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1"/>
  </p:notesMasterIdLst>
  <p:sldIdLst>
    <p:sldId id="257" r:id="rId4"/>
    <p:sldId id="299" r:id="rId5"/>
    <p:sldId id="506" r:id="rId6"/>
    <p:sldId id="298" r:id="rId7"/>
    <p:sldId id="508" r:id="rId8"/>
    <p:sldId id="505" r:id="rId9"/>
    <p:sldId id="50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8F7"/>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50" autoAdjust="0"/>
    <p:restoredTop sz="84254" autoAdjust="0"/>
  </p:normalViewPr>
  <p:slideViewPr>
    <p:cSldViewPr snapToGrid="0">
      <p:cViewPr varScale="1">
        <p:scale>
          <a:sx n="69" d="100"/>
          <a:sy n="69" d="100"/>
        </p:scale>
        <p:origin x="600"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03F-BxFi3y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closed </a:t>
            </a:r>
            <a:r>
              <a:rPr lang="en-GB" sz="1800" b="1" dirty="0">
                <a:solidFill>
                  <a:srgbClr val="002060"/>
                </a:solidFill>
                <a:latin typeface="Century Gothic"/>
                <a:ea typeface="Century Gothic"/>
                <a:cs typeface="Century Gothic"/>
                <a:sym typeface="Century Gothic"/>
              </a:rPr>
              <a:t>[</a:t>
            </a:r>
            <a:r>
              <a:rPr lang="en-GB" sz="1800" b="1" dirty="0" err="1">
                <a:solidFill>
                  <a:srgbClr val="002060"/>
                </a:solidFill>
                <a:latin typeface="Century Gothic"/>
                <a:ea typeface="Century Gothic"/>
                <a:cs typeface="Century Gothic"/>
                <a:sym typeface="Century Gothic"/>
              </a:rPr>
              <a:t>eu</a:t>
            </a:r>
            <a:r>
              <a:rPr lang="en-GB" sz="1800" b="1" dirty="0">
                <a:solidFill>
                  <a:srgbClr val="002060"/>
                </a:solidFill>
                <a:latin typeface="Century Gothic"/>
                <a:ea typeface="Century Gothic"/>
                <a:cs typeface="Century Gothic"/>
                <a:sym typeface="Century Gothic"/>
              </a:rPr>
              <a:t>] </a:t>
            </a:r>
            <a:r>
              <a:rPr lang="en-GB" sz="1800" b="0" strike="noStrike" spc="-1" dirty="0">
                <a:solidFill>
                  <a:srgbClr val="002060"/>
                </a:solidFill>
                <a:latin typeface="Century Gothic"/>
                <a:ea typeface="Century Gothic"/>
              </a:rPr>
              <a:t>[</a:t>
            </a:r>
            <a:r>
              <a:rPr lang="en-GB" sz="1800" b="1" strike="noStrike" spc="-1" dirty="0">
                <a:solidFill>
                  <a:srgbClr val="002060"/>
                </a:solidFill>
                <a:latin typeface="Century Gothic"/>
                <a:ea typeface="Century Gothic"/>
              </a:rPr>
              <a:t>SFC</a:t>
            </a:r>
            <a:r>
              <a:rPr lang="en-GB" sz="1800" b="0" strike="noStrike" spc="-1" dirty="0">
                <a:solidFill>
                  <a:srgbClr val="002060"/>
                </a:solidFill>
                <a:latin typeface="Century Gothic"/>
                <a:ea typeface="Century Gothic"/>
              </a:rPr>
              <a:t>] with words ending in –x </a:t>
            </a:r>
            <a:r>
              <a:rPr lang="en-GB" sz="1800" b="1"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deux </a:t>
            </a:r>
            <a:r>
              <a:rPr lang="fr-FR" sz="1800" b="0" dirty="0">
                <a:solidFill>
                  <a:srgbClr val="002060"/>
                </a:solidFill>
                <a:latin typeface="Century Gothic"/>
                <a:ea typeface="Century Gothic"/>
                <a:cs typeface="Century Gothic"/>
                <a:sym typeface="Century Gothic"/>
              </a:rPr>
              <a:t>[41] </a:t>
            </a:r>
            <a:r>
              <a:rPr lang="fr-FR" sz="1800" b="1" dirty="0">
                <a:solidFill>
                  <a:srgbClr val="002060"/>
                </a:solidFill>
                <a:latin typeface="Century Gothic"/>
                <a:ea typeface="Century Gothic"/>
                <a:cs typeface="Century Gothic"/>
                <a:sym typeface="Century Gothic"/>
              </a:rPr>
              <a:t>un peu </a:t>
            </a:r>
            <a:r>
              <a:rPr lang="fr-FR" sz="1800" b="0" dirty="0">
                <a:solidFill>
                  <a:srgbClr val="002060"/>
                </a:solidFill>
                <a:latin typeface="Century Gothic"/>
                <a:ea typeface="Century Gothic"/>
                <a:cs typeface="Century Gothic"/>
                <a:sym typeface="Century Gothic"/>
              </a:rPr>
              <a:t>[91] </a:t>
            </a:r>
            <a:r>
              <a:rPr lang="fr-FR" sz="1800" b="1" dirty="0">
                <a:solidFill>
                  <a:srgbClr val="002060"/>
                </a:solidFill>
                <a:latin typeface="Century Gothic"/>
                <a:ea typeface="Century Gothic"/>
                <a:cs typeface="Century Gothic"/>
                <a:sym typeface="Century Gothic"/>
              </a:rPr>
              <a:t>jeu </a:t>
            </a:r>
            <a:r>
              <a:rPr lang="fr-FR" sz="1800" b="0" dirty="0">
                <a:solidFill>
                  <a:srgbClr val="002060"/>
                </a:solidFill>
                <a:latin typeface="Century Gothic"/>
                <a:ea typeface="Century Gothic"/>
                <a:cs typeface="Century Gothic"/>
                <a:sym typeface="Century Gothic"/>
              </a:rPr>
              <a:t>[291]</a:t>
            </a:r>
          </a:p>
          <a:p>
            <a:pPr marL="216000" indent="-216000">
              <a:lnSpc>
                <a:spcPct val="100000"/>
              </a:lnSpc>
            </a:pPr>
            <a:endParaRPr lang="en-GB" sz="1800" b="0" strike="noStrike" spc="-1" dirty="0">
              <a:solidFill>
                <a:srgbClr val="002060"/>
              </a:solidFill>
              <a:latin typeface="Century Gothic"/>
              <a:ea typeface="Century Gothic"/>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semaine </a:t>
            </a:r>
            <a:r>
              <a:rPr lang="fr-FR" sz="1800" b="0" i="0" strike="noStrike" spc="-1" dirty="0">
                <a:solidFill>
                  <a:srgbClr val="002060"/>
                </a:solidFill>
                <a:latin typeface="Century Gothic"/>
                <a:ea typeface="Century Gothic"/>
              </a:rPr>
              <a:t>[245] </a:t>
            </a:r>
            <a:r>
              <a:rPr lang="fr-FR" sz="1800" b="1" i="0" strike="noStrike" spc="-1" dirty="0">
                <a:solidFill>
                  <a:srgbClr val="002060"/>
                </a:solidFill>
                <a:latin typeface="Century Gothic"/>
                <a:ea typeface="Century Gothic"/>
              </a:rPr>
              <a:t>courageux </a:t>
            </a:r>
            <a:r>
              <a:rPr lang="fr-FR" sz="1800" b="0" i="0" strike="noStrike" spc="-1" dirty="0">
                <a:solidFill>
                  <a:srgbClr val="002060"/>
                </a:solidFill>
                <a:latin typeface="Century Gothic"/>
                <a:ea typeface="Century Gothic"/>
              </a:rPr>
              <a:t>[2198] </a:t>
            </a:r>
            <a:r>
              <a:rPr lang="fr-FR" sz="1800" b="1" i="0" strike="noStrike" spc="-1" dirty="0">
                <a:solidFill>
                  <a:srgbClr val="002060"/>
                </a:solidFill>
                <a:latin typeface="Century Gothic"/>
                <a:ea typeface="Century Gothic"/>
              </a:rPr>
              <a:t>curieux </a:t>
            </a:r>
            <a:r>
              <a:rPr lang="fr-FR" sz="1800" b="0" i="0" strike="noStrike" spc="-1" dirty="0">
                <a:solidFill>
                  <a:srgbClr val="002060"/>
                </a:solidFill>
                <a:latin typeface="Century Gothic"/>
                <a:ea typeface="Century Gothic"/>
              </a:rPr>
              <a:t>[2424] </a:t>
            </a:r>
            <a:r>
              <a:rPr lang="fr-FR" sz="1800" b="1" i="0" strike="noStrike" spc="-1" dirty="0">
                <a:solidFill>
                  <a:srgbClr val="002060"/>
                </a:solidFill>
                <a:latin typeface="Century Gothic"/>
                <a:ea typeface="Century Gothic"/>
              </a:rPr>
              <a:t>heureux </a:t>
            </a:r>
            <a:r>
              <a:rPr lang="fr-FR" sz="1800" b="0" i="0" strike="noStrike" spc="-1" dirty="0">
                <a:solidFill>
                  <a:srgbClr val="002060"/>
                </a:solidFill>
                <a:latin typeface="Century Gothic"/>
                <a:ea typeface="Century Gothic"/>
              </a:rPr>
              <a:t>[764] </a:t>
            </a:r>
            <a:r>
              <a:rPr lang="fr-FR" sz="1800" b="1" i="0" strike="noStrike" spc="-1" dirty="0">
                <a:solidFill>
                  <a:srgbClr val="002060"/>
                </a:solidFill>
                <a:latin typeface="Century Gothic"/>
                <a:ea typeface="Century Gothic"/>
              </a:rPr>
              <a:t>sérieux </a:t>
            </a:r>
            <a:r>
              <a:rPr lang="fr-FR" sz="1800" b="0" i="0" strike="noStrike" spc="-1" dirty="0">
                <a:solidFill>
                  <a:srgbClr val="002060"/>
                </a:solidFill>
                <a:latin typeface="Century Gothic"/>
                <a:ea typeface="Century Gothic"/>
              </a:rPr>
              <a:t>[412] </a:t>
            </a:r>
            <a:r>
              <a:rPr lang="fr-FR" sz="1800" b="1" i="0" strike="noStrike" spc="-1" dirty="0">
                <a:solidFill>
                  <a:srgbClr val="002060"/>
                </a:solidFill>
                <a:latin typeface="Century Gothic"/>
                <a:ea typeface="Century Gothic"/>
              </a:rPr>
              <a:t>Revisit days of the week</a:t>
            </a:r>
            <a:endParaRPr lang="fr-FR" sz="1800" b="0" i="0" strike="noStrike" spc="-1" dirty="0">
              <a:solidFill>
                <a:srgbClr val="002060"/>
              </a:solidFill>
              <a:latin typeface="Century Gothic"/>
              <a:ea typeface="Century Gothic"/>
            </a:endParaRP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masculine –</a:t>
            </a:r>
            <a:r>
              <a:rPr lang="en-GB" b="0" dirty="0" err="1"/>
              <a:t>eux</a:t>
            </a:r>
            <a:r>
              <a:rPr lang="en-GB" b="0" dirty="0"/>
              <a:t> and feminine –</a:t>
            </a:r>
            <a:r>
              <a:rPr lang="en-GB" b="0" dirty="0" err="1"/>
              <a:t>euse</a:t>
            </a:r>
            <a:r>
              <a:rPr lang="en-GB" b="0" dirty="0"/>
              <a:t> adjective endings in known words and practise their written production.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Ensure pupils understand the task.  They will hear the phrase without the pronoun. They will be able to write the whole phrase by paying attention to the adjective ending.</a:t>
            </a:r>
          </a:p>
          <a:p>
            <a:pPr marL="228600" lvl="0" indent="-228600" algn="l" rtl="0">
              <a:spcBef>
                <a:spcPts val="0"/>
              </a:spcBef>
              <a:spcAft>
                <a:spcPts val="0"/>
              </a:spcAft>
              <a:buAutoNum type="arabicPeriod"/>
            </a:pPr>
            <a:r>
              <a:rPr lang="en-GB" dirty="0"/>
              <a:t>Click on each audio symbol to listen to the sentence.</a:t>
            </a:r>
          </a:p>
          <a:p>
            <a:pPr marL="228600" lvl="0" indent="-228600" algn="l" rtl="0">
              <a:spcBef>
                <a:spcPts val="0"/>
              </a:spcBef>
              <a:spcAft>
                <a:spcPts val="0"/>
              </a:spcAft>
              <a:buAutoNum type="arabicPeriod"/>
            </a:pPr>
            <a:r>
              <a:rPr lang="en-GB" dirty="0"/>
              <a:t>Pupils write 1-6 and the full phrase. </a:t>
            </a:r>
          </a:p>
          <a:p>
            <a:pPr marL="228600" lvl="0" indent="-228600" algn="l" rtl="0">
              <a:spcBef>
                <a:spcPts val="0"/>
              </a:spcBef>
              <a:spcAft>
                <a:spcPts val="0"/>
              </a:spcAft>
              <a:buAutoNum type="arabicPeriod"/>
            </a:pPr>
            <a:r>
              <a:rPr lang="en-GB" dirty="0"/>
              <a:t>Click to reveal the full sentences.</a:t>
            </a:r>
          </a:p>
          <a:p>
            <a:pPr marL="228600" lvl="0" indent="-228600" algn="l" rtl="0">
              <a:spcBef>
                <a:spcPts val="0"/>
              </a:spcBef>
              <a:spcAft>
                <a:spcPts val="0"/>
              </a:spcAft>
              <a:buAutoNum type="arabicPeriod"/>
            </a:pPr>
            <a:r>
              <a:rPr lang="en-GB" dirty="0"/>
              <a:t>Pupils then write what they know about the two pets in English.</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dirty="0"/>
          </a:p>
          <a:p>
            <a:r>
              <a:rPr lang="en-GB" b="1" dirty="0"/>
              <a:t>Transcript </a:t>
            </a:r>
            <a:br>
              <a:rPr lang="en-GB" dirty="0"/>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[elle] est curieuse.</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[elle] est heureuse.</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[il] est curieux.</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[elle] est courageuse. </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[il] est courageux.</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[il] est sérieux.</a:t>
            </a:r>
            <a:endParaRPr lang="en-GB" b="0" dirty="0"/>
          </a:p>
          <a:p>
            <a:pPr marL="0" lvl="0" indent="0" algn="l" rtl="0">
              <a:spcBef>
                <a:spcPts val="0"/>
              </a:spcBef>
              <a:spcAft>
                <a:spcPts val="0"/>
              </a:spcAft>
              <a:buNone/>
            </a:pP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masculine –</a:t>
            </a:r>
            <a:r>
              <a:rPr lang="en-GB" b="0" dirty="0" err="1"/>
              <a:t>eux</a:t>
            </a:r>
            <a:r>
              <a:rPr lang="en-GB" b="0" dirty="0"/>
              <a:t> and feminine –</a:t>
            </a:r>
            <a:r>
              <a:rPr lang="en-GB" b="0" dirty="0" err="1"/>
              <a:t>euse</a:t>
            </a:r>
            <a:r>
              <a:rPr lang="en-GB" b="0" dirty="0"/>
              <a:t> adjective endings in some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word.</a:t>
            </a:r>
          </a:p>
          <a:p>
            <a:pPr marL="228600" lvl="0" indent="-228600" algn="l" rtl="0">
              <a:spcBef>
                <a:spcPts val="0"/>
              </a:spcBef>
              <a:spcAft>
                <a:spcPts val="0"/>
              </a:spcAft>
              <a:buAutoNum type="arabicPeriod"/>
            </a:pPr>
            <a:r>
              <a:rPr lang="en-GB" dirty="0"/>
              <a:t>Pupils write 1-6 and M or F for each word, paying attention to the ending. </a:t>
            </a:r>
          </a:p>
          <a:p>
            <a:pPr marL="228600" lvl="0" indent="-228600" algn="l" rtl="0">
              <a:spcBef>
                <a:spcPts val="0"/>
              </a:spcBef>
              <a:spcAft>
                <a:spcPts val="0"/>
              </a:spcAft>
              <a:buAutoNum type="arabicPeriod"/>
            </a:pPr>
            <a:r>
              <a:rPr lang="en-GB" dirty="0"/>
              <a:t>Click for the answer ticks, the French word and then the English word (which pupils may offer suggestions for, as we include some written cognates here).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Ex. </a:t>
            </a:r>
            <a:r>
              <a:rPr lang="en-GB" dirty="0" err="1"/>
              <a:t>mystérieuse</a:t>
            </a:r>
            <a:br>
              <a:rPr lang="en-GB" dirty="0"/>
            </a:br>
            <a:r>
              <a:rPr lang="en-GB" dirty="0"/>
              <a:t>[1] </a:t>
            </a:r>
            <a:r>
              <a:rPr lang="en-GB" dirty="0" err="1"/>
              <a:t>dangereuse</a:t>
            </a:r>
            <a:br>
              <a:rPr lang="en-GB" dirty="0"/>
            </a:br>
            <a:r>
              <a:rPr lang="en-GB" dirty="0"/>
              <a:t>[2] </a:t>
            </a:r>
            <a:r>
              <a:rPr lang="en-GB" dirty="0" err="1"/>
              <a:t>nerveux</a:t>
            </a:r>
            <a:br>
              <a:rPr lang="en-GB" dirty="0"/>
            </a:br>
            <a:r>
              <a:rPr lang="en-GB" dirty="0"/>
              <a:t>[3] </a:t>
            </a:r>
            <a:r>
              <a:rPr lang="en-GB" dirty="0" err="1"/>
              <a:t>généreuse</a:t>
            </a:r>
            <a:br>
              <a:rPr lang="en-GB" dirty="0"/>
            </a:br>
            <a:r>
              <a:rPr lang="en-GB" dirty="0"/>
              <a:t>[4] </a:t>
            </a:r>
            <a:r>
              <a:rPr lang="en-GB" dirty="0" err="1"/>
              <a:t>lumineux</a:t>
            </a:r>
            <a:br>
              <a:rPr lang="en-GB" dirty="0"/>
            </a:br>
            <a:r>
              <a:rPr lang="en-GB" dirty="0"/>
              <a:t>[5] </a:t>
            </a:r>
            <a:r>
              <a:rPr lang="en-GB" dirty="0" err="1"/>
              <a:t>furieuse</a:t>
            </a:r>
            <a:endParaRPr lang="en-GB" dirty="0"/>
          </a:p>
          <a:p>
            <a:pPr marL="0" lvl="0" indent="0" algn="l" rtl="0">
              <a:spcBef>
                <a:spcPts val="0"/>
              </a:spcBef>
              <a:spcAft>
                <a:spcPts val="0"/>
              </a:spcAft>
              <a:buNone/>
            </a:pPr>
            <a:r>
              <a:rPr lang="en-GB" dirty="0"/>
              <a:t>[6] merveilleux</a:t>
            </a:r>
            <a:br>
              <a:rPr lang="en-GB" dirty="0"/>
            </a:br>
            <a:endParaRPr lang="en-GB" dirty="0"/>
          </a:p>
          <a:p>
            <a:pPr marL="0" lvl="0" indent="0" algn="l" rtl="0">
              <a:spcBef>
                <a:spcPts val="0"/>
              </a:spcBef>
              <a:spcAft>
                <a:spcPts val="0"/>
              </a:spcAft>
              <a:buNone/>
            </a:pPr>
            <a:r>
              <a:rPr lang="en-GB" b="1" dirty="0"/>
              <a:t>Frequency of cognates:</a:t>
            </a:r>
            <a:br>
              <a:rPr lang="en-GB" dirty="0"/>
            </a:br>
            <a:r>
              <a:rPr lang="en-GB" dirty="0" err="1"/>
              <a:t>dangereux</a:t>
            </a:r>
            <a:r>
              <a:rPr lang="en-GB" dirty="0"/>
              <a:t> [713] </a:t>
            </a:r>
            <a:r>
              <a:rPr lang="en-GB" dirty="0" err="1"/>
              <a:t>furieux</a:t>
            </a:r>
            <a:r>
              <a:rPr lang="en-GB" dirty="0"/>
              <a:t> [4239] </a:t>
            </a:r>
            <a:r>
              <a:rPr lang="en-GB" dirty="0" err="1"/>
              <a:t>généreux</a:t>
            </a:r>
            <a:r>
              <a:rPr lang="en-GB" dirty="0"/>
              <a:t> [2015] </a:t>
            </a:r>
            <a:r>
              <a:rPr lang="en-GB" dirty="0" err="1"/>
              <a:t>lumineux</a:t>
            </a:r>
            <a:r>
              <a:rPr lang="en-GB" dirty="0"/>
              <a:t> [4562] merveilleux [2209] </a:t>
            </a:r>
            <a:r>
              <a:rPr lang="en-GB" dirty="0" err="1"/>
              <a:t>mystérieux</a:t>
            </a:r>
            <a:r>
              <a:rPr lang="en-GB" dirty="0"/>
              <a:t> [3312] </a:t>
            </a:r>
            <a:r>
              <a:rPr lang="en-GB" dirty="0" err="1"/>
              <a:t>nerveux</a:t>
            </a:r>
            <a:r>
              <a:rPr lang="en-GB" dirty="0"/>
              <a:t> [3735]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2072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SSC [</a:t>
            </a:r>
            <a:r>
              <a:rPr lang="en-GB" b="0" dirty="0" err="1"/>
              <a:t>eu</a:t>
            </a:r>
            <a:r>
              <a:rPr lang="en-GB" b="0" dirty="0"/>
              <a:t>] in a read aloud task.</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Note: Partner A should listen very carefully to B’s pronunciation. S/he doesn’t need to cross a word off if it is a different form (m/f) of the chosen word.</a:t>
            </a:r>
          </a:p>
          <a:p>
            <a:r>
              <a:rPr lang="en-GB" dirty="0"/>
              <a:t>3. Swap roles.</a:t>
            </a:r>
            <a:br>
              <a:rPr lang="en-GB" dirty="0"/>
            </a:br>
            <a:r>
              <a:rPr lang="en-GB" dirty="0"/>
              <a:t>4. Note: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r>
              <a:rPr lang="en-GB" sz="1200" b="0" dirty="0"/>
              <a:t>5. Click on the words if you want to hear them pronounced by a native speaker.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recognition of masculine and feminine adjectives.</a:t>
            </a:r>
          </a:p>
          <a:p>
            <a:endParaRPr lang="en-GB" b="0" dirty="0"/>
          </a:p>
          <a:p>
            <a:r>
              <a:rPr lang="en-GB" b="1" dirty="0"/>
              <a:t>Procedure:</a:t>
            </a:r>
            <a:br>
              <a:rPr lang="en-GB" dirty="0"/>
            </a:br>
            <a:r>
              <a:rPr lang="en-GB" dirty="0"/>
              <a:t>1. Click numbers to hear audio.</a:t>
            </a:r>
          </a:p>
          <a:p>
            <a:r>
              <a:rPr lang="en-GB" dirty="0"/>
              <a:t>2. Students pick which word on a rock is being referred to (the one above or below each time).</a:t>
            </a:r>
          </a:p>
          <a:p>
            <a:r>
              <a:rPr lang="en-GB" dirty="0"/>
              <a:t>3. Click on rock to find out if the answer is right or wrong (</a:t>
            </a:r>
            <a:r>
              <a:rPr lang="en-GB" b="1" dirty="0"/>
              <a:t>wrong answers fall into the water</a:t>
            </a:r>
            <a:r>
              <a:rPr lang="en-GB" dirty="0"/>
              <a:t>).</a:t>
            </a:r>
          </a:p>
          <a:p>
            <a:r>
              <a:rPr lang="en-GB" dirty="0"/>
              <a:t>4. Continue to the next slide to cross the river.</a:t>
            </a:r>
            <a:br>
              <a:rPr lang="en-GB" dirty="0"/>
            </a:br>
            <a:br>
              <a:rPr lang="en-GB" dirty="0"/>
            </a:br>
            <a:r>
              <a:rPr lang="en-GB" b="1" dirty="0"/>
              <a:t>Extra challenge</a:t>
            </a:r>
            <a:r>
              <a:rPr lang="en-GB" dirty="0"/>
              <a:t>: pupils note the full meaning of the sentence.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Tu es </a:t>
            </a:r>
            <a:r>
              <a:rPr lang="en-GB" dirty="0" err="1"/>
              <a:t>heureux</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Je </a:t>
            </a:r>
            <a:r>
              <a:rPr lang="en-GB" dirty="0" err="1"/>
              <a:t>suis</a:t>
            </a:r>
            <a:r>
              <a:rPr lang="en-GB" dirty="0"/>
              <a:t> </a:t>
            </a:r>
            <a:r>
              <a:rPr lang="en-GB" sz="1200" dirty="0" err="1">
                <a:solidFill>
                  <a:schemeClr val="accent5">
                    <a:lumMod val="50000"/>
                  </a:schemeClr>
                </a:solidFill>
              </a:rPr>
              <a:t>curieuse</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3. Tu es </a:t>
            </a:r>
            <a:r>
              <a:rPr lang="en-GB" sz="1200" dirty="0" err="1">
                <a:solidFill>
                  <a:schemeClr val="accent5">
                    <a:lumMod val="50000"/>
                  </a:schemeClr>
                </a:solidFill>
              </a:rPr>
              <a:t>française</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Tu es </a:t>
            </a:r>
            <a:r>
              <a:rPr lang="en-GB" sz="1200" dirty="0" err="1">
                <a:solidFill>
                  <a:schemeClr val="accent5">
                    <a:lumMod val="50000"/>
                  </a:schemeClr>
                </a:solidFill>
              </a:rPr>
              <a:t>sérieux</a:t>
            </a:r>
            <a:r>
              <a:rPr lang="en-GB" sz="1200" dirty="0">
                <a:solidFill>
                  <a:schemeClr val="accent5">
                    <a:lumMod val="50000"/>
                  </a:schemeClr>
                </a:solidFill>
              </a:rPr>
              <a:t>.</a:t>
            </a:r>
            <a:endParaRPr lang="en-GB" sz="120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5. Il </a:t>
            </a:r>
            <a:r>
              <a:rPr lang="en-GB" sz="1200" baseline="0" dirty="0" err="1">
                <a:solidFill>
                  <a:schemeClr val="accent5">
                    <a:lumMod val="50000"/>
                  </a:schemeClr>
                </a:solidFill>
              </a:rPr>
              <a:t>est</a:t>
            </a:r>
            <a:r>
              <a:rPr lang="en-GB" sz="1200" baseline="0" dirty="0">
                <a:solidFill>
                  <a:schemeClr val="accent5">
                    <a:lumMod val="50000"/>
                  </a:schemeClr>
                </a:solidFill>
              </a:rPr>
              <a:t> petit.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6. Je </a:t>
            </a:r>
            <a:r>
              <a:rPr lang="en-GB" sz="1200" baseline="0" dirty="0" err="1">
                <a:solidFill>
                  <a:schemeClr val="accent5">
                    <a:lumMod val="50000"/>
                  </a:schemeClr>
                </a:solidFill>
              </a:rPr>
              <a:t>suis</a:t>
            </a:r>
            <a:r>
              <a:rPr lang="en-GB" sz="1200" baseline="0" dirty="0">
                <a:solidFill>
                  <a:schemeClr val="accent5">
                    <a:lumMod val="50000"/>
                  </a:schemeClr>
                </a:solidFill>
              </a:rPr>
              <a:t> </a:t>
            </a:r>
            <a:r>
              <a:rPr lang="en-GB" sz="1200" baseline="0" dirty="0" err="1">
                <a:solidFill>
                  <a:schemeClr val="accent5">
                    <a:lumMod val="50000"/>
                  </a:schemeClr>
                </a:solidFill>
              </a:rPr>
              <a:t>courageuse</a:t>
            </a:r>
            <a:r>
              <a:rPr lang="en-GB" sz="1200" baseline="0" dirty="0">
                <a:solidFill>
                  <a:schemeClr val="accent5">
                    <a:lumMod val="50000"/>
                  </a:schemeClr>
                </a:solidFill>
              </a:rPr>
              <a:t>.</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542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SSC [</a:t>
            </a:r>
            <a:r>
              <a:rPr lang="en-GB" b="0" dirty="0" err="1"/>
              <a:t>eu</a:t>
            </a:r>
            <a:r>
              <a:rPr lang="en-GB" b="0" dirty="0"/>
              <a:t>] and [SFC].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video from the beginning up to 28s (the first two verses) and ask pupils to follow along.</a:t>
            </a:r>
          </a:p>
          <a:p>
            <a:pPr marL="228600" lvl="0" indent="-228600" algn="l" rtl="0">
              <a:spcBef>
                <a:spcPts val="0"/>
              </a:spcBef>
              <a:spcAft>
                <a:spcPts val="0"/>
              </a:spcAft>
              <a:buAutoNum type="arabicPeriod"/>
            </a:pPr>
            <a:r>
              <a:rPr lang="en-GB" dirty="0"/>
              <a:t>Play the extract again.</a:t>
            </a:r>
          </a:p>
          <a:p>
            <a:pPr marL="228600" lvl="0" indent="-228600" algn="l" rtl="0">
              <a:spcBef>
                <a:spcPts val="0"/>
              </a:spcBef>
              <a:spcAft>
                <a:spcPts val="0"/>
              </a:spcAft>
              <a:buAutoNum type="arabicPeriod"/>
            </a:pPr>
            <a:r>
              <a:rPr lang="en-GB" dirty="0"/>
              <a:t>The third time, encourage pupils to read along as you play the clip.</a:t>
            </a:r>
          </a:p>
          <a:p>
            <a:pPr marL="228600" lvl="0" indent="-228600" algn="l" rtl="0">
              <a:spcBef>
                <a:spcPts val="0"/>
              </a:spcBef>
              <a:spcAft>
                <a:spcPts val="0"/>
              </a:spcAft>
              <a:buAutoNum type="arabicPeriod"/>
            </a:pPr>
            <a:r>
              <a:rPr lang="en-GB" dirty="0"/>
              <a:t>Ask pupils to tell you the words they recognise. (deux, </a:t>
            </a:r>
            <a:r>
              <a:rPr lang="en-GB" dirty="0" err="1"/>
              <a:t>mais</a:t>
            </a:r>
            <a:r>
              <a:rPr lang="en-GB" dirty="0"/>
              <a:t>, </a:t>
            </a:r>
            <a:r>
              <a:rPr lang="en-GB" dirty="0" err="1"/>
              <a:t>il</a:t>
            </a:r>
            <a:r>
              <a:rPr lang="en-GB" dirty="0"/>
              <a:t>, </a:t>
            </a:r>
            <a:r>
              <a:rPr lang="en-GB" dirty="0" err="1"/>
              <a:t>est</a:t>
            </a:r>
            <a:r>
              <a:rPr lang="en-GB" dirty="0"/>
              <a:t>, </a:t>
            </a:r>
            <a:r>
              <a:rPr lang="en-GB" dirty="0" err="1"/>
              <a:t>courageux</a:t>
            </a:r>
            <a:r>
              <a:rPr lang="en-GB" dirty="0"/>
              <a:t>, </a:t>
            </a:r>
            <a:r>
              <a:rPr lang="en-GB" dirty="0" err="1"/>
              <a:t>heureux</a:t>
            </a:r>
            <a:r>
              <a:rPr lang="en-GB" dirty="0"/>
              <a:t>, </a:t>
            </a:r>
            <a:r>
              <a:rPr lang="en-GB" dirty="0" err="1"/>
              <a:t>curieux</a:t>
            </a:r>
            <a:r>
              <a:rPr lang="en-GB" dirty="0"/>
              <a:t>).</a:t>
            </a:r>
          </a:p>
          <a:p>
            <a:pPr marL="228600" lvl="0" indent="-228600" algn="l" rtl="0">
              <a:spcBef>
                <a:spcPts val="0"/>
              </a:spcBef>
              <a:spcAft>
                <a:spcPts val="0"/>
              </a:spcAft>
              <a:buAutoNum type="arabicPeriod"/>
            </a:pPr>
            <a:r>
              <a:rPr lang="en-GB" dirty="0"/>
              <a:t>Clarify the meaning of the lines.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Translation</a:t>
            </a:r>
            <a:r>
              <a:rPr lang="en-GB" dirty="0"/>
              <a:t>:</a:t>
            </a:r>
            <a:br>
              <a:rPr lang="en-GB" dirty="0"/>
            </a:br>
            <a:r>
              <a:rPr lang="en-GB" dirty="0"/>
              <a:t>Matthew has two blue eyes</a:t>
            </a:r>
            <a:br>
              <a:rPr lang="en-GB" dirty="0"/>
            </a:br>
            <a:r>
              <a:rPr lang="en-GB" dirty="0"/>
              <a:t>He has no hair (He no longer has any hair)</a:t>
            </a:r>
          </a:p>
          <a:p>
            <a:pPr marL="0" lvl="0" indent="0" algn="l" rtl="0">
              <a:spcBef>
                <a:spcPts val="0"/>
              </a:spcBef>
              <a:spcAft>
                <a:spcPts val="0"/>
              </a:spcAft>
              <a:buNone/>
            </a:pPr>
            <a:r>
              <a:rPr lang="en-GB" dirty="0"/>
              <a:t>But he is marvellous</a:t>
            </a:r>
            <a:br>
              <a:rPr lang="en-GB" dirty="0"/>
            </a:br>
            <a:r>
              <a:rPr lang="en-GB" dirty="0"/>
              <a:t>Matthew is brave</a:t>
            </a:r>
            <a:br>
              <a:rPr lang="en-GB" dirty="0"/>
            </a:br>
            <a:r>
              <a:rPr lang="en-GB" dirty="0"/>
              <a:t>He is not unhappy</a:t>
            </a:r>
            <a:br>
              <a:rPr lang="en-GB" dirty="0"/>
            </a:br>
            <a:r>
              <a:rPr lang="en-GB" dirty="0"/>
              <a:t>But he is very curious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 </a:t>
            </a:r>
            <a:r>
              <a:rPr lang="en-US" sz="1200" u="sng" kern="1200" dirty="0">
                <a:solidFill>
                  <a:schemeClr val="tx1"/>
                </a:solidFill>
                <a:effectLst/>
                <a:latin typeface="+mn-lt"/>
                <a:ea typeface="+mn-ea"/>
                <a:cs typeface="+mn-cs"/>
                <a:hlinkClick r:id="rId3"/>
              </a:rPr>
              <a:t>https://www.youtube.com/watch?v=03F-BxFi3y0</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GB" b="1" dirty="0"/>
              <a:t>Note</a:t>
            </a:r>
            <a:r>
              <a:rPr lang="en-GB" dirty="0"/>
              <a:t>: these two verses contain a lot of familiar language and structures but even in the first two verses there is unknown language.  For example, it is not until next week that pupils will learn </a:t>
            </a:r>
            <a:r>
              <a:rPr lang="en-GB" dirty="0" err="1"/>
              <a:t>avoir</a:t>
            </a:r>
            <a:r>
              <a:rPr lang="en-GB" dirty="0"/>
              <a:t> (to have) and it will be some time before we introduce negative structures.  However, we introduce this part of the poem here for pronunciation practise of [</a:t>
            </a:r>
            <a:r>
              <a:rPr lang="en-GB" dirty="0" err="1"/>
              <a:t>eu</a:t>
            </a:r>
            <a:r>
              <a:rPr lang="en-GB" dirty="0"/>
              <a:t>] and [SFC].</a:t>
            </a:r>
          </a:p>
          <a:p>
            <a:pPr lvl="0"/>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lvl="0" indent="0" algn="l" rtl="0">
              <a:spcBef>
                <a:spcPts val="0"/>
              </a:spcBef>
              <a:spcAft>
                <a:spcPts val="0"/>
              </a:spcAft>
              <a:buNone/>
            </a:pPr>
            <a:r>
              <a:rPr lang="en-GB" b="1" dirty="0"/>
              <a:t>Frequency of unknown words and cognates:</a:t>
            </a:r>
            <a:br>
              <a:rPr lang="en-GB" dirty="0"/>
            </a:br>
            <a:r>
              <a:rPr lang="en-GB" dirty="0"/>
              <a:t>merveilleux [2209] </a:t>
            </a:r>
            <a:r>
              <a:rPr lang="en-GB" dirty="0" err="1"/>
              <a:t>œil</a:t>
            </a:r>
            <a:r>
              <a:rPr lang="en-GB" dirty="0"/>
              <a:t> (pl. </a:t>
            </a:r>
            <a:r>
              <a:rPr lang="en-GB" dirty="0" err="1"/>
              <a:t>yeux</a:t>
            </a:r>
            <a:r>
              <a:rPr lang="en-GB" dirty="0"/>
              <a:t>) [474] bleu [1216] plus [19] de [2] </a:t>
            </a:r>
            <a:r>
              <a:rPr lang="en-GB" dirty="0" err="1"/>
              <a:t>cheveu</a:t>
            </a:r>
            <a:r>
              <a:rPr lang="en-GB" dirty="0"/>
              <a:t> [2296] </a:t>
            </a:r>
            <a:r>
              <a:rPr lang="en-GB" dirty="0" err="1"/>
              <a:t>malheureux</a:t>
            </a:r>
            <a:r>
              <a:rPr lang="en-GB" dirty="0"/>
              <a:t> [2372]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lvl="0"/>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126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10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the days of the week and different adjectives.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Pupils write a set of short statements, following the model: </a:t>
            </a:r>
            <a:r>
              <a:rPr lang="en-GB" b="0" dirty="0" err="1"/>
              <a:t>Aujourd’hui</a:t>
            </a:r>
            <a:r>
              <a:rPr lang="en-GB" b="0" dirty="0"/>
              <a:t>, </a:t>
            </a:r>
            <a:r>
              <a:rPr lang="en-GB" b="0" dirty="0" err="1"/>
              <a:t>c’est</a:t>
            </a:r>
            <a:r>
              <a:rPr lang="en-GB" b="0" dirty="0"/>
              <a:t> </a:t>
            </a:r>
            <a:r>
              <a:rPr lang="en-GB" b="0" dirty="0" err="1"/>
              <a:t>lundi</a:t>
            </a:r>
            <a:r>
              <a:rPr lang="en-GB" b="0" dirty="0"/>
              <a:t>. Je </a:t>
            </a:r>
            <a:r>
              <a:rPr lang="en-GB" b="0" dirty="0" err="1"/>
              <a:t>suis</a:t>
            </a:r>
            <a:r>
              <a:rPr lang="en-GB" b="0" dirty="0"/>
              <a:t> </a:t>
            </a:r>
            <a:r>
              <a:rPr lang="en-GB" b="0" dirty="0" err="1"/>
              <a:t>sérieux</a:t>
            </a:r>
            <a:r>
              <a:rPr lang="en-GB" b="0" dirty="0"/>
              <a:t> | </a:t>
            </a:r>
            <a:r>
              <a:rPr lang="en-GB" b="0" dirty="0" err="1"/>
              <a:t>sérieuse</a:t>
            </a:r>
            <a:r>
              <a:rPr lang="en-GB" b="0" dirty="0"/>
              <a:t>.</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623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3.wav"/><Relationship Id="rId2" Type="http://schemas.openxmlformats.org/officeDocument/2006/relationships/notesSlide" Target="../notesSlides/notesSlide2.xml"/><Relationship Id="rId16" Type="http://schemas.openxmlformats.org/officeDocument/2006/relationships/audio" Target="../media/audio7.wav"/><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6.wav"/><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gif"/><Relationship Id="rId1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3.png"/><Relationship Id="rId18" Type="http://schemas.openxmlformats.org/officeDocument/2006/relationships/image" Target="../media/image5.svg"/><Relationship Id="rId3" Type="http://schemas.openxmlformats.org/officeDocument/2006/relationships/audio" Target="../media/audio8.wav"/><Relationship Id="rId7" Type="http://schemas.openxmlformats.org/officeDocument/2006/relationships/audio" Target="../media/audio10.wav"/><Relationship Id="rId12" Type="http://schemas.openxmlformats.org/officeDocument/2006/relationships/image" Target="../media/image12.png"/><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audio" Target="../media/audio13.wav"/><Relationship Id="rId19" Type="http://schemas.openxmlformats.org/officeDocument/2006/relationships/audio" Target="../media/audio15.wav"/><Relationship Id="rId4" Type="http://schemas.openxmlformats.org/officeDocument/2006/relationships/image" Target="../media/image11.png"/><Relationship Id="rId9" Type="http://schemas.openxmlformats.org/officeDocument/2006/relationships/audio" Target="../media/audio12.wav"/><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6.wav"/><Relationship Id="rId3" Type="http://schemas.openxmlformats.org/officeDocument/2006/relationships/image" Target="../media/image6.png"/><Relationship Id="rId21" Type="http://schemas.openxmlformats.org/officeDocument/2006/relationships/image" Target="../media/image4.png"/><Relationship Id="rId7" Type="http://schemas.openxmlformats.org/officeDocument/2006/relationships/audio" Target="../media/audio10.wav"/><Relationship Id="rId12" Type="http://schemas.openxmlformats.org/officeDocument/2006/relationships/audio" Target="../media/audio21.wav"/><Relationship Id="rId17" Type="http://schemas.openxmlformats.org/officeDocument/2006/relationships/audio" Target="../media/audio25.wav"/><Relationship Id="rId2" Type="http://schemas.openxmlformats.org/officeDocument/2006/relationships/notesSlide" Target="../notesSlides/notesSlide4.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27.xml"/><Relationship Id="rId6" Type="http://schemas.openxmlformats.org/officeDocument/2006/relationships/audio" Target="../media/audio16.wav"/><Relationship Id="rId11" Type="http://schemas.openxmlformats.org/officeDocument/2006/relationships/audio" Target="../media/audio20.wav"/><Relationship Id="rId5" Type="http://schemas.openxmlformats.org/officeDocument/2006/relationships/audio" Target="../media/audio13.wav"/><Relationship Id="rId15" Type="http://schemas.openxmlformats.org/officeDocument/2006/relationships/audio" Target="../media/audio23.wav"/><Relationship Id="rId23" Type="http://schemas.openxmlformats.org/officeDocument/2006/relationships/audio" Target="../media/audio29.wav"/><Relationship Id="rId10" Type="http://schemas.openxmlformats.org/officeDocument/2006/relationships/audio" Target="../media/audio19.wav"/><Relationship Id="rId19" Type="http://schemas.openxmlformats.org/officeDocument/2006/relationships/audio" Target="../media/audio27.wav"/><Relationship Id="rId4" Type="http://schemas.openxmlformats.org/officeDocument/2006/relationships/image" Target="../media/image13.png"/><Relationship Id="rId9" Type="http://schemas.openxmlformats.org/officeDocument/2006/relationships/audio" Target="../media/audio18.wav"/><Relationship Id="rId14" Type="http://schemas.openxmlformats.org/officeDocument/2006/relationships/audio" Target="../media/audio9.wav"/><Relationship Id="rId22"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audio" Target="../media/audio31.wav"/><Relationship Id="rId12" Type="http://schemas.openxmlformats.org/officeDocument/2006/relationships/image" Target="../media/image19.gif"/><Relationship Id="rId2" Type="http://schemas.openxmlformats.org/officeDocument/2006/relationships/notesSlide" Target="../notesSlides/notesSlide5.xml"/><Relationship Id="rId16" Type="http://schemas.openxmlformats.org/officeDocument/2006/relationships/audio" Target="../media/audio36.wav"/><Relationship Id="rId1" Type="http://schemas.openxmlformats.org/officeDocument/2006/relationships/slideLayout" Target="../slideLayouts/slideLayout27.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image" Target="../media/image18.png"/><Relationship Id="rId15" Type="http://schemas.openxmlformats.org/officeDocument/2006/relationships/image" Target="../media/image5.svg"/><Relationship Id="rId10" Type="http://schemas.openxmlformats.org/officeDocument/2006/relationships/audio" Target="../media/audio34.wav"/><Relationship Id="rId4" Type="http://schemas.openxmlformats.org/officeDocument/2006/relationships/image" Target="../media/image17.png"/><Relationship Id="rId9" Type="http://schemas.openxmlformats.org/officeDocument/2006/relationships/audio" Target="../media/audio33.wav"/><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video" Target="https://www.youtube.com/embed/03F-BxFi3y0?feature=oembed" TargetMode="Externa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3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Rectangle: Rounded Corners 6">
            <a:extLst>
              <a:ext uri="{FF2B5EF4-FFF2-40B4-BE49-F238E27FC236}">
                <a16:creationId xmlns:a16="http://schemas.microsoft.com/office/drawing/2014/main" id="{FF251837-1BCF-4E9B-B957-3254AC5A1C18}"/>
              </a:ext>
            </a:extLst>
          </p:cNvPr>
          <p:cNvSpPr/>
          <p:nvPr/>
        </p:nvSpPr>
        <p:spPr>
          <a:xfrm>
            <a:off x="237767" y="1660065"/>
            <a:ext cx="4011044" cy="206477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 vector graphics, gear&#10;&#10;Description automatically generated">
            <a:extLst>
              <a:ext uri="{FF2B5EF4-FFF2-40B4-BE49-F238E27FC236}">
                <a16:creationId xmlns:a16="http://schemas.microsoft.com/office/drawing/2014/main" id="{BA445A2E-4A8D-4233-8798-457BF385ADEF}"/>
              </a:ext>
            </a:extLst>
          </p:cNvPr>
          <p:cNvPicPr>
            <a:picLocks noChangeAspect="1"/>
          </p:cNvPicPr>
          <p:nvPr/>
        </p:nvPicPr>
        <p:blipFill>
          <a:blip r:embed="rId4"/>
          <a:stretch>
            <a:fillRect/>
          </a:stretch>
        </p:blipFill>
        <p:spPr>
          <a:xfrm>
            <a:off x="449345" y="1839432"/>
            <a:ext cx="1573285" cy="1505735"/>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718584D6-4476-42A8-8AC5-AEDC589E6BE9}"/>
              </a:ext>
            </a:extLst>
          </p:cNvPr>
          <p:cNvPicPr>
            <a:picLocks noChangeAspect="1"/>
          </p:cNvPicPr>
          <p:nvPr/>
        </p:nvPicPr>
        <p:blipFill>
          <a:blip r:embed="rId5"/>
          <a:stretch>
            <a:fillRect/>
          </a:stretch>
        </p:blipFill>
        <p:spPr>
          <a:xfrm>
            <a:off x="2510748" y="1815058"/>
            <a:ext cx="1624218" cy="1554481"/>
          </a:xfrm>
          <a:prstGeom prst="rect">
            <a:avLst/>
          </a:prstGeom>
        </p:spPr>
      </p:pic>
      <p:sp>
        <p:nvSpPr>
          <p:cNvPr id="11" name="TextBox 10">
            <a:extLst>
              <a:ext uri="{FF2B5EF4-FFF2-40B4-BE49-F238E27FC236}">
                <a16:creationId xmlns:a16="http://schemas.microsoft.com/office/drawing/2014/main" id="{85513B73-24BE-4066-8F26-7E12A7CD95CE}"/>
              </a:ext>
            </a:extLst>
          </p:cNvPr>
          <p:cNvSpPr txBox="1"/>
          <p:nvPr/>
        </p:nvSpPr>
        <p:spPr>
          <a:xfrm>
            <a:off x="284320" y="3225709"/>
            <a:ext cx="19033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courageux</a:t>
            </a:r>
            <a:endParaRPr lang="en-GB" sz="24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9ECB814D-4951-464E-A6B3-3FB8A90C8187}"/>
              </a:ext>
            </a:extLst>
          </p:cNvPr>
          <p:cNvSpPr txBox="1"/>
          <p:nvPr/>
        </p:nvSpPr>
        <p:spPr>
          <a:xfrm>
            <a:off x="2285640" y="3234893"/>
            <a:ext cx="200972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courageuse</a:t>
            </a:r>
            <a:endParaRPr lang="en-GB" sz="2400" dirty="0">
              <a:solidFill>
                <a:srgbClr val="002060"/>
              </a:solidFill>
              <a:latin typeface="Century Gothic" panose="020B0502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8" name="Graphic 47" descr="Teacher">
            <a:extLst>
              <a:ext uri="{FF2B5EF4-FFF2-40B4-BE49-F238E27FC236}">
                <a16:creationId xmlns:a16="http://schemas.microsoft.com/office/drawing/2014/main" id="{DA518CB8-3139-491A-91AE-13007C01E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2937" y="-50874"/>
            <a:ext cx="914400" cy="914400"/>
          </a:xfrm>
          <a:prstGeom prst="rect">
            <a:avLst/>
          </a:prstGeom>
        </p:spPr>
      </p:pic>
      <p:sp>
        <p:nvSpPr>
          <p:cNvPr id="49" name="Speech Bubble: Rectangle with Corners Rounded 48">
            <a:extLst>
              <a:ext uri="{FF2B5EF4-FFF2-40B4-BE49-F238E27FC236}">
                <a16:creationId xmlns:a16="http://schemas.microsoft.com/office/drawing/2014/main" id="{B6AA4608-2D8A-495F-9721-60394908CD8D}"/>
              </a:ext>
            </a:extLst>
          </p:cNvPr>
          <p:cNvSpPr/>
          <p:nvPr/>
        </p:nvSpPr>
        <p:spPr>
          <a:xfrm>
            <a:off x="4077337" y="64092"/>
            <a:ext cx="6110282" cy="547644"/>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72" name="Rectangle 71">
            <a:extLst>
              <a:ext uri="{FF2B5EF4-FFF2-40B4-BE49-F238E27FC236}">
                <a16:creationId xmlns:a16="http://schemas.microsoft.com/office/drawing/2014/main" id="{9A206C9B-380B-4852-AD65-00EE9ECC7E47}"/>
              </a:ext>
            </a:extLst>
          </p:cNvPr>
          <p:cNvSpPr/>
          <p:nvPr/>
        </p:nvSpPr>
        <p:spPr>
          <a:xfrm>
            <a:off x="8963857" y="4186344"/>
            <a:ext cx="2605015" cy="2563502"/>
          </a:xfrm>
          <a:prstGeom prst="rect">
            <a:avLst/>
          </a:prstGeom>
          <a:solidFill>
            <a:srgbClr val="E1F8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292D6D4-0FC0-4D75-B12F-F7ABCBD260ED}"/>
              </a:ext>
            </a:extLst>
          </p:cNvPr>
          <p:cNvSpPr/>
          <p:nvPr/>
        </p:nvSpPr>
        <p:spPr>
          <a:xfrm>
            <a:off x="8982721" y="1539275"/>
            <a:ext cx="2605015" cy="2563502"/>
          </a:xfrm>
          <a:prstGeom prst="rect">
            <a:avLst/>
          </a:prstGeom>
          <a:solidFill>
            <a:srgbClr val="E1F8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Google Shape;157;p2">
            <a:hlinkClick r:id="" action="ppaction://noaction">
              <a:snd r:embed="rId5" name="Add_RW7F_2.1.wav"/>
            </a:hlinkClick>
          </p:cNvPr>
          <p:cNvSpPr txBox="1"/>
          <p:nvPr/>
        </p:nvSpPr>
        <p:spPr>
          <a:xfrm>
            <a:off x="4077337" y="76196"/>
            <a:ext cx="66466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Écoute</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Adèle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parle</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Écris</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les phrases.</a:t>
            </a:r>
            <a:endParaRPr kumimoji="0"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40601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70" name="Picture 69" descr="Icon&#10;&#10;Description automatically generated">
            <a:extLst>
              <a:ext uri="{FF2B5EF4-FFF2-40B4-BE49-F238E27FC236}">
                <a16:creationId xmlns:a16="http://schemas.microsoft.com/office/drawing/2014/main" id="{D994A28D-A79A-4571-97D7-66F77C85A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71" name="Title 1">
            <a:extLst>
              <a:ext uri="{FF2B5EF4-FFF2-40B4-BE49-F238E27FC236}">
                <a16:creationId xmlns:a16="http://schemas.microsoft.com/office/drawing/2014/main" id="{2190045F-F195-4312-BF65-87B6A93F8AD1}"/>
              </a:ext>
            </a:extLst>
          </p:cNvPr>
          <p:cNvSpPr txBox="1">
            <a:spLocks/>
          </p:cNvSpPr>
          <p:nvPr/>
        </p:nvSpPr>
        <p:spPr>
          <a:xfrm>
            <a:off x="10950576" y="1003266"/>
            <a:ext cx="1241424" cy="424815"/>
          </a:xfrm>
          <a:prstGeom prst="rect">
            <a:avLst/>
          </a:prstGeom>
          <a:solidFill>
            <a:schemeClr val="accent2">
              <a:lumMod val="20000"/>
              <a:lumOff val="8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3435CF9D-3676-47B2-8331-D7976B3C2A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170" y="1953158"/>
            <a:ext cx="2015595" cy="4495257"/>
          </a:xfrm>
          <a:prstGeom prst="rect">
            <a:avLst/>
          </a:prstGeom>
        </p:spPr>
      </p:pic>
      <p:pic>
        <p:nvPicPr>
          <p:cNvPr id="7" name="Picture 6">
            <a:extLst>
              <a:ext uri="{FF2B5EF4-FFF2-40B4-BE49-F238E27FC236}">
                <a16:creationId xmlns:a16="http://schemas.microsoft.com/office/drawing/2014/main" id="{A0CB04D8-A9BA-4A56-8A1D-FB41BAC73C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6607" y="1563291"/>
            <a:ext cx="948305" cy="1134937"/>
          </a:xfrm>
          <a:prstGeom prst="rect">
            <a:avLst/>
          </a:prstGeom>
        </p:spPr>
      </p:pic>
      <p:pic>
        <p:nvPicPr>
          <p:cNvPr id="59" name="Picture 58">
            <a:extLst>
              <a:ext uri="{FF2B5EF4-FFF2-40B4-BE49-F238E27FC236}">
                <a16:creationId xmlns:a16="http://schemas.microsoft.com/office/drawing/2014/main" id="{D8092AB7-FAC0-4F2B-8F9A-EF9A6C24DA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2342" y="4256853"/>
            <a:ext cx="1197357" cy="633289"/>
          </a:xfrm>
          <a:prstGeom prst="rect">
            <a:avLst/>
          </a:prstGeom>
        </p:spPr>
      </p:pic>
      <p:sp>
        <p:nvSpPr>
          <p:cNvPr id="9" name="Oval 8">
            <a:extLst>
              <a:ext uri="{FF2B5EF4-FFF2-40B4-BE49-F238E27FC236}">
                <a16:creationId xmlns:a16="http://schemas.microsoft.com/office/drawing/2014/main" id="{BA5243D1-E77D-4339-B517-20732A466802}"/>
              </a:ext>
            </a:extLst>
          </p:cNvPr>
          <p:cNvSpPr/>
          <p:nvPr/>
        </p:nvSpPr>
        <p:spPr>
          <a:xfrm>
            <a:off x="2157088" y="1751502"/>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1</a:t>
            </a:r>
          </a:p>
        </p:txBody>
      </p:sp>
      <p:sp>
        <p:nvSpPr>
          <p:cNvPr id="10" name="Speech Bubble: Rectangle with Corners Rounded 9">
            <a:extLst>
              <a:ext uri="{FF2B5EF4-FFF2-40B4-BE49-F238E27FC236}">
                <a16:creationId xmlns:a16="http://schemas.microsoft.com/office/drawing/2014/main" id="{E5D6EA23-E8BF-4382-A230-4EEF96615812}"/>
              </a:ext>
            </a:extLst>
          </p:cNvPr>
          <p:cNvSpPr/>
          <p:nvPr/>
        </p:nvSpPr>
        <p:spPr>
          <a:xfrm>
            <a:off x="3025025" y="1768890"/>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curieuse</a:t>
            </a:r>
            <a:r>
              <a:rPr lang="en-GB" sz="2400" b="1" dirty="0">
                <a:solidFill>
                  <a:srgbClr val="002060"/>
                </a:solidFill>
                <a:latin typeface="Century Gothic" panose="020B0502020202020204" pitchFamily="34" charset="0"/>
              </a:rPr>
              <a:t>.</a:t>
            </a:r>
          </a:p>
        </p:txBody>
      </p:sp>
      <p:sp>
        <p:nvSpPr>
          <p:cNvPr id="11" name="Rectangle: Rounded Corners 10">
            <a:extLst>
              <a:ext uri="{FF2B5EF4-FFF2-40B4-BE49-F238E27FC236}">
                <a16:creationId xmlns:a16="http://schemas.microsoft.com/office/drawing/2014/main" id="{A9CC879F-2BA4-498F-8181-86F8BAEE0A27}"/>
              </a:ext>
            </a:extLst>
          </p:cNvPr>
          <p:cNvSpPr/>
          <p:nvPr/>
        </p:nvSpPr>
        <p:spPr>
          <a:xfrm>
            <a:off x="3370951" y="1864487"/>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a:t>
            </a:r>
          </a:p>
        </p:txBody>
      </p:sp>
      <p:sp>
        <p:nvSpPr>
          <p:cNvPr id="69" name="Rectangle: Rounded Corners 68">
            <a:extLst>
              <a:ext uri="{FF2B5EF4-FFF2-40B4-BE49-F238E27FC236}">
                <a16:creationId xmlns:a16="http://schemas.microsoft.com/office/drawing/2014/main" id="{EA861940-F528-4F25-B616-0FDD6A8AAC8A}"/>
              </a:ext>
            </a:extLst>
          </p:cNvPr>
          <p:cNvSpPr/>
          <p:nvPr/>
        </p:nvSpPr>
        <p:spPr>
          <a:xfrm>
            <a:off x="4548985" y="1849295"/>
            <a:ext cx="1283707"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13" name="TextBox 12">
            <a:extLst>
              <a:ext uri="{FF2B5EF4-FFF2-40B4-BE49-F238E27FC236}">
                <a16:creationId xmlns:a16="http://schemas.microsoft.com/office/drawing/2014/main" id="{E72E1780-A96B-4E5E-8024-F4DF29DCA155}"/>
              </a:ext>
            </a:extLst>
          </p:cNvPr>
          <p:cNvSpPr txBox="1"/>
          <p:nvPr/>
        </p:nvSpPr>
        <p:spPr>
          <a:xfrm>
            <a:off x="9915685" y="1634986"/>
            <a:ext cx="1509044"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Chouchou</a:t>
            </a:r>
            <a:endParaRPr lang="en-GB" sz="2000" b="1"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EB442382-66C3-4830-835A-8C5822044DEC}"/>
              </a:ext>
            </a:extLst>
          </p:cNvPr>
          <p:cNvSpPr txBox="1"/>
          <p:nvPr/>
        </p:nvSpPr>
        <p:spPr>
          <a:xfrm>
            <a:off x="10381715" y="4256853"/>
            <a:ext cx="15090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Lulu</a:t>
            </a:r>
          </a:p>
        </p:txBody>
      </p:sp>
      <p:sp>
        <p:nvSpPr>
          <p:cNvPr id="14" name="TextBox 13">
            <a:extLst>
              <a:ext uri="{FF2B5EF4-FFF2-40B4-BE49-F238E27FC236}">
                <a16:creationId xmlns:a16="http://schemas.microsoft.com/office/drawing/2014/main" id="{34050EC9-47B4-41B3-B3FE-5B3CF8B395AC}"/>
              </a:ext>
            </a:extLst>
          </p:cNvPr>
          <p:cNvSpPr txBox="1"/>
          <p:nvPr/>
        </p:nvSpPr>
        <p:spPr>
          <a:xfrm>
            <a:off x="9088640" y="2753398"/>
            <a:ext cx="2586151" cy="1200329"/>
          </a:xfrm>
          <a:prstGeom prst="rect">
            <a:avLst/>
          </a:prstGeom>
          <a:noFill/>
        </p:spPr>
        <p:txBody>
          <a:bodyPr wrap="square" rtlCol="0">
            <a:spAutoFit/>
          </a:bodyPr>
          <a:lstStyle/>
          <a:p>
            <a:r>
              <a:rPr lang="en-GB" sz="2400" dirty="0"/>
              <a:t>……………………………………………………....</a:t>
            </a:r>
          </a:p>
        </p:txBody>
      </p:sp>
      <p:sp>
        <p:nvSpPr>
          <p:cNvPr id="74" name="TextBox 73">
            <a:extLst>
              <a:ext uri="{FF2B5EF4-FFF2-40B4-BE49-F238E27FC236}">
                <a16:creationId xmlns:a16="http://schemas.microsoft.com/office/drawing/2014/main" id="{E4DBDE1C-0870-4E39-B088-94D9948C7934}"/>
              </a:ext>
            </a:extLst>
          </p:cNvPr>
          <p:cNvSpPr txBox="1"/>
          <p:nvPr/>
        </p:nvSpPr>
        <p:spPr>
          <a:xfrm>
            <a:off x="9043444" y="5228833"/>
            <a:ext cx="2586151" cy="1200329"/>
          </a:xfrm>
          <a:prstGeom prst="rect">
            <a:avLst/>
          </a:prstGeom>
          <a:noFill/>
        </p:spPr>
        <p:txBody>
          <a:bodyPr wrap="square" rtlCol="0">
            <a:spAutoFit/>
          </a:bodyPr>
          <a:lstStyle/>
          <a:p>
            <a:r>
              <a:rPr lang="en-GB" sz="2400" dirty="0"/>
              <a:t>……………………………………………………....</a:t>
            </a:r>
          </a:p>
        </p:txBody>
      </p:sp>
      <p:sp>
        <p:nvSpPr>
          <p:cNvPr id="76" name="Oval 75">
            <a:hlinkClick r:id="" action="ppaction://noaction">
              <a:snd r:embed="rId11" name="beep_est_heureuse.wav"/>
            </a:hlinkClick>
            <a:extLst>
              <a:ext uri="{FF2B5EF4-FFF2-40B4-BE49-F238E27FC236}">
                <a16:creationId xmlns:a16="http://schemas.microsoft.com/office/drawing/2014/main" id="{6BC521A8-98F2-4DEE-B18B-EC86387E6910}"/>
              </a:ext>
            </a:extLst>
          </p:cNvPr>
          <p:cNvSpPr/>
          <p:nvPr/>
        </p:nvSpPr>
        <p:spPr>
          <a:xfrm>
            <a:off x="2157088" y="2467501"/>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2</a:t>
            </a:r>
          </a:p>
        </p:txBody>
      </p:sp>
      <p:sp>
        <p:nvSpPr>
          <p:cNvPr id="81" name="Speech Bubble: Rectangle with Corners Rounded 80">
            <a:extLst>
              <a:ext uri="{FF2B5EF4-FFF2-40B4-BE49-F238E27FC236}">
                <a16:creationId xmlns:a16="http://schemas.microsoft.com/office/drawing/2014/main" id="{B64C9B37-CDAA-410B-A0A7-D85B18DD3FD0}"/>
              </a:ext>
            </a:extLst>
          </p:cNvPr>
          <p:cNvSpPr/>
          <p:nvPr/>
        </p:nvSpPr>
        <p:spPr>
          <a:xfrm>
            <a:off x="3025025" y="2484889"/>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heureuse</a:t>
            </a:r>
            <a:r>
              <a:rPr lang="en-GB" sz="2400" b="1" dirty="0">
                <a:solidFill>
                  <a:srgbClr val="002060"/>
                </a:solidFill>
                <a:latin typeface="Century Gothic" panose="020B0502020202020204" pitchFamily="34" charset="0"/>
              </a:rPr>
              <a:t>.</a:t>
            </a:r>
          </a:p>
        </p:txBody>
      </p:sp>
      <p:sp>
        <p:nvSpPr>
          <p:cNvPr id="82" name="Rectangle: Rounded Corners 81">
            <a:extLst>
              <a:ext uri="{FF2B5EF4-FFF2-40B4-BE49-F238E27FC236}">
                <a16:creationId xmlns:a16="http://schemas.microsoft.com/office/drawing/2014/main" id="{D6F18065-6888-4384-9F99-AEFEA915815F}"/>
              </a:ext>
            </a:extLst>
          </p:cNvPr>
          <p:cNvSpPr/>
          <p:nvPr/>
        </p:nvSpPr>
        <p:spPr>
          <a:xfrm>
            <a:off x="3370951" y="2579586"/>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a:t>
            </a:r>
          </a:p>
        </p:txBody>
      </p:sp>
      <p:sp>
        <p:nvSpPr>
          <p:cNvPr id="83" name="Rectangle: Rounded Corners 82">
            <a:extLst>
              <a:ext uri="{FF2B5EF4-FFF2-40B4-BE49-F238E27FC236}">
                <a16:creationId xmlns:a16="http://schemas.microsoft.com/office/drawing/2014/main" id="{670CC1C7-6D89-4880-9480-2CB8BD3D96FB}"/>
              </a:ext>
            </a:extLst>
          </p:cNvPr>
          <p:cNvSpPr/>
          <p:nvPr/>
        </p:nvSpPr>
        <p:spPr>
          <a:xfrm>
            <a:off x="4479957" y="2579586"/>
            <a:ext cx="1413119"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84" name="Oval 83">
            <a:hlinkClick r:id="" action="ppaction://noaction">
              <a:snd r:embed="rId12" name="beep_est_curieux.wav"/>
            </a:hlinkClick>
            <a:extLst>
              <a:ext uri="{FF2B5EF4-FFF2-40B4-BE49-F238E27FC236}">
                <a16:creationId xmlns:a16="http://schemas.microsoft.com/office/drawing/2014/main" id="{53FAC02A-41F1-4EE8-862F-9E42BD731A3A}"/>
              </a:ext>
            </a:extLst>
          </p:cNvPr>
          <p:cNvSpPr/>
          <p:nvPr/>
        </p:nvSpPr>
        <p:spPr>
          <a:xfrm>
            <a:off x="2157088" y="3263888"/>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3</a:t>
            </a:r>
          </a:p>
        </p:txBody>
      </p:sp>
      <p:sp>
        <p:nvSpPr>
          <p:cNvPr id="85" name="Speech Bubble: Rectangle with Corners Rounded 84">
            <a:extLst>
              <a:ext uri="{FF2B5EF4-FFF2-40B4-BE49-F238E27FC236}">
                <a16:creationId xmlns:a16="http://schemas.microsoft.com/office/drawing/2014/main" id="{2C53437F-D1B9-41D8-99B1-63B5A0A323E9}"/>
              </a:ext>
            </a:extLst>
          </p:cNvPr>
          <p:cNvSpPr/>
          <p:nvPr/>
        </p:nvSpPr>
        <p:spPr>
          <a:xfrm>
            <a:off x="3025025" y="3281276"/>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curieux</a:t>
            </a:r>
            <a:r>
              <a:rPr lang="en-GB" sz="2400" b="1" dirty="0">
                <a:solidFill>
                  <a:srgbClr val="002060"/>
                </a:solidFill>
                <a:latin typeface="Century Gothic" panose="020B0502020202020204" pitchFamily="34" charset="0"/>
              </a:rPr>
              <a:t>.</a:t>
            </a:r>
          </a:p>
        </p:txBody>
      </p:sp>
      <p:sp>
        <p:nvSpPr>
          <p:cNvPr id="86" name="Rectangle: Rounded Corners 85">
            <a:extLst>
              <a:ext uri="{FF2B5EF4-FFF2-40B4-BE49-F238E27FC236}">
                <a16:creationId xmlns:a16="http://schemas.microsoft.com/office/drawing/2014/main" id="{907967CD-E423-4008-BB15-863998084DA5}"/>
              </a:ext>
            </a:extLst>
          </p:cNvPr>
          <p:cNvSpPr/>
          <p:nvPr/>
        </p:nvSpPr>
        <p:spPr>
          <a:xfrm>
            <a:off x="3303039" y="3343655"/>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a:t>
            </a:r>
          </a:p>
        </p:txBody>
      </p:sp>
      <p:sp>
        <p:nvSpPr>
          <p:cNvPr id="87" name="Rectangle: Rounded Corners 86">
            <a:extLst>
              <a:ext uri="{FF2B5EF4-FFF2-40B4-BE49-F238E27FC236}">
                <a16:creationId xmlns:a16="http://schemas.microsoft.com/office/drawing/2014/main" id="{BD657675-6165-4041-B6EB-0007D4E5EDD2}"/>
              </a:ext>
            </a:extLst>
          </p:cNvPr>
          <p:cNvSpPr/>
          <p:nvPr/>
        </p:nvSpPr>
        <p:spPr>
          <a:xfrm>
            <a:off x="4461752" y="3364487"/>
            <a:ext cx="1150244"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88" name="Oval 87">
            <a:hlinkClick r:id="" action="ppaction://noaction">
              <a:snd r:embed="rId13" name="beep_est_courageuse.wav"/>
            </a:hlinkClick>
            <a:extLst>
              <a:ext uri="{FF2B5EF4-FFF2-40B4-BE49-F238E27FC236}">
                <a16:creationId xmlns:a16="http://schemas.microsoft.com/office/drawing/2014/main" id="{37F23B08-D7C3-44A2-8BF9-151AA8EAE764}"/>
              </a:ext>
            </a:extLst>
          </p:cNvPr>
          <p:cNvSpPr/>
          <p:nvPr/>
        </p:nvSpPr>
        <p:spPr>
          <a:xfrm>
            <a:off x="2157088" y="4110091"/>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4</a:t>
            </a:r>
          </a:p>
        </p:txBody>
      </p:sp>
      <p:sp>
        <p:nvSpPr>
          <p:cNvPr id="90" name="Speech Bubble: Rectangle with Corners Rounded 89">
            <a:extLst>
              <a:ext uri="{FF2B5EF4-FFF2-40B4-BE49-F238E27FC236}">
                <a16:creationId xmlns:a16="http://schemas.microsoft.com/office/drawing/2014/main" id="{E8CE7C0C-E841-463E-AE3A-2E93C152C6C1}"/>
              </a:ext>
            </a:extLst>
          </p:cNvPr>
          <p:cNvSpPr/>
          <p:nvPr/>
        </p:nvSpPr>
        <p:spPr>
          <a:xfrm>
            <a:off x="3025025" y="4127479"/>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courageuse</a:t>
            </a:r>
            <a:r>
              <a:rPr lang="en-GB" sz="2400" b="1" dirty="0">
                <a:solidFill>
                  <a:srgbClr val="002060"/>
                </a:solidFill>
                <a:latin typeface="Century Gothic" panose="020B0502020202020204" pitchFamily="34" charset="0"/>
              </a:rPr>
              <a:t>.</a:t>
            </a:r>
          </a:p>
        </p:txBody>
      </p:sp>
      <p:sp>
        <p:nvSpPr>
          <p:cNvPr id="91" name="Rectangle: Rounded Corners 90">
            <a:extLst>
              <a:ext uri="{FF2B5EF4-FFF2-40B4-BE49-F238E27FC236}">
                <a16:creationId xmlns:a16="http://schemas.microsoft.com/office/drawing/2014/main" id="{CC656EB2-770A-4973-A145-20646D03648F}"/>
              </a:ext>
            </a:extLst>
          </p:cNvPr>
          <p:cNvSpPr/>
          <p:nvPr/>
        </p:nvSpPr>
        <p:spPr>
          <a:xfrm>
            <a:off x="3162937" y="4205880"/>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a:t>
            </a:r>
          </a:p>
        </p:txBody>
      </p:sp>
      <p:sp>
        <p:nvSpPr>
          <p:cNvPr id="92" name="Rectangle: Rounded Corners 91">
            <a:extLst>
              <a:ext uri="{FF2B5EF4-FFF2-40B4-BE49-F238E27FC236}">
                <a16:creationId xmlns:a16="http://schemas.microsoft.com/office/drawing/2014/main" id="{169074B6-5A1A-4E17-9E00-F735E82E0D59}"/>
              </a:ext>
            </a:extLst>
          </p:cNvPr>
          <p:cNvSpPr/>
          <p:nvPr/>
        </p:nvSpPr>
        <p:spPr>
          <a:xfrm>
            <a:off x="4277035" y="4213322"/>
            <a:ext cx="1818965"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93" name="Oval 92">
            <a:hlinkClick r:id="" action="ppaction://noaction">
              <a:snd r:embed="rId14" name="beep_est_courageux.wav"/>
            </a:hlinkClick>
            <a:extLst>
              <a:ext uri="{FF2B5EF4-FFF2-40B4-BE49-F238E27FC236}">
                <a16:creationId xmlns:a16="http://schemas.microsoft.com/office/drawing/2014/main" id="{89F4BE7D-A296-4C96-AE43-6733F28D69D0}"/>
              </a:ext>
            </a:extLst>
          </p:cNvPr>
          <p:cNvSpPr/>
          <p:nvPr/>
        </p:nvSpPr>
        <p:spPr>
          <a:xfrm>
            <a:off x="2157088" y="4956665"/>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5</a:t>
            </a:r>
          </a:p>
        </p:txBody>
      </p:sp>
      <p:sp>
        <p:nvSpPr>
          <p:cNvPr id="94" name="Speech Bubble: Rectangle with Corners Rounded 93">
            <a:extLst>
              <a:ext uri="{FF2B5EF4-FFF2-40B4-BE49-F238E27FC236}">
                <a16:creationId xmlns:a16="http://schemas.microsoft.com/office/drawing/2014/main" id="{DD38713D-A423-4C01-9F50-8B5C95BBCE69}"/>
              </a:ext>
            </a:extLst>
          </p:cNvPr>
          <p:cNvSpPr/>
          <p:nvPr/>
        </p:nvSpPr>
        <p:spPr>
          <a:xfrm>
            <a:off x="3025025" y="4974053"/>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courageux</a:t>
            </a:r>
            <a:r>
              <a:rPr lang="en-GB" sz="2400" b="1" dirty="0">
                <a:solidFill>
                  <a:srgbClr val="002060"/>
                </a:solidFill>
                <a:latin typeface="Century Gothic" panose="020B0502020202020204" pitchFamily="34" charset="0"/>
              </a:rPr>
              <a:t>.</a:t>
            </a:r>
          </a:p>
        </p:txBody>
      </p:sp>
      <p:sp>
        <p:nvSpPr>
          <p:cNvPr id="95" name="Rectangle: Rounded Corners 94">
            <a:extLst>
              <a:ext uri="{FF2B5EF4-FFF2-40B4-BE49-F238E27FC236}">
                <a16:creationId xmlns:a16="http://schemas.microsoft.com/office/drawing/2014/main" id="{260CC1D9-47C7-4871-BB96-F91106E19D2C}"/>
              </a:ext>
            </a:extLst>
          </p:cNvPr>
          <p:cNvSpPr/>
          <p:nvPr/>
        </p:nvSpPr>
        <p:spPr>
          <a:xfrm>
            <a:off x="3030182" y="5021276"/>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a:t>
            </a:r>
          </a:p>
        </p:txBody>
      </p:sp>
      <p:sp>
        <p:nvSpPr>
          <p:cNvPr id="96" name="Rectangle: Rounded Corners 95">
            <a:extLst>
              <a:ext uri="{FF2B5EF4-FFF2-40B4-BE49-F238E27FC236}">
                <a16:creationId xmlns:a16="http://schemas.microsoft.com/office/drawing/2014/main" id="{25B0538F-7941-4887-9E1C-75B8A5A9B016}"/>
              </a:ext>
            </a:extLst>
          </p:cNvPr>
          <p:cNvSpPr/>
          <p:nvPr/>
        </p:nvSpPr>
        <p:spPr>
          <a:xfrm>
            <a:off x="4199318" y="5059896"/>
            <a:ext cx="1658816"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97" name="Oval 96">
            <a:hlinkClick r:id="" action="ppaction://noaction">
              <a:snd r:embed="rId15" name="beep_est_serieux.wav"/>
            </a:hlinkClick>
            <a:extLst>
              <a:ext uri="{FF2B5EF4-FFF2-40B4-BE49-F238E27FC236}">
                <a16:creationId xmlns:a16="http://schemas.microsoft.com/office/drawing/2014/main" id="{1A67AB6D-E694-4993-8F07-EE6B7B1A8181}"/>
              </a:ext>
            </a:extLst>
          </p:cNvPr>
          <p:cNvSpPr/>
          <p:nvPr/>
        </p:nvSpPr>
        <p:spPr>
          <a:xfrm>
            <a:off x="2157088" y="5805500"/>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6</a:t>
            </a:r>
          </a:p>
        </p:txBody>
      </p:sp>
      <p:sp>
        <p:nvSpPr>
          <p:cNvPr id="98" name="Speech Bubble: Rectangle with Corners Rounded 97">
            <a:extLst>
              <a:ext uri="{FF2B5EF4-FFF2-40B4-BE49-F238E27FC236}">
                <a16:creationId xmlns:a16="http://schemas.microsoft.com/office/drawing/2014/main" id="{90473B4B-FF60-4B1D-925D-B62FA5A0B776}"/>
              </a:ext>
            </a:extLst>
          </p:cNvPr>
          <p:cNvSpPr/>
          <p:nvPr/>
        </p:nvSpPr>
        <p:spPr>
          <a:xfrm>
            <a:off x="3025025" y="5822888"/>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sérieux</a:t>
            </a:r>
            <a:r>
              <a:rPr lang="en-GB" sz="2400" b="1" dirty="0">
                <a:solidFill>
                  <a:srgbClr val="002060"/>
                </a:solidFill>
                <a:latin typeface="Century Gothic" panose="020B0502020202020204" pitchFamily="34" charset="0"/>
              </a:rPr>
              <a:t>.</a:t>
            </a:r>
          </a:p>
        </p:txBody>
      </p:sp>
      <p:sp>
        <p:nvSpPr>
          <p:cNvPr id="99" name="Rectangle: Rounded Corners 98">
            <a:extLst>
              <a:ext uri="{FF2B5EF4-FFF2-40B4-BE49-F238E27FC236}">
                <a16:creationId xmlns:a16="http://schemas.microsoft.com/office/drawing/2014/main" id="{8898B731-B675-4A1D-8360-2F55C8BF33EE}"/>
              </a:ext>
            </a:extLst>
          </p:cNvPr>
          <p:cNvSpPr/>
          <p:nvPr/>
        </p:nvSpPr>
        <p:spPr>
          <a:xfrm>
            <a:off x="3303039" y="5854131"/>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a:t>
            </a:r>
          </a:p>
        </p:txBody>
      </p:sp>
      <p:sp>
        <p:nvSpPr>
          <p:cNvPr id="100" name="Rectangle: Rounded Corners 99">
            <a:extLst>
              <a:ext uri="{FF2B5EF4-FFF2-40B4-BE49-F238E27FC236}">
                <a16:creationId xmlns:a16="http://schemas.microsoft.com/office/drawing/2014/main" id="{BEE790E0-CA83-4917-A8D7-C67A408EC2C3}"/>
              </a:ext>
            </a:extLst>
          </p:cNvPr>
          <p:cNvSpPr/>
          <p:nvPr/>
        </p:nvSpPr>
        <p:spPr>
          <a:xfrm>
            <a:off x="4461752" y="5870111"/>
            <a:ext cx="1098991"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15" name="TextBox 14">
            <a:extLst>
              <a:ext uri="{FF2B5EF4-FFF2-40B4-BE49-F238E27FC236}">
                <a16:creationId xmlns:a16="http://schemas.microsoft.com/office/drawing/2014/main" id="{87FC85A5-C7B1-42A1-950E-D5751C48C248}"/>
              </a:ext>
            </a:extLst>
          </p:cNvPr>
          <p:cNvSpPr txBox="1"/>
          <p:nvPr/>
        </p:nvSpPr>
        <p:spPr>
          <a:xfrm>
            <a:off x="9166975" y="5088330"/>
            <a:ext cx="17901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curious</a:t>
            </a:r>
          </a:p>
        </p:txBody>
      </p:sp>
      <p:sp>
        <p:nvSpPr>
          <p:cNvPr id="101" name="TextBox 100">
            <a:extLst>
              <a:ext uri="{FF2B5EF4-FFF2-40B4-BE49-F238E27FC236}">
                <a16:creationId xmlns:a16="http://schemas.microsoft.com/office/drawing/2014/main" id="{C39132F0-982E-4382-AC40-FFBA312E1060}"/>
              </a:ext>
            </a:extLst>
          </p:cNvPr>
          <p:cNvSpPr txBox="1"/>
          <p:nvPr/>
        </p:nvSpPr>
        <p:spPr>
          <a:xfrm>
            <a:off x="9243700" y="2636493"/>
            <a:ext cx="17901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curious</a:t>
            </a:r>
          </a:p>
        </p:txBody>
      </p:sp>
      <p:sp>
        <p:nvSpPr>
          <p:cNvPr id="102" name="TextBox 101">
            <a:extLst>
              <a:ext uri="{FF2B5EF4-FFF2-40B4-BE49-F238E27FC236}">
                <a16:creationId xmlns:a16="http://schemas.microsoft.com/office/drawing/2014/main" id="{D4B56F94-006B-44EE-9B7F-162B1FF7FF35}"/>
              </a:ext>
            </a:extLst>
          </p:cNvPr>
          <p:cNvSpPr txBox="1"/>
          <p:nvPr/>
        </p:nvSpPr>
        <p:spPr>
          <a:xfrm>
            <a:off x="9266419" y="3036671"/>
            <a:ext cx="17901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brave</a:t>
            </a:r>
          </a:p>
        </p:txBody>
      </p:sp>
      <p:sp>
        <p:nvSpPr>
          <p:cNvPr id="103" name="TextBox 102">
            <a:extLst>
              <a:ext uri="{FF2B5EF4-FFF2-40B4-BE49-F238E27FC236}">
                <a16:creationId xmlns:a16="http://schemas.microsoft.com/office/drawing/2014/main" id="{EF8950E0-9B55-411B-ADAB-57DBAD8BF5E6}"/>
              </a:ext>
            </a:extLst>
          </p:cNvPr>
          <p:cNvSpPr txBox="1"/>
          <p:nvPr/>
        </p:nvSpPr>
        <p:spPr>
          <a:xfrm>
            <a:off x="9243699" y="3412124"/>
            <a:ext cx="17901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serious</a:t>
            </a:r>
          </a:p>
        </p:txBody>
      </p:sp>
      <p:sp>
        <p:nvSpPr>
          <p:cNvPr id="104" name="TextBox 103">
            <a:extLst>
              <a:ext uri="{FF2B5EF4-FFF2-40B4-BE49-F238E27FC236}">
                <a16:creationId xmlns:a16="http://schemas.microsoft.com/office/drawing/2014/main" id="{B2CACDFF-17D5-428F-B0BB-700E9EF0CD03}"/>
              </a:ext>
            </a:extLst>
          </p:cNvPr>
          <p:cNvSpPr txBox="1"/>
          <p:nvPr/>
        </p:nvSpPr>
        <p:spPr>
          <a:xfrm>
            <a:off x="9189431" y="5506030"/>
            <a:ext cx="17901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happy</a:t>
            </a:r>
          </a:p>
        </p:txBody>
      </p:sp>
      <p:sp>
        <p:nvSpPr>
          <p:cNvPr id="118" name="TextBox 117">
            <a:extLst>
              <a:ext uri="{FF2B5EF4-FFF2-40B4-BE49-F238E27FC236}">
                <a16:creationId xmlns:a16="http://schemas.microsoft.com/office/drawing/2014/main" id="{C951D8CA-61EA-4A76-8352-5875E9C63FB6}"/>
              </a:ext>
            </a:extLst>
          </p:cNvPr>
          <p:cNvSpPr txBox="1"/>
          <p:nvPr/>
        </p:nvSpPr>
        <p:spPr>
          <a:xfrm>
            <a:off x="9166974" y="5890517"/>
            <a:ext cx="17901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brave</a:t>
            </a:r>
          </a:p>
        </p:txBody>
      </p:sp>
      <p:sp>
        <p:nvSpPr>
          <p:cNvPr id="50" name="Speech Bubble: Rectangle with Corners Rounded 49">
            <a:extLst>
              <a:ext uri="{FF2B5EF4-FFF2-40B4-BE49-F238E27FC236}">
                <a16:creationId xmlns:a16="http://schemas.microsoft.com/office/drawing/2014/main" id="{6E52E47A-EDE5-4E91-B141-41F8ADD94021}"/>
              </a:ext>
            </a:extLst>
          </p:cNvPr>
          <p:cNvSpPr/>
          <p:nvPr/>
        </p:nvSpPr>
        <p:spPr>
          <a:xfrm>
            <a:off x="2941269" y="756500"/>
            <a:ext cx="7937235" cy="547644"/>
          </a:xfrm>
          <a:prstGeom prst="wedgeRoundRectCallout">
            <a:avLst>
              <a:gd name="adj1" fmla="val -39494"/>
              <a:gd name="adj2" fmla="val -684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58" name="Google Shape;158;p2">
            <a:hlinkClick r:id="" action="ppaction://noaction">
              <a:snd r:embed="rId16" name="Add_RW7F_2.2.wav"/>
            </a:hlinkClick>
          </p:cNvPr>
          <p:cNvSpPr txBox="1"/>
          <p:nvPr/>
        </p:nvSpPr>
        <p:spPr>
          <a:xfrm>
            <a:off x="3042161" y="786022"/>
            <a:ext cx="91498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C’est</a:t>
            </a:r>
            <a:r>
              <a:rPr kumimoji="0" lang="en-GB"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Lulu la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tortue</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(female) </a:t>
            </a:r>
            <a:r>
              <a:rPr kumimoji="0" lang="en-GB" sz="2400" b="0"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Chouchou</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(male)?</a:t>
            </a:r>
            <a:endParaRPr kumimoji="0" sz="2400"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9" grpId="0" animBg="1"/>
      <p:bldP spid="82" grpId="0" animBg="1"/>
      <p:bldP spid="83" grpId="0" animBg="1"/>
      <p:bldP spid="86" grpId="0" animBg="1"/>
      <p:bldP spid="87" grpId="0" animBg="1"/>
      <p:bldP spid="91" grpId="0" animBg="1"/>
      <p:bldP spid="92" grpId="0" animBg="1"/>
      <p:bldP spid="95" grpId="0" animBg="1"/>
      <p:bldP spid="96" grpId="0" animBg="1"/>
      <p:bldP spid="99" grpId="0" animBg="1"/>
      <p:bldP spid="100" grpId="0" animBg="1"/>
      <p:bldP spid="15" grpId="0"/>
      <p:bldP spid="101" grpId="0"/>
      <p:bldP spid="102" grpId="0"/>
      <p:bldP spid="103" grpId="0"/>
      <p:bldP spid="104" grpId="0"/>
      <p:bldP spid="1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mysterieuse.wav"/>
            </a:hlinkClick>
          </p:cNvPr>
          <p:cNvPicPr preferRelativeResize="0"/>
          <p:nvPr/>
        </p:nvPicPr>
        <p:blipFill rotWithShape="1">
          <a:blip r:embed="rId4">
            <a:alphaModFix/>
          </a:blip>
          <a:srcRect/>
          <a:stretch/>
        </p:blipFill>
        <p:spPr>
          <a:xfrm>
            <a:off x="1567640" y="2170881"/>
            <a:ext cx="408205" cy="369333"/>
          </a:xfrm>
          <a:prstGeom prst="rect">
            <a:avLst/>
          </a:prstGeom>
          <a:noFill/>
          <a:ln>
            <a:noFill/>
          </a:ln>
          <a:effectLst>
            <a:outerShdw blurRad="50800" dist="38100" dir="5400000" algn="t" rotWithShape="0">
              <a:prstClr val="black">
                <a:alpha val="40000"/>
              </a:prstClr>
            </a:outerShdw>
          </a:effectLst>
        </p:spPr>
      </p:pic>
      <p:sp>
        <p:nvSpPr>
          <p:cNvPr id="129" name="Google Shape;129;p2"/>
          <p:cNvSpPr txBox="1"/>
          <p:nvPr/>
        </p:nvSpPr>
        <p:spPr>
          <a:xfrm>
            <a:off x="780765" y="2063161"/>
            <a:ext cx="67078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Ex</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8" name="Google Shape;158;p2"/>
          <p:cNvSpPr txBox="1"/>
          <p:nvPr/>
        </p:nvSpPr>
        <p:spPr>
          <a:xfrm>
            <a:off x="154686" y="730248"/>
            <a:ext cx="91498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the speaker describing a masculine or feminine noun?</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406010" cy="675762"/>
          </a:xfrm>
        </p:spPr>
        <p:txBody>
          <a:bodyPr>
            <a:normAutofit/>
          </a:bodyPr>
          <a:lstStyle/>
          <a:p>
            <a:r>
              <a:rPr lang="en-GB" sz="3200" b="1" dirty="0">
                <a:solidFill>
                  <a:srgbClr val="002060"/>
                </a:solidFill>
                <a:latin typeface="Century Gothic"/>
                <a:ea typeface="Century Gothic"/>
                <a:cs typeface="Century Gothic"/>
                <a:sym typeface="Century Gothic"/>
              </a:rPr>
              <a:t>Follow up 2A: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extLst>
              <p:ext uri="{D42A27DB-BD31-4B8C-83A1-F6EECF244321}">
                <p14:modId xmlns:p14="http://schemas.microsoft.com/office/powerpoint/2010/main" val="364891017"/>
              </p:ext>
            </p:extLst>
          </p:nvPr>
        </p:nvGraphicFramePr>
        <p:xfrm>
          <a:off x="2265787" y="1534757"/>
          <a:ext cx="8912043" cy="4645486"/>
        </p:xfrm>
        <a:graphic>
          <a:graphicData uri="http://schemas.openxmlformats.org/drawingml/2006/table">
            <a:tbl>
              <a:tblPr firstRow="1" bandRow="1">
                <a:tableStyleId>{5940675A-B579-460E-94D1-54222C63F5DA}</a:tableStyleId>
              </a:tblPr>
              <a:tblGrid>
                <a:gridCol w="3335883">
                  <a:extLst>
                    <a:ext uri="{9D8B030D-6E8A-4147-A177-3AD203B41FA5}">
                      <a16:colId xmlns:a16="http://schemas.microsoft.com/office/drawing/2014/main" val="3543149608"/>
                    </a:ext>
                  </a:extLst>
                </a:gridCol>
                <a:gridCol w="1465557">
                  <a:extLst>
                    <a:ext uri="{9D8B030D-6E8A-4147-A177-3AD203B41FA5}">
                      <a16:colId xmlns:a16="http://schemas.microsoft.com/office/drawing/2014/main" val="59531969"/>
                    </a:ext>
                  </a:extLst>
                </a:gridCol>
                <a:gridCol w="1437794">
                  <a:extLst>
                    <a:ext uri="{9D8B030D-6E8A-4147-A177-3AD203B41FA5}">
                      <a16:colId xmlns:a16="http://schemas.microsoft.com/office/drawing/2014/main" val="4158137349"/>
                    </a:ext>
                  </a:extLst>
                </a:gridCol>
                <a:gridCol w="2672809">
                  <a:extLst>
                    <a:ext uri="{9D8B030D-6E8A-4147-A177-3AD203B41FA5}">
                      <a16:colId xmlns:a16="http://schemas.microsoft.com/office/drawing/2014/main" val="1496446765"/>
                    </a:ext>
                  </a:extLst>
                </a:gridCol>
              </a:tblGrid>
              <a:tr h="394275">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a:t>
                      </a:r>
                      <a:r>
                        <a:rPr lang="en-GB" sz="2800" dirty="0" err="1">
                          <a:solidFill>
                            <a:srgbClr val="002060"/>
                          </a:solidFill>
                          <a:latin typeface="Century Gothic" panose="020B0502020202020204" pitchFamily="34" charset="0"/>
                        </a:rPr>
                        <a:t>glais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l"/>
                      <a:r>
                        <a:rPr lang="en-GB" sz="2800" dirty="0" err="1">
                          <a:solidFill>
                            <a:srgbClr val="002060"/>
                          </a:solidFill>
                          <a:latin typeface="Century Gothic" panose="020B0502020202020204" pitchFamily="34" charset="0"/>
                        </a:rPr>
                        <a:t>mystéri</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se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mysterious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720081"/>
                  </a:ext>
                </a:extLst>
              </a:tr>
              <a:tr h="589618">
                <a:tc>
                  <a:txBody>
                    <a:bodyPr/>
                    <a:lstStyle/>
                    <a:p>
                      <a:pPr algn="l"/>
                      <a:r>
                        <a:rPr lang="en-GB" sz="2800" dirty="0" err="1">
                          <a:solidFill>
                            <a:srgbClr val="002060"/>
                          </a:solidFill>
                          <a:latin typeface="Century Gothic" panose="020B0502020202020204" pitchFamily="34" charset="0"/>
                        </a:rPr>
                        <a:t>danger</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se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dangerous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l"/>
                      <a:r>
                        <a:rPr lang="en-GB" sz="2800" dirty="0" err="1">
                          <a:solidFill>
                            <a:srgbClr val="002060"/>
                          </a:solidFill>
                          <a:latin typeface="Century Gothic" panose="020B0502020202020204" pitchFamily="34" charset="0"/>
                        </a:rPr>
                        <a:t>nerv</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x</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nervous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l"/>
                      <a:r>
                        <a:rPr lang="en-GB" sz="2800" dirty="0" err="1">
                          <a:solidFill>
                            <a:srgbClr val="002060"/>
                          </a:solidFill>
                          <a:latin typeface="Century Gothic" panose="020B0502020202020204" pitchFamily="34" charset="0"/>
                        </a:rPr>
                        <a:t>génér</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se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generous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l"/>
                      <a:r>
                        <a:rPr lang="en-GB" sz="2800" dirty="0" err="1">
                          <a:solidFill>
                            <a:srgbClr val="002060"/>
                          </a:solidFill>
                          <a:latin typeface="Century Gothic" panose="020B0502020202020204" pitchFamily="34" charset="0"/>
                        </a:rPr>
                        <a:t>lumin</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x</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luminous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l"/>
                      <a:r>
                        <a:rPr lang="en-GB" sz="2800" dirty="0" err="1">
                          <a:solidFill>
                            <a:srgbClr val="002060"/>
                          </a:solidFill>
                          <a:latin typeface="Century Gothic" panose="020B0502020202020204" pitchFamily="34" charset="0"/>
                        </a:rPr>
                        <a:t>furi</a:t>
                      </a:r>
                      <a:r>
                        <a:rPr lang="en-GB" sz="2800" b="1" dirty="0" err="1">
                          <a:solidFill>
                            <a:srgbClr val="002060"/>
                          </a:solidFill>
                          <a:latin typeface="Century Gothic" panose="020B0502020202020204" pitchFamily="34" charset="0"/>
                        </a:rPr>
                        <a:t>eu</a:t>
                      </a:r>
                      <a:r>
                        <a:rPr lang="en-GB" sz="2800" b="0" dirty="0" err="1">
                          <a:solidFill>
                            <a:srgbClr val="002060"/>
                          </a:solidFill>
                          <a:latin typeface="Century Gothic" panose="020B0502020202020204" pitchFamily="34" charset="0"/>
                        </a:rPr>
                        <a:t>se</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furious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r h="589618">
                <a:tc>
                  <a:txBody>
                    <a:bodyPr/>
                    <a:lstStyle/>
                    <a:p>
                      <a:pPr algn="l"/>
                      <a:r>
                        <a:rPr lang="en-GB" sz="2800" b="0" dirty="0">
                          <a:solidFill>
                            <a:srgbClr val="002060"/>
                          </a:solidFill>
                          <a:latin typeface="Century Gothic" panose="020B0502020202020204" pitchFamily="34" charset="0"/>
                        </a:rPr>
                        <a:t>merveill</a:t>
                      </a:r>
                      <a:r>
                        <a:rPr lang="en-GB" sz="2800" b="1" dirty="0">
                          <a:solidFill>
                            <a:srgbClr val="002060"/>
                          </a:solidFill>
                          <a:latin typeface="Century Gothic" panose="020B0502020202020204" pitchFamily="34" charset="0"/>
                        </a:rPr>
                        <a:t>eu</a:t>
                      </a:r>
                      <a:r>
                        <a:rPr lang="en-GB" sz="2800" b="0" dirty="0">
                          <a:solidFill>
                            <a:srgbClr val="002060"/>
                          </a:solidFill>
                          <a:latin typeface="Century Gothic" panose="020B0502020202020204" pitchFamily="34" charset="0"/>
                        </a:rPr>
                        <a:t>x</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marvellous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554187"/>
                  </a:ext>
                </a:extLst>
              </a:tr>
            </a:tbl>
          </a:graphicData>
        </a:graphic>
      </p:graphicFrame>
      <p:pic>
        <p:nvPicPr>
          <p:cNvPr id="29" name="Google Shape;127;p2">
            <a:hlinkClick r:id="" action="ppaction://noaction">
              <a:snd r:embed="rId6" name="dangereuse.wav"/>
            </a:hlinkClick>
            <a:extLst>
              <a:ext uri="{FF2B5EF4-FFF2-40B4-BE49-F238E27FC236}">
                <a16:creationId xmlns:a16="http://schemas.microsoft.com/office/drawing/2014/main" id="{F00FE78E-3914-43B9-8FFB-689D76AB8E02}"/>
              </a:ext>
            </a:extLst>
          </p:cNvPr>
          <p:cNvPicPr preferRelativeResize="0"/>
          <p:nvPr/>
        </p:nvPicPr>
        <p:blipFill rotWithShape="1">
          <a:blip r:embed="rId4">
            <a:alphaModFix/>
          </a:blip>
          <a:srcRect/>
          <a:stretch/>
        </p:blipFill>
        <p:spPr>
          <a:xfrm>
            <a:off x="1565458" y="2685514"/>
            <a:ext cx="408205" cy="369333"/>
          </a:xfrm>
          <a:prstGeom prst="rect">
            <a:avLst/>
          </a:prstGeom>
          <a:noFill/>
          <a:ln>
            <a:noFill/>
          </a:ln>
          <a:effectLst>
            <a:outerShdw blurRad="50800" dist="38100" dir="5400000" algn="t" rotWithShape="0">
              <a:prstClr val="black">
                <a:alpha val="40000"/>
              </a:prstClr>
            </a:outerShdw>
          </a:effectLst>
        </p:spPr>
      </p:pic>
      <p:sp>
        <p:nvSpPr>
          <p:cNvPr id="30" name="Google Shape;129;p2">
            <a:extLst>
              <a:ext uri="{FF2B5EF4-FFF2-40B4-BE49-F238E27FC236}">
                <a16:creationId xmlns:a16="http://schemas.microsoft.com/office/drawing/2014/main" id="{397CEBA8-DD25-4785-92C5-0FA30B71A155}"/>
              </a:ext>
            </a:extLst>
          </p:cNvPr>
          <p:cNvSpPr txBox="1"/>
          <p:nvPr/>
        </p:nvSpPr>
        <p:spPr>
          <a:xfrm>
            <a:off x="1090962" y="257779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1" name="Google Shape;127;p2">
            <a:hlinkClick r:id="" action="ppaction://noaction">
              <a:snd r:embed="rId7" name="nerveux.wav"/>
            </a:hlinkClick>
            <a:extLst>
              <a:ext uri="{FF2B5EF4-FFF2-40B4-BE49-F238E27FC236}">
                <a16:creationId xmlns:a16="http://schemas.microsoft.com/office/drawing/2014/main" id="{BD1C85DA-86F4-4EB2-9129-15D4A881385F}"/>
              </a:ext>
            </a:extLst>
          </p:cNvPr>
          <p:cNvPicPr preferRelativeResize="0"/>
          <p:nvPr/>
        </p:nvPicPr>
        <p:blipFill rotWithShape="1">
          <a:blip r:embed="rId4">
            <a:alphaModFix/>
          </a:blip>
          <a:srcRect/>
          <a:stretch/>
        </p:blipFill>
        <p:spPr>
          <a:xfrm>
            <a:off x="1565458" y="3270976"/>
            <a:ext cx="408205" cy="369333"/>
          </a:xfrm>
          <a:prstGeom prst="rect">
            <a:avLst/>
          </a:prstGeom>
          <a:noFill/>
          <a:ln>
            <a:noFill/>
          </a:ln>
          <a:effectLst>
            <a:outerShdw blurRad="50800" dist="38100" dir="5400000" algn="t" rotWithShape="0">
              <a:prstClr val="black">
                <a:alpha val="40000"/>
              </a:prstClr>
            </a:outerShdw>
          </a:effectLst>
        </p:spPr>
      </p:pic>
      <p:sp>
        <p:nvSpPr>
          <p:cNvPr id="32" name="Google Shape;129;p2">
            <a:extLst>
              <a:ext uri="{FF2B5EF4-FFF2-40B4-BE49-F238E27FC236}">
                <a16:creationId xmlns:a16="http://schemas.microsoft.com/office/drawing/2014/main" id="{F397E758-F9D6-4C72-8C5C-E7718A3D11D8}"/>
              </a:ext>
            </a:extLst>
          </p:cNvPr>
          <p:cNvSpPr txBox="1"/>
          <p:nvPr/>
        </p:nvSpPr>
        <p:spPr>
          <a:xfrm>
            <a:off x="1090962" y="316325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3" name="Google Shape;127;p2">
            <a:hlinkClick r:id="" action="ppaction://noaction">
              <a:snd r:embed="rId8" name="genereuse.wav"/>
            </a:hlinkClick>
            <a:extLst>
              <a:ext uri="{FF2B5EF4-FFF2-40B4-BE49-F238E27FC236}">
                <a16:creationId xmlns:a16="http://schemas.microsoft.com/office/drawing/2014/main" id="{64EDF885-B489-4EE3-BCA2-A7D527B4D0B6}"/>
              </a:ext>
            </a:extLst>
          </p:cNvPr>
          <p:cNvPicPr preferRelativeResize="0"/>
          <p:nvPr/>
        </p:nvPicPr>
        <p:blipFill rotWithShape="1">
          <a:blip r:embed="rId4">
            <a:alphaModFix/>
          </a:blip>
          <a:srcRect/>
          <a:stretch/>
        </p:blipFill>
        <p:spPr>
          <a:xfrm>
            <a:off x="1565458" y="3859269"/>
            <a:ext cx="408205" cy="369333"/>
          </a:xfrm>
          <a:prstGeom prst="rect">
            <a:avLst/>
          </a:prstGeom>
          <a:noFill/>
          <a:ln>
            <a:noFill/>
          </a:ln>
          <a:effectLst>
            <a:outerShdw blurRad="50800" dist="38100" dir="5400000" algn="t" rotWithShape="0">
              <a:prstClr val="black">
                <a:alpha val="40000"/>
              </a:prstClr>
            </a:outerShdw>
          </a:effectLst>
        </p:spPr>
      </p:pic>
      <p:sp>
        <p:nvSpPr>
          <p:cNvPr id="34" name="Google Shape;129;p2">
            <a:extLst>
              <a:ext uri="{FF2B5EF4-FFF2-40B4-BE49-F238E27FC236}">
                <a16:creationId xmlns:a16="http://schemas.microsoft.com/office/drawing/2014/main" id="{E75D56BC-E396-4A36-A7D3-4C9632327DCB}"/>
              </a:ext>
            </a:extLst>
          </p:cNvPr>
          <p:cNvSpPr txBox="1"/>
          <p:nvPr/>
        </p:nvSpPr>
        <p:spPr>
          <a:xfrm>
            <a:off x="1090962" y="375154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5" name="Google Shape;127;p2">
            <a:hlinkClick r:id="" action="ppaction://noaction">
              <a:snd r:embed="rId9" name="lumineux.wav"/>
            </a:hlinkClick>
            <a:extLst>
              <a:ext uri="{FF2B5EF4-FFF2-40B4-BE49-F238E27FC236}">
                <a16:creationId xmlns:a16="http://schemas.microsoft.com/office/drawing/2014/main" id="{5310AF9B-B323-47B3-ACE0-3E13C5C1D1F4}"/>
              </a:ext>
            </a:extLst>
          </p:cNvPr>
          <p:cNvPicPr preferRelativeResize="0"/>
          <p:nvPr/>
        </p:nvPicPr>
        <p:blipFill rotWithShape="1">
          <a:blip r:embed="rId4">
            <a:alphaModFix/>
          </a:blip>
          <a:srcRect/>
          <a:stretch/>
        </p:blipFill>
        <p:spPr>
          <a:xfrm>
            <a:off x="1593040" y="4489160"/>
            <a:ext cx="408205" cy="369333"/>
          </a:xfrm>
          <a:prstGeom prst="rect">
            <a:avLst/>
          </a:prstGeom>
          <a:noFill/>
          <a:ln>
            <a:noFill/>
          </a:ln>
          <a:effectLst>
            <a:outerShdw blurRad="50800" dist="38100" dir="5400000" algn="t" rotWithShape="0">
              <a:prstClr val="black">
                <a:alpha val="40000"/>
              </a:prstClr>
            </a:outerShdw>
          </a:effectLst>
        </p:spPr>
      </p:pic>
      <p:sp>
        <p:nvSpPr>
          <p:cNvPr id="36" name="Google Shape;129;p2">
            <a:extLst>
              <a:ext uri="{FF2B5EF4-FFF2-40B4-BE49-F238E27FC236}">
                <a16:creationId xmlns:a16="http://schemas.microsoft.com/office/drawing/2014/main" id="{B59902E4-C460-4522-8D21-ABF95FE23E51}"/>
              </a:ext>
            </a:extLst>
          </p:cNvPr>
          <p:cNvSpPr txBox="1"/>
          <p:nvPr/>
        </p:nvSpPr>
        <p:spPr>
          <a:xfrm>
            <a:off x="1118544" y="438144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7" name="Google Shape;127;p2">
            <a:hlinkClick r:id="" action="ppaction://noaction">
              <a:snd r:embed="rId10" name="furieuse.wav"/>
            </a:hlinkClick>
            <a:extLst>
              <a:ext uri="{FF2B5EF4-FFF2-40B4-BE49-F238E27FC236}">
                <a16:creationId xmlns:a16="http://schemas.microsoft.com/office/drawing/2014/main" id="{D320E253-4E4B-4A64-9E7C-86D602E4F7DE}"/>
              </a:ext>
            </a:extLst>
          </p:cNvPr>
          <p:cNvPicPr preferRelativeResize="0"/>
          <p:nvPr/>
        </p:nvPicPr>
        <p:blipFill rotWithShape="1">
          <a:blip r:embed="rId4">
            <a:alphaModFix/>
          </a:blip>
          <a:srcRect/>
          <a:stretch/>
        </p:blipFill>
        <p:spPr>
          <a:xfrm>
            <a:off x="1565458" y="5078140"/>
            <a:ext cx="408205" cy="369333"/>
          </a:xfrm>
          <a:prstGeom prst="rect">
            <a:avLst/>
          </a:prstGeom>
          <a:noFill/>
          <a:ln>
            <a:noFill/>
          </a:ln>
          <a:effectLst>
            <a:outerShdw blurRad="50800" dist="38100" dir="5400000" algn="t" rotWithShape="0">
              <a:prstClr val="black">
                <a:alpha val="40000"/>
              </a:prstClr>
            </a:outerShdw>
          </a:effectLst>
        </p:spPr>
      </p:pic>
      <p:sp>
        <p:nvSpPr>
          <p:cNvPr id="38" name="Google Shape;129;p2">
            <a:extLst>
              <a:ext uri="{FF2B5EF4-FFF2-40B4-BE49-F238E27FC236}">
                <a16:creationId xmlns:a16="http://schemas.microsoft.com/office/drawing/2014/main" id="{DF5078EE-DDA5-4C41-9F67-BC9D22671049}"/>
              </a:ext>
            </a:extLst>
          </p:cNvPr>
          <p:cNvSpPr txBox="1"/>
          <p:nvPr/>
        </p:nvSpPr>
        <p:spPr>
          <a:xfrm>
            <a:off x="1090962" y="497042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9" name="Google Shape;127;p2">
            <a:hlinkClick r:id="" action="ppaction://noaction">
              <a:snd r:embed="rId11" name="merveilleux.wav"/>
            </a:hlinkClick>
            <a:extLst>
              <a:ext uri="{FF2B5EF4-FFF2-40B4-BE49-F238E27FC236}">
                <a16:creationId xmlns:a16="http://schemas.microsoft.com/office/drawing/2014/main" id="{3FE196EF-E779-4A72-9F14-218A3B9F7ABD}"/>
              </a:ext>
            </a:extLst>
          </p:cNvPr>
          <p:cNvPicPr preferRelativeResize="0"/>
          <p:nvPr/>
        </p:nvPicPr>
        <p:blipFill rotWithShape="1">
          <a:blip r:embed="rId4">
            <a:alphaModFix/>
          </a:blip>
          <a:srcRect/>
          <a:stretch/>
        </p:blipFill>
        <p:spPr>
          <a:xfrm>
            <a:off x="1565458" y="5709796"/>
            <a:ext cx="408205" cy="369333"/>
          </a:xfrm>
          <a:prstGeom prst="rect">
            <a:avLst/>
          </a:prstGeom>
          <a:noFill/>
          <a:ln>
            <a:noFill/>
          </a:ln>
          <a:effectLst>
            <a:outerShdw blurRad="50800" dist="38100" dir="5400000" algn="t" rotWithShape="0">
              <a:prstClr val="black">
                <a:alpha val="40000"/>
              </a:prstClr>
            </a:outerShdw>
          </a:effectLst>
        </p:spPr>
      </p:pic>
      <p:sp>
        <p:nvSpPr>
          <p:cNvPr id="40" name="Google Shape;129;p2">
            <a:extLst>
              <a:ext uri="{FF2B5EF4-FFF2-40B4-BE49-F238E27FC236}">
                <a16:creationId xmlns:a16="http://schemas.microsoft.com/office/drawing/2014/main" id="{E655A000-DA4F-4735-A3E7-2220EB4D0E13}"/>
              </a:ext>
            </a:extLst>
          </p:cNvPr>
          <p:cNvSpPr txBox="1"/>
          <p:nvPr/>
        </p:nvSpPr>
        <p:spPr>
          <a:xfrm>
            <a:off x="1090962" y="560207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5" name="Picture 74" descr="green checkmark">
            <a:extLst>
              <a:ext uri="{FF2B5EF4-FFF2-40B4-BE49-F238E27FC236}">
                <a16:creationId xmlns:a16="http://schemas.microsoft.com/office/drawing/2014/main" id="{9BD91991-D8BE-4D3E-AA39-F65725429B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19877" y="2176308"/>
            <a:ext cx="341263" cy="355483"/>
          </a:xfrm>
          <a:prstGeom prst="rect">
            <a:avLst/>
          </a:prstGeom>
        </p:spPr>
      </p:pic>
      <p:pic>
        <p:nvPicPr>
          <p:cNvPr id="77" name="Picture 76" descr="green checkmark">
            <a:extLst>
              <a:ext uri="{FF2B5EF4-FFF2-40B4-BE49-F238E27FC236}">
                <a16:creationId xmlns:a16="http://schemas.microsoft.com/office/drawing/2014/main" id="{16D21BF4-082D-4EFF-8943-7937597DEE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6444" y="2756727"/>
            <a:ext cx="341263" cy="355483"/>
          </a:xfrm>
          <a:prstGeom prst="rect">
            <a:avLst/>
          </a:prstGeom>
        </p:spPr>
      </p:pic>
      <p:pic>
        <p:nvPicPr>
          <p:cNvPr id="78" name="Picture 77" descr="green checkmark">
            <a:extLst>
              <a:ext uri="{FF2B5EF4-FFF2-40B4-BE49-F238E27FC236}">
                <a16:creationId xmlns:a16="http://schemas.microsoft.com/office/drawing/2014/main" id="{92431C44-9CA1-4330-B76C-41E62946A0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44929" y="3357912"/>
            <a:ext cx="341263" cy="355483"/>
          </a:xfrm>
          <a:prstGeom prst="rect">
            <a:avLst/>
          </a:prstGeom>
        </p:spPr>
      </p:pic>
      <p:pic>
        <p:nvPicPr>
          <p:cNvPr id="79" name="Picture 78" descr="green checkmark">
            <a:extLst>
              <a:ext uri="{FF2B5EF4-FFF2-40B4-BE49-F238E27FC236}">
                <a16:creationId xmlns:a16="http://schemas.microsoft.com/office/drawing/2014/main" id="{7150FD20-76B1-40F5-8B3C-C164485751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6444" y="3939657"/>
            <a:ext cx="341263" cy="355483"/>
          </a:xfrm>
          <a:prstGeom prst="rect">
            <a:avLst/>
          </a:prstGeom>
        </p:spPr>
      </p:pic>
      <p:pic>
        <p:nvPicPr>
          <p:cNvPr id="80" name="Picture 79" descr="green checkmark">
            <a:extLst>
              <a:ext uri="{FF2B5EF4-FFF2-40B4-BE49-F238E27FC236}">
                <a16:creationId xmlns:a16="http://schemas.microsoft.com/office/drawing/2014/main" id="{29B2E6C1-33A4-4B48-8F57-1B952CEF5B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3228" y="4532015"/>
            <a:ext cx="341263" cy="355483"/>
          </a:xfrm>
          <a:prstGeom prst="rect">
            <a:avLst/>
          </a:prstGeom>
        </p:spPr>
      </p:pic>
      <p:sp>
        <p:nvSpPr>
          <p:cNvPr id="89" name="Rectangle: Rounded Corners 88">
            <a:extLst>
              <a:ext uri="{FF2B5EF4-FFF2-40B4-BE49-F238E27FC236}">
                <a16:creationId xmlns:a16="http://schemas.microsoft.com/office/drawing/2014/main" id="{06A5E385-10C4-42F7-B308-3BA93F37479C}"/>
              </a:ext>
            </a:extLst>
          </p:cNvPr>
          <p:cNvSpPr/>
          <p:nvPr/>
        </p:nvSpPr>
        <p:spPr>
          <a:xfrm>
            <a:off x="2265786" y="2138699"/>
            <a:ext cx="2306337"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982BE488-61C1-45F6-97F1-783652E2AE7B}"/>
              </a:ext>
            </a:extLst>
          </p:cNvPr>
          <p:cNvSpPr/>
          <p:nvPr/>
        </p:nvSpPr>
        <p:spPr>
          <a:xfrm>
            <a:off x="8893906" y="2146693"/>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Rounded Corners 105">
            <a:extLst>
              <a:ext uri="{FF2B5EF4-FFF2-40B4-BE49-F238E27FC236}">
                <a16:creationId xmlns:a16="http://schemas.microsoft.com/office/drawing/2014/main" id="{E92BCAE7-6284-40CD-BC05-535261AA7A55}"/>
              </a:ext>
            </a:extLst>
          </p:cNvPr>
          <p:cNvSpPr/>
          <p:nvPr/>
        </p:nvSpPr>
        <p:spPr>
          <a:xfrm>
            <a:off x="2216477" y="2737524"/>
            <a:ext cx="2369080"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Rounded Corners 106">
            <a:extLst>
              <a:ext uri="{FF2B5EF4-FFF2-40B4-BE49-F238E27FC236}">
                <a16:creationId xmlns:a16="http://schemas.microsoft.com/office/drawing/2014/main" id="{17C4A362-BF1F-4116-B5F4-56727E188770}"/>
              </a:ext>
            </a:extLst>
          </p:cNvPr>
          <p:cNvSpPr/>
          <p:nvPr/>
        </p:nvSpPr>
        <p:spPr>
          <a:xfrm>
            <a:off x="8905107" y="2808935"/>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Rounded Corners 107">
            <a:extLst>
              <a:ext uri="{FF2B5EF4-FFF2-40B4-BE49-F238E27FC236}">
                <a16:creationId xmlns:a16="http://schemas.microsoft.com/office/drawing/2014/main" id="{A6B0C08F-A768-4B3E-8825-E8CB36F3421C}"/>
              </a:ext>
            </a:extLst>
          </p:cNvPr>
          <p:cNvSpPr/>
          <p:nvPr/>
        </p:nvSpPr>
        <p:spPr>
          <a:xfrm>
            <a:off x="2272124" y="3298222"/>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0997BB30-659E-4D25-9E8F-AE997D349FD3}"/>
              </a:ext>
            </a:extLst>
          </p:cNvPr>
          <p:cNvSpPr/>
          <p:nvPr/>
        </p:nvSpPr>
        <p:spPr>
          <a:xfrm>
            <a:off x="8905107" y="3351837"/>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A48AD041-D4CC-4744-9E24-BA85A3653127}"/>
              </a:ext>
            </a:extLst>
          </p:cNvPr>
          <p:cNvSpPr/>
          <p:nvPr/>
        </p:nvSpPr>
        <p:spPr>
          <a:xfrm>
            <a:off x="2188412" y="3921151"/>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03637ED0-FF60-4E06-9C87-E5AC0D90BBBA}"/>
              </a:ext>
            </a:extLst>
          </p:cNvPr>
          <p:cNvSpPr/>
          <p:nvPr/>
        </p:nvSpPr>
        <p:spPr>
          <a:xfrm>
            <a:off x="8905107" y="3919874"/>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F4034947-9EBA-471F-8F2E-9CEAD63D0D71}"/>
              </a:ext>
            </a:extLst>
          </p:cNvPr>
          <p:cNvSpPr/>
          <p:nvPr/>
        </p:nvSpPr>
        <p:spPr>
          <a:xfrm>
            <a:off x="2296214" y="4544080"/>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FDE7BC83-5BE4-4E6A-B24F-697887641E7E}"/>
              </a:ext>
            </a:extLst>
          </p:cNvPr>
          <p:cNvSpPr/>
          <p:nvPr/>
        </p:nvSpPr>
        <p:spPr>
          <a:xfrm>
            <a:off x="8893906" y="4487912"/>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2567CFEF-A368-412F-A3D5-3455F1D16066}"/>
              </a:ext>
            </a:extLst>
          </p:cNvPr>
          <p:cNvSpPr/>
          <p:nvPr/>
        </p:nvSpPr>
        <p:spPr>
          <a:xfrm>
            <a:off x="2296214" y="5092133"/>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1C4F5423-57DD-4F95-BD7D-CCD15AF94755}"/>
              </a:ext>
            </a:extLst>
          </p:cNvPr>
          <p:cNvSpPr/>
          <p:nvPr/>
        </p:nvSpPr>
        <p:spPr>
          <a:xfrm>
            <a:off x="8876856" y="5103731"/>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Rounded Corners 115">
            <a:extLst>
              <a:ext uri="{FF2B5EF4-FFF2-40B4-BE49-F238E27FC236}">
                <a16:creationId xmlns:a16="http://schemas.microsoft.com/office/drawing/2014/main" id="{00E7CF25-D9E4-444E-84BD-0BE8FFF3B8C7}"/>
              </a:ext>
            </a:extLst>
          </p:cNvPr>
          <p:cNvSpPr/>
          <p:nvPr/>
        </p:nvSpPr>
        <p:spPr>
          <a:xfrm>
            <a:off x="2272124" y="5661362"/>
            <a:ext cx="2541570"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9FD73CDC-4B18-4713-9087-EAA3862CD2A5}"/>
              </a:ext>
            </a:extLst>
          </p:cNvPr>
          <p:cNvSpPr/>
          <p:nvPr/>
        </p:nvSpPr>
        <p:spPr>
          <a:xfrm>
            <a:off x="8893906" y="5694089"/>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Google Shape;153;p2">
            <a:extLst>
              <a:ext uri="{FF2B5EF4-FFF2-40B4-BE49-F238E27FC236}">
                <a16:creationId xmlns:a16="http://schemas.microsoft.com/office/drawing/2014/main" id="{CD011D73-7157-40FD-9CE7-98325FFEE87E}"/>
              </a:ext>
            </a:extLst>
          </p:cNvPr>
          <p:cNvSpPr txBox="1"/>
          <p:nvPr/>
        </p:nvSpPr>
        <p:spPr>
          <a:xfrm>
            <a:off x="6796700" y="87338"/>
            <a:ext cx="205257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Google Shape;154;p2">
            <a:extLst>
              <a:ext uri="{FF2B5EF4-FFF2-40B4-BE49-F238E27FC236}">
                <a16:creationId xmlns:a16="http://schemas.microsoft.com/office/drawing/2014/main" id="{8ADC3802-2558-4C1F-A58F-71F171366526}"/>
              </a:ext>
            </a:extLst>
          </p:cNvPr>
          <p:cNvSpPr txBox="1"/>
          <p:nvPr/>
        </p:nvSpPr>
        <p:spPr>
          <a:xfrm>
            <a:off x="7837486" y="87338"/>
            <a:ext cx="2078741" cy="707886"/>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40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4000" b="0" i="0" u="none" strike="noStrike" kern="0" cap="none" spc="0" normalizeH="0" baseline="0" noProof="0" dirty="0">
                <a:ln>
                  <a:noFill/>
                </a:ln>
                <a:solidFill>
                  <a:schemeClr val="bg2">
                    <a:lumMod val="60000"/>
                    <a:lumOff val="40000"/>
                  </a:schemeClr>
                </a:solidFill>
                <a:effectLst/>
                <a:uLnTx/>
                <a:uFillTx/>
                <a:latin typeface="Century Gothic"/>
                <a:ea typeface="Century Gothic"/>
                <a:cs typeface="Century Gothic"/>
                <a:sym typeface="Century Gothic"/>
              </a:rPr>
              <a:t>x</a:t>
            </a:r>
            <a:endParaRPr kumimoji="0" sz="4000" b="1" i="0" u="none" strike="noStrike" kern="0" cap="none" spc="0" normalizeH="0" baseline="0" noProof="0" dirty="0">
              <a:ln>
                <a:noFill/>
              </a:ln>
              <a:solidFill>
                <a:schemeClr val="bg2">
                  <a:lumMod val="60000"/>
                  <a:lumOff val="40000"/>
                </a:schemeClr>
              </a:solidFill>
              <a:effectLst/>
              <a:uLnTx/>
              <a:uFillTx/>
              <a:latin typeface="Calibri"/>
              <a:ea typeface="Calibri"/>
              <a:cs typeface="Calibri"/>
              <a:sym typeface="Calibri"/>
            </a:endParaRPr>
          </a:p>
        </p:txBody>
      </p:sp>
      <p:pic>
        <p:nvPicPr>
          <p:cNvPr id="64" name="Picture 63" descr="Icon&#10;&#10;Description automatically generated">
            <a:extLst>
              <a:ext uri="{FF2B5EF4-FFF2-40B4-BE49-F238E27FC236}">
                <a16:creationId xmlns:a16="http://schemas.microsoft.com/office/drawing/2014/main" id="{8F0D4F70-EE4F-46E7-BC8C-CAA7EAC7C9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4525" y="196870"/>
            <a:ext cx="447244" cy="447244"/>
          </a:xfrm>
          <a:prstGeom prst="rect">
            <a:avLst/>
          </a:prstGeom>
        </p:spPr>
      </p:pic>
      <p:pic>
        <p:nvPicPr>
          <p:cNvPr id="66" name="Picture 65" descr="green checkmark">
            <a:extLst>
              <a:ext uri="{FF2B5EF4-FFF2-40B4-BE49-F238E27FC236}">
                <a16:creationId xmlns:a16="http://schemas.microsoft.com/office/drawing/2014/main" id="{D2F9680E-7666-409E-9DC7-E146848174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6444" y="5143435"/>
            <a:ext cx="341263" cy="355483"/>
          </a:xfrm>
          <a:prstGeom prst="rect">
            <a:avLst/>
          </a:prstGeom>
        </p:spPr>
      </p:pic>
      <p:pic>
        <p:nvPicPr>
          <p:cNvPr id="67" name="Picture 66" descr="green checkmark">
            <a:extLst>
              <a:ext uri="{FF2B5EF4-FFF2-40B4-BE49-F238E27FC236}">
                <a16:creationId xmlns:a16="http://schemas.microsoft.com/office/drawing/2014/main" id="{945927DA-F480-4DDC-B935-689C3CFA45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3227" y="5697950"/>
            <a:ext cx="341263" cy="355483"/>
          </a:xfrm>
          <a:prstGeom prst="rect">
            <a:avLst/>
          </a:prstGeom>
        </p:spPr>
      </p:pic>
      <p:pic>
        <p:nvPicPr>
          <p:cNvPr id="70" name="Picture 69" descr="Icon&#10;&#10;Description automatically generated">
            <a:extLst>
              <a:ext uri="{FF2B5EF4-FFF2-40B4-BE49-F238E27FC236}">
                <a16:creationId xmlns:a16="http://schemas.microsoft.com/office/drawing/2014/main" id="{D994A28D-A79A-4571-97D7-66F77C85AA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71" name="Title 1">
            <a:extLst>
              <a:ext uri="{FF2B5EF4-FFF2-40B4-BE49-F238E27FC236}">
                <a16:creationId xmlns:a16="http://schemas.microsoft.com/office/drawing/2014/main" id="{2190045F-F195-4312-BF65-87B6A93F8AD1}"/>
              </a:ext>
            </a:extLst>
          </p:cNvPr>
          <p:cNvSpPr txBox="1">
            <a:spLocks/>
          </p:cNvSpPr>
          <p:nvPr/>
        </p:nvSpPr>
        <p:spPr>
          <a:xfrm>
            <a:off x="10950576" y="1049760"/>
            <a:ext cx="1241424" cy="424815"/>
          </a:xfrm>
          <a:prstGeom prst="rect">
            <a:avLst/>
          </a:prstGeom>
          <a:solidFill>
            <a:schemeClr val="accent2">
              <a:lumMod val="20000"/>
              <a:lumOff val="8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63215EA8-0237-4F12-8DCD-0BB16E5286A2}"/>
              </a:ext>
            </a:extLst>
          </p:cNvPr>
          <p:cNvPicPr>
            <a:picLocks noChangeAspect="1"/>
          </p:cNvPicPr>
          <p:nvPr/>
        </p:nvPicPr>
        <p:blipFill rotWithShape="1">
          <a:blip r:embed="rId15"/>
          <a:srcRect l="49237" t="14899" r="17129" b="11582"/>
          <a:stretch/>
        </p:blipFill>
        <p:spPr>
          <a:xfrm>
            <a:off x="6071272" y="1468685"/>
            <a:ext cx="425177" cy="620341"/>
          </a:xfrm>
          <a:prstGeom prst="rect">
            <a:avLst/>
          </a:prstGeom>
        </p:spPr>
      </p:pic>
      <p:pic>
        <p:nvPicPr>
          <p:cNvPr id="54" name="Picture 53">
            <a:extLst>
              <a:ext uri="{FF2B5EF4-FFF2-40B4-BE49-F238E27FC236}">
                <a16:creationId xmlns:a16="http://schemas.microsoft.com/office/drawing/2014/main" id="{BD821D82-88B3-427C-AEAF-E4A85C1FF888}"/>
              </a:ext>
            </a:extLst>
          </p:cNvPr>
          <p:cNvPicPr>
            <a:picLocks noChangeAspect="1"/>
          </p:cNvPicPr>
          <p:nvPr/>
        </p:nvPicPr>
        <p:blipFill rotWithShape="1">
          <a:blip r:embed="rId16">
            <a:extLst>
              <a:ext uri="{28A0092B-C50C-407E-A947-70E740481C1C}">
                <a14:useLocalDpi xmlns:a14="http://schemas.microsoft.com/office/drawing/2010/main" val="0"/>
              </a:ext>
            </a:extLst>
          </a:blip>
          <a:srcRect l="14258" t="14973" r="51474" b="12900"/>
          <a:stretch/>
        </p:blipFill>
        <p:spPr>
          <a:xfrm>
            <a:off x="7585704" y="1503734"/>
            <a:ext cx="392539" cy="550821"/>
          </a:xfrm>
          <a:prstGeom prst="rect">
            <a:avLst/>
          </a:prstGeom>
        </p:spPr>
      </p:pic>
      <p:pic>
        <p:nvPicPr>
          <p:cNvPr id="50" name="Graphic 49" descr="Teacher">
            <a:extLst>
              <a:ext uri="{FF2B5EF4-FFF2-40B4-BE49-F238E27FC236}">
                <a16:creationId xmlns:a16="http://schemas.microsoft.com/office/drawing/2014/main" id="{2E3B81C3-78AC-4ABD-BB6D-F4575A5D10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89521" y="-70431"/>
            <a:ext cx="914400" cy="914400"/>
          </a:xfrm>
          <a:prstGeom prst="rect">
            <a:avLst/>
          </a:prstGeom>
        </p:spPr>
      </p:pic>
      <p:sp>
        <p:nvSpPr>
          <p:cNvPr id="51" name="Speech Bubble: Rectangle with Corners Rounded 50">
            <a:hlinkClick r:id="" action="ppaction://noaction">
              <a:snd r:embed="rId19" name="Écoute.wav"/>
            </a:hlinkClick>
            <a:extLst>
              <a:ext uri="{FF2B5EF4-FFF2-40B4-BE49-F238E27FC236}">
                <a16:creationId xmlns:a16="http://schemas.microsoft.com/office/drawing/2014/main" id="{F08B8501-80E1-40BD-8884-D720A7E7A70F}"/>
              </a:ext>
            </a:extLst>
          </p:cNvPr>
          <p:cNvSpPr/>
          <p:nvPr/>
        </p:nvSpPr>
        <p:spPr>
          <a:xfrm>
            <a:off x="4403922" y="44535"/>
            <a:ext cx="1654506" cy="547644"/>
          </a:xfrm>
          <a:prstGeom prst="wedgeRoundRectCallout">
            <a:avLst>
              <a:gd name="adj1" fmla="val -62879"/>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52" name="TextBox 51">
            <a:hlinkClick r:id="" action="ppaction://noaction">
              <a:snd r:embed="rId19" name="Écoute.wav"/>
            </a:hlinkClick>
            <a:extLst>
              <a:ext uri="{FF2B5EF4-FFF2-40B4-BE49-F238E27FC236}">
                <a16:creationId xmlns:a16="http://schemas.microsoft.com/office/drawing/2014/main" id="{FEEC1F33-832B-4BCF-A29D-8C48F5DC495A}"/>
              </a:ext>
            </a:extLst>
          </p:cNvPr>
          <p:cNvSpPr txBox="1"/>
          <p:nvPr/>
        </p:nvSpPr>
        <p:spPr>
          <a:xfrm>
            <a:off x="4403921" y="44535"/>
            <a:ext cx="14814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5306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737475"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2B:</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164;p2" descr="Speech Icon, Voice, Talking, Audio, Speech">
            <a:extLst>
              <a:ext uri="{FF2B5EF4-FFF2-40B4-BE49-F238E27FC236}">
                <a16:creationId xmlns:a16="http://schemas.microsoft.com/office/drawing/2014/main" id="{F11F222A-4290-4674-A1F4-8419FFD08FBF}"/>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30" name="Google Shape;153;p2">
            <a:extLst>
              <a:ext uri="{FF2B5EF4-FFF2-40B4-BE49-F238E27FC236}">
                <a16:creationId xmlns:a16="http://schemas.microsoft.com/office/drawing/2014/main" id="{B21FAF58-B8E9-4B93-992F-E97E37796077}"/>
              </a:ext>
            </a:extLst>
          </p:cNvPr>
          <p:cNvSpPr txBox="1"/>
          <p:nvPr/>
        </p:nvSpPr>
        <p:spPr>
          <a:xfrm>
            <a:off x="8001685" y="142804"/>
            <a:ext cx="205257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1" name="Google Shape;154;p2">
            <a:extLst>
              <a:ext uri="{FF2B5EF4-FFF2-40B4-BE49-F238E27FC236}">
                <a16:creationId xmlns:a16="http://schemas.microsoft.com/office/drawing/2014/main" id="{4D52AB14-DAF4-49B2-ADB7-855884F9A3D4}"/>
              </a:ext>
            </a:extLst>
          </p:cNvPr>
          <p:cNvSpPr txBox="1"/>
          <p:nvPr/>
        </p:nvSpPr>
        <p:spPr>
          <a:xfrm>
            <a:off x="9042471" y="142804"/>
            <a:ext cx="2078741" cy="707886"/>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40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4000" b="0" i="0" u="none" strike="noStrike" kern="0" cap="none" spc="0" normalizeH="0" baseline="0" noProof="0" dirty="0">
                <a:ln>
                  <a:noFill/>
                </a:ln>
                <a:solidFill>
                  <a:schemeClr val="bg2">
                    <a:lumMod val="75000"/>
                  </a:schemeClr>
                </a:solidFill>
                <a:effectLst/>
                <a:uLnTx/>
                <a:uFillTx/>
                <a:latin typeface="Century Gothic"/>
                <a:ea typeface="Century Gothic"/>
                <a:cs typeface="Century Gothic"/>
                <a:sym typeface="Century Gothic"/>
              </a:rPr>
              <a:t>x</a:t>
            </a:r>
            <a:endParaRPr kumimoji="0" sz="4000" b="1" i="0" u="none" strike="noStrike" kern="0" cap="none" spc="0" normalizeH="0" baseline="0" noProof="0" dirty="0">
              <a:ln>
                <a:noFill/>
              </a:ln>
              <a:solidFill>
                <a:schemeClr val="bg2">
                  <a:lumMod val="75000"/>
                </a:schemeClr>
              </a:solidFill>
              <a:effectLst/>
              <a:uLnTx/>
              <a:uFillTx/>
              <a:latin typeface="Calibri"/>
              <a:ea typeface="Calibri"/>
              <a:cs typeface="Calibri"/>
              <a:sym typeface="Calibri"/>
            </a:endParaRPr>
          </a:p>
        </p:txBody>
      </p:sp>
      <p:pic>
        <p:nvPicPr>
          <p:cNvPr id="32" name="Picture 31" descr="Icon&#10;&#10;Description automatically generated">
            <a:extLst>
              <a:ext uri="{FF2B5EF4-FFF2-40B4-BE49-F238E27FC236}">
                <a16:creationId xmlns:a16="http://schemas.microsoft.com/office/drawing/2014/main" id="{849BAAC0-7797-49DC-9D3B-55AFB8C25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510" y="252336"/>
            <a:ext cx="447244" cy="447244"/>
          </a:xfrm>
          <a:prstGeom prst="rect">
            <a:avLst/>
          </a:prstGeom>
        </p:spPr>
      </p:pic>
      <p:sp>
        <p:nvSpPr>
          <p:cNvPr id="33" name="Google Shape;112;p3">
            <a:extLst>
              <a:ext uri="{FF2B5EF4-FFF2-40B4-BE49-F238E27FC236}">
                <a16:creationId xmlns:a16="http://schemas.microsoft.com/office/drawing/2014/main" id="{42D18A10-1082-41CD-8BA8-9AB0F381ACAF}"/>
              </a:ext>
            </a:extLst>
          </p:cNvPr>
          <p:cNvSpPr txBox="1"/>
          <p:nvPr/>
        </p:nvSpPr>
        <p:spPr>
          <a:xfrm>
            <a:off x="10639373" y="960222"/>
            <a:ext cx="1508185"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prononcer</a:t>
            </a:r>
            <a:endParaRPr sz="2000" b="1" i="0" u="none" strike="noStrike" cap="none" dirty="0">
              <a:solidFill>
                <a:srgbClr val="FFFFFF"/>
              </a:solidFill>
              <a:latin typeface="Century Gothic"/>
              <a:ea typeface="Century Gothic"/>
              <a:cs typeface="Century Gothic"/>
              <a:sym typeface="Century Gothic"/>
            </a:endParaRPr>
          </a:p>
        </p:txBody>
      </p:sp>
      <p:sp>
        <p:nvSpPr>
          <p:cNvPr id="2" name="Rectangle: Rounded Corners 1">
            <a:hlinkClick r:id="" action="ppaction://noaction">
              <a:snd r:embed="rId5" name="furieuse.wav"/>
            </a:hlinkClick>
            <a:extLst>
              <a:ext uri="{FF2B5EF4-FFF2-40B4-BE49-F238E27FC236}">
                <a16:creationId xmlns:a16="http://schemas.microsoft.com/office/drawing/2014/main" id="{0A7D33AC-0991-46AA-A7FF-DCAC8E62DB4C}"/>
              </a:ext>
            </a:extLst>
          </p:cNvPr>
          <p:cNvSpPr/>
          <p:nvPr/>
        </p:nvSpPr>
        <p:spPr>
          <a:xfrm rot="664677">
            <a:off x="480677" y="1352275"/>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furieuse</a:t>
            </a:r>
            <a:endParaRPr lang="en-GB" sz="2800" dirty="0">
              <a:solidFill>
                <a:srgbClr val="002060"/>
              </a:solidFill>
              <a:latin typeface="Century Gothic" panose="020B0502020202020204" pitchFamily="34" charset="0"/>
            </a:endParaRPr>
          </a:p>
        </p:txBody>
      </p:sp>
      <p:sp>
        <p:nvSpPr>
          <p:cNvPr id="35" name="Rectangle: Rounded Corners 34">
            <a:hlinkClick r:id="" action="ppaction://noaction">
              <a:snd r:embed="rId6" name="furieux.wav"/>
            </a:hlinkClick>
            <a:extLst>
              <a:ext uri="{FF2B5EF4-FFF2-40B4-BE49-F238E27FC236}">
                <a16:creationId xmlns:a16="http://schemas.microsoft.com/office/drawing/2014/main" id="{37D29C75-87F3-4E89-8823-D5E99862C5CB}"/>
              </a:ext>
            </a:extLst>
          </p:cNvPr>
          <p:cNvSpPr/>
          <p:nvPr/>
        </p:nvSpPr>
        <p:spPr>
          <a:xfrm rot="552667">
            <a:off x="6253019" y="2878678"/>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furieux</a:t>
            </a:r>
            <a:endParaRPr lang="en-GB" sz="2800" dirty="0">
              <a:solidFill>
                <a:srgbClr val="002060"/>
              </a:solidFill>
              <a:latin typeface="Century Gothic" panose="020B0502020202020204" pitchFamily="34" charset="0"/>
            </a:endParaRPr>
          </a:p>
        </p:txBody>
      </p:sp>
      <p:sp>
        <p:nvSpPr>
          <p:cNvPr id="36" name="Rectangle: Rounded Corners 35">
            <a:hlinkClick r:id="" action="ppaction://noaction">
              <a:snd r:embed="rId7" name="nerveux.wav"/>
            </a:hlinkClick>
            <a:extLst>
              <a:ext uri="{FF2B5EF4-FFF2-40B4-BE49-F238E27FC236}">
                <a16:creationId xmlns:a16="http://schemas.microsoft.com/office/drawing/2014/main" id="{8B76239B-1197-447E-A0D3-100CAFE425C7}"/>
              </a:ext>
            </a:extLst>
          </p:cNvPr>
          <p:cNvSpPr/>
          <p:nvPr/>
        </p:nvSpPr>
        <p:spPr>
          <a:xfrm rot="21181984">
            <a:off x="5382089" y="1352274"/>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nerveux</a:t>
            </a:r>
            <a:endParaRPr lang="en-GB" sz="2800" dirty="0">
              <a:solidFill>
                <a:srgbClr val="002060"/>
              </a:solidFill>
              <a:latin typeface="Century Gothic" panose="020B0502020202020204" pitchFamily="34" charset="0"/>
            </a:endParaRPr>
          </a:p>
        </p:txBody>
      </p:sp>
      <p:sp>
        <p:nvSpPr>
          <p:cNvPr id="37" name="Rectangle: Rounded Corners 36">
            <a:hlinkClick r:id="" action="ppaction://noaction">
              <a:snd r:embed="rId8" name="nerveuse.wav"/>
            </a:hlinkClick>
            <a:extLst>
              <a:ext uri="{FF2B5EF4-FFF2-40B4-BE49-F238E27FC236}">
                <a16:creationId xmlns:a16="http://schemas.microsoft.com/office/drawing/2014/main" id="{232F9F21-E8FF-4CA7-80B4-54DC5117111D}"/>
              </a:ext>
            </a:extLst>
          </p:cNvPr>
          <p:cNvSpPr/>
          <p:nvPr/>
        </p:nvSpPr>
        <p:spPr>
          <a:xfrm rot="350798">
            <a:off x="8022642" y="1114165"/>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nerveuse</a:t>
            </a:r>
            <a:endParaRPr lang="en-GB" sz="2800" dirty="0">
              <a:solidFill>
                <a:srgbClr val="002060"/>
              </a:solidFill>
              <a:latin typeface="Century Gothic" panose="020B0502020202020204" pitchFamily="34" charset="0"/>
            </a:endParaRPr>
          </a:p>
        </p:txBody>
      </p:sp>
      <p:sp>
        <p:nvSpPr>
          <p:cNvPr id="39" name="Rectangle: Rounded Corners 38">
            <a:hlinkClick r:id="" action="ppaction://noaction">
              <a:snd r:embed="rId9" name="anxieux.wav"/>
            </a:hlinkClick>
            <a:extLst>
              <a:ext uri="{FF2B5EF4-FFF2-40B4-BE49-F238E27FC236}">
                <a16:creationId xmlns:a16="http://schemas.microsoft.com/office/drawing/2014/main" id="{ADC82513-1F3C-47BE-9151-FAEA0CC4414E}"/>
              </a:ext>
            </a:extLst>
          </p:cNvPr>
          <p:cNvSpPr/>
          <p:nvPr/>
        </p:nvSpPr>
        <p:spPr>
          <a:xfrm rot="20639770">
            <a:off x="977860" y="5550410"/>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anxieux</a:t>
            </a:r>
            <a:endParaRPr lang="en-GB" sz="2800" dirty="0">
              <a:solidFill>
                <a:srgbClr val="002060"/>
              </a:solidFill>
              <a:latin typeface="Century Gothic" panose="020B0502020202020204" pitchFamily="34" charset="0"/>
            </a:endParaRPr>
          </a:p>
        </p:txBody>
      </p:sp>
      <p:sp>
        <p:nvSpPr>
          <p:cNvPr id="40" name="Rectangle: Rounded Corners 39">
            <a:hlinkClick r:id="" action="ppaction://noaction">
              <a:snd r:embed="rId10" name="anxieuse.wav"/>
            </a:hlinkClick>
            <a:extLst>
              <a:ext uri="{FF2B5EF4-FFF2-40B4-BE49-F238E27FC236}">
                <a16:creationId xmlns:a16="http://schemas.microsoft.com/office/drawing/2014/main" id="{BFE26D72-D4BA-4E62-AEBF-D2B5A6CE831E}"/>
              </a:ext>
            </a:extLst>
          </p:cNvPr>
          <p:cNvSpPr/>
          <p:nvPr/>
        </p:nvSpPr>
        <p:spPr>
          <a:xfrm>
            <a:off x="480989" y="2475020"/>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anxieuse</a:t>
            </a:r>
            <a:endParaRPr lang="en-GB" sz="2800" dirty="0">
              <a:solidFill>
                <a:srgbClr val="002060"/>
              </a:solidFill>
              <a:latin typeface="Century Gothic" panose="020B0502020202020204" pitchFamily="34" charset="0"/>
            </a:endParaRPr>
          </a:p>
        </p:txBody>
      </p:sp>
      <p:sp>
        <p:nvSpPr>
          <p:cNvPr id="49" name="Rectangle: Rounded Corners 48">
            <a:hlinkClick r:id="" action="ppaction://noaction">
              <a:snd r:embed="rId11" name="silencieux.wav"/>
            </a:hlinkClick>
            <a:extLst>
              <a:ext uri="{FF2B5EF4-FFF2-40B4-BE49-F238E27FC236}">
                <a16:creationId xmlns:a16="http://schemas.microsoft.com/office/drawing/2014/main" id="{E723CF21-C26C-4F46-BC7B-1955B83B21F3}"/>
              </a:ext>
            </a:extLst>
          </p:cNvPr>
          <p:cNvSpPr/>
          <p:nvPr/>
        </p:nvSpPr>
        <p:spPr>
          <a:xfrm>
            <a:off x="8048209" y="2149952"/>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silencieux</a:t>
            </a:r>
            <a:endParaRPr lang="en-GB" sz="2800" dirty="0">
              <a:solidFill>
                <a:srgbClr val="002060"/>
              </a:solidFill>
              <a:latin typeface="Century Gothic" panose="020B0502020202020204" pitchFamily="34" charset="0"/>
            </a:endParaRPr>
          </a:p>
        </p:txBody>
      </p:sp>
      <p:sp>
        <p:nvSpPr>
          <p:cNvPr id="51" name="Rectangle: Rounded Corners 50">
            <a:hlinkClick r:id="" action="ppaction://noaction">
              <a:snd r:embed="rId12" name="silencieuse.wav"/>
            </a:hlinkClick>
            <a:extLst>
              <a:ext uri="{FF2B5EF4-FFF2-40B4-BE49-F238E27FC236}">
                <a16:creationId xmlns:a16="http://schemas.microsoft.com/office/drawing/2014/main" id="{08394A2C-C820-4A2D-92D5-241141346E84}"/>
              </a:ext>
            </a:extLst>
          </p:cNvPr>
          <p:cNvSpPr/>
          <p:nvPr/>
        </p:nvSpPr>
        <p:spPr>
          <a:xfrm rot="253341">
            <a:off x="3209481" y="2277530"/>
            <a:ext cx="216779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silencieuse</a:t>
            </a:r>
            <a:endParaRPr lang="en-GB" sz="2800" dirty="0">
              <a:solidFill>
                <a:srgbClr val="002060"/>
              </a:solidFill>
              <a:latin typeface="Century Gothic" panose="020B0502020202020204" pitchFamily="34" charset="0"/>
            </a:endParaRPr>
          </a:p>
        </p:txBody>
      </p:sp>
      <p:sp>
        <p:nvSpPr>
          <p:cNvPr id="52" name="Rectangle: Rounded Corners 51">
            <a:hlinkClick r:id="" action="ppaction://noaction">
              <a:snd r:embed="rId13" name="dangereux.wav"/>
            </a:hlinkClick>
            <a:extLst>
              <a:ext uri="{FF2B5EF4-FFF2-40B4-BE49-F238E27FC236}">
                <a16:creationId xmlns:a16="http://schemas.microsoft.com/office/drawing/2014/main" id="{254AB025-4386-48DC-AF7C-38924BC4F08C}"/>
              </a:ext>
            </a:extLst>
          </p:cNvPr>
          <p:cNvSpPr/>
          <p:nvPr/>
        </p:nvSpPr>
        <p:spPr>
          <a:xfrm>
            <a:off x="294796" y="4353098"/>
            <a:ext cx="2195477"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dangereux</a:t>
            </a:r>
            <a:endParaRPr lang="en-GB" sz="2800" dirty="0">
              <a:solidFill>
                <a:srgbClr val="002060"/>
              </a:solidFill>
              <a:latin typeface="Century Gothic" panose="020B0502020202020204" pitchFamily="34" charset="0"/>
            </a:endParaRPr>
          </a:p>
        </p:txBody>
      </p:sp>
      <p:sp>
        <p:nvSpPr>
          <p:cNvPr id="53" name="Rectangle: Rounded Corners 52">
            <a:hlinkClick r:id="" action="ppaction://noaction">
              <a:snd r:embed="rId14" name="dangereuse.wav"/>
            </a:hlinkClick>
            <a:extLst>
              <a:ext uri="{FF2B5EF4-FFF2-40B4-BE49-F238E27FC236}">
                <a16:creationId xmlns:a16="http://schemas.microsoft.com/office/drawing/2014/main" id="{9D011C93-85CE-404F-9890-D7F8C525557E}"/>
              </a:ext>
            </a:extLst>
          </p:cNvPr>
          <p:cNvSpPr/>
          <p:nvPr/>
        </p:nvSpPr>
        <p:spPr>
          <a:xfrm>
            <a:off x="4663739" y="4277018"/>
            <a:ext cx="2372223"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dangereuse</a:t>
            </a:r>
            <a:endParaRPr lang="en-GB" sz="2800" dirty="0">
              <a:solidFill>
                <a:srgbClr val="002060"/>
              </a:solidFill>
              <a:latin typeface="Century Gothic" panose="020B0502020202020204" pitchFamily="34" charset="0"/>
            </a:endParaRPr>
          </a:p>
        </p:txBody>
      </p:sp>
      <p:sp>
        <p:nvSpPr>
          <p:cNvPr id="54" name="Rectangle: Rounded Corners 53">
            <a:hlinkClick r:id="" action="ppaction://noaction">
              <a:snd r:embed="rId15" name="vigoreux.wav"/>
            </a:hlinkClick>
            <a:extLst>
              <a:ext uri="{FF2B5EF4-FFF2-40B4-BE49-F238E27FC236}">
                <a16:creationId xmlns:a16="http://schemas.microsoft.com/office/drawing/2014/main" id="{DD12BC9A-27A1-4DB4-9EBC-E58ABD044CAE}"/>
              </a:ext>
            </a:extLst>
          </p:cNvPr>
          <p:cNvSpPr/>
          <p:nvPr/>
        </p:nvSpPr>
        <p:spPr>
          <a:xfrm rot="21043018">
            <a:off x="5704867" y="5989510"/>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vigoreux</a:t>
            </a:r>
            <a:endParaRPr lang="en-GB" sz="2800" dirty="0">
              <a:solidFill>
                <a:srgbClr val="002060"/>
              </a:solidFill>
              <a:latin typeface="Century Gothic" panose="020B0502020202020204" pitchFamily="34" charset="0"/>
            </a:endParaRPr>
          </a:p>
        </p:txBody>
      </p:sp>
      <p:sp>
        <p:nvSpPr>
          <p:cNvPr id="55" name="Rectangle: Rounded Corners 54">
            <a:hlinkClick r:id="" action="ppaction://noaction">
              <a:snd r:embed="rId16" name="vigoreuse.wav"/>
            </a:hlinkClick>
            <a:extLst>
              <a:ext uri="{FF2B5EF4-FFF2-40B4-BE49-F238E27FC236}">
                <a16:creationId xmlns:a16="http://schemas.microsoft.com/office/drawing/2014/main" id="{B66002E1-F2D4-4993-8800-A6CB67F22357}"/>
              </a:ext>
            </a:extLst>
          </p:cNvPr>
          <p:cNvSpPr/>
          <p:nvPr/>
        </p:nvSpPr>
        <p:spPr>
          <a:xfrm>
            <a:off x="7984931" y="3982145"/>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vigoreuse</a:t>
            </a:r>
            <a:endParaRPr lang="en-GB" sz="2800" dirty="0">
              <a:solidFill>
                <a:srgbClr val="002060"/>
              </a:solidFill>
              <a:latin typeface="Century Gothic" panose="020B0502020202020204" pitchFamily="34" charset="0"/>
            </a:endParaRPr>
          </a:p>
        </p:txBody>
      </p:sp>
      <p:sp>
        <p:nvSpPr>
          <p:cNvPr id="70" name="Rectangle: Rounded Corners 69">
            <a:hlinkClick r:id="" action="ppaction://noaction">
              <a:snd r:embed="rId17" name="calamiteux.wav"/>
            </a:hlinkClick>
            <a:extLst>
              <a:ext uri="{FF2B5EF4-FFF2-40B4-BE49-F238E27FC236}">
                <a16:creationId xmlns:a16="http://schemas.microsoft.com/office/drawing/2014/main" id="{41A517F7-595C-4A9A-BD70-F2BEBAC06486}"/>
              </a:ext>
            </a:extLst>
          </p:cNvPr>
          <p:cNvSpPr/>
          <p:nvPr/>
        </p:nvSpPr>
        <p:spPr>
          <a:xfrm>
            <a:off x="2351379" y="3483623"/>
            <a:ext cx="2195476"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calamiteux</a:t>
            </a:r>
            <a:endParaRPr lang="en-GB" sz="2800" dirty="0">
              <a:solidFill>
                <a:srgbClr val="002060"/>
              </a:solidFill>
              <a:latin typeface="Century Gothic" panose="020B0502020202020204" pitchFamily="34" charset="0"/>
            </a:endParaRPr>
          </a:p>
        </p:txBody>
      </p:sp>
      <p:sp>
        <p:nvSpPr>
          <p:cNvPr id="71" name="Rectangle: Rounded Corners 70">
            <a:hlinkClick r:id="" action="ppaction://noaction">
              <a:snd r:embed="rId18" name="calamiteuse.wav"/>
            </a:hlinkClick>
            <a:extLst>
              <a:ext uri="{FF2B5EF4-FFF2-40B4-BE49-F238E27FC236}">
                <a16:creationId xmlns:a16="http://schemas.microsoft.com/office/drawing/2014/main" id="{BC10D8C5-5F23-406C-8CDA-99D863CEE2C6}"/>
              </a:ext>
            </a:extLst>
          </p:cNvPr>
          <p:cNvSpPr/>
          <p:nvPr/>
        </p:nvSpPr>
        <p:spPr>
          <a:xfrm rot="818291">
            <a:off x="3213089" y="5166924"/>
            <a:ext cx="2372222"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calamiteuse</a:t>
            </a:r>
            <a:endParaRPr lang="en-GB" sz="2800" dirty="0">
              <a:solidFill>
                <a:srgbClr val="002060"/>
              </a:solidFill>
              <a:latin typeface="Century Gothic" panose="020B0502020202020204" pitchFamily="34" charset="0"/>
            </a:endParaRPr>
          </a:p>
        </p:txBody>
      </p:sp>
      <p:sp>
        <p:nvSpPr>
          <p:cNvPr id="72" name="Rectangle: Rounded Corners 71">
            <a:hlinkClick r:id="" action="ppaction://noaction">
              <a:snd r:embed="rId19" name="miraculeux.wav"/>
            </a:hlinkClick>
            <a:extLst>
              <a:ext uri="{FF2B5EF4-FFF2-40B4-BE49-F238E27FC236}">
                <a16:creationId xmlns:a16="http://schemas.microsoft.com/office/drawing/2014/main" id="{9ED0F88D-4046-4868-8E54-32FD4EF0037D}"/>
              </a:ext>
            </a:extLst>
          </p:cNvPr>
          <p:cNvSpPr/>
          <p:nvPr/>
        </p:nvSpPr>
        <p:spPr>
          <a:xfrm rot="21026627">
            <a:off x="2873480" y="1108238"/>
            <a:ext cx="2195475"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miraculeux</a:t>
            </a:r>
            <a:endParaRPr lang="en-GB" sz="2800" dirty="0">
              <a:solidFill>
                <a:srgbClr val="002060"/>
              </a:solidFill>
              <a:latin typeface="Century Gothic" panose="020B0502020202020204" pitchFamily="34" charset="0"/>
            </a:endParaRPr>
          </a:p>
        </p:txBody>
      </p:sp>
      <p:sp>
        <p:nvSpPr>
          <p:cNvPr id="73" name="Rectangle: Rounded Corners 72">
            <a:hlinkClick r:id="" action="ppaction://noaction">
              <a:snd r:embed="rId20" name="miraculeuse.wav"/>
            </a:hlinkClick>
            <a:extLst>
              <a:ext uri="{FF2B5EF4-FFF2-40B4-BE49-F238E27FC236}">
                <a16:creationId xmlns:a16="http://schemas.microsoft.com/office/drawing/2014/main" id="{D6A83D56-929B-4A2A-A0AC-450FD012ACC2}"/>
              </a:ext>
            </a:extLst>
          </p:cNvPr>
          <p:cNvSpPr/>
          <p:nvPr/>
        </p:nvSpPr>
        <p:spPr>
          <a:xfrm rot="551323">
            <a:off x="7794356" y="5243946"/>
            <a:ext cx="2489141"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miraculeuse</a:t>
            </a:r>
            <a:endParaRPr lang="en-GB" sz="2800" dirty="0">
              <a:solidFill>
                <a:srgbClr val="002060"/>
              </a:solidFill>
              <a:latin typeface="Century Gothic" panose="020B0502020202020204" pitchFamily="34" charset="0"/>
            </a:endParaRPr>
          </a:p>
        </p:txBody>
      </p:sp>
      <p:pic>
        <p:nvPicPr>
          <p:cNvPr id="34" name="Graphic 33" descr="Teacher">
            <a:extLst>
              <a:ext uri="{FF2B5EF4-FFF2-40B4-BE49-F238E27FC236}">
                <a16:creationId xmlns:a16="http://schemas.microsoft.com/office/drawing/2014/main" id="{9F215C33-05D7-4874-9BD5-AEFCBE1CB72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237931" y="-28198"/>
            <a:ext cx="914400" cy="914400"/>
          </a:xfrm>
          <a:prstGeom prst="rect">
            <a:avLst/>
          </a:prstGeom>
        </p:spPr>
      </p:pic>
      <p:sp>
        <p:nvSpPr>
          <p:cNvPr id="56" name="Speech Bubble: Rectangle with Corners Rounded 55">
            <a:hlinkClick r:id="" action="ppaction://noaction">
              <a:snd r:embed="rId23" name="Prononce les mots.wav"/>
            </a:hlinkClick>
            <a:extLst>
              <a:ext uri="{FF2B5EF4-FFF2-40B4-BE49-F238E27FC236}">
                <a16:creationId xmlns:a16="http://schemas.microsoft.com/office/drawing/2014/main" id="{A01C15DF-4352-48CF-8433-98EC541A34AC}"/>
              </a:ext>
            </a:extLst>
          </p:cNvPr>
          <p:cNvSpPr/>
          <p:nvPr/>
        </p:nvSpPr>
        <p:spPr>
          <a:xfrm>
            <a:off x="4152331" y="86768"/>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42"/>
                                        </p:tgtEl>
                                        <p:attrNameLst>
                                          <p:attrName>ppt_y</p:attrName>
                                        </p:attrNameLst>
                                      </p:cBhvr>
                                      <p:tavLst>
                                        <p:tav tm="0">
                                          <p:val>
                                            <p:strVal val="#ppt_y"/>
                                          </p:val>
                                        </p:tav>
                                        <p:tav tm="100000">
                                          <p:val>
                                            <p:strVal val="#ppt_y+#ppt_h*1.125000"/>
                                          </p:val>
                                        </p:tav>
                                      </p:tavLst>
                                    </p:anim>
                                    <p:animEffect transition="out" filter="wipe(down)">
                                      <p:cBhvr>
                                        <p:cTn id="7" dur="30000"/>
                                        <p:tgtEl>
                                          <p:spTgt spid="42"/>
                                        </p:tgtEl>
                                      </p:cBhvr>
                                    </p:animEffect>
                                    <p:set>
                                      <p:cBhvr>
                                        <p:cTn id="8" dur="1" fill="hold">
                                          <p:stCondLst>
                                            <p:cond delay="2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592898"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TextBox 18">
            <a:extLst>
              <a:ext uri="{FF2B5EF4-FFF2-40B4-BE49-F238E27FC236}">
                <a16:creationId xmlns:a16="http://schemas.microsoft.com/office/drawing/2014/main" id="{200B3F3F-0FB7-4A69-AF2A-1EB12AAE2C0A}"/>
              </a:ext>
            </a:extLst>
          </p:cNvPr>
          <p:cNvSpPr txBox="1"/>
          <p:nvPr/>
        </p:nvSpPr>
        <p:spPr>
          <a:xfrm>
            <a:off x="123171" y="973435"/>
            <a:ext cx="7071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 or feminine?</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right adjectives to cross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Some of the rocks are wobbly.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01603753-6D3F-46E1-9B1F-06D962EE57A9}"/>
              </a:ext>
            </a:extLst>
          </p:cNvPr>
          <p:cNvSpPr/>
          <p:nvPr/>
        </p:nvSpPr>
        <p:spPr>
          <a:xfrm>
            <a:off x="1" y="3895138"/>
            <a:ext cx="12192000"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4" descr="Reed Clip Art">
            <a:extLst>
              <a:ext uri="{FF2B5EF4-FFF2-40B4-BE49-F238E27FC236}">
                <a16:creationId xmlns:a16="http://schemas.microsoft.com/office/drawing/2014/main" id="{25CE5AAF-9578-4DD0-A795-206C4384D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88"/>
          <a:stretch/>
        </p:blipFill>
        <p:spPr bwMode="auto">
          <a:xfrm>
            <a:off x="12538" y="2631674"/>
            <a:ext cx="1531018" cy="20418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tone 1 Clip Art">
            <a:extLst>
              <a:ext uri="{FF2B5EF4-FFF2-40B4-BE49-F238E27FC236}">
                <a16:creationId xmlns:a16="http://schemas.microsoft.com/office/drawing/2014/main" id="{088EE6DE-E256-4B7F-BE33-2D740F977A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342"/>
          <a:stretch/>
        </p:blipFill>
        <p:spPr bwMode="auto">
          <a:xfrm rot="11075369" flipH="1">
            <a:off x="771338" y="4205047"/>
            <a:ext cx="1841885" cy="1180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Stone 1 Clip Art">
            <a:extLst>
              <a:ext uri="{FF2B5EF4-FFF2-40B4-BE49-F238E27FC236}">
                <a16:creationId xmlns:a16="http://schemas.microsoft.com/office/drawing/2014/main" id="{FC621CB6-D0EF-4A23-A2FD-211E56BA8D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749"/>
          <a:stretch/>
        </p:blipFill>
        <p:spPr bwMode="auto">
          <a:xfrm rot="5712975" flipV="1">
            <a:off x="3258765" y="3618436"/>
            <a:ext cx="645554" cy="18462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tone 1 Clip Art">
            <a:extLst>
              <a:ext uri="{FF2B5EF4-FFF2-40B4-BE49-F238E27FC236}">
                <a16:creationId xmlns:a16="http://schemas.microsoft.com/office/drawing/2014/main" id="{AAFFC768-FAFD-47FE-A4AB-3CCB607AF0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6429393" y="4287354"/>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tone 1 Clip Art">
            <a:extLst>
              <a:ext uri="{FF2B5EF4-FFF2-40B4-BE49-F238E27FC236}">
                <a16:creationId xmlns:a16="http://schemas.microsoft.com/office/drawing/2014/main" id="{04CDDE3B-DAA3-4D66-995B-7DE7A62973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038"/>
          <a:stretch/>
        </p:blipFill>
        <p:spPr bwMode="auto">
          <a:xfrm rot="5400000">
            <a:off x="8336392" y="3752980"/>
            <a:ext cx="678900" cy="15375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tone 1 Clip Art">
            <a:extLst>
              <a:ext uri="{FF2B5EF4-FFF2-40B4-BE49-F238E27FC236}">
                <a16:creationId xmlns:a16="http://schemas.microsoft.com/office/drawing/2014/main" id="{FA6C49BA-FEEC-49F5-B4FD-C5790F337D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52716"/>
          <a:stretch/>
        </p:blipFill>
        <p:spPr bwMode="auto">
          <a:xfrm rot="16610970" flipH="1">
            <a:off x="5113895" y="3628310"/>
            <a:ext cx="698433" cy="185267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8E16C4B-D3E1-478A-9512-7B310EC9E031}"/>
              </a:ext>
            </a:extLst>
          </p:cNvPr>
          <p:cNvSpPr/>
          <p:nvPr/>
        </p:nvSpPr>
        <p:spPr>
          <a:xfrm>
            <a:off x="687372" y="4807495"/>
            <a:ext cx="10326897"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6" descr="Stone 1 Clip Art">
            <a:extLst>
              <a:ext uri="{FF2B5EF4-FFF2-40B4-BE49-F238E27FC236}">
                <a16:creationId xmlns:a16="http://schemas.microsoft.com/office/drawing/2014/main" id="{62C064E4-5281-4686-8056-5767FE7A96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741"/>
          <a:stretch/>
        </p:blipFill>
        <p:spPr bwMode="auto">
          <a:xfrm rot="4989030">
            <a:off x="4706303" y="4593456"/>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tone 1 Clip Art">
            <a:extLst>
              <a:ext uri="{FF2B5EF4-FFF2-40B4-BE49-F238E27FC236}">
                <a16:creationId xmlns:a16="http://schemas.microsoft.com/office/drawing/2014/main" id="{C5863F0D-0483-4238-A1C5-E6A1915BA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44"/>
          <a:stretch/>
        </p:blipFill>
        <p:spPr bwMode="auto">
          <a:xfrm rot="10524631">
            <a:off x="7512545" y="5062590"/>
            <a:ext cx="1663090" cy="9188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tone 1 Clip Art">
            <a:extLst>
              <a:ext uri="{FF2B5EF4-FFF2-40B4-BE49-F238E27FC236}">
                <a16:creationId xmlns:a16="http://schemas.microsoft.com/office/drawing/2014/main" id="{07D10674-0B5D-4E1E-A92D-E34924C4E2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6390660" y="4660934"/>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tone 1 Clip Art">
            <a:extLst>
              <a:ext uri="{FF2B5EF4-FFF2-40B4-BE49-F238E27FC236}">
                <a16:creationId xmlns:a16="http://schemas.microsoft.com/office/drawing/2014/main" id="{3065B513-2540-4AE2-9E62-0023996A72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607"/>
          <a:stretch/>
        </p:blipFill>
        <p:spPr bwMode="auto">
          <a:xfrm rot="10449377" flipH="1">
            <a:off x="2319217" y="5132979"/>
            <a:ext cx="1655662" cy="7387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Stone 1 Clip Art">
            <a:extLst>
              <a:ext uri="{FF2B5EF4-FFF2-40B4-BE49-F238E27FC236}">
                <a16:creationId xmlns:a16="http://schemas.microsoft.com/office/drawing/2014/main" id="{549D9C4E-B45C-42BA-9084-C176644F5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9566625" y="4622320"/>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Stone 1 Clip Art">
            <a:extLst>
              <a:ext uri="{FF2B5EF4-FFF2-40B4-BE49-F238E27FC236}">
                <a16:creationId xmlns:a16="http://schemas.microsoft.com/office/drawing/2014/main" id="{D3E40F3B-9A48-4BD7-BF13-4BEA24E790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812"/>
          <a:stretch/>
        </p:blipFill>
        <p:spPr bwMode="auto">
          <a:xfrm rot="15887025" flipH="1">
            <a:off x="772997" y="4571181"/>
            <a:ext cx="682231" cy="20870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ed Clip Art">
            <a:extLst>
              <a:ext uri="{FF2B5EF4-FFF2-40B4-BE49-F238E27FC236}">
                <a16:creationId xmlns:a16="http://schemas.microsoft.com/office/drawing/2014/main" id="{8E191F50-DDE5-4C88-8135-BFDCD2472B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32"/>
          <a:stretch/>
        </p:blipFill>
        <p:spPr bwMode="auto">
          <a:xfrm>
            <a:off x="5540" y="4299788"/>
            <a:ext cx="1173202" cy="191794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3DAA241-7659-491B-B409-39EF70A89831}"/>
              </a:ext>
            </a:extLst>
          </p:cNvPr>
          <p:cNvSpPr txBox="1"/>
          <p:nvPr/>
        </p:nvSpPr>
        <p:spPr>
          <a:xfrm>
            <a:off x="602887" y="4289312"/>
            <a:ext cx="2009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happy (f)</a:t>
            </a:r>
          </a:p>
        </p:txBody>
      </p:sp>
      <p:sp>
        <p:nvSpPr>
          <p:cNvPr id="51" name="TextBox 50">
            <a:extLst>
              <a:ext uri="{FF2B5EF4-FFF2-40B4-BE49-F238E27FC236}">
                <a16:creationId xmlns:a16="http://schemas.microsoft.com/office/drawing/2014/main" id="{37B5C225-F440-4157-9FB8-25E87185F4F1}"/>
              </a:ext>
            </a:extLst>
          </p:cNvPr>
          <p:cNvSpPr txBox="1"/>
          <p:nvPr/>
        </p:nvSpPr>
        <p:spPr>
          <a:xfrm>
            <a:off x="329977" y="5244690"/>
            <a:ext cx="20346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happy (m)</a:t>
            </a:r>
          </a:p>
        </p:txBody>
      </p:sp>
      <p:sp>
        <p:nvSpPr>
          <p:cNvPr id="52" name="TextBox 51">
            <a:extLst>
              <a:ext uri="{FF2B5EF4-FFF2-40B4-BE49-F238E27FC236}">
                <a16:creationId xmlns:a16="http://schemas.microsoft.com/office/drawing/2014/main" id="{4630519E-EA8C-4AD8-87B2-48A8FD083401}"/>
              </a:ext>
            </a:extLst>
          </p:cNvPr>
          <p:cNvSpPr txBox="1"/>
          <p:nvPr/>
        </p:nvSpPr>
        <p:spPr>
          <a:xfrm>
            <a:off x="2398322" y="5261753"/>
            <a:ext cx="1861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curious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(f)</a:t>
            </a:r>
          </a:p>
        </p:txBody>
      </p:sp>
      <p:sp>
        <p:nvSpPr>
          <p:cNvPr id="53" name="TextBox 52">
            <a:extLst>
              <a:ext uri="{FF2B5EF4-FFF2-40B4-BE49-F238E27FC236}">
                <a16:creationId xmlns:a16="http://schemas.microsoft.com/office/drawing/2014/main" id="{069148CE-52EF-48EA-B76B-D7FA49018A17}"/>
              </a:ext>
            </a:extLst>
          </p:cNvPr>
          <p:cNvSpPr txBox="1"/>
          <p:nvPr/>
        </p:nvSpPr>
        <p:spPr>
          <a:xfrm>
            <a:off x="2692779" y="4348397"/>
            <a:ext cx="2357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curious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(m)</a:t>
            </a:r>
            <a:endParaRPr kumimoji="0" lang="fr-FR" sz="2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F671631-2BD6-4950-A1CB-1B0FC2CAB125}"/>
              </a:ext>
            </a:extLst>
          </p:cNvPr>
          <p:cNvSpPr txBox="1"/>
          <p:nvPr/>
        </p:nvSpPr>
        <p:spPr>
          <a:xfrm>
            <a:off x="4741546" y="4367847"/>
            <a:ext cx="21255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noProof="0" dirty="0">
                <a:ln w="22225">
                  <a:solidFill>
                    <a:srgbClr val="E3EAFD"/>
                  </a:solidFill>
                  <a:prstDash val="solid"/>
                </a:ln>
                <a:solidFill>
                  <a:srgbClr val="EE6000"/>
                </a:solidFill>
                <a:latin typeface="Century Gothic" panose="020F0302020204030204"/>
              </a:rPr>
              <a:t>French (f)</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ndParaRPr>
          </a:p>
        </p:txBody>
      </p:sp>
      <p:sp>
        <p:nvSpPr>
          <p:cNvPr id="55" name="TextBox 54">
            <a:extLst>
              <a:ext uri="{FF2B5EF4-FFF2-40B4-BE49-F238E27FC236}">
                <a16:creationId xmlns:a16="http://schemas.microsoft.com/office/drawing/2014/main" id="{3D8B7328-3247-4754-8396-854CAAC6A292}"/>
              </a:ext>
            </a:extLst>
          </p:cNvPr>
          <p:cNvSpPr txBox="1"/>
          <p:nvPr/>
        </p:nvSpPr>
        <p:spPr>
          <a:xfrm>
            <a:off x="6420451" y="4359465"/>
            <a:ext cx="18116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serious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(f)</a:t>
            </a:r>
          </a:p>
        </p:txBody>
      </p:sp>
      <p:sp>
        <p:nvSpPr>
          <p:cNvPr id="56" name="TextBox 55">
            <a:extLst>
              <a:ext uri="{FF2B5EF4-FFF2-40B4-BE49-F238E27FC236}">
                <a16:creationId xmlns:a16="http://schemas.microsoft.com/office/drawing/2014/main" id="{8FD82D09-7DD1-4C89-88E7-976F19CD2E33}"/>
              </a:ext>
            </a:extLst>
          </p:cNvPr>
          <p:cNvSpPr txBox="1"/>
          <p:nvPr/>
        </p:nvSpPr>
        <p:spPr>
          <a:xfrm>
            <a:off x="6015435" y="5317470"/>
            <a:ext cx="1967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serious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(m)</a:t>
            </a:r>
          </a:p>
        </p:txBody>
      </p:sp>
      <p:sp>
        <p:nvSpPr>
          <p:cNvPr id="57" name="TextBox 56">
            <a:extLst>
              <a:ext uri="{FF2B5EF4-FFF2-40B4-BE49-F238E27FC236}">
                <a16:creationId xmlns:a16="http://schemas.microsoft.com/office/drawing/2014/main" id="{91C4A9AB-214D-4440-A2AB-392419CA3D4B}"/>
              </a:ext>
            </a:extLst>
          </p:cNvPr>
          <p:cNvSpPr txBox="1"/>
          <p:nvPr/>
        </p:nvSpPr>
        <p:spPr>
          <a:xfrm>
            <a:off x="7831574" y="5262576"/>
            <a:ext cx="1603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short (f)</a:t>
            </a:r>
          </a:p>
        </p:txBody>
      </p:sp>
      <p:sp>
        <p:nvSpPr>
          <p:cNvPr id="58" name="TextBox 57">
            <a:extLst>
              <a:ext uri="{FF2B5EF4-FFF2-40B4-BE49-F238E27FC236}">
                <a16:creationId xmlns:a16="http://schemas.microsoft.com/office/drawing/2014/main" id="{2393B63E-4702-4B30-B0DC-93BD9CBDA899}"/>
              </a:ext>
            </a:extLst>
          </p:cNvPr>
          <p:cNvSpPr txBox="1"/>
          <p:nvPr/>
        </p:nvSpPr>
        <p:spPr>
          <a:xfrm>
            <a:off x="4179292" y="5296655"/>
            <a:ext cx="1938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French (m)</a:t>
            </a:r>
          </a:p>
        </p:txBody>
      </p:sp>
      <p:sp>
        <p:nvSpPr>
          <p:cNvPr id="59" name="TextBox 58">
            <a:extLst>
              <a:ext uri="{FF2B5EF4-FFF2-40B4-BE49-F238E27FC236}">
                <a16:creationId xmlns:a16="http://schemas.microsoft.com/office/drawing/2014/main" id="{F888D851-50F9-41E2-A2B6-CC1FF0E51B56}"/>
              </a:ext>
            </a:extLst>
          </p:cNvPr>
          <p:cNvSpPr txBox="1"/>
          <p:nvPr/>
        </p:nvSpPr>
        <p:spPr>
          <a:xfrm>
            <a:off x="9227177" y="5240878"/>
            <a:ext cx="19433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brave (f)</a:t>
            </a:r>
          </a:p>
        </p:txBody>
      </p:sp>
      <p:pic>
        <p:nvPicPr>
          <p:cNvPr id="66" name="Picture 6" descr="Stone 1 Clip Art">
            <a:extLst>
              <a:ext uri="{FF2B5EF4-FFF2-40B4-BE49-F238E27FC236}">
                <a16:creationId xmlns:a16="http://schemas.microsoft.com/office/drawing/2014/main" id="{ADE57E99-B06C-477D-887A-4D70BF8B0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9380113" y="4201324"/>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BF5FAF98-F61A-4747-BC80-F40B7206C58E}"/>
              </a:ext>
            </a:extLst>
          </p:cNvPr>
          <p:cNvSpPr/>
          <p:nvPr/>
        </p:nvSpPr>
        <p:spPr>
          <a:xfrm flipH="1">
            <a:off x="490965" y="5704367"/>
            <a:ext cx="11708663" cy="521056"/>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CC3789D-67A6-4567-AD93-662318B2DE5D}"/>
              </a:ext>
            </a:extLst>
          </p:cNvPr>
          <p:cNvSpPr txBox="1"/>
          <p:nvPr/>
        </p:nvSpPr>
        <p:spPr>
          <a:xfrm>
            <a:off x="7984780" y="4360435"/>
            <a:ext cx="1722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short (m)</a:t>
            </a:r>
            <a:endParaRPr kumimoji="0" lang="fr-FR"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5BEB95A-EF7B-4370-B7C1-648F68A54956}"/>
              </a:ext>
            </a:extLst>
          </p:cNvPr>
          <p:cNvSpPr txBox="1"/>
          <p:nvPr/>
        </p:nvSpPr>
        <p:spPr>
          <a:xfrm>
            <a:off x="9367379" y="4359465"/>
            <a:ext cx="20046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brave (m)</a:t>
            </a:r>
          </a:p>
        </p:txBody>
      </p:sp>
      <p:pic>
        <p:nvPicPr>
          <p:cNvPr id="70" name="Picture 4" descr="Reed Clip Art">
            <a:extLst>
              <a:ext uri="{FF2B5EF4-FFF2-40B4-BE49-F238E27FC236}">
                <a16:creationId xmlns:a16="http://schemas.microsoft.com/office/drawing/2014/main" id="{BA471EF3-ED54-4BE2-A9C3-04B82F3EE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88"/>
          <a:stretch/>
        </p:blipFill>
        <p:spPr bwMode="auto">
          <a:xfrm flipH="1">
            <a:off x="10732235" y="2554824"/>
            <a:ext cx="1195067" cy="20418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Reed Clip Art">
            <a:extLst>
              <a:ext uri="{FF2B5EF4-FFF2-40B4-BE49-F238E27FC236}">
                <a16:creationId xmlns:a16="http://schemas.microsoft.com/office/drawing/2014/main" id="{32F2E3B3-C18D-47E2-917D-70CA189A78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32"/>
          <a:stretch/>
        </p:blipFill>
        <p:spPr bwMode="auto">
          <a:xfrm flipH="1">
            <a:off x="10937258" y="4233852"/>
            <a:ext cx="1173033" cy="1917947"/>
          </a:xfrm>
          <a:prstGeom prst="rect">
            <a:avLst/>
          </a:prstGeom>
          <a:noFill/>
          <a:extLst>
            <a:ext uri="{909E8E84-426E-40DD-AFC4-6F175D3DCCD1}">
              <a14:hiddenFill xmlns:a14="http://schemas.microsoft.com/office/drawing/2010/main">
                <a:solidFill>
                  <a:srgbClr val="FFFFFF"/>
                </a:solidFill>
              </a14:hiddenFill>
            </a:ext>
          </a:extLst>
        </p:spPr>
      </p:pic>
      <p:sp>
        <p:nvSpPr>
          <p:cNvPr id="72" name="Oval 71">
            <a:hlinkClick r:id="" action="ppaction://noaction">
              <a:snd r:embed="rId6" name="tu_es_heureux_Q.wav"/>
            </a:hlinkClick>
            <a:extLst>
              <a:ext uri="{FF2B5EF4-FFF2-40B4-BE49-F238E27FC236}">
                <a16:creationId xmlns:a16="http://schemas.microsoft.com/office/drawing/2014/main" id="{C3A4E3FA-BC1F-4D4F-9280-8355D51D39F0}"/>
              </a:ext>
            </a:extLst>
          </p:cNvPr>
          <p:cNvSpPr/>
          <p:nvPr/>
        </p:nvSpPr>
        <p:spPr>
          <a:xfrm>
            <a:off x="1399372" y="3050784"/>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1</a:t>
            </a:r>
          </a:p>
        </p:txBody>
      </p:sp>
      <p:sp>
        <p:nvSpPr>
          <p:cNvPr id="73" name="Oval 72">
            <a:hlinkClick r:id="" action="ppaction://noaction">
              <a:snd r:embed="rId7" name="je_suis_curieuse.wav"/>
            </a:hlinkClick>
            <a:extLst>
              <a:ext uri="{FF2B5EF4-FFF2-40B4-BE49-F238E27FC236}">
                <a16:creationId xmlns:a16="http://schemas.microsoft.com/office/drawing/2014/main" id="{CB2A854A-E531-492E-ADAC-A64D77CF0AE2}"/>
              </a:ext>
            </a:extLst>
          </p:cNvPr>
          <p:cNvSpPr/>
          <p:nvPr/>
        </p:nvSpPr>
        <p:spPr>
          <a:xfrm>
            <a:off x="3270427" y="3086798"/>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2</a:t>
            </a:r>
          </a:p>
        </p:txBody>
      </p:sp>
      <p:sp>
        <p:nvSpPr>
          <p:cNvPr id="74" name="Oval 73">
            <a:hlinkClick r:id="" action="ppaction://noaction">
              <a:snd r:embed="rId8" name="tu_es_francaise.wav"/>
            </a:hlinkClick>
            <a:extLst>
              <a:ext uri="{FF2B5EF4-FFF2-40B4-BE49-F238E27FC236}">
                <a16:creationId xmlns:a16="http://schemas.microsoft.com/office/drawing/2014/main" id="{27A2EF7A-35C9-49AF-9A14-0248868D3E7C}"/>
              </a:ext>
            </a:extLst>
          </p:cNvPr>
          <p:cNvSpPr/>
          <p:nvPr/>
        </p:nvSpPr>
        <p:spPr>
          <a:xfrm>
            <a:off x="5194355" y="3086798"/>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3</a:t>
            </a:r>
          </a:p>
        </p:txBody>
      </p:sp>
      <p:sp>
        <p:nvSpPr>
          <p:cNvPr id="75" name="Oval 74">
            <a:hlinkClick r:id="" action="ppaction://noaction">
              <a:snd r:embed="rId9" name="tu_es_serieux.wav"/>
            </a:hlinkClick>
            <a:extLst>
              <a:ext uri="{FF2B5EF4-FFF2-40B4-BE49-F238E27FC236}">
                <a16:creationId xmlns:a16="http://schemas.microsoft.com/office/drawing/2014/main" id="{077CC4B6-0F24-4579-8805-623E2198662A}"/>
              </a:ext>
            </a:extLst>
          </p:cNvPr>
          <p:cNvSpPr/>
          <p:nvPr/>
        </p:nvSpPr>
        <p:spPr>
          <a:xfrm>
            <a:off x="6736962" y="3049712"/>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4</a:t>
            </a:r>
          </a:p>
        </p:txBody>
      </p:sp>
      <p:sp>
        <p:nvSpPr>
          <p:cNvPr id="76" name="Oval 75">
            <a:hlinkClick r:id="" action="ppaction://noaction">
              <a:snd r:embed="rId10" name="il est petit.wav"/>
            </a:hlinkClick>
            <a:extLst>
              <a:ext uri="{FF2B5EF4-FFF2-40B4-BE49-F238E27FC236}">
                <a16:creationId xmlns:a16="http://schemas.microsoft.com/office/drawing/2014/main" id="{77203205-C4F2-4DE4-8174-5B0E92043EA1}"/>
              </a:ext>
            </a:extLst>
          </p:cNvPr>
          <p:cNvSpPr/>
          <p:nvPr/>
        </p:nvSpPr>
        <p:spPr>
          <a:xfrm>
            <a:off x="8377236" y="3048284"/>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5</a:t>
            </a:r>
          </a:p>
        </p:txBody>
      </p:sp>
      <p:sp>
        <p:nvSpPr>
          <p:cNvPr id="77" name="Oval 76">
            <a:hlinkClick r:id="" action="ppaction://noaction">
              <a:snd r:embed="rId11" name="je_suis_courageuse.wav"/>
            </a:hlinkClick>
            <a:extLst>
              <a:ext uri="{FF2B5EF4-FFF2-40B4-BE49-F238E27FC236}">
                <a16:creationId xmlns:a16="http://schemas.microsoft.com/office/drawing/2014/main" id="{350720CE-C6F7-4D43-A2BC-5B467EBAAA7B}"/>
              </a:ext>
            </a:extLst>
          </p:cNvPr>
          <p:cNvSpPr/>
          <p:nvPr/>
        </p:nvSpPr>
        <p:spPr>
          <a:xfrm>
            <a:off x="9919843" y="3048284"/>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lumMod val="20000"/>
                    <a:lumOff val="80000"/>
                  </a:schemeClr>
                </a:solidFill>
                <a:latin typeface="Century Gothic" panose="020B0502020202020204" pitchFamily="34" charset="0"/>
              </a:rPr>
              <a:t>6</a:t>
            </a:r>
          </a:p>
        </p:txBody>
      </p:sp>
      <p:pic>
        <p:nvPicPr>
          <p:cNvPr id="5" name="Picture 4" descr="A picture containing text&#10;&#10;Description automatically generated">
            <a:extLst>
              <a:ext uri="{FF2B5EF4-FFF2-40B4-BE49-F238E27FC236}">
                <a16:creationId xmlns:a16="http://schemas.microsoft.com/office/drawing/2014/main" id="{24CFC16C-F760-4C40-A022-562E402D68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8163" y="729501"/>
            <a:ext cx="1876595" cy="1905466"/>
          </a:xfrm>
          <a:prstGeom prst="rect">
            <a:avLst/>
          </a:prstGeom>
        </p:spPr>
      </p:pic>
      <p:sp>
        <p:nvSpPr>
          <p:cNvPr id="78" name="Speech Bubble: Rectangle with Corners Rounded 77">
            <a:extLst>
              <a:ext uri="{FF2B5EF4-FFF2-40B4-BE49-F238E27FC236}">
                <a16:creationId xmlns:a16="http://schemas.microsoft.com/office/drawing/2014/main" id="{883C7595-A8C1-4FA6-81B5-1FF26055ED23}"/>
              </a:ext>
            </a:extLst>
          </p:cNvPr>
          <p:cNvSpPr/>
          <p:nvPr/>
        </p:nvSpPr>
        <p:spPr>
          <a:xfrm>
            <a:off x="7815919" y="788853"/>
            <a:ext cx="1472405" cy="931328"/>
          </a:xfrm>
          <a:prstGeom prst="wedgeRoundRectCallout">
            <a:avLst>
              <a:gd name="adj1" fmla="val 59955"/>
              <a:gd name="adj2" fmla="val 18721"/>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Bonne chance !</a:t>
            </a:r>
          </a:p>
        </p:txBody>
      </p:sp>
      <p:pic>
        <p:nvPicPr>
          <p:cNvPr id="79" name="Picture 78" descr="Icon&#10;&#10;Description automatically generated">
            <a:extLst>
              <a:ext uri="{FF2B5EF4-FFF2-40B4-BE49-F238E27FC236}">
                <a16:creationId xmlns:a16="http://schemas.microsoft.com/office/drawing/2014/main" id="{D6494998-8E9F-4D14-BE3D-BE6B846A89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80" name="Title 1">
            <a:extLst>
              <a:ext uri="{FF2B5EF4-FFF2-40B4-BE49-F238E27FC236}">
                <a16:creationId xmlns:a16="http://schemas.microsoft.com/office/drawing/2014/main" id="{392F5594-2C64-4345-8A64-AC72B938DF56}"/>
              </a:ext>
            </a:extLst>
          </p:cNvPr>
          <p:cNvSpPr txBox="1">
            <a:spLocks/>
          </p:cNvSpPr>
          <p:nvPr/>
        </p:nvSpPr>
        <p:spPr>
          <a:xfrm>
            <a:off x="10950576" y="104976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46" name="Graphic 45" descr="Teacher">
            <a:extLst>
              <a:ext uri="{FF2B5EF4-FFF2-40B4-BE49-F238E27FC236}">
                <a16:creationId xmlns:a16="http://schemas.microsoft.com/office/drawing/2014/main" id="{1871302E-0656-4515-8F5B-560A3AB90A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055002" y="-76409"/>
            <a:ext cx="914400" cy="914400"/>
          </a:xfrm>
          <a:prstGeom prst="rect">
            <a:avLst/>
          </a:prstGeom>
        </p:spPr>
      </p:pic>
      <p:sp>
        <p:nvSpPr>
          <p:cNvPr id="47" name="Speech Bubble: Rectangle with Corners Rounded 46">
            <a:hlinkClick r:id="" action="ppaction://noaction">
              <a:snd r:embed="rId16" name="Add_RW7F_5.1.wav"/>
            </a:hlinkClick>
            <a:extLst>
              <a:ext uri="{FF2B5EF4-FFF2-40B4-BE49-F238E27FC236}">
                <a16:creationId xmlns:a16="http://schemas.microsoft.com/office/drawing/2014/main" id="{E7F49C7A-29A8-4387-91AA-736D6552AC50}"/>
              </a:ext>
            </a:extLst>
          </p:cNvPr>
          <p:cNvSpPr/>
          <p:nvPr/>
        </p:nvSpPr>
        <p:spPr>
          <a:xfrm>
            <a:off x="3969402" y="38557"/>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latin typeface="Century Gothic"/>
                <a:ea typeface="Century Gothic"/>
                <a:cs typeface="Century Gothic"/>
                <a:sym typeface="Century Gothic"/>
              </a:rPr>
              <a:t>Écoute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1276974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2"/>
                                        </p:tgtEl>
                                        <p:attrNameLst>
                                          <p:attrName>ppt_w</p:attrName>
                                        </p:attrNameLst>
                                      </p:cBhvr>
                                      <p:tavLst>
                                        <p:tav tm="0">
                                          <p:val>
                                            <p:strVal val="ppt_w"/>
                                          </p:val>
                                        </p:tav>
                                        <p:tav tm="100000">
                                          <p:val>
                                            <p:fltVal val="0"/>
                                          </p:val>
                                        </p:tav>
                                      </p:tavLst>
                                    </p:anim>
                                    <p:anim calcmode="lin" valueType="num">
                                      <p:cBhvr>
                                        <p:cTn id="7" dur="1000"/>
                                        <p:tgtEl>
                                          <p:spTgt spid="22"/>
                                        </p:tgtEl>
                                        <p:attrNameLst>
                                          <p:attrName>ppt_h</p:attrName>
                                        </p:attrNameLst>
                                      </p:cBhvr>
                                      <p:tavLst>
                                        <p:tav tm="0">
                                          <p:val>
                                            <p:strVal val="ppt_h"/>
                                          </p:val>
                                        </p:tav>
                                        <p:tav tm="100000">
                                          <p:val>
                                            <p:fltVal val="0"/>
                                          </p:val>
                                        </p:tav>
                                      </p:tavLst>
                                    </p:anim>
                                    <p:anim calcmode="lin" valueType="num">
                                      <p:cBhvr>
                                        <p:cTn id="8" dur="1000"/>
                                        <p:tgtEl>
                                          <p:spTgt spid="22"/>
                                        </p:tgtEl>
                                        <p:attrNameLst>
                                          <p:attrName>style.rotation</p:attrName>
                                        </p:attrNameLst>
                                      </p:cBhvr>
                                      <p:tavLst>
                                        <p:tav tm="0">
                                          <p:val>
                                            <p:fltVal val="0"/>
                                          </p:val>
                                        </p:tav>
                                        <p:tav tm="100000">
                                          <p:val>
                                            <p:fltVal val="90"/>
                                          </p:val>
                                        </p:tav>
                                      </p:tavLst>
                                    </p:anim>
                                    <p:animEffect transition="out" filter="fade">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49"/>
                                        </p:tgtEl>
                                        <p:attrNameLst>
                                          <p:attrName>ppt_w</p:attrName>
                                        </p:attrNameLst>
                                      </p:cBhvr>
                                      <p:tavLst>
                                        <p:tav tm="0">
                                          <p:val>
                                            <p:strVal val="ppt_w"/>
                                          </p:val>
                                        </p:tav>
                                        <p:tav tm="100000">
                                          <p:val>
                                            <p:fltVal val="0"/>
                                          </p:val>
                                        </p:tav>
                                      </p:tavLst>
                                    </p:anim>
                                    <p:anim calcmode="lin" valueType="num">
                                      <p:cBhvr>
                                        <p:cTn id="13" dur="1000"/>
                                        <p:tgtEl>
                                          <p:spTgt spid="49"/>
                                        </p:tgtEl>
                                        <p:attrNameLst>
                                          <p:attrName>ppt_h</p:attrName>
                                        </p:attrNameLst>
                                      </p:cBhvr>
                                      <p:tavLst>
                                        <p:tav tm="0">
                                          <p:val>
                                            <p:strVal val="ppt_h"/>
                                          </p:val>
                                        </p:tav>
                                        <p:tav tm="100000">
                                          <p:val>
                                            <p:fltVal val="0"/>
                                          </p:val>
                                        </p:tav>
                                      </p:tavLst>
                                    </p:anim>
                                    <p:anim calcmode="lin" valueType="num">
                                      <p:cBhvr>
                                        <p:cTn id="14" dur="1000"/>
                                        <p:tgtEl>
                                          <p:spTgt spid="49"/>
                                        </p:tgtEl>
                                        <p:attrNameLst>
                                          <p:attrName>style.rotation</p:attrName>
                                        </p:attrNameLst>
                                      </p:cBhvr>
                                      <p:tavLst>
                                        <p:tav tm="0">
                                          <p:val>
                                            <p:fltVal val="0"/>
                                          </p:val>
                                        </p:tav>
                                        <p:tav tm="100000">
                                          <p:val>
                                            <p:fltVal val="90"/>
                                          </p:val>
                                        </p:tav>
                                      </p:tavLst>
                                    </p:anim>
                                    <p:animEffect transition="out" filter="fade">
                                      <p:cBhvr>
                                        <p:cTn id="15" dur="1000"/>
                                        <p:tgtEl>
                                          <p:spTgt spid="49"/>
                                        </p:tgtEl>
                                      </p:cBhvr>
                                    </p:animEffect>
                                    <p:set>
                                      <p:cBhvr>
                                        <p:cTn id="1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23"/>
                                        </p:tgtEl>
                                        <p:attrNameLst>
                                          <p:attrName>ppt_w</p:attrName>
                                        </p:attrNameLst>
                                      </p:cBhvr>
                                      <p:tavLst>
                                        <p:tav tm="0">
                                          <p:val>
                                            <p:strVal val="ppt_w"/>
                                          </p:val>
                                        </p:tav>
                                        <p:tav tm="100000">
                                          <p:val>
                                            <p:fltVal val="0"/>
                                          </p:val>
                                        </p:tav>
                                      </p:tavLst>
                                    </p:anim>
                                    <p:anim calcmode="lin" valueType="num">
                                      <p:cBhvr>
                                        <p:cTn id="22" dur="1000"/>
                                        <p:tgtEl>
                                          <p:spTgt spid="23"/>
                                        </p:tgtEl>
                                        <p:attrNameLst>
                                          <p:attrName>ppt_h</p:attrName>
                                        </p:attrNameLst>
                                      </p:cBhvr>
                                      <p:tavLst>
                                        <p:tav tm="0">
                                          <p:val>
                                            <p:strVal val="ppt_h"/>
                                          </p:val>
                                        </p:tav>
                                        <p:tav tm="100000">
                                          <p:val>
                                            <p:fltVal val="0"/>
                                          </p:val>
                                        </p:tav>
                                      </p:tavLst>
                                    </p:anim>
                                    <p:anim calcmode="lin" valueType="num">
                                      <p:cBhvr>
                                        <p:cTn id="23" dur="1000"/>
                                        <p:tgtEl>
                                          <p:spTgt spid="23"/>
                                        </p:tgtEl>
                                        <p:attrNameLst>
                                          <p:attrName>style.rotation</p:attrName>
                                        </p:attrNameLst>
                                      </p:cBhvr>
                                      <p:tavLst>
                                        <p:tav tm="0">
                                          <p:val>
                                            <p:fltVal val="0"/>
                                          </p:val>
                                        </p:tav>
                                        <p:tav tm="100000">
                                          <p:val>
                                            <p:fltVal val="90"/>
                                          </p:val>
                                        </p:tav>
                                      </p:tavLst>
                                    </p:anim>
                                    <p:animEffect transition="out" filter="fade">
                                      <p:cBhvr>
                                        <p:cTn id="24" dur="1000"/>
                                        <p:tgtEl>
                                          <p:spTgt spid="23"/>
                                        </p:tgtEl>
                                      </p:cBhvr>
                                    </p:animEffect>
                                    <p:set>
                                      <p:cBhvr>
                                        <p:cTn id="25" dur="1" fill="hold">
                                          <p:stCondLst>
                                            <p:cond delay="999"/>
                                          </p:stCondLst>
                                        </p:cTn>
                                        <p:tgtEl>
                                          <p:spTgt spid="23"/>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3"/>
                                        </p:tgtEl>
                                        <p:attrNameLst>
                                          <p:attrName>ppt_w</p:attrName>
                                        </p:attrNameLst>
                                      </p:cBhvr>
                                      <p:tavLst>
                                        <p:tav tm="0">
                                          <p:val>
                                            <p:strVal val="ppt_w"/>
                                          </p:val>
                                        </p:tav>
                                        <p:tav tm="100000">
                                          <p:val>
                                            <p:fltVal val="0"/>
                                          </p:val>
                                        </p:tav>
                                      </p:tavLst>
                                    </p:anim>
                                    <p:anim calcmode="lin" valueType="num">
                                      <p:cBhvr>
                                        <p:cTn id="28" dur="1000"/>
                                        <p:tgtEl>
                                          <p:spTgt spid="53"/>
                                        </p:tgtEl>
                                        <p:attrNameLst>
                                          <p:attrName>ppt_h</p:attrName>
                                        </p:attrNameLst>
                                      </p:cBhvr>
                                      <p:tavLst>
                                        <p:tav tm="0">
                                          <p:val>
                                            <p:strVal val="ppt_h"/>
                                          </p:val>
                                        </p:tav>
                                        <p:tav tm="100000">
                                          <p:val>
                                            <p:fltVal val="0"/>
                                          </p:val>
                                        </p:tav>
                                      </p:tavLst>
                                    </p:anim>
                                    <p:anim calcmode="lin" valueType="num">
                                      <p:cBhvr>
                                        <p:cTn id="29" dur="1000"/>
                                        <p:tgtEl>
                                          <p:spTgt spid="53"/>
                                        </p:tgtEl>
                                        <p:attrNameLst>
                                          <p:attrName>style.rotation</p:attrName>
                                        </p:attrNameLst>
                                      </p:cBhvr>
                                      <p:tavLst>
                                        <p:tav tm="0">
                                          <p:val>
                                            <p:fltVal val="0"/>
                                          </p:val>
                                        </p:tav>
                                        <p:tav tm="100000">
                                          <p:val>
                                            <p:fltVal val="90"/>
                                          </p:val>
                                        </p:tav>
                                      </p:tavLst>
                                    </p:anim>
                                    <p:animEffect transition="out" filter="fade">
                                      <p:cBhvr>
                                        <p:cTn id="30" dur="1000"/>
                                        <p:tgtEl>
                                          <p:spTgt spid="53"/>
                                        </p:tgtEl>
                                      </p:cBhvr>
                                    </p:animEffect>
                                    <p:set>
                                      <p:cBhvr>
                                        <p:cTn id="31"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28"/>
                                        </p:tgtEl>
                                        <p:attrNameLst>
                                          <p:attrName>ppt_w</p:attrName>
                                        </p:attrNameLst>
                                      </p:cBhvr>
                                      <p:tavLst>
                                        <p:tav tm="0">
                                          <p:val>
                                            <p:strVal val="ppt_w"/>
                                          </p:val>
                                        </p:tav>
                                        <p:tav tm="100000">
                                          <p:val>
                                            <p:fltVal val="0"/>
                                          </p:val>
                                        </p:tav>
                                      </p:tavLst>
                                    </p:anim>
                                    <p:anim calcmode="lin" valueType="num">
                                      <p:cBhvr>
                                        <p:cTn id="37" dur="1000"/>
                                        <p:tgtEl>
                                          <p:spTgt spid="28"/>
                                        </p:tgtEl>
                                        <p:attrNameLst>
                                          <p:attrName>ppt_h</p:attrName>
                                        </p:attrNameLst>
                                      </p:cBhvr>
                                      <p:tavLst>
                                        <p:tav tm="0">
                                          <p:val>
                                            <p:strVal val="ppt_h"/>
                                          </p:val>
                                        </p:tav>
                                        <p:tav tm="100000">
                                          <p:val>
                                            <p:fltVal val="0"/>
                                          </p:val>
                                        </p:tav>
                                      </p:tavLst>
                                    </p:anim>
                                    <p:anim calcmode="lin" valueType="num">
                                      <p:cBhvr>
                                        <p:cTn id="38" dur="1000"/>
                                        <p:tgtEl>
                                          <p:spTgt spid="28"/>
                                        </p:tgtEl>
                                        <p:attrNameLst>
                                          <p:attrName>style.rotation</p:attrName>
                                        </p:attrNameLst>
                                      </p:cBhvr>
                                      <p:tavLst>
                                        <p:tav tm="0">
                                          <p:val>
                                            <p:fltVal val="0"/>
                                          </p:val>
                                        </p:tav>
                                        <p:tav tm="100000">
                                          <p:val>
                                            <p:fltVal val="90"/>
                                          </p:val>
                                        </p:tav>
                                      </p:tavLst>
                                    </p:anim>
                                    <p:animEffect transition="out" filter="fade">
                                      <p:cBhvr>
                                        <p:cTn id="39" dur="1000"/>
                                        <p:tgtEl>
                                          <p:spTgt spid="28"/>
                                        </p:tgtEl>
                                      </p:cBhvr>
                                    </p:animEffect>
                                    <p:set>
                                      <p:cBhvr>
                                        <p:cTn id="40" dur="1" fill="hold">
                                          <p:stCondLst>
                                            <p:cond delay="999"/>
                                          </p:stCondLst>
                                        </p:cTn>
                                        <p:tgtEl>
                                          <p:spTgt spid="28"/>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58"/>
                                        </p:tgtEl>
                                        <p:attrNameLst>
                                          <p:attrName>ppt_w</p:attrName>
                                        </p:attrNameLst>
                                      </p:cBhvr>
                                      <p:tavLst>
                                        <p:tav tm="0">
                                          <p:val>
                                            <p:strVal val="ppt_w"/>
                                          </p:val>
                                        </p:tav>
                                        <p:tav tm="100000">
                                          <p:val>
                                            <p:fltVal val="0"/>
                                          </p:val>
                                        </p:tav>
                                      </p:tavLst>
                                    </p:anim>
                                    <p:anim calcmode="lin" valueType="num">
                                      <p:cBhvr>
                                        <p:cTn id="43" dur="1000"/>
                                        <p:tgtEl>
                                          <p:spTgt spid="58"/>
                                        </p:tgtEl>
                                        <p:attrNameLst>
                                          <p:attrName>ppt_h</p:attrName>
                                        </p:attrNameLst>
                                      </p:cBhvr>
                                      <p:tavLst>
                                        <p:tav tm="0">
                                          <p:val>
                                            <p:strVal val="ppt_h"/>
                                          </p:val>
                                        </p:tav>
                                        <p:tav tm="100000">
                                          <p:val>
                                            <p:fltVal val="0"/>
                                          </p:val>
                                        </p:tav>
                                      </p:tavLst>
                                    </p:anim>
                                    <p:anim calcmode="lin" valueType="num">
                                      <p:cBhvr>
                                        <p:cTn id="44" dur="1000"/>
                                        <p:tgtEl>
                                          <p:spTgt spid="58"/>
                                        </p:tgtEl>
                                        <p:attrNameLst>
                                          <p:attrName>style.rotation</p:attrName>
                                        </p:attrNameLst>
                                      </p:cBhvr>
                                      <p:tavLst>
                                        <p:tav tm="0">
                                          <p:val>
                                            <p:fltVal val="0"/>
                                          </p:val>
                                        </p:tav>
                                        <p:tav tm="100000">
                                          <p:val>
                                            <p:fltVal val="90"/>
                                          </p:val>
                                        </p:tav>
                                      </p:tavLst>
                                    </p:anim>
                                    <p:animEffect transition="out" filter="fade">
                                      <p:cBhvr>
                                        <p:cTn id="45" dur="1000"/>
                                        <p:tgtEl>
                                          <p:spTgt spid="58"/>
                                        </p:tgtEl>
                                      </p:cBhvr>
                                    </p:animEffect>
                                    <p:set>
                                      <p:cBhvr>
                                        <p:cTn id="46"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24"/>
                                        </p:tgtEl>
                                        <p:attrNameLst>
                                          <p:attrName>ppt_w</p:attrName>
                                        </p:attrNameLst>
                                      </p:cBhvr>
                                      <p:tavLst>
                                        <p:tav tm="0">
                                          <p:val>
                                            <p:strVal val="ppt_w"/>
                                          </p:val>
                                        </p:tav>
                                        <p:tav tm="100000">
                                          <p:val>
                                            <p:fltVal val="0"/>
                                          </p:val>
                                        </p:tav>
                                      </p:tavLst>
                                    </p:anim>
                                    <p:anim calcmode="lin" valueType="num">
                                      <p:cBhvr>
                                        <p:cTn id="52" dur="1000"/>
                                        <p:tgtEl>
                                          <p:spTgt spid="24"/>
                                        </p:tgtEl>
                                        <p:attrNameLst>
                                          <p:attrName>ppt_h</p:attrName>
                                        </p:attrNameLst>
                                      </p:cBhvr>
                                      <p:tavLst>
                                        <p:tav tm="0">
                                          <p:val>
                                            <p:strVal val="ppt_h"/>
                                          </p:val>
                                        </p:tav>
                                        <p:tav tm="100000">
                                          <p:val>
                                            <p:fltVal val="0"/>
                                          </p:val>
                                        </p:tav>
                                      </p:tavLst>
                                    </p:anim>
                                    <p:anim calcmode="lin" valueType="num">
                                      <p:cBhvr>
                                        <p:cTn id="53" dur="1000"/>
                                        <p:tgtEl>
                                          <p:spTgt spid="24"/>
                                        </p:tgtEl>
                                        <p:attrNameLst>
                                          <p:attrName>style.rotation</p:attrName>
                                        </p:attrNameLst>
                                      </p:cBhvr>
                                      <p:tavLst>
                                        <p:tav tm="0">
                                          <p:val>
                                            <p:fltVal val="0"/>
                                          </p:val>
                                        </p:tav>
                                        <p:tav tm="100000">
                                          <p:val>
                                            <p:fltVal val="90"/>
                                          </p:val>
                                        </p:tav>
                                      </p:tavLst>
                                    </p:anim>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55"/>
                                        </p:tgtEl>
                                        <p:attrNameLst>
                                          <p:attrName>ppt_w</p:attrName>
                                        </p:attrNameLst>
                                      </p:cBhvr>
                                      <p:tavLst>
                                        <p:tav tm="0">
                                          <p:val>
                                            <p:strVal val="ppt_w"/>
                                          </p:val>
                                        </p:tav>
                                        <p:tav tm="100000">
                                          <p:val>
                                            <p:fltVal val="0"/>
                                          </p:val>
                                        </p:tav>
                                      </p:tavLst>
                                    </p:anim>
                                    <p:anim calcmode="lin" valueType="num">
                                      <p:cBhvr>
                                        <p:cTn id="58" dur="1000"/>
                                        <p:tgtEl>
                                          <p:spTgt spid="55"/>
                                        </p:tgtEl>
                                        <p:attrNameLst>
                                          <p:attrName>ppt_h</p:attrName>
                                        </p:attrNameLst>
                                      </p:cBhvr>
                                      <p:tavLst>
                                        <p:tav tm="0">
                                          <p:val>
                                            <p:strVal val="ppt_h"/>
                                          </p:val>
                                        </p:tav>
                                        <p:tav tm="100000">
                                          <p:val>
                                            <p:fltVal val="0"/>
                                          </p:val>
                                        </p:tav>
                                      </p:tavLst>
                                    </p:anim>
                                    <p:anim calcmode="lin" valueType="num">
                                      <p:cBhvr>
                                        <p:cTn id="59" dur="1000"/>
                                        <p:tgtEl>
                                          <p:spTgt spid="55"/>
                                        </p:tgtEl>
                                        <p:attrNameLst>
                                          <p:attrName>style.rotation</p:attrName>
                                        </p:attrNameLst>
                                      </p:cBhvr>
                                      <p:tavLst>
                                        <p:tav tm="0">
                                          <p:val>
                                            <p:fltVal val="0"/>
                                          </p:val>
                                        </p:tav>
                                        <p:tav tm="100000">
                                          <p:val>
                                            <p:fltVal val="9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34"/>
                                        </p:tgtEl>
                                        <p:attrNameLst>
                                          <p:attrName>ppt_w</p:attrName>
                                        </p:attrNameLst>
                                      </p:cBhvr>
                                      <p:tavLst>
                                        <p:tav tm="0">
                                          <p:val>
                                            <p:strVal val="ppt_w"/>
                                          </p:val>
                                        </p:tav>
                                        <p:tav tm="100000">
                                          <p:val>
                                            <p:fltVal val="0"/>
                                          </p:val>
                                        </p:tav>
                                      </p:tavLst>
                                    </p:anim>
                                    <p:anim calcmode="lin" valueType="num">
                                      <p:cBhvr>
                                        <p:cTn id="67" dur="1000"/>
                                        <p:tgtEl>
                                          <p:spTgt spid="34"/>
                                        </p:tgtEl>
                                        <p:attrNameLst>
                                          <p:attrName>ppt_h</p:attrName>
                                        </p:attrNameLst>
                                      </p:cBhvr>
                                      <p:tavLst>
                                        <p:tav tm="0">
                                          <p:val>
                                            <p:strVal val="ppt_h"/>
                                          </p:val>
                                        </p:tav>
                                        <p:tav tm="100000">
                                          <p:val>
                                            <p:fltVal val="0"/>
                                          </p:val>
                                        </p:tav>
                                      </p:tavLst>
                                    </p:anim>
                                    <p:anim calcmode="lin" valueType="num">
                                      <p:cBhvr>
                                        <p:cTn id="68" dur="1000"/>
                                        <p:tgtEl>
                                          <p:spTgt spid="34"/>
                                        </p:tgtEl>
                                        <p:attrNameLst>
                                          <p:attrName>style.rotation</p:attrName>
                                        </p:attrNameLst>
                                      </p:cBhvr>
                                      <p:tavLst>
                                        <p:tav tm="0">
                                          <p:val>
                                            <p:fltVal val="0"/>
                                          </p:val>
                                        </p:tav>
                                        <p:tav tm="100000">
                                          <p:val>
                                            <p:fltVal val="90"/>
                                          </p:val>
                                        </p:tav>
                                      </p:tavLst>
                                    </p:anim>
                                    <p:animEffect transition="out" filter="fade">
                                      <p:cBhvr>
                                        <p:cTn id="69" dur="1000"/>
                                        <p:tgtEl>
                                          <p:spTgt spid="34"/>
                                        </p:tgtEl>
                                      </p:cBhvr>
                                    </p:animEffect>
                                    <p:set>
                                      <p:cBhvr>
                                        <p:cTn id="70" dur="1" fill="hold">
                                          <p:stCondLst>
                                            <p:cond delay="999"/>
                                          </p:stCondLst>
                                        </p:cTn>
                                        <p:tgtEl>
                                          <p:spTgt spid="34"/>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57"/>
                                        </p:tgtEl>
                                        <p:attrNameLst>
                                          <p:attrName>ppt_w</p:attrName>
                                        </p:attrNameLst>
                                      </p:cBhvr>
                                      <p:tavLst>
                                        <p:tav tm="0">
                                          <p:val>
                                            <p:strVal val="ppt_w"/>
                                          </p:val>
                                        </p:tav>
                                        <p:tav tm="100000">
                                          <p:val>
                                            <p:fltVal val="0"/>
                                          </p:val>
                                        </p:tav>
                                      </p:tavLst>
                                    </p:anim>
                                    <p:anim calcmode="lin" valueType="num">
                                      <p:cBhvr>
                                        <p:cTn id="73" dur="1000"/>
                                        <p:tgtEl>
                                          <p:spTgt spid="57"/>
                                        </p:tgtEl>
                                        <p:attrNameLst>
                                          <p:attrName>ppt_h</p:attrName>
                                        </p:attrNameLst>
                                      </p:cBhvr>
                                      <p:tavLst>
                                        <p:tav tm="0">
                                          <p:val>
                                            <p:strVal val="ppt_h"/>
                                          </p:val>
                                        </p:tav>
                                        <p:tav tm="100000">
                                          <p:val>
                                            <p:fltVal val="0"/>
                                          </p:val>
                                        </p:tav>
                                      </p:tavLst>
                                    </p:anim>
                                    <p:anim calcmode="lin" valueType="num">
                                      <p:cBhvr>
                                        <p:cTn id="74" dur="1000"/>
                                        <p:tgtEl>
                                          <p:spTgt spid="57"/>
                                        </p:tgtEl>
                                        <p:attrNameLst>
                                          <p:attrName>style.rotation</p:attrName>
                                        </p:attrNameLst>
                                      </p:cBhvr>
                                      <p:tavLst>
                                        <p:tav tm="0">
                                          <p:val>
                                            <p:fltVal val="0"/>
                                          </p:val>
                                        </p:tav>
                                        <p:tav tm="100000">
                                          <p:val>
                                            <p:fltVal val="90"/>
                                          </p:val>
                                        </p:tav>
                                      </p:tavLst>
                                    </p:anim>
                                    <p:animEffect transition="out" filter="fade">
                                      <p:cBhvr>
                                        <p:cTn id="75" dur="1000"/>
                                        <p:tgtEl>
                                          <p:spTgt spid="57"/>
                                        </p:tgtEl>
                                      </p:cBhvr>
                                    </p:animEffect>
                                    <p:set>
                                      <p:cBhvr>
                                        <p:cTn id="76"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9"/>
                                        </p:tgtEl>
                                      </p:cBhvr>
                                    </p:animEffect>
                                    <p:animScale>
                                      <p:cBhvr>
                                        <p:cTn id="82" dur="250" autoRev="1" fill="hold"/>
                                        <p:tgtEl>
                                          <p:spTgt spid="39"/>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51"/>
                                        </p:tgtEl>
                                      </p:cBhvr>
                                    </p:animEffect>
                                    <p:animScale>
                                      <p:cBhvr>
                                        <p:cTn id="85"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36"/>
                                        </p:tgtEl>
                                      </p:cBhvr>
                                    </p:animEffect>
                                    <p:animScale>
                                      <p:cBhvr>
                                        <p:cTn id="91" dur="250" autoRev="1" fill="hold"/>
                                        <p:tgtEl>
                                          <p:spTgt spid="36"/>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52"/>
                                        </p:tgtEl>
                                      </p:cBhvr>
                                    </p:animEffect>
                                    <p:animScale>
                                      <p:cBhvr>
                                        <p:cTn id="94"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95" restart="whenNotActive" fill="hold" evtFilter="cancelBubble" nodeType="interactiveSeq">
                <p:stCondLst>
                  <p:cond evt="onClick" delay="0">
                    <p:tgtEl>
                      <p:spTgt spid="5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26"/>
                                        </p:tgtEl>
                                      </p:cBhvr>
                                    </p:animEffect>
                                    <p:animScale>
                                      <p:cBhvr>
                                        <p:cTn id="100" dur="250" autoRev="1" fill="hold"/>
                                        <p:tgtEl>
                                          <p:spTgt spid="26"/>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54"/>
                                        </p:tgtEl>
                                      </p:cBhvr>
                                    </p:animEffect>
                                    <p:animScale>
                                      <p:cBhvr>
                                        <p:cTn id="103" dur="250" autoRev="1" fill="hold"/>
                                        <p:tgtEl>
                                          <p:spTgt spid="54"/>
                                        </p:tgtEl>
                                      </p:cBhvr>
                                      <p:by x="105000" y="105000"/>
                                    </p:animScale>
                                  </p:childTnLst>
                                </p:cTn>
                              </p:par>
                            </p:childTnLst>
                          </p:cTn>
                        </p:par>
                      </p:childTnLst>
                    </p:cTn>
                  </p:par>
                </p:childTnLst>
              </p:cTn>
              <p:nextCondLst>
                <p:cond evt="onClick" delay="0">
                  <p:tgtEl>
                    <p:spTgt spid="54"/>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35"/>
                                        </p:tgtEl>
                                      </p:cBhvr>
                                    </p:animEffect>
                                    <p:animScale>
                                      <p:cBhvr>
                                        <p:cTn id="109" dur="250" autoRev="1" fill="hold"/>
                                        <p:tgtEl>
                                          <p:spTgt spid="35"/>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56"/>
                                        </p:tgtEl>
                                      </p:cBhvr>
                                    </p:animEffect>
                                    <p:animScale>
                                      <p:cBhvr>
                                        <p:cTn id="112" dur="250" autoRev="1" fill="hold"/>
                                        <p:tgtEl>
                                          <p:spTgt spid="56"/>
                                        </p:tgtEl>
                                      </p:cBhvr>
                                      <p:by x="105000" y="105000"/>
                                    </p:animScale>
                                  </p:childTnLst>
                                </p:cTn>
                              </p:par>
                            </p:childTnLst>
                          </p:cTn>
                        </p:par>
                      </p:childTnLst>
                    </p:cTn>
                  </p:par>
                </p:childTnLst>
              </p:cTn>
              <p:nextCondLst>
                <p:cond evt="onClick" delay="0">
                  <p:tgtEl>
                    <p:spTgt spid="56"/>
                  </p:tgtEl>
                </p:cond>
              </p:nextCondLst>
            </p:seq>
            <p:seq concurrent="1" nextAc="seek">
              <p:cTn id="113" restart="whenNotActive" fill="hold" evtFilter="cancelBubble" nodeType="interactiveSeq">
                <p:stCondLst>
                  <p:cond evt="onClick" delay="0">
                    <p:tgtEl>
                      <p:spTgt spid="68"/>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25"/>
                                        </p:tgtEl>
                                      </p:cBhvr>
                                    </p:animEffect>
                                    <p:animScale>
                                      <p:cBhvr>
                                        <p:cTn id="118" dur="250" autoRev="1" fill="hold"/>
                                        <p:tgtEl>
                                          <p:spTgt spid="25"/>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68"/>
                                        </p:tgtEl>
                                      </p:cBhvr>
                                    </p:animEffect>
                                    <p:animScale>
                                      <p:cBhvr>
                                        <p:cTn id="121" dur="250" autoRev="1" fill="hold"/>
                                        <p:tgtEl>
                                          <p:spTgt spid="68"/>
                                        </p:tgtEl>
                                      </p:cBhvr>
                                      <p:by x="105000" y="105000"/>
                                    </p:animScale>
                                  </p:childTnLst>
                                </p:cTn>
                              </p:par>
                            </p:childTnLst>
                          </p:cTn>
                        </p:par>
                      </p:childTnLst>
                    </p:cTn>
                  </p:par>
                </p:childTnLst>
              </p:cTn>
              <p:nextCondLst>
                <p:cond evt="onClick" delay="0">
                  <p:tgtEl>
                    <p:spTgt spid="68"/>
                  </p:tgtEl>
                </p:cond>
              </p:nextCondLst>
            </p:seq>
            <p:seq concurrent="1" nextAc="seek">
              <p:cTn id="122" restart="whenNotActive" fill="hold" evtFilter="cancelBubble" nodeType="interactiveSeq">
                <p:stCondLst>
                  <p:cond evt="onClick" delay="0">
                    <p:tgtEl>
                      <p:spTgt spid="59"/>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37"/>
                                        </p:tgtEl>
                                      </p:cBhvr>
                                    </p:animEffect>
                                    <p:animScale>
                                      <p:cBhvr>
                                        <p:cTn id="127" dur="250" autoRev="1" fill="hold"/>
                                        <p:tgtEl>
                                          <p:spTgt spid="37"/>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59"/>
                                        </p:tgtEl>
                                      </p:cBhvr>
                                    </p:animEffect>
                                    <p:animScale>
                                      <p:cBhvr>
                                        <p:cTn id="130" dur="250" autoRev="1" fill="hold"/>
                                        <p:tgtEl>
                                          <p:spTgt spid="59"/>
                                        </p:tgtEl>
                                      </p:cBhvr>
                                      <p:by x="105000" y="105000"/>
                                    </p:animScale>
                                  </p:childTnLst>
                                </p:cTn>
                              </p:par>
                            </p:childTnLst>
                          </p:cTn>
                        </p:par>
                      </p:childTnLst>
                    </p:cTn>
                  </p:par>
                </p:childTnLst>
              </p:cTn>
              <p:nextCondLst>
                <p:cond evt="onClick" delay="0">
                  <p:tgtEl>
                    <p:spTgt spid="59"/>
                  </p:tgtEl>
                </p:cond>
              </p:nextCondLst>
            </p:seq>
            <p:seq concurrent="1" nextAc="seek">
              <p:cTn id="131" restart="whenNotActive" fill="hold" evtFilter="cancelBubble" nodeType="interactiveSeq">
                <p:stCondLst>
                  <p:cond evt="onClick" delay="0">
                    <p:tgtEl>
                      <p:spTgt spid="69"/>
                    </p:tgtEl>
                  </p:cond>
                </p:stCondLst>
                <p:endSync evt="end" delay="0">
                  <p:rtn val="all"/>
                </p:endSync>
                <p:childTnLst>
                  <p:par>
                    <p:cTn id="132" fill="hold">
                      <p:stCondLst>
                        <p:cond delay="0"/>
                      </p:stCondLst>
                      <p:childTnLst>
                        <p:par>
                          <p:cTn id="133" fill="hold">
                            <p:stCondLst>
                              <p:cond delay="0"/>
                            </p:stCondLst>
                            <p:childTnLst>
                              <p:par>
                                <p:cTn id="134" presetID="31" presetClass="exit" presetSubtype="0" fill="hold" nodeType="clickEffect">
                                  <p:stCondLst>
                                    <p:cond delay="0"/>
                                  </p:stCondLst>
                                  <p:childTnLst>
                                    <p:anim calcmode="lin" valueType="num">
                                      <p:cBhvr>
                                        <p:cTn id="135" dur="1000"/>
                                        <p:tgtEl>
                                          <p:spTgt spid="66"/>
                                        </p:tgtEl>
                                        <p:attrNameLst>
                                          <p:attrName>ppt_w</p:attrName>
                                        </p:attrNameLst>
                                      </p:cBhvr>
                                      <p:tavLst>
                                        <p:tav tm="0">
                                          <p:val>
                                            <p:strVal val="ppt_w"/>
                                          </p:val>
                                        </p:tav>
                                        <p:tav tm="100000">
                                          <p:val>
                                            <p:fltVal val="0"/>
                                          </p:val>
                                        </p:tav>
                                      </p:tavLst>
                                    </p:anim>
                                    <p:anim calcmode="lin" valueType="num">
                                      <p:cBhvr>
                                        <p:cTn id="136" dur="1000"/>
                                        <p:tgtEl>
                                          <p:spTgt spid="66"/>
                                        </p:tgtEl>
                                        <p:attrNameLst>
                                          <p:attrName>ppt_h</p:attrName>
                                        </p:attrNameLst>
                                      </p:cBhvr>
                                      <p:tavLst>
                                        <p:tav tm="0">
                                          <p:val>
                                            <p:strVal val="ppt_h"/>
                                          </p:val>
                                        </p:tav>
                                        <p:tav tm="100000">
                                          <p:val>
                                            <p:fltVal val="0"/>
                                          </p:val>
                                        </p:tav>
                                      </p:tavLst>
                                    </p:anim>
                                    <p:anim calcmode="lin" valueType="num">
                                      <p:cBhvr>
                                        <p:cTn id="137" dur="1000"/>
                                        <p:tgtEl>
                                          <p:spTgt spid="66"/>
                                        </p:tgtEl>
                                        <p:attrNameLst>
                                          <p:attrName>style.rotation</p:attrName>
                                        </p:attrNameLst>
                                      </p:cBhvr>
                                      <p:tavLst>
                                        <p:tav tm="0">
                                          <p:val>
                                            <p:fltVal val="0"/>
                                          </p:val>
                                        </p:tav>
                                        <p:tav tm="100000">
                                          <p:val>
                                            <p:fltVal val="90"/>
                                          </p:val>
                                        </p:tav>
                                      </p:tavLst>
                                    </p:anim>
                                    <p:animEffect transition="out" filter="fade">
                                      <p:cBhvr>
                                        <p:cTn id="138" dur="1000"/>
                                        <p:tgtEl>
                                          <p:spTgt spid="66"/>
                                        </p:tgtEl>
                                      </p:cBhvr>
                                    </p:animEffect>
                                    <p:set>
                                      <p:cBhvr>
                                        <p:cTn id="139" dur="1" fill="hold">
                                          <p:stCondLst>
                                            <p:cond delay="999"/>
                                          </p:stCondLst>
                                        </p:cTn>
                                        <p:tgtEl>
                                          <p:spTgt spid="66"/>
                                        </p:tgtEl>
                                        <p:attrNameLst>
                                          <p:attrName>style.visibility</p:attrName>
                                        </p:attrNameLst>
                                      </p:cBhvr>
                                      <p:to>
                                        <p:strVal val="hidden"/>
                                      </p:to>
                                    </p:set>
                                  </p:childTnLst>
                                </p:cTn>
                              </p:par>
                              <p:par>
                                <p:cTn id="140" presetID="31" presetClass="exit" presetSubtype="0" fill="hold" grpId="0" nodeType="withEffect">
                                  <p:stCondLst>
                                    <p:cond delay="0"/>
                                  </p:stCondLst>
                                  <p:childTnLst>
                                    <p:anim calcmode="lin" valueType="num">
                                      <p:cBhvr>
                                        <p:cTn id="141" dur="1000"/>
                                        <p:tgtEl>
                                          <p:spTgt spid="69"/>
                                        </p:tgtEl>
                                        <p:attrNameLst>
                                          <p:attrName>ppt_w</p:attrName>
                                        </p:attrNameLst>
                                      </p:cBhvr>
                                      <p:tavLst>
                                        <p:tav tm="0">
                                          <p:val>
                                            <p:strVal val="ppt_w"/>
                                          </p:val>
                                        </p:tav>
                                        <p:tav tm="100000">
                                          <p:val>
                                            <p:fltVal val="0"/>
                                          </p:val>
                                        </p:tav>
                                      </p:tavLst>
                                    </p:anim>
                                    <p:anim calcmode="lin" valueType="num">
                                      <p:cBhvr>
                                        <p:cTn id="142" dur="1000"/>
                                        <p:tgtEl>
                                          <p:spTgt spid="69"/>
                                        </p:tgtEl>
                                        <p:attrNameLst>
                                          <p:attrName>ppt_h</p:attrName>
                                        </p:attrNameLst>
                                      </p:cBhvr>
                                      <p:tavLst>
                                        <p:tav tm="0">
                                          <p:val>
                                            <p:strVal val="ppt_h"/>
                                          </p:val>
                                        </p:tav>
                                        <p:tav tm="100000">
                                          <p:val>
                                            <p:fltVal val="0"/>
                                          </p:val>
                                        </p:tav>
                                      </p:tavLst>
                                    </p:anim>
                                    <p:anim calcmode="lin" valueType="num">
                                      <p:cBhvr>
                                        <p:cTn id="143" dur="1000"/>
                                        <p:tgtEl>
                                          <p:spTgt spid="69"/>
                                        </p:tgtEl>
                                        <p:attrNameLst>
                                          <p:attrName>style.rotation</p:attrName>
                                        </p:attrNameLst>
                                      </p:cBhvr>
                                      <p:tavLst>
                                        <p:tav tm="0">
                                          <p:val>
                                            <p:fltVal val="0"/>
                                          </p:val>
                                        </p:tav>
                                        <p:tav tm="100000">
                                          <p:val>
                                            <p:fltVal val="90"/>
                                          </p:val>
                                        </p:tav>
                                      </p:tavLst>
                                    </p:anim>
                                    <p:animEffect transition="out" filter="fade">
                                      <p:cBhvr>
                                        <p:cTn id="144" dur="1000"/>
                                        <p:tgtEl>
                                          <p:spTgt spid="69"/>
                                        </p:tgtEl>
                                      </p:cBhvr>
                                    </p:animEffect>
                                    <p:set>
                                      <p:cBhvr>
                                        <p:cTn id="145"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49" grpId="0"/>
      <p:bldP spid="51" grpId="0"/>
      <p:bldP spid="52" grpId="0"/>
      <p:bldP spid="53" grpId="0"/>
      <p:bldP spid="54" grpId="0"/>
      <p:bldP spid="55" grpId="0"/>
      <p:bldP spid="56" grpId="0"/>
      <p:bldP spid="57" grpId="0"/>
      <p:bldP spid="58" grpId="0"/>
      <p:bldP spid="59"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 name="Online Media 2" title="Mathieu, le merveilleux">
            <a:hlinkClick r:id="" action="ppaction://media"/>
            <a:extLst>
              <a:ext uri="{FF2B5EF4-FFF2-40B4-BE49-F238E27FC236}">
                <a16:creationId xmlns:a16="http://schemas.microsoft.com/office/drawing/2014/main" id="{3ED01727-00F8-464D-B21B-A9A26FC4D534}"/>
              </a:ext>
            </a:extLst>
          </p:cNvPr>
          <p:cNvPicPr>
            <a:picLocks noRot="1" noChangeAspect="1"/>
          </p:cNvPicPr>
          <p:nvPr>
            <a:videoFile r:link="rId1"/>
          </p:nvPr>
        </p:nvPicPr>
        <p:blipFill>
          <a:blip r:embed="rId4"/>
          <a:stretch>
            <a:fillRect/>
          </a:stretch>
        </p:blipFill>
        <p:spPr>
          <a:xfrm>
            <a:off x="0" y="1843598"/>
            <a:ext cx="7767228" cy="4388485"/>
          </a:xfrm>
          <a:prstGeom prst="rect">
            <a:avLst/>
          </a:prstGeom>
        </p:spPr>
      </p:pic>
      <p:sp>
        <p:nvSpPr>
          <p:cNvPr id="157" name="Google Shape;157;p2"/>
          <p:cNvSpPr txBox="1"/>
          <p:nvPr/>
        </p:nvSpPr>
        <p:spPr>
          <a:xfrm>
            <a:off x="150024" y="530522"/>
            <a:ext cx="6719511" cy="1077178"/>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Listen and read the poem</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3200" dirty="0">
                <a:solidFill>
                  <a:srgbClr val="002060"/>
                </a:solidFill>
                <a:latin typeface="Century Gothic" panose="020B0502020202020204" pitchFamily="34" charset="0"/>
              </a:rPr>
              <a:t>Mathi</a:t>
            </a:r>
            <a:r>
              <a:rPr lang="en-GB" sz="3200" dirty="0">
                <a:solidFill>
                  <a:srgbClr val="FF0066"/>
                </a:solidFill>
                <a:latin typeface="Century Gothic" panose="020B0502020202020204" pitchFamily="34" charset="0"/>
              </a:rPr>
              <a:t>eu</a:t>
            </a:r>
            <a:r>
              <a:rPr lang="en-GB" sz="3200" dirty="0">
                <a:solidFill>
                  <a:srgbClr val="002060"/>
                </a:solidFill>
                <a:latin typeface="Century Gothic" panose="020B0502020202020204" pitchFamily="34" charset="0"/>
              </a:rPr>
              <a:t>, le merveill</a:t>
            </a:r>
            <a:r>
              <a:rPr lang="en-GB" sz="3200" dirty="0">
                <a:solidFill>
                  <a:srgbClr val="FF0066"/>
                </a:solidFill>
                <a:latin typeface="Century Gothic" panose="020B0502020202020204" pitchFamily="34" charset="0"/>
              </a:rPr>
              <a:t>eu</a:t>
            </a:r>
            <a:r>
              <a:rPr lang="en-GB" sz="3200" dirty="0">
                <a:solidFill>
                  <a:srgbClr val="002060"/>
                </a:solidFill>
                <a:latin typeface="Century Gothic" panose="020B0502020202020204" pitchFamily="34" charset="0"/>
              </a:rPr>
              <a:t>x</a:t>
            </a:r>
            <a:endParaRPr kumimoji="0" sz="32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4260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2" name="Google Shape;153;p2">
            <a:extLst>
              <a:ext uri="{FF2B5EF4-FFF2-40B4-BE49-F238E27FC236}">
                <a16:creationId xmlns:a16="http://schemas.microsoft.com/office/drawing/2014/main" id="{CD011D73-7157-40FD-9CE7-98325FFEE87E}"/>
              </a:ext>
            </a:extLst>
          </p:cNvPr>
          <p:cNvSpPr txBox="1"/>
          <p:nvPr/>
        </p:nvSpPr>
        <p:spPr>
          <a:xfrm>
            <a:off x="8001685" y="142804"/>
            <a:ext cx="205257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Google Shape;154;p2">
            <a:extLst>
              <a:ext uri="{FF2B5EF4-FFF2-40B4-BE49-F238E27FC236}">
                <a16:creationId xmlns:a16="http://schemas.microsoft.com/office/drawing/2014/main" id="{8ADC3802-2558-4C1F-A58F-71F171366526}"/>
              </a:ext>
            </a:extLst>
          </p:cNvPr>
          <p:cNvSpPr txBox="1"/>
          <p:nvPr/>
        </p:nvSpPr>
        <p:spPr>
          <a:xfrm>
            <a:off x="9042471" y="142804"/>
            <a:ext cx="2078741" cy="707886"/>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40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4000" b="0" i="0" u="none" strike="noStrike" kern="0" cap="none" spc="0" normalizeH="0" baseline="0" noProof="0" dirty="0">
                <a:ln>
                  <a:noFill/>
                </a:ln>
                <a:solidFill>
                  <a:schemeClr val="bg2">
                    <a:lumMod val="60000"/>
                    <a:lumOff val="40000"/>
                  </a:schemeClr>
                </a:solidFill>
                <a:effectLst/>
                <a:uLnTx/>
                <a:uFillTx/>
                <a:latin typeface="Century Gothic"/>
                <a:ea typeface="Century Gothic"/>
                <a:cs typeface="Century Gothic"/>
                <a:sym typeface="Century Gothic"/>
              </a:rPr>
              <a:t>x</a:t>
            </a:r>
            <a:endParaRPr kumimoji="0" sz="4000" b="1" i="0" u="none" strike="noStrike" kern="0" cap="none" spc="0" normalizeH="0" baseline="0" noProof="0" dirty="0">
              <a:ln>
                <a:noFill/>
              </a:ln>
              <a:solidFill>
                <a:schemeClr val="bg2">
                  <a:lumMod val="60000"/>
                  <a:lumOff val="40000"/>
                </a:schemeClr>
              </a:solidFill>
              <a:effectLst/>
              <a:uLnTx/>
              <a:uFillTx/>
              <a:latin typeface="Calibri"/>
              <a:ea typeface="Calibri"/>
              <a:cs typeface="Calibri"/>
              <a:sym typeface="Calibri"/>
            </a:endParaRPr>
          </a:p>
        </p:txBody>
      </p:sp>
      <p:pic>
        <p:nvPicPr>
          <p:cNvPr id="64" name="Picture 63" descr="Icon&#10;&#10;Description automatically generated">
            <a:extLst>
              <a:ext uri="{FF2B5EF4-FFF2-40B4-BE49-F238E27FC236}">
                <a16:creationId xmlns:a16="http://schemas.microsoft.com/office/drawing/2014/main" id="{8F0D4F70-EE4F-46E7-BC8C-CAA7EAC7C9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9510" y="252336"/>
            <a:ext cx="447244" cy="447244"/>
          </a:xfrm>
          <a:prstGeom prst="rect">
            <a:avLst/>
          </a:prstGeom>
        </p:spPr>
      </p:pic>
      <p:sp>
        <p:nvSpPr>
          <p:cNvPr id="55" name="Google Shape;112;p3">
            <a:extLst>
              <a:ext uri="{FF2B5EF4-FFF2-40B4-BE49-F238E27FC236}">
                <a16:creationId xmlns:a16="http://schemas.microsoft.com/office/drawing/2014/main" id="{6C77CDF5-C844-4B98-91FF-EA1FA146F2B8}"/>
              </a:ext>
            </a:extLst>
          </p:cNvPr>
          <p:cNvSpPr txBox="1"/>
          <p:nvPr/>
        </p:nvSpPr>
        <p:spPr>
          <a:xfrm>
            <a:off x="10240189" y="960222"/>
            <a:ext cx="1907370"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prononciation</a:t>
            </a:r>
            <a:endParaRPr sz="2000" b="1" i="0" u="none" strike="noStrike" cap="none" dirty="0">
              <a:solidFill>
                <a:srgbClr val="FFFFFF"/>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0A9EA62-064B-4121-B4D8-FA7BE9799860}"/>
              </a:ext>
            </a:extLst>
          </p:cNvPr>
          <p:cNvSpPr txBox="1"/>
          <p:nvPr/>
        </p:nvSpPr>
        <p:spPr>
          <a:xfrm>
            <a:off x="7767228" y="2656631"/>
            <a:ext cx="4451344" cy="2677656"/>
          </a:xfrm>
          <a:prstGeom prst="rect">
            <a:avLst/>
          </a:prstGeom>
          <a:solidFill>
            <a:srgbClr val="002060"/>
          </a:solidFill>
          <a:ln>
            <a:solidFill>
              <a:srgbClr val="FF0066"/>
            </a:solidFill>
          </a:ln>
          <a:effectLst>
            <a:outerShdw blurRad="50800" dist="38100" dir="5400000" algn="t" rotWithShape="0">
              <a:prstClr val="black">
                <a:alpha val="40000"/>
              </a:prstClr>
            </a:outerShdw>
          </a:effectLst>
        </p:spPr>
        <p:txBody>
          <a:bodyPr wrap="square" rtlCol="0">
            <a:spAutoFit/>
          </a:bodyPr>
          <a:lstStyle/>
          <a:p>
            <a:r>
              <a:rPr lang="en-GB" sz="2400" dirty="0">
                <a:solidFill>
                  <a:schemeClr val="bg1"/>
                </a:solidFill>
                <a:latin typeface="Century Gothic" panose="020B0502020202020204" pitchFamily="34" charset="0"/>
              </a:rPr>
              <a:t>Mathi</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 a d</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x </a:t>
            </a:r>
            <a:r>
              <a:rPr lang="en-GB" sz="2400" dirty="0" err="1">
                <a:solidFill>
                  <a:schemeClr val="bg1"/>
                </a:solidFill>
                <a:latin typeface="Century Gothic" panose="020B0502020202020204" pitchFamily="34" charset="0"/>
              </a:rPr>
              <a:t>y</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r>
              <a:rPr lang="en-GB" sz="2400" dirty="0">
                <a:solidFill>
                  <a:schemeClr val="bg1"/>
                </a:solidFill>
                <a:latin typeface="Century Gothic" panose="020B0502020202020204" pitchFamily="34" charset="0"/>
              </a:rPr>
              <a:t> bl</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s</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Il </a:t>
            </a:r>
            <a:r>
              <a:rPr lang="en-GB" sz="2400" dirty="0" err="1">
                <a:solidFill>
                  <a:schemeClr val="bg1"/>
                </a:solidFill>
                <a:latin typeface="Century Gothic" panose="020B0502020202020204" pitchFamily="34" charset="0"/>
              </a:rPr>
              <a:t>n’a</a:t>
            </a:r>
            <a:r>
              <a:rPr lang="en-GB" sz="2400" dirty="0">
                <a:solidFill>
                  <a:schemeClr val="bg1"/>
                </a:solidFill>
                <a:latin typeface="Century Gothic" panose="020B0502020202020204" pitchFamily="34" charset="0"/>
              </a:rPr>
              <a:t> plus de </a:t>
            </a:r>
            <a:r>
              <a:rPr lang="en-GB" sz="2400" dirty="0" err="1">
                <a:solidFill>
                  <a:schemeClr val="bg1"/>
                </a:solidFill>
                <a:latin typeface="Century Gothic" panose="020B0502020202020204" pitchFamily="34" charset="0"/>
              </a:rPr>
              <a:t>chev</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il</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merveill</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Mathi</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courag</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Il </a:t>
            </a:r>
            <a:r>
              <a:rPr lang="en-GB" sz="2400" dirty="0" err="1">
                <a:solidFill>
                  <a:schemeClr val="bg1"/>
                </a:solidFill>
                <a:latin typeface="Century Gothic" panose="020B0502020202020204" pitchFamily="34" charset="0"/>
              </a:rPr>
              <a:t>n’est</a:t>
            </a:r>
            <a:r>
              <a:rPr lang="en-GB" sz="2400" dirty="0">
                <a:solidFill>
                  <a:schemeClr val="bg1"/>
                </a:solidFill>
                <a:latin typeface="Century Gothic" panose="020B0502020202020204" pitchFamily="34" charset="0"/>
              </a:rPr>
              <a:t> pas </a:t>
            </a:r>
            <a:r>
              <a:rPr lang="en-GB" sz="2400" dirty="0" err="1">
                <a:solidFill>
                  <a:schemeClr val="bg1"/>
                </a:solidFill>
                <a:latin typeface="Century Gothic" panose="020B0502020202020204" pitchFamily="34" charset="0"/>
              </a:rPr>
              <a:t>malh</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r</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il</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très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curi</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8703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2CC666C-55A4-4003-95BE-AD110CE2F7C9}"/>
              </a:ext>
            </a:extLst>
          </p:cNvPr>
          <p:cNvSpPr txBox="1"/>
          <p:nvPr/>
        </p:nvSpPr>
        <p:spPr>
          <a:xfrm>
            <a:off x="651135" y="545301"/>
            <a:ext cx="103461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a phrase stating the day of the week, and another to describe how you are.</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12" name="Google Shape;167;p2">
            <a:extLst>
              <a:ext uri="{FF2B5EF4-FFF2-40B4-BE49-F238E27FC236}">
                <a16:creationId xmlns:a16="http://schemas.microsoft.com/office/drawing/2014/main" id="{58316F6A-E403-44D2-B408-1815C19C7AB6}"/>
              </a:ext>
            </a:extLst>
          </p:cNvPr>
          <p:cNvSpPr/>
          <p:nvPr/>
        </p:nvSpPr>
        <p:spPr>
          <a:xfrm>
            <a:off x="101599" y="154874"/>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rectangle&#10;&#10;Description automatically generated">
            <a:extLst>
              <a:ext uri="{FF2B5EF4-FFF2-40B4-BE49-F238E27FC236}">
                <a16:creationId xmlns:a16="http://schemas.microsoft.com/office/drawing/2014/main" id="{BFCFD8D5-9B58-4E80-B16C-A66A38630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634" y="989559"/>
            <a:ext cx="6863360" cy="5748064"/>
          </a:xfrm>
          <a:prstGeom prst="rect">
            <a:avLst/>
          </a:prstGeom>
        </p:spPr>
      </p:pic>
      <p:sp>
        <p:nvSpPr>
          <p:cNvPr id="9" name="TextBox 8">
            <a:extLst>
              <a:ext uri="{FF2B5EF4-FFF2-40B4-BE49-F238E27FC236}">
                <a16:creationId xmlns:a16="http://schemas.microsoft.com/office/drawing/2014/main" id="{5737E323-E47C-4B1B-87DB-666ABC1BEEFE}"/>
              </a:ext>
            </a:extLst>
          </p:cNvPr>
          <p:cNvSpPr txBox="1"/>
          <p:nvPr/>
        </p:nvSpPr>
        <p:spPr>
          <a:xfrm>
            <a:off x="2882537" y="1720312"/>
            <a:ext cx="2588365" cy="769441"/>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Aujourd’hui</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c’est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lundi</a:t>
            </a:r>
            <a:r>
              <a:rPr lang="en-GB" sz="2200"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DF9F7FA7-9F6F-4072-A052-3245C4499A5D}"/>
              </a:ext>
            </a:extLst>
          </p:cNvPr>
          <p:cNvSpPr txBox="1"/>
          <p:nvPr/>
        </p:nvSpPr>
        <p:spPr>
          <a:xfrm>
            <a:off x="2882536" y="2489753"/>
            <a:ext cx="258836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Je </a:t>
            </a:r>
            <a:r>
              <a:rPr lang="en-GB" sz="2200" dirty="0" err="1">
                <a:solidFill>
                  <a:srgbClr val="002060"/>
                </a:solidFill>
                <a:latin typeface="Century Gothic" panose="020B0502020202020204" pitchFamily="34" charset="0"/>
              </a:rPr>
              <a:t>suis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curieuse</a:t>
            </a:r>
            <a:r>
              <a:rPr lang="en-GB" sz="2200" dirty="0">
                <a:solidFill>
                  <a:srgbClr val="002060"/>
                </a:solidFill>
                <a:latin typeface="Century Gothic" panose="020B0502020202020204" pitchFamily="34" charset="0"/>
              </a:rPr>
              <a:t>.</a:t>
            </a:r>
          </a:p>
        </p:txBody>
      </p:sp>
      <p:sp>
        <p:nvSpPr>
          <p:cNvPr id="19" name="Speech Bubble: Rectangle with Corners Rounded 18">
            <a:extLst>
              <a:ext uri="{FF2B5EF4-FFF2-40B4-BE49-F238E27FC236}">
                <a16:creationId xmlns:a16="http://schemas.microsoft.com/office/drawing/2014/main" id="{971C0B1A-A534-4A7C-9A13-9CE0B333B0DF}"/>
              </a:ext>
            </a:extLst>
          </p:cNvPr>
          <p:cNvSpPr/>
          <p:nvPr/>
        </p:nvSpPr>
        <p:spPr>
          <a:xfrm>
            <a:off x="5470901" y="1988621"/>
            <a:ext cx="5530852" cy="1064545"/>
          </a:xfrm>
          <a:prstGeom prst="wedgeRoundRectCallout">
            <a:avLst>
              <a:gd name="adj1" fmla="val -55634"/>
              <a:gd name="adj2" fmla="val 25939"/>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The ending –</a:t>
            </a:r>
            <a:r>
              <a:rPr kumimoji="0" lang="en-GB" sz="2000" b="0" i="0" u="none" strike="noStrike" kern="0" cap="none" spc="0" normalizeH="0" baseline="0" noProof="0" dirty="0" err="1">
                <a:ln>
                  <a:noFill/>
                </a:ln>
                <a:solidFill>
                  <a:prstClr val="white"/>
                </a:solidFill>
                <a:effectLst/>
                <a:uLnTx/>
                <a:uFillTx/>
                <a:latin typeface="Century Gothic" panose="020B0502020202020204" pitchFamily="34" charset="0"/>
                <a:sym typeface="Arial"/>
              </a:rPr>
              <a:t>euse</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 shows that the diary</a:t>
            </a:r>
            <a:r>
              <a:rPr kumimoji="0" lang="en-GB" sz="2000" b="0" i="0" u="none" strike="noStrike" kern="0" cap="none" spc="0" normalizeH="0" noProof="0" dirty="0">
                <a:ln>
                  <a:noFill/>
                </a:ln>
                <a:solidFill>
                  <a:prstClr val="white"/>
                </a:solidFill>
                <a:effectLst/>
                <a:uLnTx/>
                <a:uFillTx/>
                <a:latin typeface="Century Gothic" panose="020B0502020202020204" pitchFamily="34" charset="0"/>
                <a:sym typeface="Arial"/>
              </a:rPr>
              <a:t> writer is female.  How would you write curious in French if the writer were male?</a:t>
            </a: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endParaRPr>
          </a:p>
        </p:txBody>
      </p:sp>
      <p:pic>
        <p:nvPicPr>
          <p:cNvPr id="13" name="Graphic 12" descr="Teacher">
            <a:extLst>
              <a:ext uri="{FF2B5EF4-FFF2-40B4-BE49-F238E27FC236}">
                <a16:creationId xmlns:a16="http://schemas.microsoft.com/office/drawing/2014/main" id="{F49BBD8E-77A0-4654-8E90-3C5E837023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3647" y="-112832"/>
            <a:ext cx="914400" cy="914400"/>
          </a:xfrm>
          <a:prstGeom prst="rect">
            <a:avLst/>
          </a:prstGeom>
        </p:spPr>
      </p:pic>
      <p:sp>
        <p:nvSpPr>
          <p:cNvPr id="14" name="Speech Bubble: Rectangle with Corners Rounded 13">
            <a:hlinkClick r:id="" action="ppaction://noaction">
              <a:snd r:embed="rId7" name="Écris.wav"/>
            </a:hlinkClick>
            <a:extLst>
              <a:ext uri="{FF2B5EF4-FFF2-40B4-BE49-F238E27FC236}">
                <a16:creationId xmlns:a16="http://schemas.microsoft.com/office/drawing/2014/main" id="{4673BDF8-43EA-4BD9-9993-6654982A4B9F}"/>
              </a:ext>
            </a:extLst>
          </p:cNvPr>
          <p:cNvSpPr/>
          <p:nvPr/>
        </p:nvSpPr>
        <p:spPr>
          <a:xfrm>
            <a:off x="3631291" y="119072"/>
            <a:ext cx="1617729" cy="431663"/>
          </a:xfrm>
          <a:prstGeom prst="wedgeRoundRectCallout">
            <a:avLst>
              <a:gd name="adj1" fmla="val -64738"/>
              <a:gd name="adj2" fmla="val -168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a:ea typeface="Century Gothic"/>
                <a:sym typeface="Arial"/>
              </a:rPr>
              <a:t>. </a:t>
            </a:r>
            <a:endParaRPr lang="en-GB" sz="4000" i="1" dirty="0">
              <a:solidFill>
                <a:schemeClr val="bg1"/>
              </a:solidFill>
              <a:latin typeface="Century Gothic" panose="020B0502020202020204" pitchFamily="34" charset="0"/>
            </a:endParaRPr>
          </a:p>
        </p:txBody>
      </p:sp>
      <p:sp>
        <p:nvSpPr>
          <p:cNvPr id="15" name="TextBox 14">
            <a:hlinkClick r:id="" action="ppaction://noaction">
              <a:snd r:embed="rId7" name="Écris.wav"/>
            </a:hlinkClick>
            <a:extLst>
              <a:ext uri="{FF2B5EF4-FFF2-40B4-BE49-F238E27FC236}">
                <a16:creationId xmlns:a16="http://schemas.microsoft.com/office/drawing/2014/main" id="{3550421F-97DB-47B0-918B-9E5BE5A01AAB}"/>
              </a:ext>
            </a:extLst>
          </p:cNvPr>
          <p:cNvSpPr txBox="1"/>
          <p:nvPr/>
        </p:nvSpPr>
        <p:spPr>
          <a:xfrm>
            <a:off x="4395135" y="-265314"/>
            <a:ext cx="1082031" cy="1015663"/>
          </a:xfrm>
          <a:prstGeom prst="rect">
            <a:avLst/>
          </a:prstGeom>
          <a:noFill/>
        </p:spPr>
        <p:txBody>
          <a:bodyPr wrap="square" rtlCol="0">
            <a:spAutoFit/>
          </a:bodyPr>
          <a:lstStyle/>
          <a:p>
            <a:r>
              <a:rPr lang="en-GB" sz="6000" i="1" dirty="0">
                <a:solidFill>
                  <a:schemeClr val="bg1"/>
                </a:solidFill>
                <a:latin typeface="Century Gothic" panose="020B0502020202020204" pitchFamily="34" charset="0"/>
                <a:sym typeface="Wingdings" panose="05000000000000000000" pitchFamily="2" charset="2"/>
              </a:rPr>
              <a:t></a:t>
            </a:r>
            <a:endParaRPr lang="en-GB" sz="6000"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254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5030</TotalTime>
  <Words>1555</Words>
  <Application>Microsoft Office PowerPoint</Application>
  <PresentationFormat>Widescreen</PresentationFormat>
  <Paragraphs>217</Paragraphs>
  <Slides>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Arial</vt:lpstr>
      <vt:lpstr>Calibri</vt:lpstr>
      <vt:lpstr>Century Gothic</vt:lpstr>
      <vt:lpstr>Century Gothic</vt:lpstr>
      <vt:lpstr>Modern Love</vt:lpstr>
      <vt:lpstr>Symbol</vt:lpstr>
      <vt:lpstr>Wingdings</vt:lpstr>
      <vt:lpstr>1_Office Theme</vt:lpstr>
      <vt:lpstr>Office Theme</vt:lpstr>
      <vt:lpstr>2_Office Theme</vt:lpstr>
      <vt:lpstr>Describing me and others </vt:lpstr>
      <vt:lpstr>Follow up 1: </vt:lpstr>
      <vt:lpstr>Follow up 2A: </vt:lpstr>
      <vt:lpstr>Follow up 2B:</vt:lpstr>
      <vt:lpstr>Follow up 3:</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118</cp:revision>
  <dcterms:created xsi:type="dcterms:W3CDTF">2021-06-12T06:20:35Z</dcterms:created>
  <dcterms:modified xsi:type="dcterms:W3CDTF">2023-09-26T09:25:15Z</dcterms:modified>
</cp:coreProperties>
</file>