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23"/>
  </p:notesMasterIdLst>
  <p:sldIdLst>
    <p:sldId id="339" r:id="rId3"/>
    <p:sldId id="261" r:id="rId4"/>
    <p:sldId id="533" r:id="rId5"/>
    <p:sldId id="538" r:id="rId6"/>
    <p:sldId id="529" r:id="rId7"/>
    <p:sldId id="537" r:id="rId8"/>
    <p:sldId id="535" r:id="rId9"/>
    <p:sldId id="536" r:id="rId10"/>
    <p:sldId id="292" r:id="rId11"/>
    <p:sldId id="556" r:id="rId12"/>
    <p:sldId id="290" r:id="rId13"/>
    <p:sldId id="547" r:id="rId14"/>
    <p:sldId id="548" r:id="rId15"/>
    <p:sldId id="549" r:id="rId16"/>
    <p:sldId id="542" r:id="rId17"/>
    <p:sldId id="543" r:id="rId18"/>
    <p:sldId id="544" r:id="rId19"/>
    <p:sldId id="545" r:id="rId20"/>
    <p:sldId id="546" r:id="rId21"/>
    <p:sldId id="5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489" autoAdjust="0"/>
  </p:normalViewPr>
  <p:slideViewPr>
    <p:cSldViewPr snapToGrid="0">
      <p:cViewPr varScale="1">
        <p:scale>
          <a:sx n="93" d="100"/>
          <a:sy n="93" d="100"/>
        </p:scale>
        <p:origin x="1134"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28/11/2021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latin typeface="Arial"/>
              </a:rPr>
              <a:t>This lesson (and week 14’s lesson) contains assessments to check progress in language learnt in the first 12 weeks of the course.</a:t>
            </a:r>
            <a:br>
              <a:rPr lang="en-GB" sz="1100" b="0" strike="noStrike" spc="-1" dirty="0">
                <a:latin typeface="Arial"/>
              </a:rPr>
            </a:b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Christmas carol can fit in either at the end of this week’s lesson or in the follow up time this week.  There are no other follow up materials this week, as we anticipate schools will be busy at this time of term. The song would make a good addition to a Christmas assembly.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French Christmas song; to listen out for key SSC and transcribe them; to join in with the song whilst listening and reading.</a:t>
            </a:r>
            <a:endParaRPr lang="en-GB" b="0" baseline="0" dirty="0"/>
          </a:p>
          <a:p>
            <a:pPr marL="0" indent="0">
              <a:lnSpc>
                <a:spcPct val="100000"/>
              </a:lnSpc>
              <a:buNone/>
            </a:pPr>
            <a:endParaRPr lang="en-GB"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Song with no written text:  https://www.youtube.com/watch?v=_9-Pa_o7chc </a:t>
            </a:r>
            <a:br>
              <a:rPr lang="en-GB" b="1" dirty="0"/>
            </a:br>
            <a:r>
              <a:rPr lang="en-GB" b="1" dirty="0"/>
              <a:t>Song with text: https://www.youtube.com/watch?v=1FO2kU5v6T8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Handout with words</a:t>
            </a:r>
            <a:r>
              <a:rPr lang="en-GB" b="0" dirty="0"/>
              <a:t>: http://www.ac-grenoble.fr/ecoles/bv/IMG/pdf/canon_de_noel.pdf </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Procedure:</a:t>
            </a:r>
            <a:br>
              <a:rPr lang="en-GB" sz="1200" b="0" strike="noStrike" spc="-1" dirty="0">
                <a:solidFill>
                  <a:srgbClr val="000000"/>
                </a:solidFill>
                <a:latin typeface="Calibri"/>
              </a:rPr>
            </a:br>
            <a:r>
              <a:rPr lang="en-GB" sz="1200" b="0" strike="noStrike" spc="-1" dirty="0">
                <a:solidFill>
                  <a:srgbClr val="000000"/>
                </a:solidFill>
                <a:latin typeface="Calibri"/>
              </a:rPr>
              <a:t>1. Pupils listen and fill in the missing letters. These are SSC that pupils have practised this term (handout is available at the end of this presentation).</a:t>
            </a:r>
            <a:br>
              <a:rPr lang="en-GB" sz="1200" b="0" strike="noStrike" spc="-1" dirty="0">
                <a:solidFill>
                  <a:srgbClr val="000000"/>
                </a:solidFill>
                <a:latin typeface="Calibri"/>
              </a:rPr>
            </a:br>
            <a:r>
              <a:rPr lang="en-GB" sz="1200" b="0" strike="noStrike" spc="-1" dirty="0">
                <a:solidFill>
                  <a:srgbClr val="000000"/>
                </a:solidFill>
                <a:latin typeface="Calibri"/>
              </a:rPr>
              <a:t>2. Click to reveal answers.</a:t>
            </a:r>
            <a:br>
              <a:rPr lang="en-GB" sz="1200" b="0" strike="noStrike" spc="-1" dirty="0">
                <a:solidFill>
                  <a:srgbClr val="000000"/>
                </a:solidFill>
                <a:latin typeface="Calibri"/>
              </a:rPr>
            </a:br>
            <a:r>
              <a:rPr lang="en-GB" sz="1200" b="0" strike="noStrike" spc="-1" dirty="0">
                <a:solidFill>
                  <a:srgbClr val="000000"/>
                </a:solidFill>
                <a:latin typeface="Calibri"/>
              </a:rPr>
              <a:t>3. Play video so pupils can join in with the song.</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8756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Aujourd’hui</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écrire</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un </a:t>
            </a:r>
            <a:r>
              <a:rPr lang="en-GB" sz="1200" b="0" strike="noStrike" spc="-1" dirty="0" err="1">
                <a:solidFill>
                  <a:srgbClr val="000000"/>
                </a:solidFill>
                <a:latin typeface="Calibri"/>
              </a:rPr>
              <a:t>jeu</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ou</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2276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 </a:t>
            </a: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indent="0">
              <a:lnSpc>
                <a:spcPct val="100000"/>
              </a:lnSpc>
              <a:buNone/>
            </a:pPr>
            <a:r>
              <a:rPr lang="en-GB" sz="1200" b="0" strike="noStrike" spc="-1" dirty="0">
                <a:solidFill>
                  <a:srgbClr val="000000"/>
                </a:solidFill>
                <a:latin typeface="+mn-lt"/>
              </a:rPr>
              <a:t>5.  </a:t>
            </a:r>
            <a:r>
              <a:rPr lang="en-GB" sz="1200" b="0" strike="noStrike" spc="-1" dirty="0" err="1">
                <a:solidFill>
                  <a:srgbClr val="000000"/>
                </a:solidFill>
                <a:latin typeface="+mn-lt"/>
              </a:rPr>
              <a:t>chaque</a:t>
            </a:r>
            <a:endParaRPr lang="en-GB" sz="1200" b="0" strike="noStrike" spc="-1" dirty="0">
              <a:solidFill>
                <a:srgbClr val="000000"/>
              </a:solidFill>
              <a:latin typeface="+mn-lt"/>
            </a:endParaRPr>
          </a:p>
          <a:p>
            <a:pPr marL="0" indent="0">
              <a:lnSpc>
                <a:spcPct val="100000"/>
              </a:lnSpc>
              <a:buNone/>
            </a:pPr>
            <a:r>
              <a:rPr lang="en-GB" sz="1200" b="0" strike="noStrike" spc="-1" dirty="0">
                <a:solidFill>
                  <a:srgbClr val="000000"/>
                </a:solidFill>
                <a:latin typeface="+mn-lt"/>
              </a:rPr>
              <a:t>6.  </a:t>
            </a:r>
            <a:r>
              <a:rPr lang="en-GB" sz="1200" b="0" strike="noStrike" spc="-1" dirty="0" err="1">
                <a:solidFill>
                  <a:srgbClr val="000000"/>
                </a:solidFill>
                <a:latin typeface="+mn-lt"/>
              </a:rPr>
              <a:t>mercredi</a:t>
            </a:r>
            <a:endParaRPr lang="en-GB" sz="1200" b="0" strike="noStrike" spc="-1" dirty="0">
              <a:solidFill>
                <a:srgbClr val="000000"/>
              </a:solidFill>
              <a:latin typeface="+mn-lt"/>
            </a:endParaRPr>
          </a:p>
          <a:p>
            <a:pPr marL="0" indent="0">
              <a:lnSpc>
                <a:spcPct val="100000"/>
              </a:lnSpc>
              <a:buNone/>
            </a:pPr>
            <a:r>
              <a:rPr lang="en-GB" sz="1200" b="0" strike="noStrike" spc="-1" dirty="0">
                <a:solidFill>
                  <a:srgbClr val="000000"/>
                </a:solidFill>
                <a:latin typeface="+mn-lt"/>
              </a:rPr>
              <a:t>7.  </a:t>
            </a:r>
            <a:r>
              <a:rPr lang="en-GB" sz="1200" b="0" strike="noStrike" spc="-1" dirty="0" err="1">
                <a:solidFill>
                  <a:srgbClr val="000000"/>
                </a:solidFill>
                <a:latin typeface="+mn-lt"/>
              </a:rPr>
              <a:t>il</a:t>
            </a:r>
            <a:endParaRPr lang="en-GB" sz="1200" b="0" strike="noStrike" spc="-1" dirty="0">
              <a:solidFill>
                <a:srgbClr val="000000"/>
              </a:solidFill>
              <a:latin typeface="+mn-lt"/>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687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228600" indent="-228600">
              <a:lnSpc>
                <a:spcPct val="100000"/>
              </a:lnSpc>
              <a:buAutoNum type="arabicPeriod"/>
            </a:pPr>
            <a:r>
              <a:rPr lang="en-GB" sz="1200" b="0" strike="noStrike" spc="-1" dirty="0">
                <a:latin typeface="Arial"/>
              </a:rPr>
              <a:t>Monsieur</a:t>
            </a:r>
          </a:p>
          <a:p>
            <a:pPr marL="228600" indent="-228600">
              <a:lnSpc>
                <a:spcPct val="100000"/>
              </a:lnSpc>
              <a:buAutoNum type="arabicPeriod"/>
            </a:pPr>
            <a:r>
              <a:rPr lang="en-GB" sz="1200" b="0" strike="noStrike" spc="-1" dirty="0">
                <a:latin typeface="Arial"/>
              </a:rPr>
              <a:t>quoi</a:t>
            </a:r>
          </a:p>
          <a:p>
            <a:pPr marL="228600" indent="-228600">
              <a:lnSpc>
                <a:spcPct val="100000"/>
              </a:lnSpc>
              <a:buAutoNum type="arabicPeriod"/>
            </a:pPr>
            <a:r>
              <a:rPr lang="en-GB" sz="1200" b="0" strike="noStrike" spc="-1" dirty="0">
                <a:latin typeface="Arial"/>
              </a:rPr>
              <a:t>bonjour</a:t>
            </a:r>
          </a:p>
          <a:p>
            <a:pPr marL="228600" indent="-228600">
              <a:lnSpc>
                <a:spcPct val="100000"/>
              </a:lnSpc>
              <a:buAutoNum type="arabicPeriod"/>
            </a:pPr>
            <a:r>
              <a:rPr lang="en-GB" sz="1200" b="0" strike="noStrike" spc="-1" dirty="0" err="1">
                <a:latin typeface="Arial"/>
              </a:rPr>
              <a:t>parler</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peluche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725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6789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02184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4250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5864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0518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Calibri"/>
              </a:rPr>
              <a:t>3. Note that the first item can be completed, with support from the teacher, as an example.  </a:t>
            </a:r>
            <a:r>
              <a:rPr lang="en-GB" sz="1200" b="1" strike="noStrike" spc="-1" dirty="0">
                <a:solidFill>
                  <a:srgbClr val="000000"/>
                </a:solidFill>
                <a:latin typeface="Calibri"/>
              </a:rPr>
              <a:t>It is NOT included in the overall total marks.</a:t>
            </a: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Aujourd’hui</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écrire</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un </a:t>
            </a:r>
            <a:r>
              <a:rPr lang="en-GB" sz="1200" b="0" strike="noStrike" spc="-1" dirty="0" err="1">
                <a:solidFill>
                  <a:srgbClr val="000000"/>
                </a:solidFill>
                <a:latin typeface="Calibri"/>
              </a:rPr>
              <a:t>jeu</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ou</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HANDOUT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115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indent="0">
              <a:lnSpc>
                <a:spcPct val="100000"/>
              </a:lnSpc>
              <a:buNone/>
            </a:pPr>
            <a:r>
              <a:rPr lang="en-GB" sz="1200" b="0" strike="noStrike" spc="-1" dirty="0">
                <a:solidFill>
                  <a:srgbClr val="000000"/>
                </a:solidFill>
                <a:latin typeface="+mn-lt"/>
              </a:rPr>
              <a:t>5.  </a:t>
            </a:r>
            <a:r>
              <a:rPr lang="en-GB" sz="1200" b="0" strike="noStrike" spc="-1" dirty="0" err="1">
                <a:solidFill>
                  <a:srgbClr val="000000"/>
                </a:solidFill>
                <a:latin typeface="+mn-lt"/>
              </a:rPr>
              <a:t>chaque</a:t>
            </a:r>
            <a:endParaRPr lang="en-GB" sz="1200" b="0" strike="noStrike" spc="-1" dirty="0">
              <a:solidFill>
                <a:srgbClr val="000000"/>
              </a:solidFill>
              <a:latin typeface="+mn-lt"/>
            </a:endParaRPr>
          </a:p>
          <a:p>
            <a:pPr marL="0" indent="0">
              <a:lnSpc>
                <a:spcPct val="100000"/>
              </a:lnSpc>
              <a:buNone/>
            </a:pPr>
            <a:r>
              <a:rPr lang="en-GB" sz="1200" b="0" strike="noStrike" spc="-1" dirty="0">
                <a:solidFill>
                  <a:srgbClr val="000000"/>
                </a:solidFill>
                <a:latin typeface="+mn-lt"/>
              </a:rPr>
              <a:t>6.  </a:t>
            </a:r>
            <a:r>
              <a:rPr lang="en-GB" sz="1200" b="0" strike="noStrike" spc="-1" dirty="0" err="1">
                <a:solidFill>
                  <a:srgbClr val="000000"/>
                </a:solidFill>
                <a:latin typeface="+mn-lt"/>
              </a:rPr>
              <a:t>mercredi</a:t>
            </a:r>
            <a:endParaRPr lang="en-GB" sz="1200" b="0" strike="noStrike" spc="-1" dirty="0">
              <a:solidFill>
                <a:srgbClr val="000000"/>
              </a:solidFill>
              <a:latin typeface="+mn-lt"/>
            </a:endParaRPr>
          </a:p>
          <a:p>
            <a:pPr marL="0" indent="0">
              <a:lnSpc>
                <a:spcPct val="100000"/>
              </a:lnSpc>
              <a:buNone/>
            </a:pPr>
            <a:r>
              <a:rPr lang="en-GB" sz="1200" b="0" strike="noStrike" spc="-1" dirty="0">
                <a:solidFill>
                  <a:srgbClr val="000000"/>
                </a:solidFill>
                <a:latin typeface="+mn-lt"/>
              </a:rPr>
              <a:t>7.  </a:t>
            </a:r>
            <a:r>
              <a:rPr lang="en-GB" sz="1200" b="0" strike="noStrike" spc="-1" dirty="0" err="1">
                <a:solidFill>
                  <a:srgbClr val="000000"/>
                </a:solidFill>
                <a:latin typeface="+mn-lt"/>
              </a:rPr>
              <a:t>il</a:t>
            </a:r>
            <a:endParaRPr lang="en-GB" sz="1200" b="0" strike="noStrike" spc="-1" dirty="0">
              <a:solidFill>
                <a:srgbClr val="000000"/>
              </a:solidFill>
              <a:latin typeface="+mn-lt"/>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a:t>
            </a:r>
            <a:r>
              <a:rPr lang="en-GB" sz="1200" b="1" strike="noStrike" spc="-1" dirty="0">
                <a:solidFill>
                  <a:srgbClr val="000000"/>
                </a:solidFill>
                <a:latin typeface="+mn-lt"/>
              </a:rPr>
              <a:t>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228600" indent="-228600">
              <a:lnSpc>
                <a:spcPct val="100000"/>
              </a:lnSpc>
              <a:buAutoNum type="arabicPeriod"/>
            </a:pPr>
            <a:r>
              <a:rPr lang="en-GB" sz="1200" b="0" strike="noStrike" spc="-1" dirty="0">
                <a:latin typeface="Arial"/>
              </a:rPr>
              <a:t>Monsieur</a:t>
            </a:r>
          </a:p>
          <a:p>
            <a:pPr marL="228600" indent="-228600">
              <a:lnSpc>
                <a:spcPct val="100000"/>
              </a:lnSpc>
              <a:buAutoNum type="arabicPeriod"/>
            </a:pPr>
            <a:r>
              <a:rPr lang="en-GB" sz="1200" b="0" strike="noStrike" spc="-1" dirty="0">
                <a:latin typeface="Arial"/>
              </a:rPr>
              <a:t>quoi</a:t>
            </a:r>
          </a:p>
          <a:p>
            <a:pPr marL="228600" indent="-228600">
              <a:lnSpc>
                <a:spcPct val="100000"/>
              </a:lnSpc>
              <a:buAutoNum type="arabicPeriod"/>
            </a:pPr>
            <a:r>
              <a:rPr lang="en-GB" sz="1200" b="0" strike="noStrike" spc="-1" dirty="0">
                <a:latin typeface="Arial"/>
              </a:rPr>
              <a:t>bonjour</a:t>
            </a:r>
          </a:p>
          <a:p>
            <a:pPr marL="228600" indent="-228600">
              <a:lnSpc>
                <a:spcPct val="100000"/>
              </a:lnSpc>
              <a:buAutoNum type="arabicPeriod"/>
            </a:pPr>
            <a:r>
              <a:rPr lang="en-GB" sz="1200" b="0" strike="noStrike" spc="-1" dirty="0" err="1">
                <a:latin typeface="Arial"/>
              </a:rPr>
              <a:t>parler</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peluche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6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5.png"/><Relationship Id="rId5" Type="http://schemas.openxmlformats.org/officeDocument/2006/relationships/audio" Target="../media/audio9.wav"/><Relationship Id="rId10" Type="http://schemas.openxmlformats.org/officeDocument/2006/relationships/image" Target="../media/image11.svg"/><Relationship Id="rId4" Type="http://schemas.openxmlformats.org/officeDocument/2006/relationships/audio" Target="../media/audio8.wav"/><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748702"/>
            <a:ext cx="4571280" cy="10361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What</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do I know </a:t>
            </a:r>
            <a:r>
              <a:rPr kumimoji="0" lang="fr-FR"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now</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a:t>
            </a:r>
          </a:p>
          <a:p>
            <a:pPr marL="7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8" name="Picture 2" descr="Navidad, El Árbol De Navidad, Bell, Calcetín, Un Regalo">
            <a:extLst>
              <a:ext uri="{FF2B5EF4-FFF2-40B4-BE49-F238E27FC236}">
                <a16:creationId xmlns:a16="http://schemas.microsoft.com/office/drawing/2014/main" id="{B1E0B5B5-465E-4F53-98D6-928884864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862764" y="1736233"/>
            <a:ext cx="2561966" cy="4074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vidad, Decoraciones, Decoración, Verde, Antecedentes">
            <a:extLst>
              <a:ext uri="{FF2B5EF4-FFF2-40B4-BE49-F238E27FC236}">
                <a16:creationId xmlns:a16="http://schemas.microsoft.com/office/drawing/2014/main" id="{46DBA2FF-70BA-4C65-AD3D-AE1DA36FD8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E3866762-E276-45F0-BE2F-63566B827F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439658" y="1329775"/>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1548E172-C649-492D-BF71-342E3C7CB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pic>
        <p:nvPicPr>
          <p:cNvPr id="18" name="Picture 10" descr="Navidad, Niños, Coral, Cantando, Música, Perro, Dibujo">
            <a:extLst>
              <a:ext uri="{FF2B5EF4-FFF2-40B4-BE49-F238E27FC236}">
                <a16:creationId xmlns:a16="http://schemas.microsoft.com/office/drawing/2014/main" id="{2640474B-3D82-41F4-8025-DDB867045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566" y="288758"/>
            <a:ext cx="1723616" cy="11831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506997" y="1638837"/>
            <a:ext cx="5642891" cy="340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2800" dirty="0">
                <a:solidFill>
                  <a:srgbClr val="002060"/>
                </a:solidFill>
                <a:latin typeface="Century Gothic" panose="020B0502020202020204" pitchFamily="34" charset="0"/>
              </a:rPr>
              <a:t>N </a:t>
            </a:r>
            <a:r>
              <a:rPr lang="fr-FR" altLang="en-US" sz="2800" dirty="0" err="1">
                <a:solidFill>
                  <a:srgbClr val="002060"/>
                </a:solidFill>
                <a:latin typeface="Century Gothic" panose="020B0502020202020204" pitchFamily="34" charset="0"/>
              </a:rPr>
              <a:t>N</a:t>
            </a:r>
            <a:r>
              <a:rPr lang="fr-FR" altLang="en-US" sz="2800" dirty="0">
                <a:solidFill>
                  <a:srgbClr val="002060"/>
                </a:solidFill>
                <a:latin typeface="Century Gothic" panose="020B0502020202020204" pitchFamily="34" charset="0"/>
              </a:rPr>
              <a:t> Voic</a:t>
            </a:r>
            <a:r>
              <a:rPr lang="fr-FR" altLang="en-US" sz="2800" b="1" dirty="0">
                <a:solidFill>
                  <a:srgbClr val="002060"/>
                </a:solidFill>
                <a:latin typeface="Century Gothic" panose="020B0502020202020204" pitchFamily="34" charset="0"/>
              </a:rPr>
              <a:t>i</a:t>
            </a:r>
            <a:r>
              <a:rPr lang="fr-FR" altLang="en-US" sz="2800" dirty="0">
                <a:solidFill>
                  <a:srgbClr val="002060"/>
                </a:solidFill>
                <a:latin typeface="Century Gothic" panose="020B0502020202020204" pitchFamily="34" charset="0"/>
              </a:rPr>
              <a:t>   venir les rennes.</a:t>
            </a:r>
          </a:p>
          <a:p>
            <a:pPr lvl="0">
              <a:lnSpc>
                <a:spcPct val="200000"/>
              </a:lnSpc>
              <a:spcBef>
                <a:spcPct val="0"/>
              </a:spcBef>
              <a:buNone/>
            </a:pPr>
            <a:r>
              <a:rPr lang="fr-FR" altLang="en-US" sz="2800" dirty="0">
                <a:solidFill>
                  <a:srgbClr val="002060"/>
                </a:solidFill>
                <a:latin typeface="Century Gothic" panose="020B0502020202020204" pitchFamily="34" charset="0"/>
              </a:rPr>
              <a:t>O </a:t>
            </a:r>
            <a:r>
              <a:rPr lang="fr-FR" altLang="en-US" sz="2800" dirty="0" err="1">
                <a:solidFill>
                  <a:srgbClr val="002060"/>
                </a:solidFill>
                <a:latin typeface="Century Gothic" panose="020B0502020202020204" pitchFamily="34" charset="0"/>
              </a:rPr>
              <a:t>O</a:t>
            </a:r>
            <a:r>
              <a:rPr lang="fr-FR" altLang="en-US" sz="2800" dirty="0">
                <a:solidFill>
                  <a:srgbClr val="002060"/>
                </a:solidFill>
                <a:latin typeface="Century Gothic" panose="020B0502020202020204" pitchFamily="34" charset="0"/>
              </a:rPr>
              <a:t> N</a:t>
            </a:r>
            <a:r>
              <a:rPr lang="fr-FR" altLang="en-US" sz="2800" b="1" dirty="0">
                <a:solidFill>
                  <a:srgbClr val="002060"/>
                </a:solidFill>
                <a:latin typeface="Century Gothic" panose="020B0502020202020204" pitchFamily="34" charset="0"/>
              </a:rPr>
              <a:t>ou</a:t>
            </a:r>
            <a:r>
              <a:rPr lang="fr-FR" altLang="en-US" sz="2800" dirty="0">
                <a:solidFill>
                  <a:srgbClr val="002060"/>
                </a:solidFill>
                <a:latin typeface="Century Gothic" panose="020B0502020202020204" pitchFamily="34" charset="0"/>
              </a:rPr>
              <a:t>s aurons des cad</a:t>
            </a:r>
            <a:r>
              <a:rPr lang="fr-FR" altLang="en-US" sz="2800" b="1" dirty="0">
                <a:solidFill>
                  <a:srgbClr val="002060"/>
                </a:solidFill>
                <a:latin typeface="Century Gothic" panose="020B0502020202020204" pitchFamily="34" charset="0"/>
              </a:rPr>
              <a:t>eau</a:t>
            </a:r>
            <a:r>
              <a:rPr lang="fr-FR" altLang="en-US" sz="2800" dirty="0">
                <a:solidFill>
                  <a:srgbClr val="002060"/>
                </a:solidFill>
                <a:latin typeface="Century Gothic" panose="020B0502020202020204" pitchFamily="34" charset="0"/>
              </a:rPr>
              <a:t>x.</a:t>
            </a:r>
          </a:p>
          <a:p>
            <a:pPr lvl="0">
              <a:lnSpc>
                <a:spcPct val="200000"/>
              </a:lnSpc>
              <a:spcBef>
                <a:spcPct val="0"/>
              </a:spcBef>
              <a:buNone/>
            </a:pPr>
            <a:r>
              <a:rPr lang="fr-FR" altLang="en-US" sz="2800" dirty="0">
                <a:solidFill>
                  <a:srgbClr val="002060"/>
                </a:solidFill>
                <a:latin typeface="Century Gothic" panose="020B0502020202020204" pitchFamily="34" charset="0"/>
              </a:rPr>
              <a:t>E </a:t>
            </a:r>
            <a:r>
              <a:rPr lang="fr-FR" altLang="en-US" sz="2800" dirty="0" err="1">
                <a:solidFill>
                  <a:srgbClr val="002060"/>
                </a:solidFill>
                <a:latin typeface="Century Gothic" panose="020B0502020202020204" pitchFamily="34" charset="0"/>
              </a:rPr>
              <a:t>E</a:t>
            </a:r>
            <a:r>
              <a:rPr lang="fr-FR" altLang="en-US" sz="2800" dirty="0">
                <a:solidFill>
                  <a:srgbClr val="002060"/>
                </a:solidFill>
                <a:latin typeface="Century Gothic" panose="020B0502020202020204" pitchFamily="34" charset="0"/>
              </a:rPr>
              <a:t> Les enfants s</a:t>
            </a:r>
            <a:r>
              <a:rPr lang="fr-FR" altLang="en-US" sz="2800" b="1" dirty="0">
                <a:solidFill>
                  <a:srgbClr val="002060"/>
                </a:solidFill>
                <a:latin typeface="Century Gothic" panose="020B0502020202020204" pitchFamily="34" charset="0"/>
              </a:rPr>
              <a:t>on</a:t>
            </a:r>
            <a:r>
              <a:rPr lang="fr-FR" altLang="en-US" sz="2800" dirty="0">
                <a:solidFill>
                  <a:srgbClr val="002060"/>
                </a:solidFill>
                <a:latin typeface="Century Gothic" panose="020B0502020202020204" pitchFamily="34" charset="0"/>
              </a:rPr>
              <a:t>t joy</a:t>
            </a:r>
            <a:r>
              <a:rPr lang="fr-FR" altLang="en-US" sz="2800" b="1" dirty="0">
                <a:solidFill>
                  <a:srgbClr val="002060"/>
                </a:solidFill>
                <a:latin typeface="Century Gothic" panose="020B0502020202020204" pitchFamily="34" charset="0"/>
              </a:rPr>
              <a:t>eu</a:t>
            </a:r>
            <a:r>
              <a:rPr lang="fr-FR" altLang="en-US" sz="2800" dirty="0">
                <a:solidFill>
                  <a:srgbClr val="002060"/>
                </a:solidFill>
                <a:latin typeface="Century Gothic" panose="020B0502020202020204" pitchFamily="34" charset="0"/>
              </a:rPr>
              <a:t>x.</a:t>
            </a:r>
          </a:p>
          <a:p>
            <a:pPr lvl="0">
              <a:lnSpc>
                <a:spcPct val="200000"/>
              </a:lnSpc>
              <a:spcBef>
                <a:spcPct val="0"/>
              </a:spcBef>
              <a:buNone/>
            </a:pPr>
            <a:r>
              <a:rPr lang="fr-FR" altLang="en-US" sz="2800" dirty="0">
                <a:solidFill>
                  <a:srgbClr val="002060"/>
                </a:solidFill>
                <a:latin typeface="Century Gothic" panose="020B0502020202020204" pitchFamily="34" charset="0"/>
              </a:rPr>
              <a:t>L </a:t>
            </a:r>
            <a:r>
              <a:rPr lang="fr-FR" altLang="en-US" sz="2800" dirty="0" err="1">
                <a:solidFill>
                  <a:srgbClr val="002060"/>
                </a:solidFill>
                <a:latin typeface="Century Gothic" panose="020B0502020202020204" pitchFamily="34" charset="0"/>
              </a:rPr>
              <a:t>L</a:t>
            </a:r>
            <a:r>
              <a:rPr lang="fr-FR" altLang="en-US" sz="2800" dirty="0">
                <a:solidFill>
                  <a:srgbClr val="002060"/>
                </a:solidFill>
                <a:latin typeface="Century Gothic" panose="020B0502020202020204" pitchFamily="34" charset="0"/>
              </a:rPr>
              <a:t> C'est l</a:t>
            </a:r>
            <a:r>
              <a:rPr lang="fr-FR" altLang="en-US" sz="2800" b="1" dirty="0">
                <a:solidFill>
                  <a:srgbClr val="002060"/>
                </a:solidFill>
                <a:latin typeface="Century Gothic" panose="020B0502020202020204" pitchFamily="34" charset="0"/>
              </a:rPr>
              <a:t>e</a:t>
            </a:r>
            <a:r>
              <a:rPr lang="fr-FR" altLang="en-US" sz="2800" dirty="0">
                <a:solidFill>
                  <a:srgbClr val="002060"/>
                </a:solidFill>
                <a:latin typeface="Century Gothic" panose="020B0502020202020204" pitchFamily="34" charset="0"/>
              </a:rPr>
              <a:t> soir d</a:t>
            </a:r>
            <a:r>
              <a:rPr lang="fr-FR" altLang="en-US" sz="2800" b="1" dirty="0">
                <a:solidFill>
                  <a:srgbClr val="002060"/>
                </a:solidFill>
                <a:latin typeface="Century Gothic" panose="020B0502020202020204" pitchFamily="34" charset="0"/>
              </a:rPr>
              <a:t>e</a:t>
            </a:r>
            <a:r>
              <a:rPr lang="fr-FR" altLang="en-US" sz="2800" dirty="0">
                <a:solidFill>
                  <a:srgbClr val="002060"/>
                </a:solidFill>
                <a:latin typeface="Century Gothic" panose="020B0502020202020204" pitchFamily="34" charset="0"/>
              </a:rPr>
              <a:t> Noël.</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74823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Canon de No</a:t>
            </a:r>
            <a:r>
              <a:rPr kumimoji="0" lang="az-Cyrl-AZ"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ё</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l</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91837" y="1009312"/>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2416F5B6-72A0-4EFB-915E-8868EBB9F782}"/>
              </a:ext>
            </a:extLst>
          </p:cNvPr>
          <p:cNvSpPr/>
          <p:nvPr/>
        </p:nvSpPr>
        <p:spPr>
          <a:xfrm>
            <a:off x="8289035" y="4150895"/>
            <a:ext cx="3694417" cy="2418347"/>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le </a:t>
            </a:r>
            <a:r>
              <a:rPr lang="en-GB" sz="2000" kern="0" dirty="0" err="1">
                <a:solidFill>
                  <a:srgbClr val="002060"/>
                </a:solidFill>
                <a:latin typeface="Century Gothic" panose="020B0502020202020204" pitchFamily="34" charset="0"/>
              </a:rPr>
              <a:t>Noёl</a:t>
            </a:r>
            <a:r>
              <a:rPr lang="en-GB" sz="2000" kern="0" dirty="0">
                <a:solidFill>
                  <a:srgbClr val="002060"/>
                </a:solidFill>
                <a:latin typeface="Century Gothic" panose="020B0502020202020204" pitchFamily="34" charset="0"/>
              </a:rPr>
              <a:t> - Christmas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venir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 to come, coming</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renne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–reindeer</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aurons</a:t>
            </a:r>
            <a:r>
              <a:rPr lang="en-GB" sz="2000" kern="0" dirty="0">
                <a:solidFill>
                  <a:srgbClr val="002060"/>
                </a:solidFill>
                <a:latin typeface="Century Gothic" panose="020B0502020202020204" pitchFamily="34" charset="0"/>
              </a:rPr>
              <a:t> – (we) will have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sont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 (they) are</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le </a:t>
            </a:r>
            <a:r>
              <a:rPr lang="en-GB" sz="2000" kern="0" dirty="0" err="1">
                <a:solidFill>
                  <a:srgbClr val="002060"/>
                </a:solidFill>
                <a:latin typeface="Century Gothic" panose="020B0502020202020204" pitchFamily="34" charset="0"/>
              </a:rPr>
              <a:t>soir</a:t>
            </a:r>
            <a:r>
              <a:rPr lang="en-GB" sz="2000" kern="0" dirty="0">
                <a:solidFill>
                  <a:srgbClr val="002060"/>
                </a:solidFill>
                <a:latin typeface="Century Gothic" panose="020B0502020202020204" pitchFamily="34" charset="0"/>
              </a:rPr>
              <a:t> –evening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19DFD9EF-8120-4041-BA08-4B7AA55C9CEB}"/>
              </a:ext>
            </a:extLst>
          </p:cNvPr>
          <p:cNvSpPr/>
          <p:nvPr/>
        </p:nvSpPr>
        <p:spPr>
          <a:xfrm>
            <a:off x="6793374" y="1638837"/>
            <a:ext cx="6096000" cy="1680075"/>
          </a:xfrm>
          <a:prstGeom prst="rect">
            <a:avLst/>
          </a:prstGeom>
        </p:spPr>
        <p:txBody>
          <a:bodyPr>
            <a:spAutoFit/>
          </a:bodyPr>
          <a:lstStyle/>
          <a:p>
            <a:pPr lvl="0">
              <a:lnSpc>
                <a:spcPct val="200000"/>
              </a:lnSpc>
              <a:spcBef>
                <a:spcPct val="0"/>
              </a:spcBef>
            </a:pPr>
            <a:r>
              <a:rPr lang="fr-FR" altLang="en-US" sz="2800" dirty="0">
                <a:solidFill>
                  <a:srgbClr val="002060"/>
                </a:solidFill>
                <a:latin typeface="Century Gothic" panose="020B0502020202020204" pitchFamily="34" charset="0"/>
              </a:rPr>
              <a:t>Noël, Noël, N, O ,E, L.</a:t>
            </a:r>
          </a:p>
          <a:p>
            <a:pPr lvl="0">
              <a:lnSpc>
                <a:spcPct val="200000"/>
              </a:lnSpc>
              <a:spcBef>
                <a:spcPct val="0"/>
              </a:spcBef>
            </a:pPr>
            <a:r>
              <a:rPr lang="fr-FR" altLang="en-US" sz="2800" dirty="0">
                <a:solidFill>
                  <a:srgbClr val="002060"/>
                </a:solidFill>
                <a:latin typeface="Century Gothic" panose="020B0502020202020204" pitchFamily="34" charset="0"/>
              </a:rPr>
              <a:t>Noël, Noël, N, O ,E, L.</a:t>
            </a:r>
            <a:endParaRPr lang="en-GB" altLang="en-US" sz="2800" dirty="0">
              <a:solidFill>
                <a:srgbClr val="002060"/>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54B7489A-29DF-40B9-AF6F-D77C8AD2E7D1}"/>
              </a:ext>
            </a:extLst>
          </p:cNvPr>
          <p:cNvSpPr/>
          <p:nvPr/>
        </p:nvSpPr>
        <p:spPr>
          <a:xfrm>
            <a:off x="2104573" y="1957673"/>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4" name="Rectangle: Rounded Corners 23">
            <a:extLst>
              <a:ext uri="{FF2B5EF4-FFF2-40B4-BE49-F238E27FC236}">
                <a16:creationId xmlns:a16="http://schemas.microsoft.com/office/drawing/2014/main" id="{DB87CC6E-02A8-490C-B7FD-B09262DA77FD}"/>
              </a:ext>
            </a:extLst>
          </p:cNvPr>
          <p:cNvSpPr/>
          <p:nvPr/>
        </p:nvSpPr>
        <p:spPr>
          <a:xfrm>
            <a:off x="2145315" y="4543252"/>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5" name="Rectangle: Rounded Corners 24">
            <a:extLst>
              <a:ext uri="{FF2B5EF4-FFF2-40B4-BE49-F238E27FC236}">
                <a16:creationId xmlns:a16="http://schemas.microsoft.com/office/drawing/2014/main" id="{08621238-57CC-44D2-B941-8AC3D50757E8}"/>
              </a:ext>
            </a:extLst>
          </p:cNvPr>
          <p:cNvSpPr/>
          <p:nvPr/>
        </p:nvSpPr>
        <p:spPr>
          <a:xfrm>
            <a:off x="1678503" y="2821973"/>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26" name="Rectangle: Rounded Corners 25">
            <a:extLst>
              <a:ext uri="{FF2B5EF4-FFF2-40B4-BE49-F238E27FC236}">
                <a16:creationId xmlns:a16="http://schemas.microsoft.com/office/drawing/2014/main" id="{ADAA65BB-8929-4FCF-9E09-FBEB6431F2E2}"/>
              </a:ext>
            </a:extLst>
          </p:cNvPr>
          <p:cNvSpPr/>
          <p:nvPr/>
        </p:nvSpPr>
        <p:spPr>
          <a:xfrm>
            <a:off x="5011881" y="2834005"/>
            <a:ext cx="691474"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2060"/>
                </a:solidFill>
              </a:rPr>
              <a:t>_ _ _</a:t>
            </a:r>
          </a:p>
        </p:txBody>
      </p:sp>
      <p:sp>
        <p:nvSpPr>
          <p:cNvPr id="28" name="Rectangle: Rounded Corners 27">
            <a:extLst>
              <a:ext uri="{FF2B5EF4-FFF2-40B4-BE49-F238E27FC236}">
                <a16:creationId xmlns:a16="http://schemas.microsoft.com/office/drawing/2014/main" id="{0954799A-BEF0-4339-AAFB-DB33AECCB709}"/>
              </a:ext>
            </a:extLst>
          </p:cNvPr>
          <p:cNvSpPr/>
          <p:nvPr/>
        </p:nvSpPr>
        <p:spPr>
          <a:xfrm>
            <a:off x="4501020" y="3718676"/>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29" name="Rectangle: Rounded Corners 28">
            <a:extLst>
              <a:ext uri="{FF2B5EF4-FFF2-40B4-BE49-F238E27FC236}">
                <a16:creationId xmlns:a16="http://schemas.microsoft.com/office/drawing/2014/main" id="{CF6EFACA-2DBC-41C6-AF4F-E200B0F82AEE}"/>
              </a:ext>
            </a:extLst>
          </p:cNvPr>
          <p:cNvSpPr/>
          <p:nvPr/>
        </p:nvSpPr>
        <p:spPr>
          <a:xfrm>
            <a:off x="3337428" y="3718676"/>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1" name="Rectangle: Rounded Corners 30">
            <a:extLst>
              <a:ext uri="{FF2B5EF4-FFF2-40B4-BE49-F238E27FC236}">
                <a16:creationId xmlns:a16="http://schemas.microsoft.com/office/drawing/2014/main" id="{51F8A154-9208-428A-B2AF-8E22E8CFF85B}"/>
              </a:ext>
            </a:extLst>
          </p:cNvPr>
          <p:cNvSpPr/>
          <p:nvPr/>
        </p:nvSpPr>
        <p:spPr>
          <a:xfrm>
            <a:off x="3356146" y="4548217"/>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pic>
        <p:nvPicPr>
          <p:cNvPr id="10" name="Picture 9" descr="A picture containing text&#10;&#10;Description automatically generated">
            <a:extLst>
              <a:ext uri="{FF2B5EF4-FFF2-40B4-BE49-F238E27FC236}">
                <a16:creationId xmlns:a16="http://schemas.microsoft.com/office/drawing/2014/main" id="{4A846FCC-269E-4F1F-A44D-606B7FAE2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874">
            <a:off x="339492" y="4201013"/>
            <a:ext cx="6782403" cy="3391202"/>
          </a:xfrm>
          <a:prstGeom prst="rect">
            <a:avLst/>
          </a:prstGeom>
        </p:spPr>
      </p:pic>
      <p:sp>
        <p:nvSpPr>
          <p:cNvPr id="32" name="TextBox 31">
            <a:extLst>
              <a:ext uri="{FF2B5EF4-FFF2-40B4-BE49-F238E27FC236}">
                <a16:creationId xmlns:a16="http://schemas.microsoft.com/office/drawing/2014/main" id="{E177BBB3-62F3-4926-844D-DBB8BD7FBEBA}"/>
              </a:ext>
            </a:extLst>
          </p:cNvPr>
          <p:cNvSpPr txBox="1"/>
          <p:nvPr/>
        </p:nvSpPr>
        <p:spPr>
          <a:xfrm>
            <a:off x="4343399" y="991929"/>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70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26" grpId="0" animBg="1"/>
      <p:bldP spid="28" grpId="0" animBg="1"/>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4087527"/>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goodbye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listen</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game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hello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Thursday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there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Zeenul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Zeenul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sp>
        <p:nvSpPr>
          <p:cNvPr id="14" name="Rectangle 13">
            <a:hlinkClick r:id="" action="ppaction://noaction">
              <a:snd r:embed="rId4" name="1_aujourdhui.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5" name="2_ecrire.wav"/>
            </a:hlinkClick>
            <a:extLst>
              <a:ext uri="{FF2B5EF4-FFF2-40B4-BE49-F238E27FC236}">
                <a16:creationId xmlns:a16="http://schemas.microsoft.com/office/drawing/2014/main" id="{F4615312-C611-4356-A0C5-6FE99D0344A2}"/>
              </a:ext>
            </a:extLst>
          </p:cNvPr>
          <p:cNvSpPr/>
          <p:nvPr/>
        </p:nvSpPr>
        <p:spPr>
          <a:xfrm>
            <a:off x="553965" y="363070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6" name="3_un_jeu.wav"/>
            </a:hlinkClick>
            <a:extLst>
              <a:ext uri="{FF2B5EF4-FFF2-40B4-BE49-F238E27FC236}">
                <a16:creationId xmlns:a16="http://schemas.microsoft.com/office/drawing/2014/main" id="{01CC2E26-13CF-4F85-819C-F4E7E8906553}"/>
              </a:ext>
            </a:extLst>
          </p:cNvPr>
          <p:cNvSpPr/>
          <p:nvPr/>
        </p:nvSpPr>
        <p:spPr>
          <a:xfrm>
            <a:off x="553965" y="463990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7" name="4_ou.wav"/>
            </a:hlinkClick>
            <a:extLst>
              <a:ext uri="{FF2B5EF4-FFF2-40B4-BE49-F238E27FC236}">
                <a16:creationId xmlns:a16="http://schemas.microsoft.com/office/drawing/2014/main" id="{38586378-39B8-4178-BE89-C951F6DBEA88}"/>
              </a:ext>
            </a:extLst>
          </p:cNvPr>
          <p:cNvSpPr/>
          <p:nvPr/>
        </p:nvSpPr>
        <p:spPr>
          <a:xfrm>
            <a:off x="555865" y="555157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A5D7B633-95DF-4F4D-B851-F96787686D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0477" y="3006761"/>
            <a:ext cx="259625" cy="259625"/>
          </a:xfrm>
          <a:prstGeom prst="rect">
            <a:avLst/>
          </a:prstGeom>
        </p:spPr>
      </p:pic>
      <p:pic>
        <p:nvPicPr>
          <p:cNvPr id="19" name="Graphic 18" descr="Close">
            <a:extLst>
              <a:ext uri="{FF2B5EF4-FFF2-40B4-BE49-F238E27FC236}">
                <a16:creationId xmlns:a16="http://schemas.microsoft.com/office/drawing/2014/main" id="{5925B527-DB3E-4075-A75B-1D46F9C2B4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33042" y="4119695"/>
            <a:ext cx="259625" cy="259625"/>
          </a:xfrm>
          <a:prstGeom prst="rect">
            <a:avLst/>
          </a:prstGeom>
        </p:spPr>
      </p:pic>
      <p:pic>
        <p:nvPicPr>
          <p:cNvPr id="20" name="Graphic 19" descr="Close">
            <a:extLst>
              <a:ext uri="{FF2B5EF4-FFF2-40B4-BE49-F238E27FC236}">
                <a16:creationId xmlns:a16="http://schemas.microsoft.com/office/drawing/2014/main" id="{A378287C-B4A6-46E4-9060-E8E47F9540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3993" y="5064347"/>
            <a:ext cx="259625" cy="259625"/>
          </a:xfrm>
          <a:prstGeom prst="rect">
            <a:avLst/>
          </a:prstGeom>
        </p:spPr>
      </p:pic>
      <p:pic>
        <p:nvPicPr>
          <p:cNvPr id="21" name="Graphic 20" descr="Close">
            <a:extLst>
              <a:ext uri="{FF2B5EF4-FFF2-40B4-BE49-F238E27FC236}">
                <a16:creationId xmlns:a16="http://schemas.microsoft.com/office/drawing/2014/main" id="{AD47AF19-7AD2-4613-92B9-4301A2C073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84196" y="6007639"/>
            <a:ext cx="259625" cy="259625"/>
          </a:xfrm>
          <a:prstGeom prst="rect">
            <a:avLst/>
          </a:prstGeom>
        </p:spPr>
      </p:pic>
      <p:pic>
        <p:nvPicPr>
          <p:cNvPr id="22" name="Picture 21">
            <a:extLst>
              <a:ext uri="{FF2B5EF4-FFF2-40B4-BE49-F238E27FC236}">
                <a16:creationId xmlns:a16="http://schemas.microsoft.com/office/drawing/2014/main" id="{39353AB8-D01A-4EFC-B5A5-F8884DA27A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0562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1484654"/>
          <a:ext cx="10410584" cy="450974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horse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dog</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midday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Tuesday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Friday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Wednesday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bl>
          </a:graphicData>
        </a:graphic>
      </p:graphicFrame>
      <p:sp>
        <p:nvSpPr>
          <p:cNvPr id="7" name="Rectangle 6">
            <a:hlinkClick r:id="" action="ppaction://noaction">
              <a:snd r:embed="rId4" name="5_chaque.wav"/>
            </a:hlinkClick>
            <a:extLst>
              <a:ext uri="{FF2B5EF4-FFF2-40B4-BE49-F238E27FC236}">
                <a16:creationId xmlns:a16="http://schemas.microsoft.com/office/drawing/2014/main" id="{A31BB720-7BFF-4D53-8123-484FC862674F}"/>
              </a:ext>
            </a:extLst>
          </p:cNvPr>
          <p:cNvSpPr/>
          <p:nvPr/>
        </p:nvSpPr>
        <p:spPr>
          <a:xfrm>
            <a:off x="538479" y="263687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5" name="6_mercredi.wav"/>
            </a:hlinkClick>
            <a:extLst>
              <a:ext uri="{FF2B5EF4-FFF2-40B4-BE49-F238E27FC236}">
                <a16:creationId xmlns:a16="http://schemas.microsoft.com/office/drawing/2014/main" id="{2DD31AC0-AA2D-41C8-9EBD-93FC36546E2B}"/>
              </a:ext>
            </a:extLst>
          </p:cNvPr>
          <p:cNvSpPr/>
          <p:nvPr/>
        </p:nvSpPr>
        <p:spPr>
          <a:xfrm>
            <a:off x="538479" y="408760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6" name="7_il.wav"/>
            </a:hlinkClick>
            <a:extLst>
              <a:ext uri="{FF2B5EF4-FFF2-40B4-BE49-F238E27FC236}">
                <a16:creationId xmlns:a16="http://schemas.microsoft.com/office/drawing/2014/main" id="{E01BECA0-4986-4143-ACF1-26F77569801E}"/>
              </a:ext>
            </a:extLst>
          </p:cNvPr>
          <p:cNvSpPr/>
          <p:nvPr/>
        </p:nvSpPr>
        <p:spPr>
          <a:xfrm>
            <a:off x="538479" y="526059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pic>
        <p:nvPicPr>
          <p:cNvPr id="10" name="Graphic 9" descr="Close">
            <a:extLst>
              <a:ext uri="{FF2B5EF4-FFF2-40B4-BE49-F238E27FC236}">
                <a16:creationId xmlns:a16="http://schemas.microsoft.com/office/drawing/2014/main" id="{AD9FA0FA-7EC1-4018-9307-EBF84343DE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0476" y="3104969"/>
            <a:ext cx="259625" cy="259625"/>
          </a:xfrm>
          <a:prstGeom prst="rect">
            <a:avLst/>
          </a:prstGeom>
        </p:spPr>
      </p:pic>
      <p:pic>
        <p:nvPicPr>
          <p:cNvPr id="11" name="Graphic 10" descr="Close">
            <a:extLst>
              <a:ext uri="{FF2B5EF4-FFF2-40B4-BE49-F238E27FC236}">
                <a16:creationId xmlns:a16="http://schemas.microsoft.com/office/drawing/2014/main" id="{3B8B4B18-0ECB-4D4F-A963-B36DA207E8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32098" y="4389790"/>
            <a:ext cx="259625" cy="259625"/>
          </a:xfrm>
          <a:prstGeom prst="rect">
            <a:avLst/>
          </a:prstGeom>
        </p:spPr>
      </p:pic>
      <p:pic>
        <p:nvPicPr>
          <p:cNvPr id="12" name="Graphic 11" descr="Close">
            <a:extLst>
              <a:ext uri="{FF2B5EF4-FFF2-40B4-BE49-F238E27FC236}">
                <a16:creationId xmlns:a16="http://schemas.microsoft.com/office/drawing/2014/main" id="{D330B54C-EA27-41DD-AE24-B9BA212D46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4774" y="5534453"/>
            <a:ext cx="259625" cy="259625"/>
          </a:xfrm>
          <a:prstGeom prst="rect">
            <a:avLst/>
          </a:prstGeom>
        </p:spPr>
      </p:pic>
      <p:pic>
        <p:nvPicPr>
          <p:cNvPr id="14" name="Picture 13">
            <a:extLst>
              <a:ext uri="{FF2B5EF4-FFF2-40B4-BE49-F238E27FC236}">
                <a16:creationId xmlns:a16="http://schemas.microsoft.com/office/drawing/2014/main" id="{3977AB0F-918C-4A1F-B94A-9C8F4C9771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26083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4705129"/>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classroom activity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47470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4" name="2_1_Monsieur.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2_2_quoi.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2_3_bonjour.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2_4_parler.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2" name="Rectangle 11">
            <a:hlinkClick r:id="" action="ppaction://noaction">
              <a:snd r:embed="rId8" name="2_5_peluche.wav"/>
            </a:hlinkClick>
            <a:extLst>
              <a:ext uri="{FF2B5EF4-FFF2-40B4-BE49-F238E27FC236}">
                <a16:creationId xmlns:a16="http://schemas.microsoft.com/office/drawing/2014/main" id="{C5D6D4D1-D3BC-4F1A-9581-F3D3B3DA8C2B}"/>
              </a:ext>
            </a:extLst>
          </p:cNvPr>
          <p:cNvSpPr/>
          <p:nvPr/>
        </p:nvSpPr>
        <p:spPr>
          <a:xfrm>
            <a:off x="1021910" y="581064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4" name="Graphic 13" descr="Close">
            <a:extLst>
              <a:ext uri="{FF2B5EF4-FFF2-40B4-BE49-F238E27FC236}">
                <a16:creationId xmlns:a16="http://schemas.microsoft.com/office/drawing/2014/main" id="{1DA17B4A-AD9D-4CCB-859D-FED76E25B1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2129" y="2816935"/>
            <a:ext cx="259625" cy="259625"/>
          </a:xfrm>
          <a:prstGeom prst="rect">
            <a:avLst/>
          </a:prstGeom>
        </p:spPr>
      </p:pic>
      <p:pic>
        <p:nvPicPr>
          <p:cNvPr id="15" name="Graphic 14" descr="Close">
            <a:extLst>
              <a:ext uri="{FF2B5EF4-FFF2-40B4-BE49-F238E27FC236}">
                <a16:creationId xmlns:a16="http://schemas.microsoft.com/office/drawing/2014/main" id="{FC7BB769-BB0C-4C53-AD6A-2D2F1AAA9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78445" y="3539976"/>
            <a:ext cx="259625" cy="259625"/>
          </a:xfrm>
          <a:prstGeom prst="rect">
            <a:avLst/>
          </a:prstGeom>
        </p:spPr>
      </p:pic>
      <p:pic>
        <p:nvPicPr>
          <p:cNvPr id="16" name="Graphic 15" descr="Close">
            <a:extLst>
              <a:ext uri="{FF2B5EF4-FFF2-40B4-BE49-F238E27FC236}">
                <a16:creationId xmlns:a16="http://schemas.microsoft.com/office/drawing/2014/main" id="{779BD8B0-0699-486E-86D8-F19F1481F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2128" y="4280986"/>
            <a:ext cx="259625" cy="259625"/>
          </a:xfrm>
          <a:prstGeom prst="rect">
            <a:avLst/>
          </a:prstGeom>
        </p:spPr>
      </p:pic>
      <p:pic>
        <p:nvPicPr>
          <p:cNvPr id="17" name="Graphic 16" descr="Close">
            <a:extLst>
              <a:ext uri="{FF2B5EF4-FFF2-40B4-BE49-F238E27FC236}">
                <a16:creationId xmlns:a16="http://schemas.microsoft.com/office/drawing/2014/main" id="{67FB3ACE-E2CE-4FF7-AF76-046BADC3C7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41750" y="5367115"/>
            <a:ext cx="259625" cy="259625"/>
          </a:xfrm>
          <a:prstGeom prst="rect">
            <a:avLst/>
          </a:prstGeom>
        </p:spPr>
      </p:pic>
      <p:pic>
        <p:nvPicPr>
          <p:cNvPr id="18" name="Graphic 17" descr="Close">
            <a:extLst>
              <a:ext uri="{FF2B5EF4-FFF2-40B4-BE49-F238E27FC236}">
                <a16:creationId xmlns:a16="http://schemas.microsoft.com/office/drawing/2014/main" id="{6F29BBAF-9582-4DEB-B0D1-07DD00D06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2364" y="6089344"/>
            <a:ext cx="259625" cy="259625"/>
          </a:xfrm>
          <a:prstGeom prst="rect">
            <a:avLst/>
          </a:prstGeom>
        </p:spPr>
      </p:pic>
      <p:pic>
        <p:nvPicPr>
          <p:cNvPr id="19" name="Picture 18">
            <a:extLst>
              <a:ext uri="{FF2B5EF4-FFF2-40B4-BE49-F238E27FC236}">
                <a16:creationId xmlns:a16="http://schemas.microsoft.com/office/drawing/2014/main" id="{43A99D7E-268F-40F7-BA8E-585CA9399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1835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9795803" cy="5638210"/>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a:t>
            </a:r>
            <a:r>
              <a:rPr lang="en-US" sz="2000" dirty="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Zeenul</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to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French word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cadeau</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va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bien</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It’s</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going</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Tu as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gomme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Tu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ici</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  you here?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pour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toi</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Is it for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Elle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curieuse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She is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dimanche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Is it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Il a un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stylo</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semaine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 a ________________.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Monsieur Pau a un</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livre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Mr Pau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5DA71786-EE75-45EA-817C-A9107C83346B}"/>
              </a:ext>
            </a:extLst>
          </p:cNvPr>
          <p:cNvSpPr txBox="1"/>
          <p:nvPr/>
        </p:nvSpPr>
        <p:spPr>
          <a:xfrm>
            <a:off x="6191101" y="156809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present</a:t>
            </a:r>
          </a:p>
        </p:txBody>
      </p:sp>
      <p:sp>
        <p:nvSpPr>
          <p:cNvPr id="7" name="TextBox 6">
            <a:extLst>
              <a:ext uri="{FF2B5EF4-FFF2-40B4-BE49-F238E27FC236}">
                <a16:creationId xmlns:a16="http://schemas.microsoft.com/office/drawing/2014/main" id="{FF1A43C9-CB82-4A7D-A990-A24B699C9CB0}"/>
              </a:ext>
            </a:extLst>
          </p:cNvPr>
          <p:cNvSpPr txBox="1"/>
          <p:nvPr/>
        </p:nvSpPr>
        <p:spPr>
          <a:xfrm>
            <a:off x="6191101" y="2035408"/>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well</a:t>
            </a:r>
          </a:p>
        </p:txBody>
      </p:sp>
      <p:sp>
        <p:nvSpPr>
          <p:cNvPr id="8" name="TextBox 7">
            <a:extLst>
              <a:ext uri="{FF2B5EF4-FFF2-40B4-BE49-F238E27FC236}">
                <a16:creationId xmlns:a16="http://schemas.microsoft.com/office/drawing/2014/main" id="{E622B5D9-7F2C-4EF8-BFBD-AA47BBDFED96}"/>
              </a:ext>
            </a:extLst>
          </p:cNvPr>
          <p:cNvSpPr txBox="1"/>
          <p:nvPr/>
        </p:nvSpPr>
        <p:spPr>
          <a:xfrm>
            <a:off x="6444043" y="2476589"/>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rubber</a:t>
            </a:r>
          </a:p>
        </p:txBody>
      </p:sp>
      <p:sp>
        <p:nvSpPr>
          <p:cNvPr id="9" name="TextBox 8">
            <a:extLst>
              <a:ext uri="{FF2B5EF4-FFF2-40B4-BE49-F238E27FC236}">
                <a16:creationId xmlns:a16="http://schemas.microsoft.com/office/drawing/2014/main" id="{6AE8628A-4F30-45F3-973E-270309D3E0BB}"/>
              </a:ext>
            </a:extLst>
          </p:cNvPr>
          <p:cNvSpPr txBox="1"/>
          <p:nvPr/>
        </p:nvSpPr>
        <p:spPr>
          <a:xfrm>
            <a:off x="4644068" y="295423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Are</a:t>
            </a:r>
          </a:p>
        </p:txBody>
      </p:sp>
      <p:sp>
        <p:nvSpPr>
          <p:cNvPr id="10" name="TextBox 9">
            <a:extLst>
              <a:ext uri="{FF2B5EF4-FFF2-40B4-BE49-F238E27FC236}">
                <a16:creationId xmlns:a16="http://schemas.microsoft.com/office/drawing/2014/main" id="{D00EA217-7B7E-4867-B2AB-304B5EB56D01}"/>
              </a:ext>
            </a:extLst>
          </p:cNvPr>
          <p:cNvSpPr txBox="1"/>
          <p:nvPr/>
        </p:nvSpPr>
        <p:spPr>
          <a:xfrm>
            <a:off x="5890590" y="3395415"/>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you</a:t>
            </a:r>
          </a:p>
        </p:txBody>
      </p:sp>
      <p:sp>
        <p:nvSpPr>
          <p:cNvPr id="11" name="TextBox 10">
            <a:extLst>
              <a:ext uri="{FF2B5EF4-FFF2-40B4-BE49-F238E27FC236}">
                <a16:creationId xmlns:a16="http://schemas.microsoft.com/office/drawing/2014/main" id="{0C609C6C-9D86-4776-8981-D6D31A9FC187}"/>
              </a:ext>
            </a:extLst>
          </p:cNvPr>
          <p:cNvSpPr txBox="1"/>
          <p:nvPr/>
        </p:nvSpPr>
        <p:spPr>
          <a:xfrm>
            <a:off x="5890590" y="3863129"/>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curious</a:t>
            </a:r>
          </a:p>
        </p:txBody>
      </p:sp>
      <p:sp>
        <p:nvSpPr>
          <p:cNvPr id="12" name="TextBox 11">
            <a:extLst>
              <a:ext uri="{FF2B5EF4-FFF2-40B4-BE49-F238E27FC236}">
                <a16:creationId xmlns:a16="http://schemas.microsoft.com/office/drawing/2014/main" id="{CE4A8E08-5C40-4D0B-9995-29897F39F6A3}"/>
              </a:ext>
            </a:extLst>
          </p:cNvPr>
          <p:cNvSpPr txBox="1"/>
          <p:nvPr/>
        </p:nvSpPr>
        <p:spPr>
          <a:xfrm>
            <a:off x="5440773" y="4335281"/>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Sunday</a:t>
            </a:r>
          </a:p>
        </p:txBody>
      </p:sp>
      <p:sp>
        <p:nvSpPr>
          <p:cNvPr id="13" name="TextBox 12">
            <a:extLst>
              <a:ext uri="{FF2B5EF4-FFF2-40B4-BE49-F238E27FC236}">
                <a16:creationId xmlns:a16="http://schemas.microsoft.com/office/drawing/2014/main" id="{7803AFDC-E1EF-4660-B4C2-1B3E63A5910D}"/>
              </a:ext>
            </a:extLst>
          </p:cNvPr>
          <p:cNvSpPr txBox="1"/>
          <p:nvPr/>
        </p:nvSpPr>
        <p:spPr>
          <a:xfrm>
            <a:off x="6118314" y="479429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pen</a:t>
            </a:r>
          </a:p>
        </p:txBody>
      </p:sp>
      <p:sp>
        <p:nvSpPr>
          <p:cNvPr id="14" name="TextBox 13">
            <a:extLst>
              <a:ext uri="{FF2B5EF4-FFF2-40B4-BE49-F238E27FC236}">
                <a16:creationId xmlns:a16="http://schemas.microsoft.com/office/drawing/2014/main" id="{08BB1503-684A-42B4-AB0C-F17DF5AD0423}"/>
              </a:ext>
            </a:extLst>
          </p:cNvPr>
          <p:cNvSpPr txBox="1"/>
          <p:nvPr/>
        </p:nvSpPr>
        <p:spPr>
          <a:xfrm>
            <a:off x="5647338" y="523976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week</a:t>
            </a:r>
          </a:p>
        </p:txBody>
      </p:sp>
      <p:sp>
        <p:nvSpPr>
          <p:cNvPr id="15" name="TextBox 14">
            <a:extLst>
              <a:ext uri="{FF2B5EF4-FFF2-40B4-BE49-F238E27FC236}">
                <a16:creationId xmlns:a16="http://schemas.microsoft.com/office/drawing/2014/main" id="{8AEA13A8-C10C-41D1-8C96-62184D7CB984}"/>
              </a:ext>
            </a:extLst>
          </p:cNvPr>
          <p:cNvSpPr txBox="1"/>
          <p:nvPr/>
        </p:nvSpPr>
        <p:spPr>
          <a:xfrm>
            <a:off x="6557429" y="5696925"/>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book</a:t>
            </a:r>
          </a:p>
        </p:txBody>
      </p:sp>
      <p:pic>
        <p:nvPicPr>
          <p:cNvPr id="16" name="Picture 15">
            <a:extLst>
              <a:ext uri="{FF2B5EF4-FFF2-40B4-BE49-F238E27FC236}">
                <a16:creationId xmlns:a16="http://schemas.microsoft.com/office/drawing/2014/main" id="{79E1B2CB-6C61-4715-99E4-A9C4A3551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8857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1336997" cy="5082160"/>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rubber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Adèle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serious.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Adèle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going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badly.		_____ _____ mal.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Is it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for 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bottle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______ 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pencil</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perfect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___________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Every 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great. 	___________ 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super.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He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brave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Il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Today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Saturday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Aujourd’hui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Mrs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Pau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funny!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 ________Pau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D41CED1E-8275-48A4-B208-6D6AF99D1DF7}"/>
              </a:ext>
            </a:extLst>
          </p:cNvPr>
          <p:cNvSpPr txBox="1"/>
          <p:nvPr/>
        </p:nvSpPr>
        <p:spPr>
          <a:xfrm>
            <a:off x="5022747" y="1874817"/>
            <a:ext cx="2146506"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gomme</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BABE9A09-0910-47C6-871A-29C52B29F4EF}"/>
              </a:ext>
            </a:extLst>
          </p:cNvPr>
          <p:cNvSpPr txBox="1"/>
          <p:nvPr/>
        </p:nvSpPr>
        <p:spPr>
          <a:xfrm>
            <a:off x="5498570" y="2336897"/>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sérieuse</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929D23B0-CEB8-4C5E-B216-18068FB779FD}"/>
              </a:ext>
            </a:extLst>
          </p:cNvPr>
          <p:cNvSpPr txBox="1"/>
          <p:nvPr/>
        </p:nvSpPr>
        <p:spPr>
          <a:xfrm>
            <a:off x="4254293" y="2787788"/>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Ça</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va</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C320796C-48D6-47A2-9FB3-E5F8E6B6DB0F}"/>
              </a:ext>
            </a:extLst>
          </p:cNvPr>
          <p:cNvSpPr txBox="1"/>
          <p:nvPr/>
        </p:nvSpPr>
        <p:spPr>
          <a:xfrm>
            <a:off x="5168695" y="3241179"/>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pour  </a:t>
            </a:r>
            <a:r>
              <a:rPr lang="en-GB" sz="2400" b="1" dirty="0" err="1">
                <a:solidFill>
                  <a:srgbClr val="FF0066"/>
                </a:solidFill>
                <a:latin typeface="Century Gothic" panose="020B0502020202020204" pitchFamily="34" charset="0"/>
              </a:rPr>
              <a:t>moi</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DE0F7AD4-0D69-47BE-B08A-ACC11C7C1956}"/>
              </a:ext>
            </a:extLst>
          </p:cNvPr>
          <p:cNvSpPr txBox="1"/>
          <p:nvPr/>
        </p:nvSpPr>
        <p:spPr>
          <a:xfrm>
            <a:off x="4819778" y="3719201"/>
            <a:ext cx="266386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bouteille</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18C4FFDF-BD2E-4C81-A330-058D1A85477C}"/>
              </a:ext>
            </a:extLst>
          </p:cNvPr>
          <p:cNvSpPr txBox="1"/>
          <p:nvPr/>
        </p:nvSpPr>
        <p:spPr>
          <a:xfrm>
            <a:off x="4558299" y="4161555"/>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crayon</a:t>
            </a:r>
          </a:p>
        </p:txBody>
      </p:sp>
      <p:sp>
        <p:nvSpPr>
          <p:cNvPr id="15" name="TextBox 14">
            <a:extLst>
              <a:ext uri="{FF2B5EF4-FFF2-40B4-BE49-F238E27FC236}">
                <a16:creationId xmlns:a16="http://schemas.microsoft.com/office/drawing/2014/main" id="{5D088DA4-337D-48DC-9A83-46E956A545FE}"/>
              </a:ext>
            </a:extLst>
          </p:cNvPr>
          <p:cNvSpPr txBox="1"/>
          <p:nvPr/>
        </p:nvSpPr>
        <p:spPr>
          <a:xfrm>
            <a:off x="6413188" y="4180866"/>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parfait</a:t>
            </a:r>
          </a:p>
        </p:txBody>
      </p:sp>
      <p:sp>
        <p:nvSpPr>
          <p:cNvPr id="16" name="TextBox 15">
            <a:extLst>
              <a:ext uri="{FF2B5EF4-FFF2-40B4-BE49-F238E27FC236}">
                <a16:creationId xmlns:a16="http://schemas.microsoft.com/office/drawing/2014/main" id="{944E3FED-263E-4DD2-B2A6-B8754D1CCB7C}"/>
              </a:ext>
            </a:extLst>
          </p:cNvPr>
          <p:cNvSpPr txBox="1"/>
          <p:nvPr/>
        </p:nvSpPr>
        <p:spPr>
          <a:xfrm>
            <a:off x="4371990" y="4639451"/>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Chaque</a:t>
            </a:r>
            <a:r>
              <a:rPr lang="en-GB" sz="2400" b="1" dirty="0">
                <a:solidFill>
                  <a:srgbClr val="FF0066"/>
                </a:solidFill>
                <a:latin typeface="Century Gothic" panose="020B0502020202020204" pitchFamily="34" charset="0"/>
              </a:rPr>
              <a:t> </a:t>
            </a:r>
          </a:p>
        </p:txBody>
      </p:sp>
      <p:sp>
        <p:nvSpPr>
          <p:cNvPr id="17" name="TextBox 16">
            <a:extLst>
              <a:ext uri="{FF2B5EF4-FFF2-40B4-BE49-F238E27FC236}">
                <a16:creationId xmlns:a16="http://schemas.microsoft.com/office/drawing/2014/main" id="{F4DB9C47-2BFC-4BE9-8E1B-4E377B029693}"/>
              </a:ext>
            </a:extLst>
          </p:cNvPr>
          <p:cNvSpPr txBox="1"/>
          <p:nvPr/>
        </p:nvSpPr>
        <p:spPr>
          <a:xfrm>
            <a:off x="5616483" y="4639450"/>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jour</a:t>
            </a:r>
          </a:p>
        </p:txBody>
      </p:sp>
      <p:sp>
        <p:nvSpPr>
          <p:cNvPr id="18" name="TextBox 17">
            <a:extLst>
              <a:ext uri="{FF2B5EF4-FFF2-40B4-BE49-F238E27FC236}">
                <a16:creationId xmlns:a16="http://schemas.microsoft.com/office/drawing/2014/main" id="{1CDC9C6F-4A22-4B30-98E2-0C0073FDB02A}"/>
              </a:ext>
            </a:extLst>
          </p:cNvPr>
          <p:cNvSpPr txBox="1"/>
          <p:nvPr/>
        </p:nvSpPr>
        <p:spPr>
          <a:xfrm>
            <a:off x="4764289" y="5081804"/>
            <a:ext cx="1997816"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courageux</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92E3D569-6CEF-4718-8346-6F3BE1C01FD1}"/>
              </a:ext>
            </a:extLst>
          </p:cNvPr>
          <p:cNvSpPr txBox="1"/>
          <p:nvPr/>
        </p:nvSpPr>
        <p:spPr>
          <a:xfrm>
            <a:off x="6527467" y="5521077"/>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samedi</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3C9C28DC-F19F-494A-AC68-968A34F91AC5}"/>
              </a:ext>
            </a:extLst>
          </p:cNvPr>
          <p:cNvSpPr txBox="1"/>
          <p:nvPr/>
        </p:nvSpPr>
        <p:spPr>
          <a:xfrm>
            <a:off x="3855940" y="5988119"/>
            <a:ext cx="79670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Non</a:t>
            </a:r>
          </a:p>
        </p:txBody>
      </p:sp>
      <p:sp>
        <p:nvSpPr>
          <p:cNvPr id="21" name="TextBox 20">
            <a:extLst>
              <a:ext uri="{FF2B5EF4-FFF2-40B4-BE49-F238E27FC236}">
                <a16:creationId xmlns:a16="http://schemas.microsoft.com/office/drawing/2014/main" id="{481AE282-860C-4932-868D-2F6675EB0382}"/>
              </a:ext>
            </a:extLst>
          </p:cNvPr>
          <p:cNvSpPr txBox="1"/>
          <p:nvPr/>
        </p:nvSpPr>
        <p:spPr>
          <a:xfrm>
            <a:off x="4490697" y="5997452"/>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Madame</a:t>
            </a:r>
          </a:p>
        </p:txBody>
      </p:sp>
      <p:sp>
        <p:nvSpPr>
          <p:cNvPr id="22" name="TextBox 21">
            <a:extLst>
              <a:ext uri="{FF2B5EF4-FFF2-40B4-BE49-F238E27FC236}">
                <a16:creationId xmlns:a16="http://schemas.microsoft.com/office/drawing/2014/main" id="{096F2370-5BC4-43DC-9550-345343EE79E1}"/>
              </a:ext>
            </a:extLst>
          </p:cNvPr>
          <p:cNvSpPr txBox="1"/>
          <p:nvPr/>
        </p:nvSpPr>
        <p:spPr>
          <a:xfrm>
            <a:off x="6762105" y="5977059"/>
            <a:ext cx="1828442"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amusante</a:t>
            </a:r>
            <a:endParaRPr lang="en-GB" sz="2400" b="1" dirty="0">
              <a:solidFill>
                <a:srgbClr val="FF0066"/>
              </a:solidFill>
              <a:latin typeface="Century Gothic" panose="020B0502020202020204" pitchFamily="34" charset="0"/>
            </a:endParaRPr>
          </a:p>
        </p:txBody>
      </p:sp>
      <p:pic>
        <p:nvPicPr>
          <p:cNvPr id="23" name="Picture 22">
            <a:extLst>
              <a:ext uri="{FF2B5EF4-FFF2-40B4-BE49-F238E27FC236}">
                <a16:creationId xmlns:a16="http://schemas.microsoft.com/office/drawing/2014/main" id="{50B80676-51B0-4F32-BC08-9E37A46FF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7228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6718506" cy="45583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085762"/>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1731199">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 intelligent.</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une photo.</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curieux</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…ai un animal.</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règle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8" name="Graphic 7" descr="Close">
            <a:extLst>
              <a:ext uri="{FF2B5EF4-FFF2-40B4-BE49-F238E27FC236}">
                <a16:creationId xmlns:a16="http://schemas.microsoft.com/office/drawing/2014/main" id="{F1AB56D2-AA1A-4BA2-9F5B-0C016814A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4526" y="1950659"/>
            <a:ext cx="259625" cy="259625"/>
          </a:xfrm>
          <a:prstGeom prst="rect">
            <a:avLst/>
          </a:prstGeom>
        </p:spPr>
      </p:pic>
      <p:pic>
        <p:nvPicPr>
          <p:cNvPr id="9" name="Graphic 8" descr="Close">
            <a:extLst>
              <a:ext uri="{FF2B5EF4-FFF2-40B4-BE49-F238E27FC236}">
                <a16:creationId xmlns:a16="http://schemas.microsoft.com/office/drawing/2014/main" id="{E90A6687-0618-4E7D-9C53-14F28FA975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2493" y="3229535"/>
            <a:ext cx="259625" cy="259625"/>
          </a:xfrm>
          <a:prstGeom prst="rect">
            <a:avLst/>
          </a:prstGeom>
        </p:spPr>
      </p:pic>
      <p:pic>
        <p:nvPicPr>
          <p:cNvPr id="10" name="Graphic 9" descr="Close">
            <a:extLst>
              <a:ext uri="{FF2B5EF4-FFF2-40B4-BE49-F238E27FC236}">
                <a16:creationId xmlns:a16="http://schemas.microsoft.com/office/drawing/2014/main" id="{269A7E42-A5F7-4596-8ED9-37517726EF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2492" y="5788735"/>
            <a:ext cx="259625" cy="259625"/>
          </a:xfrm>
          <a:prstGeom prst="rect">
            <a:avLst/>
          </a:prstGeom>
        </p:spPr>
      </p:pic>
      <p:pic>
        <p:nvPicPr>
          <p:cNvPr id="11" name="Graphic 10" descr="Close">
            <a:extLst>
              <a:ext uri="{FF2B5EF4-FFF2-40B4-BE49-F238E27FC236}">
                <a16:creationId xmlns:a16="http://schemas.microsoft.com/office/drawing/2014/main" id="{53E9818F-BCDE-4329-8847-13098C9703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4203" y="2395829"/>
            <a:ext cx="259625" cy="259625"/>
          </a:xfrm>
          <a:prstGeom prst="rect">
            <a:avLst/>
          </a:prstGeom>
        </p:spPr>
      </p:pic>
      <p:pic>
        <p:nvPicPr>
          <p:cNvPr id="12" name="Graphic 11" descr="Close">
            <a:extLst>
              <a:ext uri="{FF2B5EF4-FFF2-40B4-BE49-F238E27FC236}">
                <a16:creationId xmlns:a16="http://schemas.microsoft.com/office/drawing/2014/main" id="{AACCFC8A-4F87-48B7-822C-9F303A8EA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4202" y="3229535"/>
            <a:ext cx="259625" cy="259625"/>
          </a:xfrm>
          <a:prstGeom prst="rect">
            <a:avLst/>
          </a:prstGeom>
        </p:spPr>
      </p:pic>
      <p:pic>
        <p:nvPicPr>
          <p:cNvPr id="13" name="Graphic 12" descr="Close">
            <a:extLst>
              <a:ext uri="{FF2B5EF4-FFF2-40B4-BE49-F238E27FC236}">
                <a16:creationId xmlns:a16="http://schemas.microsoft.com/office/drawing/2014/main" id="{02D8BC57-2DF2-4E7D-9171-FCBC7B22CF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4201" y="5376908"/>
            <a:ext cx="259625" cy="259625"/>
          </a:xfrm>
          <a:prstGeom prst="rect">
            <a:avLst/>
          </a:prstGeom>
        </p:spPr>
      </p:pic>
      <p:pic>
        <p:nvPicPr>
          <p:cNvPr id="14" name="Picture 13">
            <a:extLst>
              <a:ext uri="{FF2B5EF4-FFF2-40B4-BE49-F238E27FC236}">
                <a16:creationId xmlns:a16="http://schemas.microsoft.com/office/drawing/2014/main" id="{D07054C4-5975-4FDE-A2D8-44765167A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40041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10148932" cy="79137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Léon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boy</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605AF88-C46E-4CA7-A93D-1CD07F431389}"/>
              </a:ext>
            </a:extLst>
          </p:cNvPr>
          <p:cNvGraphicFramePr>
            <a:graphicFrameLocks noGrp="1"/>
          </p:cNvGraphicFramePr>
          <p:nvPr/>
        </p:nvGraphicFramePr>
        <p:xfrm>
          <a:off x="2806130" y="1221467"/>
          <a:ext cx="6059680" cy="1810322"/>
        </p:xfrm>
        <a:graphic>
          <a:graphicData uri="http://schemas.openxmlformats.org/drawingml/2006/table">
            <a:tbl>
              <a:tblPr firstRow="1" firstCol="1" bandRow="1"/>
              <a:tblGrid>
                <a:gridCol w="2827044">
                  <a:extLst>
                    <a:ext uri="{9D8B030D-6E8A-4147-A177-3AD203B41FA5}">
                      <a16:colId xmlns:a16="http://schemas.microsoft.com/office/drawing/2014/main" val="1666289505"/>
                    </a:ext>
                  </a:extLst>
                </a:gridCol>
                <a:gridCol w="2827044">
                  <a:extLst>
                    <a:ext uri="{9D8B030D-6E8A-4147-A177-3AD203B41FA5}">
                      <a16:colId xmlns:a16="http://schemas.microsoft.com/office/drawing/2014/main" val="3592080829"/>
                    </a:ext>
                  </a:extLst>
                </a:gridCol>
                <a:gridCol w="405592">
                  <a:extLst>
                    <a:ext uri="{9D8B030D-6E8A-4147-A177-3AD203B41FA5}">
                      <a16:colId xmlns:a16="http://schemas.microsoft.com/office/drawing/2014/main" val="1795178750"/>
                    </a:ext>
                  </a:extLst>
                </a:gridCol>
              </a:tblGrid>
              <a:tr h="0">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2339"/>
                  </a:ext>
                </a:extLst>
              </a:tr>
              <a:tr h="0">
                <a:tc rowSpan="5">
                  <a:txBody>
                    <a:bodyPr/>
                    <a:lstStyle/>
                    <a:p>
                      <a:pP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Léon est 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méchante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17421"/>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petite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338863"/>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anglais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947278"/>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malade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607812"/>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heureuse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152855"/>
                  </a:ext>
                </a:extLst>
              </a:tr>
            </a:tbl>
          </a:graphicData>
        </a:graphic>
      </p:graphicFrame>
      <p:graphicFrame>
        <p:nvGraphicFramePr>
          <p:cNvPr id="7" name="Table 6">
            <a:extLst>
              <a:ext uri="{FF2B5EF4-FFF2-40B4-BE49-F238E27FC236}">
                <a16:creationId xmlns:a16="http://schemas.microsoft.com/office/drawing/2014/main" id="{4A8E6B42-C615-449A-A0B5-56E4774A3219}"/>
              </a:ext>
            </a:extLst>
          </p:cNvPr>
          <p:cNvGraphicFramePr>
            <a:graphicFrameLocks noGrp="1"/>
          </p:cNvGraphicFramePr>
          <p:nvPr/>
        </p:nvGraphicFramePr>
        <p:xfrm>
          <a:off x="2806130" y="4115189"/>
          <a:ext cx="6059680" cy="2366889"/>
        </p:xfrm>
        <a:graphic>
          <a:graphicData uri="http://schemas.openxmlformats.org/drawingml/2006/table">
            <a:tbl>
              <a:tblPr firstRow="1" firstCol="1" bandRow="1"/>
              <a:tblGrid>
                <a:gridCol w="2827044">
                  <a:extLst>
                    <a:ext uri="{9D8B030D-6E8A-4147-A177-3AD203B41FA5}">
                      <a16:colId xmlns:a16="http://schemas.microsoft.com/office/drawing/2014/main" val="2900288696"/>
                    </a:ext>
                  </a:extLst>
                </a:gridCol>
                <a:gridCol w="2827044">
                  <a:extLst>
                    <a:ext uri="{9D8B030D-6E8A-4147-A177-3AD203B41FA5}">
                      <a16:colId xmlns:a16="http://schemas.microsoft.com/office/drawing/2014/main" val="3010770894"/>
                    </a:ext>
                  </a:extLst>
                </a:gridCol>
                <a:gridCol w="405592">
                  <a:extLst>
                    <a:ext uri="{9D8B030D-6E8A-4147-A177-3AD203B41FA5}">
                      <a16:colId xmlns:a16="http://schemas.microsoft.com/office/drawing/2014/main" val="2172912581"/>
                    </a:ext>
                  </a:extLst>
                </a:gridCol>
              </a:tblGrid>
              <a:tr h="393444">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226294"/>
                  </a:ext>
                </a:extLst>
              </a:tr>
              <a:tr h="394689">
                <a:tc rowSpan="5">
                  <a:txBody>
                    <a:bodyPr/>
                    <a:lstStyle/>
                    <a:p>
                      <a:pP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Sophie est 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sérieux</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296999"/>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triste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530857"/>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grand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798410"/>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français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539299"/>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courageuse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426995"/>
                  </a:ext>
                </a:extLst>
              </a:tr>
            </a:tbl>
          </a:graphicData>
        </a:graphic>
      </p:graphicFrame>
      <p:sp>
        <p:nvSpPr>
          <p:cNvPr id="10" name="Rectangle 9">
            <a:extLst>
              <a:ext uri="{FF2B5EF4-FFF2-40B4-BE49-F238E27FC236}">
                <a16:creationId xmlns:a16="http://schemas.microsoft.com/office/drawing/2014/main" id="{CB214670-D575-4AA1-95B4-D7667FB9B45E}"/>
              </a:ext>
            </a:extLst>
          </p:cNvPr>
          <p:cNvSpPr/>
          <p:nvPr/>
        </p:nvSpPr>
        <p:spPr>
          <a:xfrm>
            <a:off x="1378669" y="3693485"/>
            <a:ext cx="10049546" cy="725520"/>
          </a:xfrm>
          <a:prstGeom prst="rect">
            <a:avLst/>
          </a:prstGeom>
        </p:spPr>
        <p:txBody>
          <a:bodyPr wrap="none">
            <a:spAutoFit/>
          </a:bodyPr>
          <a:lstStyle/>
          <a:p>
            <a:pPr>
              <a:lnSpc>
                <a:spcPct val="107000"/>
              </a:lnSpc>
              <a:spcAft>
                <a:spcPts val="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Sophie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girl</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1" name="Graphic 10" descr="Close">
            <a:extLst>
              <a:ext uri="{FF2B5EF4-FFF2-40B4-BE49-F238E27FC236}">
                <a16:creationId xmlns:a16="http://schemas.microsoft.com/office/drawing/2014/main" id="{AA768B0A-3EBD-4C04-930E-22E58CACFF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5193" y="2140407"/>
            <a:ext cx="259625" cy="259625"/>
          </a:xfrm>
          <a:prstGeom prst="rect">
            <a:avLst/>
          </a:prstGeom>
        </p:spPr>
      </p:pic>
      <p:pic>
        <p:nvPicPr>
          <p:cNvPr id="12" name="Graphic 11" descr="Close">
            <a:extLst>
              <a:ext uri="{FF2B5EF4-FFF2-40B4-BE49-F238E27FC236}">
                <a16:creationId xmlns:a16="http://schemas.microsoft.com/office/drawing/2014/main" id="{8CBEE044-88DD-4BD7-8945-D57424EECE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5193" y="2456285"/>
            <a:ext cx="259625" cy="259625"/>
          </a:xfrm>
          <a:prstGeom prst="rect">
            <a:avLst/>
          </a:prstGeom>
        </p:spPr>
      </p:pic>
      <p:pic>
        <p:nvPicPr>
          <p:cNvPr id="13" name="Graphic 12" descr="Close">
            <a:extLst>
              <a:ext uri="{FF2B5EF4-FFF2-40B4-BE49-F238E27FC236}">
                <a16:creationId xmlns:a16="http://schemas.microsoft.com/office/drawing/2014/main" id="{47E09482-C171-4DCF-A596-BF1FD3F721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5193" y="4937441"/>
            <a:ext cx="259625" cy="259625"/>
          </a:xfrm>
          <a:prstGeom prst="rect">
            <a:avLst/>
          </a:prstGeom>
        </p:spPr>
      </p:pic>
      <p:pic>
        <p:nvPicPr>
          <p:cNvPr id="14" name="Graphic 13" descr="Close">
            <a:extLst>
              <a:ext uri="{FF2B5EF4-FFF2-40B4-BE49-F238E27FC236}">
                <a16:creationId xmlns:a16="http://schemas.microsoft.com/office/drawing/2014/main" id="{228A3F41-F2A8-48B3-A75A-3A144B933A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5193" y="6105224"/>
            <a:ext cx="259625" cy="259625"/>
          </a:xfrm>
          <a:prstGeom prst="rect">
            <a:avLst/>
          </a:prstGeom>
        </p:spPr>
      </p:pic>
      <p:pic>
        <p:nvPicPr>
          <p:cNvPr id="15" name="Picture 14">
            <a:extLst>
              <a:ext uri="{FF2B5EF4-FFF2-40B4-BE49-F238E27FC236}">
                <a16:creationId xmlns:a16="http://schemas.microsoft.com/office/drawing/2014/main" id="{40452CF7-1365-4823-8616-9F2BD7D6E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6530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605440" y="1101542"/>
            <a:ext cx="7713785" cy="4910383"/>
          </a:xfrm>
          <a:prstGeom prst="rect">
            <a:avLst/>
          </a:prstGeom>
        </p:spPr>
        <p:txBody>
          <a:bodyPr wrap="square">
            <a:spAutoFit/>
          </a:bodyPr>
          <a:lstStyle/>
          <a:p>
            <a:pPr>
              <a:lnSpc>
                <a:spcPct val="107000"/>
              </a:lnSpc>
              <a:spcAft>
                <a:spcPts val="80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word for ‘a’.</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_______  cahier (m)</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peluche</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(f)</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b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for the English given in brackets. </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Tu ________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table. (have)</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s-ES_tradnl"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Il</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 calme. (</a:t>
            </a:r>
            <a:r>
              <a:rPr lang="es-ES_tradnl"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is</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b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Tu ________ content ? (are)</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Je ________ intelligent. (am)</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endParaRPr lang="en-GB" sz="2400" dirty="0"/>
          </a:p>
        </p:txBody>
      </p:sp>
      <p:sp>
        <p:nvSpPr>
          <p:cNvPr id="7" name="TextBox 6">
            <a:extLst>
              <a:ext uri="{FF2B5EF4-FFF2-40B4-BE49-F238E27FC236}">
                <a16:creationId xmlns:a16="http://schemas.microsoft.com/office/drawing/2014/main" id="{74418054-ABE1-4F2D-9C60-E55A36CBC796}"/>
              </a:ext>
            </a:extLst>
          </p:cNvPr>
          <p:cNvSpPr txBox="1"/>
          <p:nvPr/>
        </p:nvSpPr>
        <p:spPr>
          <a:xfrm>
            <a:off x="2028800" y="1850754"/>
            <a:ext cx="872727"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9" name="TextBox 8">
            <a:extLst>
              <a:ext uri="{FF2B5EF4-FFF2-40B4-BE49-F238E27FC236}">
                <a16:creationId xmlns:a16="http://schemas.microsoft.com/office/drawing/2014/main" id="{0A8C1D41-ACB6-48B4-AFB9-65049ECC89C3}"/>
              </a:ext>
            </a:extLst>
          </p:cNvPr>
          <p:cNvSpPr txBox="1"/>
          <p:nvPr/>
        </p:nvSpPr>
        <p:spPr>
          <a:xfrm>
            <a:off x="2069465" y="2226819"/>
            <a:ext cx="87272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49FD4180-7BD8-4E29-A174-46A5E2DFDD1E}"/>
              </a:ext>
            </a:extLst>
          </p:cNvPr>
          <p:cNvSpPr txBox="1"/>
          <p:nvPr/>
        </p:nvSpPr>
        <p:spPr>
          <a:xfrm>
            <a:off x="2599309" y="4032162"/>
            <a:ext cx="872727"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as</a:t>
            </a:r>
          </a:p>
        </p:txBody>
      </p:sp>
      <p:sp>
        <p:nvSpPr>
          <p:cNvPr id="11" name="TextBox 10">
            <a:extLst>
              <a:ext uri="{FF2B5EF4-FFF2-40B4-BE49-F238E27FC236}">
                <a16:creationId xmlns:a16="http://schemas.microsoft.com/office/drawing/2014/main" id="{618FB6CC-829F-43D2-89BA-65DFC4AF063D}"/>
              </a:ext>
            </a:extLst>
          </p:cNvPr>
          <p:cNvSpPr txBox="1"/>
          <p:nvPr/>
        </p:nvSpPr>
        <p:spPr>
          <a:xfrm>
            <a:off x="2654377" y="4389356"/>
            <a:ext cx="87272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est</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CCE9CDB7-37C4-4D1B-8D47-5AE84D5D688B}"/>
              </a:ext>
            </a:extLst>
          </p:cNvPr>
          <p:cNvSpPr txBox="1"/>
          <p:nvPr/>
        </p:nvSpPr>
        <p:spPr>
          <a:xfrm>
            <a:off x="2654376" y="4738975"/>
            <a:ext cx="872727"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es</a:t>
            </a:r>
          </a:p>
        </p:txBody>
      </p:sp>
      <p:sp>
        <p:nvSpPr>
          <p:cNvPr id="13" name="TextBox 12">
            <a:extLst>
              <a:ext uri="{FF2B5EF4-FFF2-40B4-BE49-F238E27FC236}">
                <a16:creationId xmlns:a16="http://schemas.microsoft.com/office/drawing/2014/main" id="{337422FF-6B2B-48D1-B663-BDA2F5D1D9E2}"/>
              </a:ext>
            </a:extLst>
          </p:cNvPr>
          <p:cNvSpPr txBox="1"/>
          <p:nvPr/>
        </p:nvSpPr>
        <p:spPr>
          <a:xfrm>
            <a:off x="2663168" y="5138568"/>
            <a:ext cx="87272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suis</a:t>
            </a:r>
            <a:endParaRPr lang="en-GB" sz="2400" b="1" dirty="0">
              <a:solidFill>
                <a:srgbClr val="FF0066"/>
              </a:solidFill>
              <a:latin typeface="Century Gothic" panose="020B0502020202020204" pitchFamily="34" charset="0"/>
            </a:endParaRPr>
          </a:p>
        </p:txBody>
      </p:sp>
      <p:pic>
        <p:nvPicPr>
          <p:cNvPr id="14" name="Picture 13">
            <a:extLst>
              <a:ext uri="{FF2B5EF4-FFF2-40B4-BE49-F238E27FC236}">
                <a16:creationId xmlns:a16="http://schemas.microsoft.com/office/drawing/2014/main" id="{E442D6DB-3E43-4756-9E37-2D39AEBD5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16280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143018273"/>
              </p:ext>
            </p:extLst>
          </p:nvPr>
        </p:nvGraphicFramePr>
        <p:xfrm>
          <a:off x="430968" y="2205745"/>
          <a:ext cx="10410584" cy="4087527"/>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goodbye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listen</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game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hello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Thursday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there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Zeenul</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Zeenul</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endParaRPr>
          </a:p>
        </p:txBody>
      </p:sp>
      <p:sp>
        <p:nvSpPr>
          <p:cNvPr id="14" name="Rectangle 13">
            <a:hlinkClick r:id="" action="ppaction://noaction">
              <a:snd r:embed="rId4" name="1_aujourdhui.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5" name="2_ecrire.wav"/>
            </a:hlinkClick>
            <a:extLst>
              <a:ext uri="{FF2B5EF4-FFF2-40B4-BE49-F238E27FC236}">
                <a16:creationId xmlns:a16="http://schemas.microsoft.com/office/drawing/2014/main" id="{F4615312-C611-4356-A0C5-6FE99D0344A2}"/>
              </a:ext>
            </a:extLst>
          </p:cNvPr>
          <p:cNvSpPr/>
          <p:nvPr/>
        </p:nvSpPr>
        <p:spPr>
          <a:xfrm>
            <a:off x="553965" y="363070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6" name="3_un_jeu.wav"/>
            </a:hlinkClick>
            <a:extLst>
              <a:ext uri="{FF2B5EF4-FFF2-40B4-BE49-F238E27FC236}">
                <a16:creationId xmlns:a16="http://schemas.microsoft.com/office/drawing/2014/main" id="{01CC2E26-13CF-4F85-819C-F4E7E8906553}"/>
              </a:ext>
            </a:extLst>
          </p:cNvPr>
          <p:cNvSpPr/>
          <p:nvPr/>
        </p:nvSpPr>
        <p:spPr>
          <a:xfrm>
            <a:off x="553965" y="463990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7" name="4_ou.wav"/>
            </a:hlinkClick>
            <a:extLst>
              <a:ext uri="{FF2B5EF4-FFF2-40B4-BE49-F238E27FC236}">
                <a16:creationId xmlns:a16="http://schemas.microsoft.com/office/drawing/2014/main" id="{38586378-39B8-4178-BE89-C951F6DBEA88}"/>
              </a:ext>
            </a:extLst>
          </p:cNvPr>
          <p:cNvSpPr/>
          <p:nvPr/>
        </p:nvSpPr>
        <p:spPr>
          <a:xfrm>
            <a:off x="555865" y="555157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7" name="Picture 6">
            <a:extLst>
              <a:ext uri="{FF2B5EF4-FFF2-40B4-BE49-F238E27FC236}">
                <a16:creationId xmlns:a16="http://schemas.microsoft.com/office/drawing/2014/main" id="{F054D881-DC9D-4D7E-9DD5-8E3358574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A846FCC-269E-4F1F-A44D-606B7FAE2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74">
            <a:off x="339492" y="4201013"/>
            <a:ext cx="6782403" cy="3391202"/>
          </a:xfrm>
          <a:prstGeom prst="rect">
            <a:avLst/>
          </a:prstGeom>
        </p:spPr>
      </p:pic>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pic>
        <p:nvPicPr>
          <p:cNvPr id="18" name="Picture 10" descr="Navidad, Niños, Coral, Cantando, Música, Perro, Dibujo">
            <a:extLst>
              <a:ext uri="{FF2B5EF4-FFF2-40B4-BE49-F238E27FC236}">
                <a16:creationId xmlns:a16="http://schemas.microsoft.com/office/drawing/2014/main" id="{2640474B-3D82-41F4-8025-DDB867045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566" y="288758"/>
            <a:ext cx="1723616" cy="11831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506997" y="1638837"/>
            <a:ext cx="5907386" cy="34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N </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N</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Voic</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venir les rennes.</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O </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O</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N</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 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s aurons des cad</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 _ 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x.</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E </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E</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Les enfants s</a:t>
            </a:r>
            <a:r>
              <a:rPr lang="fr-FR" altLang="en-US" sz="2800" b="1" dirty="0">
                <a:solidFill>
                  <a:srgbClr val="002060"/>
                </a:solidFill>
                <a:latin typeface="Century Gothic" panose="020B0502020202020204" pitchFamily="34" charset="0"/>
              </a:rPr>
              <a:t>_ _</a:t>
            </a:r>
            <a:r>
              <a:rPr lang="fr-FR" altLang="en-US" sz="2800" dirty="0">
                <a:solidFill>
                  <a:srgbClr val="002060"/>
                </a:solidFill>
                <a:latin typeface="Century Gothic" panose="020B0502020202020204" pitchFamily="34" charset="0"/>
              </a:rPr>
              <a:t>t j</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oy</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 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x.</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L </a:t>
            </a:r>
            <a:r>
              <a:rPr kumimoji="0" lang="fr-FR"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rPr>
              <a:t>L</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C'est l</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soir d</a:t>
            </a:r>
            <a:r>
              <a:rPr kumimoji="0" lang="fr-FR"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_</a:t>
            </a: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Noël.</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74823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Canon de No</a:t>
            </a:r>
            <a:r>
              <a:rPr kumimoji="0" lang="az-Cyrl-AZ"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ё</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l</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91837" y="1009312"/>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2416F5B6-72A0-4EFB-915E-8868EBB9F782}"/>
              </a:ext>
            </a:extLst>
          </p:cNvPr>
          <p:cNvSpPr/>
          <p:nvPr/>
        </p:nvSpPr>
        <p:spPr>
          <a:xfrm>
            <a:off x="8289035" y="4150895"/>
            <a:ext cx="3694417" cy="2418347"/>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Noёl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Christmas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venir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 to come, coming</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renne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–reindeer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aurons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(we) will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sont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 (they)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soir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–evening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19DFD9EF-8120-4041-BA08-4B7AA55C9CEB}"/>
              </a:ext>
            </a:extLst>
          </p:cNvPr>
          <p:cNvSpPr/>
          <p:nvPr/>
        </p:nvSpPr>
        <p:spPr>
          <a:xfrm>
            <a:off x="7039427" y="1660574"/>
            <a:ext cx="5152573" cy="1680075"/>
          </a:xfrm>
          <a:prstGeom prst="rect">
            <a:avLst/>
          </a:prstGeom>
        </p:spPr>
        <p:txBody>
          <a:bodyPr wrap="square">
            <a:spAutoFit/>
          </a:bodyPr>
          <a:lstStyle/>
          <a:p>
            <a:pPr marL="0" marR="0" lvl="0" indent="0" algn="l" defTabSz="914400" rtl="0" eaLnBrk="1" fontAlgn="auto" latinLnBrk="0" hangingPunct="1">
              <a:lnSpc>
                <a:spcPct val="200000"/>
              </a:lnSpc>
              <a:spcBef>
                <a:spcPct val="0"/>
              </a:spcBef>
              <a:spcAft>
                <a:spcPts val="0"/>
              </a:spcAft>
              <a:buClrTx/>
              <a:buSzTx/>
              <a:buFontTx/>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rPr>
              <a:t>Noël, Noël, N, O ,E, L.</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fr-FR" altLang="en-US" sz="2800" b="0" i="0" u="none" strike="noStrike" kern="1200" cap="none" spc="0" normalizeH="0" baseline="0" noProof="0" dirty="0">
                <a:ln>
                  <a:noFill/>
                </a:ln>
                <a:solidFill>
                  <a:srgbClr val="002060"/>
                </a:solidFill>
                <a:effectLst/>
                <a:uLnTx/>
                <a:uFillTx/>
                <a:latin typeface="Century Gothic" panose="020B0502020202020204" pitchFamily="34" charset="0"/>
              </a:rPr>
              <a:t>Noël, Noël, N, O ,E, L.</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177BBB3-62F3-4926-844D-DBB8BD7FBEBA}"/>
              </a:ext>
            </a:extLst>
          </p:cNvPr>
          <p:cNvSpPr txBox="1"/>
          <p:nvPr/>
        </p:nvSpPr>
        <p:spPr>
          <a:xfrm>
            <a:off x="4343399" y="991929"/>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7" name="Group 26">
            <a:extLst>
              <a:ext uri="{FF2B5EF4-FFF2-40B4-BE49-F238E27FC236}">
                <a16:creationId xmlns:a16="http://schemas.microsoft.com/office/drawing/2014/main" id="{1B2D0950-A199-496D-975C-F1DB4E12000C}"/>
              </a:ext>
            </a:extLst>
          </p:cNvPr>
          <p:cNvGrpSpPr/>
          <p:nvPr/>
        </p:nvGrpSpPr>
        <p:grpSpPr>
          <a:xfrm>
            <a:off x="11154032" y="128610"/>
            <a:ext cx="864300" cy="876300"/>
            <a:chOff x="10931412" y="128500"/>
            <a:chExt cx="864300" cy="876300"/>
          </a:xfrm>
        </p:grpSpPr>
        <p:sp>
          <p:nvSpPr>
            <p:cNvPr id="30" name="Oval 29">
              <a:extLst>
                <a:ext uri="{FF2B5EF4-FFF2-40B4-BE49-F238E27FC236}">
                  <a16:creationId xmlns:a16="http://schemas.microsoft.com/office/drawing/2014/main" id="{E0523F1F-5765-471C-AD72-E6913FECF6B0}"/>
                </a:ext>
              </a:extLst>
            </p:cNvPr>
            <p:cNvSpPr/>
            <p:nvPr/>
          </p:nvSpPr>
          <p:spPr>
            <a:xfrm>
              <a:off x="10931412" y="128500"/>
              <a:ext cx="864300" cy="876300"/>
            </a:xfrm>
            <a:prstGeom prst="ellipse">
              <a:avLst/>
            </a:prstGeom>
            <a:solidFill>
              <a:srgbClr val="00B0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F1CB462-4C2C-447E-A51F-EAA22DF8F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253" y="249899"/>
              <a:ext cx="524618" cy="633501"/>
            </a:xfrm>
            <a:prstGeom prst="rect">
              <a:avLst/>
            </a:prstGeom>
          </p:spPr>
        </p:pic>
      </p:grpSp>
      <p:sp>
        <p:nvSpPr>
          <p:cNvPr id="5" name="Title 4">
            <a:extLst>
              <a:ext uri="{FF2B5EF4-FFF2-40B4-BE49-F238E27FC236}">
                <a16:creationId xmlns:a16="http://schemas.microsoft.com/office/drawing/2014/main" id="{3C784670-BBE3-42F7-BE7B-1B49FB3F95D6}"/>
              </a:ext>
            </a:extLst>
          </p:cNvPr>
          <p:cNvSpPr>
            <a:spLocks noGrp="1"/>
          </p:cNvSpPr>
          <p:nvPr>
            <p:ph type="title"/>
          </p:nvPr>
        </p:nvSpPr>
        <p:spPr>
          <a:xfrm>
            <a:off x="10970960" y="1112974"/>
            <a:ext cx="1221040" cy="496769"/>
          </a:xfrm>
          <a:solidFill>
            <a:srgbClr val="00B0F0"/>
          </a:solidFill>
        </p:spPr>
        <p:txBody>
          <a:bodyPr/>
          <a:lstStyle/>
          <a:p>
            <a:pPr algn="ctr"/>
            <a:r>
              <a:rPr lang="en-GB" sz="2000" b="1" dirty="0">
                <a:solidFill>
                  <a:schemeClr val="bg1"/>
                </a:solidFill>
                <a:latin typeface="Century Gothic" panose="020B0502020202020204" pitchFamily="34" charset="0"/>
              </a:rPr>
              <a:t>chanter</a:t>
            </a:r>
          </a:p>
        </p:txBody>
      </p:sp>
    </p:spTree>
    <p:extLst>
      <p:ext uri="{BB962C8B-B14F-4D97-AF65-F5344CB8AC3E}">
        <p14:creationId xmlns:p14="http://schemas.microsoft.com/office/powerpoint/2010/main" val="323364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3157771292"/>
              </p:ext>
            </p:extLst>
          </p:nvPr>
        </p:nvGraphicFramePr>
        <p:xfrm>
          <a:off x="430968" y="1484654"/>
          <a:ext cx="10410584" cy="450974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horse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dog</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midday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Tuesday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Friday</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Wednesday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bl>
          </a:graphicData>
        </a:graphic>
      </p:graphicFrame>
      <p:sp>
        <p:nvSpPr>
          <p:cNvPr id="7" name="Rectangle 6">
            <a:hlinkClick r:id="" action="ppaction://noaction">
              <a:snd r:embed="rId4" name="5_chaque.wav"/>
            </a:hlinkClick>
            <a:extLst>
              <a:ext uri="{FF2B5EF4-FFF2-40B4-BE49-F238E27FC236}">
                <a16:creationId xmlns:a16="http://schemas.microsoft.com/office/drawing/2014/main" id="{A31BB720-7BFF-4D53-8123-484FC862674F}"/>
              </a:ext>
            </a:extLst>
          </p:cNvPr>
          <p:cNvSpPr/>
          <p:nvPr/>
        </p:nvSpPr>
        <p:spPr>
          <a:xfrm>
            <a:off x="538479" y="263687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5" name="6_mercredi.wav"/>
            </a:hlinkClick>
            <a:extLst>
              <a:ext uri="{FF2B5EF4-FFF2-40B4-BE49-F238E27FC236}">
                <a16:creationId xmlns:a16="http://schemas.microsoft.com/office/drawing/2014/main" id="{2DD31AC0-AA2D-41C8-9EBD-93FC36546E2B}"/>
              </a:ext>
            </a:extLst>
          </p:cNvPr>
          <p:cNvSpPr/>
          <p:nvPr/>
        </p:nvSpPr>
        <p:spPr>
          <a:xfrm>
            <a:off x="538479" y="408760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6" name="7_il.wav"/>
            </a:hlinkClick>
            <a:extLst>
              <a:ext uri="{FF2B5EF4-FFF2-40B4-BE49-F238E27FC236}">
                <a16:creationId xmlns:a16="http://schemas.microsoft.com/office/drawing/2014/main" id="{E01BECA0-4986-4143-ACF1-26F77569801E}"/>
              </a:ext>
            </a:extLst>
          </p:cNvPr>
          <p:cNvSpPr/>
          <p:nvPr/>
        </p:nvSpPr>
        <p:spPr>
          <a:xfrm>
            <a:off x="538479" y="526059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pic>
        <p:nvPicPr>
          <p:cNvPr id="10" name="Picture 9">
            <a:extLst>
              <a:ext uri="{FF2B5EF4-FFF2-40B4-BE49-F238E27FC236}">
                <a16:creationId xmlns:a16="http://schemas.microsoft.com/office/drawing/2014/main" id="{3205096B-7C08-4912-A1EB-E97DE8FBA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221941730"/>
              </p:ext>
            </p:extLst>
          </p:nvPr>
        </p:nvGraphicFramePr>
        <p:xfrm>
          <a:off x="961292" y="1719116"/>
          <a:ext cx="10269416" cy="4705129"/>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classroom activity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47470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4" name="2_1_Monsieur.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2_2_quoi.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2_3_bonjour.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2_4_parler.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2" name="Rectangle 11">
            <a:hlinkClick r:id="" action="ppaction://noaction">
              <a:snd r:embed="rId8" name="2_5_peluche.wav"/>
            </a:hlinkClick>
            <a:extLst>
              <a:ext uri="{FF2B5EF4-FFF2-40B4-BE49-F238E27FC236}">
                <a16:creationId xmlns:a16="http://schemas.microsoft.com/office/drawing/2014/main" id="{C5D6D4D1-D3BC-4F1A-9581-F3D3B3DA8C2B}"/>
              </a:ext>
            </a:extLst>
          </p:cNvPr>
          <p:cNvSpPr/>
          <p:nvPr/>
        </p:nvSpPr>
        <p:spPr>
          <a:xfrm>
            <a:off x="1021910" y="581064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4" name="Picture 13">
            <a:extLst>
              <a:ext uri="{FF2B5EF4-FFF2-40B4-BE49-F238E27FC236}">
                <a16:creationId xmlns:a16="http://schemas.microsoft.com/office/drawing/2014/main" id="{33D3B47D-4962-4BD5-B512-F42233633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137452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9795803" cy="5638210"/>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a:t>
            </a:r>
            <a:r>
              <a:rPr lang="en-US" sz="2000" dirty="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Zeenul</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to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French word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cadeau</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va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bien</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It’s</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going</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Tu as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gomme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Tu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ici</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  you here?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pour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toi</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Is it for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Elle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curieuse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She is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dimanche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Is it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Il a un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stylo</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semaine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 a ________________.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Monsieur Pau a un</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livre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Mr Pau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AE21CC29-BD76-4244-9D94-7FA23EE5B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61802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1336997" cy="5082160"/>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rubber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Adèle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serious.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Adèle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going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badly.		_____ _____ mal.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Is it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for 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bottle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______ 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pencil</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perfect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___________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Every 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great. 	___________ 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super.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He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brave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Il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Today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Saturday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Aujourd’hui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Mrs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Pau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funny!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 ________Pau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72823BB5-2F2F-4566-A5FE-EBA6F3E80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3820620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6718506" cy="45583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2981550563"/>
              </p:ext>
            </p:extLst>
          </p:nvPr>
        </p:nvGraphicFramePr>
        <p:xfrm>
          <a:off x="1278967" y="1221467"/>
          <a:ext cx="9609426" cy="5085762"/>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1731199">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 intelligent.</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une photo.</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curieux</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…ai un animal.</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règle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8" name="Picture 7">
            <a:extLst>
              <a:ext uri="{FF2B5EF4-FFF2-40B4-BE49-F238E27FC236}">
                <a16:creationId xmlns:a16="http://schemas.microsoft.com/office/drawing/2014/main" id="{9ABDB859-4E71-4B37-A95A-EA43134F1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189946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10148932" cy="79137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Léon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boy</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605AF88-C46E-4CA7-A93D-1CD07F431389}"/>
              </a:ext>
            </a:extLst>
          </p:cNvPr>
          <p:cNvGraphicFramePr>
            <a:graphicFrameLocks noGrp="1"/>
          </p:cNvGraphicFramePr>
          <p:nvPr>
            <p:extLst>
              <p:ext uri="{D42A27DB-BD31-4B8C-83A1-F6EECF244321}">
                <p14:modId xmlns:p14="http://schemas.microsoft.com/office/powerpoint/2010/main" val="433695611"/>
              </p:ext>
            </p:extLst>
          </p:nvPr>
        </p:nvGraphicFramePr>
        <p:xfrm>
          <a:off x="2806130" y="1221467"/>
          <a:ext cx="6059680" cy="1810322"/>
        </p:xfrm>
        <a:graphic>
          <a:graphicData uri="http://schemas.openxmlformats.org/drawingml/2006/table">
            <a:tbl>
              <a:tblPr firstRow="1" firstCol="1" bandRow="1"/>
              <a:tblGrid>
                <a:gridCol w="2827044">
                  <a:extLst>
                    <a:ext uri="{9D8B030D-6E8A-4147-A177-3AD203B41FA5}">
                      <a16:colId xmlns:a16="http://schemas.microsoft.com/office/drawing/2014/main" val="1666289505"/>
                    </a:ext>
                  </a:extLst>
                </a:gridCol>
                <a:gridCol w="2827044">
                  <a:extLst>
                    <a:ext uri="{9D8B030D-6E8A-4147-A177-3AD203B41FA5}">
                      <a16:colId xmlns:a16="http://schemas.microsoft.com/office/drawing/2014/main" val="3592080829"/>
                    </a:ext>
                  </a:extLst>
                </a:gridCol>
                <a:gridCol w="405592">
                  <a:extLst>
                    <a:ext uri="{9D8B030D-6E8A-4147-A177-3AD203B41FA5}">
                      <a16:colId xmlns:a16="http://schemas.microsoft.com/office/drawing/2014/main" val="1795178750"/>
                    </a:ext>
                  </a:extLst>
                </a:gridCol>
              </a:tblGrid>
              <a:tr h="0">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2339"/>
                  </a:ext>
                </a:extLst>
              </a:tr>
              <a:tr h="0">
                <a:tc rowSpan="5">
                  <a:txBody>
                    <a:bodyPr/>
                    <a:lstStyle/>
                    <a:p>
                      <a:pP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Léon est 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méchante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17421"/>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petite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338863"/>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anglais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947278"/>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malade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607812"/>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heureuse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152855"/>
                  </a:ext>
                </a:extLst>
              </a:tr>
            </a:tbl>
          </a:graphicData>
        </a:graphic>
      </p:graphicFrame>
      <p:graphicFrame>
        <p:nvGraphicFramePr>
          <p:cNvPr id="7" name="Table 6">
            <a:extLst>
              <a:ext uri="{FF2B5EF4-FFF2-40B4-BE49-F238E27FC236}">
                <a16:creationId xmlns:a16="http://schemas.microsoft.com/office/drawing/2014/main" id="{4A8E6B42-C615-449A-A0B5-56E4774A3219}"/>
              </a:ext>
            </a:extLst>
          </p:cNvPr>
          <p:cNvGraphicFramePr>
            <a:graphicFrameLocks noGrp="1"/>
          </p:cNvGraphicFramePr>
          <p:nvPr>
            <p:extLst>
              <p:ext uri="{D42A27DB-BD31-4B8C-83A1-F6EECF244321}">
                <p14:modId xmlns:p14="http://schemas.microsoft.com/office/powerpoint/2010/main" val="2284043011"/>
              </p:ext>
            </p:extLst>
          </p:nvPr>
        </p:nvGraphicFramePr>
        <p:xfrm>
          <a:off x="2806130" y="4115189"/>
          <a:ext cx="6059680" cy="2366889"/>
        </p:xfrm>
        <a:graphic>
          <a:graphicData uri="http://schemas.openxmlformats.org/drawingml/2006/table">
            <a:tbl>
              <a:tblPr firstRow="1" firstCol="1" bandRow="1"/>
              <a:tblGrid>
                <a:gridCol w="2827044">
                  <a:extLst>
                    <a:ext uri="{9D8B030D-6E8A-4147-A177-3AD203B41FA5}">
                      <a16:colId xmlns:a16="http://schemas.microsoft.com/office/drawing/2014/main" val="2900288696"/>
                    </a:ext>
                  </a:extLst>
                </a:gridCol>
                <a:gridCol w="2827044">
                  <a:extLst>
                    <a:ext uri="{9D8B030D-6E8A-4147-A177-3AD203B41FA5}">
                      <a16:colId xmlns:a16="http://schemas.microsoft.com/office/drawing/2014/main" val="3010770894"/>
                    </a:ext>
                  </a:extLst>
                </a:gridCol>
                <a:gridCol w="405592">
                  <a:extLst>
                    <a:ext uri="{9D8B030D-6E8A-4147-A177-3AD203B41FA5}">
                      <a16:colId xmlns:a16="http://schemas.microsoft.com/office/drawing/2014/main" val="2172912581"/>
                    </a:ext>
                  </a:extLst>
                </a:gridCol>
              </a:tblGrid>
              <a:tr h="393444">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226294"/>
                  </a:ext>
                </a:extLst>
              </a:tr>
              <a:tr h="394689">
                <a:tc rowSpan="5">
                  <a:txBody>
                    <a:bodyPr/>
                    <a:lstStyle/>
                    <a:p>
                      <a:pP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Sophie est 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sérieux</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296999"/>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triste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530857"/>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grand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798410"/>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français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539299"/>
                  </a:ext>
                </a:extLst>
              </a:tr>
              <a:tr h="394689">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courageuse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426995"/>
                  </a:ext>
                </a:extLst>
              </a:tr>
            </a:tbl>
          </a:graphicData>
        </a:graphic>
      </p:graphicFrame>
      <p:sp>
        <p:nvSpPr>
          <p:cNvPr id="10" name="Rectangle 9">
            <a:extLst>
              <a:ext uri="{FF2B5EF4-FFF2-40B4-BE49-F238E27FC236}">
                <a16:creationId xmlns:a16="http://schemas.microsoft.com/office/drawing/2014/main" id="{CB214670-D575-4AA1-95B4-D7667FB9B45E}"/>
              </a:ext>
            </a:extLst>
          </p:cNvPr>
          <p:cNvSpPr/>
          <p:nvPr/>
        </p:nvSpPr>
        <p:spPr>
          <a:xfrm>
            <a:off x="1378669" y="3693485"/>
            <a:ext cx="10049546" cy="725520"/>
          </a:xfrm>
          <a:prstGeom prst="rect">
            <a:avLst/>
          </a:prstGeom>
        </p:spPr>
        <p:txBody>
          <a:bodyPr wrap="none">
            <a:spAutoFit/>
          </a:bodyPr>
          <a:lstStyle/>
          <a:p>
            <a:pPr>
              <a:lnSpc>
                <a:spcPct val="107000"/>
              </a:lnSpc>
              <a:spcAft>
                <a:spcPts val="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Sophie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girl</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E863B60E-3490-4BC3-B0CE-3D7DE9195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261346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605440" y="1101542"/>
            <a:ext cx="7713785" cy="4910383"/>
          </a:xfrm>
          <a:prstGeom prst="rect">
            <a:avLst/>
          </a:prstGeom>
        </p:spPr>
        <p:txBody>
          <a:bodyPr wrap="square">
            <a:spAutoFit/>
          </a:bodyPr>
          <a:lstStyle/>
          <a:p>
            <a:pPr>
              <a:lnSpc>
                <a:spcPct val="107000"/>
              </a:lnSpc>
              <a:spcAft>
                <a:spcPts val="80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word for ‘a’.</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_______  cahier (m)</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peluche</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(f)</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b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for the English given in brackets. </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Tu ________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table. (have)</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s-ES_tradnl"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Il</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 calme. (</a:t>
            </a:r>
            <a:r>
              <a:rPr lang="es-ES_tradnl"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is</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b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Tu ________ content ? (are)</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Je ________ intelligent. (am)</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endParaRPr lang="en-GB" sz="2400" dirty="0"/>
          </a:p>
        </p:txBody>
      </p:sp>
      <p:pic>
        <p:nvPicPr>
          <p:cNvPr id="7" name="Picture 6">
            <a:extLst>
              <a:ext uri="{FF2B5EF4-FFF2-40B4-BE49-F238E27FC236}">
                <a16:creationId xmlns:a16="http://schemas.microsoft.com/office/drawing/2014/main" id="{D5290D37-05B4-49BC-8361-29115FC79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4" y="173404"/>
            <a:ext cx="1097280" cy="1214981"/>
          </a:xfrm>
          <a:prstGeom prst="rect">
            <a:avLst/>
          </a:prstGeom>
        </p:spPr>
      </p:pic>
    </p:spTree>
    <p:extLst>
      <p:ext uri="{BB962C8B-B14F-4D97-AF65-F5344CB8AC3E}">
        <p14:creationId xmlns:p14="http://schemas.microsoft.com/office/powerpoint/2010/main" val="215103818"/>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7491</TotalTime>
  <Words>3164</Words>
  <Application>Microsoft Office PowerPoint</Application>
  <PresentationFormat>Widescreen</PresentationFormat>
  <Paragraphs>727</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MS Gothic</vt:lpstr>
      <vt:lpstr>Arial</vt:lpstr>
      <vt:lpstr>Calibri</vt:lpstr>
      <vt:lpstr>Century Gothic</vt:lpstr>
      <vt:lpstr>Modern Love</vt:lpstr>
      <vt:lpstr>Segoe UI Symbol</vt:lpstr>
      <vt:lpstr>Symbol</vt:lpstr>
      <vt:lpstr>Wingdings</vt:lpstr>
      <vt:lpstr>1_Office Theme</vt:lpstr>
      <vt:lpstr>3_Office Theme</vt:lpstr>
      <vt:lpstr>Saying what I and others have</vt:lpstr>
      <vt:lpstr>écouter</vt:lpstr>
      <vt:lpstr>écouter</vt:lpstr>
      <vt:lpstr>écouter</vt:lpstr>
      <vt:lpstr>lire</vt:lpstr>
      <vt:lpstr>écrire</vt:lpstr>
      <vt:lpstr>lire</vt:lpstr>
      <vt:lpstr>lire</vt:lpstr>
      <vt:lpstr>écrire</vt:lpstr>
      <vt:lpstr>écouter</vt:lpstr>
      <vt:lpstr>Au revoir !</vt:lpstr>
      <vt:lpstr>écouter</vt:lpstr>
      <vt:lpstr>écouter</vt:lpstr>
      <vt:lpstr>écouter</vt:lpstr>
      <vt:lpstr>lire</vt:lpstr>
      <vt:lpstr>écrire</vt:lpstr>
      <vt:lpstr>lire</vt:lpstr>
      <vt:lpstr>lire</vt:lpstr>
      <vt:lpstr>écrire</vt:lpstr>
      <vt:lpstr>chanter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48</cp:revision>
  <dcterms:created xsi:type="dcterms:W3CDTF">2021-10-25T17:33:24Z</dcterms:created>
  <dcterms:modified xsi:type="dcterms:W3CDTF">2021-11-28T16:12:49Z</dcterms:modified>
</cp:coreProperties>
</file>