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827" r:id="rId3"/>
    <p:sldId id="852" r:id="rId4"/>
    <p:sldId id="853" r:id="rId5"/>
    <p:sldId id="854" r:id="rId6"/>
    <p:sldId id="855" r:id="rId7"/>
    <p:sldId id="858" r:id="rId8"/>
    <p:sldId id="857" r:id="rId9"/>
    <p:sldId id="840" r:id="rId10"/>
    <p:sldId id="841" r:id="rId11"/>
    <p:sldId id="842" r:id="rId12"/>
    <p:sldId id="843" r:id="rId13"/>
    <p:sldId id="844" r:id="rId14"/>
    <p:sldId id="845" r:id="rId15"/>
    <p:sldId id="846" r:id="rId16"/>
    <p:sldId id="847" r:id="rId17"/>
    <p:sldId id="848" r:id="rId18"/>
    <p:sldId id="625" r:id="rId19"/>
    <p:sldId id="859" r:id="rId20"/>
    <p:sldId id="851" r:id="rId21"/>
    <p:sldId id="850" r:id="rId22"/>
    <p:sldId id="849" r:id="rId23"/>
    <p:sldId id="5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EFF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53819" autoAdjust="0"/>
  </p:normalViewPr>
  <p:slideViewPr>
    <p:cSldViewPr snapToGrid="0">
      <p:cViewPr varScale="1">
        <p:scale>
          <a:sx n="61" d="100"/>
          <a:sy n="61" d="100"/>
        </p:scale>
        <p:origin x="189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20/02/2023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a:t>
            </a:r>
          </a:p>
          <a:p>
            <a:pPr marL="0" indent="-216000">
              <a:lnSpc>
                <a:spcPct val="100000"/>
              </a:lnSpc>
            </a:pPr>
            <a:r>
              <a:rPr lang="en-GB" sz="1200" b="0" strike="noStrike" spc="-1" dirty="0">
                <a:solidFill>
                  <a:srgbClr val="000000"/>
                </a:solidFill>
                <a:latin typeface="Calibri"/>
                <a:ea typeface="Calibri"/>
              </a:rPr>
              <a:t>available under a Creative Commons license, no attribution required.</a:t>
            </a:r>
            <a:endParaRPr lang="en-GB" sz="1200" b="0" strike="noStrike" spc="-1" dirty="0">
              <a:latin typeface="Arial"/>
            </a:endParaRPr>
          </a:p>
          <a:p>
            <a:pPr marL="0" indent="-216000" algn="l">
              <a:lnSpc>
                <a:spcPct val="100000"/>
              </a:lnSpc>
            </a:pPr>
            <a:r>
              <a:rPr lang="en-GB" sz="1200" b="1" strike="noStrike" spc="-1" dirty="0">
                <a:latin typeface="Arial"/>
              </a:rPr>
              <a:t>The AUDIO version of the lesson material includes additional audio for the new language presented (phonics, vocabulary) and audio for the instructions</a:t>
            </a:r>
          </a:p>
          <a:p>
            <a:pPr marL="0" indent="-216000" algn="l">
              <a:lnSpc>
                <a:spcPct val="100000"/>
              </a:lnSpc>
            </a:pPr>
            <a:r>
              <a:rPr lang="en-GB" sz="1200" b="1" strike="noStrike" spc="-1" dirty="0">
                <a:latin typeface="Arial"/>
              </a:rPr>
              <a:t>on the slide.</a:t>
            </a:r>
          </a:p>
          <a:p>
            <a:pPr marL="0" indent="-216000" algn="l">
              <a:lnSpc>
                <a:spcPct val="100000"/>
              </a:lnSpc>
            </a:pPr>
            <a:r>
              <a:rPr lang="en-GB" sz="1200" b="1" strike="noStrike" spc="-1" dirty="0">
                <a:latin typeface="Arial"/>
              </a:rPr>
              <a:t>In addition, it includes VIDEO clips of the phonics and the phonics’ source words.  Pupils can be encouraged to look at the shape of the mouth/lips on</a:t>
            </a:r>
          </a:p>
          <a:p>
            <a:pPr marL="0" indent="-216000" algn="l">
              <a:lnSpc>
                <a:spcPct val="100000"/>
              </a:lnSpc>
            </a:pPr>
            <a:r>
              <a:rPr lang="en-GB" sz="1200" b="1" strike="noStrike" spc="-1" dirty="0">
                <a:latin typeface="Arial"/>
              </a:rPr>
              <a:t>slides where these appear, and try to copy it/them.</a:t>
            </a:r>
          </a:p>
          <a:p>
            <a:pPr marL="0" indent="-216000">
              <a:lnSpc>
                <a:spcPct val="100000"/>
              </a:lnSpc>
            </a:pPr>
            <a:endParaRPr lang="en-GB" sz="1200" b="0" strike="noStrike" spc="-1" dirty="0">
              <a:latin typeface="Arial"/>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rgbClr val="002060"/>
                </a:solidFill>
                <a:latin typeface="Century Gothic"/>
                <a:ea typeface="Century Gothic"/>
                <a:cs typeface="Century Gothic"/>
                <a:sym typeface="Century Gothic"/>
              </a:rPr>
              <a:t>Phonics: introduce liaison after x- and s-</a:t>
            </a:r>
            <a:r>
              <a:rPr lang="fr-FR" sz="1200" b="0" dirty="0">
                <a:solidFill>
                  <a:srgbClr val="002060"/>
                </a:solidFill>
                <a:latin typeface="Century Gothic"/>
                <a:ea typeface="Century Gothic"/>
                <a:cs typeface="Century Gothic"/>
                <a:sym typeface="Century Gothic"/>
              </a:rPr>
              <a:t>: deu</a:t>
            </a:r>
            <a:r>
              <a:rPr lang="fr-FR" sz="1200" b="1" dirty="0">
                <a:solidFill>
                  <a:srgbClr val="002060"/>
                </a:solidFill>
                <a:latin typeface="Century Gothic"/>
                <a:ea typeface="Century Gothic"/>
                <a:cs typeface="Century Gothic"/>
                <a:sym typeface="Century Gothic"/>
              </a:rPr>
              <a:t>x</a:t>
            </a:r>
            <a:r>
              <a:rPr lang="fr-FR" sz="1200" b="0" dirty="0">
                <a:solidFill>
                  <a:srgbClr val="002060"/>
                </a:solidFill>
                <a:latin typeface="Century Gothic"/>
                <a:ea typeface="Century Gothic"/>
                <a:cs typeface="Century Gothic"/>
                <a:sym typeface="Century Gothic"/>
              </a:rPr>
              <a:t> </a:t>
            </a:r>
            <a:r>
              <a:rPr lang="fr-FR" sz="1200" b="1" dirty="0">
                <a:solidFill>
                  <a:srgbClr val="002060"/>
                </a:solidFill>
                <a:latin typeface="Century Gothic"/>
                <a:ea typeface="Century Gothic"/>
                <a:cs typeface="Century Gothic"/>
                <a:sym typeface="Century Gothic"/>
              </a:rPr>
              <a:t>e</a:t>
            </a:r>
            <a:r>
              <a:rPr lang="fr-FR" sz="1200" b="0" dirty="0">
                <a:solidFill>
                  <a:srgbClr val="002060"/>
                </a:solidFill>
                <a:latin typeface="Century Gothic"/>
                <a:ea typeface="Century Gothic"/>
                <a:cs typeface="Century Gothic"/>
                <a:sym typeface="Century Gothic"/>
              </a:rPr>
              <a:t>nfants,  troi</a:t>
            </a:r>
            <a:r>
              <a:rPr lang="fr-FR" sz="1200" b="1" dirty="0">
                <a:solidFill>
                  <a:srgbClr val="002060"/>
                </a:solidFill>
                <a:latin typeface="Century Gothic"/>
                <a:ea typeface="Century Gothic"/>
                <a:cs typeface="Century Gothic"/>
                <a:sym typeface="Century Gothic"/>
              </a:rPr>
              <a:t>s</a:t>
            </a:r>
            <a:r>
              <a:rPr lang="fr-FR" sz="1200" b="0" dirty="0">
                <a:solidFill>
                  <a:srgbClr val="002060"/>
                </a:solidFill>
                <a:latin typeface="Century Gothic"/>
                <a:ea typeface="Century Gothic"/>
                <a:cs typeface="Century Gothic"/>
                <a:sym typeface="Century Gothic"/>
              </a:rPr>
              <a:t> </a:t>
            </a:r>
            <a:r>
              <a:rPr lang="fr-FR" sz="1200" b="1" dirty="0">
                <a:solidFill>
                  <a:srgbClr val="002060"/>
                </a:solidFill>
                <a:latin typeface="Century Gothic"/>
                <a:ea typeface="Century Gothic"/>
                <a:cs typeface="Century Gothic"/>
                <a:sym typeface="Century Gothic"/>
              </a:rPr>
              <a:t>o</a:t>
            </a:r>
            <a:r>
              <a:rPr lang="fr-FR" sz="1200" b="0" dirty="0">
                <a:solidFill>
                  <a:srgbClr val="002060"/>
                </a:solidFill>
                <a:latin typeface="Century Gothic"/>
                <a:ea typeface="Century Gothic"/>
                <a:cs typeface="Century Gothic"/>
                <a:sym typeface="Century Gothic"/>
              </a:rPr>
              <a:t>ranges</a:t>
            </a: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strike="noStrike" spc="-1" dirty="0">
              <a:latin typeface="Arial"/>
            </a:endParaRPr>
          </a:p>
          <a:p>
            <a:pPr marL="0" indent="-216000">
              <a:lnSpc>
                <a:spcPct val="100000"/>
              </a:lnSpc>
            </a:pPr>
            <a:r>
              <a:rPr lang="it-IT" sz="1200" b="1" strike="noStrike" spc="-1" dirty="0">
                <a:solidFill>
                  <a:srgbClr val="002060"/>
                </a:solidFill>
                <a:latin typeface="Century Gothic"/>
                <a:ea typeface="Century Gothic"/>
              </a:rPr>
              <a:t>Vocabulary </a:t>
            </a:r>
            <a:r>
              <a:rPr lang="it-IT" sz="1200" b="0" strike="noStrike" spc="-1" dirty="0">
                <a:solidFill>
                  <a:srgbClr val="002060"/>
                </a:solidFill>
                <a:latin typeface="Century Gothic"/>
                <a:ea typeface="Century Gothic"/>
              </a:rPr>
              <a:t>(new words in </a:t>
            </a:r>
            <a:r>
              <a:rPr lang="it-IT" sz="1200" b="1" strike="noStrike" spc="-1" dirty="0">
                <a:solidFill>
                  <a:srgbClr val="002060"/>
                </a:solidFill>
                <a:latin typeface="Century Gothic"/>
                <a:ea typeface="Century Gothic"/>
              </a:rPr>
              <a:t>bold</a:t>
            </a:r>
            <a:r>
              <a:rPr lang="it-IT" sz="1200" b="0" strike="noStrike" spc="-1" dirty="0">
                <a:solidFill>
                  <a:srgbClr val="002060"/>
                </a:solidFill>
                <a:latin typeface="Century Gothic"/>
                <a:ea typeface="Century Gothic"/>
              </a:rPr>
              <a:t>): </a:t>
            </a:r>
            <a:r>
              <a:rPr lang="fr-FR" sz="1200" b="1" strike="noStrike" spc="-1" dirty="0">
                <a:solidFill>
                  <a:srgbClr val="002060"/>
                </a:solidFill>
                <a:latin typeface="Century Gothic"/>
                <a:ea typeface="Century Gothic"/>
              </a:rPr>
              <a:t> </a:t>
            </a:r>
            <a:r>
              <a:rPr lang="fr-FR" sz="1200" b="1" i="0" strike="noStrike" spc="-1" dirty="0">
                <a:solidFill>
                  <a:srgbClr val="002060"/>
                </a:solidFill>
                <a:latin typeface="Century Gothic"/>
                <a:ea typeface="Century Gothic"/>
              </a:rPr>
              <a:t>il y a </a:t>
            </a:r>
            <a:r>
              <a:rPr lang="fr-FR" sz="1200" b="0" i="0" strike="noStrike" spc="-1" dirty="0">
                <a:solidFill>
                  <a:srgbClr val="002060"/>
                </a:solidFill>
                <a:latin typeface="Century Gothic"/>
                <a:ea typeface="Century Gothic"/>
              </a:rPr>
              <a:t>[n/a] </a:t>
            </a:r>
            <a:r>
              <a:rPr lang="fr-FR" sz="1200" b="1" i="0" strike="noStrike" spc="-1" dirty="0">
                <a:solidFill>
                  <a:srgbClr val="002060"/>
                </a:solidFill>
                <a:latin typeface="Century Gothic"/>
                <a:ea typeface="Century Gothic"/>
              </a:rPr>
              <a:t>un </a:t>
            </a:r>
            <a:r>
              <a:rPr lang="fr-FR" sz="1200" b="0" i="0" strike="noStrike" spc="-1" dirty="0">
                <a:solidFill>
                  <a:srgbClr val="002060"/>
                </a:solidFill>
                <a:latin typeface="Century Gothic"/>
                <a:ea typeface="Century Gothic"/>
              </a:rPr>
              <a:t>[3] </a:t>
            </a:r>
            <a:r>
              <a:rPr lang="fr-FR" sz="1200" b="1" i="0" strike="noStrike" spc="-1" dirty="0">
                <a:solidFill>
                  <a:srgbClr val="002060"/>
                </a:solidFill>
                <a:latin typeface="Century Gothic"/>
                <a:ea typeface="Century Gothic"/>
              </a:rPr>
              <a:t>deux </a:t>
            </a:r>
            <a:r>
              <a:rPr lang="fr-FR" sz="1200" b="0" i="0" strike="noStrike" spc="-1" dirty="0">
                <a:solidFill>
                  <a:srgbClr val="002060"/>
                </a:solidFill>
                <a:latin typeface="Century Gothic"/>
                <a:ea typeface="Century Gothic"/>
              </a:rPr>
              <a:t>[41] </a:t>
            </a:r>
            <a:r>
              <a:rPr lang="fr-FR" sz="1200" b="1" i="0" strike="noStrike" spc="-1" dirty="0">
                <a:solidFill>
                  <a:srgbClr val="002060"/>
                </a:solidFill>
                <a:latin typeface="Century Gothic"/>
                <a:ea typeface="Century Gothic"/>
              </a:rPr>
              <a:t>trois </a:t>
            </a:r>
            <a:r>
              <a:rPr lang="fr-FR" sz="1200" b="0" i="0" strike="noStrike" spc="-1" dirty="0">
                <a:solidFill>
                  <a:srgbClr val="002060"/>
                </a:solidFill>
                <a:latin typeface="Century Gothic"/>
                <a:ea typeface="Century Gothic"/>
              </a:rPr>
              <a:t>[115] </a:t>
            </a:r>
            <a:r>
              <a:rPr lang="fr-FR" sz="1200" b="1" i="0" strike="noStrike" spc="-1" dirty="0">
                <a:solidFill>
                  <a:srgbClr val="002060"/>
                </a:solidFill>
                <a:latin typeface="Century Gothic"/>
                <a:ea typeface="Century Gothic"/>
              </a:rPr>
              <a:t>quatre </a:t>
            </a:r>
            <a:r>
              <a:rPr lang="fr-FR" sz="1200" b="0" i="0" strike="noStrike" spc="-1" dirty="0">
                <a:solidFill>
                  <a:srgbClr val="002060"/>
                </a:solidFill>
                <a:latin typeface="Century Gothic"/>
                <a:ea typeface="Century Gothic"/>
              </a:rPr>
              <a:t>[253] </a:t>
            </a:r>
            <a:r>
              <a:rPr lang="fr-FR" sz="1200" b="1" i="0" strike="noStrike" spc="-1" dirty="0">
                <a:solidFill>
                  <a:srgbClr val="002060"/>
                </a:solidFill>
                <a:latin typeface="Century Gothic"/>
                <a:ea typeface="Century Gothic"/>
              </a:rPr>
              <a:t>cinq </a:t>
            </a:r>
            <a:r>
              <a:rPr lang="fr-FR" sz="1200" b="0" i="0" strike="noStrike" spc="-1" dirty="0">
                <a:solidFill>
                  <a:srgbClr val="002060"/>
                </a:solidFill>
                <a:latin typeface="Century Gothic"/>
                <a:ea typeface="Century Gothic"/>
              </a:rPr>
              <a:t>[288] </a:t>
            </a:r>
            <a:r>
              <a:rPr lang="fr-FR" sz="1200" b="1" i="0" strike="noStrike" spc="-1" dirty="0">
                <a:solidFill>
                  <a:srgbClr val="002060"/>
                </a:solidFill>
                <a:latin typeface="Century Gothic"/>
                <a:ea typeface="Century Gothic"/>
              </a:rPr>
              <a:t>six </a:t>
            </a:r>
            <a:r>
              <a:rPr lang="fr-FR" sz="1200" b="0" i="0" strike="noStrike" spc="-1" dirty="0">
                <a:solidFill>
                  <a:srgbClr val="002060"/>
                </a:solidFill>
                <a:latin typeface="Century Gothic"/>
                <a:ea typeface="Century Gothic"/>
              </a:rPr>
              <a:t>[450] </a:t>
            </a:r>
            <a:r>
              <a:rPr lang="fr-FR" sz="1200" b="1" i="0" strike="noStrike" spc="-1" dirty="0">
                <a:solidFill>
                  <a:srgbClr val="002060"/>
                </a:solidFill>
                <a:latin typeface="Century Gothic"/>
                <a:ea typeface="Century Gothic"/>
              </a:rPr>
              <a:t>sept </a:t>
            </a:r>
            <a:r>
              <a:rPr lang="fr-FR" sz="1200" b="0" i="0" strike="noStrike" spc="-1" dirty="0">
                <a:solidFill>
                  <a:srgbClr val="002060"/>
                </a:solidFill>
                <a:latin typeface="Century Gothic"/>
                <a:ea typeface="Century Gothic"/>
              </a:rPr>
              <a:t>[905] </a:t>
            </a:r>
            <a:r>
              <a:rPr lang="fr-FR" sz="1200" b="1" i="0" strike="noStrike" spc="-1" dirty="0">
                <a:solidFill>
                  <a:srgbClr val="002060"/>
                </a:solidFill>
                <a:latin typeface="Century Gothic"/>
                <a:ea typeface="Century Gothic"/>
              </a:rPr>
              <a:t>huit </a:t>
            </a:r>
            <a:r>
              <a:rPr lang="fr-FR" sz="1200" b="0" i="0" strike="noStrike" spc="-1" dirty="0">
                <a:solidFill>
                  <a:srgbClr val="002060"/>
                </a:solidFill>
                <a:latin typeface="Century Gothic"/>
                <a:ea typeface="Century Gothic"/>
              </a:rPr>
              <a:t>[877] </a:t>
            </a:r>
            <a:r>
              <a:rPr lang="fr-FR" sz="1200" b="1" i="0" strike="noStrike" spc="-1" dirty="0">
                <a:solidFill>
                  <a:srgbClr val="002060"/>
                </a:solidFill>
                <a:latin typeface="Century Gothic"/>
                <a:ea typeface="Century Gothic"/>
              </a:rPr>
              <a:t>neuf </a:t>
            </a:r>
            <a:r>
              <a:rPr lang="fr-FR" sz="1200" b="0" i="0" strike="noStrike" spc="-1" dirty="0">
                <a:solidFill>
                  <a:srgbClr val="002060"/>
                </a:solidFill>
                <a:latin typeface="Century Gothic"/>
                <a:ea typeface="Century Gothic"/>
              </a:rPr>
              <a:t>[787] </a:t>
            </a:r>
            <a:r>
              <a:rPr lang="fr-FR" sz="1200" b="1" i="0" strike="noStrike" spc="-1" dirty="0">
                <a:solidFill>
                  <a:srgbClr val="002060"/>
                </a:solidFill>
                <a:latin typeface="Century Gothic"/>
                <a:ea typeface="Century Gothic"/>
              </a:rPr>
              <a:t>dix </a:t>
            </a:r>
            <a:r>
              <a:rPr lang="fr-FR" sz="1200" b="0" i="0" strike="noStrike" spc="-1" dirty="0">
                <a:solidFill>
                  <a:srgbClr val="002060"/>
                </a:solidFill>
                <a:latin typeface="Century Gothic"/>
                <a:ea typeface="Century Gothic"/>
              </a:rPr>
              <a:t>[372] </a:t>
            </a:r>
            <a:r>
              <a:rPr lang="fr-FR" sz="1200" b="1" i="0" strike="noStrike" spc="-1" dirty="0">
                <a:solidFill>
                  <a:srgbClr val="002060"/>
                </a:solidFill>
                <a:latin typeface="Century Gothic"/>
                <a:ea typeface="Century Gothic"/>
              </a:rPr>
              <a:t>onze </a:t>
            </a:r>
            <a:r>
              <a:rPr lang="fr-FR" sz="1200" b="0" i="0" strike="noStrike" spc="-1" dirty="0">
                <a:solidFill>
                  <a:srgbClr val="002060"/>
                </a:solidFill>
                <a:latin typeface="Century Gothic"/>
                <a:ea typeface="Century Gothic"/>
              </a:rPr>
              <a:t>[2447] </a:t>
            </a:r>
            <a:r>
              <a:rPr lang="fr-FR" sz="1200" b="1" i="0" strike="noStrike" spc="-1" dirty="0">
                <a:solidFill>
                  <a:srgbClr val="002060"/>
                </a:solidFill>
                <a:latin typeface="Century Gothic"/>
                <a:ea typeface="Century Gothic"/>
              </a:rPr>
              <a:t>douze [1664] </a:t>
            </a:r>
            <a:br>
              <a:rPr lang="en-GB" sz="1200" b="0" i="1" strike="noStrike" spc="-1" dirty="0">
                <a:solidFill>
                  <a:srgbClr val="002060"/>
                </a:solidFill>
                <a:latin typeface="Century Gothic"/>
                <a:ea typeface="Century Gothic"/>
              </a:rPr>
            </a:br>
            <a:r>
              <a:rPr lang="en-GB" sz="1200" b="0" i="0" strike="noStrike" spc="-1" dirty="0">
                <a:solidFill>
                  <a:srgbClr val="002060"/>
                </a:solidFill>
                <a:latin typeface="Century Gothic"/>
                <a:ea typeface="Century Gothic"/>
              </a:rPr>
              <a:t>Revisit 1: </a:t>
            </a:r>
            <a:r>
              <a:rPr lang="fr-FR" sz="1200" b="0" i="0" u="none" strike="noStrike" kern="1200" dirty="0">
                <a:solidFill>
                  <a:schemeClr val="tx1"/>
                </a:solidFill>
                <a:effectLst/>
                <a:latin typeface="+mn-lt"/>
                <a:ea typeface="+mn-ea"/>
                <a:cs typeface="+mn-cs"/>
              </a:rPr>
              <a:t>jouer [219] ami, amie [467] en ligne [n/a] dehors [1217] mon, ma [60] ton, ta [330] voici [1103]</a:t>
            </a:r>
          </a:p>
          <a:p>
            <a:pPr marL="0" indent="-216000">
              <a:lnSpc>
                <a:spcPct val="100000"/>
              </a:lnSpc>
            </a:pPr>
            <a:r>
              <a:rPr lang="en-GB" sz="1200" b="0" i="0" strike="noStrike" spc="-1" dirty="0">
                <a:solidFill>
                  <a:srgbClr val="002060"/>
                </a:solidFill>
                <a:effectLst/>
                <a:latin typeface="Century Gothic"/>
                <a:ea typeface="+mn-ea"/>
                <a:cs typeface="+mn-cs"/>
              </a:rPr>
              <a:t>Revisit 2: --</a:t>
            </a:r>
          </a:p>
          <a:p>
            <a:pPr marL="0" indent="-216000">
              <a:lnSpc>
                <a:spcPct val="100000"/>
              </a:lnSpc>
            </a:pPr>
            <a:endParaRPr lang="en-GB" sz="1200" b="1" i="1" strike="noStrike" spc="-1" dirty="0">
              <a:solidFill>
                <a:srgbClr val="002060"/>
              </a:solidFill>
              <a:effectLst/>
              <a:latin typeface="Century Gothic"/>
              <a:ea typeface="+mn-ea"/>
              <a:cs typeface="+mn-cs"/>
            </a:endParaRPr>
          </a:p>
          <a:p>
            <a:pPr marL="0" indent="-216000">
              <a:lnSpc>
                <a:spcPct val="100000"/>
              </a:lnSpc>
            </a:pPr>
            <a:r>
              <a:rPr lang="en-GB" sz="1100" dirty="0" err="1">
                <a:solidFill>
                  <a:schemeClr val="dk1"/>
                </a:solidFill>
                <a:effectLst/>
                <a:latin typeface="Century Gothic" panose="020B0502020202020204" pitchFamily="34" charset="0"/>
                <a:ea typeface="+mn-ea"/>
                <a:cs typeface="+mn-cs"/>
              </a:rPr>
              <a:t>Londsale</a:t>
            </a:r>
            <a:r>
              <a:rPr lang="en-GB" sz="1100" dirty="0">
                <a:solidFill>
                  <a:schemeClr val="dk1"/>
                </a:solidFill>
                <a:effectLst/>
                <a:latin typeface="Century Gothic" panose="020B0502020202020204" pitchFamily="34" charset="0"/>
                <a:ea typeface="+mn-ea"/>
                <a:cs typeface="+mn-cs"/>
              </a:rPr>
              <a:t>, D., &amp; Le Bras, Y.  (2009). </a:t>
            </a:r>
            <a:r>
              <a:rPr lang="en-GB" sz="1100" i="1" dirty="0">
                <a:solidFill>
                  <a:schemeClr val="dk1"/>
                </a:solidFill>
                <a:effectLst/>
                <a:latin typeface="Century Gothic" panose="020B0502020202020204" pitchFamily="34" charset="0"/>
                <a:ea typeface="+mn-ea"/>
                <a:cs typeface="+mn-cs"/>
              </a:rPr>
              <a:t>A Frequency Dictionary of French: Core vocabulary for learners </a:t>
            </a:r>
            <a:r>
              <a:rPr lang="en-GB" sz="1100" dirty="0">
                <a:solidFill>
                  <a:schemeClr val="dk1"/>
                </a:solidFill>
                <a:effectLst/>
                <a:latin typeface="Century Gothic" panose="020B0502020202020204" pitchFamily="34" charset="0"/>
                <a:ea typeface="+mn-ea"/>
                <a:cs typeface="+mn-cs"/>
              </a:rPr>
              <a:t>London: Routledge.</a:t>
            </a:r>
          </a:p>
          <a:p>
            <a:pPr marL="0" indent="-216000">
              <a:lnSpc>
                <a:spcPct val="100000"/>
              </a:lnSpc>
            </a:pPr>
            <a:endParaRPr lang="en-GB" sz="1100" b="0" strike="noStrike" spc="-1" dirty="0">
              <a:latin typeface="Arial"/>
            </a:endParaRPr>
          </a:p>
          <a:p>
            <a:pPr marL="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 introduced and formally re-visited those words.  </a:t>
            </a: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the gapped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Elicit the numbers orally from pupils.</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363565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and say the numbers.</a:t>
            </a:r>
            <a:br>
              <a:rPr lang="en-GB" b="0" baseline="0" dirty="0"/>
            </a:br>
            <a:r>
              <a:rPr lang="en-GB" b="0" baseline="0" dirty="0"/>
              <a:t>2. Pupils repeat.</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69783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[4/8]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the gapped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Elicit the numbers orally from pupils.</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56425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and say the numbers.</a:t>
            </a:r>
            <a:br>
              <a:rPr lang="en-GB" b="0" baseline="0" dirty="0"/>
            </a:br>
            <a:r>
              <a:rPr lang="en-GB" b="0" baseline="0" dirty="0"/>
              <a:t>2. Pupils repeat.</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92013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the gapped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Elicit the numbers orally from pupils.</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467835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and say the numbers.</a:t>
            </a:r>
            <a:br>
              <a:rPr lang="en-GB" b="0" baseline="0" dirty="0"/>
            </a:br>
            <a:r>
              <a:rPr lang="en-GB" b="0" baseline="0" dirty="0"/>
              <a:t>2. Pupils repeat.</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791658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the gapped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Elicit the numbers orally from pupils.</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2815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practise written comprehension and pronunciation/read aloud of numbers. </a:t>
            </a:r>
            <a:endParaRPr lang="en-GB" dirty="0"/>
          </a:p>
          <a:p>
            <a:endParaRPr lang="en-GB" b="1" dirty="0"/>
          </a:p>
          <a:p>
            <a:r>
              <a:rPr lang="en-GB" b="1" dirty="0"/>
              <a:t>Procedure:</a:t>
            </a:r>
          </a:p>
          <a:p>
            <a:pPr>
              <a:buAutoNum type="arabicPeriod"/>
            </a:pPr>
            <a:r>
              <a:rPr lang="en-GB" b="0" dirty="0"/>
              <a:t> Teacher reads the instruction in French.</a:t>
            </a:r>
          </a:p>
          <a:p>
            <a:pPr>
              <a:buAutoNum type="arabicPeriod"/>
            </a:pPr>
            <a:r>
              <a:rPr lang="en-GB" b="0" dirty="0"/>
              <a:t> Pupils work in pairs to say the numbers in order (1-12). They have one minute. </a:t>
            </a:r>
          </a:p>
          <a:p>
            <a:pPr>
              <a:buAutoNum type="arabicPeriod"/>
            </a:pPr>
            <a:r>
              <a:rPr lang="en-GB" b="0" dirty="0"/>
              <a:t> Click to trigger the timer.</a:t>
            </a:r>
          </a:p>
          <a:p>
            <a:pPr>
              <a:buAutoNum type="arabicPeriod"/>
            </a:pPr>
            <a:r>
              <a:rPr lang="en-GB" b="0" dirty="0"/>
              <a:t> To bring up the answers, </a:t>
            </a:r>
            <a:r>
              <a:rPr lang="en-GB" dirty="0"/>
              <a:t>each number disappears on click, and the correct answer appears.</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73513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1A2A5C5-5043-4518-B089-45895BB67D90}"/>
              </a:ext>
            </a:extLst>
          </p:cNvPr>
          <p:cNvSpPr>
            <a:spLocks noGrp="1"/>
          </p:cNvSpPr>
          <p:nvPr>
            <p:ph type="body" idx="1"/>
          </p:nvPr>
        </p:nvSpPr>
        <p:spPr/>
        <p:txBody>
          <a:bodyPr/>
          <a:lstStyle/>
          <a:p>
            <a:r>
              <a:rPr lang="en-GB" b="1" dirty="0"/>
              <a:t>Timing: 2 minutes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dirty="0"/>
              <a:t>to introduce </a:t>
            </a:r>
            <a:r>
              <a:rPr lang="en-GB" dirty="0" err="1"/>
              <a:t>il</a:t>
            </a:r>
            <a:r>
              <a:rPr lang="en-GB" dirty="0"/>
              <a:t> y a + number.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French examples provided.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endParaRPr lang="en-GB" dirty="0"/>
          </a:p>
        </p:txBody>
      </p:sp>
    </p:spTree>
    <p:extLst>
      <p:ext uri="{BB962C8B-B14F-4D97-AF65-F5344CB8AC3E}">
        <p14:creationId xmlns:p14="http://schemas.microsoft.com/office/powerpoint/2010/main" val="713089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Timing: 5 minutes</a:t>
            </a:r>
          </a:p>
          <a:p>
            <a:pPr marL="0" lvl="0" indent="0" algn="l" rtl="0">
              <a:spcBef>
                <a:spcPts val="0"/>
              </a:spcBef>
              <a:spcAft>
                <a:spcPts val="0"/>
              </a:spcAft>
              <a:buClr>
                <a:schemeClr val="dk1"/>
              </a:buClr>
              <a:buSzPts val="1200"/>
              <a:buFont typeface="Calibri"/>
              <a:buNone/>
            </a:pPr>
            <a:br>
              <a:rPr lang="en-GB" b="1" dirty="0"/>
            </a:br>
            <a:r>
              <a:rPr lang="en-GB" b="1" dirty="0"/>
              <a:t>Aim: </a:t>
            </a:r>
            <a:r>
              <a:rPr lang="en-GB" dirty="0"/>
              <a:t>to practise aural comprehension of il a and il y a.</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baseline="0" dirty="0"/>
              <a:t>Pupils write the numbers 1-6 and label two columns ‘he has’ and ‘there is, there are’.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baseline="0" dirty="0"/>
              <a:t>Click to listen and decide if they hear ‘</a:t>
            </a:r>
            <a:r>
              <a:rPr lang="en-GB" b="0" baseline="0" dirty="0" err="1"/>
              <a:t>il</a:t>
            </a:r>
            <a:r>
              <a:rPr lang="en-GB" b="0" baseline="0" dirty="0"/>
              <a:t> a’ or ‘</a:t>
            </a:r>
            <a:r>
              <a:rPr lang="en-GB" b="0" baseline="0" dirty="0" err="1"/>
              <a:t>il</a:t>
            </a:r>
            <a:r>
              <a:rPr lang="en-GB" b="0" baseline="0" dirty="0"/>
              <a:t> y a’.</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baseline="0" dirty="0"/>
              <a:t>Click to listen again, if required, and note the number of items that is mentioned.</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baseline="0" dirty="0"/>
              <a:t>Click to reveal the answers.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GB" b="0" baseline="0" dirty="0"/>
          </a:p>
          <a:p>
            <a:pPr marL="0"/>
            <a:r>
              <a:rPr lang="en-GB" b="1" dirty="0"/>
              <a:t>Transcript:</a:t>
            </a:r>
          </a:p>
          <a:p>
            <a:pPr marL="0" indent="0">
              <a:buNone/>
            </a:pPr>
            <a:r>
              <a:rPr lang="es-ES_tradnl" sz="1200" b="0" kern="1200" dirty="0">
                <a:solidFill>
                  <a:schemeClr val="tx1"/>
                </a:solidFill>
                <a:effectLst/>
                <a:latin typeface="+mn-lt"/>
                <a:ea typeface="+mn-ea"/>
                <a:cs typeface="+mn-cs"/>
              </a:rPr>
              <a:t>Il a une radio.</a:t>
            </a:r>
            <a:br>
              <a:rPr lang="es-ES_tradnl" sz="1200" b="0" kern="1200" dirty="0">
                <a:solidFill>
                  <a:schemeClr val="tx1"/>
                </a:solidFill>
                <a:effectLst/>
                <a:latin typeface="+mn-lt"/>
                <a:ea typeface="+mn-ea"/>
                <a:cs typeface="+mn-cs"/>
              </a:rPr>
            </a:br>
            <a:r>
              <a:rPr lang="es-ES_tradnl" sz="1200" b="0" kern="1200" dirty="0">
                <a:solidFill>
                  <a:schemeClr val="tx1"/>
                </a:solidFill>
                <a:effectLst/>
                <a:latin typeface="+mn-lt"/>
                <a:ea typeface="+mn-ea"/>
                <a:cs typeface="+mn-cs"/>
              </a:rPr>
              <a:t>Il y a trois télévisions.</a:t>
            </a:r>
          </a:p>
          <a:p>
            <a:pPr marL="0" indent="0">
              <a:buNone/>
            </a:pPr>
            <a:r>
              <a:rPr lang="es-ES_tradnl" sz="1200" b="0" kern="1200" dirty="0">
                <a:solidFill>
                  <a:schemeClr val="tx1"/>
                </a:solidFill>
                <a:effectLst/>
                <a:latin typeface="+mn-lt"/>
                <a:ea typeface="+mn-ea"/>
                <a:cs typeface="+mn-cs"/>
              </a:rPr>
              <a:t>Il y a huit images de pays.</a:t>
            </a:r>
            <a:br>
              <a:rPr lang="es-ES_tradnl" sz="1200" b="0" kern="1200" dirty="0">
                <a:solidFill>
                  <a:schemeClr val="tx1"/>
                </a:solidFill>
                <a:effectLst/>
                <a:latin typeface="+mn-lt"/>
                <a:ea typeface="+mn-ea"/>
                <a:cs typeface="+mn-cs"/>
              </a:rPr>
            </a:br>
            <a:r>
              <a:rPr lang="es-ES_tradnl" sz="1200" b="0" kern="1200" dirty="0">
                <a:solidFill>
                  <a:schemeClr val="tx1"/>
                </a:solidFill>
                <a:effectLst/>
                <a:latin typeface="+mn-lt"/>
                <a:ea typeface="+mn-ea"/>
                <a:cs typeface="+mn-cs"/>
              </a:rPr>
              <a:t>Il a cinq livres de musique.</a:t>
            </a:r>
            <a:br>
              <a:rPr lang="es-ES_tradnl" sz="1200" b="0" kern="1200" dirty="0">
                <a:solidFill>
                  <a:schemeClr val="tx1"/>
                </a:solidFill>
                <a:effectLst/>
                <a:latin typeface="+mn-lt"/>
                <a:ea typeface="+mn-ea"/>
                <a:cs typeface="+mn-cs"/>
              </a:rPr>
            </a:br>
            <a:r>
              <a:rPr lang="es-ES_tradnl" sz="1200" b="0" kern="1200" dirty="0">
                <a:solidFill>
                  <a:schemeClr val="tx1"/>
                </a:solidFill>
                <a:effectLst/>
                <a:latin typeface="+mn-lt"/>
                <a:ea typeface="+mn-ea"/>
                <a:cs typeface="+mn-cs"/>
              </a:rPr>
              <a:t>Il a dix crayons.</a:t>
            </a:r>
            <a:br>
              <a:rPr lang="es-ES_tradnl" sz="1200" b="0" kern="1200" dirty="0">
                <a:solidFill>
                  <a:schemeClr val="tx1"/>
                </a:solidFill>
                <a:effectLst/>
                <a:latin typeface="+mn-lt"/>
                <a:ea typeface="+mn-ea"/>
                <a:cs typeface="+mn-cs"/>
              </a:rPr>
            </a:br>
            <a:r>
              <a:rPr lang="es-ES_tradnl" sz="1200" b="0" kern="1200" dirty="0">
                <a:solidFill>
                  <a:schemeClr val="tx1"/>
                </a:solidFill>
                <a:effectLst/>
                <a:latin typeface="+mn-lt"/>
                <a:ea typeface="+mn-ea"/>
                <a:cs typeface="+mn-cs"/>
              </a:rPr>
              <a:t>Il y a un chat.</a:t>
            </a:r>
            <a:endParaRPr lang="en-GB" sz="1200" b="0" strike="noStrike" spc="-1" dirty="0">
              <a:latin typeface="Arial"/>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6545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Timing: 3 minutes</a:t>
            </a:r>
          </a:p>
          <a:p>
            <a:endParaRPr lang="en-US" b="1" dirty="0"/>
          </a:p>
          <a:p>
            <a:r>
              <a:rPr lang="en-US" b="1" dirty="0"/>
              <a:t>Aim: </a:t>
            </a:r>
            <a:r>
              <a:rPr lang="en-US" b="0" dirty="0"/>
              <a:t>to </a:t>
            </a:r>
            <a:r>
              <a:rPr lang="en-US" b="0" dirty="0" err="1"/>
              <a:t>practise</a:t>
            </a:r>
            <a:r>
              <a:rPr lang="en-US" b="0" dirty="0"/>
              <a:t> t- liaison in sentences with </a:t>
            </a:r>
            <a:r>
              <a:rPr lang="en-US" b="0" dirty="0" err="1"/>
              <a:t>c’est</a:t>
            </a:r>
            <a:r>
              <a:rPr lang="en-US" b="0" dirty="0"/>
              <a:t> + indefinite articles un/</a:t>
            </a:r>
            <a:r>
              <a:rPr lang="en-US" b="0" dirty="0" err="1"/>
              <a:t>une</a:t>
            </a:r>
            <a:r>
              <a:rPr lang="en-US" b="0" dirty="0"/>
              <a:t>.</a:t>
            </a:r>
          </a:p>
          <a:p>
            <a:endParaRPr lang="en-US" b="1" dirty="0"/>
          </a:p>
          <a:p>
            <a:r>
              <a:rPr lang="en-US" b="1" dirty="0"/>
              <a:t>Procedure:</a:t>
            </a:r>
          </a:p>
          <a:p>
            <a:pPr marL="228600" indent="-228600">
              <a:buAutoNum type="arabicPeriod"/>
            </a:pPr>
            <a:r>
              <a:rPr lang="en-US" b="0" dirty="0"/>
              <a:t>Click to reveal the picture.</a:t>
            </a:r>
          </a:p>
          <a:p>
            <a:pPr marL="228600" indent="-228600">
              <a:buAutoNum type="arabicPeriod"/>
            </a:pPr>
            <a:r>
              <a:rPr lang="en-US" b="0" dirty="0"/>
              <a:t>Elicit an oral response from pupils (</a:t>
            </a:r>
            <a:r>
              <a:rPr lang="en-US" b="0" dirty="0" err="1"/>
              <a:t>c’est</a:t>
            </a:r>
            <a:r>
              <a:rPr lang="en-US" b="0" dirty="0"/>
              <a:t> un pays/</a:t>
            </a:r>
            <a:r>
              <a:rPr lang="en-US" b="0" dirty="0" err="1"/>
              <a:t>une</a:t>
            </a:r>
            <a:r>
              <a:rPr lang="en-US" b="0" dirty="0"/>
              <a:t> </a:t>
            </a:r>
            <a:r>
              <a:rPr lang="en-US" b="0" dirty="0" err="1"/>
              <a:t>personne</a:t>
            </a:r>
            <a:r>
              <a:rPr lang="en-US" b="0" dirty="0"/>
              <a:t>/un sport.</a:t>
            </a:r>
          </a:p>
          <a:p>
            <a:pPr marL="228600" indent="-228600">
              <a:buAutoNum type="arabicPeriod"/>
            </a:pPr>
            <a:r>
              <a:rPr lang="en-US" b="0" dirty="0"/>
              <a:t>Click on the picture to confirm.</a:t>
            </a:r>
          </a:p>
          <a:p>
            <a:pPr marL="228600" indent="-228600">
              <a:buAutoNum type="arabicPeriod"/>
            </a:pPr>
            <a:r>
              <a:rPr lang="en-US" b="0" dirty="0"/>
              <a:t>Repeat steps 1-3 with the next five slides.</a:t>
            </a:r>
          </a:p>
          <a:p>
            <a:endParaRPr lang="en-US" b="0" dirty="0"/>
          </a:p>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un pays.</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29527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9BA0C89-9DD4-4D7A-BACA-65BA963792F8}"/>
              </a:ext>
            </a:extLst>
          </p:cNvPr>
          <p:cNvSpPr>
            <a:spLocks noGrp="1"/>
          </p:cNvSpPr>
          <p:nvPr>
            <p:ph type="body" idx="1"/>
          </p:nvPr>
        </p:nvSpPr>
        <p:spPr/>
        <p:txBody>
          <a:bodyPr/>
          <a:lstStyle/>
          <a:p>
            <a:pPr marL="0" lvl="0" indent="0">
              <a:buFont typeface="Arial" panose="020B0604020202020204" pitchFamily="34" charset="0"/>
              <a:buNone/>
            </a:pPr>
            <a:r>
              <a:rPr lang="en-GB" b="1" dirty="0"/>
              <a:t>Timing: 5 minutes</a:t>
            </a:r>
          </a:p>
          <a:p>
            <a:pPr marL="0" lvl="0" indent="0">
              <a:buFont typeface="Arial" panose="020B0604020202020204" pitchFamily="34" charset="0"/>
              <a:buNone/>
            </a:pPr>
            <a:endParaRPr lang="en-GB" b="1" dirty="0"/>
          </a:p>
          <a:p>
            <a:pPr marL="0" lvl="0" indent="0">
              <a:buFont typeface="Arial" panose="020B0604020202020204" pitchFamily="34" charset="0"/>
              <a:buNone/>
            </a:pPr>
            <a:r>
              <a:rPr lang="en-GB" b="1" dirty="0"/>
              <a:t>Aim: </a:t>
            </a:r>
            <a:r>
              <a:rPr lang="en-GB" b="0" dirty="0"/>
              <a:t>to pay attention to the form of the noun and its match to number; to understand </a:t>
            </a:r>
            <a:r>
              <a:rPr lang="en-GB" b="0" dirty="0" err="1"/>
              <a:t>il</a:t>
            </a:r>
            <a:r>
              <a:rPr lang="en-GB" b="0" dirty="0"/>
              <a:t> a, </a:t>
            </a:r>
            <a:r>
              <a:rPr lang="en-GB" b="0" dirty="0" err="1"/>
              <a:t>il</a:t>
            </a:r>
            <a:r>
              <a:rPr lang="en-GB" b="0" dirty="0"/>
              <a:t> y a, numbers and previously taught vocabulary.</a:t>
            </a:r>
          </a:p>
          <a:p>
            <a:pPr marL="0" lvl="0" indent="0">
              <a:buFont typeface="Arial" panose="020B0604020202020204" pitchFamily="34" charset="0"/>
              <a:buNone/>
            </a:pPr>
            <a:br>
              <a:rPr lang="es-ES_tradnl" sz="1200" b="0" i="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b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sym typeface="Wingdings" panose="05000000000000000000" pitchFamily="2" charset="2"/>
              </a:rPr>
              <a:t>These are the same items as in the previous task.  Pupils can therefore write A or B next to each number, depending on whether the singular or plural form is needed.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sym typeface="Wingdings" panose="05000000000000000000" pitchFamily="2" charset="2"/>
              </a:rPr>
              <a:t>Model number 1 with the class, so pupils are clear that they select the spelling of the noun based on the number that it follows.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sym typeface="Wingdings" panose="05000000000000000000" pitchFamily="2" charset="2"/>
              </a:rPr>
              <a:t>Click to reveal the correct noun.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Pupils complete 2 – 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sym typeface="Wingdings" panose="05000000000000000000" pitchFamily="2" charset="2"/>
              </a:rPr>
              <a:t>Teacher clicks to correct.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sym typeface="Wingdings" panose="05000000000000000000" pitchFamily="2" charset="2"/>
              </a:rPr>
              <a:t>Pupils then answer the comprehension questions.  Teacher gives pupils time in pairs and then solicits answers from pupils, clicking to reveal the answers.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dirty="0">
              <a:sym typeface="Wingdings" panose="05000000000000000000" pitchFamily="2" charset="2"/>
            </a:endParaRPr>
          </a:p>
        </p:txBody>
      </p:sp>
    </p:spTree>
    <p:extLst>
      <p:ext uri="{BB962C8B-B14F-4D97-AF65-F5344CB8AC3E}">
        <p14:creationId xmlns:p14="http://schemas.microsoft.com/office/powerpoint/2010/main" val="1157210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consolidate numbers in oral production.</a:t>
            </a:r>
            <a:endParaRPr lang="en-GB" dirty="0"/>
          </a:p>
          <a:p>
            <a:endParaRPr lang="en-GB" b="1" dirty="0"/>
          </a:p>
          <a:p>
            <a:r>
              <a:rPr lang="en-GB" b="1" dirty="0"/>
              <a:t>Procedure:</a:t>
            </a:r>
          </a:p>
          <a:p>
            <a:pPr>
              <a:buAutoNum type="arabicPeriod"/>
            </a:pPr>
            <a:r>
              <a:rPr lang="en-GB" b="0" dirty="0"/>
              <a:t> Teacher reads the instruction in French.</a:t>
            </a:r>
          </a:p>
          <a:p>
            <a:pPr>
              <a:buAutoNum type="arabicPeriod"/>
            </a:pPr>
            <a:r>
              <a:rPr lang="en-GB" b="0" dirty="0"/>
              <a:t> Pupils work in pairs to say the numbers in order (1-12). They have one minute. </a:t>
            </a:r>
          </a:p>
          <a:p>
            <a:pPr>
              <a:buAutoNum type="arabicPeriod"/>
            </a:pPr>
            <a:r>
              <a:rPr lang="en-GB" b="0" dirty="0"/>
              <a:t> Click to trigger the timer.</a:t>
            </a:r>
          </a:p>
          <a:p>
            <a:pPr>
              <a:buAutoNum type="arabicPeriod"/>
            </a:pPr>
            <a:r>
              <a:rPr lang="en-GB" b="0" dirty="0"/>
              <a:t> To bring up the answers, </a:t>
            </a:r>
            <a:r>
              <a:rPr lang="en-GB" dirty="0"/>
              <a:t>each number disappears on click, and the correct answer appears.</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44527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Suggested additional activity - Bingo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aural comprehension of numbers.</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write down 8 digits.  They can repeat numbers, if they wish.</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The teacher calls out numbers 1-12, in any order.</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call ‘¡Bingo!’ if they have a horizontal row of four numbers checked off, and then play resumes for a full house.</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Note</a:t>
            </a:r>
            <a:r>
              <a:rPr lang="en-GB" b="0" dirty="0"/>
              <a:t>: A great alternative is to play ‘strip bingo’; this is where pupils have a strip of paper and write down 6 numbers in any order from left to right.  As the teacher calls out numbers, pupils can only rip off matching numbers from either end of their strip, if they hear them called.  It is the pupil whose final remaining number is called, who wins.</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7338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un pays.</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738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un sport.</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6295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a:t>
            </a:r>
            <a:r>
              <a:rPr lang="en-GB" b="0" baseline="0" dirty="0" err="1"/>
              <a:t>une</a:t>
            </a:r>
            <a:r>
              <a:rPr lang="en-GB" b="0" baseline="0" dirty="0"/>
              <a:t> </a:t>
            </a:r>
            <a:r>
              <a:rPr lang="en-GB" b="0" baseline="0" dirty="0" err="1"/>
              <a:t>personne</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Picture attribution</a:t>
            </a:r>
            <a:r>
              <a:rPr lang="en-US" dirty="0"/>
              <a:t>:</a:t>
            </a:r>
            <a:br>
              <a:rPr lang="en-US" dirty="0"/>
            </a:br>
            <a:r>
              <a:rPr lang="en-US" dirty="0"/>
              <a:t>President.gov.ua, CC BY 4.0, via Wikimedia Commons</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6705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a:t>
            </a:r>
            <a:r>
              <a:rPr lang="en-GB" b="0" baseline="0" dirty="0" err="1"/>
              <a:t>une</a:t>
            </a:r>
            <a:r>
              <a:rPr lang="en-GB" b="0" baseline="0" dirty="0"/>
              <a:t> </a:t>
            </a:r>
            <a:r>
              <a:rPr lang="en-GB" b="0" baseline="0" dirty="0" err="1"/>
              <a:t>personne</a:t>
            </a:r>
            <a:r>
              <a:rPr lang="en-GB" b="0" baseline="0" dirty="0"/>
              <a:t> et un pays.</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7670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un pays.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Picture attribution</a:t>
            </a:r>
            <a:r>
              <a:rPr lang="en-GB" b="0" baseline="0" dirty="0"/>
              <a:t>:</a:t>
            </a:r>
            <a:br>
              <a:rPr lang="en-GB" b="0" baseline="0" dirty="0"/>
            </a:br>
            <a:r>
              <a:rPr lang="en-US" b="0" baseline="0" dirty="0" err="1"/>
              <a:t>Flappiefh</a:t>
            </a:r>
            <a:r>
              <a:rPr lang="en-US" b="0" baseline="0" dirty="0"/>
              <a:t>, CC BY-SA 3.0 &gt;, via Wikimedia Commons</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9610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a:t>
            </a:r>
            <a:r>
              <a:rPr lang="en-GB" b="0" baseline="0" dirty="0" err="1"/>
              <a:t>une</a:t>
            </a:r>
            <a:r>
              <a:rPr lang="en-GB" b="0" baseline="0" dirty="0"/>
              <a:t> </a:t>
            </a:r>
            <a:r>
              <a:rPr lang="en-GB" b="0" baseline="0" dirty="0" err="1"/>
              <a:t>personne</a:t>
            </a:r>
            <a:r>
              <a:rPr lang="en-GB" b="0" baseline="0" dirty="0"/>
              <a:t> et un 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Attribution</a:t>
            </a:r>
            <a:r>
              <a:rPr lang="en-GB" b="0" baseline="0" dirty="0"/>
              <a:t>:</a:t>
            </a:r>
            <a:br>
              <a:rPr lang="en-GB" b="0" baseline="0" dirty="0"/>
            </a:br>
            <a:r>
              <a:rPr lang="en-GB" b="0" baseline="0" dirty="0"/>
              <a:t>Benoît </a:t>
            </a:r>
            <a:r>
              <a:rPr lang="en-GB" b="0" baseline="0" dirty="0" err="1"/>
              <a:t>Prieur</a:t>
            </a:r>
            <a:r>
              <a:rPr lang="en-GB" b="0" baseline="0" dirty="0"/>
              <a:t>, CC0, via Wikimedia Commons</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04059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b="0" dirty="0"/>
              <a:t>5 minutes (8 slides)</a:t>
            </a:r>
            <a:br>
              <a:rPr lang="en-GB" dirty="0"/>
            </a:br>
            <a:br>
              <a:rPr lang="en-GB" b="1" dirty="0"/>
            </a:br>
            <a:r>
              <a:rPr lang="en-GB" b="1" dirty="0"/>
              <a:t>Aim: </a:t>
            </a:r>
            <a:r>
              <a:rPr lang="en-GB" b="0" dirty="0"/>
              <a:t>to introduce numbers 1-12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and say the numbers.</a:t>
            </a:r>
            <a:br>
              <a:rPr lang="en-GB" b="0" baseline="0" dirty="0"/>
            </a:br>
            <a:r>
              <a:rPr lang="en-GB" b="0" baseline="0" dirty="0"/>
              <a:t>2. Pupils repeat.</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3597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5.png"/><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5.png"/><Relationship Id="rId9"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5.png"/><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5.png"/><Relationship Id="rId9" Type="http://schemas.openxmlformats.org/officeDocument/2006/relationships/image" Target="../media/image14.sv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5.png"/><Relationship Id="rId9" Type="http://schemas.openxmlformats.org/officeDocument/2006/relationships/image" Target="../media/image14.sv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audio" Target="../media/audio1.wav"/><Relationship Id="rId12" Type="http://schemas.openxmlformats.org/officeDocument/2006/relationships/audio" Target="../media/audio6.wav"/><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9.gif"/><Relationship Id="rId11" Type="http://schemas.openxmlformats.org/officeDocument/2006/relationships/audio" Target="../media/audio5.wav"/><Relationship Id="rId5" Type="http://schemas.openxmlformats.org/officeDocument/2006/relationships/image" Target="../media/image38.gif"/><Relationship Id="rId15" Type="http://schemas.openxmlformats.org/officeDocument/2006/relationships/audio" Target="../media/audio7.wav"/><Relationship Id="rId10" Type="http://schemas.openxmlformats.org/officeDocument/2006/relationships/audio" Target="../media/audio4.wav"/><Relationship Id="rId4" Type="http://schemas.openxmlformats.org/officeDocument/2006/relationships/image" Target="../media/image37.png"/><Relationship Id="rId9" Type="http://schemas.openxmlformats.org/officeDocument/2006/relationships/audio" Target="../media/audio3.wav"/><Relationship Id="rId1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4.sv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39.gif"/><Relationship Id="rId4" Type="http://schemas.openxmlformats.org/officeDocument/2006/relationships/image" Target="../media/image38.gif"/></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svg"/><Relationship Id="rId3" Type="http://schemas.openxmlformats.org/officeDocument/2006/relationships/image" Target="../media/image24.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21.xml"/><Relationship Id="rId16"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41.png"/><Relationship Id="rId10" Type="http://schemas.openxmlformats.org/officeDocument/2006/relationships/image" Target="../media/image6.png"/><Relationship Id="rId4" Type="http://schemas.openxmlformats.org/officeDocument/2006/relationships/image" Target="../media/image28.png"/><Relationship Id="rId9" Type="http://schemas.openxmlformats.org/officeDocument/2006/relationships/image" Target="../media/image5.png"/><Relationship Id="rId1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0.jp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jp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5.pn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stomShape 1">
            <a:extLst>
              <a:ext uri="{FF2B5EF4-FFF2-40B4-BE49-F238E27FC236}">
                <a16:creationId xmlns:a16="http://schemas.microsoft.com/office/drawing/2014/main" id="{3A2C2736-0132-4577-8FC6-315E15541256}"/>
              </a:ext>
            </a:extLst>
          </p:cNvPr>
          <p:cNvSpPr/>
          <p:nvPr/>
        </p:nvSpPr>
        <p:spPr>
          <a:xfrm>
            <a:off x="0" y="-29183"/>
            <a:ext cx="4350240" cy="6895699"/>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46" name="CustomShape 2"/>
          <p:cNvSpPr/>
          <p:nvPr/>
        </p:nvSpPr>
        <p:spPr>
          <a:xfrm>
            <a:off x="6368040" y="4552560"/>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rPr>
              <a:t>jaune</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sp>
        <p:nvSpPr>
          <p:cNvPr id="47" name="CustomShape 3"/>
          <p:cNvSpPr/>
          <p:nvPr/>
        </p:nvSpPr>
        <p:spPr>
          <a:xfrm>
            <a:off x="24132" y="5948969"/>
            <a:ext cx="4511040" cy="189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1" normalizeH="0" baseline="0" noProof="0" dirty="0">
                <a:ln>
                  <a:noFill/>
                </a:ln>
                <a:solidFill>
                  <a:srgbClr val="E7E6E6">
                    <a:lumMod val="25000"/>
                  </a:srgbClr>
                </a:solidFill>
                <a:effectLst/>
                <a:uLnTx/>
                <a:uFillTx/>
                <a:latin typeface="Century Gothic" panose="020B0502020202020204" pitchFamily="34" charset="0"/>
                <a:sym typeface="Arial"/>
              </a:rPr>
              <a:t>les nombres 1-12</a:t>
            </a:r>
          </a:p>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1" normalizeH="0" baseline="0" noProof="0" dirty="0">
                <a:ln>
                  <a:noFill/>
                </a:ln>
                <a:solidFill>
                  <a:srgbClr val="E7E6E6">
                    <a:lumMod val="25000"/>
                  </a:srgbClr>
                </a:solidFill>
                <a:effectLst/>
                <a:uLnTx/>
                <a:uFillTx/>
                <a:latin typeface="Century Gothic" panose="020B0502020202020204" pitchFamily="34" charset="0"/>
                <a:sym typeface="Arial"/>
              </a:rPr>
              <a:t>la liaison</a:t>
            </a: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69017" y="223885"/>
            <a:ext cx="4350240" cy="1144800"/>
          </a:xfrm>
        </p:spPr>
        <p:txBody>
          <a:bodyPr/>
          <a:lstStyle/>
          <a:p>
            <a:pPr algn="ctr"/>
            <a:r>
              <a:rPr lang="en-GB" sz="4000" b="1" spc="-1" dirty="0">
                <a:solidFill>
                  <a:schemeClr val="bg2">
                    <a:lumMod val="25000"/>
                  </a:schemeClr>
                </a:solidFill>
                <a:latin typeface="Century Gothic" panose="020B0502020202020204" pitchFamily="34" charset="0"/>
                <a:ea typeface="Century Gothic"/>
              </a:rPr>
              <a:t>Saying how many and describing things</a:t>
            </a:r>
            <a:endParaRPr lang="en-GB" sz="4000" dirty="0">
              <a:solidFill>
                <a:schemeClr val="bg2">
                  <a:lumMod val="25000"/>
                </a:schemeClr>
              </a:solidFill>
            </a:endParaRPr>
          </a:p>
        </p:txBody>
      </p:sp>
      <p:pic>
        <p:nvPicPr>
          <p:cNvPr id="10" name="Picture 9" descr="A picture containing text, electronics, computer, display&#10;&#10;Description automatically generated">
            <a:extLst>
              <a:ext uri="{FF2B5EF4-FFF2-40B4-BE49-F238E27FC236}">
                <a16:creationId xmlns:a16="http://schemas.microsoft.com/office/drawing/2014/main" id="{8BDFFAE7-0C45-4A30-878F-996539E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116" y="426354"/>
            <a:ext cx="5084505" cy="4359018"/>
          </a:xfrm>
          <a:prstGeom prst="rect">
            <a:avLst/>
          </a:prstGeom>
        </p:spPr>
      </p:pic>
      <p:pic>
        <p:nvPicPr>
          <p:cNvPr id="7" name="Picture 10" descr="Contando, Matemáticas, Números">
            <a:extLst>
              <a:ext uri="{FF2B5EF4-FFF2-40B4-BE49-F238E27FC236}">
                <a16:creationId xmlns:a16="http://schemas.microsoft.com/office/drawing/2014/main" id="{93C58D30-9BFD-4F1A-8847-9181DBF19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055" y="3916052"/>
            <a:ext cx="842925" cy="11022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Contando, Matemáticas, Números">
            <a:extLst>
              <a:ext uri="{FF2B5EF4-FFF2-40B4-BE49-F238E27FC236}">
                <a16:creationId xmlns:a16="http://schemas.microsoft.com/office/drawing/2014/main" id="{6F9367B9-B144-4FF7-93D6-474F184C70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351" y="2193128"/>
            <a:ext cx="804704" cy="8549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Contando, Matemáticas, Números">
            <a:extLst>
              <a:ext uri="{FF2B5EF4-FFF2-40B4-BE49-F238E27FC236}">
                <a16:creationId xmlns:a16="http://schemas.microsoft.com/office/drawing/2014/main" id="{2AB91C97-640C-4C87-A3B4-44C889E343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6619" y="2810079"/>
            <a:ext cx="928850" cy="10741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ontando, Cinco, Matemáticas, Números">
            <a:extLst>
              <a:ext uri="{FF2B5EF4-FFF2-40B4-BE49-F238E27FC236}">
                <a16:creationId xmlns:a16="http://schemas.microsoft.com/office/drawing/2014/main" id="{EF4F639F-AB54-4858-8292-1D9B5C2CFA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014" y="3158674"/>
            <a:ext cx="836889" cy="11202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ontando, Cuatro, Matemáticas, Números">
            <a:extLst>
              <a:ext uri="{FF2B5EF4-FFF2-40B4-BE49-F238E27FC236}">
                <a16:creationId xmlns:a16="http://schemas.microsoft.com/office/drawing/2014/main" id="{3461F49C-17B2-4C93-9288-59E4A3C058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102398">
            <a:off x="3053246" y="2275627"/>
            <a:ext cx="770397" cy="11378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ontando, Ocho, Matemáticas, Números">
            <a:extLst>
              <a:ext uri="{FF2B5EF4-FFF2-40B4-BE49-F238E27FC236}">
                <a16:creationId xmlns:a16="http://schemas.microsoft.com/office/drawing/2014/main" id="{82F10BB7-6FE2-42DF-BE55-CE46C66EE9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8014" y="3008901"/>
            <a:ext cx="862060" cy="13444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Contando, Matemáticas, Números">
            <a:extLst>
              <a:ext uri="{FF2B5EF4-FFF2-40B4-BE49-F238E27FC236}">
                <a16:creationId xmlns:a16="http://schemas.microsoft.com/office/drawing/2014/main" id="{72972FD5-A3D7-4646-8528-7998EC2F64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17575">
            <a:off x="2140274" y="4005806"/>
            <a:ext cx="930805" cy="12172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Contando, Matemáticas, Nueve, Números">
            <a:extLst>
              <a:ext uri="{FF2B5EF4-FFF2-40B4-BE49-F238E27FC236}">
                <a16:creationId xmlns:a16="http://schemas.microsoft.com/office/drawing/2014/main" id="{DBC81950-6D45-4A18-AE5A-10B6933A0B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847" y="4078687"/>
            <a:ext cx="790760" cy="13647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2CA6E59-F692-49A7-9B55-A677C692912A}"/>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676271" y="2372349"/>
            <a:ext cx="1327349" cy="1043267"/>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15" name="Picture 10" descr="Contando, Matemáticas, Números">
            <a:extLst>
              <a:ext uri="{FF2B5EF4-FFF2-40B4-BE49-F238E27FC236}">
                <a16:creationId xmlns:a16="http://schemas.microsoft.com/office/drawing/2014/main" id="{5060E7F4-7C94-4CCB-A434-06D70F1B2C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390" y="1497496"/>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ontando, Matemáticas, Números">
            <a:extLst>
              <a:ext uri="{FF2B5EF4-FFF2-40B4-BE49-F238E27FC236}">
                <a16:creationId xmlns:a16="http://schemas.microsoft.com/office/drawing/2014/main" id="{13B9D976-6080-4D01-8F19-AFE92D7A60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290" y="1516546"/>
            <a:ext cx="20859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ontando, Matemáticas, Números">
            <a:extLst>
              <a:ext uri="{FF2B5EF4-FFF2-40B4-BE49-F238E27FC236}">
                <a16:creationId xmlns:a16="http://schemas.microsoft.com/office/drawing/2014/main" id="{26B796BD-9A93-45D3-AA74-1F803811DA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1650" y="1516546"/>
            <a:ext cx="3048000" cy="32385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87E5485-90F8-4A4A-B067-0D8E28462AFF}"/>
              </a:ext>
            </a:extLst>
          </p:cNvPr>
          <p:cNvSpPr txBox="1"/>
          <p:nvPr/>
        </p:nvSpPr>
        <p:spPr>
          <a:xfrm>
            <a:off x="888424" y="5199714"/>
            <a:ext cx="97174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u_</a:t>
            </a:r>
          </a:p>
        </p:txBody>
      </p:sp>
      <p:sp>
        <p:nvSpPr>
          <p:cNvPr id="19" name="TextBox 18">
            <a:extLst>
              <a:ext uri="{FF2B5EF4-FFF2-40B4-BE49-F238E27FC236}">
                <a16:creationId xmlns:a16="http://schemas.microsoft.com/office/drawing/2014/main" id="{99A5DDB8-8E8C-4BCD-8ECB-024787817DE3}"/>
              </a:ext>
            </a:extLst>
          </p:cNvPr>
          <p:cNvSpPr txBox="1"/>
          <p:nvPr/>
        </p:nvSpPr>
        <p:spPr>
          <a:xfrm>
            <a:off x="4513585" y="5199714"/>
            <a:ext cx="2358338"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d_ _ x</a:t>
            </a:r>
          </a:p>
        </p:txBody>
      </p:sp>
      <p:sp>
        <p:nvSpPr>
          <p:cNvPr id="20" name="TextBox 19">
            <a:extLst>
              <a:ext uri="{FF2B5EF4-FFF2-40B4-BE49-F238E27FC236}">
                <a16:creationId xmlns:a16="http://schemas.microsoft.com/office/drawing/2014/main" id="{5182C5A0-2817-45C5-AAA4-9A9AC40B350A}"/>
              </a:ext>
            </a:extLst>
          </p:cNvPr>
          <p:cNvSpPr txBox="1"/>
          <p:nvPr/>
        </p:nvSpPr>
        <p:spPr>
          <a:xfrm>
            <a:off x="8530189" y="5199714"/>
            <a:ext cx="220605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tr_ _s</a:t>
            </a:r>
          </a:p>
        </p:txBody>
      </p:sp>
      <p:pic>
        <p:nvPicPr>
          <p:cNvPr id="22" name="Graphic 21" descr="Teacher">
            <a:extLst>
              <a:ext uri="{FF2B5EF4-FFF2-40B4-BE49-F238E27FC236}">
                <a16:creationId xmlns:a16="http://schemas.microsoft.com/office/drawing/2014/main" id="{361AE191-2929-4A77-B201-25807E89AD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976" y="-77388"/>
            <a:ext cx="914400" cy="914400"/>
          </a:xfrm>
          <a:prstGeom prst="rect">
            <a:avLst/>
          </a:prstGeom>
        </p:spPr>
      </p:pic>
      <p:sp>
        <p:nvSpPr>
          <p:cNvPr id="23" name="Speech Bubble: Rectangle with Corners Rounded 22">
            <a:extLst>
              <a:ext uri="{FF2B5EF4-FFF2-40B4-BE49-F238E27FC236}">
                <a16:creationId xmlns:a16="http://schemas.microsoft.com/office/drawing/2014/main" id="{267061BB-8C95-47C6-8C85-B7E9C8C8EA7F}"/>
              </a:ext>
            </a:extLst>
          </p:cNvPr>
          <p:cNvSpPr/>
          <p:nvPr/>
        </p:nvSpPr>
        <p:spPr>
          <a:xfrm>
            <a:off x="701859" y="194644"/>
            <a:ext cx="3389791"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24" name="TextBox 23">
            <a:extLst>
              <a:ext uri="{FF2B5EF4-FFF2-40B4-BE49-F238E27FC236}">
                <a16:creationId xmlns:a16="http://schemas.microsoft.com/office/drawing/2014/main" id="{9F985BE5-EA13-4352-B30D-C399C9F174E6}"/>
              </a:ext>
            </a:extLst>
          </p:cNvPr>
          <p:cNvSpPr txBox="1"/>
          <p:nvPr/>
        </p:nvSpPr>
        <p:spPr>
          <a:xfrm>
            <a:off x="701859" y="180958"/>
            <a:ext cx="338979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Pratique les nombres.</a:t>
            </a:r>
            <a:endParaRPr kumimoji="0" lang="en-GB" sz="2400" b="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88417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15" name="Picture 18" descr="Contando, Matemáticas, Números">
            <a:extLst>
              <a:ext uri="{FF2B5EF4-FFF2-40B4-BE49-F238E27FC236}">
                <a16:creationId xmlns:a16="http://schemas.microsoft.com/office/drawing/2014/main" id="{D15D6562-0AAD-42FC-A159-C370F87AA8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9043" y="1654038"/>
            <a:ext cx="28003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ontando, Cinco, Matemáticas, Números">
            <a:extLst>
              <a:ext uri="{FF2B5EF4-FFF2-40B4-BE49-F238E27FC236}">
                <a16:creationId xmlns:a16="http://schemas.microsoft.com/office/drawing/2014/main" id="{22B08089-FEB6-4CFA-8BE1-2292D4D56C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1915" y="1623392"/>
            <a:ext cx="2419350" cy="3238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19F5968-E09F-41AB-9A18-88B8152E5857}"/>
              </a:ext>
            </a:extLst>
          </p:cNvPr>
          <p:cNvSpPr txBox="1"/>
          <p:nvPr/>
        </p:nvSpPr>
        <p:spPr>
          <a:xfrm>
            <a:off x="555871" y="5199713"/>
            <a:ext cx="269176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002060"/>
                </a:solidFill>
                <a:effectLst/>
                <a:uLnTx/>
                <a:uFillTx/>
                <a:latin typeface="Segoe Print" panose="02000600000000000000" pitchFamily="2" charset="0"/>
              </a:rPr>
              <a:t>quatre</a:t>
            </a:r>
            <a:endParaRPr kumimoji="0" lang="en-GB" sz="60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18" name="TextBox 17">
            <a:extLst>
              <a:ext uri="{FF2B5EF4-FFF2-40B4-BE49-F238E27FC236}">
                <a16:creationId xmlns:a16="http://schemas.microsoft.com/office/drawing/2014/main" id="{21AB470A-4410-4E72-AAC2-DD0BA4CD54F7}"/>
              </a:ext>
            </a:extLst>
          </p:cNvPr>
          <p:cNvSpPr txBox="1"/>
          <p:nvPr/>
        </p:nvSpPr>
        <p:spPr>
          <a:xfrm>
            <a:off x="4513585" y="5199714"/>
            <a:ext cx="174118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cinq</a:t>
            </a:r>
          </a:p>
        </p:txBody>
      </p:sp>
      <p:sp>
        <p:nvSpPr>
          <p:cNvPr id="19" name="TextBox 18">
            <a:extLst>
              <a:ext uri="{FF2B5EF4-FFF2-40B4-BE49-F238E27FC236}">
                <a16:creationId xmlns:a16="http://schemas.microsoft.com/office/drawing/2014/main" id="{BEC66582-66F7-4350-B613-6F201366DF68}"/>
              </a:ext>
            </a:extLst>
          </p:cNvPr>
          <p:cNvSpPr txBox="1"/>
          <p:nvPr/>
        </p:nvSpPr>
        <p:spPr>
          <a:xfrm>
            <a:off x="8530189" y="5199714"/>
            <a:ext cx="1144865"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six</a:t>
            </a:r>
          </a:p>
        </p:txBody>
      </p:sp>
      <p:pic>
        <p:nvPicPr>
          <p:cNvPr id="20" name="Picture 2" descr="Contando, Cuatro, Matemáticas, Números">
            <a:extLst>
              <a:ext uri="{FF2B5EF4-FFF2-40B4-BE49-F238E27FC236}">
                <a16:creationId xmlns:a16="http://schemas.microsoft.com/office/drawing/2014/main" id="{61965093-CD84-48AF-B589-8F6C6825AD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179" y="1062342"/>
            <a:ext cx="2572612" cy="3799550"/>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descr="Teacher">
            <a:extLst>
              <a:ext uri="{FF2B5EF4-FFF2-40B4-BE49-F238E27FC236}">
                <a16:creationId xmlns:a16="http://schemas.microsoft.com/office/drawing/2014/main" id="{2F00EB7C-EA25-4C32-BA15-76B248594E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976" y="-77388"/>
            <a:ext cx="914400" cy="914400"/>
          </a:xfrm>
          <a:prstGeom prst="rect">
            <a:avLst/>
          </a:prstGeom>
        </p:spPr>
      </p:pic>
      <p:sp>
        <p:nvSpPr>
          <p:cNvPr id="23" name="Speech Bubble: Rectangle with Corners Rounded 22">
            <a:extLst>
              <a:ext uri="{FF2B5EF4-FFF2-40B4-BE49-F238E27FC236}">
                <a16:creationId xmlns:a16="http://schemas.microsoft.com/office/drawing/2014/main" id="{47D34276-D135-45D0-93C9-7FBDC36F57F3}"/>
              </a:ext>
            </a:extLst>
          </p:cNvPr>
          <p:cNvSpPr/>
          <p:nvPr/>
        </p:nvSpPr>
        <p:spPr>
          <a:xfrm>
            <a:off x="701859" y="194644"/>
            <a:ext cx="3389791"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24" name="TextBox 23">
            <a:extLst>
              <a:ext uri="{FF2B5EF4-FFF2-40B4-BE49-F238E27FC236}">
                <a16:creationId xmlns:a16="http://schemas.microsoft.com/office/drawing/2014/main" id="{9E9E44FD-829D-45CB-AFA6-75D23F7C1D07}"/>
              </a:ext>
            </a:extLst>
          </p:cNvPr>
          <p:cNvSpPr txBox="1"/>
          <p:nvPr/>
        </p:nvSpPr>
        <p:spPr>
          <a:xfrm>
            <a:off x="701859" y="180958"/>
            <a:ext cx="338979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Pratique les nombres.</a:t>
            </a:r>
            <a:endParaRPr kumimoji="0" lang="en-GB" sz="2400" b="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314978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672E53A6-E21F-45C0-8107-2F9052A8053B}"/>
              </a:ext>
            </a:extLst>
          </p:cNvPr>
          <p:cNvSpPr txBox="1"/>
          <p:nvPr/>
        </p:nvSpPr>
        <p:spPr>
          <a:xfrm>
            <a:off x="501192" y="5199713"/>
            <a:ext cx="263886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q_ _tr_</a:t>
            </a:r>
          </a:p>
        </p:txBody>
      </p:sp>
      <p:sp>
        <p:nvSpPr>
          <p:cNvPr id="23" name="TextBox 22">
            <a:extLst>
              <a:ext uri="{FF2B5EF4-FFF2-40B4-BE49-F238E27FC236}">
                <a16:creationId xmlns:a16="http://schemas.microsoft.com/office/drawing/2014/main" id="{C2A6783C-69A7-4811-A47E-87EB95A59267}"/>
              </a:ext>
            </a:extLst>
          </p:cNvPr>
          <p:cNvSpPr txBox="1"/>
          <p:nvPr/>
        </p:nvSpPr>
        <p:spPr>
          <a:xfrm>
            <a:off x="4513585" y="5199714"/>
            <a:ext cx="171874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002060"/>
                </a:solidFill>
                <a:effectLst/>
                <a:uLnTx/>
                <a:uFillTx/>
                <a:latin typeface="Segoe Print" panose="02000600000000000000" pitchFamily="2" charset="0"/>
              </a:rPr>
              <a:t>c_n</a:t>
            </a: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_</a:t>
            </a:r>
          </a:p>
        </p:txBody>
      </p:sp>
      <p:sp>
        <p:nvSpPr>
          <p:cNvPr id="24" name="TextBox 23">
            <a:extLst>
              <a:ext uri="{FF2B5EF4-FFF2-40B4-BE49-F238E27FC236}">
                <a16:creationId xmlns:a16="http://schemas.microsoft.com/office/drawing/2014/main" id="{6313BC7D-BC5A-4C5A-8546-3C5CE2295207}"/>
              </a:ext>
            </a:extLst>
          </p:cNvPr>
          <p:cNvSpPr txBox="1"/>
          <p:nvPr/>
        </p:nvSpPr>
        <p:spPr>
          <a:xfrm>
            <a:off x="8877894" y="5199713"/>
            <a:ext cx="1242648"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002060"/>
                </a:solidFill>
                <a:effectLst/>
                <a:uLnTx/>
                <a:uFillTx/>
                <a:latin typeface="Segoe Print" panose="02000600000000000000" pitchFamily="2" charset="0"/>
              </a:rPr>
              <a:t>s_x</a:t>
            </a:r>
            <a:endParaRPr kumimoji="0" lang="en-GB" sz="6000" b="1" i="0" u="none" strike="noStrike" kern="1200" cap="none" spc="0" normalizeH="0" baseline="0" noProof="0" dirty="0">
              <a:ln>
                <a:noFill/>
              </a:ln>
              <a:solidFill>
                <a:srgbClr val="002060"/>
              </a:solidFill>
              <a:effectLst/>
              <a:uLnTx/>
              <a:uFillTx/>
              <a:latin typeface="Segoe Print" panose="02000600000000000000" pitchFamily="2" charset="0"/>
            </a:endParaRPr>
          </a:p>
        </p:txBody>
      </p:sp>
      <p:pic>
        <p:nvPicPr>
          <p:cNvPr id="25" name="Picture 18" descr="Contando, Matemáticas, Números">
            <a:extLst>
              <a:ext uri="{FF2B5EF4-FFF2-40B4-BE49-F238E27FC236}">
                <a16:creationId xmlns:a16="http://schemas.microsoft.com/office/drawing/2014/main" id="{DF614FE8-B008-4D6D-B5A0-42623E7A45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9043" y="1654038"/>
            <a:ext cx="28003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ontando, Cinco, Matemáticas, Números">
            <a:extLst>
              <a:ext uri="{FF2B5EF4-FFF2-40B4-BE49-F238E27FC236}">
                <a16:creationId xmlns:a16="http://schemas.microsoft.com/office/drawing/2014/main" id="{74B529E8-A8B3-4B30-A110-D0924EFBDF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1915" y="1623392"/>
            <a:ext cx="24193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ontando, Cuatro, Matemáticas, Números">
            <a:extLst>
              <a:ext uri="{FF2B5EF4-FFF2-40B4-BE49-F238E27FC236}">
                <a16:creationId xmlns:a16="http://schemas.microsoft.com/office/drawing/2014/main" id="{C2C988D2-94DE-41F5-86A2-1B359FEBE4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179" y="1062342"/>
            <a:ext cx="2572612" cy="379955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Teacher">
            <a:extLst>
              <a:ext uri="{FF2B5EF4-FFF2-40B4-BE49-F238E27FC236}">
                <a16:creationId xmlns:a16="http://schemas.microsoft.com/office/drawing/2014/main" id="{7A193125-5FEE-453E-87BA-7D3A73CFAB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976" y="-77388"/>
            <a:ext cx="914400" cy="914400"/>
          </a:xfrm>
          <a:prstGeom prst="rect">
            <a:avLst/>
          </a:prstGeom>
        </p:spPr>
      </p:pic>
      <p:sp>
        <p:nvSpPr>
          <p:cNvPr id="16" name="Speech Bubble: Rectangle with Corners Rounded 15">
            <a:extLst>
              <a:ext uri="{FF2B5EF4-FFF2-40B4-BE49-F238E27FC236}">
                <a16:creationId xmlns:a16="http://schemas.microsoft.com/office/drawing/2014/main" id="{B9B02E7F-4A81-45CF-AEFF-5571C8E5C90B}"/>
              </a:ext>
            </a:extLst>
          </p:cNvPr>
          <p:cNvSpPr/>
          <p:nvPr/>
        </p:nvSpPr>
        <p:spPr>
          <a:xfrm>
            <a:off x="701859" y="194644"/>
            <a:ext cx="3389791"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17" name="TextBox 16">
            <a:extLst>
              <a:ext uri="{FF2B5EF4-FFF2-40B4-BE49-F238E27FC236}">
                <a16:creationId xmlns:a16="http://schemas.microsoft.com/office/drawing/2014/main" id="{F2A88EF0-DB9C-435D-A317-B832A51F6B96}"/>
              </a:ext>
            </a:extLst>
          </p:cNvPr>
          <p:cNvSpPr txBox="1"/>
          <p:nvPr/>
        </p:nvSpPr>
        <p:spPr>
          <a:xfrm>
            <a:off x="701859" y="180958"/>
            <a:ext cx="338979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Pratique les nombres.</a:t>
            </a:r>
            <a:endParaRPr kumimoji="0" lang="en-GB" sz="2400" b="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87937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5E22CF32-369D-4303-ADF2-BBFD813FF402}"/>
              </a:ext>
            </a:extLst>
          </p:cNvPr>
          <p:cNvSpPr txBox="1"/>
          <p:nvPr/>
        </p:nvSpPr>
        <p:spPr>
          <a:xfrm>
            <a:off x="1261633" y="5199714"/>
            <a:ext cx="176362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sept</a:t>
            </a:r>
          </a:p>
        </p:txBody>
      </p:sp>
      <p:sp>
        <p:nvSpPr>
          <p:cNvPr id="23" name="TextBox 22">
            <a:extLst>
              <a:ext uri="{FF2B5EF4-FFF2-40B4-BE49-F238E27FC236}">
                <a16:creationId xmlns:a16="http://schemas.microsoft.com/office/drawing/2014/main" id="{86EF0127-A60F-4D0B-994C-D35C598337AE}"/>
              </a:ext>
            </a:extLst>
          </p:cNvPr>
          <p:cNvSpPr txBox="1"/>
          <p:nvPr/>
        </p:nvSpPr>
        <p:spPr>
          <a:xfrm>
            <a:off x="4513585" y="5199714"/>
            <a:ext cx="171393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002060"/>
                </a:solidFill>
                <a:effectLst/>
                <a:uLnTx/>
                <a:uFillTx/>
                <a:latin typeface="Segoe Print" panose="02000600000000000000" pitchFamily="2" charset="0"/>
              </a:rPr>
              <a:t>huit</a:t>
            </a:r>
            <a:endParaRPr kumimoji="0" lang="en-GB" sz="60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24" name="TextBox 23">
            <a:extLst>
              <a:ext uri="{FF2B5EF4-FFF2-40B4-BE49-F238E27FC236}">
                <a16:creationId xmlns:a16="http://schemas.microsoft.com/office/drawing/2014/main" id="{19367E74-DD7D-4381-AA43-7F28A3C5F475}"/>
              </a:ext>
            </a:extLst>
          </p:cNvPr>
          <p:cNvSpPr txBox="1"/>
          <p:nvPr/>
        </p:nvSpPr>
        <p:spPr>
          <a:xfrm>
            <a:off x="8530189" y="5199714"/>
            <a:ext cx="184537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002060"/>
                </a:solidFill>
                <a:effectLst/>
                <a:uLnTx/>
                <a:uFillTx/>
                <a:latin typeface="Segoe Print" panose="02000600000000000000" pitchFamily="2" charset="0"/>
              </a:rPr>
              <a:t>neuf</a:t>
            </a:r>
            <a:endParaRPr kumimoji="0" lang="en-GB" sz="6000" b="1" i="0" u="none" strike="noStrike" kern="1200" cap="none" spc="0" normalizeH="0" baseline="0" noProof="0" dirty="0">
              <a:ln>
                <a:noFill/>
              </a:ln>
              <a:solidFill>
                <a:srgbClr val="002060"/>
              </a:solidFill>
              <a:effectLst/>
              <a:uLnTx/>
              <a:uFillTx/>
              <a:latin typeface="Segoe Print" panose="02000600000000000000" pitchFamily="2" charset="0"/>
            </a:endParaRPr>
          </a:p>
        </p:txBody>
      </p:sp>
      <p:pic>
        <p:nvPicPr>
          <p:cNvPr id="25" name="Picture 8" descr="Contando, Ocho, Matemáticas, Números">
            <a:extLst>
              <a:ext uri="{FF2B5EF4-FFF2-40B4-BE49-F238E27FC236}">
                <a16:creationId xmlns:a16="http://schemas.microsoft.com/office/drawing/2014/main" id="{172ADEAA-03A1-450C-B403-EA0CC152F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181" y="1516546"/>
            <a:ext cx="20764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Contando, Matemáticas, Números">
            <a:extLst>
              <a:ext uri="{FF2B5EF4-FFF2-40B4-BE49-F238E27FC236}">
                <a16:creationId xmlns:a16="http://schemas.microsoft.com/office/drawing/2014/main" id="{7A5CF121-9EDC-4569-AA62-22DFCEE3B3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871" y="1585290"/>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ontando, Matemáticas, Nueve, Números">
            <a:extLst>
              <a:ext uri="{FF2B5EF4-FFF2-40B4-BE49-F238E27FC236}">
                <a16:creationId xmlns:a16="http://schemas.microsoft.com/office/drawing/2014/main" id="{DCE8F141-91F3-4B53-A76E-83A13C357C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9612" y="1516546"/>
            <a:ext cx="187642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Teacher">
            <a:extLst>
              <a:ext uri="{FF2B5EF4-FFF2-40B4-BE49-F238E27FC236}">
                <a16:creationId xmlns:a16="http://schemas.microsoft.com/office/drawing/2014/main" id="{E5A79F48-FB38-4FD2-8D40-9236695DEE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976" y="-77388"/>
            <a:ext cx="914400" cy="914400"/>
          </a:xfrm>
          <a:prstGeom prst="rect">
            <a:avLst/>
          </a:prstGeom>
        </p:spPr>
      </p:pic>
      <p:sp>
        <p:nvSpPr>
          <p:cNvPr id="16" name="Speech Bubble: Rectangle with Corners Rounded 15">
            <a:extLst>
              <a:ext uri="{FF2B5EF4-FFF2-40B4-BE49-F238E27FC236}">
                <a16:creationId xmlns:a16="http://schemas.microsoft.com/office/drawing/2014/main" id="{A09275D7-D3C0-403F-ADAE-093540CB428B}"/>
              </a:ext>
            </a:extLst>
          </p:cNvPr>
          <p:cNvSpPr/>
          <p:nvPr/>
        </p:nvSpPr>
        <p:spPr>
          <a:xfrm>
            <a:off x="701859" y="194644"/>
            <a:ext cx="3389791"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17" name="TextBox 16">
            <a:extLst>
              <a:ext uri="{FF2B5EF4-FFF2-40B4-BE49-F238E27FC236}">
                <a16:creationId xmlns:a16="http://schemas.microsoft.com/office/drawing/2014/main" id="{DC2E95A1-FE35-40EF-890B-1E495E4DDB18}"/>
              </a:ext>
            </a:extLst>
          </p:cNvPr>
          <p:cNvSpPr txBox="1"/>
          <p:nvPr/>
        </p:nvSpPr>
        <p:spPr>
          <a:xfrm>
            <a:off x="701859" y="180958"/>
            <a:ext cx="338979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Pratique les nombres.</a:t>
            </a:r>
            <a:endParaRPr kumimoji="0" lang="en-GB" sz="2400" b="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358791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5" name="TextBox 14">
            <a:extLst>
              <a:ext uri="{FF2B5EF4-FFF2-40B4-BE49-F238E27FC236}">
                <a16:creationId xmlns:a16="http://schemas.microsoft.com/office/drawing/2014/main" id="{16F58090-F875-4C94-8949-98BA4E2CEDDB}"/>
              </a:ext>
            </a:extLst>
          </p:cNvPr>
          <p:cNvSpPr txBox="1"/>
          <p:nvPr/>
        </p:nvSpPr>
        <p:spPr>
          <a:xfrm>
            <a:off x="501192" y="5199713"/>
            <a:ext cx="212269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s_ _ t</a:t>
            </a:r>
          </a:p>
        </p:txBody>
      </p:sp>
      <p:sp>
        <p:nvSpPr>
          <p:cNvPr id="16" name="TextBox 15">
            <a:extLst>
              <a:ext uri="{FF2B5EF4-FFF2-40B4-BE49-F238E27FC236}">
                <a16:creationId xmlns:a16="http://schemas.microsoft.com/office/drawing/2014/main" id="{367C0D28-8A2F-453A-8602-1DC0476DF615}"/>
              </a:ext>
            </a:extLst>
          </p:cNvPr>
          <p:cNvSpPr txBox="1"/>
          <p:nvPr/>
        </p:nvSpPr>
        <p:spPr>
          <a:xfrm>
            <a:off x="4523291" y="5199713"/>
            <a:ext cx="151195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_</a:t>
            </a:r>
            <a:r>
              <a:rPr kumimoji="0" lang="en-GB" sz="6000" b="1" i="0" u="none" strike="noStrike" kern="1200" cap="none" spc="0" normalizeH="0" baseline="0" noProof="0" dirty="0" err="1">
                <a:ln>
                  <a:noFill/>
                </a:ln>
                <a:solidFill>
                  <a:srgbClr val="002060"/>
                </a:solidFill>
                <a:effectLst/>
                <a:uLnTx/>
                <a:uFillTx/>
                <a:latin typeface="Segoe Print" panose="02000600000000000000" pitchFamily="2" charset="0"/>
              </a:rPr>
              <a:t>ui</a:t>
            </a: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_</a:t>
            </a:r>
          </a:p>
        </p:txBody>
      </p:sp>
      <p:sp>
        <p:nvSpPr>
          <p:cNvPr id="17" name="TextBox 16">
            <a:extLst>
              <a:ext uri="{FF2B5EF4-FFF2-40B4-BE49-F238E27FC236}">
                <a16:creationId xmlns:a16="http://schemas.microsoft.com/office/drawing/2014/main" id="{271521C1-83D5-463F-8C66-4E56FE81E4E8}"/>
              </a:ext>
            </a:extLst>
          </p:cNvPr>
          <p:cNvSpPr txBox="1"/>
          <p:nvPr/>
        </p:nvSpPr>
        <p:spPr>
          <a:xfrm>
            <a:off x="8490684" y="5199713"/>
            <a:ext cx="179889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002060"/>
                </a:solidFill>
                <a:effectLst/>
                <a:uLnTx/>
                <a:uFillTx/>
                <a:latin typeface="Segoe Print" panose="02000600000000000000" pitchFamily="2" charset="0"/>
              </a:rPr>
              <a:t>n_u</a:t>
            </a: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_</a:t>
            </a:r>
          </a:p>
        </p:txBody>
      </p:sp>
      <p:pic>
        <p:nvPicPr>
          <p:cNvPr id="18" name="Picture 8" descr="Contando, Ocho, Matemáticas, Números">
            <a:extLst>
              <a:ext uri="{FF2B5EF4-FFF2-40B4-BE49-F238E27FC236}">
                <a16:creationId xmlns:a16="http://schemas.microsoft.com/office/drawing/2014/main" id="{6F3A242A-C53F-4A5C-A68C-BB9EBF71F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181" y="1516546"/>
            <a:ext cx="20764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Contando, Matemáticas, Números">
            <a:extLst>
              <a:ext uri="{FF2B5EF4-FFF2-40B4-BE49-F238E27FC236}">
                <a16:creationId xmlns:a16="http://schemas.microsoft.com/office/drawing/2014/main" id="{62AC83A3-DB65-478B-A9F0-51D02B94B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871" y="1585290"/>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Contando, Matemáticas, Nueve, Números">
            <a:extLst>
              <a:ext uri="{FF2B5EF4-FFF2-40B4-BE49-F238E27FC236}">
                <a16:creationId xmlns:a16="http://schemas.microsoft.com/office/drawing/2014/main" id="{58F136FA-4ABC-4084-94D9-B54044F55D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9612" y="1516546"/>
            <a:ext cx="187642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descr="Teacher">
            <a:extLst>
              <a:ext uri="{FF2B5EF4-FFF2-40B4-BE49-F238E27FC236}">
                <a16:creationId xmlns:a16="http://schemas.microsoft.com/office/drawing/2014/main" id="{D4206611-61FE-4C22-B232-9E50301535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976" y="-77388"/>
            <a:ext cx="914400" cy="914400"/>
          </a:xfrm>
          <a:prstGeom prst="rect">
            <a:avLst/>
          </a:prstGeom>
        </p:spPr>
      </p:pic>
      <p:sp>
        <p:nvSpPr>
          <p:cNvPr id="23" name="Speech Bubble: Rectangle with Corners Rounded 22">
            <a:extLst>
              <a:ext uri="{FF2B5EF4-FFF2-40B4-BE49-F238E27FC236}">
                <a16:creationId xmlns:a16="http://schemas.microsoft.com/office/drawing/2014/main" id="{A9521E1B-6307-446F-969F-44450A9C6140}"/>
              </a:ext>
            </a:extLst>
          </p:cNvPr>
          <p:cNvSpPr/>
          <p:nvPr/>
        </p:nvSpPr>
        <p:spPr>
          <a:xfrm>
            <a:off x="701859" y="194644"/>
            <a:ext cx="3389791"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24" name="TextBox 23">
            <a:extLst>
              <a:ext uri="{FF2B5EF4-FFF2-40B4-BE49-F238E27FC236}">
                <a16:creationId xmlns:a16="http://schemas.microsoft.com/office/drawing/2014/main" id="{D35EE2DB-ED33-4273-AA96-59C56E5F8FF0}"/>
              </a:ext>
            </a:extLst>
          </p:cNvPr>
          <p:cNvSpPr txBox="1"/>
          <p:nvPr/>
        </p:nvSpPr>
        <p:spPr>
          <a:xfrm>
            <a:off x="701859" y="180958"/>
            <a:ext cx="338979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Pratique les nombres.</a:t>
            </a:r>
            <a:endParaRPr kumimoji="0" lang="en-GB" sz="2400" b="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162306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5" name="TextBox 14">
            <a:extLst>
              <a:ext uri="{FF2B5EF4-FFF2-40B4-BE49-F238E27FC236}">
                <a16:creationId xmlns:a16="http://schemas.microsoft.com/office/drawing/2014/main" id="{23679024-558C-4E85-8D15-79A45EC1B290}"/>
              </a:ext>
            </a:extLst>
          </p:cNvPr>
          <p:cNvSpPr txBox="1"/>
          <p:nvPr/>
        </p:nvSpPr>
        <p:spPr>
          <a:xfrm>
            <a:off x="1071133" y="5199714"/>
            <a:ext cx="132600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dix</a:t>
            </a:r>
          </a:p>
        </p:txBody>
      </p:sp>
      <p:sp>
        <p:nvSpPr>
          <p:cNvPr id="16" name="TextBox 15">
            <a:extLst>
              <a:ext uri="{FF2B5EF4-FFF2-40B4-BE49-F238E27FC236}">
                <a16:creationId xmlns:a16="http://schemas.microsoft.com/office/drawing/2014/main" id="{A83F9362-4EF0-453A-8A9D-BF8035693BD7}"/>
              </a:ext>
            </a:extLst>
          </p:cNvPr>
          <p:cNvSpPr txBox="1"/>
          <p:nvPr/>
        </p:nvSpPr>
        <p:spPr>
          <a:xfrm>
            <a:off x="4875535" y="5199714"/>
            <a:ext cx="190949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002060"/>
                </a:solidFill>
                <a:effectLst/>
                <a:uLnTx/>
                <a:uFillTx/>
                <a:latin typeface="Segoe Print" panose="02000600000000000000" pitchFamily="2" charset="0"/>
              </a:rPr>
              <a:t>onze</a:t>
            </a:r>
            <a:endParaRPr kumimoji="0" lang="en-GB" sz="60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17" name="TextBox 16">
            <a:extLst>
              <a:ext uri="{FF2B5EF4-FFF2-40B4-BE49-F238E27FC236}">
                <a16:creationId xmlns:a16="http://schemas.microsoft.com/office/drawing/2014/main" id="{A3640915-BD82-4D2A-8CCA-E630E815AF08}"/>
              </a:ext>
            </a:extLst>
          </p:cNvPr>
          <p:cNvSpPr txBox="1"/>
          <p:nvPr/>
        </p:nvSpPr>
        <p:spPr>
          <a:xfrm>
            <a:off x="8968339" y="5199714"/>
            <a:ext cx="237597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002060"/>
                </a:solidFill>
                <a:effectLst/>
                <a:uLnTx/>
                <a:uFillTx/>
                <a:latin typeface="Segoe Print" panose="02000600000000000000" pitchFamily="2" charset="0"/>
              </a:rPr>
              <a:t>douze</a:t>
            </a:r>
            <a:endParaRPr kumimoji="0" lang="en-GB" sz="6000" b="1" i="0" u="none" strike="noStrike" kern="1200" cap="none" spc="0" normalizeH="0" baseline="0" noProof="0" dirty="0">
              <a:ln>
                <a:noFill/>
              </a:ln>
              <a:solidFill>
                <a:srgbClr val="002060"/>
              </a:solidFill>
              <a:effectLst/>
              <a:uLnTx/>
              <a:uFillTx/>
              <a:latin typeface="Segoe Print" panose="02000600000000000000" pitchFamily="2" charset="0"/>
            </a:endParaRPr>
          </a:p>
        </p:txBody>
      </p:sp>
      <p:pic>
        <p:nvPicPr>
          <p:cNvPr id="18" name="Picture 6" descr="Contando, Matemáticas, Números">
            <a:extLst>
              <a:ext uri="{FF2B5EF4-FFF2-40B4-BE49-F238E27FC236}">
                <a16:creationId xmlns:a16="http://schemas.microsoft.com/office/drawing/2014/main" id="{062E4395-2BDC-4150-8771-BACB5AF79C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2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Número, Caligrafía, Rojo, Fuente">
            <a:extLst>
              <a:ext uri="{FF2B5EF4-FFF2-40B4-BE49-F238E27FC236}">
                <a16:creationId xmlns:a16="http://schemas.microsoft.com/office/drawing/2014/main" id="{1CF7732A-905B-4DFD-BC73-7B89360739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058" y="2179154"/>
            <a:ext cx="1766483" cy="23928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ontando, Matemáticas, Números">
            <a:extLst>
              <a:ext uri="{FF2B5EF4-FFF2-40B4-BE49-F238E27FC236}">
                <a16:creationId xmlns:a16="http://schemas.microsoft.com/office/drawing/2014/main" id="{AB9AF6C1-EC0B-4929-8F5D-2D06A99B19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4516"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ntando, Matemáticas, Números">
            <a:extLst>
              <a:ext uri="{FF2B5EF4-FFF2-40B4-BE49-F238E27FC236}">
                <a16:creationId xmlns:a16="http://schemas.microsoft.com/office/drawing/2014/main" id="{B9C78411-286B-4DA0-A58A-2B2E6F484D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28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ontando, Matemáticas, Números">
            <a:extLst>
              <a:ext uri="{FF2B5EF4-FFF2-40B4-BE49-F238E27FC236}">
                <a16:creationId xmlns:a16="http://schemas.microsoft.com/office/drawing/2014/main" id="{943F132C-2005-4B0D-BBC9-32F0F75312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7789" y="1923963"/>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Contando, Matemáticas, Números">
            <a:extLst>
              <a:ext uri="{FF2B5EF4-FFF2-40B4-BE49-F238E27FC236}">
                <a16:creationId xmlns:a16="http://schemas.microsoft.com/office/drawing/2014/main" id="{2FBBD584-B8EC-46CD-A671-B77369F6B6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4928" y="2030896"/>
            <a:ext cx="2072796" cy="2548471"/>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descr="Teacher">
            <a:extLst>
              <a:ext uri="{FF2B5EF4-FFF2-40B4-BE49-F238E27FC236}">
                <a16:creationId xmlns:a16="http://schemas.microsoft.com/office/drawing/2014/main" id="{1037DA81-B372-42F5-8BAE-E98FAE8AC4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976" y="-77388"/>
            <a:ext cx="914400" cy="914400"/>
          </a:xfrm>
          <a:prstGeom prst="rect">
            <a:avLst/>
          </a:prstGeom>
        </p:spPr>
      </p:pic>
      <p:sp>
        <p:nvSpPr>
          <p:cNvPr id="23" name="Speech Bubble: Rectangle with Corners Rounded 22">
            <a:extLst>
              <a:ext uri="{FF2B5EF4-FFF2-40B4-BE49-F238E27FC236}">
                <a16:creationId xmlns:a16="http://schemas.microsoft.com/office/drawing/2014/main" id="{E5174313-1396-42B2-A8BA-DA533FFDBDF5}"/>
              </a:ext>
            </a:extLst>
          </p:cNvPr>
          <p:cNvSpPr/>
          <p:nvPr/>
        </p:nvSpPr>
        <p:spPr>
          <a:xfrm>
            <a:off x="701859" y="194644"/>
            <a:ext cx="3389791"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24" name="TextBox 23">
            <a:extLst>
              <a:ext uri="{FF2B5EF4-FFF2-40B4-BE49-F238E27FC236}">
                <a16:creationId xmlns:a16="http://schemas.microsoft.com/office/drawing/2014/main" id="{30CA0184-721A-4902-AD86-161E020188C7}"/>
              </a:ext>
            </a:extLst>
          </p:cNvPr>
          <p:cNvSpPr txBox="1"/>
          <p:nvPr/>
        </p:nvSpPr>
        <p:spPr>
          <a:xfrm>
            <a:off x="701859" y="180958"/>
            <a:ext cx="338979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Pratique les nombres.</a:t>
            </a:r>
            <a:endParaRPr kumimoji="0" lang="en-GB" sz="2400" b="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271200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84E9DDBF-7809-44DD-A9B8-EF34CC1E35D6}"/>
              </a:ext>
            </a:extLst>
          </p:cNvPr>
          <p:cNvSpPr txBox="1"/>
          <p:nvPr/>
        </p:nvSpPr>
        <p:spPr>
          <a:xfrm>
            <a:off x="1071133" y="5199714"/>
            <a:ext cx="1423788"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002060"/>
                </a:solidFill>
                <a:effectLst/>
                <a:uLnTx/>
                <a:uFillTx/>
                <a:latin typeface="Segoe Print" panose="02000600000000000000" pitchFamily="2" charset="0"/>
              </a:rPr>
              <a:t>d_x</a:t>
            </a:r>
            <a:endParaRPr kumimoji="0" lang="en-GB" sz="60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23" name="TextBox 22">
            <a:extLst>
              <a:ext uri="{FF2B5EF4-FFF2-40B4-BE49-F238E27FC236}">
                <a16:creationId xmlns:a16="http://schemas.microsoft.com/office/drawing/2014/main" id="{901E9A28-9713-40A6-91F6-E047AE2D6225}"/>
              </a:ext>
            </a:extLst>
          </p:cNvPr>
          <p:cNvSpPr txBox="1"/>
          <p:nvPr/>
        </p:nvSpPr>
        <p:spPr>
          <a:xfrm>
            <a:off x="4875535" y="5199714"/>
            <a:ext cx="227017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o_ _ e</a:t>
            </a:r>
          </a:p>
        </p:txBody>
      </p:sp>
      <p:sp>
        <p:nvSpPr>
          <p:cNvPr id="24" name="TextBox 23">
            <a:extLst>
              <a:ext uri="{FF2B5EF4-FFF2-40B4-BE49-F238E27FC236}">
                <a16:creationId xmlns:a16="http://schemas.microsoft.com/office/drawing/2014/main" id="{E211B510-0F43-4F78-8070-C22074CA587E}"/>
              </a:ext>
            </a:extLst>
          </p:cNvPr>
          <p:cNvSpPr txBox="1"/>
          <p:nvPr/>
        </p:nvSpPr>
        <p:spPr>
          <a:xfrm>
            <a:off x="8968339" y="5199714"/>
            <a:ext cx="2970685"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d_ _ _ e</a:t>
            </a:r>
          </a:p>
        </p:txBody>
      </p:sp>
      <p:pic>
        <p:nvPicPr>
          <p:cNvPr id="25" name="Picture 6" descr="Contando, Matemáticas, Números">
            <a:extLst>
              <a:ext uri="{FF2B5EF4-FFF2-40B4-BE49-F238E27FC236}">
                <a16:creationId xmlns:a16="http://schemas.microsoft.com/office/drawing/2014/main" id="{E1F11CD8-E796-46DF-B7F1-DDB560BAA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2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Número, Caligrafía, Rojo, Fuente">
            <a:extLst>
              <a:ext uri="{FF2B5EF4-FFF2-40B4-BE49-F238E27FC236}">
                <a16:creationId xmlns:a16="http://schemas.microsoft.com/office/drawing/2014/main" id="{2B99E175-B424-4D06-96E1-538BFD5B4B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058" y="2179154"/>
            <a:ext cx="1766483" cy="239284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ntando, Matemáticas, Números">
            <a:extLst>
              <a:ext uri="{FF2B5EF4-FFF2-40B4-BE49-F238E27FC236}">
                <a16:creationId xmlns:a16="http://schemas.microsoft.com/office/drawing/2014/main" id="{DD108A4D-FE96-4BD1-9614-545C661303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4516"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ntando, Matemáticas, Números">
            <a:extLst>
              <a:ext uri="{FF2B5EF4-FFF2-40B4-BE49-F238E27FC236}">
                <a16:creationId xmlns:a16="http://schemas.microsoft.com/office/drawing/2014/main" id="{88E0EE2F-FDDE-4118-81BB-B5CF25860A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28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ontando, Matemáticas, Números">
            <a:extLst>
              <a:ext uri="{FF2B5EF4-FFF2-40B4-BE49-F238E27FC236}">
                <a16:creationId xmlns:a16="http://schemas.microsoft.com/office/drawing/2014/main" id="{BB916F62-6F89-40BA-9746-95D8E1295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7789" y="1923963"/>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Contando, Matemáticas, Números">
            <a:extLst>
              <a:ext uri="{FF2B5EF4-FFF2-40B4-BE49-F238E27FC236}">
                <a16:creationId xmlns:a16="http://schemas.microsoft.com/office/drawing/2014/main" id="{7E513761-FE48-4A69-9F46-AD818EE316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4928" y="2030896"/>
            <a:ext cx="2072796" cy="2548471"/>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Teacher">
            <a:extLst>
              <a:ext uri="{FF2B5EF4-FFF2-40B4-BE49-F238E27FC236}">
                <a16:creationId xmlns:a16="http://schemas.microsoft.com/office/drawing/2014/main" id="{69B358F2-CAB4-4E0C-8839-6C7B187D72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976" y="-77388"/>
            <a:ext cx="914400" cy="914400"/>
          </a:xfrm>
          <a:prstGeom prst="rect">
            <a:avLst/>
          </a:prstGeom>
        </p:spPr>
      </p:pic>
      <p:sp>
        <p:nvSpPr>
          <p:cNvPr id="19" name="Speech Bubble: Rectangle with Corners Rounded 18">
            <a:extLst>
              <a:ext uri="{FF2B5EF4-FFF2-40B4-BE49-F238E27FC236}">
                <a16:creationId xmlns:a16="http://schemas.microsoft.com/office/drawing/2014/main" id="{2BCE466C-E960-44C2-AD59-730E8070F87D}"/>
              </a:ext>
            </a:extLst>
          </p:cNvPr>
          <p:cNvSpPr/>
          <p:nvPr/>
        </p:nvSpPr>
        <p:spPr>
          <a:xfrm>
            <a:off x="701859" y="194644"/>
            <a:ext cx="3389791"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20" name="TextBox 19">
            <a:extLst>
              <a:ext uri="{FF2B5EF4-FFF2-40B4-BE49-F238E27FC236}">
                <a16:creationId xmlns:a16="http://schemas.microsoft.com/office/drawing/2014/main" id="{76385205-32D5-46A0-AD37-9C8FE4025BE1}"/>
              </a:ext>
            </a:extLst>
          </p:cNvPr>
          <p:cNvSpPr txBox="1"/>
          <p:nvPr/>
        </p:nvSpPr>
        <p:spPr>
          <a:xfrm>
            <a:off x="701859" y="180958"/>
            <a:ext cx="338979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Pratique les </a:t>
            </a:r>
            <a:r>
              <a:rPr lang="fr-FR" sz="2400" b="1" spc="-1" dirty="0">
                <a:solidFill>
                  <a:prstClr val="white"/>
                </a:solidFill>
                <a:latin typeface="Century gothic"/>
                <a:ea typeface="Century Gothic"/>
              </a:rPr>
              <a:t>nombres.</a:t>
            </a:r>
            <a:endParaRPr kumimoji="0" lang="en-GB" sz="2400" b="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86312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36469" y="1072768"/>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3837" y="12477"/>
            <a:ext cx="1098163" cy="1101542"/>
          </a:xfrm>
          <a:prstGeom prst="rect">
            <a:avLst/>
          </a:prstGeom>
        </p:spPr>
      </p:pic>
      <p:sp>
        <p:nvSpPr>
          <p:cNvPr id="9" name="TextBox 8">
            <a:extLst>
              <a:ext uri="{FF2B5EF4-FFF2-40B4-BE49-F238E27FC236}">
                <a16:creationId xmlns:a16="http://schemas.microsoft.com/office/drawing/2014/main" id="{98367CE7-C77F-4B41-924E-3D7EE4648D5E}"/>
              </a:ext>
            </a:extLst>
          </p:cNvPr>
          <p:cNvSpPr txBox="1"/>
          <p:nvPr/>
        </p:nvSpPr>
        <p:spPr>
          <a:xfrm>
            <a:off x="7927434" y="3222544"/>
            <a:ext cx="96532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2060"/>
                </a:solidFill>
                <a:effectLst/>
                <a:uLnTx/>
                <a:uFillTx/>
                <a:latin typeface="Segoe Print" panose="02000600000000000000" pitchFamily="2" charset="0"/>
              </a:rPr>
              <a:t>un</a:t>
            </a:r>
          </a:p>
        </p:txBody>
      </p:sp>
      <p:sp>
        <p:nvSpPr>
          <p:cNvPr id="10" name="TextBox 9">
            <a:extLst>
              <a:ext uri="{FF2B5EF4-FFF2-40B4-BE49-F238E27FC236}">
                <a16:creationId xmlns:a16="http://schemas.microsoft.com/office/drawing/2014/main" id="{F937C1E7-AB83-45E9-AC8E-A24B73F6F36B}"/>
              </a:ext>
            </a:extLst>
          </p:cNvPr>
          <p:cNvSpPr txBox="1"/>
          <p:nvPr/>
        </p:nvSpPr>
        <p:spPr>
          <a:xfrm>
            <a:off x="197266" y="821204"/>
            <a:ext cx="218842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002060"/>
                </a:solidFill>
                <a:effectLst/>
                <a:uLnTx/>
                <a:uFillTx/>
                <a:latin typeface="Segoe Print" panose="02000600000000000000" pitchFamily="2" charset="0"/>
              </a:rPr>
              <a:t>quatre</a:t>
            </a:r>
            <a:endParaRPr kumimoji="0" lang="en-GB" sz="48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11" name="TextBox 10">
            <a:extLst>
              <a:ext uri="{FF2B5EF4-FFF2-40B4-BE49-F238E27FC236}">
                <a16:creationId xmlns:a16="http://schemas.microsoft.com/office/drawing/2014/main" id="{4F5BE3F7-F456-467B-8DAB-41E8BA3D9C4A}"/>
              </a:ext>
            </a:extLst>
          </p:cNvPr>
          <p:cNvSpPr txBox="1"/>
          <p:nvPr/>
        </p:nvSpPr>
        <p:spPr>
          <a:xfrm>
            <a:off x="1477629" y="3231064"/>
            <a:ext cx="156645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2060"/>
                </a:solidFill>
                <a:effectLst/>
                <a:uLnTx/>
                <a:uFillTx/>
                <a:latin typeface="Segoe Print" panose="02000600000000000000" pitchFamily="2" charset="0"/>
              </a:rPr>
              <a:t>trois</a:t>
            </a:r>
          </a:p>
        </p:txBody>
      </p:sp>
      <p:sp>
        <p:nvSpPr>
          <p:cNvPr id="12" name="TextBox 11">
            <a:extLst>
              <a:ext uri="{FF2B5EF4-FFF2-40B4-BE49-F238E27FC236}">
                <a16:creationId xmlns:a16="http://schemas.microsoft.com/office/drawing/2014/main" id="{B03CF213-DC5D-4EB9-B480-478A84C8DF57}"/>
              </a:ext>
            </a:extLst>
          </p:cNvPr>
          <p:cNvSpPr txBox="1"/>
          <p:nvPr/>
        </p:nvSpPr>
        <p:spPr>
          <a:xfrm>
            <a:off x="3250124" y="2220484"/>
            <a:ext cx="181247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2060"/>
                </a:solidFill>
                <a:effectLst/>
                <a:uLnTx/>
                <a:uFillTx/>
                <a:latin typeface="Segoe Print" panose="02000600000000000000" pitchFamily="2" charset="0"/>
              </a:rPr>
              <a:t>deux</a:t>
            </a:r>
          </a:p>
        </p:txBody>
      </p:sp>
      <p:sp>
        <p:nvSpPr>
          <p:cNvPr id="13" name="TextBox 12">
            <a:extLst>
              <a:ext uri="{FF2B5EF4-FFF2-40B4-BE49-F238E27FC236}">
                <a16:creationId xmlns:a16="http://schemas.microsoft.com/office/drawing/2014/main" id="{09010ED3-CE61-482E-AAA3-3A58B9D435A4}"/>
              </a:ext>
            </a:extLst>
          </p:cNvPr>
          <p:cNvSpPr txBox="1"/>
          <p:nvPr/>
        </p:nvSpPr>
        <p:spPr>
          <a:xfrm>
            <a:off x="5600039" y="1591586"/>
            <a:ext cx="14302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2060"/>
                </a:solidFill>
                <a:effectLst/>
                <a:uLnTx/>
                <a:uFillTx/>
                <a:latin typeface="Segoe Print" panose="02000600000000000000" pitchFamily="2" charset="0"/>
              </a:rPr>
              <a:t>cinq</a:t>
            </a:r>
          </a:p>
        </p:txBody>
      </p:sp>
      <p:sp>
        <p:nvSpPr>
          <p:cNvPr id="14" name="TextBox 13">
            <a:extLst>
              <a:ext uri="{FF2B5EF4-FFF2-40B4-BE49-F238E27FC236}">
                <a16:creationId xmlns:a16="http://schemas.microsoft.com/office/drawing/2014/main" id="{EE81F619-81AC-432F-B058-63A92AF1B1D5}"/>
              </a:ext>
            </a:extLst>
          </p:cNvPr>
          <p:cNvSpPr txBox="1"/>
          <p:nvPr/>
        </p:nvSpPr>
        <p:spPr>
          <a:xfrm>
            <a:off x="153861" y="2469487"/>
            <a:ext cx="95090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2060"/>
                </a:solidFill>
                <a:effectLst/>
                <a:uLnTx/>
                <a:uFillTx/>
                <a:latin typeface="Segoe Print" panose="02000600000000000000" pitchFamily="2" charset="0"/>
              </a:rPr>
              <a:t>six</a:t>
            </a:r>
          </a:p>
        </p:txBody>
      </p:sp>
      <p:sp>
        <p:nvSpPr>
          <p:cNvPr id="15" name="TextBox 14">
            <a:extLst>
              <a:ext uri="{FF2B5EF4-FFF2-40B4-BE49-F238E27FC236}">
                <a16:creationId xmlns:a16="http://schemas.microsoft.com/office/drawing/2014/main" id="{8512F2A0-619F-4BA5-9AB9-4566AE703045}"/>
              </a:ext>
            </a:extLst>
          </p:cNvPr>
          <p:cNvSpPr txBox="1"/>
          <p:nvPr/>
        </p:nvSpPr>
        <p:spPr>
          <a:xfrm>
            <a:off x="7773084" y="1016548"/>
            <a:ext cx="144783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2060"/>
                </a:solidFill>
                <a:effectLst/>
                <a:uLnTx/>
                <a:uFillTx/>
                <a:latin typeface="Segoe Print" panose="02000600000000000000" pitchFamily="2" charset="0"/>
              </a:rPr>
              <a:t>sept</a:t>
            </a:r>
          </a:p>
        </p:txBody>
      </p:sp>
      <p:sp>
        <p:nvSpPr>
          <p:cNvPr id="16" name="TextBox 15">
            <a:extLst>
              <a:ext uri="{FF2B5EF4-FFF2-40B4-BE49-F238E27FC236}">
                <a16:creationId xmlns:a16="http://schemas.microsoft.com/office/drawing/2014/main" id="{D75E740E-D554-4525-9846-7187A94FD522}"/>
              </a:ext>
            </a:extLst>
          </p:cNvPr>
          <p:cNvSpPr txBox="1"/>
          <p:nvPr/>
        </p:nvSpPr>
        <p:spPr>
          <a:xfrm>
            <a:off x="5779645" y="2584471"/>
            <a:ext cx="140615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002060"/>
                </a:solidFill>
                <a:effectLst/>
                <a:uLnTx/>
                <a:uFillTx/>
                <a:latin typeface="Segoe Print" panose="02000600000000000000" pitchFamily="2" charset="0"/>
              </a:rPr>
              <a:t>huit</a:t>
            </a:r>
            <a:endParaRPr kumimoji="0" lang="en-GB" sz="48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17" name="TextBox 16">
            <a:extLst>
              <a:ext uri="{FF2B5EF4-FFF2-40B4-BE49-F238E27FC236}">
                <a16:creationId xmlns:a16="http://schemas.microsoft.com/office/drawing/2014/main" id="{107D6591-C1AF-4129-8688-5E3DC051A14C}"/>
              </a:ext>
            </a:extLst>
          </p:cNvPr>
          <p:cNvSpPr txBox="1"/>
          <p:nvPr/>
        </p:nvSpPr>
        <p:spPr>
          <a:xfrm>
            <a:off x="3948356" y="3180388"/>
            <a:ext cx="151195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002060"/>
                </a:solidFill>
                <a:effectLst/>
                <a:uLnTx/>
                <a:uFillTx/>
                <a:latin typeface="Segoe Print" panose="02000600000000000000" pitchFamily="2" charset="0"/>
              </a:rPr>
              <a:t>neuf</a:t>
            </a:r>
            <a:endParaRPr kumimoji="0" lang="en-GB" sz="48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18" name="TextBox 17">
            <a:extLst>
              <a:ext uri="{FF2B5EF4-FFF2-40B4-BE49-F238E27FC236}">
                <a16:creationId xmlns:a16="http://schemas.microsoft.com/office/drawing/2014/main" id="{2A9F76BC-EF65-4CB5-8345-CE8C4564DA76}"/>
              </a:ext>
            </a:extLst>
          </p:cNvPr>
          <p:cNvSpPr txBox="1"/>
          <p:nvPr/>
        </p:nvSpPr>
        <p:spPr>
          <a:xfrm>
            <a:off x="1412739" y="1818385"/>
            <a:ext cx="109677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2060"/>
                </a:solidFill>
                <a:effectLst/>
                <a:uLnTx/>
                <a:uFillTx/>
                <a:latin typeface="Segoe Print" panose="02000600000000000000" pitchFamily="2" charset="0"/>
              </a:rPr>
              <a:t>dix</a:t>
            </a:r>
          </a:p>
        </p:txBody>
      </p:sp>
      <p:sp>
        <p:nvSpPr>
          <p:cNvPr id="19" name="TextBox 18">
            <a:extLst>
              <a:ext uri="{FF2B5EF4-FFF2-40B4-BE49-F238E27FC236}">
                <a16:creationId xmlns:a16="http://schemas.microsoft.com/office/drawing/2014/main" id="{A23DC37D-28CD-4CBD-B2FA-2AE8098D8E24}"/>
              </a:ext>
            </a:extLst>
          </p:cNvPr>
          <p:cNvSpPr txBox="1"/>
          <p:nvPr/>
        </p:nvSpPr>
        <p:spPr>
          <a:xfrm>
            <a:off x="3555046" y="972585"/>
            <a:ext cx="156485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002060"/>
                </a:solidFill>
                <a:effectLst/>
                <a:uLnTx/>
                <a:uFillTx/>
                <a:latin typeface="Segoe Print" panose="02000600000000000000" pitchFamily="2" charset="0"/>
              </a:rPr>
              <a:t>onze</a:t>
            </a:r>
            <a:endParaRPr kumimoji="0" lang="en-GB" sz="48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20" name="TextBox 19">
            <a:extLst>
              <a:ext uri="{FF2B5EF4-FFF2-40B4-BE49-F238E27FC236}">
                <a16:creationId xmlns:a16="http://schemas.microsoft.com/office/drawing/2014/main" id="{1ADA407C-D68E-419B-AD90-94252DC8EACD}"/>
              </a:ext>
            </a:extLst>
          </p:cNvPr>
          <p:cNvSpPr txBox="1"/>
          <p:nvPr/>
        </p:nvSpPr>
        <p:spPr>
          <a:xfrm>
            <a:off x="8125319" y="2175776"/>
            <a:ext cx="193674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002060"/>
                </a:solidFill>
                <a:effectLst/>
                <a:uLnTx/>
                <a:uFillTx/>
                <a:latin typeface="Segoe Print" panose="02000600000000000000" pitchFamily="2" charset="0"/>
              </a:rPr>
              <a:t>douze</a:t>
            </a:r>
            <a:endParaRPr kumimoji="0" lang="en-GB" sz="48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21" name="TextBox 20">
            <a:extLst>
              <a:ext uri="{FF2B5EF4-FFF2-40B4-BE49-F238E27FC236}">
                <a16:creationId xmlns:a16="http://schemas.microsoft.com/office/drawing/2014/main" id="{7ECF1D3F-8758-4A66-BDD2-F0A2EFC60255}"/>
              </a:ext>
            </a:extLst>
          </p:cNvPr>
          <p:cNvSpPr txBox="1"/>
          <p:nvPr/>
        </p:nvSpPr>
        <p:spPr>
          <a:xfrm>
            <a:off x="143711" y="4844915"/>
            <a:ext cx="90120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un</a:t>
            </a:r>
          </a:p>
        </p:txBody>
      </p:sp>
      <p:sp>
        <p:nvSpPr>
          <p:cNvPr id="22" name="TextBox 21">
            <a:extLst>
              <a:ext uri="{FF2B5EF4-FFF2-40B4-BE49-F238E27FC236}">
                <a16:creationId xmlns:a16="http://schemas.microsoft.com/office/drawing/2014/main" id="{72145C65-0524-4116-8B93-F690C9B41CAA}"/>
              </a:ext>
            </a:extLst>
          </p:cNvPr>
          <p:cNvSpPr txBox="1"/>
          <p:nvPr/>
        </p:nvSpPr>
        <p:spPr>
          <a:xfrm>
            <a:off x="1563015" y="4859440"/>
            <a:ext cx="152876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deux</a:t>
            </a:r>
          </a:p>
        </p:txBody>
      </p:sp>
      <p:sp>
        <p:nvSpPr>
          <p:cNvPr id="23" name="TextBox 22">
            <a:extLst>
              <a:ext uri="{FF2B5EF4-FFF2-40B4-BE49-F238E27FC236}">
                <a16:creationId xmlns:a16="http://schemas.microsoft.com/office/drawing/2014/main" id="{1EFE3174-302C-4963-8B31-0CB06C83661E}"/>
              </a:ext>
            </a:extLst>
          </p:cNvPr>
          <p:cNvSpPr txBox="1"/>
          <p:nvPr/>
        </p:nvSpPr>
        <p:spPr>
          <a:xfrm>
            <a:off x="3251690" y="4866550"/>
            <a:ext cx="145264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trois</a:t>
            </a:r>
          </a:p>
        </p:txBody>
      </p:sp>
      <p:sp>
        <p:nvSpPr>
          <p:cNvPr id="24" name="TextBox 23">
            <a:extLst>
              <a:ext uri="{FF2B5EF4-FFF2-40B4-BE49-F238E27FC236}">
                <a16:creationId xmlns:a16="http://schemas.microsoft.com/office/drawing/2014/main" id="{BB736C9A-ECA0-4C40-A936-1ED633947302}"/>
              </a:ext>
            </a:extLst>
          </p:cNvPr>
          <p:cNvSpPr txBox="1"/>
          <p:nvPr/>
        </p:nvSpPr>
        <p:spPr>
          <a:xfrm>
            <a:off x="5119898" y="4853735"/>
            <a:ext cx="20217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quatre</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25" name="TextBox 24">
            <a:extLst>
              <a:ext uri="{FF2B5EF4-FFF2-40B4-BE49-F238E27FC236}">
                <a16:creationId xmlns:a16="http://schemas.microsoft.com/office/drawing/2014/main" id="{73473084-EEC1-4443-99D0-FAC1D048BD52}"/>
              </a:ext>
            </a:extLst>
          </p:cNvPr>
          <p:cNvSpPr txBox="1"/>
          <p:nvPr/>
        </p:nvSpPr>
        <p:spPr>
          <a:xfrm>
            <a:off x="7390846" y="4850673"/>
            <a:ext cx="132760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cinq</a:t>
            </a:r>
          </a:p>
        </p:txBody>
      </p:sp>
      <p:sp>
        <p:nvSpPr>
          <p:cNvPr id="26" name="TextBox 25">
            <a:extLst>
              <a:ext uri="{FF2B5EF4-FFF2-40B4-BE49-F238E27FC236}">
                <a16:creationId xmlns:a16="http://schemas.microsoft.com/office/drawing/2014/main" id="{965A20C6-4026-4E23-9FEA-E62760A86765}"/>
              </a:ext>
            </a:extLst>
          </p:cNvPr>
          <p:cNvSpPr txBox="1"/>
          <p:nvPr/>
        </p:nvSpPr>
        <p:spPr>
          <a:xfrm>
            <a:off x="9265388" y="4868055"/>
            <a:ext cx="88838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six</a:t>
            </a:r>
          </a:p>
        </p:txBody>
      </p:sp>
      <p:sp>
        <p:nvSpPr>
          <p:cNvPr id="27" name="TextBox 26">
            <a:extLst>
              <a:ext uri="{FF2B5EF4-FFF2-40B4-BE49-F238E27FC236}">
                <a16:creationId xmlns:a16="http://schemas.microsoft.com/office/drawing/2014/main" id="{4074AD8F-FD99-4669-B011-3635352C6722}"/>
              </a:ext>
            </a:extLst>
          </p:cNvPr>
          <p:cNvSpPr txBox="1"/>
          <p:nvPr/>
        </p:nvSpPr>
        <p:spPr>
          <a:xfrm>
            <a:off x="54874" y="5750133"/>
            <a:ext cx="134203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sept</a:t>
            </a:r>
          </a:p>
        </p:txBody>
      </p:sp>
      <p:sp>
        <p:nvSpPr>
          <p:cNvPr id="28" name="TextBox 27">
            <a:extLst>
              <a:ext uri="{FF2B5EF4-FFF2-40B4-BE49-F238E27FC236}">
                <a16:creationId xmlns:a16="http://schemas.microsoft.com/office/drawing/2014/main" id="{09BF18BB-E8A7-4A22-9A5C-D3CAC6107F15}"/>
              </a:ext>
            </a:extLst>
          </p:cNvPr>
          <p:cNvSpPr txBox="1"/>
          <p:nvPr/>
        </p:nvSpPr>
        <p:spPr>
          <a:xfrm>
            <a:off x="1930858" y="5768572"/>
            <a:ext cx="130516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huit</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29" name="TextBox 28">
            <a:extLst>
              <a:ext uri="{FF2B5EF4-FFF2-40B4-BE49-F238E27FC236}">
                <a16:creationId xmlns:a16="http://schemas.microsoft.com/office/drawing/2014/main" id="{097FD446-CD85-4502-8773-4DCC6965FA96}"/>
              </a:ext>
            </a:extLst>
          </p:cNvPr>
          <p:cNvSpPr txBox="1"/>
          <p:nvPr/>
        </p:nvSpPr>
        <p:spPr>
          <a:xfrm>
            <a:off x="3692886" y="5741074"/>
            <a:ext cx="140134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neuf</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30" name="TextBox 29">
            <a:extLst>
              <a:ext uri="{FF2B5EF4-FFF2-40B4-BE49-F238E27FC236}">
                <a16:creationId xmlns:a16="http://schemas.microsoft.com/office/drawing/2014/main" id="{04782189-D0E7-426F-8323-2913A83B02C1}"/>
              </a:ext>
            </a:extLst>
          </p:cNvPr>
          <p:cNvSpPr txBox="1"/>
          <p:nvPr/>
        </p:nvSpPr>
        <p:spPr>
          <a:xfrm>
            <a:off x="5816721" y="5774622"/>
            <a:ext cx="102143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dix</a:t>
            </a:r>
          </a:p>
        </p:txBody>
      </p:sp>
      <p:sp>
        <p:nvSpPr>
          <p:cNvPr id="31" name="TextBox 30">
            <a:extLst>
              <a:ext uri="{FF2B5EF4-FFF2-40B4-BE49-F238E27FC236}">
                <a16:creationId xmlns:a16="http://schemas.microsoft.com/office/drawing/2014/main" id="{DA67EC88-8213-4D64-8F49-348764783EF5}"/>
              </a:ext>
            </a:extLst>
          </p:cNvPr>
          <p:cNvSpPr txBox="1"/>
          <p:nvPr/>
        </p:nvSpPr>
        <p:spPr>
          <a:xfrm>
            <a:off x="7287323" y="5757441"/>
            <a:ext cx="144943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onze</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33" name="TextBox 32">
            <a:extLst>
              <a:ext uri="{FF2B5EF4-FFF2-40B4-BE49-F238E27FC236}">
                <a16:creationId xmlns:a16="http://schemas.microsoft.com/office/drawing/2014/main" id="{A80B8ED8-2E6E-419A-9B13-18997BDBB495}"/>
              </a:ext>
            </a:extLst>
          </p:cNvPr>
          <p:cNvSpPr txBox="1"/>
          <p:nvPr/>
        </p:nvSpPr>
        <p:spPr>
          <a:xfrm>
            <a:off x="9158761" y="5729146"/>
            <a:ext cx="17908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douze</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34" name="TextBox 33">
            <a:extLst>
              <a:ext uri="{FF2B5EF4-FFF2-40B4-BE49-F238E27FC236}">
                <a16:creationId xmlns:a16="http://schemas.microsoft.com/office/drawing/2014/main" id="{DA8DB8FA-58A8-4CD6-BB82-2D9A6A130A7B}"/>
              </a:ext>
            </a:extLst>
          </p:cNvPr>
          <p:cNvSpPr txBox="1"/>
          <p:nvPr/>
        </p:nvSpPr>
        <p:spPr>
          <a:xfrm>
            <a:off x="-323850" y="4023961"/>
            <a:ext cx="1144896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66"/>
                </a:solidFill>
                <a:effectLst/>
                <a:uLnTx/>
                <a:uFillTx/>
                <a:latin typeface="Modern Love" panose="04090805081005020601" pitchFamily="82" charset="0"/>
              </a:rPr>
              <a:t>- - - - - - - - - - - - - - - - - - - - - - - - - - - - - - -</a:t>
            </a:r>
          </a:p>
        </p:txBody>
      </p:sp>
      <p:pic>
        <p:nvPicPr>
          <p:cNvPr id="43" name="Picture 42" descr="Icon&#10;&#10;Description automatically generated">
            <a:extLst>
              <a:ext uri="{FF2B5EF4-FFF2-40B4-BE49-F238E27FC236}">
                <a16:creationId xmlns:a16="http://schemas.microsoft.com/office/drawing/2014/main" id="{A4B1A9F6-CDA4-494E-878E-92B2BE4A244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3686" y="37154"/>
            <a:ext cx="1101542" cy="1101542"/>
          </a:xfrm>
          <a:prstGeom prst="rect">
            <a:avLst/>
          </a:prstGeom>
        </p:spPr>
      </p:pic>
      <p:sp>
        <p:nvSpPr>
          <p:cNvPr id="44" name="Title 2">
            <a:extLst>
              <a:ext uri="{FF2B5EF4-FFF2-40B4-BE49-F238E27FC236}">
                <a16:creationId xmlns:a16="http://schemas.microsoft.com/office/drawing/2014/main" id="{620EB358-9918-40EB-A449-0180D38180DA}"/>
              </a:ext>
            </a:extLst>
          </p:cNvPr>
          <p:cNvSpPr txBox="1">
            <a:spLocks/>
          </p:cNvSpPr>
          <p:nvPr/>
        </p:nvSpPr>
        <p:spPr>
          <a:xfrm>
            <a:off x="10270457" y="1071135"/>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45" name="Graphic 44" descr="Teacher">
            <a:extLst>
              <a:ext uri="{FF2B5EF4-FFF2-40B4-BE49-F238E27FC236}">
                <a16:creationId xmlns:a16="http://schemas.microsoft.com/office/drawing/2014/main" id="{0C0B4133-AEAF-457A-9DBD-A6D3BF0F9E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76" y="-77388"/>
            <a:ext cx="914400" cy="914400"/>
          </a:xfrm>
          <a:prstGeom prst="rect">
            <a:avLst/>
          </a:prstGeom>
        </p:spPr>
      </p:pic>
      <p:sp>
        <p:nvSpPr>
          <p:cNvPr id="46" name="Speech Bubble: Rectangle with Corners Rounded 45">
            <a:extLst>
              <a:ext uri="{FF2B5EF4-FFF2-40B4-BE49-F238E27FC236}">
                <a16:creationId xmlns:a16="http://schemas.microsoft.com/office/drawing/2014/main" id="{E32CB947-98AF-4658-910A-07D99C5EAA75}"/>
              </a:ext>
            </a:extLst>
          </p:cNvPr>
          <p:cNvSpPr/>
          <p:nvPr/>
        </p:nvSpPr>
        <p:spPr>
          <a:xfrm>
            <a:off x="701859" y="194644"/>
            <a:ext cx="3389791"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47" name="TextBox 46">
            <a:extLst>
              <a:ext uri="{FF2B5EF4-FFF2-40B4-BE49-F238E27FC236}">
                <a16:creationId xmlns:a16="http://schemas.microsoft.com/office/drawing/2014/main" id="{7B031ACA-EEA1-40FE-8CFA-705824BA8B9E}"/>
              </a:ext>
            </a:extLst>
          </p:cNvPr>
          <p:cNvSpPr txBox="1"/>
          <p:nvPr/>
        </p:nvSpPr>
        <p:spPr>
          <a:xfrm>
            <a:off x="701859" y="180958"/>
            <a:ext cx="338979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Lis les nombres.</a:t>
            </a:r>
            <a:endParaRPr kumimoji="0" lang="en-GB" sz="2400" b="0" i="0" u="none" strike="noStrike" kern="1200" cap="none" spc="0" normalizeH="0" baseline="0" noProof="0" dirty="0">
              <a:ln>
                <a:noFill/>
              </a:ln>
              <a:solidFill>
                <a:prstClr val="white"/>
              </a:solidFill>
              <a:effectLst/>
              <a:uLnTx/>
              <a:uFillTx/>
              <a:latin typeface="Arial"/>
            </a:endParaRPr>
          </a:p>
        </p:txBody>
      </p:sp>
      <p:sp>
        <p:nvSpPr>
          <p:cNvPr id="48" name="Google Shape;410;p19">
            <a:extLst>
              <a:ext uri="{FF2B5EF4-FFF2-40B4-BE49-F238E27FC236}">
                <a16:creationId xmlns:a16="http://schemas.microsoft.com/office/drawing/2014/main" id="{70C2B8D8-FAE8-4B1E-B481-3D46A831C9A1}"/>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9" name="Google Shape;387;p19">
            <a:extLst>
              <a:ext uri="{FF2B5EF4-FFF2-40B4-BE49-F238E27FC236}">
                <a16:creationId xmlns:a16="http://schemas.microsoft.com/office/drawing/2014/main" id="{89C1957E-A8E8-4237-A04E-EB3293DD7F9A}"/>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0" name="Google Shape;388;p19">
            <a:extLst>
              <a:ext uri="{FF2B5EF4-FFF2-40B4-BE49-F238E27FC236}">
                <a16:creationId xmlns:a16="http://schemas.microsoft.com/office/drawing/2014/main" id="{86067CBC-32CA-443C-AB42-1B95C6E9C293}"/>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51" name="Google Shape;389;p19">
            <a:extLst>
              <a:ext uri="{FF2B5EF4-FFF2-40B4-BE49-F238E27FC236}">
                <a16:creationId xmlns:a16="http://schemas.microsoft.com/office/drawing/2014/main" id="{CAFC78D5-CB22-4DB5-94DE-FDBA352E06F0}"/>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52" name="Google Shape;390;p19">
            <a:extLst>
              <a:ext uri="{FF2B5EF4-FFF2-40B4-BE49-F238E27FC236}">
                <a16:creationId xmlns:a16="http://schemas.microsoft.com/office/drawing/2014/main" id="{3DE87201-ABCA-432B-B6BB-C950C6B23CCB}"/>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53" name="Google Shape;391;p19">
            <a:extLst>
              <a:ext uri="{FF2B5EF4-FFF2-40B4-BE49-F238E27FC236}">
                <a16:creationId xmlns:a16="http://schemas.microsoft.com/office/drawing/2014/main" id="{B895710B-8CB3-4396-AD1E-6C1FCFE5B681}"/>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54" name="Google Shape;393;p19">
            <a:extLst>
              <a:ext uri="{FF2B5EF4-FFF2-40B4-BE49-F238E27FC236}">
                <a16:creationId xmlns:a16="http://schemas.microsoft.com/office/drawing/2014/main" id="{A78E3BCA-248E-47EC-BAF7-13470D336BB1}"/>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lang="en-GB" b="1" kern="0" dirty="0">
                <a:solidFill>
                  <a:srgbClr val="1E4E79"/>
                </a:solidFill>
                <a:latin typeface="Century Gothic"/>
                <a:ea typeface="Century Gothic"/>
                <a:cs typeface="Century Gothic"/>
                <a:sym typeface="Century Gothic"/>
              </a:rPr>
              <a:t>6</a:t>
            </a: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5" name="Google Shape;394;p19">
            <a:extLst>
              <a:ext uri="{FF2B5EF4-FFF2-40B4-BE49-F238E27FC236}">
                <a16:creationId xmlns:a16="http://schemas.microsoft.com/office/drawing/2014/main" id="{93DEF173-8F82-401C-89A2-37F42B672E7C}"/>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6" name="Google Shape;395;p19">
            <a:extLst>
              <a:ext uri="{FF2B5EF4-FFF2-40B4-BE49-F238E27FC236}">
                <a16:creationId xmlns:a16="http://schemas.microsoft.com/office/drawing/2014/main" id="{69D0A5BA-23EE-40A1-AC16-A1CF4578B142}"/>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DÉBUT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905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20"/>
                                        </p:tgtEl>
                                      </p:cBhvr>
                                    </p:animEffect>
                                    <p:set>
                                      <p:cBhvr>
                                        <p:cTn id="95" dur="1" fill="hold">
                                          <p:stCondLst>
                                            <p:cond delay="499"/>
                                          </p:stCondLst>
                                        </p:cTn>
                                        <p:tgtEl>
                                          <p:spTgt spid="20"/>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9" restart="whenNotActive" fill="hold" evtFilter="cancelBubble" nodeType="interactiveSeq">
                <p:stCondLst>
                  <p:cond evt="onClick" delay="0">
                    <p:tgtEl>
                      <p:spTgt spid="56"/>
                    </p:tgtEl>
                  </p:cond>
                </p:stCondLst>
                <p:endSync evt="end" delay="0">
                  <p:rtn val="all"/>
                </p:endSync>
                <p:childTnLst>
                  <p:par>
                    <p:cTn id="100" fill="hold">
                      <p:stCondLst>
                        <p:cond delay="0"/>
                      </p:stCondLst>
                      <p:childTnLst>
                        <p:par>
                          <p:cTn id="101" fill="hold">
                            <p:stCondLst>
                              <p:cond delay="0"/>
                            </p:stCondLst>
                            <p:childTnLst>
                              <p:par>
                                <p:cTn id="102" presetID="12" presetClass="exit" presetSubtype="4" fill="remove" grpId="0" nodeType="clickEffect">
                                  <p:stCondLst>
                                    <p:cond delay="0"/>
                                  </p:stCondLst>
                                  <p:childTnLst>
                                    <p:anim calcmode="lin" valueType="num">
                                      <p:cBhvr additive="base">
                                        <p:cTn id="103" dur="59000"/>
                                        <p:tgtEl>
                                          <p:spTgt spid="50"/>
                                        </p:tgtEl>
                                        <p:attrNameLst>
                                          <p:attrName>ppt_y</p:attrName>
                                        </p:attrNameLst>
                                      </p:cBhvr>
                                      <p:tavLst>
                                        <p:tav tm="0">
                                          <p:val>
                                            <p:strVal val="#ppt_y"/>
                                          </p:val>
                                        </p:tav>
                                        <p:tav tm="100000">
                                          <p:val>
                                            <p:strVal val="#ppt_y+#ppt_h*1.125000"/>
                                          </p:val>
                                        </p:tav>
                                      </p:tavLst>
                                    </p:anim>
                                    <p:animEffect transition="out" filter="wipe(down)">
                                      <p:cBhvr>
                                        <p:cTn id="104" dur="59000"/>
                                        <p:tgtEl>
                                          <p:spTgt spid="50"/>
                                        </p:tgtEl>
                                      </p:cBhvr>
                                    </p:animEffect>
                                    <p:set>
                                      <p:cBhvr>
                                        <p:cTn id="105" dur="1" fill="hold">
                                          <p:stCondLst>
                                            <p:cond delay="589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00" name="Rectangle: Rounded Corners 99">
            <a:extLst>
              <a:ext uri="{FF2B5EF4-FFF2-40B4-BE49-F238E27FC236}">
                <a16:creationId xmlns:a16="http://schemas.microsoft.com/office/drawing/2014/main" id="{AA337944-6D25-4473-B07E-B9B3D545B6C7}"/>
              </a:ext>
            </a:extLst>
          </p:cNvPr>
          <p:cNvSpPr/>
          <p:nvPr/>
        </p:nvSpPr>
        <p:spPr>
          <a:xfrm>
            <a:off x="501410" y="1779585"/>
            <a:ext cx="3738081" cy="623240"/>
          </a:xfrm>
          <a:prstGeom prst="roundRect">
            <a:avLst/>
          </a:prstGeom>
          <a:solidFill>
            <a:srgbClr val="D5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39007"/>
            <a:ext cx="10515600" cy="770175"/>
          </a:xfrm>
        </p:spPr>
        <p:txBody>
          <a:bodyPr>
            <a:noAutofit/>
          </a:bodyPr>
          <a:lstStyle/>
          <a:p>
            <a:pPr marL="0" marR="0" lvl="0" indent="0" rtl="0">
              <a:lnSpc>
                <a:spcPct val="100000"/>
              </a:lnSpc>
              <a:spcBef>
                <a:spcPts val="0"/>
              </a:spcBef>
              <a:spcAft>
                <a:spcPts val="0"/>
              </a:spcAft>
              <a:buClr>
                <a:srgbClr val="1E4E79"/>
              </a:buClr>
              <a:buSzPts val="2800"/>
              <a:buFont typeface="Century Gothic"/>
              <a:buNone/>
            </a:pPr>
            <a:r>
              <a:rPr lang="en-GB" sz="3600" b="1" dirty="0">
                <a:solidFill>
                  <a:srgbClr val="1E4E79"/>
                </a:solidFill>
                <a:latin typeface="Century Gothic"/>
                <a:ea typeface="Century Gothic"/>
                <a:cs typeface="Century Gothic"/>
                <a:sym typeface="Century Gothic"/>
              </a:rPr>
              <a:t>Il y a</a:t>
            </a:r>
            <a:endParaRPr lang="en-GB" sz="3600" b="1" i="0" u="none" strike="noStrike" cap="none" dirty="0">
              <a:solidFill>
                <a:srgbClr val="1E4E79"/>
              </a:solidFill>
              <a:latin typeface="Century Gothic"/>
              <a:ea typeface="Century Gothic"/>
              <a:cs typeface="Century Gothic"/>
              <a:sym typeface="Century Gothic"/>
            </a:endParaRPr>
          </a:p>
        </p:txBody>
      </p:sp>
      <p:sp>
        <p:nvSpPr>
          <p:cNvPr id="16" name="Google Shape;169;p8">
            <a:extLst>
              <a:ext uri="{FF2B5EF4-FFF2-40B4-BE49-F238E27FC236}">
                <a16:creationId xmlns:a16="http://schemas.microsoft.com/office/drawing/2014/main" id="{B4F132BF-0F27-4183-A033-D182D0CEA9FB}"/>
              </a:ext>
            </a:extLst>
          </p:cNvPr>
          <p:cNvSpPr txBox="1"/>
          <p:nvPr/>
        </p:nvSpPr>
        <p:spPr>
          <a:xfrm>
            <a:off x="87398" y="718722"/>
            <a:ext cx="11124698"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2800"/>
              <a:buFont typeface="Century Gothic"/>
              <a:buNone/>
              <a:tabLst/>
              <a:defRPr/>
            </a:pP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To say how many of something there are, use </a:t>
            </a:r>
            <a:r>
              <a:rPr kumimoji="0" lang="en-GB" sz="2800" b="1" i="0" u="none" strike="noStrike" kern="1200" cap="none" spc="0" normalizeH="0" baseline="0" noProof="0" dirty="0" err="1">
                <a:ln>
                  <a:noFill/>
                </a:ln>
                <a:solidFill>
                  <a:srgbClr val="1E4E79"/>
                </a:solidFill>
                <a:effectLst/>
                <a:uLnTx/>
                <a:uFillTx/>
                <a:latin typeface="Century Gothic"/>
                <a:ea typeface="Century Gothic"/>
                <a:cs typeface="Century Gothic"/>
                <a:sym typeface="Century Gothic"/>
              </a:rPr>
              <a:t>il</a:t>
            </a:r>
            <a:r>
              <a:rPr kumimoji="0" lang="en-GB" sz="2800" b="1"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 y a </a:t>
            </a: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 number:</a:t>
            </a:r>
            <a:endParaRPr kumimoji="0"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endParaRPr>
          </a:p>
        </p:txBody>
      </p:sp>
      <p:pic>
        <p:nvPicPr>
          <p:cNvPr id="49" name="Google Shape;183;p8">
            <a:extLst>
              <a:ext uri="{FF2B5EF4-FFF2-40B4-BE49-F238E27FC236}">
                <a16:creationId xmlns:a16="http://schemas.microsoft.com/office/drawing/2014/main" id="{BF6E94AB-F60E-42E2-9961-058820224A23}"/>
              </a:ext>
            </a:extLst>
          </p:cNvPr>
          <p:cNvPicPr preferRelativeResize="0"/>
          <p:nvPr/>
        </p:nvPicPr>
        <p:blipFill rotWithShape="1">
          <a:blip r:embed="rId3">
            <a:alphaModFix/>
          </a:blip>
          <a:srcRect/>
          <a:stretch/>
        </p:blipFill>
        <p:spPr>
          <a:xfrm>
            <a:off x="79635" y="2503949"/>
            <a:ext cx="404055" cy="551001"/>
          </a:xfrm>
          <a:prstGeom prst="rect">
            <a:avLst/>
          </a:prstGeom>
          <a:noFill/>
          <a:ln>
            <a:noFill/>
          </a:ln>
        </p:spPr>
      </p:pic>
      <p:sp>
        <p:nvSpPr>
          <p:cNvPr id="50" name="Google Shape;171;p8">
            <a:extLst>
              <a:ext uri="{FF2B5EF4-FFF2-40B4-BE49-F238E27FC236}">
                <a16:creationId xmlns:a16="http://schemas.microsoft.com/office/drawing/2014/main" id="{CA59F190-701E-4F9B-A376-146EBD2996B6}"/>
              </a:ext>
            </a:extLst>
          </p:cNvPr>
          <p:cNvSpPr txBox="1"/>
          <p:nvPr/>
        </p:nvSpPr>
        <p:spPr>
          <a:xfrm>
            <a:off x="543792" y="1811072"/>
            <a:ext cx="298179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Il y a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un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sport.</a:t>
            </a:r>
          </a:p>
        </p:txBody>
      </p:sp>
      <p:sp>
        <p:nvSpPr>
          <p:cNvPr id="51" name="Google Shape;171;p8">
            <a:extLst>
              <a:ext uri="{FF2B5EF4-FFF2-40B4-BE49-F238E27FC236}">
                <a16:creationId xmlns:a16="http://schemas.microsoft.com/office/drawing/2014/main" id="{511E164A-6940-4477-8426-245FBF445D4C}"/>
              </a:ext>
            </a:extLst>
          </p:cNvPr>
          <p:cNvSpPr txBox="1"/>
          <p:nvPr/>
        </p:nvSpPr>
        <p:spPr>
          <a:xfrm>
            <a:off x="420444" y="2509310"/>
            <a:ext cx="520696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There is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one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sport.</a:t>
            </a:r>
          </a:p>
        </p:txBody>
      </p:sp>
      <p:sp>
        <p:nvSpPr>
          <p:cNvPr id="24" name="Speech Bubble: Rectangle with Corners Rounded 23">
            <a:extLst>
              <a:ext uri="{FF2B5EF4-FFF2-40B4-BE49-F238E27FC236}">
                <a16:creationId xmlns:a16="http://schemas.microsoft.com/office/drawing/2014/main" id="{8EDBE8D4-A191-4C16-AEB1-EC4BB55E2EFF}"/>
              </a:ext>
            </a:extLst>
          </p:cNvPr>
          <p:cNvSpPr/>
          <p:nvPr/>
        </p:nvSpPr>
        <p:spPr>
          <a:xfrm>
            <a:off x="4082561" y="1937202"/>
            <a:ext cx="3273798" cy="715926"/>
          </a:xfrm>
          <a:prstGeom prst="wedgeRoundRectCallout">
            <a:avLst>
              <a:gd name="adj1" fmla="val -117859"/>
              <a:gd name="adj2" fmla="val 227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 Remember: </a:t>
            </a:r>
            <a:r>
              <a:rPr kumimoji="0" lang="en-GB" sz="2000" b="1" i="0" u="none" strike="noStrike" kern="1200" cap="none" spc="0" normalizeH="0" baseline="0" noProof="0" dirty="0">
                <a:ln>
                  <a:noFill/>
                </a:ln>
                <a:solidFill>
                  <a:srgbClr val="002060"/>
                </a:solidFill>
                <a:effectLst/>
                <a:uLnTx/>
                <a:uFillTx/>
                <a:latin typeface="Century Gothic" panose="020F0302020204030204"/>
              </a:rPr>
              <a:t>un/</a:t>
            </a:r>
            <a:r>
              <a:rPr kumimoji="0" lang="en-GB" sz="2000" b="1" i="0" u="none" strike="noStrike" kern="1200" cap="none" spc="0" normalizeH="0" baseline="0" noProof="0" dirty="0" err="1">
                <a:ln>
                  <a:noFill/>
                </a:ln>
                <a:solidFill>
                  <a:srgbClr val="002060"/>
                </a:solidFill>
                <a:effectLst/>
                <a:uLnTx/>
                <a:uFillTx/>
                <a:latin typeface="Century Gothic" panose="020F0302020204030204"/>
              </a:rPr>
              <a:t>une</a:t>
            </a:r>
            <a:r>
              <a:rPr kumimoji="0" lang="en-GB" sz="2000" b="1" i="0" u="none" strike="noStrike" kern="1200" cap="none" spc="0" normalizeH="0" baseline="0" noProof="0" dirty="0">
                <a:ln>
                  <a:noFill/>
                </a:ln>
                <a:solidFill>
                  <a:srgbClr val="002060"/>
                </a:solidFill>
                <a:effectLst/>
                <a:uLnTx/>
                <a:uFillTx/>
                <a:latin typeface="Century Gothic" panose="020F0302020204030204"/>
              </a:rPr>
              <a:t> </a:t>
            </a:r>
            <a:r>
              <a:rPr kumimoji="0" lang="en-GB" sz="2000" b="0" i="0" u="none" strike="noStrike" kern="1200" cap="none" spc="0" normalizeH="0" baseline="0" noProof="0" dirty="0">
                <a:ln>
                  <a:noFill/>
                </a:ln>
                <a:solidFill>
                  <a:srgbClr val="002060"/>
                </a:solidFill>
                <a:effectLst/>
                <a:uLnTx/>
                <a:uFillTx/>
                <a:latin typeface="Century Gothic" panose="020F0302020204030204"/>
              </a:rPr>
              <a:t>means </a:t>
            </a:r>
            <a:r>
              <a:rPr kumimoji="0" lang="en-GB" sz="2000" b="1" i="0" u="none" strike="noStrike" kern="1200" cap="none" spc="0" normalizeH="0" baseline="0" noProof="0" dirty="0">
                <a:ln>
                  <a:noFill/>
                </a:ln>
                <a:solidFill>
                  <a:srgbClr val="002060"/>
                </a:solidFill>
                <a:effectLst/>
                <a:uLnTx/>
                <a:uFillTx/>
                <a:latin typeface="Century Gothic" panose="020F0302020204030204"/>
              </a:rPr>
              <a:t>a/an </a:t>
            </a:r>
            <a:r>
              <a:rPr kumimoji="0" lang="en-GB" sz="2000" b="0" i="0" u="none" strike="noStrike" kern="1200" cap="none" spc="0" normalizeH="0" baseline="0" noProof="0" dirty="0">
                <a:ln>
                  <a:noFill/>
                </a:ln>
                <a:solidFill>
                  <a:srgbClr val="002060"/>
                </a:solidFill>
                <a:effectLst/>
                <a:uLnTx/>
                <a:uFillTx/>
                <a:latin typeface="Century Gothic" panose="020F0302020204030204"/>
              </a:rPr>
              <a:t>and </a:t>
            </a:r>
            <a:r>
              <a:rPr kumimoji="0" lang="en-GB" sz="2000" b="1" i="0" u="none" strike="noStrike" kern="1200" cap="none" spc="0" normalizeH="0" baseline="0" noProof="0" dirty="0">
                <a:ln>
                  <a:noFill/>
                </a:ln>
                <a:solidFill>
                  <a:srgbClr val="002060"/>
                </a:solidFill>
                <a:effectLst/>
                <a:uLnTx/>
                <a:uFillTx/>
                <a:latin typeface="Century Gothic" panose="020F0302020204030204"/>
              </a:rPr>
              <a:t>one</a:t>
            </a:r>
            <a:r>
              <a:rPr kumimoji="0" lang="en-GB" sz="2000" b="0" i="0" u="none" strike="noStrike" kern="1200" cap="none" spc="0" normalizeH="0" baseline="0" noProof="0" dirty="0">
                <a:ln>
                  <a:noFill/>
                </a:ln>
                <a:solidFill>
                  <a:srgbClr val="002060"/>
                </a:solidFill>
                <a:effectLst/>
                <a:uLnTx/>
                <a:uFillTx/>
                <a:latin typeface="Century Gothic" panose="020F0302020204030204"/>
              </a:rPr>
              <a:t>.</a:t>
            </a: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4">
            <a:alphaModFix/>
          </a:blip>
          <a:srcRect/>
          <a:stretch/>
        </p:blipFill>
        <p:spPr>
          <a:xfrm>
            <a:off x="10820296" y="-2389"/>
            <a:ext cx="1330395" cy="1332245"/>
          </a:xfrm>
          <a:prstGeom prst="rect">
            <a:avLst/>
          </a:prstGeom>
          <a:noFill/>
          <a:ln>
            <a:noFill/>
          </a:ln>
        </p:spPr>
      </p:pic>
      <p:sp>
        <p:nvSpPr>
          <p:cNvPr id="32" name="Rectangle: Rounded Corners 31">
            <a:extLst>
              <a:ext uri="{FF2B5EF4-FFF2-40B4-BE49-F238E27FC236}">
                <a16:creationId xmlns:a16="http://schemas.microsoft.com/office/drawing/2014/main" id="{5C9565D9-2833-4DEA-9839-44C9E51E147F}"/>
              </a:ext>
            </a:extLst>
          </p:cNvPr>
          <p:cNvSpPr/>
          <p:nvPr/>
        </p:nvSpPr>
        <p:spPr>
          <a:xfrm>
            <a:off x="509174" y="3452931"/>
            <a:ext cx="3730318" cy="541624"/>
          </a:xfrm>
          <a:prstGeom prst="roundRect">
            <a:avLst/>
          </a:prstGeom>
          <a:solidFill>
            <a:srgbClr val="D5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37" name="Google Shape;183;p8">
            <a:extLst>
              <a:ext uri="{FF2B5EF4-FFF2-40B4-BE49-F238E27FC236}">
                <a16:creationId xmlns:a16="http://schemas.microsoft.com/office/drawing/2014/main" id="{5AD39CC0-2CDB-45C1-8AE1-A63FCA92C594}"/>
              </a:ext>
            </a:extLst>
          </p:cNvPr>
          <p:cNvPicPr preferRelativeResize="0"/>
          <p:nvPr/>
        </p:nvPicPr>
        <p:blipFill rotWithShape="1">
          <a:blip r:embed="rId3">
            <a:alphaModFix/>
          </a:blip>
          <a:srcRect/>
          <a:stretch/>
        </p:blipFill>
        <p:spPr>
          <a:xfrm>
            <a:off x="79634" y="4024397"/>
            <a:ext cx="404055" cy="551001"/>
          </a:xfrm>
          <a:prstGeom prst="rect">
            <a:avLst/>
          </a:prstGeom>
          <a:noFill/>
          <a:ln>
            <a:noFill/>
          </a:ln>
        </p:spPr>
      </p:pic>
      <p:sp>
        <p:nvSpPr>
          <p:cNvPr id="42" name="Google Shape;171;p8">
            <a:extLst>
              <a:ext uri="{FF2B5EF4-FFF2-40B4-BE49-F238E27FC236}">
                <a16:creationId xmlns:a16="http://schemas.microsoft.com/office/drawing/2014/main" id="{3957B523-AF5D-4933-B7D0-64BB61A93A38}"/>
              </a:ext>
            </a:extLst>
          </p:cNvPr>
          <p:cNvSpPr txBox="1"/>
          <p:nvPr/>
        </p:nvSpPr>
        <p:spPr>
          <a:xfrm>
            <a:off x="551555" y="3429000"/>
            <a:ext cx="368793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Il y a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deux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sport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45" name="Google Shape;171;p8">
            <a:extLst>
              <a:ext uri="{FF2B5EF4-FFF2-40B4-BE49-F238E27FC236}">
                <a16:creationId xmlns:a16="http://schemas.microsoft.com/office/drawing/2014/main" id="{499DCE83-EA06-4ABD-A01F-A01E58F872A8}"/>
              </a:ext>
            </a:extLst>
          </p:cNvPr>
          <p:cNvSpPr txBox="1"/>
          <p:nvPr/>
        </p:nvSpPr>
        <p:spPr>
          <a:xfrm>
            <a:off x="428207" y="4111031"/>
            <a:ext cx="520696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There are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two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sport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63" name="Oval 62">
            <a:extLst>
              <a:ext uri="{FF2B5EF4-FFF2-40B4-BE49-F238E27FC236}">
                <a16:creationId xmlns:a16="http://schemas.microsoft.com/office/drawing/2014/main" id="{F947F262-3249-4DA1-B408-45C48666BCA1}"/>
              </a:ext>
            </a:extLst>
          </p:cNvPr>
          <p:cNvSpPr/>
          <p:nvPr/>
        </p:nvSpPr>
        <p:spPr>
          <a:xfrm>
            <a:off x="3314572" y="3481488"/>
            <a:ext cx="422030" cy="46635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7" name="Speech Bubble: Rectangle with Corners Rounded 56">
            <a:extLst>
              <a:ext uri="{FF2B5EF4-FFF2-40B4-BE49-F238E27FC236}">
                <a16:creationId xmlns:a16="http://schemas.microsoft.com/office/drawing/2014/main" id="{A127708C-DD1A-42DF-9646-BAA5C769C1B4}"/>
              </a:ext>
            </a:extLst>
          </p:cNvPr>
          <p:cNvSpPr/>
          <p:nvPr/>
        </p:nvSpPr>
        <p:spPr>
          <a:xfrm>
            <a:off x="5117439" y="4185587"/>
            <a:ext cx="3874161" cy="1132391"/>
          </a:xfrm>
          <a:prstGeom prst="wedgeRoundRectCallout">
            <a:avLst>
              <a:gd name="adj1" fmla="val -78630"/>
              <a:gd name="adj2" fmla="val -90687"/>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Add –s to make many French nouns plural, as in English. But it is silent!</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sp>
        <p:nvSpPr>
          <p:cNvPr id="58" name="Speech Bubble: Rectangle with Corners Rounded 57">
            <a:extLst>
              <a:ext uri="{FF2B5EF4-FFF2-40B4-BE49-F238E27FC236}">
                <a16:creationId xmlns:a16="http://schemas.microsoft.com/office/drawing/2014/main" id="{1F7CFCDB-4F01-4FB5-8BF8-DFAE1D2F196F}"/>
              </a:ext>
            </a:extLst>
          </p:cNvPr>
          <p:cNvSpPr/>
          <p:nvPr/>
        </p:nvSpPr>
        <p:spPr>
          <a:xfrm>
            <a:off x="369627" y="5542824"/>
            <a:ext cx="3155960" cy="963630"/>
          </a:xfrm>
          <a:prstGeom prst="wedgeRoundRectCallout">
            <a:avLst>
              <a:gd name="adj1" fmla="val -5677"/>
              <a:gd name="adj2" fmla="val -14678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 Il y a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means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there is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AND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there are.</a:t>
            </a:r>
            <a:endParaRPr kumimoji="0" lang="en-GB" sz="2000" b="1" i="0" u="none" strike="noStrike" kern="1200" cap="none" spc="0" normalizeH="0" baseline="0" noProof="0" dirty="0">
              <a:ln>
                <a:noFill/>
              </a:ln>
              <a:solidFill>
                <a:srgbClr val="002060"/>
              </a:solidFill>
              <a:effectLst/>
              <a:uLnTx/>
              <a:uFillTx/>
              <a:latin typeface="Century Gothic" panose="020F0302020204030204"/>
            </a:endParaRPr>
          </a:p>
        </p:txBody>
      </p:sp>
      <p:sp>
        <p:nvSpPr>
          <p:cNvPr id="4" name="Rectangle: Rounded Corners 3">
            <a:extLst>
              <a:ext uri="{FF2B5EF4-FFF2-40B4-BE49-F238E27FC236}">
                <a16:creationId xmlns:a16="http://schemas.microsoft.com/office/drawing/2014/main" id="{76A32FFD-B5EB-4569-A433-6E51534C8C60}"/>
              </a:ext>
            </a:extLst>
          </p:cNvPr>
          <p:cNvSpPr/>
          <p:nvPr/>
        </p:nvSpPr>
        <p:spPr>
          <a:xfrm>
            <a:off x="483689" y="2503949"/>
            <a:ext cx="1345111" cy="52318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9" name="Rectangle: Rounded Corners 58">
            <a:extLst>
              <a:ext uri="{FF2B5EF4-FFF2-40B4-BE49-F238E27FC236}">
                <a16:creationId xmlns:a16="http://schemas.microsoft.com/office/drawing/2014/main" id="{EC8CBC59-32B4-4F4A-8DB6-5F70F267929B}"/>
              </a:ext>
            </a:extLst>
          </p:cNvPr>
          <p:cNvSpPr/>
          <p:nvPr/>
        </p:nvSpPr>
        <p:spPr>
          <a:xfrm>
            <a:off x="471428" y="4101040"/>
            <a:ext cx="1717590" cy="551001"/>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grpSp>
        <p:nvGrpSpPr>
          <p:cNvPr id="5" name="Group 4">
            <a:extLst>
              <a:ext uri="{FF2B5EF4-FFF2-40B4-BE49-F238E27FC236}">
                <a16:creationId xmlns:a16="http://schemas.microsoft.com/office/drawing/2014/main" id="{C5957B8D-1CCA-4D37-9E0A-3795A63449E1}"/>
              </a:ext>
            </a:extLst>
          </p:cNvPr>
          <p:cNvGrpSpPr/>
          <p:nvPr/>
        </p:nvGrpSpPr>
        <p:grpSpPr>
          <a:xfrm>
            <a:off x="4934863" y="5309524"/>
            <a:ext cx="4968227" cy="1369101"/>
            <a:chOff x="4934862" y="5449892"/>
            <a:chExt cx="4968227" cy="1075033"/>
          </a:xfrm>
        </p:grpSpPr>
        <p:sp>
          <p:nvSpPr>
            <p:cNvPr id="60" name="Speech Bubble: Rectangle with Corners Rounded 59">
              <a:extLst>
                <a:ext uri="{FF2B5EF4-FFF2-40B4-BE49-F238E27FC236}">
                  <a16:creationId xmlns:a16="http://schemas.microsoft.com/office/drawing/2014/main" id="{EF4E3D25-0B71-416C-8C0C-E6CBCCBB4403}"/>
                </a:ext>
              </a:extLst>
            </p:cNvPr>
            <p:cNvSpPr/>
            <p:nvPr/>
          </p:nvSpPr>
          <p:spPr>
            <a:xfrm>
              <a:off x="4934862" y="5561295"/>
              <a:ext cx="4968227" cy="963630"/>
            </a:xfrm>
            <a:prstGeom prst="wedgeRoundRectCallout">
              <a:avLst>
                <a:gd name="adj1" fmla="val -27238"/>
                <a:gd name="adj2" fmla="val -37520"/>
                <a:gd name="adj3" fmla="val 16667"/>
              </a:avLst>
            </a:prstGeom>
            <a:solidFill>
              <a:srgbClr val="D5F7FF"/>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he has = ____  ___</a:t>
              </a:r>
              <a:b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b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there is, there are = ___ ___ __</a:t>
              </a:r>
              <a:endParaRPr kumimoji="0" lang="en-GB" sz="24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65" name="Picture 2" descr="Warning, Exclamation, Caution, Sign">
              <a:extLst>
                <a:ext uri="{FF2B5EF4-FFF2-40B4-BE49-F238E27FC236}">
                  <a16:creationId xmlns:a16="http://schemas.microsoft.com/office/drawing/2014/main" id="{DA051284-A10B-4686-AE6B-C4597277E3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520" y="5449892"/>
              <a:ext cx="595032" cy="57474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0411F3B4-172A-418F-A2EA-BB5CBDA84EB3}"/>
              </a:ext>
            </a:extLst>
          </p:cNvPr>
          <p:cNvSpPr txBox="1"/>
          <p:nvPr/>
        </p:nvSpPr>
        <p:spPr>
          <a:xfrm>
            <a:off x="7657051" y="5476634"/>
            <a:ext cx="10000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rPr>
              <a:t>il</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rPr>
              <a:t>  a</a:t>
            </a:r>
          </a:p>
        </p:txBody>
      </p:sp>
      <p:sp>
        <p:nvSpPr>
          <p:cNvPr id="66" name="TextBox 65">
            <a:extLst>
              <a:ext uri="{FF2B5EF4-FFF2-40B4-BE49-F238E27FC236}">
                <a16:creationId xmlns:a16="http://schemas.microsoft.com/office/drawing/2014/main" id="{9E0F2460-8FBF-4300-A364-9D97A04C8806}"/>
              </a:ext>
            </a:extLst>
          </p:cNvPr>
          <p:cNvSpPr txBox="1"/>
          <p:nvPr/>
        </p:nvSpPr>
        <p:spPr>
          <a:xfrm>
            <a:off x="8315832" y="6041489"/>
            <a:ext cx="13748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rPr>
              <a:t>il</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rPr>
              <a:t>  y  a</a:t>
            </a:r>
          </a:p>
        </p:txBody>
      </p:sp>
      <p:pic>
        <p:nvPicPr>
          <p:cNvPr id="7" name="Picture 6" descr="A picture containing text, vector graphics&#10;&#10;Description automatically generated">
            <a:extLst>
              <a:ext uri="{FF2B5EF4-FFF2-40B4-BE49-F238E27FC236}">
                <a16:creationId xmlns:a16="http://schemas.microsoft.com/office/drawing/2014/main" id="{4B03F138-92AE-4F12-AF3A-97C084BEF9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0548" y="1266332"/>
            <a:ext cx="1544625" cy="1612659"/>
          </a:xfrm>
          <a:prstGeom prst="rect">
            <a:avLst/>
          </a:prstGeom>
        </p:spPr>
      </p:pic>
      <p:grpSp>
        <p:nvGrpSpPr>
          <p:cNvPr id="14" name="Group 13">
            <a:extLst>
              <a:ext uri="{FF2B5EF4-FFF2-40B4-BE49-F238E27FC236}">
                <a16:creationId xmlns:a16="http://schemas.microsoft.com/office/drawing/2014/main" id="{0FB1A198-58E8-480C-A056-EBA771984E8D}"/>
              </a:ext>
            </a:extLst>
          </p:cNvPr>
          <p:cNvGrpSpPr/>
          <p:nvPr/>
        </p:nvGrpSpPr>
        <p:grpSpPr>
          <a:xfrm>
            <a:off x="6255305" y="2957005"/>
            <a:ext cx="1271403" cy="1009310"/>
            <a:chOff x="8991600" y="5648206"/>
            <a:chExt cx="1578528" cy="1209794"/>
          </a:xfrm>
        </p:grpSpPr>
        <p:pic>
          <p:nvPicPr>
            <p:cNvPr id="9" name="Picture 8" descr="Icon&#10;&#10;Description automatically generated">
              <a:extLst>
                <a:ext uri="{FF2B5EF4-FFF2-40B4-BE49-F238E27FC236}">
                  <a16:creationId xmlns:a16="http://schemas.microsoft.com/office/drawing/2014/main" id="{F52E0D6C-7F75-4459-805E-73F329489D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1600" y="5648206"/>
              <a:ext cx="1578528" cy="1209794"/>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06B3671A-80A8-4B30-A82A-280111AB66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6107" y="5704072"/>
              <a:ext cx="340879" cy="337417"/>
            </a:xfrm>
            <a:prstGeom prst="rect">
              <a:avLst/>
            </a:prstGeom>
          </p:spPr>
        </p:pic>
      </p:grpSp>
      <p:pic>
        <p:nvPicPr>
          <p:cNvPr id="13" name="Picture 12">
            <a:extLst>
              <a:ext uri="{FF2B5EF4-FFF2-40B4-BE49-F238E27FC236}">
                <a16:creationId xmlns:a16="http://schemas.microsoft.com/office/drawing/2014/main" id="{E805438C-A953-4ABF-B719-0F7E7667B7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2953" y="3306498"/>
            <a:ext cx="703384" cy="642937"/>
          </a:xfrm>
          <a:prstGeom prst="rect">
            <a:avLst/>
          </a:prstGeom>
        </p:spPr>
      </p:pic>
    </p:spTree>
    <p:extLst>
      <p:ext uri="{BB962C8B-B14F-4D97-AF65-F5344CB8AC3E}">
        <p14:creationId xmlns:p14="http://schemas.microsoft.com/office/powerpoint/2010/main" val="63476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6" grpId="0" animBg="1"/>
      <p:bldP spid="50" grpId="0"/>
      <p:bldP spid="51" grpId="0"/>
      <p:bldP spid="24" grpId="0" animBg="1"/>
      <p:bldP spid="32" grpId="0" animBg="1"/>
      <p:bldP spid="42" grpId="0"/>
      <p:bldP spid="45" grpId="0"/>
      <p:bldP spid="63" grpId="0" animBg="1"/>
      <p:bldP spid="57" grpId="0" animBg="1"/>
      <p:bldP spid="58" grpId="0" animBg="1"/>
      <p:bldP spid="4" grpId="0" animBg="1"/>
      <p:bldP spid="59" grpId="0" animBg="1"/>
      <p:bldP spid="6" grpId="0"/>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con&#10;&#10;Description automatically generated">
            <a:extLst>
              <a:ext uri="{FF2B5EF4-FFF2-40B4-BE49-F238E27FC236}">
                <a16:creationId xmlns:a16="http://schemas.microsoft.com/office/drawing/2014/main" id="{5AD19556-E243-4B47-A3DA-4C64F155D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05984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écouter</a:t>
            </a:r>
            <a:endParaRPr lang="en-GB" sz="2000" b="1" dirty="0">
              <a:solidFill>
                <a:srgbClr val="002060"/>
              </a:solidFill>
              <a:latin typeface="Century Gothic" panose="020B0502020202020204" pitchFamily="34" charset="0"/>
            </a:endParaRPr>
          </a:p>
        </p:txBody>
      </p:sp>
      <p:sp>
        <p:nvSpPr>
          <p:cNvPr id="14" name="Google Shape;108;p3">
            <a:extLst>
              <a:ext uri="{FF2B5EF4-FFF2-40B4-BE49-F238E27FC236}">
                <a16:creationId xmlns:a16="http://schemas.microsoft.com/office/drawing/2014/main" id="{65688D1E-5B60-4761-A7D3-786313999804}"/>
              </a:ext>
            </a:extLst>
          </p:cNvPr>
          <p:cNvSpPr txBox="1"/>
          <p:nvPr/>
        </p:nvSpPr>
        <p:spPr>
          <a:xfrm>
            <a:off x="133928" y="627941"/>
            <a:ext cx="9388444"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Does she say what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 (he) has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 what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there is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the house generally?</a:t>
            </a:r>
            <a:endParaRPr kumimoji="0" sz="2800" b="1" i="0" u="none" strike="noStrike" kern="1200" cap="none" spc="0" normalizeH="0" baseline="0" noProof="0" dirty="0">
              <a:ln>
                <a:noFill/>
              </a:ln>
              <a:solidFill>
                <a:srgbClr val="002060"/>
              </a:solidFill>
              <a:effectLst/>
              <a:uLnTx/>
              <a:uFillTx/>
              <a:latin typeface="Century Gothic" panose="020B0502020202020204" pitchFamily="34" charset="0"/>
              <a:ea typeface="Calibri"/>
              <a:cs typeface="Calibri"/>
              <a:sym typeface="Calibri"/>
            </a:endParaRPr>
          </a:p>
        </p:txBody>
      </p:sp>
      <p:pic>
        <p:nvPicPr>
          <p:cNvPr id="41" name="Picture 40">
            <a:extLst>
              <a:ext uri="{FF2B5EF4-FFF2-40B4-BE49-F238E27FC236}">
                <a16:creationId xmlns:a16="http://schemas.microsoft.com/office/drawing/2014/main" id="{925A91EC-E621-4F83-A095-4915058142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3295" y="3288082"/>
            <a:ext cx="384106" cy="400110"/>
          </a:xfrm>
          <a:prstGeom prst="rect">
            <a:avLst/>
          </a:prstGeom>
        </p:spPr>
      </p:pic>
      <p:pic>
        <p:nvPicPr>
          <p:cNvPr id="47" name="Picture 46">
            <a:extLst>
              <a:ext uri="{FF2B5EF4-FFF2-40B4-BE49-F238E27FC236}">
                <a16:creationId xmlns:a16="http://schemas.microsoft.com/office/drawing/2014/main" id="{82AEE19F-EEA8-475F-A466-E9F1DE03C5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4166" y="2644878"/>
            <a:ext cx="384106" cy="400110"/>
          </a:xfrm>
          <a:prstGeom prst="rect">
            <a:avLst/>
          </a:prstGeom>
        </p:spPr>
      </p:pic>
      <p:pic>
        <p:nvPicPr>
          <p:cNvPr id="53" name="Picture 52">
            <a:extLst>
              <a:ext uri="{FF2B5EF4-FFF2-40B4-BE49-F238E27FC236}">
                <a16:creationId xmlns:a16="http://schemas.microsoft.com/office/drawing/2014/main" id="{8109D50C-001E-4A55-B400-D7F58EE49A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3947" y="3987006"/>
            <a:ext cx="384106" cy="400110"/>
          </a:xfrm>
          <a:prstGeom prst="rect">
            <a:avLst/>
          </a:prstGeom>
        </p:spPr>
      </p:pic>
      <p:graphicFrame>
        <p:nvGraphicFramePr>
          <p:cNvPr id="4" name="Table 4">
            <a:extLst>
              <a:ext uri="{FF2B5EF4-FFF2-40B4-BE49-F238E27FC236}">
                <a16:creationId xmlns:a16="http://schemas.microsoft.com/office/drawing/2014/main" id="{81D3F67C-9186-43A3-BA0D-661F0C43B901}"/>
              </a:ext>
            </a:extLst>
          </p:cNvPr>
          <p:cNvGraphicFramePr>
            <a:graphicFrameLocks noGrp="1"/>
          </p:cNvGraphicFramePr>
          <p:nvPr/>
        </p:nvGraphicFramePr>
        <p:xfrm>
          <a:off x="133928" y="1845034"/>
          <a:ext cx="10444335" cy="4665496"/>
        </p:xfrm>
        <a:graphic>
          <a:graphicData uri="http://schemas.openxmlformats.org/drawingml/2006/table">
            <a:tbl>
              <a:tblPr firstRow="1" bandRow="1">
                <a:tableStyleId>{5940675A-B579-460E-94D1-54222C63F5DA}</a:tableStyleId>
              </a:tblPr>
              <a:tblGrid>
                <a:gridCol w="1134863">
                  <a:extLst>
                    <a:ext uri="{9D8B030D-6E8A-4147-A177-3AD203B41FA5}">
                      <a16:colId xmlns:a16="http://schemas.microsoft.com/office/drawing/2014/main" val="2636944253"/>
                    </a:ext>
                  </a:extLst>
                </a:gridCol>
                <a:gridCol w="3206470">
                  <a:extLst>
                    <a:ext uri="{9D8B030D-6E8A-4147-A177-3AD203B41FA5}">
                      <a16:colId xmlns:a16="http://schemas.microsoft.com/office/drawing/2014/main" val="219902312"/>
                    </a:ext>
                  </a:extLst>
                </a:gridCol>
                <a:gridCol w="2955271">
                  <a:extLst>
                    <a:ext uri="{9D8B030D-6E8A-4147-A177-3AD203B41FA5}">
                      <a16:colId xmlns:a16="http://schemas.microsoft.com/office/drawing/2014/main" val="575553335"/>
                    </a:ext>
                  </a:extLst>
                </a:gridCol>
                <a:gridCol w="3147731">
                  <a:extLst>
                    <a:ext uri="{9D8B030D-6E8A-4147-A177-3AD203B41FA5}">
                      <a16:colId xmlns:a16="http://schemas.microsoft.com/office/drawing/2014/main" val="1930233970"/>
                    </a:ext>
                  </a:extLst>
                </a:gridCol>
              </a:tblGrid>
              <a:tr h="675650">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623010333"/>
                  </a:ext>
                </a:extLst>
              </a:tr>
              <a:tr h="675650">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451443675"/>
                  </a:ext>
                </a:extLst>
              </a:tr>
              <a:tr h="675650">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965475899"/>
                  </a:ext>
                </a:extLst>
              </a:tr>
              <a:tr h="675650">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dirty="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714968627"/>
                  </a:ext>
                </a:extLst>
              </a:tr>
              <a:tr h="611596">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566515792"/>
                  </a:ext>
                </a:extLst>
              </a:tr>
              <a:tr h="675650">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944666402"/>
                  </a:ext>
                </a:extLst>
              </a:tr>
              <a:tr h="675650">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dirty="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137042109"/>
                  </a:ext>
                </a:extLst>
              </a:tr>
            </a:tbl>
          </a:graphicData>
        </a:graphic>
      </p:graphicFrame>
      <p:pic>
        <p:nvPicPr>
          <p:cNvPr id="7" name="Picture 6">
            <a:extLst>
              <a:ext uri="{FF2B5EF4-FFF2-40B4-BE49-F238E27FC236}">
                <a16:creationId xmlns:a16="http://schemas.microsoft.com/office/drawing/2014/main" id="{7F168960-F0E5-4099-A5D6-B13A263EB218}"/>
              </a:ext>
            </a:extLst>
          </p:cNvPr>
          <p:cNvPicPr>
            <a:picLocks noChangeAspect="1"/>
          </p:cNvPicPr>
          <p:nvPr/>
        </p:nvPicPr>
        <p:blipFill rotWithShape="1">
          <a:blip r:embed="rId5">
            <a:extLst>
              <a:ext uri="{28A0092B-C50C-407E-A947-70E740481C1C}">
                <a14:useLocalDpi xmlns:a14="http://schemas.microsoft.com/office/drawing/2010/main" val="0"/>
              </a:ext>
            </a:extLst>
          </a:blip>
          <a:srcRect b="73467"/>
          <a:stretch/>
        </p:blipFill>
        <p:spPr>
          <a:xfrm>
            <a:off x="9268159" y="859253"/>
            <a:ext cx="1422149" cy="954067"/>
          </a:xfrm>
          <a:prstGeom prst="rect">
            <a:avLst/>
          </a:prstGeom>
        </p:spPr>
      </p:pic>
      <p:pic>
        <p:nvPicPr>
          <p:cNvPr id="9" name="Picture 8">
            <a:extLst>
              <a:ext uri="{FF2B5EF4-FFF2-40B4-BE49-F238E27FC236}">
                <a16:creationId xmlns:a16="http://schemas.microsoft.com/office/drawing/2014/main" id="{6CDF9B4E-E351-44E5-B9DF-63BE8E9CEFA9}"/>
              </a:ext>
            </a:extLst>
          </p:cNvPr>
          <p:cNvPicPr>
            <a:picLocks noChangeAspect="1"/>
          </p:cNvPicPr>
          <p:nvPr/>
        </p:nvPicPr>
        <p:blipFill rotWithShape="1">
          <a:blip r:embed="rId6">
            <a:extLst>
              <a:ext uri="{28A0092B-C50C-407E-A947-70E740481C1C}">
                <a14:useLocalDpi xmlns:a14="http://schemas.microsoft.com/office/drawing/2010/main" val="0"/>
              </a:ext>
            </a:extLst>
          </a:blip>
          <a:srcRect b="67348"/>
          <a:stretch/>
        </p:blipFill>
        <p:spPr>
          <a:xfrm>
            <a:off x="1545929" y="1853084"/>
            <a:ext cx="703062" cy="643748"/>
          </a:xfrm>
          <a:prstGeom prst="rect">
            <a:avLst/>
          </a:prstGeom>
        </p:spPr>
      </p:pic>
      <p:sp>
        <p:nvSpPr>
          <p:cNvPr id="10" name="TextBox 9">
            <a:extLst>
              <a:ext uri="{FF2B5EF4-FFF2-40B4-BE49-F238E27FC236}">
                <a16:creationId xmlns:a16="http://schemas.microsoft.com/office/drawing/2014/main" id="{DD7595E0-D68C-484D-AEC2-6BEB1FB7666C}"/>
              </a:ext>
            </a:extLst>
          </p:cNvPr>
          <p:cNvSpPr txBox="1"/>
          <p:nvPr/>
        </p:nvSpPr>
        <p:spPr>
          <a:xfrm>
            <a:off x="2350394" y="1983346"/>
            <a:ext cx="20606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[he has]</a:t>
            </a:r>
          </a:p>
        </p:txBody>
      </p:sp>
      <p:sp>
        <p:nvSpPr>
          <p:cNvPr id="36" name="TextBox 35">
            <a:extLst>
              <a:ext uri="{FF2B5EF4-FFF2-40B4-BE49-F238E27FC236}">
                <a16:creationId xmlns:a16="http://schemas.microsoft.com/office/drawing/2014/main" id="{49C1E4E3-628B-4946-91B0-2EC46D93226B}"/>
              </a:ext>
            </a:extLst>
          </p:cNvPr>
          <p:cNvSpPr txBox="1"/>
          <p:nvPr/>
        </p:nvSpPr>
        <p:spPr>
          <a:xfrm>
            <a:off x="4369708" y="1998734"/>
            <a:ext cx="341128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rPr>
              <a:t>[there is/there are]</a:t>
            </a:r>
          </a:p>
        </p:txBody>
      </p:sp>
      <p:sp>
        <p:nvSpPr>
          <p:cNvPr id="37" name="TextBox 36">
            <a:extLst>
              <a:ext uri="{FF2B5EF4-FFF2-40B4-BE49-F238E27FC236}">
                <a16:creationId xmlns:a16="http://schemas.microsoft.com/office/drawing/2014/main" id="{CD0276F8-01CA-4C5D-8874-0C034452A708}"/>
              </a:ext>
            </a:extLst>
          </p:cNvPr>
          <p:cNvSpPr txBox="1"/>
          <p:nvPr/>
        </p:nvSpPr>
        <p:spPr>
          <a:xfrm>
            <a:off x="7279028" y="1983345"/>
            <a:ext cx="341128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2600" b="0" i="0" u="none" strike="noStrike" kern="1200" cap="none" spc="0" normalizeH="0" baseline="0" noProof="0" dirty="0" err="1">
                <a:ln>
                  <a:noFill/>
                </a:ln>
                <a:solidFill>
                  <a:srgbClr val="002060"/>
                </a:solidFill>
                <a:effectLst/>
                <a:uLnTx/>
                <a:uFillTx/>
                <a:latin typeface="Century Gothic" panose="020B0502020202020204" pitchFamily="34" charset="0"/>
              </a:rPr>
              <a:t>nombre</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rPr>
              <a:t> ?]</a:t>
            </a:r>
          </a:p>
        </p:txBody>
      </p:sp>
      <p:pic>
        <p:nvPicPr>
          <p:cNvPr id="38" name="Picture 37">
            <a:extLst>
              <a:ext uri="{FF2B5EF4-FFF2-40B4-BE49-F238E27FC236}">
                <a16:creationId xmlns:a16="http://schemas.microsoft.com/office/drawing/2014/main" id="{9AACF26F-5DEA-48AD-816E-B37D93F390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4166" y="4610272"/>
            <a:ext cx="384106" cy="400110"/>
          </a:xfrm>
          <a:prstGeom prst="rect">
            <a:avLst/>
          </a:prstGeom>
        </p:spPr>
      </p:pic>
      <p:pic>
        <p:nvPicPr>
          <p:cNvPr id="39" name="Picture 38">
            <a:extLst>
              <a:ext uri="{FF2B5EF4-FFF2-40B4-BE49-F238E27FC236}">
                <a16:creationId xmlns:a16="http://schemas.microsoft.com/office/drawing/2014/main" id="{CB7BDA72-D51E-4401-9091-3AB68EE47A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1147" y="5273145"/>
            <a:ext cx="384106" cy="400110"/>
          </a:xfrm>
          <a:prstGeom prst="rect">
            <a:avLst/>
          </a:prstGeom>
        </p:spPr>
      </p:pic>
      <p:pic>
        <p:nvPicPr>
          <p:cNvPr id="40" name="Picture 39">
            <a:extLst>
              <a:ext uri="{FF2B5EF4-FFF2-40B4-BE49-F238E27FC236}">
                <a16:creationId xmlns:a16="http://schemas.microsoft.com/office/drawing/2014/main" id="{BF4FD3D6-2014-4591-92CF-FC223AEF0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3295" y="5964108"/>
            <a:ext cx="384106" cy="400110"/>
          </a:xfrm>
          <a:prstGeom prst="rect">
            <a:avLst/>
          </a:prstGeom>
        </p:spPr>
      </p:pic>
      <p:sp>
        <p:nvSpPr>
          <p:cNvPr id="11" name="TextBox 10">
            <a:extLst>
              <a:ext uri="{FF2B5EF4-FFF2-40B4-BE49-F238E27FC236}">
                <a16:creationId xmlns:a16="http://schemas.microsoft.com/office/drawing/2014/main" id="{595CC414-C30A-4BEA-B189-02CF6CC08C17}"/>
              </a:ext>
            </a:extLst>
          </p:cNvPr>
          <p:cNvSpPr txBox="1"/>
          <p:nvPr/>
        </p:nvSpPr>
        <p:spPr>
          <a:xfrm>
            <a:off x="7916387" y="2499684"/>
            <a:ext cx="2011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A6500"/>
                </a:solidFill>
                <a:effectLst/>
                <a:uLnTx/>
                <a:uFillTx/>
                <a:latin typeface="Cavolini" panose="03000502040302020204" pitchFamily="66" charset="0"/>
                <a:cs typeface="Cavolini" panose="03000502040302020204" pitchFamily="66" charset="0"/>
              </a:rPr>
              <a:t>1</a:t>
            </a:r>
          </a:p>
        </p:txBody>
      </p:sp>
      <p:sp>
        <p:nvSpPr>
          <p:cNvPr id="42" name="TextBox 41">
            <a:extLst>
              <a:ext uri="{FF2B5EF4-FFF2-40B4-BE49-F238E27FC236}">
                <a16:creationId xmlns:a16="http://schemas.microsoft.com/office/drawing/2014/main" id="{CAB28F26-55BD-4E03-9CD3-087C361EAB06}"/>
              </a:ext>
            </a:extLst>
          </p:cNvPr>
          <p:cNvSpPr txBox="1"/>
          <p:nvPr/>
        </p:nvSpPr>
        <p:spPr>
          <a:xfrm>
            <a:off x="7916387" y="3134194"/>
            <a:ext cx="2011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A6500"/>
                </a:solidFill>
                <a:effectLst/>
                <a:uLnTx/>
                <a:uFillTx/>
                <a:latin typeface="Cavolini" panose="03000502040302020204" pitchFamily="66" charset="0"/>
                <a:cs typeface="Cavolini" panose="03000502040302020204" pitchFamily="66" charset="0"/>
              </a:rPr>
              <a:t>3</a:t>
            </a:r>
          </a:p>
        </p:txBody>
      </p:sp>
      <p:sp>
        <p:nvSpPr>
          <p:cNvPr id="43" name="TextBox 42">
            <a:extLst>
              <a:ext uri="{FF2B5EF4-FFF2-40B4-BE49-F238E27FC236}">
                <a16:creationId xmlns:a16="http://schemas.microsoft.com/office/drawing/2014/main" id="{8A5A892D-A016-4880-9995-E8550F58D406}"/>
              </a:ext>
            </a:extLst>
          </p:cNvPr>
          <p:cNvSpPr txBox="1"/>
          <p:nvPr/>
        </p:nvSpPr>
        <p:spPr>
          <a:xfrm>
            <a:off x="7885841" y="3823839"/>
            <a:ext cx="2011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A6500"/>
                </a:solidFill>
                <a:effectLst/>
                <a:uLnTx/>
                <a:uFillTx/>
                <a:latin typeface="Cavolini" panose="03000502040302020204" pitchFamily="66" charset="0"/>
                <a:cs typeface="Cavolini" panose="03000502040302020204" pitchFamily="66" charset="0"/>
              </a:rPr>
              <a:t>8</a:t>
            </a:r>
          </a:p>
        </p:txBody>
      </p:sp>
      <p:sp>
        <p:nvSpPr>
          <p:cNvPr id="44" name="TextBox 43">
            <a:extLst>
              <a:ext uri="{FF2B5EF4-FFF2-40B4-BE49-F238E27FC236}">
                <a16:creationId xmlns:a16="http://schemas.microsoft.com/office/drawing/2014/main" id="{AFB6454B-D1F7-4E6A-9D26-F44BDEB596D5}"/>
              </a:ext>
            </a:extLst>
          </p:cNvPr>
          <p:cNvSpPr txBox="1"/>
          <p:nvPr/>
        </p:nvSpPr>
        <p:spPr>
          <a:xfrm>
            <a:off x="7855208" y="4440108"/>
            <a:ext cx="2011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A6500"/>
                </a:solidFill>
                <a:effectLst/>
                <a:uLnTx/>
                <a:uFillTx/>
                <a:latin typeface="Cavolini" panose="03000502040302020204" pitchFamily="66" charset="0"/>
                <a:cs typeface="Cavolini" panose="03000502040302020204" pitchFamily="66" charset="0"/>
              </a:rPr>
              <a:t>5</a:t>
            </a:r>
          </a:p>
        </p:txBody>
      </p:sp>
      <p:sp>
        <p:nvSpPr>
          <p:cNvPr id="58" name="TextBox 57">
            <a:extLst>
              <a:ext uri="{FF2B5EF4-FFF2-40B4-BE49-F238E27FC236}">
                <a16:creationId xmlns:a16="http://schemas.microsoft.com/office/drawing/2014/main" id="{541F34A2-DBBF-4696-BBAD-9AB9E6E1BEEF}"/>
              </a:ext>
            </a:extLst>
          </p:cNvPr>
          <p:cNvSpPr txBox="1"/>
          <p:nvPr/>
        </p:nvSpPr>
        <p:spPr>
          <a:xfrm>
            <a:off x="7885841" y="5120233"/>
            <a:ext cx="2011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A6500"/>
                </a:solidFill>
                <a:effectLst/>
                <a:uLnTx/>
                <a:uFillTx/>
                <a:latin typeface="Cavolini" panose="03000502040302020204" pitchFamily="66" charset="0"/>
                <a:cs typeface="Cavolini" panose="03000502040302020204" pitchFamily="66" charset="0"/>
              </a:rPr>
              <a:t>10</a:t>
            </a:r>
          </a:p>
        </p:txBody>
      </p:sp>
      <p:sp>
        <p:nvSpPr>
          <p:cNvPr id="59" name="TextBox 58">
            <a:extLst>
              <a:ext uri="{FF2B5EF4-FFF2-40B4-BE49-F238E27FC236}">
                <a16:creationId xmlns:a16="http://schemas.microsoft.com/office/drawing/2014/main" id="{2AF5022C-A901-4A73-85D9-993AC5EF2405}"/>
              </a:ext>
            </a:extLst>
          </p:cNvPr>
          <p:cNvSpPr txBox="1"/>
          <p:nvPr/>
        </p:nvSpPr>
        <p:spPr>
          <a:xfrm>
            <a:off x="7874535" y="5760937"/>
            <a:ext cx="2011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A6500"/>
                </a:solidFill>
                <a:effectLst/>
                <a:uLnTx/>
                <a:uFillTx/>
                <a:latin typeface="Cavolini" panose="03000502040302020204" pitchFamily="66" charset="0"/>
                <a:cs typeface="Cavolini" panose="03000502040302020204" pitchFamily="66" charset="0"/>
              </a:rPr>
              <a:t>1</a:t>
            </a:r>
          </a:p>
        </p:txBody>
      </p:sp>
      <p:sp>
        <p:nvSpPr>
          <p:cNvPr id="29" name="CustomShape 23">
            <a:hlinkClick r:id="" action="ppaction://noaction">
              <a:snd r:embed="rId7" name="S19_2.wav"/>
            </a:hlinkClick>
            <a:extLst>
              <a:ext uri="{FF2B5EF4-FFF2-40B4-BE49-F238E27FC236}">
                <a16:creationId xmlns:a16="http://schemas.microsoft.com/office/drawing/2014/main" id="{CB73AB5D-F244-4241-81E4-DCB1D86D59E2}"/>
              </a:ext>
            </a:extLst>
          </p:cNvPr>
          <p:cNvSpPr/>
          <p:nvPr/>
        </p:nvSpPr>
        <p:spPr>
          <a:xfrm>
            <a:off x="474571" y="2671369"/>
            <a:ext cx="464040" cy="396360"/>
          </a:xfrm>
          <a:prstGeom prst="actionButtonBlank">
            <a:avLst/>
          </a:prstGeom>
          <a:solidFill>
            <a:srgbClr val="91EAD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sym typeface="Arial"/>
              </a:rPr>
              <a:t>1</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24" name="CustomShape 23">
            <a:hlinkClick r:id="" action="ppaction://noaction">
              <a:snd r:embed="rId8" name="S19_3.wav"/>
            </a:hlinkClick>
            <a:extLst>
              <a:ext uri="{FF2B5EF4-FFF2-40B4-BE49-F238E27FC236}">
                <a16:creationId xmlns:a16="http://schemas.microsoft.com/office/drawing/2014/main" id="{90B2F28D-4EB2-41BD-9F69-F2A2A5527988}"/>
              </a:ext>
            </a:extLst>
          </p:cNvPr>
          <p:cNvSpPr/>
          <p:nvPr/>
        </p:nvSpPr>
        <p:spPr>
          <a:xfrm>
            <a:off x="477810" y="3373195"/>
            <a:ext cx="464040" cy="396360"/>
          </a:xfrm>
          <a:prstGeom prst="actionButtonBlank">
            <a:avLst/>
          </a:prstGeom>
          <a:solidFill>
            <a:srgbClr val="91EAD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sym typeface="Arial"/>
              </a:rPr>
              <a:t>2</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25" name="CustomShape 23">
            <a:hlinkClick r:id="" action="ppaction://noaction">
              <a:snd r:embed="rId9" name="S19_4.wav"/>
            </a:hlinkClick>
            <a:extLst>
              <a:ext uri="{FF2B5EF4-FFF2-40B4-BE49-F238E27FC236}">
                <a16:creationId xmlns:a16="http://schemas.microsoft.com/office/drawing/2014/main" id="{87968B7F-3859-4FC4-B3E1-8651F8BB28C0}"/>
              </a:ext>
            </a:extLst>
          </p:cNvPr>
          <p:cNvSpPr/>
          <p:nvPr/>
        </p:nvSpPr>
        <p:spPr>
          <a:xfrm>
            <a:off x="474571" y="4027154"/>
            <a:ext cx="464040" cy="396360"/>
          </a:xfrm>
          <a:prstGeom prst="actionButtonBlank">
            <a:avLst/>
          </a:prstGeom>
          <a:solidFill>
            <a:srgbClr val="91EAD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sym typeface="Arial"/>
              </a:rPr>
              <a:t>3</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46" name="CustomShape 23">
            <a:hlinkClick r:id="" action="ppaction://noaction">
              <a:snd r:embed="rId10" name="S19_5.wav"/>
            </a:hlinkClick>
            <a:extLst>
              <a:ext uri="{FF2B5EF4-FFF2-40B4-BE49-F238E27FC236}">
                <a16:creationId xmlns:a16="http://schemas.microsoft.com/office/drawing/2014/main" id="{4A8B38D9-69AD-4A57-96DB-2344EFAEAE7B}"/>
              </a:ext>
            </a:extLst>
          </p:cNvPr>
          <p:cNvSpPr/>
          <p:nvPr/>
        </p:nvSpPr>
        <p:spPr>
          <a:xfrm>
            <a:off x="474571" y="4669589"/>
            <a:ext cx="464040" cy="396360"/>
          </a:xfrm>
          <a:prstGeom prst="actionButtonBlank">
            <a:avLst/>
          </a:prstGeom>
          <a:solidFill>
            <a:srgbClr val="91EAD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sym typeface="Arial"/>
              </a:rPr>
              <a:t>4</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50" name="CustomShape 23">
            <a:hlinkClick r:id="" action="ppaction://noaction">
              <a:snd r:embed="rId11" name="S19_6.wav"/>
            </a:hlinkClick>
            <a:extLst>
              <a:ext uri="{FF2B5EF4-FFF2-40B4-BE49-F238E27FC236}">
                <a16:creationId xmlns:a16="http://schemas.microsoft.com/office/drawing/2014/main" id="{F5598EA8-765A-4C26-A80D-35506583ACF5}"/>
              </a:ext>
            </a:extLst>
          </p:cNvPr>
          <p:cNvSpPr/>
          <p:nvPr/>
        </p:nvSpPr>
        <p:spPr>
          <a:xfrm>
            <a:off x="480130" y="5273145"/>
            <a:ext cx="464040" cy="396360"/>
          </a:xfrm>
          <a:prstGeom prst="actionButtonBlank">
            <a:avLst/>
          </a:prstGeom>
          <a:solidFill>
            <a:srgbClr val="91EAD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sym typeface="Arial"/>
              </a:rPr>
              <a:t>5</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51" name="CustomShape 23">
            <a:hlinkClick r:id="" action="ppaction://noaction">
              <a:snd r:embed="rId12" name="S19_7.wav"/>
            </a:hlinkClick>
            <a:extLst>
              <a:ext uri="{FF2B5EF4-FFF2-40B4-BE49-F238E27FC236}">
                <a16:creationId xmlns:a16="http://schemas.microsoft.com/office/drawing/2014/main" id="{469DD40F-5C85-413A-85D1-A212BB147E13}"/>
              </a:ext>
            </a:extLst>
          </p:cNvPr>
          <p:cNvSpPr/>
          <p:nvPr/>
        </p:nvSpPr>
        <p:spPr>
          <a:xfrm>
            <a:off x="484510" y="5965983"/>
            <a:ext cx="464040" cy="396360"/>
          </a:xfrm>
          <a:prstGeom prst="actionButtonBlank">
            <a:avLst/>
          </a:prstGeom>
          <a:solidFill>
            <a:srgbClr val="91EAD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sym typeface="Arial"/>
              </a:rPr>
              <a:t>6</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pic>
        <p:nvPicPr>
          <p:cNvPr id="31" name="Graphic 30" descr="Teacher">
            <a:extLst>
              <a:ext uri="{FF2B5EF4-FFF2-40B4-BE49-F238E27FC236}">
                <a16:creationId xmlns:a16="http://schemas.microsoft.com/office/drawing/2014/main" id="{8769261B-D13A-4E74-A4D1-4094D7087B9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84153"/>
            <a:ext cx="914400" cy="914400"/>
          </a:xfrm>
          <a:prstGeom prst="rect">
            <a:avLst/>
          </a:prstGeom>
        </p:spPr>
      </p:pic>
      <p:sp>
        <p:nvSpPr>
          <p:cNvPr id="32" name="Speech Bubble: Rectangle with Corners Rounded 31">
            <a:hlinkClick r:id="" action="ppaction://noaction">
              <a:snd r:embed="rId15" name="S19_1.wav"/>
            </a:hlinkClick>
            <a:extLst>
              <a:ext uri="{FF2B5EF4-FFF2-40B4-BE49-F238E27FC236}">
                <a16:creationId xmlns:a16="http://schemas.microsoft.com/office/drawing/2014/main" id="{F1D508CF-9E66-4376-9BEB-6F23EF6B5AC0}"/>
              </a:ext>
            </a:extLst>
          </p:cNvPr>
          <p:cNvSpPr/>
          <p:nvPr/>
        </p:nvSpPr>
        <p:spPr>
          <a:xfrm>
            <a:off x="727835" y="187879"/>
            <a:ext cx="6177462"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ndParaRPr>
          </a:p>
        </p:txBody>
      </p:sp>
      <p:sp>
        <p:nvSpPr>
          <p:cNvPr id="33" name="TextBox 32">
            <a:hlinkClick r:id="" action="ppaction://noaction">
              <a:snd r:embed="rId15" name="S19_1.wav"/>
            </a:hlinkClick>
            <a:extLst>
              <a:ext uri="{FF2B5EF4-FFF2-40B4-BE49-F238E27FC236}">
                <a16:creationId xmlns:a16="http://schemas.microsoft.com/office/drawing/2014/main" id="{5102D793-5D1D-4E68-8B9F-94BD0EF6A603}"/>
              </a:ext>
            </a:extLst>
          </p:cNvPr>
          <p:cNvSpPr txBox="1"/>
          <p:nvPr/>
        </p:nvSpPr>
        <p:spPr>
          <a:xfrm>
            <a:off x="757502" y="175521"/>
            <a:ext cx="617746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Adèle parle.  Elle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décrit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 des choses.</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86930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2" grpId="0"/>
      <p:bldP spid="43" grpId="0"/>
      <p:bldP spid="44" grpId="0"/>
      <p:bldP spid="58"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690725" y="45002"/>
            <a:ext cx="446733" cy="461665"/>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64172" y="1028750"/>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1" normalizeH="0" baseline="0" noProof="0" dirty="0">
                <a:ln>
                  <a:noFill/>
                </a:ln>
                <a:solidFill>
                  <a:srgbClr val="002060"/>
                </a:solidFill>
                <a:effectLst/>
                <a:uLnTx/>
                <a:uFillTx/>
                <a:latin typeface="Century gothic"/>
                <a:ea typeface="Century Gothic"/>
              </a:rPr>
              <a:t>Liaison</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172398" y="2113804"/>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⚠Remember the liaison: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rPr>
              <a:t>C’es</a:t>
            </a:r>
            <a:r>
              <a:rPr kumimoji="0" lang="en-GB" sz="2000" b="1" i="0" u="none" strike="noStrike" kern="1200" cap="none" spc="0" normalizeH="0" baseline="0" noProof="0" dirty="0" err="1">
                <a:ln>
                  <a:noFill/>
                </a:ln>
                <a:solidFill>
                  <a:srgbClr val="FF0066"/>
                </a:solidFill>
                <a:effectLst/>
                <a:uLnTx/>
                <a:uFillTx/>
                <a:latin typeface="Century Gothic" panose="020B0502020202020204" pitchFamily="34" charset="0"/>
              </a:rPr>
              <a:t>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rPr>
              <a:t>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5" name="Picture 4" descr="Map&#10;&#10;Description automatically generated">
            <a:extLst>
              <a:ext uri="{FF2B5EF4-FFF2-40B4-BE49-F238E27FC236}">
                <a16:creationId xmlns:a16="http://schemas.microsoft.com/office/drawing/2014/main" id="{C6BF52E5-C47C-45B8-AB1E-538E5E4D0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1479" y="1132775"/>
            <a:ext cx="7021017" cy="5503705"/>
          </a:xfrm>
          <a:prstGeom prst="rect">
            <a:avLst/>
          </a:prstGeom>
        </p:spPr>
      </p:pic>
      <p:pic>
        <p:nvPicPr>
          <p:cNvPr id="9" name="Graphic 8" descr="Teacher">
            <a:extLst>
              <a:ext uri="{FF2B5EF4-FFF2-40B4-BE49-F238E27FC236}">
                <a16:creationId xmlns:a16="http://schemas.microsoft.com/office/drawing/2014/main" id="{AEAE7CC9-A685-40A5-8ABA-878C4AEE86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396" y="312411"/>
            <a:ext cx="914400" cy="914400"/>
          </a:xfrm>
          <a:prstGeom prst="rect">
            <a:avLst/>
          </a:prstGeom>
        </p:spPr>
      </p:pic>
      <p:sp>
        <p:nvSpPr>
          <p:cNvPr id="10" name="Speech Bubble: Rectangle with Corners Rounded 9">
            <a:extLst>
              <a:ext uri="{FF2B5EF4-FFF2-40B4-BE49-F238E27FC236}">
                <a16:creationId xmlns:a16="http://schemas.microsoft.com/office/drawing/2014/main" id="{29692238-FFD1-474E-8624-5ABE0C64467D}"/>
              </a:ext>
            </a:extLst>
          </p:cNvPr>
          <p:cNvSpPr/>
          <p:nvPr/>
        </p:nvSpPr>
        <p:spPr>
          <a:xfrm>
            <a:off x="803836" y="532227"/>
            <a:ext cx="11057218"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14" name="TextBox 13">
            <a:extLst>
              <a:ext uri="{FF2B5EF4-FFF2-40B4-BE49-F238E27FC236}">
                <a16:creationId xmlns:a16="http://schemas.microsoft.com/office/drawing/2014/main" id="{90C91791-BA8F-4E3D-B22B-5A5338AAD330}"/>
              </a:ext>
            </a:extLst>
          </p:cNvPr>
          <p:cNvSpPr txBox="1"/>
          <p:nvPr/>
        </p:nvSpPr>
        <p:spPr>
          <a:xfrm>
            <a:off x="803836" y="518541"/>
            <a:ext cx="112337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Regarde l’image. C’est un pays ? C’est une personne ? Ou c’est un sport ?</a:t>
            </a:r>
            <a:endParaRPr kumimoji="0" lang="en-GB" sz="2400" b="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141556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Icon&#10;&#10;Description automatically generated">
            <a:extLst>
              <a:ext uri="{FF2B5EF4-FFF2-40B4-BE49-F238E27FC236}">
                <a16:creationId xmlns:a16="http://schemas.microsoft.com/office/drawing/2014/main" id="{96A999E4-763E-497D-9A46-5CA100E0CA4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345390" y="1189968"/>
            <a:ext cx="648000" cy="374973"/>
          </a:xfrm>
          <a:solidFill>
            <a:srgbClr val="786EB1"/>
          </a:solidFill>
        </p:spPr>
        <p:txBody>
          <a:bodyPr/>
          <a:lstStyle/>
          <a:p>
            <a:pPr algn="ctr"/>
            <a:r>
              <a:rPr lang="en-GB" sz="2000" b="1" dirty="0">
                <a:solidFill>
                  <a:schemeClr val="bg1"/>
                </a:solidFill>
                <a:latin typeface="Century Gothic" panose="020B0502020202020204" pitchFamily="34" charset="0"/>
              </a:rPr>
              <a:t>lire</a:t>
            </a:r>
          </a:p>
        </p:txBody>
      </p:sp>
      <p:sp>
        <p:nvSpPr>
          <p:cNvPr id="80" name="Speech Bubble: Oval 79">
            <a:extLst>
              <a:ext uri="{FF2B5EF4-FFF2-40B4-BE49-F238E27FC236}">
                <a16:creationId xmlns:a16="http://schemas.microsoft.com/office/drawing/2014/main" id="{276D5CBE-E7A6-4B68-91F6-650A153EB83D}"/>
              </a:ext>
            </a:extLst>
          </p:cNvPr>
          <p:cNvSpPr/>
          <p:nvPr/>
        </p:nvSpPr>
        <p:spPr>
          <a:xfrm>
            <a:off x="876226" y="668221"/>
            <a:ext cx="9246732" cy="4091790"/>
          </a:xfrm>
          <a:prstGeom prst="wedgeEllipseCallout">
            <a:avLst>
              <a:gd name="adj1" fmla="val 57627"/>
              <a:gd name="adj2" fmla="val -7701"/>
            </a:avLst>
          </a:prstGeom>
          <a:solidFill>
            <a:srgbClr val="EEDDFF"/>
          </a:solidFill>
          <a:ln w="3810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81" name="TextBox 80">
            <a:extLst>
              <a:ext uri="{FF2B5EF4-FFF2-40B4-BE49-F238E27FC236}">
                <a16:creationId xmlns:a16="http://schemas.microsoft.com/office/drawing/2014/main" id="{8078A296-F2BB-492D-81A2-1B97DDDDF831}"/>
              </a:ext>
            </a:extLst>
          </p:cNvPr>
          <p:cNvSpPr txBox="1"/>
          <p:nvPr/>
        </p:nvSpPr>
        <p:spPr>
          <a:xfrm>
            <a:off x="3083888" y="1124608"/>
            <a:ext cx="703907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Il a </a:t>
            </a:r>
            <a:r>
              <a:rPr kumimoji="0" lang="en-GB" sz="2800" b="1" i="0" u="none" strike="noStrike" kern="1200" cap="none" spc="0" normalizeH="0" baseline="0" noProof="0" dirty="0" err="1">
                <a:ln>
                  <a:noFill/>
                </a:ln>
                <a:solidFill>
                  <a:srgbClr val="002060"/>
                </a:solidFill>
                <a:effectLst/>
                <a:uLnTx/>
                <a:uFillTx/>
                <a:latin typeface="Segoe Print" panose="02000600000000000000" pitchFamily="2" charset="0"/>
                <a:sym typeface="Century Gothic"/>
              </a:rPr>
              <a:t>une</a:t>
            </a: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 </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radios.| radio.</a:t>
            </a:r>
          </a:p>
        </p:txBody>
      </p:sp>
      <p:sp>
        <p:nvSpPr>
          <p:cNvPr id="82" name="TextBox 81">
            <a:extLst>
              <a:ext uri="{FF2B5EF4-FFF2-40B4-BE49-F238E27FC236}">
                <a16:creationId xmlns:a16="http://schemas.microsoft.com/office/drawing/2014/main" id="{5C0C2C37-B1DD-4002-A930-DE58195E82B2}"/>
              </a:ext>
            </a:extLst>
          </p:cNvPr>
          <p:cNvSpPr txBox="1"/>
          <p:nvPr/>
        </p:nvSpPr>
        <p:spPr>
          <a:xfrm>
            <a:off x="1866143" y="1691734"/>
            <a:ext cx="7272475" cy="523220"/>
          </a:xfrm>
          <a:prstGeom prst="rect">
            <a:avLst/>
          </a:prstGeom>
          <a:noFill/>
        </p:spPr>
        <p:txBody>
          <a:bodyPr wrap="square">
            <a:spAutoFit/>
          </a:bodyPr>
          <a:lstStyle/>
          <a:p>
            <a:pPr lvl="0">
              <a:buClr>
                <a:srgbClr val="002060"/>
              </a:buClr>
              <a:buSzPts val="1200"/>
              <a:defRPr/>
            </a:pPr>
            <a:r>
              <a:rPr lang="en-GB" sz="2800" b="1" dirty="0">
                <a:solidFill>
                  <a:srgbClr val="002060"/>
                </a:solidFill>
                <a:latin typeface="Segoe Print" panose="02000600000000000000" pitchFamily="2" charset="0"/>
                <a:sym typeface="Century Gothic"/>
              </a:rPr>
              <a:t>Il y a trois </a:t>
            </a:r>
            <a:r>
              <a:rPr lang="en-GB" sz="2800" dirty="0" err="1">
                <a:solidFill>
                  <a:srgbClr val="002060"/>
                </a:solidFill>
                <a:latin typeface="Segoe Print" panose="02000600000000000000" pitchFamily="2" charset="0"/>
                <a:sym typeface="Century Gothic"/>
              </a:rPr>
              <a:t>télévisions</a:t>
            </a:r>
            <a:r>
              <a:rPr lang="en-GB" sz="2800" dirty="0">
                <a:solidFill>
                  <a:srgbClr val="002060"/>
                </a:solidFill>
                <a:latin typeface="Segoe Print" panose="02000600000000000000" pitchFamily="2" charset="0"/>
                <a:sym typeface="Century Gothic"/>
              </a:rPr>
              <a:t>.| </a:t>
            </a:r>
            <a:r>
              <a:rPr lang="en-GB" sz="2800" dirty="0" err="1">
                <a:solidFill>
                  <a:srgbClr val="002060"/>
                </a:solidFill>
                <a:latin typeface="Segoe Print" panose="02000600000000000000" pitchFamily="2" charset="0"/>
                <a:sym typeface="Century Gothic"/>
              </a:rPr>
              <a:t>télévision</a:t>
            </a:r>
            <a:r>
              <a:rPr lang="en-GB" sz="2800" dirty="0">
                <a:solidFill>
                  <a:srgbClr val="002060"/>
                </a:solidFill>
                <a:latin typeface="Segoe Print" panose="02000600000000000000" pitchFamily="2" charset="0"/>
                <a:sym typeface="Century Gothic"/>
              </a:rPr>
              <a:t>.</a:t>
            </a:r>
          </a:p>
        </p:txBody>
      </p:sp>
      <p:sp>
        <p:nvSpPr>
          <p:cNvPr id="83" name="TextBox 82">
            <a:extLst>
              <a:ext uri="{FF2B5EF4-FFF2-40B4-BE49-F238E27FC236}">
                <a16:creationId xmlns:a16="http://schemas.microsoft.com/office/drawing/2014/main" id="{306A8264-A96D-425B-958E-2C455D048CF9}"/>
              </a:ext>
            </a:extLst>
          </p:cNvPr>
          <p:cNvSpPr txBox="1"/>
          <p:nvPr/>
        </p:nvSpPr>
        <p:spPr>
          <a:xfrm>
            <a:off x="2522726" y="2275213"/>
            <a:ext cx="929264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Il y a </a:t>
            </a:r>
            <a:r>
              <a:rPr kumimoji="0" lang="en-GB" sz="2800" b="1" i="0" u="none" strike="noStrike" kern="1200" cap="none" spc="0" normalizeH="0" baseline="0" noProof="0" dirty="0" err="1">
                <a:ln>
                  <a:noFill/>
                </a:ln>
                <a:solidFill>
                  <a:srgbClr val="002060"/>
                </a:solidFill>
                <a:effectLst/>
                <a:uLnTx/>
                <a:uFillTx/>
                <a:latin typeface="Segoe Print" panose="02000600000000000000" pitchFamily="2" charset="0"/>
                <a:sym typeface="Century Gothic"/>
              </a:rPr>
              <a:t>huit</a:t>
            </a: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 </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image. | images.</a:t>
            </a:r>
          </a:p>
        </p:txBody>
      </p:sp>
      <p:sp>
        <p:nvSpPr>
          <p:cNvPr id="85" name="TextBox 84">
            <a:extLst>
              <a:ext uri="{FF2B5EF4-FFF2-40B4-BE49-F238E27FC236}">
                <a16:creationId xmlns:a16="http://schemas.microsoft.com/office/drawing/2014/main" id="{1364C151-F57C-488F-A5F0-BAC271CE0033}"/>
              </a:ext>
            </a:extLst>
          </p:cNvPr>
          <p:cNvSpPr txBox="1"/>
          <p:nvPr/>
        </p:nvSpPr>
        <p:spPr>
          <a:xfrm>
            <a:off x="3166271" y="2852069"/>
            <a:ext cx="983227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Il a cinq </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livre. | livres.</a:t>
            </a:r>
          </a:p>
        </p:txBody>
      </p:sp>
      <p:sp>
        <p:nvSpPr>
          <p:cNvPr id="89" name="TextBox 88">
            <a:extLst>
              <a:ext uri="{FF2B5EF4-FFF2-40B4-BE49-F238E27FC236}">
                <a16:creationId xmlns:a16="http://schemas.microsoft.com/office/drawing/2014/main" id="{1114B2CD-A2AF-4C02-AA03-8D5AF14A5AD5}"/>
              </a:ext>
            </a:extLst>
          </p:cNvPr>
          <p:cNvSpPr txBox="1"/>
          <p:nvPr/>
        </p:nvSpPr>
        <p:spPr>
          <a:xfrm>
            <a:off x="2753239" y="3408520"/>
            <a:ext cx="639060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Il a dix </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crayons. | crayon.</a:t>
            </a:r>
          </a:p>
        </p:txBody>
      </p:sp>
      <p:sp>
        <p:nvSpPr>
          <p:cNvPr id="92" name="TextBox 91">
            <a:extLst>
              <a:ext uri="{FF2B5EF4-FFF2-40B4-BE49-F238E27FC236}">
                <a16:creationId xmlns:a16="http://schemas.microsoft.com/office/drawing/2014/main" id="{484F609F-F622-486E-A64C-B656AC4E2C93}"/>
              </a:ext>
            </a:extLst>
          </p:cNvPr>
          <p:cNvSpPr txBox="1"/>
          <p:nvPr/>
        </p:nvSpPr>
        <p:spPr>
          <a:xfrm>
            <a:off x="3038873" y="4011199"/>
            <a:ext cx="49214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Il y a un </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chats.| chat.</a:t>
            </a:r>
          </a:p>
        </p:txBody>
      </p:sp>
      <p:pic>
        <p:nvPicPr>
          <p:cNvPr id="93" name="Picture 92">
            <a:extLst>
              <a:ext uri="{FF2B5EF4-FFF2-40B4-BE49-F238E27FC236}">
                <a16:creationId xmlns:a16="http://schemas.microsoft.com/office/drawing/2014/main" id="{5DA9DB02-39E5-4D8F-803D-FF3371C1BB68}"/>
              </a:ext>
            </a:extLst>
          </p:cNvPr>
          <p:cNvPicPr>
            <a:picLocks noChangeAspect="1"/>
          </p:cNvPicPr>
          <p:nvPr/>
        </p:nvPicPr>
        <p:blipFill rotWithShape="1">
          <a:blip r:embed="rId4">
            <a:extLst>
              <a:ext uri="{28A0092B-C50C-407E-A947-70E740481C1C}">
                <a14:useLocalDpi xmlns:a14="http://schemas.microsoft.com/office/drawing/2010/main" val="0"/>
              </a:ext>
            </a:extLst>
          </a:blip>
          <a:srcRect b="-1854"/>
          <a:stretch/>
        </p:blipFill>
        <p:spPr>
          <a:xfrm>
            <a:off x="10122958" y="1824107"/>
            <a:ext cx="1941700" cy="5000442"/>
          </a:xfrm>
          <a:prstGeom prst="rect">
            <a:avLst/>
          </a:prstGeom>
        </p:spPr>
      </p:pic>
      <p:sp>
        <p:nvSpPr>
          <p:cNvPr id="95" name="TextBox 94">
            <a:extLst>
              <a:ext uri="{FF2B5EF4-FFF2-40B4-BE49-F238E27FC236}">
                <a16:creationId xmlns:a16="http://schemas.microsoft.com/office/drawing/2014/main" id="{0218DEE5-A695-40C3-A99C-6F0023E06CE9}"/>
              </a:ext>
            </a:extLst>
          </p:cNvPr>
          <p:cNvSpPr txBox="1"/>
          <p:nvPr/>
        </p:nvSpPr>
        <p:spPr>
          <a:xfrm>
            <a:off x="-78450" y="5012205"/>
            <a:ext cx="10379410"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lphaLcPeriod"/>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How many items does Pierre have in total?</a:t>
            </a:r>
          </a:p>
          <a:p>
            <a:pPr marL="457200" marR="0" lvl="0" indent="-457200" algn="l" defTabSz="914400" rtl="0" eaLnBrk="1" fontAlgn="auto" latinLnBrk="0" hangingPunct="1">
              <a:lnSpc>
                <a:spcPct val="100000"/>
              </a:lnSpc>
              <a:spcBef>
                <a:spcPts val="0"/>
              </a:spcBef>
              <a:spcAft>
                <a:spcPts val="0"/>
              </a:spcAft>
              <a:buClrTx/>
              <a:buSzTx/>
              <a:buFontTx/>
              <a:buAutoNum type="alphaLcPeriod"/>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Does Pierre himself have anything to 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b.  What can Pierre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c. Would you prefer to have what Pierre has or what is lying round the house?</a:t>
            </a:r>
          </a:p>
        </p:txBody>
      </p:sp>
      <p:sp>
        <p:nvSpPr>
          <p:cNvPr id="2" name="TextBox 1">
            <a:extLst>
              <a:ext uri="{FF2B5EF4-FFF2-40B4-BE49-F238E27FC236}">
                <a16:creationId xmlns:a16="http://schemas.microsoft.com/office/drawing/2014/main" id="{CAA87D27-902B-4836-AF86-67EA8E86B9FC}"/>
              </a:ext>
            </a:extLst>
          </p:cNvPr>
          <p:cNvSpPr txBox="1"/>
          <p:nvPr/>
        </p:nvSpPr>
        <p:spPr>
          <a:xfrm>
            <a:off x="4794693" y="465411"/>
            <a:ext cx="8046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2060"/>
                </a:solidFill>
                <a:effectLst/>
                <a:uLnTx/>
                <a:uFillTx/>
                <a:latin typeface="Century Gothic" panose="020B0502020202020204" pitchFamily="34" charset="0"/>
              </a:rPr>
              <a:t>A</a:t>
            </a:r>
          </a:p>
        </p:txBody>
      </p:sp>
      <p:sp>
        <p:nvSpPr>
          <p:cNvPr id="96" name="TextBox 95">
            <a:extLst>
              <a:ext uri="{FF2B5EF4-FFF2-40B4-BE49-F238E27FC236}">
                <a16:creationId xmlns:a16="http://schemas.microsoft.com/office/drawing/2014/main" id="{E3C24AFB-A954-406F-9A7E-C77551A1B895}"/>
              </a:ext>
            </a:extLst>
          </p:cNvPr>
          <p:cNvSpPr txBox="1"/>
          <p:nvPr/>
        </p:nvSpPr>
        <p:spPr>
          <a:xfrm>
            <a:off x="6079322" y="497223"/>
            <a:ext cx="8046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2060"/>
                </a:solidFill>
                <a:effectLst/>
                <a:uLnTx/>
                <a:uFillTx/>
                <a:latin typeface="Century Gothic" panose="020B0502020202020204" pitchFamily="34" charset="0"/>
              </a:rPr>
              <a:t>B</a:t>
            </a:r>
          </a:p>
        </p:txBody>
      </p:sp>
      <p:sp>
        <p:nvSpPr>
          <p:cNvPr id="97" name="Rectangle: Rounded Corners 96">
            <a:extLst>
              <a:ext uri="{FF2B5EF4-FFF2-40B4-BE49-F238E27FC236}">
                <a16:creationId xmlns:a16="http://schemas.microsoft.com/office/drawing/2014/main" id="{5D27D0CB-1F2D-442A-BFA9-6E6B92C558E6}"/>
              </a:ext>
            </a:extLst>
          </p:cNvPr>
          <p:cNvSpPr/>
          <p:nvPr/>
        </p:nvSpPr>
        <p:spPr>
          <a:xfrm>
            <a:off x="5965082" y="1115864"/>
            <a:ext cx="1306916" cy="52318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98" name="Rectangle: Rounded Corners 97">
            <a:extLst>
              <a:ext uri="{FF2B5EF4-FFF2-40B4-BE49-F238E27FC236}">
                <a16:creationId xmlns:a16="http://schemas.microsoft.com/office/drawing/2014/main" id="{E3EF5F78-03FD-4C7D-9B73-5277BE2E4FFB}"/>
              </a:ext>
            </a:extLst>
          </p:cNvPr>
          <p:cNvSpPr/>
          <p:nvPr/>
        </p:nvSpPr>
        <p:spPr>
          <a:xfrm>
            <a:off x="3937807" y="1628704"/>
            <a:ext cx="1911200" cy="52318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99" name="Rectangle: Rounded Corners 98">
            <a:extLst>
              <a:ext uri="{FF2B5EF4-FFF2-40B4-BE49-F238E27FC236}">
                <a16:creationId xmlns:a16="http://schemas.microsoft.com/office/drawing/2014/main" id="{4319DEB5-126F-4AFD-8EF4-C698E15F13A0}"/>
              </a:ext>
            </a:extLst>
          </p:cNvPr>
          <p:cNvSpPr/>
          <p:nvPr/>
        </p:nvSpPr>
        <p:spPr>
          <a:xfrm>
            <a:off x="5948542" y="2248642"/>
            <a:ext cx="1620920" cy="52318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00" name="Rectangle: Rounded Corners 99">
            <a:extLst>
              <a:ext uri="{FF2B5EF4-FFF2-40B4-BE49-F238E27FC236}">
                <a16:creationId xmlns:a16="http://schemas.microsoft.com/office/drawing/2014/main" id="{F0AB327F-BDBA-4D85-BCD2-DF85BDA9D071}"/>
              </a:ext>
            </a:extLst>
          </p:cNvPr>
          <p:cNvSpPr/>
          <p:nvPr/>
        </p:nvSpPr>
        <p:spPr>
          <a:xfrm>
            <a:off x="5965082" y="2831664"/>
            <a:ext cx="1306916" cy="52318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01" name="Rectangle: Rounded Corners 100">
            <a:extLst>
              <a:ext uri="{FF2B5EF4-FFF2-40B4-BE49-F238E27FC236}">
                <a16:creationId xmlns:a16="http://schemas.microsoft.com/office/drawing/2014/main" id="{B8CD146D-BE7F-483A-B151-5709CC73E76C}"/>
              </a:ext>
            </a:extLst>
          </p:cNvPr>
          <p:cNvSpPr/>
          <p:nvPr/>
        </p:nvSpPr>
        <p:spPr>
          <a:xfrm>
            <a:off x="4170864" y="3367686"/>
            <a:ext cx="1571585" cy="52318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02" name="Rectangle: Rounded Corners 101">
            <a:extLst>
              <a:ext uri="{FF2B5EF4-FFF2-40B4-BE49-F238E27FC236}">
                <a16:creationId xmlns:a16="http://schemas.microsoft.com/office/drawing/2014/main" id="{EC0A1232-443E-45B4-B40E-75AA84371DB5}"/>
              </a:ext>
            </a:extLst>
          </p:cNvPr>
          <p:cNvSpPr/>
          <p:nvPr/>
        </p:nvSpPr>
        <p:spPr>
          <a:xfrm>
            <a:off x="6001742" y="3927158"/>
            <a:ext cx="1060163" cy="52318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03" name="TextBox 102">
            <a:extLst>
              <a:ext uri="{FF2B5EF4-FFF2-40B4-BE49-F238E27FC236}">
                <a16:creationId xmlns:a16="http://schemas.microsoft.com/office/drawing/2014/main" id="{83F5E321-C6F8-4ACC-AE70-C952D7836DF7}"/>
              </a:ext>
            </a:extLst>
          </p:cNvPr>
          <p:cNvSpPr txBox="1"/>
          <p:nvPr/>
        </p:nvSpPr>
        <p:spPr>
          <a:xfrm>
            <a:off x="6764789" y="4800845"/>
            <a:ext cx="8046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rPr>
              <a:t>16</a:t>
            </a:r>
          </a:p>
        </p:txBody>
      </p:sp>
      <p:sp>
        <p:nvSpPr>
          <p:cNvPr id="104" name="TextBox 103">
            <a:extLst>
              <a:ext uri="{FF2B5EF4-FFF2-40B4-BE49-F238E27FC236}">
                <a16:creationId xmlns:a16="http://schemas.microsoft.com/office/drawing/2014/main" id="{69C8CAFA-261B-4195-95A1-86C2E97FC57D}"/>
              </a:ext>
            </a:extLst>
          </p:cNvPr>
          <p:cNvSpPr txBox="1"/>
          <p:nvPr/>
        </p:nvSpPr>
        <p:spPr>
          <a:xfrm>
            <a:off x="6729781" y="5247709"/>
            <a:ext cx="6642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rPr>
              <a:t>no</a:t>
            </a:r>
          </a:p>
        </p:txBody>
      </p:sp>
      <p:sp>
        <p:nvSpPr>
          <p:cNvPr id="105" name="TextBox 104">
            <a:extLst>
              <a:ext uri="{FF2B5EF4-FFF2-40B4-BE49-F238E27FC236}">
                <a16:creationId xmlns:a16="http://schemas.microsoft.com/office/drawing/2014/main" id="{614ACD55-A58C-44CC-A99F-9E33D0489524}"/>
              </a:ext>
            </a:extLst>
          </p:cNvPr>
          <p:cNvSpPr txBox="1"/>
          <p:nvPr/>
        </p:nvSpPr>
        <p:spPr>
          <a:xfrm>
            <a:off x="3581014" y="5716375"/>
            <a:ext cx="92926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rPr>
              <a:t>listen</a:t>
            </a:r>
            <a:r>
              <a:rPr kumimoji="0" lang="en-GB" sz="2400" b="1" i="0" u="none" strike="noStrike" kern="1200" cap="none" spc="0" normalizeH="0" noProof="0" dirty="0">
                <a:ln>
                  <a:noFill/>
                </a:ln>
                <a:solidFill>
                  <a:srgbClr val="FF0066"/>
                </a:solidFill>
                <a:effectLst/>
                <a:uLnTx/>
                <a:uFillTx/>
                <a:latin typeface="Century Gothic" panose="020B0502020202020204" pitchFamily="34" charset="0"/>
              </a:rPr>
              <a:t> to radio, </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rPr>
              <a:t>read a book, draw</a:t>
            </a:r>
          </a:p>
        </p:txBody>
      </p:sp>
      <p:pic>
        <p:nvPicPr>
          <p:cNvPr id="107" name="Picture 106">
            <a:extLst>
              <a:ext uri="{FF2B5EF4-FFF2-40B4-BE49-F238E27FC236}">
                <a16:creationId xmlns:a16="http://schemas.microsoft.com/office/drawing/2014/main" id="{D834E40B-56C8-429D-9123-2ED005A4D01F}"/>
              </a:ext>
            </a:extLst>
          </p:cNvPr>
          <p:cNvPicPr>
            <a:picLocks noChangeAspect="1"/>
          </p:cNvPicPr>
          <p:nvPr/>
        </p:nvPicPr>
        <p:blipFill rotWithShape="1">
          <a:blip r:embed="rId5">
            <a:extLst>
              <a:ext uri="{28A0092B-C50C-407E-A947-70E740481C1C}">
                <a14:useLocalDpi xmlns:a14="http://schemas.microsoft.com/office/drawing/2010/main" val="0"/>
              </a:ext>
            </a:extLst>
          </a:blip>
          <a:srcRect l="-593" t="-887" r="593" b="-178"/>
          <a:stretch/>
        </p:blipFill>
        <p:spPr>
          <a:xfrm>
            <a:off x="2969" y="1086792"/>
            <a:ext cx="1359799" cy="3853802"/>
          </a:xfrm>
          <a:prstGeom prst="rect">
            <a:avLst/>
          </a:prstGeom>
        </p:spPr>
      </p:pic>
      <p:pic>
        <p:nvPicPr>
          <p:cNvPr id="27" name="Graphic 26" descr="Teacher">
            <a:extLst>
              <a:ext uri="{FF2B5EF4-FFF2-40B4-BE49-F238E27FC236}">
                <a16:creationId xmlns:a16="http://schemas.microsoft.com/office/drawing/2014/main" id="{0A84501E-D999-4381-B78B-F26D5CB33B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84153"/>
            <a:ext cx="914400" cy="914400"/>
          </a:xfrm>
          <a:prstGeom prst="rect">
            <a:avLst/>
          </a:prstGeom>
        </p:spPr>
      </p:pic>
      <p:sp>
        <p:nvSpPr>
          <p:cNvPr id="28" name="Speech Bubble: Rectangle with Corners Rounded 27">
            <a:extLst>
              <a:ext uri="{FF2B5EF4-FFF2-40B4-BE49-F238E27FC236}">
                <a16:creationId xmlns:a16="http://schemas.microsoft.com/office/drawing/2014/main" id="{09531E2D-42F7-4A52-96FF-4844082AFD20}"/>
              </a:ext>
            </a:extLst>
          </p:cNvPr>
          <p:cNvSpPr/>
          <p:nvPr/>
        </p:nvSpPr>
        <p:spPr>
          <a:xfrm>
            <a:off x="715350" y="123696"/>
            <a:ext cx="7453273"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30" name="TextBox 29">
            <a:extLst>
              <a:ext uri="{FF2B5EF4-FFF2-40B4-BE49-F238E27FC236}">
                <a16:creationId xmlns:a16="http://schemas.microsoft.com/office/drawing/2014/main" id="{84D0F02D-B755-41AF-93A5-90F41D1E142F}"/>
              </a:ext>
            </a:extLst>
          </p:cNvPr>
          <p:cNvSpPr txBox="1"/>
          <p:nvPr/>
        </p:nvSpPr>
        <p:spPr>
          <a:xfrm>
            <a:off x="814875" y="110192"/>
            <a:ext cx="745327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rPr>
              <a:t>Lis les phrases et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rPr>
              <a:t>décide</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rPr>
              <a:t>Identifie</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rPr>
              <a:t> le mot correct.</a:t>
            </a:r>
            <a:endPar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Tree>
    <p:extLst>
      <p:ext uri="{BB962C8B-B14F-4D97-AF65-F5344CB8AC3E}">
        <p14:creationId xmlns:p14="http://schemas.microsoft.com/office/powerpoint/2010/main" val="19766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102" grpId="0" animBg="1"/>
      <p:bldP spid="103" grpId="0"/>
      <p:bldP spid="104" grpId="0"/>
      <p:bldP spid="1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20851" y="1049215"/>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3837" y="12477"/>
            <a:ext cx="1098163" cy="1101542"/>
          </a:xfrm>
          <a:prstGeom prst="rect">
            <a:avLst/>
          </a:prstGeom>
        </p:spPr>
      </p:pic>
      <p:sp>
        <p:nvSpPr>
          <p:cNvPr id="21" name="TextBox 20">
            <a:extLst>
              <a:ext uri="{FF2B5EF4-FFF2-40B4-BE49-F238E27FC236}">
                <a16:creationId xmlns:a16="http://schemas.microsoft.com/office/drawing/2014/main" id="{7ECF1D3F-8758-4A66-BDD2-F0A2EFC60255}"/>
              </a:ext>
            </a:extLst>
          </p:cNvPr>
          <p:cNvSpPr txBox="1"/>
          <p:nvPr/>
        </p:nvSpPr>
        <p:spPr>
          <a:xfrm>
            <a:off x="143711" y="4844915"/>
            <a:ext cx="90120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un</a:t>
            </a:r>
          </a:p>
        </p:txBody>
      </p:sp>
      <p:sp>
        <p:nvSpPr>
          <p:cNvPr id="22" name="TextBox 21">
            <a:extLst>
              <a:ext uri="{FF2B5EF4-FFF2-40B4-BE49-F238E27FC236}">
                <a16:creationId xmlns:a16="http://schemas.microsoft.com/office/drawing/2014/main" id="{72145C65-0524-4116-8B93-F690C9B41CAA}"/>
              </a:ext>
            </a:extLst>
          </p:cNvPr>
          <p:cNvSpPr txBox="1"/>
          <p:nvPr/>
        </p:nvSpPr>
        <p:spPr>
          <a:xfrm>
            <a:off x="1563015" y="4859440"/>
            <a:ext cx="152876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deux</a:t>
            </a:r>
          </a:p>
        </p:txBody>
      </p:sp>
      <p:sp>
        <p:nvSpPr>
          <p:cNvPr id="23" name="TextBox 22">
            <a:extLst>
              <a:ext uri="{FF2B5EF4-FFF2-40B4-BE49-F238E27FC236}">
                <a16:creationId xmlns:a16="http://schemas.microsoft.com/office/drawing/2014/main" id="{1EFE3174-302C-4963-8B31-0CB06C83661E}"/>
              </a:ext>
            </a:extLst>
          </p:cNvPr>
          <p:cNvSpPr txBox="1"/>
          <p:nvPr/>
        </p:nvSpPr>
        <p:spPr>
          <a:xfrm>
            <a:off x="3251690" y="4866550"/>
            <a:ext cx="145264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trois</a:t>
            </a:r>
          </a:p>
        </p:txBody>
      </p:sp>
      <p:sp>
        <p:nvSpPr>
          <p:cNvPr id="24" name="TextBox 23">
            <a:extLst>
              <a:ext uri="{FF2B5EF4-FFF2-40B4-BE49-F238E27FC236}">
                <a16:creationId xmlns:a16="http://schemas.microsoft.com/office/drawing/2014/main" id="{BB736C9A-ECA0-4C40-A936-1ED633947302}"/>
              </a:ext>
            </a:extLst>
          </p:cNvPr>
          <p:cNvSpPr txBox="1"/>
          <p:nvPr/>
        </p:nvSpPr>
        <p:spPr>
          <a:xfrm>
            <a:off x="5119898" y="4853735"/>
            <a:ext cx="20217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quatre</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25" name="TextBox 24">
            <a:extLst>
              <a:ext uri="{FF2B5EF4-FFF2-40B4-BE49-F238E27FC236}">
                <a16:creationId xmlns:a16="http://schemas.microsoft.com/office/drawing/2014/main" id="{73473084-EEC1-4443-99D0-FAC1D048BD52}"/>
              </a:ext>
            </a:extLst>
          </p:cNvPr>
          <p:cNvSpPr txBox="1"/>
          <p:nvPr/>
        </p:nvSpPr>
        <p:spPr>
          <a:xfrm>
            <a:off x="7390846" y="4850673"/>
            <a:ext cx="132760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cinq</a:t>
            </a:r>
          </a:p>
        </p:txBody>
      </p:sp>
      <p:sp>
        <p:nvSpPr>
          <p:cNvPr id="26" name="TextBox 25">
            <a:extLst>
              <a:ext uri="{FF2B5EF4-FFF2-40B4-BE49-F238E27FC236}">
                <a16:creationId xmlns:a16="http://schemas.microsoft.com/office/drawing/2014/main" id="{965A20C6-4026-4E23-9FEA-E62760A86765}"/>
              </a:ext>
            </a:extLst>
          </p:cNvPr>
          <p:cNvSpPr txBox="1"/>
          <p:nvPr/>
        </p:nvSpPr>
        <p:spPr>
          <a:xfrm>
            <a:off x="9265388" y="4868055"/>
            <a:ext cx="88838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six</a:t>
            </a:r>
          </a:p>
        </p:txBody>
      </p:sp>
      <p:sp>
        <p:nvSpPr>
          <p:cNvPr id="27" name="TextBox 26">
            <a:extLst>
              <a:ext uri="{FF2B5EF4-FFF2-40B4-BE49-F238E27FC236}">
                <a16:creationId xmlns:a16="http://schemas.microsoft.com/office/drawing/2014/main" id="{4074AD8F-FD99-4669-B011-3635352C6722}"/>
              </a:ext>
            </a:extLst>
          </p:cNvPr>
          <p:cNvSpPr txBox="1"/>
          <p:nvPr/>
        </p:nvSpPr>
        <p:spPr>
          <a:xfrm>
            <a:off x="54874" y="5750133"/>
            <a:ext cx="134203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sept</a:t>
            </a:r>
          </a:p>
        </p:txBody>
      </p:sp>
      <p:sp>
        <p:nvSpPr>
          <p:cNvPr id="28" name="TextBox 27">
            <a:extLst>
              <a:ext uri="{FF2B5EF4-FFF2-40B4-BE49-F238E27FC236}">
                <a16:creationId xmlns:a16="http://schemas.microsoft.com/office/drawing/2014/main" id="{09BF18BB-E8A7-4A22-9A5C-D3CAC6107F15}"/>
              </a:ext>
            </a:extLst>
          </p:cNvPr>
          <p:cNvSpPr txBox="1"/>
          <p:nvPr/>
        </p:nvSpPr>
        <p:spPr>
          <a:xfrm>
            <a:off x="1930858" y="5768572"/>
            <a:ext cx="130516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huit</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29" name="TextBox 28">
            <a:extLst>
              <a:ext uri="{FF2B5EF4-FFF2-40B4-BE49-F238E27FC236}">
                <a16:creationId xmlns:a16="http://schemas.microsoft.com/office/drawing/2014/main" id="{097FD446-CD85-4502-8773-4DCC6965FA96}"/>
              </a:ext>
            </a:extLst>
          </p:cNvPr>
          <p:cNvSpPr txBox="1"/>
          <p:nvPr/>
        </p:nvSpPr>
        <p:spPr>
          <a:xfrm>
            <a:off x="3692886" y="5741074"/>
            <a:ext cx="140134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neuf</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30" name="TextBox 29">
            <a:extLst>
              <a:ext uri="{FF2B5EF4-FFF2-40B4-BE49-F238E27FC236}">
                <a16:creationId xmlns:a16="http://schemas.microsoft.com/office/drawing/2014/main" id="{04782189-D0E7-426F-8323-2913A83B02C1}"/>
              </a:ext>
            </a:extLst>
          </p:cNvPr>
          <p:cNvSpPr txBox="1"/>
          <p:nvPr/>
        </p:nvSpPr>
        <p:spPr>
          <a:xfrm>
            <a:off x="5816721" y="5774622"/>
            <a:ext cx="102143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dix</a:t>
            </a:r>
          </a:p>
        </p:txBody>
      </p:sp>
      <p:sp>
        <p:nvSpPr>
          <p:cNvPr id="31" name="TextBox 30">
            <a:extLst>
              <a:ext uri="{FF2B5EF4-FFF2-40B4-BE49-F238E27FC236}">
                <a16:creationId xmlns:a16="http://schemas.microsoft.com/office/drawing/2014/main" id="{DA67EC88-8213-4D64-8F49-348764783EF5}"/>
              </a:ext>
            </a:extLst>
          </p:cNvPr>
          <p:cNvSpPr txBox="1"/>
          <p:nvPr/>
        </p:nvSpPr>
        <p:spPr>
          <a:xfrm>
            <a:off x="7287323" y="5757441"/>
            <a:ext cx="144943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onze</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33" name="TextBox 32">
            <a:extLst>
              <a:ext uri="{FF2B5EF4-FFF2-40B4-BE49-F238E27FC236}">
                <a16:creationId xmlns:a16="http://schemas.microsoft.com/office/drawing/2014/main" id="{A80B8ED8-2E6E-419A-9B13-18997BDBB495}"/>
              </a:ext>
            </a:extLst>
          </p:cNvPr>
          <p:cNvSpPr txBox="1"/>
          <p:nvPr/>
        </p:nvSpPr>
        <p:spPr>
          <a:xfrm>
            <a:off x="9158761" y="5729146"/>
            <a:ext cx="17908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douze</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34" name="TextBox 33">
            <a:extLst>
              <a:ext uri="{FF2B5EF4-FFF2-40B4-BE49-F238E27FC236}">
                <a16:creationId xmlns:a16="http://schemas.microsoft.com/office/drawing/2014/main" id="{DA8DB8FA-58A8-4CD6-BB82-2D9A6A130A7B}"/>
              </a:ext>
            </a:extLst>
          </p:cNvPr>
          <p:cNvSpPr txBox="1"/>
          <p:nvPr/>
        </p:nvSpPr>
        <p:spPr>
          <a:xfrm>
            <a:off x="-323850" y="4023961"/>
            <a:ext cx="1144896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66"/>
                </a:solidFill>
                <a:effectLst/>
                <a:uLnTx/>
                <a:uFillTx/>
                <a:latin typeface="Modern Love" panose="04090805081005020601" pitchFamily="82" charset="0"/>
              </a:rPr>
              <a:t>- - - - - - - - - - - - - - - - - - - - - - - - - - - - - - -</a:t>
            </a:r>
          </a:p>
        </p:txBody>
      </p:sp>
      <p:sp>
        <p:nvSpPr>
          <p:cNvPr id="35" name="Google Shape;387;p19">
            <a:extLst>
              <a:ext uri="{FF2B5EF4-FFF2-40B4-BE49-F238E27FC236}">
                <a16:creationId xmlns:a16="http://schemas.microsoft.com/office/drawing/2014/main" id="{7697807A-0112-41B3-81A2-3BCA200044B2}"/>
              </a:ext>
            </a:extLst>
          </p:cNvPr>
          <p:cNvSpPr/>
          <p:nvPr/>
        </p:nvSpPr>
        <p:spPr>
          <a:xfrm>
            <a:off x="11101807" y="1944684"/>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6" name="Google Shape;388;p19">
            <a:extLst>
              <a:ext uri="{FF2B5EF4-FFF2-40B4-BE49-F238E27FC236}">
                <a16:creationId xmlns:a16="http://schemas.microsoft.com/office/drawing/2014/main" id="{9E21F0F6-A859-4530-A7B5-37E019819398}"/>
              </a:ext>
            </a:extLst>
          </p:cNvPr>
          <p:cNvSpPr/>
          <p:nvPr/>
        </p:nvSpPr>
        <p:spPr>
          <a:xfrm>
            <a:off x="11099440" y="1944682"/>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7" name="Google Shape;389;p19">
            <a:extLst>
              <a:ext uri="{FF2B5EF4-FFF2-40B4-BE49-F238E27FC236}">
                <a16:creationId xmlns:a16="http://schemas.microsoft.com/office/drawing/2014/main" id="{4D7F9CDB-F8D0-488D-AD10-07D50ADA4D3D}"/>
              </a:ext>
            </a:extLst>
          </p:cNvPr>
          <p:cNvCxnSpPr/>
          <p:nvPr/>
        </p:nvCxnSpPr>
        <p:spPr>
          <a:xfrm>
            <a:off x="11785179" y="1933256"/>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8" name="Google Shape;390;p19">
            <a:extLst>
              <a:ext uri="{FF2B5EF4-FFF2-40B4-BE49-F238E27FC236}">
                <a16:creationId xmlns:a16="http://schemas.microsoft.com/office/drawing/2014/main" id="{DB6DFCC1-0FE6-4634-8CF5-88683E27E347}"/>
              </a:ext>
            </a:extLst>
          </p:cNvPr>
          <p:cNvCxnSpPr/>
          <p:nvPr/>
        </p:nvCxnSpPr>
        <p:spPr>
          <a:xfrm>
            <a:off x="11762570" y="1933255"/>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9" name="Google Shape;391;p19">
            <a:extLst>
              <a:ext uri="{FF2B5EF4-FFF2-40B4-BE49-F238E27FC236}">
                <a16:creationId xmlns:a16="http://schemas.microsoft.com/office/drawing/2014/main" id="{8348F991-8E42-49C8-A5C8-3D2F6C959676}"/>
              </a:ext>
            </a:extLst>
          </p:cNvPr>
          <p:cNvCxnSpPr/>
          <p:nvPr/>
        </p:nvCxnSpPr>
        <p:spPr>
          <a:xfrm>
            <a:off x="11785180" y="6089514"/>
            <a:ext cx="216791" cy="0"/>
          </a:xfrm>
          <a:prstGeom prst="straightConnector1">
            <a:avLst/>
          </a:prstGeom>
          <a:noFill/>
          <a:ln w="28575" cap="flat" cmpd="sng">
            <a:solidFill>
              <a:srgbClr val="1E4E79"/>
            </a:solidFill>
            <a:prstDash val="solid"/>
            <a:round/>
            <a:headEnd type="none" w="med" len="med"/>
            <a:tailEnd type="none" w="med" len="med"/>
          </a:ln>
        </p:spPr>
      </p:cxnSp>
      <p:sp>
        <p:nvSpPr>
          <p:cNvPr id="40" name="Google Shape;393;p19">
            <a:extLst>
              <a:ext uri="{FF2B5EF4-FFF2-40B4-BE49-F238E27FC236}">
                <a16:creationId xmlns:a16="http://schemas.microsoft.com/office/drawing/2014/main" id="{82BC4F28-6FC4-40AF-8C24-11A82F836120}"/>
              </a:ext>
            </a:extLst>
          </p:cNvPr>
          <p:cNvSpPr txBox="1"/>
          <p:nvPr/>
        </p:nvSpPr>
        <p:spPr>
          <a:xfrm>
            <a:off x="11785325" y="1967583"/>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800" b="0" i="0" u="none" strike="noStrike" kern="0" cap="none" spc="0" normalizeH="0" baseline="0" noProof="0">
              <a:ln>
                <a:noFill/>
              </a:ln>
              <a:solidFill>
                <a:srgbClr val="000000"/>
              </a:solidFill>
              <a:effectLst/>
              <a:uLnTx/>
              <a:uFillTx/>
              <a:latin typeface="Arial"/>
            </a:endParaRPr>
          </a:p>
        </p:txBody>
      </p:sp>
      <p:sp>
        <p:nvSpPr>
          <p:cNvPr id="41" name="Google Shape;394;p19">
            <a:extLst>
              <a:ext uri="{FF2B5EF4-FFF2-40B4-BE49-F238E27FC236}">
                <a16:creationId xmlns:a16="http://schemas.microsoft.com/office/drawing/2014/main" id="{1F58EAA3-A7A0-4A69-92ED-AACB7F152088}"/>
              </a:ext>
            </a:extLst>
          </p:cNvPr>
          <p:cNvSpPr txBox="1"/>
          <p:nvPr/>
        </p:nvSpPr>
        <p:spPr>
          <a:xfrm>
            <a:off x="11868144" y="5683245"/>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800" b="0" i="0" u="none" strike="noStrike" kern="0" cap="none" spc="0" normalizeH="0" baseline="0" noProof="0" dirty="0">
              <a:ln>
                <a:noFill/>
              </a:ln>
              <a:solidFill>
                <a:srgbClr val="000000"/>
              </a:solidFill>
              <a:effectLst/>
              <a:uLnTx/>
              <a:uFillTx/>
              <a:latin typeface="Arial"/>
            </a:endParaRPr>
          </a:p>
        </p:txBody>
      </p:sp>
      <p:sp>
        <p:nvSpPr>
          <p:cNvPr id="42" name="Google Shape;395;p19">
            <a:extLst>
              <a:ext uri="{FF2B5EF4-FFF2-40B4-BE49-F238E27FC236}">
                <a16:creationId xmlns:a16="http://schemas.microsoft.com/office/drawing/2014/main" id="{C963AAED-93AD-405F-9488-B24DF355D699}"/>
              </a:ext>
            </a:extLst>
          </p:cNvPr>
          <p:cNvSpPr/>
          <p:nvPr/>
        </p:nvSpPr>
        <p:spPr>
          <a:xfrm>
            <a:off x="10958857" y="6319934"/>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DÉBUT</a:t>
            </a:r>
            <a:endParaRPr kumimoji="0" sz="1800" b="0" i="0" u="none" strike="noStrike" kern="0" cap="none" spc="0" normalizeH="0" baseline="0" noProof="0" dirty="0">
              <a:ln>
                <a:noFill/>
              </a:ln>
              <a:solidFill>
                <a:srgbClr val="000000"/>
              </a:solidFill>
              <a:effectLst/>
              <a:uLnTx/>
              <a:uFillTx/>
              <a:latin typeface="Arial"/>
            </a:endParaRPr>
          </a:p>
        </p:txBody>
      </p:sp>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1161" y="18513"/>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0227932" y="1052494"/>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47" name="Picture 10" descr="Contando, Matemáticas, Números">
            <a:extLst>
              <a:ext uri="{FF2B5EF4-FFF2-40B4-BE49-F238E27FC236}">
                <a16:creationId xmlns:a16="http://schemas.microsoft.com/office/drawing/2014/main" id="{523088A4-4347-4BE5-AE90-17EFC0CE6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6500" y="2576964"/>
            <a:ext cx="842925" cy="110228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Contando, Matemáticas, Números">
            <a:extLst>
              <a:ext uri="{FF2B5EF4-FFF2-40B4-BE49-F238E27FC236}">
                <a16:creationId xmlns:a16="http://schemas.microsoft.com/office/drawing/2014/main" id="{181B4A9F-A783-4988-B45E-D1FCCF554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4763" y="1066686"/>
            <a:ext cx="698990" cy="108518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Contando, Matemáticas, Números">
            <a:extLst>
              <a:ext uri="{FF2B5EF4-FFF2-40B4-BE49-F238E27FC236}">
                <a16:creationId xmlns:a16="http://schemas.microsoft.com/office/drawing/2014/main" id="{FD8AD6EA-796E-4984-B895-0136E3DCA2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872" y="1029662"/>
            <a:ext cx="804704" cy="85499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8" descr="Contando, Matemáticas, Números">
            <a:extLst>
              <a:ext uri="{FF2B5EF4-FFF2-40B4-BE49-F238E27FC236}">
                <a16:creationId xmlns:a16="http://schemas.microsoft.com/office/drawing/2014/main" id="{4BD913D4-9F5A-4C81-9E9F-FBD576EBA5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4730" y="2733193"/>
            <a:ext cx="928850" cy="107418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Contando, Cinco, Matemáticas, Números">
            <a:extLst>
              <a:ext uri="{FF2B5EF4-FFF2-40B4-BE49-F238E27FC236}">
                <a16:creationId xmlns:a16="http://schemas.microsoft.com/office/drawing/2014/main" id="{E4A1A110-0986-448B-A776-7C97EF0C21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686" y="2584743"/>
            <a:ext cx="836889" cy="112024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ontando, Cuatro, Matemáticas, Números">
            <a:extLst>
              <a:ext uri="{FF2B5EF4-FFF2-40B4-BE49-F238E27FC236}">
                <a16:creationId xmlns:a16="http://schemas.microsoft.com/office/drawing/2014/main" id="{2F2E84A6-9CE3-4F1D-9CC1-4E45C54E95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4379" y="1078349"/>
            <a:ext cx="770397" cy="113781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Contando, Ocho, Matemáticas, Números">
            <a:extLst>
              <a:ext uri="{FF2B5EF4-FFF2-40B4-BE49-F238E27FC236}">
                <a16:creationId xmlns:a16="http://schemas.microsoft.com/office/drawing/2014/main" id="{223EFB8A-CAA3-43C2-AB71-801967BFCD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1710" y="983707"/>
            <a:ext cx="862060" cy="134449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6" descr="Contando, Matemáticas, Números">
            <a:extLst>
              <a:ext uri="{FF2B5EF4-FFF2-40B4-BE49-F238E27FC236}">
                <a16:creationId xmlns:a16="http://schemas.microsoft.com/office/drawing/2014/main" id="{32513A89-99E7-482D-AE0B-528A5D5304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31856" y="1031407"/>
            <a:ext cx="930805" cy="121720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Contando, Matemáticas, Nueve, Números">
            <a:extLst>
              <a:ext uri="{FF2B5EF4-FFF2-40B4-BE49-F238E27FC236}">
                <a16:creationId xmlns:a16="http://schemas.microsoft.com/office/drawing/2014/main" id="{98D61808-BA45-412B-99B7-BEB9ACC5593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31223" y="2059109"/>
            <a:ext cx="790760" cy="13647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D0614A07-92A2-4880-A363-1CB8B0727369}"/>
              </a:ext>
            </a:extLst>
          </p:cNvPr>
          <p:cNvPicPr>
            <a:picLocks noChangeAspect="1"/>
          </p:cNvPicPr>
          <p:nvPr/>
        </p:nvPicPr>
        <p:blipFill>
          <a:blip r:embed="rId14"/>
          <a:stretch>
            <a:fillRect/>
          </a:stretch>
        </p:blipFill>
        <p:spPr>
          <a:xfrm>
            <a:off x="1836835" y="1082099"/>
            <a:ext cx="1327349" cy="1043267"/>
          </a:xfrm>
          <a:prstGeom prst="rect">
            <a:avLst/>
          </a:prstGeom>
        </p:spPr>
      </p:pic>
      <p:pic>
        <p:nvPicPr>
          <p:cNvPr id="57" name="Picture 56">
            <a:extLst>
              <a:ext uri="{FF2B5EF4-FFF2-40B4-BE49-F238E27FC236}">
                <a16:creationId xmlns:a16="http://schemas.microsoft.com/office/drawing/2014/main" id="{5D501653-F77C-456E-88BB-86E919A6368F}"/>
              </a:ext>
            </a:extLst>
          </p:cNvPr>
          <p:cNvPicPr>
            <a:picLocks noChangeAspect="1"/>
          </p:cNvPicPr>
          <p:nvPr/>
        </p:nvPicPr>
        <p:blipFill>
          <a:blip r:embed="rId15"/>
          <a:stretch>
            <a:fillRect/>
          </a:stretch>
        </p:blipFill>
        <p:spPr>
          <a:xfrm>
            <a:off x="2258665" y="2652060"/>
            <a:ext cx="1332577" cy="1102287"/>
          </a:xfrm>
          <a:prstGeom prst="rect">
            <a:avLst/>
          </a:prstGeom>
        </p:spPr>
      </p:pic>
      <p:pic>
        <p:nvPicPr>
          <p:cNvPr id="58" name="Picture 57">
            <a:extLst>
              <a:ext uri="{FF2B5EF4-FFF2-40B4-BE49-F238E27FC236}">
                <a16:creationId xmlns:a16="http://schemas.microsoft.com/office/drawing/2014/main" id="{86E665D7-0654-44B1-9DCB-7AF4DFD2205F}"/>
              </a:ext>
            </a:extLst>
          </p:cNvPr>
          <p:cNvPicPr>
            <a:picLocks noChangeAspect="1"/>
          </p:cNvPicPr>
          <p:nvPr/>
        </p:nvPicPr>
        <p:blipFill>
          <a:blip r:embed="rId16"/>
          <a:stretch>
            <a:fillRect/>
          </a:stretch>
        </p:blipFill>
        <p:spPr>
          <a:xfrm>
            <a:off x="8031984" y="2735016"/>
            <a:ext cx="1608134" cy="1199894"/>
          </a:xfrm>
          <a:prstGeom prst="rect">
            <a:avLst/>
          </a:prstGeom>
        </p:spPr>
      </p:pic>
      <p:pic>
        <p:nvPicPr>
          <p:cNvPr id="45" name="Graphic 44" descr="Teacher">
            <a:extLst>
              <a:ext uri="{FF2B5EF4-FFF2-40B4-BE49-F238E27FC236}">
                <a16:creationId xmlns:a16="http://schemas.microsoft.com/office/drawing/2014/main" id="{CCE99117-3345-4B17-9EED-B3132F3A698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0" y="-84153"/>
            <a:ext cx="914400" cy="914400"/>
          </a:xfrm>
          <a:prstGeom prst="rect">
            <a:avLst/>
          </a:prstGeom>
        </p:spPr>
      </p:pic>
      <p:sp>
        <p:nvSpPr>
          <p:cNvPr id="46" name="Speech Bubble: Rectangle with Corners Rounded 45">
            <a:extLst>
              <a:ext uri="{FF2B5EF4-FFF2-40B4-BE49-F238E27FC236}">
                <a16:creationId xmlns:a16="http://schemas.microsoft.com/office/drawing/2014/main" id="{44CEC90C-BE0C-40D0-8D1E-598E50873D40}"/>
              </a:ext>
            </a:extLst>
          </p:cNvPr>
          <p:cNvSpPr/>
          <p:nvPr/>
        </p:nvSpPr>
        <p:spPr>
          <a:xfrm>
            <a:off x="715350" y="123696"/>
            <a:ext cx="7453273"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59" name="TextBox 58">
            <a:extLst>
              <a:ext uri="{FF2B5EF4-FFF2-40B4-BE49-F238E27FC236}">
                <a16:creationId xmlns:a16="http://schemas.microsoft.com/office/drawing/2014/main" id="{D185E4C8-2A86-4940-820A-4512F8F4F773}"/>
              </a:ext>
            </a:extLst>
          </p:cNvPr>
          <p:cNvSpPr txBox="1"/>
          <p:nvPr/>
        </p:nvSpPr>
        <p:spPr>
          <a:xfrm>
            <a:off x="814875" y="110192"/>
            <a:ext cx="745327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rPr>
              <a:t>Prononce</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rPr>
              <a:t> les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rPr>
              <a:t>nombres</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rPr>
              <a:t> dans le bon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rPr>
              <a:t>ordre</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rPr>
              <a:t>.</a:t>
            </a:r>
            <a:endPar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Tree>
    <p:extLst>
      <p:ext uri="{BB962C8B-B14F-4D97-AF65-F5344CB8AC3E}">
        <p14:creationId xmlns:p14="http://schemas.microsoft.com/office/powerpoint/2010/main" val="383532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9"/>
                                        </p:tgtEl>
                                      </p:cBhvr>
                                    </p:animEffect>
                                    <p:set>
                                      <p:cBhvr>
                                        <p:cTn id="15" dur="1" fill="hold">
                                          <p:stCondLst>
                                            <p:cond delay="499"/>
                                          </p:stCondLst>
                                        </p:cTn>
                                        <p:tgtEl>
                                          <p:spTgt spid="4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7"/>
                                        </p:tgtEl>
                                      </p:cBhvr>
                                    </p:animEffect>
                                    <p:set>
                                      <p:cBhvr>
                                        <p:cTn id="23" dur="1" fill="hold">
                                          <p:stCondLst>
                                            <p:cond delay="499"/>
                                          </p:stCondLst>
                                        </p:cTn>
                                        <p:tgtEl>
                                          <p:spTgt spid="4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2"/>
                                        </p:tgtEl>
                                      </p:cBhvr>
                                    </p:animEffect>
                                    <p:set>
                                      <p:cBhvr>
                                        <p:cTn id="31" dur="1" fill="hold">
                                          <p:stCondLst>
                                            <p:cond delay="499"/>
                                          </p:stCondLst>
                                        </p:cTn>
                                        <p:tgtEl>
                                          <p:spTgt spid="52"/>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51"/>
                                        </p:tgtEl>
                                      </p:cBhvr>
                                    </p:animEffect>
                                    <p:set>
                                      <p:cBhvr>
                                        <p:cTn id="39" dur="1" fill="hold">
                                          <p:stCondLst>
                                            <p:cond delay="499"/>
                                          </p:stCondLst>
                                        </p:cTn>
                                        <p:tgtEl>
                                          <p:spTgt spid="51"/>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0"/>
                                        </p:tgtEl>
                                      </p:cBhvr>
                                    </p:animEffect>
                                    <p:set>
                                      <p:cBhvr>
                                        <p:cTn id="47" dur="1" fill="hold">
                                          <p:stCondLst>
                                            <p:cond delay="499"/>
                                          </p:stCondLst>
                                        </p:cTn>
                                        <p:tgtEl>
                                          <p:spTgt spid="50"/>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54"/>
                                        </p:tgtEl>
                                      </p:cBhvr>
                                    </p:animEffect>
                                    <p:set>
                                      <p:cBhvr>
                                        <p:cTn id="55" dur="1" fill="hold">
                                          <p:stCondLst>
                                            <p:cond delay="499"/>
                                          </p:stCondLst>
                                        </p:cTn>
                                        <p:tgtEl>
                                          <p:spTgt spid="54"/>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53"/>
                                        </p:tgtEl>
                                      </p:cBhvr>
                                    </p:animEffect>
                                    <p:set>
                                      <p:cBhvr>
                                        <p:cTn id="63" dur="1" fill="hold">
                                          <p:stCondLst>
                                            <p:cond delay="499"/>
                                          </p:stCondLst>
                                        </p:cTn>
                                        <p:tgtEl>
                                          <p:spTgt spid="53"/>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55"/>
                                        </p:tgtEl>
                                      </p:cBhvr>
                                    </p:animEffect>
                                    <p:set>
                                      <p:cBhvr>
                                        <p:cTn id="71" dur="1" fill="hold">
                                          <p:stCondLst>
                                            <p:cond delay="499"/>
                                          </p:stCondLst>
                                        </p:cTn>
                                        <p:tgtEl>
                                          <p:spTgt spid="55"/>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56"/>
                                        </p:tgtEl>
                                      </p:cBhvr>
                                    </p:animEffect>
                                    <p:set>
                                      <p:cBhvr>
                                        <p:cTn id="79" dur="1" fill="hold">
                                          <p:stCondLst>
                                            <p:cond delay="499"/>
                                          </p:stCondLst>
                                        </p:cTn>
                                        <p:tgtEl>
                                          <p:spTgt spid="56"/>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57"/>
                                        </p:tgtEl>
                                      </p:cBhvr>
                                    </p:animEffect>
                                    <p:set>
                                      <p:cBhvr>
                                        <p:cTn id="87" dur="1" fill="hold">
                                          <p:stCondLst>
                                            <p:cond delay="499"/>
                                          </p:stCondLst>
                                        </p:cTn>
                                        <p:tgtEl>
                                          <p:spTgt spid="57"/>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58"/>
                                        </p:tgtEl>
                                      </p:cBhvr>
                                    </p:animEffect>
                                    <p:set>
                                      <p:cBhvr>
                                        <p:cTn id="95" dur="1" fill="hold">
                                          <p:stCondLst>
                                            <p:cond delay="499"/>
                                          </p:stCondLst>
                                        </p:cTn>
                                        <p:tgtEl>
                                          <p:spTgt spid="58"/>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con&#10;&#10;Description automatically generated">
            <a:extLst>
              <a:ext uri="{FF2B5EF4-FFF2-40B4-BE49-F238E27FC236}">
                <a16:creationId xmlns:a16="http://schemas.microsoft.com/office/drawing/2014/main" id="{5AD19556-E243-4B47-A3DA-4C64F155D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05984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écouter</a:t>
            </a:r>
            <a:endParaRPr lang="en-GB" sz="2000" b="1" dirty="0">
              <a:solidFill>
                <a:srgbClr val="002060"/>
              </a:solidFill>
              <a:latin typeface="Century Gothic" panose="020B0502020202020204" pitchFamily="34" charset="0"/>
            </a:endParaRPr>
          </a:p>
        </p:txBody>
      </p:sp>
      <p:pic>
        <p:nvPicPr>
          <p:cNvPr id="31" name="Picture 20" descr="Pagar, Dígito, Número, Abundancia">
            <a:extLst>
              <a:ext uri="{FF2B5EF4-FFF2-40B4-BE49-F238E27FC236}">
                <a16:creationId xmlns:a16="http://schemas.microsoft.com/office/drawing/2014/main" id="{3AA95BEF-6532-440E-9AD3-3A27BC4CA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174" y="593508"/>
            <a:ext cx="2376207" cy="13390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Table 31">
            <a:extLst>
              <a:ext uri="{FF2B5EF4-FFF2-40B4-BE49-F238E27FC236}">
                <a16:creationId xmlns:a16="http://schemas.microsoft.com/office/drawing/2014/main" id="{1C8535AB-DA5C-42F8-A700-1371D690ED00}"/>
              </a:ext>
            </a:extLst>
          </p:cNvPr>
          <p:cNvGraphicFramePr>
            <a:graphicFrameLocks noGrp="1"/>
          </p:cNvGraphicFramePr>
          <p:nvPr/>
        </p:nvGraphicFramePr>
        <p:xfrm>
          <a:off x="2122195" y="2061003"/>
          <a:ext cx="7324167" cy="3526224"/>
        </p:xfrm>
        <a:graphic>
          <a:graphicData uri="http://schemas.openxmlformats.org/drawingml/2006/table">
            <a:tbl>
              <a:tblPr firstRow="1" bandRow="1"/>
              <a:tblGrid>
                <a:gridCol w="2441389">
                  <a:extLst>
                    <a:ext uri="{9D8B030D-6E8A-4147-A177-3AD203B41FA5}">
                      <a16:colId xmlns:a16="http://schemas.microsoft.com/office/drawing/2014/main" val="3798252510"/>
                    </a:ext>
                  </a:extLst>
                </a:gridCol>
                <a:gridCol w="2441389">
                  <a:extLst>
                    <a:ext uri="{9D8B030D-6E8A-4147-A177-3AD203B41FA5}">
                      <a16:colId xmlns:a16="http://schemas.microsoft.com/office/drawing/2014/main" val="2138714969"/>
                    </a:ext>
                  </a:extLst>
                </a:gridCol>
                <a:gridCol w="2441389">
                  <a:extLst>
                    <a:ext uri="{9D8B030D-6E8A-4147-A177-3AD203B41FA5}">
                      <a16:colId xmlns:a16="http://schemas.microsoft.com/office/drawing/2014/main" val="833131367"/>
                    </a:ext>
                  </a:extLst>
                </a:gridCol>
              </a:tblGrid>
              <a:tr h="1763112">
                <a:tc>
                  <a:txBody>
                    <a:bodyPr/>
                    <a:lstStyle/>
                    <a:p>
                      <a:pPr>
                        <a:lnSpc>
                          <a:spcPct val="100000"/>
                        </a:lnSpc>
                      </a:pPr>
                      <a:endParaRPr lang="en-GB" sz="2400" b="0"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gn="ctr">
                        <a:lnSpc>
                          <a:spcPct val="100000"/>
                        </a:lnSpc>
                      </a:pPr>
                      <a:endParaRPr lang="en-GB" sz="2400" b="1"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gn="l">
                        <a:lnSpc>
                          <a:spcPct val="100000"/>
                        </a:lnSpc>
                      </a:pPr>
                      <a:endParaRPr lang="en-GB" sz="2400" b="1"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FFFFFF"/>
                    </a:solidFill>
                  </a:tcPr>
                </a:tc>
                <a:extLst>
                  <a:ext uri="{0D108BD9-81ED-4DB2-BD59-A6C34878D82A}">
                    <a16:rowId xmlns:a16="http://schemas.microsoft.com/office/drawing/2014/main" val="4279378274"/>
                  </a:ext>
                </a:extLst>
              </a:tr>
              <a:tr h="1763112">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506763796"/>
                  </a:ext>
                </a:extLst>
              </a:tr>
            </a:tbl>
          </a:graphicData>
        </a:graphic>
      </p:graphicFrame>
      <p:pic>
        <p:nvPicPr>
          <p:cNvPr id="7" name="Graphic 6" descr="Teacher">
            <a:extLst>
              <a:ext uri="{FF2B5EF4-FFF2-40B4-BE49-F238E27FC236}">
                <a16:creationId xmlns:a16="http://schemas.microsoft.com/office/drawing/2014/main" id="{F56B6166-4FC5-4BD0-9D89-C57E4F974C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84153"/>
            <a:ext cx="914400" cy="914400"/>
          </a:xfrm>
          <a:prstGeom prst="rect">
            <a:avLst/>
          </a:prstGeom>
        </p:spPr>
      </p:pic>
      <p:sp>
        <p:nvSpPr>
          <p:cNvPr id="8" name="Speech Bubble: Rectangle with Corners Rounded 7">
            <a:extLst>
              <a:ext uri="{FF2B5EF4-FFF2-40B4-BE49-F238E27FC236}">
                <a16:creationId xmlns:a16="http://schemas.microsoft.com/office/drawing/2014/main" id="{8D841825-0F21-434B-9825-0BEA37F4B29A}"/>
              </a:ext>
            </a:extLst>
          </p:cNvPr>
          <p:cNvSpPr/>
          <p:nvPr/>
        </p:nvSpPr>
        <p:spPr>
          <a:xfrm>
            <a:off x="715350" y="123696"/>
            <a:ext cx="3426445"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9" name="TextBox 8">
            <a:extLst>
              <a:ext uri="{FF2B5EF4-FFF2-40B4-BE49-F238E27FC236}">
                <a16:creationId xmlns:a16="http://schemas.microsoft.com/office/drawing/2014/main" id="{A319AAD2-98FA-4A06-9DB2-A13AC7E4CF9C}"/>
              </a:ext>
            </a:extLst>
          </p:cNvPr>
          <p:cNvSpPr txBox="1"/>
          <p:nvPr/>
        </p:nvSpPr>
        <p:spPr>
          <a:xfrm>
            <a:off x="814876" y="110192"/>
            <a:ext cx="302562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rPr>
              <a:t>Écris</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rPr>
              <a:t> six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rPr>
              <a:t>nombres</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rPr>
              <a:t>.</a:t>
            </a:r>
            <a:endPar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Tree>
    <p:extLst>
      <p:ext uri="{BB962C8B-B14F-4D97-AF65-F5344CB8AC3E}">
        <p14:creationId xmlns:p14="http://schemas.microsoft.com/office/powerpoint/2010/main" val="2365271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stomShape 1">
            <a:extLst>
              <a:ext uri="{FF2B5EF4-FFF2-40B4-BE49-F238E27FC236}">
                <a16:creationId xmlns:a16="http://schemas.microsoft.com/office/drawing/2014/main" id="{74503C82-F7B5-47BE-BCB4-4259B7700981}"/>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211" name="CustomShape 2"/>
          <p:cNvSpPr/>
          <p:nvPr/>
        </p:nvSpPr>
        <p:spPr>
          <a:xfrm>
            <a:off x="5254920" y="4998600"/>
            <a:ext cx="59544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rPr>
              <a:t>jaune</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r>
              <a:rPr lang="en-GB" sz="6000" b="1" dirty="0">
                <a:solidFill>
                  <a:schemeClr val="bg2">
                    <a:lumMod val="25000"/>
                  </a:schemeClr>
                </a:solidFill>
                <a:latin typeface="Century Gothic" panose="020B0502020202020204" pitchFamily="34" charset="0"/>
              </a:rPr>
              <a:t>Au revoir !</a:t>
            </a:r>
          </a:p>
        </p:txBody>
      </p:sp>
      <p:pic>
        <p:nvPicPr>
          <p:cNvPr id="10" name="Picture 9" descr="A picture containing text, electronics, computer, display&#10;&#10;Description automatically generated">
            <a:extLst>
              <a:ext uri="{FF2B5EF4-FFF2-40B4-BE49-F238E27FC236}">
                <a16:creationId xmlns:a16="http://schemas.microsoft.com/office/drawing/2014/main" id="{17C22E2F-CBD6-4D67-8E52-6985005A9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867" y="382879"/>
            <a:ext cx="5084505" cy="4359018"/>
          </a:xfrm>
          <a:prstGeom prst="rect">
            <a:avLst/>
          </a:prstGeom>
        </p:spPr>
      </p:pic>
    </p:spTree>
    <p:extLst>
      <p:ext uri="{BB962C8B-B14F-4D97-AF65-F5344CB8AC3E}">
        <p14:creationId xmlns:p14="http://schemas.microsoft.com/office/powerpoint/2010/main" val="328882676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690725" y="45002"/>
            <a:ext cx="446733" cy="461665"/>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64172" y="1028750"/>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1" normalizeH="0" baseline="0" noProof="0" dirty="0">
                <a:ln>
                  <a:noFill/>
                </a:ln>
                <a:solidFill>
                  <a:srgbClr val="002060"/>
                </a:solidFill>
                <a:effectLst/>
                <a:uLnTx/>
                <a:uFillTx/>
                <a:latin typeface="Century gothic"/>
                <a:ea typeface="Century Gothic"/>
              </a:rPr>
              <a:t>Liaison</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172398" y="2113804"/>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⚠Remember the liaison: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rPr>
              <a:t>C’es</a:t>
            </a:r>
            <a:r>
              <a:rPr kumimoji="0" lang="en-GB" sz="2000" b="1" i="0" u="none" strike="noStrike" kern="1200" cap="none" spc="0" normalizeH="0" baseline="0" noProof="0" dirty="0" err="1">
                <a:ln>
                  <a:noFill/>
                </a:ln>
                <a:solidFill>
                  <a:srgbClr val="FF0066"/>
                </a:solidFill>
                <a:effectLst/>
                <a:uLnTx/>
                <a:uFillTx/>
                <a:latin typeface="Century Gothic" panose="020B0502020202020204" pitchFamily="34" charset="0"/>
              </a:rPr>
              <a:t>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rPr>
              <a:t>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9" name="Graphic 8" descr="Teacher">
            <a:extLst>
              <a:ext uri="{FF2B5EF4-FFF2-40B4-BE49-F238E27FC236}">
                <a16:creationId xmlns:a16="http://schemas.microsoft.com/office/drawing/2014/main" id="{AEAE7CC9-A685-40A5-8ABA-878C4AEE86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96" y="312411"/>
            <a:ext cx="914400" cy="914400"/>
          </a:xfrm>
          <a:prstGeom prst="rect">
            <a:avLst/>
          </a:prstGeom>
        </p:spPr>
      </p:pic>
      <p:sp>
        <p:nvSpPr>
          <p:cNvPr id="10" name="Speech Bubble: Rectangle with Corners Rounded 9">
            <a:extLst>
              <a:ext uri="{FF2B5EF4-FFF2-40B4-BE49-F238E27FC236}">
                <a16:creationId xmlns:a16="http://schemas.microsoft.com/office/drawing/2014/main" id="{29692238-FFD1-474E-8624-5ABE0C64467D}"/>
              </a:ext>
            </a:extLst>
          </p:cNvPr>
          <p:cNvSpPr/>
          <p:nvPr/>
        </p:nvSpPr>
        <p:spPr>
          <a:xfrm>
            <a:off x="803836" y="532227"/>
            <a:ext cx="11057218"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14" name="TextBox 13">
            <a:extLst>
              <a:ext uri="{FF2B5EF4-FFF2-40B4-BE49-F238E27FC236}">
                <a16:creationId xmlns:a16="http://schemas.microsoft.com/office/drawing/2014/main" id="{90C91791-BA8F-4E3D-B22B-5A5338AAD330}"/>
              </a:ext>
            </a:extLst>
          </p:cNvPr>
          <p:cNvSpPr txBox="1"/>
          <p:nvPr/>
        </p:nvSpPr>
        <p:spPr>
          <a:xfrm>
            <a:off x="803836" y="518541"/>
            <a:ext cx="112337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Regarde l’image. C’est un pays ? C’est une personne ? Ou c’est un sport ?</a:t>
            </a:r>
            <a:endParaRPr kumimoji="0" lang="en-GB" sz="2400" b="0" i="0" u="none" strike="noStrike" kern="1200" cap="none" spc="0" normalizeH="0" baseline="0" noProof="0" dirty="0">
              <a:ln>
                <a:noFill/>
              </a:ln>
              <a:solidFill>
                <a:prstClr val="white"/>
              </a:solidFill>
              <a:effectLst/>
              <a:uLnTx/>
              <a:uFillTx/>
              <a:latin typeface="Arial"/>
            </a:endParaRPr>
          </a:p>
        </p:txBody>
      </p:sp>
      <p:pic>
        <p:nvPicPr>
          <p:cNvPr id="7" name="Picture 6" descr="A lake surrounded by trees and mountains&#10;&#10;Description automatically generated with low confidence">
            <a:extLst>
              <a:ext uri="{FF2B5EF4-FFF2-40B4-BE49-F238E27FC236}">
                <a16:creationId xmlns:a16="http://schemas.microsoft.com/office/drawing/2014/main" id="{70FC3640-01CC-4CE1-8491-B639FDE9F0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1454" y="1226811"/>
            <a:ext cx="7627722" cy="5136794"/>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318E269B-CA59-44AC-9136-1B2AB55329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1454" y="5023724"/>
            <a:ext cx="1587044" cy="1339881"/>
          </a:xfrm>
          <a:prstGeom prst="rect">
            <a:avLst/>
          </a:prstGeom>
        </p:spPr>
      </p:pic>
    </p:spTree>
    <p:extLst>
      <p:ext uri="{BB962C8B-B14F-4D97-AF65-F5344CB8AC3E}">
        <p14:creationId xmlns:p14="http://schemas.microsoft.com/office/powerpoint/2010/main" val="304215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40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690725" y="45002"/>
            <a:ext cx="446733" cy="461665"/>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64172" y="1028750"/>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1" normalizeH="0" baseline="0" noProof="0" dirty="0">
                <a:ln>
                  <a:noFill/>
                </a:ln>
                <a:solidFill>
                  <a:srgbClr val="002060"/>
                </a:solidFill>
                <a:effectLst/>
                <a:uLnTx/>
                <a:uFillTx/>
                <a:latin typeface="Century gothic"/>
                <a:ea typeface="Century Gothic"/>
              </a:rPr>
              <a:t>Liaison</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172398" y="2113804"/>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⚠Remember the liaison: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rPr>
              <a:t>C’es</a:t>
            </a:r>
            <a:r>
              <a:rPr kumimoji="0" lang="en-GB" sz="2000" b="1" i="0" u="none" strike="noStrike" kern="1200" cap="none" spc="0" normalizeH="0" baseline="0" noProof="0" dirty="0" err="1">
                <a:ln>
                  <a:noFill/>
                </a:ln>
                <a:solidFill>
                  <a:srgbClr val="FF0066"/>
                </a:solidFill>
                <a:effectLst/>
                <a:uLnTx/>
                <a:uFillTx/>
                <a:latin typeface="Century Gothic" panose="020B0502020202020204" pitchFamily="34" charset="0"/>
              </a:rPr>
              <a:t>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rPr>
              <a:t>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9" name="Graphic 8" descr="Teacher">
            <a:extLst>
              <a:ext uri="{FF2B5EF4-FFF2-40B4-BE49-F238E27FC236}">
                <a16:creationId xmlns:a16="http://schemas.microsoft.com/office/drawing/2014/main" id="{AEAE7CC9-A685-40A5-8ABA-878C4AEE86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96" y="312411"/>
            <a:ext cx="914400" cy="914400"/>
          </a:xfrm>
          <a:prstGeom prst="rect">
            <a:avLst/>
          </a:prstGeom>
        </p:spPr>
      </p:pic>
      <p:sp>
        <p:nvSpPr>
          <p:cNvPr id="10" name="Speech Bubble: Rectangle with Corners Rounded 9">
            <a:extLst>
              <a:ext uri="{FF2B5EF4-FFF2-40B4-BE49-F238E27FC236}">
                <a16:creationId xmlns:a16="http://schemas.microsoft.com/office/drawing/2014/main" id="{29692238-FFD1-474E-8624-5ABE0C64467D}"/>
              </a:ext>
            </a:extLst>
          </p:cNvPr>
          <p:cNvSpPr/>
          <p:nvPr/>
        </p:nvSpPr>
        <p:spPr>
          <a:xfrm>
            <a:off x="803836" y="532227"/>
            <a:ext cx="11057218"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14" name="TextBox 13">
            <a:extLst>
              <a:ext uri="{FF2B5EF4-FFF2-40B4-BE49-F238E27FC236}">
                <a16:creationId xmlns:a16="http://schemas.microsoft.com/office/drawing/2014/main" id="{90C91791-BA8F-4E3D-B22B-5A5338AAD330}"/>
              </a:ext>
            </a:extLst>
          </p:cNvPr>
          <p:cNvSpPr txBox="1"/>
          <p:nvPr/>
        </p:nvSpPr>
        <p:spPr>
          <a:xfrm>
            <a:off x="803836" y="518541"/>
            <a:ext cx="112337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Regarde l’image. C’est un pays ? C’est une personne ? Ou c’est un sport ?</a:t>
            </a:r>
            <a:endParaRPr kumimoji="0" lang="en-GB" sz="2400" b="0" i="0" u="none" strike="noStrike" kern="1200" cap="none" spc="0" normalizeH="0" baseline="0" noProof="0" dirty="0">
              <a:ln>
                <a:noFill/>
              </a:ln>
              <a:solidFill>
                <a:prstClr val="white"/>
              </a:solidFill>
              <a:effectLst/>
              <a:uLnTx/>
              <a:uFillTx/>
              <a:latin typeface="Arial"/>
            </a:endParaRPr>
          </a:p>
        </p:txBody>
      </p:sp>
      <p:pic>
        <p:nvPicPr>
          <p:cNvPr id="5" name="Picture 4" descr="A picture containing ground, person, outdoor&#10;&#10;Description automatically generated">
            <a:extLst>
              <a:ext uri="{FF2B5EF4-FFF2-40B4-BE49-F238E27FC236}">
                <a16:creationId xmlns:a16="http://schemas.microsoft.com/office/drawing/2014/main" id="{984F2802-9969-4EF8-B9B6-3AFD2C6F08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7968" y="1226811"/>
            <a:ext cx="7717537" cy="5124927"/>
          </a:xfrm>
          <a:prstGeom prst="rect">
            <a:avLst/>
          </a:prstGeom>
        </p:spPr>
      </p:pic>
      <p:sp>
        <p:nvSpPr>
          <p:cNvPr id="8" name="Speech Bubble: Rectangle with Corners Rounded 7">
            <a:extLst>
              <a:ext uri="{FF2B5EF4-FFF2-40B4-BE49-F238E27FC236}">
                <a16:creationId xmlns:a16="http://schemas.microsoft.com/office/drawing/2014/main" id="{DE27552E-0449-446F-AE5F-FEC5B3C3C031}"/>
              </a:ext>
            </a:extLst>
          </p:cNvPr>
          <p:cNvSpPr/>
          <p:nvPr/>
        </p:nvSpPr>
        <p:spPr>
          <a:xfrm>
            <a:off x="8290560" y="5125138"/>
            <a:ext cx="3746982" cy="1459519"/>
          </a:xfrm>
          <a:prstGeom prst="wedgeRoundRectCallout">
            <a:avLst>
              <a:gd name="adj1" fmla="val -65410"/>
              <a:gd name="adj2" fmla="val 21876"/>
              <a:gd name="adj3" fmla="val 16667"/>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La </a:t>
            </a:r>
            <a:r>
              <a:rPr lang="en-GB" sz="2400" dirty="0" err="1">
                <a:latin typeface="Century Gothic" panose="020B0502020202020204" pitchFamily="34" charset="0"/>
              </a:rPr>
              <a:t>pétanque</a:t>
            </a:r>
            <a:r>
              <a:rPr lang="en-GB" sz="2400" dirty="0">
                <a:latin typeface="Century Gothic" panose="020B0502020202020204" pitchFamily="34" charset="0"/>
              </a:rPr>
              <a:t> </a:t>
            </a:r>
            <a:r>
              <a:rPr lang="en-GB" sz="2400" dirty="0" err="1">
                <a:latin typeface="Century Gothic" panose="020B0502020202020204" pitchFamily="34" charset="0"/>
              </a:rPr>
              <a:t>est</a:t>
            </a:r>
            <a:r>
              <a:rPr lang="en-GB" sz="2400" dirty="0">
                <a:latin typeface="Century Gothic" panose="020B0502020202020204" pitchFamily="34" charset="0"/>
              </a:rPr>
              <a:t> un sport </a:t>
            </a:r>
            <a:r>
              <a:rPr lang="en-GB" sz="2400" dirty="0" err="1">
                <a:latin typeface="Century Gothic" panose="020B0502020202020204" pitchFamily="34" charset="0"/>
              </a:rPr>
              <a:t>français</a:t>
            </a:r>
            <a:r>
              <a:rPr lang="en-GB" sz="2400" dirty="0">
                <a:latin typeface="Century Gothic" panose="020B0502020202020204" pitchFamily="34" charset="0"/>
              </a:rPr>
              <a:t> </a:t>
            </a:r>
            <a:r>
              <a:rPr lang="en-GB" sz="2400" dirty="0" err="1">
                <a:latin typeface="Century Gothic" panose="020B0502020202020204" pitchFamily="34" charset="0"/>
              </a:rPr>
              <a:t>comme</a:t>
            </a:r>
            <a:r>
              <a:rPr lang="en-GB" sz="2400" dirty="0">
                <a:latin typeface="Century Gothic" panose="020B0502020202020204" pitchFamily="34" charset="0"/>
              </a:rPr>
              <a:t> les boules*.</a:t>
            </a:r>
          </a:p>
        </p:txBody>
      </p:sp>
      <p:sp>
        <p:nvSpPr>
          <p:cNvPr id="11" name="TextBox 10">
            <a:extLst>
              <a:ext uri="{FF2B5EF4-FFF2-40B4-BE49-F238E27FC236}">
                <a16:creationId xmlns:a16="http://schemas.microsoft.com/office/drawing/2014/main" id="{6DC927ED-D1AA-41D2-8ED3-F099BA0A9754}"/>
              </a:ext>
            </a:extLst>
          </p:cNvPr>
          <p:cNvSpPr txBox="1"/>
          <p:nvPr/>
        </p:nvSpPr>
        <p:spPr>
          <a:xfrm>
            <a:off x="28396" y="6433370"/>
            <a:ext cx="2373428" cy="400110"/>
          </a:xfrm>
          <a:prstGeom prst="rect">
            <a:avLst/>
          </a:prstGeom>
          <a:solidFill>
            <a:srgbClr val="92D050"/>
          </a:solidFill>
        </p:spPr>
        <p:txBody>
          <a:bodyPr wrap="square" rtlCol="0">
            <a:spAutoFit/>
          </a:bodyPr>
          <a:lstStyle/>
          <a:p>
            <a:pPr algn="ctr"/>
            <a:r>
              <a:rPr lang="en-GB" sz="2000" dirty="0">
                <a:latin typeface="Century Gothic" panose="020B0502020202020204" pitchFamily="34" charset="0"/>
              </a:rPr>
              <a:t>les boules - bowls</a:t>
            </a:r>
          </a:p>
        </p:txBody>
      </p:sp>
    </p:spTree>
    <p:extLst>
      <p:ext uri="{BB962C8B-B14F-4D97-AF65-F5344CB8AC3E}">
        <p14:creationId xmlns:p14="http://schemas.microsoft.com/office/powerpoint/2010/main" val="253480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4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690725" y="45002"/>
            <a:ext cx="446733" cy="461665"/>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64172" y="1028750"/>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1" normalizeH="0" baseline="0" noProof="0" dirty="0">
                <a:ln>
                  <a:noFill/>
                </a:ln>
                <a:solidFill>
                  <a:srgbClr val="002060"/>
                </a:solidFill>
                <a:effectLst/>
                <a:uLnTx/>
                <a:uFillTx/>
                <a:latin typeface="Century gothic"/>
                <a:ea typeface="Century Gothic"/>
              </a:rPr>
              <a:t>Liaison</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172398" y="2113804"/>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⚠Remember the liaison: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rPr>
              <a:t>C’es</a:t>
            </a:r>
            <a:r>
              <a:rPr kumimoji="0" lang="en-GB" sz="2000" b="1" i="0" u="none" strike="noStrike" kern="1200" cap="none" spc="0" normalizeH="0" baseline="0" noProof="0" dirty="0" err="1">
                <a:ln>
                  <a:noFill/>
                </a:ln>
                <a:solidFill>
                  <a:srgbClr val="FF0066"/>
                </a:solidFill>
                <a:effectLst/>
                <a:uLnTx/>
                <a:uFillTx/>
                <a:latin typeface="Century Gothic" panose="020B0502020202020204" pitchFamily="34" charset="0"/>
              </a:rPr>
              <a:t>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rPr>
              <a:t>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9" name="Graphic 8" descr="Teacher">
            <a:extLst>
              <a:ext uri="{FF2B5EF4-FFF2-40B4-BE49-F238E27FC236}">
                <a16:creationId xmlns:a16="http://schemas.microsoft.com/office/drawing/2014/main" id="{AEAE7CC9-A685-40A5-8ABA-878C4AEE86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96" y="312411"/>
            <a:ext cx="914400" cy="914400"/>
          </a:xfrm>
          <a:prstGeom prst="rect">
            <a:avLst/>
          </a:prstGeom>
        </p:spPr>
      </p:pic>
      <p:sp>
        <p:nvSpPr>
          <p:cNvPr id="10" name="Speech Bubble: Rectangle with Corners Rounded 9">
            <a:extLst>
              <a:ext uri="{FF2B5EF4-FFF2-40B4-BE49-F238E27FC236}">
                <a16:creationId xmlns:a16="http://schemas.microsoft.com/office/drawing/2014/main" id="{29692238-FFD1-474E-8624-5ABE0C64467D}"/>
              </a:ext>
            </a:extLst>
          </p:cNvPr>
          <p:cNvSpPr/>
          <p:nvPr/>
        </p:nvSpPr>
        <p:spPr>
          <a:xfrm>
            <a:off x="803836" y="532227"/>
            <a:ext cx="11057218"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14" name="TextBox 13">
            <a:extLst>
              <a:ext uri="{FF2B5EF4-FFF2-40B4-BE49-F238E27FC236}">
                <a16:creationId xmlns:a16="http://schemas.microsoft.com/office/drawing/2014/main" id="{90C91791-BA8F-4E3D-B22B-5A5338AAD330}"/>
              </a:ext>
            </a:extLst>
          </p:cNvPr>
          <p:cNvSpPr txBox="1"/>
          <p:nvPr/>
        </p:nvSpPr>
        <p:spPr>
          <a:xfrm>
            <a:off x="803836" y="518541"/>
            <a:ext cx="112337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Regarde l’image. C’est un pays ? C’est une personne ? Ou c’est un sport ?</a:t>
            </a:r>
            <a:endParaRPr kumimoji="0" lang="en-GB" sz="2400" b="0" i="0" u="none" strike="noStrike" kern="1200" cap="none" spc="0" normalizeH="0" baseline="0" noProof="0" dirty="0">
              <a:ln>
                <a:noFill/>
              </a:ln>
              <a:solidFill>
                <a:prstClr val="white"/>
              </a:solidFill>
              <a:effectLst/>
              <a:uLnTx/>
              <a:uFillTx/>
              <a:latin typeface="Arial"/>
            </a:endParaRPr>
          </a:p>
        </p:txBody>
      </p:sp>
      <p:pic>
        <p:nvPicPr>
          <p:cNvPr id="5" name="Picture 4" descr="A person in a suit smiling&#10;&#10;Description automatically generated with medium confidence">
            <a:extLst>
              <a:ext uri="{FF2B5EF4-FFF2-40B4-BE49-F238E27FC236}">
                <a16:creationId xmlns:a16="http://schemas.microsoft.com/office/drawing/2014/main" id="{01260228-A011-4F45-8AD8-7ACC02B4EC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0336" y="1076354"/>
            <a:ext cx="4131564" cy="5747000"/>
          </a:xfrm>
          <a:prstGeom prst="rect">
            <a:avLst/>
          </a:prstGeom>
        </p:spPr>
      </p:pic>
      <p:sp>
        <p:nvSpPr>
          <p:cNvPr id="13" name="Speech Bubble: Rectangle with Corners Rounded 12">
            <a:extLst>
              <a:ext uri="{FF2B5EF4-FFF2-40B4-BE49-F238E27FC236}">
                <a16:creationId xmlns:a16="http://schemas.microsoft.com/office/drawing/2014/main" id="{40E541FA-DFA5-43DC-B8DC-3D33DE1D05FF}"/>
              </a:ext>
            </a:extLst>
          </p:cNvPr>
          <p:cNvSpPr/>
          <p:nvPr/>
        </p:nvSpPr>
        <p:spPr>
          <a:xfrm>
            <a:off x="7665841" y="5259250"/>
            <a:ext cx="3746982" cy="1459519"/>
          </a:xfrm>
          <a:prstGeom prst="wedgeRoundRectCallout">
            <a:avLst>
              <a:gd name="adj1" fmla="val -65410"/>
              <a:gd name="adj2" fmla="val 21876"/>
              <a:gd name="adj3" fmla="val 16667"/>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Century Gothic" panose="020B0502020202020204" pitchFamily="34" charset="0"/>
              </a:rPr>
              <a:t>C’est</a:t>
            </a:r>
            <a:r>
              <a:rPr lang="en-GB" sz="2400" dirty="0">
                <a:latin typeface="Century Gothic" panose="020B0502020202020204" pitchFamily="34" charset="0"/>
              </a:rPr>
              <a:t> Emmanuel Macron, le </a:t>
            </a:r>
            <a:r>
              <a:rPr lang="en-GB" sz="2400" dirty="0" err="1">
                <a:latin typeface="Century Gothic" panose="020B0502020202020204" pitchFamily="34" charset="0"/>
              </a:rPr>
              <a:t>Président</a:t>
            </a:r>
            <a:r>
              <a:rPr lang="en-GB" sz="2400" dirty="0">
                <a:latin typeface="Century Gothic" panose="020B0502020202020204" pitchFamily="34" charset="0"/>
              </a:rPr>
              <a:t> de la France.</a:t>
            </a:r>
          </a:p>
        </p:txBody>
      </p:sp>
    </p:spTree>
    <p:extLst>
      <p:ext uri="{BB962C8B-B14F-4D97-AF65-F5344CB8AC3E}">
        <p14:creationId xmlns:p14="http://schemas.microsoft.com/office/powerpoint/2010/main" val="222928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4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690725" y="45002"/>
            <a:ext cx="446733" cy="461665"/>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64172" y="1028750"/>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1" normalizeH="0" baseline="0" noProof="0" dirty="0">
                <a:ln>
                  <a:noFill/>
                </a:ln>
                <a:solidFill>
                  <a:srgbClr val="002060"/>
                </a:solidFill>
                <a:effectLst/>
                <a:uLnTx/>
                <a:uFillTx/>
                <a:latin typeface="Century gothic"/>
                <a:ea typeface="Century Gothic"/>
              </a:rPr>
              <a:t>Liaison</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172398" y="2113804"/>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⚠Remember the liaison: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rPr>
              <a:t>C’es</a:t>
            </a:r>
            <a:r>
              <a:rPr kumimoji="0" lang="en-GB" sz="2000" b="1" i="0" u="none" strike="noStrike" kern="1200" cap="none" spc="0" normalizeH="0" baseline="0" noProof="0" dirty="0" err="1">
                <a:ln>
                  <a:noFill/>
                </a:ln>
                <a:solidFill>
                  <a:srgbClr val="FF0066"/>
                </a:solidFill>
                <a:effectLst/>
                <a:uLnTx/>
                <a:uFillTx/>
                <a:latin typeface="Century Gothic" panose="020B0502020202020204" pitchFamily="34" charset="0"/>
              </a:rPr>
              <a:t>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rPr>
              <a:t>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9" name="Graphic 8" descr="Teacher">
            <a:extLst>
              <a:ext uri="{FF2B5EF4-FFF2-40B4-BE49-F238E27FC236}">
                <a16:creationId xmlns:a16="http://schemas.microsoft.com/office/drawing/2014/main" id="{AEAE7CC9-A685-40A5-8ABA-878C4AEE86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96" y="312411"/>
            <a:ext cx="914400" cy="914400"/>
          </a:xfrm>
          <a:prstGeom prst="rect">
            <a:avLst/>
          </a:prstGeom>
        </p:spPr>
      </p:pic>
      <p:sp>
        <p:nvSpPr>
          <p:cNvPr id="10" name="Speech Bubble: Rectangle with Corners Rounded 9">
            <a:extLst>
              <a:ext uri="{FF2B5EF4-FFF2-40B4-BE49-F238E27FC236}">
                <a16:creationId xmlns:a16="http://schemas.microsoft.com/office/drawing/2014/main" id="{29692238-FFD1-474E-8624-5ABE0C64467D}"/>
              </a:ext>
            </a:extLst>
          </p:cNvPr>
          <p:cNvSpPr/>
          <p:nvPr/>
        </p:nvSpPr>
        <p:spPr>
          <a:xfrm>
            <a:off x="803836" y="532227"/>
            <a:ext cx="11057218"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14" name="TextBox 13">
            <a:extLst>
              <a:ext uri="{FF2B5EF4-FFF2-40B4-BE49-F238E27FC236}">
                <a16:creationId xmlns:a16="http://schemas.microsoft.com/office/drawing/2014/main" id="{90C91791-BA8F-4E3D-B22B-5A5338AAD330}"/>
              </a:ext>
            </a:extLst>
          </p:cNvPr>
          <p:cNvSpPr txBox="1"/>
          <p:nvPr/>
        </p:nvSpPr>
        <p:spPr>
          <a:xfrm>
            <a:off x="803836" y="518541"/>
            <a:ext cx="112337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Regarde l’image. C’est un pays ? C’est une personne ? Ou c’est un sport ?</a:t>
            </a:r>
            <a:endParaRPr kumimoji="0" lang="en-GB" sz="2400" b="0" i="0" u="none" strike="noStrike" kern="1200" cap="none" spc="0" normalizeH="0" baseline="0" noProof="0" dirty="0">
              <a:ln>
                <a:noFill/>
              </a:ln>
              <a:solidFill>
                <a:prstClr val="white"/>
              </a:solidFill>
              <a:effectLst/>
              <a:uLnTx/>
              <a:uFillTx/>
              <a:latin typeface="Arial"/>
            </a:endParaRPr>
          </a:p>
        </p:txBody>
      </p:sp>
      <p:pic>
        <p:nvPicPr>
          <p:cNvPr id="5" name="Picture 4" descr="A picture containing water, outdoor, tree, palm&#10;&#10;Description automatically generated">
            <a:extLst>
              <a:ext uri="{FF2B5EF4-FFF2-40B4-BE49-F238E27FC236}">
                <a16:creationId xmlns:a16="http://schemas.microsoft.com/office/drawing/2014/main" id="{F1334C4A-AC6C-4851-A93D-07DAF4F618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744" y="1226811"/>
            <a:ext cx="8016585" cy="5310988"/>
          </a:xfrm>
          <a:prstGeom prst="rect">
            <a:avLst/>
          </a:prstGeom>
        </p:spPr>
      </p:pic>
      <p:sp>
        <p:nvSpPr>
          <p:cNvPr id="13" name="Speech Bubble: Rectangle with Corners Rounded 12">
            <a:extLst>
              <a:ext uri="{FF2B5EF4-FFF2-40B4-BE49-F238E27FC236}">
                <a16:creationId xmlns:a16="http://schemas.microsoft.com/office/drawing/2014/main" id="{14D5D4BA-31ED-45F3-9E28-CCBC6D3D66DE}"/>
              </a:ext>
            </a:extLst>
          </p:cNvPr>
          <p:cNvSpPr/>
          <p:nvPr/>
        </p:nvSpPr>
        <p:spPr>
          <a:xfrm>
            <a:off x="8343342" y="5568714"/>
            <a:ext cx="3746982" cy="1087580"/>
          </a:xfrm>
          <a:prstGeom prst="wedgeRoundRectCallout">
            <a:avLst>
              <a:gd name="adj1" fmla="val -65410"/>
              <a:gd name="adj2" fmla="val 21876"/>
              <a:gd name="adj3" fmla="val 16667"/>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Century Gothic" panose="020B0502020202020204" pitchFamily="34" charset="0"/>
              </a:rPr>
              <a:t>C’est</a:t>
            </a:r>
            <a:r>
              <a:rPr lang="en-GB" sz="2400" dirty="0">
                <a:latin typeface="Century Gothic" panose="020B0502020202020204" pitchFamily="34" charset="0"/>
              </a:rPr>
              <a:t> </a:t>
            </a:r>
            <a:r>
              <a:rPr lang="en-GB" sz="2400" dirty="0" err="1">
                <a:latin typeface="Century Gothic" panose="020B0502020202020204" pitchFamily="34" charset="0"/>
              </a:rPr>
              <a:t>Haïti</a:t>
            </a:r>
            <a:r>
              <a:rPr lang="en-GB" sz="2400" dirty="0">
                <a:latin typeface="Century Gothic" panose="020B0502020202020204" pitchFamily="34" charset="0"/>
              </a:rPr>
              <a:t>, un pays et </a:t>
            </a:r>
            <a:r>
              <a:rPr lang="en-GB" sz="2400" dirty="0" err="1">
                <a:latin typeface="Century Gothic" panose="020B0502020202020204" pitchFamily="34" charset="0"/>
              </a:rPr>
              <a:t>une</a:t>
            </a:r>
            <a:r>
              <a:rPr lang="en-GB" sz="2400" dirty="0">
                <a:latin typeface="Century Gothic" panose="020B0502020202020204" pitchFamily="34" charset="0"/>
              </a:rPr>
              <a:t> </a:t>
            </a:r>
            <a:r>
              <a:rPr lang="en-GB" sz="2400" dirty="0" err="1">
                <a:latin typeface="Century Gothic" panose="020B0502020202020204" pitchFamily="34" charset="0"/>
              </a:rPr>
              <a:t>ile</a:t>
            </a:r>
            <a:r>
              <a:rPr lang="en-GB" sz="2400" dirty="0">
                <a:latin typeface="Century Gothic" panose="020B0502020202020204" pitchFamily="34" charset="0"/>
              </a:rPr>
              <a:t>.</a:t>
            </a:r>
          </a:p>
        </p:txBody>
      </p:sp>
    </p:spTree>
    <p:extLst>
      <p:ext uri="{BB962C8B-B14F-4D97-AF65-F5344CB8AC3E}">
        <p14:creationId xmlns:p14="http://schemas.microsoft.com/office/powerpoint/2010/main" val="74196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4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690725" y="45002"/>
            <a:ext cx="446733" cy="461665"/>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64172" y="1028750"/>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1" normalizeH="0" baseline="0" noProof="0" dirty="0">
                <a:ln>
                  <a:noFill/>
                </a:ln>
                <a:solidFill>
                  <a:srgbClr val="002060"/>
                </a:solidFill>
                <a:effectLst/>
                <a:uLnTx/>
                <a:uFillTx/>
                <a:latin typeface="Century gothic"/>
                <a:ea typeface="Century Gothic"/>
              </a:rPr>
              <a:t>Liaison</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172398" y="2113804"/>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⚠Remember the liaison: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rPr>
              <a:t>C’es</a:t>
            </a:r>
            <a:r>
              <a:rPr kumimoji="0" lang="en-GB" sz="2000" b="1" i="0" u="none" strike="noStrike" kern="1200" cap="none" spc="0" normalizeH="0" baseline="0" noProof="0" dirty="0" err="1">
                <a:ln>
                  <a:noFill/>
                </a:ln>
                <a:solidFill>
                  <a:srgbClr val="FF0066"/>
                </a:solidFill>
                <a:effectLst/>
                <a:uLnTx/>
                <a:uFillTx/>
                <a:latin typeface="Century Gothic" panose="020B0502020202020204" pitchFamily="34" charset="0"/>
              </a:rPr>
              <a:t>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rPr>
              <a:t>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9" name="Graphic 8" descr="Teacher">
            <a:extLst>
              <a:ext uri="{FF2B5EF4-FFF2-40B4-BE49-F238E27FC236}">
                <a16:creationId xmlns:a16="http://schemas.microsoft.com/office/drawing/2014/main" id="{AEAE7CC9-A685-40A5-8ABA-878C4AEE86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96" y="312411"/>
            <a:ext cx="914400" cy="914400"/>
          </a:xfrm>
          <a:prstGeom prst="rect">
            <a:avLst/>
          </a:prstGeom>
        </p:spPr>
      </p:pic>
      <p:sp>
        <p:nvSpPr>
          <p:cNvPr id="10" name="Speech Bubble: Rectangle with Corners Rounded 9">
            <a:extLst>
              <a:ext uri="{FF2B5EF4-FFF2-40B4-BE49-F238E27FC236}">
                <a16:creationId xmlns:a16="http://schemas.microsoft.com/office/drawing/2014/main" id="{29692238-FFD1-474E-8624-5ABE0C64467D}"/>
              </a:ext>
            </a:extLst>
          </p:cNvPr>
          <p:cNvSpPr/>
          <p:nvPr/>
        </p:nvSpPr>
        <p:spPr>
          <a:xfrm>
            <a:off x="803836" y="532227"/>
            <a:ext cx="11057218"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14" name="TextBox 13">
            <a:extLst>
              <a:ext uri="{FF2B5EF4-FFF2-40B4-BE49-F238E27FC236}">
                <a16:creationId xmlns:a16="http://schemas.microsoft.com/office/drawing/2014/main" id="{90C91791-BA8F-4E3D-B22B-5A5338AAD330}"/>
              </a:ext>
            </a:extLst>
          </p:cNvPr>
          <p:cNvSpPr txBox="1"/>
          <p:nvPr/>
        </p:nvSpPr>
        <p:spPr>
          <a:xfrm>
            <a:off x="803836" y="518541"/>
            <a:ext cx="112337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Regarde l’image. C’est un pays ? C’est une personne ? Ou c’est un sport ?</a:t>
            </a:r>
            <a:endParaRPr kumimoji="0" lang="en-GB" sz="2400" b="0" i="0" u="none" strike="noStrike" kern="1200" cap="none" spc="0" normalizeH="0" baseline="0" noProof="0" dirty="0">
              <a:ln>
                <a:noFill/>
              </a:ln>
              <a:solidFill>
                <a:prstClr val="white"/>
              </a:solidFill>
              <a:effectLst/>
              <a:uLnTx/>
              <a:uFillTx/>
              <a:latin typeface="Arial"/>
            </a:endParaRPr>
          </a:p>
        </p:txBody>
      </p:sp>
      <p:pic>
        <p:nvPicPr>
          <p:cNvPr id="8" name="Picture 7" descr="A body of water with a city in the background&#10;&#10;Description automatically generated with medium confidence">
            <a:extLst>
              <a:ext uri="{FF2B5EF4-FFF2-40B4-BE49-F238E27FC236}">
                <a16:creationId xmlns:a16="http://schemas.microsoft.com/office/drawing/2014/main" id="{863B97B6-791F-41AE-A694-FC45A3D952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395" y="1425109"/>
            <a:ext cx="8712290" cy="4900663"/>
          </a:xfrm>
          <a:prstGeom prst="rect">
            <a:avLst/>
          </a:prstGeom>
        </p:spPr>
      </p:pic>
      <p:pic>
        <p:nvPicPr>
          <p:cNvPr id="5" name="Picture 4" descr="A close-up of the earth&#10;&#10;Description automatically generated with medium confidence">
            <a:extLst>
              <a:ext uri="{FF2B5EF4-FFF2-40B4-BE49-F238E27FC236}">
                <a16:creationId xmlns:a16="http://schemas.microsoft.com/office/drawing/2014/main" id="{5E4D1198-053D-4AB6-82FD-35998A8709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129736"/>
            <a:ext cx="2535936" cy="2535936"/>
          </a:xfrm>
          <a:prstGeom prst="rect">
            <a:avLst/>
          </a:prstGeom>
        </p:spPr>
      </p:pic>
      <p:sp>
        <p:nvSpPr>
          <p:cNvPr id="15" name="Speech Bubble: Rectangle with Corners Rounded 14">
            <a:extLst>
              <a:ext uri="{FF2B5EF4-FFF2-40B4-BE49-F238E27FC236}">
                <a16:creationId xmlns:a16="http://schemas.microsoft.com/office/drawing/2014/main" id="{E51DD9BC-BDE7-48DA-8347-87DB09BE51DF}"/>
              </a:ext>
            </a:extLst>
          </p:cNvPr>
          <p:cNvSpPr/>
          <p:nvPr/>
        </p:nvSpPr>
        <p:spPr>
          <a:xfrm>
            <a:off x="8343342" y="4547616"/>
            <a:ext cx="3746982" cy="2108678"/>
          </a:xfrm>
          <a:prstGeom prst="wedgeRoundRectCallout">
            <a:avLst>
              <a:gd name="adj1" fmla="val -65410"/>
              <a:gd name="adj2" fmla="val 21876"/>
              <a:gd name="adj3" fmla="val 16667"/>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Century Gothic" panose="020B0502020202020204" pitchFamily="34" charset="0"/>
              </a:rPr>
              <a:t>C’est</a:t>
            </a:r>
            <a:r>
              <a:rPr lang="en-GB" sz="2400" dirty="0">
                <a:latin typeface="Century Gothic" panose="020B0502020202020204" pitchFamily="34" charset="0"/>
              </a:rPr>
              <a:t> </a:t>
            </a:r>
            <a:r>
              <a:rPr lang="en-GB" sz="2400" dirty="0" err="1">
                <a:latin typeface="Century Gothic" panose="020B0502020202020204" pitchFamily="34" charset="0"/>
              </a:rPr>
              <a:t>Sénegal</a:t>
            </a:r>
            <a:r>
              <a:rPr lang="en-GB" sz="2400" dirty="0">
                <a:latin typeface="Century Gothic" panose="020B0502020202020204" pitchFamily="34" charset="0"/>
              </a:rPr>
              <a:t>, un pays </a:t>
            </a:r>
            <a:r>
              <a:rPr lang="en-GB" sz="2400" dirty="0" err="1">
                <a:latin typeface="Century Gothic" panose="020B0502020202020204" pitchFamily="34" charset="0"/>
              </a:rPr>
              <a:t>en</a:t>
            </a:r>
            <a:r>
              <a:rPr lang="en-GB" sz="2400" dirty="0">
                <a:latin typeface="Century Gothic" panose="020B0502020202020204" pitchFamily="34" charset="0"/>
              </a:rPr>
              <a:t> Afrique.  La langue </a:t>
            </a:r>
            <a:r>
              <a:rPr lang="en-GB" sz="2400" dirty="0" err="1">
                <a:latin typeface="Century Gothic" panose="020B0502020202020204" pitchFamily="34" charset="0"/>
              </a:rPr>
              <a:t>officielle</a:t>
            </a:r>
            <a:r>
              <a:rPr lang="en-GB" sz="2400" dirty="0">
                <a:latin typeface="Century Gothic" panose="020B0502020202020204" pitchFamily="34" charset="0"/>
              </a:rPr>
              <a:t> </a:t>
            </a:r>
            <a:r>
              <a:rPr lang="en-GB" sz="2400" dirty="0" err="1">
                <a:latin typeface="Century Gothic" panose="020B0502020202020204" pitchFamily="34" charset="0"/>
              </a:rPr>
              <a:t>est</a:t>
            </a:r>
            <a:r>
              <a:rPr lang="en-GB" sz="2400" dirty="0">
                <a:latin typeface="Century Gothic" panose="020B0502020202020204" pitchFamily="34" charset="0"/>
              </a:rPr>
              <a:t> le </a:t>
            </a:r>
            <a:r>
              <a:rPr lang="en-GB" sz="2400" dirty="0" err="1">
                <a:latin typeface="Century Gothic" panose="020B0502020202020204" pitchFamily="34" charset="0"/>
              </a:rPr>
              <a:t>français</a:t>
            </a:r>
            <a:r>
              <a:rPr lang="en-GB" sz="2400" dirty="0">
                <a:latin typeface="Century Gothic" panose="020B0502020202020204" pitchFamily="34" charset="0"/>
              </a:rPr>
              <a:t>, </a:t>
            </a:r>
            <a:r>
              <a:rPr lang="en-GB" sz="2400" dirty="0" err="1">
                <a:latin typeface="Century Gothic" panose="020B0502020202020204" pitchFamily="34" charset="0"/>
              </a:rPr>
              <a:t>mais</a:t>
            </a:r>
            <a:r>
              <a:rPr lang="en-GB" sz="2400" dirty="0">
                <a:latin typeface="Century Gothic" panose="020B0502020202020204" pitchFamily="34" charset="0"/>
              </a:rPr>
              <a:t> la </a:t>
            </a:r>
            <a:r>
              <a:rPr lang="en-GB" sz="2400" dirty="0" err="1">
                <a:latin typeface="Century Gothic" panose="020B0502020202020204" pitchFamily="34" charset="0"/>
              </a:rPr>
              <a:t>majorité</a:t>
            </a:r>
            <a:r>
              <a:rPr lang="en-GB" sz="2400" dirty="0">
                <a:latin typeface="Century Gothic" panose="020B0502020202020204" pitchFamily="34" charset="0"/>
              </a:rPr>
              <a:t> parle </a:t>
            </a:r>
            <a:r>
              <a:rPr lang="en-GB" sz="2400" dirty="0" err="1">
                <a:latin typeface="Century Gothic" panose="020B0502020202020204" pitchFamily="34" charset="0"/>
              </a:rPr>
              <a:t>wolof</a:t>
            </a:r>
            <a:r>
              <a:rPr lang="en-GB" sz="2400" dirty="0">
                <a:latin typeface="Century Gothic" panose="020B0502020202020204" pitchFamily="34" charset="0"/>
              </a:rPr>
              <a:t>. </a:t>
            </a:r>
          </a:p>
        </p:txBody>
      </p:sp>
    </p:spTree>
    <p:extLst>
      <p:ext uri="{BB962C8B-B14F-4D97-AF65-F5344CB8AC3E}">
        <p14:creationId xmlns:p14="http://schemas.microsoft.com/office/powerpoint/2010/main" val="132858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40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4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690725" y="45002"/>
            <a:ext cx="446733" cy="461665"/>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64172" y="1028750"/>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1" normalizeH="0" baseline="0" noProof="0" dirty="0">
                <a:ln>
                  <a:noFill/>
                </a:ln>
                <a:solidFill>
                  <a:srgbClr val="002060"/>
                </a:solidFill>
                <a:effectLst/>
                <a:uLnTx/>
                <a:uFillTx/>
                <a:latin typeface="Century gothic"/>
                <a:ea typeface="Century Gothic"/>
              </a:rPr>
              <a:t>Liaison</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172398" y="2113804"/>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⚠Remember the liaison: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rPr>
              <a:t>C’es</a:t>
            </a:r>
            <a:r>
              <a:rPr kumimoji="0" lang="en-GB" sz="2000" b="1" i="0" u="none" strike="noStrike" kern="1200" cap="none" spc="0" normalizeH="0" baseline="0" noProof="0" dirty="0" err="1">
                <a:ln>
                  <a:noFill/>
                </a:ln>
                <a:solidFill>
                  <a:srgbClr val="FF0066"/>
                </a:solidFill>
                <a:effectLst/>
                <a:uLnTx/>
                <a:uFillTx/>
                <a:latin typeface="Century Gothic" panose="020B0502020202020204" pitchFamily="34" charset="0"/>
              </a:rPr>
              <a:t>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rPr>
              <a:t>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9" name="Graphic 8" descr="Teacher">
            <a:extLst>
              <a:ext uri="{FF2B5EF4-FFF2-40B4-BE49-F238E27FC236}">
                <a16:creationId xmlns:a16="http://schemas.microsoft.com/office/drawing/2014/main" id="{AEAE7CC9-A685-40A5-8ABA-878C4AEE86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96" y="312411"/>
            <a:ext cx="914400" cy="914400"/>
          </a:xfrm>
          <a:prstGeom prst="rect">
            <a:avLst/>
          </a:prstGeom>
        </p:spPr>
      </p:pic>
      <p:sp>
        <p:nvSpPr>
          <p:cNvPr id="10" name="Speech Bubble: Rectangle with Corners Rounded 9">
            <a:extLst>
              <a:ext uri="{FF2B5EF4-FFF2-40B4-BE49-F238E27FC236}">
                <a16:creationId xmlns:a16="http://schemas.microsoft.com/office/drawing/2014/main" id="{29692238-FFD1-474E-8624-5ABE0C64467D}"/>
              </a:ext>
            </a:extLst>
          </p:cNvPr>
          <p:cNvSpPr/>
          <p:nvPr/>
        </p:nvSpPr>
        <p:spPr>
          <a:xfrm>
            <a:off x="803836" y="532227"/>
            <a:ext cx="11057218"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14" name="TextBox 13">
            <a:extLst>
              <a:ext uri="{FF2B5EF4-FFF2-40B4-BE49-F238E27FC236}">
                <a16:creationId xmlns:a16="http://schemas.microsoft.com/office/drawing/2014/main" id="{90C91791-BA8F-4E3D-B22B-5A5338AAD330}"/>
              </a:ext>
            </a:extLst>
          </p:cNvPr>
          <p:cNvSpPr txBox="1"/>
          <p:nvPr/>
        </p:nvSpPr>
        <p:spPr>
          <a:xfrm>
            <a:off x="803836" y="518541"/>
            <a:ext cx="112337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Regarde l’image. C’est un pays ? C’est une personne ? Ou c’est un sport ?</a:t>
            </a:r>
            <a:endParaRPr kumimoji="0" lang="en-GB" sz="2400" b="0" i="0" u="none" strike="noStrike" kern="1200" cap="none" spc="0" normalizeH="0" baseline="0" noProof="0" dirty="0">
              <a:ln>
                <a:noFill/>
              </a:ln>
              <a:solidFill>
                <a:prstClr val="white"/>
              </a:solidFill>
              <a:effectLst/>
              <a:uLnTx/>
              <a:uFillTx/>
              <a:latin typeface="Arial"/>
            </a:endParaRPr>
          </a:p>
        </p:txBody>
      </p:sp>
      <p:pic>
        <p:nvPicPr>
          <p:cNvPr id="5" name="Picture 4" descr="A picture containing text, fabric&#10;&#10;Description automatically generated">
            <a:extLst>
              <a:ext uri="{FF2B5EF4-FFF2-40B4-BE49-F238E27FC236}">
                <a16:creationId xmlns:a16="http://schemas.microsoft.com/office/drawing/2014/main" id="{B85264E2-4629-4FE2-AE5A-C3F8BEB4B3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0682" y="1464101"/>
            <a:ext cx="3657600" cy="4876800"/>
          </a:xfrm>
          <a:prstGeom prst="rect">
            <a:avLst/>
          </a:prstGeom>
        </p:spPr>
      </p:pic>
      <p:sp>
        <p:nvSpPr>
          <p:cNvPr id="13" name="Speech Bubble: Rectangle with Corners Rounded 12">
            <a:extLst>
              <a:ext uri="{FF2B5EF4-FFF2-40B4-BE49-F238E27FC236}">
                <a16:creationId xmlns:a16="http://schemas.microsoft.com/office/drawing/2014/main" id="{8C0BADA7-AD39-465E-9A13-EFFB6FAC7B13}"/>
              </a:ext>
            </a:extLst>
          </p:cNvPr>
          <p:cNvSpPr/>
          <p:nvPr/>
        </p:nvSpPr>
        <p:spPr>
          <a:xfrm>
            <a:off x="7735856" y="4425696"/>
            <a:ext cx="3746982" cy="2108678"/>
          </a:xfrm>
          <a:prstGeom prst="wedgeRoundRectCallout">
            <a:avLst>
              <a:gd name="adj1" fmla="val -65410"/>
              <a:gd name="adj2" fmla="val 21876"/>
              <a:gd name="adj3" fmla="val 16667"/>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Le football </a:t>
            </a:r>
            <a:r>
              <a:rPr lang="en-GB" sz="2400" dirty="0" err="1">
                <a:latin typeface="Century Gothic" panose="020B0502020202020204" pitchFamily="34" charset="0"/>
              </a:rPr>
              <a:t>est</a:t>
            </a:r>
            <a:r>
              <a:rPr lang="en-GB" sz="2400" dirty="0">
                <a:latin typeface="Century Gothic" panose="020B0502020202020204" pitchFamily="34" charset="0"/>
              </a:rPr>
              <a:t> un sport </a:t>
            </a:r>
            <a:r>
              <a:rPr lang="en-GB" sz="2400" dirty="0" err="1">
                <a:latin typeface="Century Gothic" panose="020B0502020202020204" pitchFamily="34" charset="0"/>
              </a:rPr>
              <a:t>très</a:t>
            </a:r>
            <a:r>
              <a:rPr lang="en-GB" sz="2400" dirty="0">
                <a:latin typeface="Century Gothic" panose="020B0502020202020204" pitchFamily="34" charset="0"/>
              </a:rPr>
              <a:t> </a:t>
            </a:r>
            <a:r>
              <a:rPr lang="en-GB" sz="2400" dirty="0" err="1">
                <a:latin typeface="Century Gothic" panose="020B0502020202020204" pitchFamily="34" charset="0"/>
              </a:rPr>
              <a:t>populaire</a:t>
            </a:r>
            <a:r>
              <a:rPr lang="en-GB" sz="2400" dirty="0">
                <a:latin typeface="Century Gothic" panose="020B0502020202020204" pitchFamily="34" charset="0"/>
              </a:rPr>
              <a:t> au </a:t>
            </a:r>
            <a:r>
              <a:rPr lang="en-GB" sz="2400" dirty="0" err="1">
                <a:latin typeface="Century Gothic" panose="020B0502020202020204" pitchFamily="34" charset="0"/>
              </a:rPr>
              <a:t>Sénegal</a:t>
            </a:r>
            <a:r>
              <a:rPr lang="en-GB" sz="2400" dirty="0">
                <a:latin typeface="Century Gothic" panose="020B0502020202020204" pitchFamily="34" charset="0"/>
              </a:rPr>
              <a:t>. 2022 </a:t>
            </a:r>
            <a:r>
              <a:rPr lang="en-GB" sz="2400" dirty="0" err="1">
                <a:latin typeface="Century Gothic" panose="020B0502020202020204" pitchFamily="34" charset="0"/>
              </a:rPr>
              <a:t>Sénegal</a:t>
            </a:r>
            <a:r>
              <a:rPr lang="en-GB" sz="2400" dirty="0">
                <a:latin typeface="Century Gothic" panose="020B0502020202020204" pitchFamily="34" charset="0"/>
              </a:rPr>
              <a:t> </a:t>
            </a:r>
            <a:r>
              <a:rPr lang="en-GB" sz="2400" dirty="0" err="1">
                <a:latin typeface="Century Gothic" panose="020B0502020202020204" pitchFamily="34" charset="0"/>
              </a:rPr>
              <a:t>participe</a:t>
            </a:r>
            <a:r>
              <a:rPr lang="en-GB" sz="2400" dirty="0">
                <a:latin typeface="Century Gothic" panose="020B0502020202020204" pitchFamily="34" charset="0"/>
              </a:rPr>
              <a:t> au coupe du monde au Qatar.</a:t>
            </a:r>
          </a:p>
        </p:txBody>
      </p:sp>
      <p:pic>
        <p:nvPicPr>
          <p:cNvPr id="12" name="Picture 11">
            <a:extLst>
              <a:ext uri="{FF2B5EF4-FFF2-40B4-BE49-F238E27FC236}">
                <a16:creationId xmlns:a16="http://schemas.microsoft.com/office/drawing/2014/main" id="{4D03A26B-3AA2-4C18-92A3-1B504BB11AD9}"/>
              </a:ext>
            </a:extLst>
          </p:cNvPr>
          <p:cNvPicPr>
            <a:picLocks noChangeAspect="1"/>
          </p:cNvPicPr>
          <p:nvPr/>
        </p:nvPicPr>
        <p:blipFill rotWithShape="1">
          <a:blip r:embed="rId7">
            <a:extLst>
              <a:ext uri="{28A0092B-C50C-407E-A947-70E740481C1C}">
                <a14:useLocalDpi xmlns:a14="http://schemas.microsoft.com/office/drawing/2010/main" val="0"/>
              </a:ext>
            </a:extLst>
          </a:blip>
          <a:srcRect l="39940" t="9494" r="40180" b="9296"/>
          <a:stretch/>
        </p:blipFill>
        <p:spPr>
          <a:xfrm>
            <a:off x="7645706" y="2185709"/>
            <a:ext cx="919220" cy="2065317"/>
          </a:xfrm>
          <a:prstGeom prst="rect">
            <a:avLst/>
          </a:prstGeom>
        </p:spPr>
      </p:pic>
    </p:spTree>
    <p:extLst>
      <p:ext uri="{BB962C8B-B14F-4D97-AF65-F5344CB8AC3E}">
        <p14:creationId xmlns:p14="http://schemas.microsoft.com/office/powerpoint/2010/main" val="75317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4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22" name="Picture 10" descr="Contando, Matemáticas, Números">
            <a:extLst>
              <a:ext uri="{FF2B5EF4-FFF2-40B4-BE49-F238E27FC236}">
                <a16:creationId xmlns:a16="http://schemas.microsoft.com/office/drawing/2014/main" id="{B78BCA0A-0EE9-452D-BF5F-A0DA6706B6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390" y="1497496"/>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ontando, Matemáticas, Números">
            <a:extLst>
              <a:ext uri="{FF2B5EF4-FFF2-40B4-BE49-F238E27FC236}">
                <a16:creationId xmlns:a16="http://schemas.microsoft.com/office/drawing/2014/main" id="{23B355C7-BD85-458D-A720-D758A3B41A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290" y="1516546"/>
            <a:ext cx="20859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Contando, Matemáticas, Números">
            <a:extLst>
              <a:ext uri="{FF2B5EF4-FFF2-40B4-BE49-F238E27FC236}">
                <a16:creationId xmlns:a16="http://schemas.microsoft.com/office/drawing/2014/main" id="{B120CB07-7052-415E-863B-225DBB7E1C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1650" y="1516546"/>
            <a:ext cx="3048000" cy="32385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6AADF83-150E-45C9-97B9-65FCCE4AC01A}"/>
              </a:ext>
            </a:extLst>
          </p:cNvPr>
          <p:cNvSpPr txBox="1"/>
          <p:nvPr/>
        </p:nvSpPr>
        <p:spPr>
          <a:xfrm>
            <a:off x="888424" y="5199714"/>
            <a:ext cx="1160895"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un</a:t>
            </a:r>
          </a:p>
        </p:txBody>
      </p:sp>
      <p:sp>
        <p:nvSpPr>
          <p:cNvPr id="26" name="TextBox 25">
            <a:extLst>
              <a:ext uri="{FF2B5EF4-FFF2-40B4-BE49-F238E27FC236}">
                <a16:creationId xmlns:a16="http://schemas.microsoft.com/office/drawing/2014/main" id="{93BAD31A-F2E4-4A1A-A0E4-8EEC97EFA1F0}"/>
              </a:ext>
            </a:extLst>
          </p:cNvPr>
          <p:cNvSpPr txBox="1"/>
          <p:nvPr/>
        </p:nvSpPr>
        <p:spPr>
          <a:xfrm>
            <a:off x="4513585" y="5199714"/>
            <a:ext cx="1972015"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deux</a:t>
            </a:r>
          </a:p>
        </p:txBody>
      </p:sp>
      <p:sp>
        <p:nvSpPr>
          <p:cNvPr id="27" name="TextBox 26">
            <a:extLst>
              <a:ext uri="{FF2B5EF4-FFF2-40B4-BE49-F238E27FC236}">
                <a16:creationId xmlns:a16="http://schemas.microsoft.com/office/drawing/2014/main" id="{41722BFE-5080-4E8A-9F1D-6E7D9111B947}"/>
              </a:ext>
            </a:extLst>
          </p:cNvPr>
          <p:cNvSpPr txBox="1"/>
          <p:nvPr/>
        </p:nvSpPr>
        <p:spPr>
          <a:xfrm>
            <a:off x="8530189" y="5199714"/>
            <a:ext cx="191430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Segoe Print" panose="02000600000000000000" pitchFamily="2" charset="0"/>
              </a:rPr>
              <a:t>trois</a:t>
            </a:r>
          </a:p>
        </p:txBody>
      </p:sp>
      <p:pic>
        <p:nvPicPr>
          <p:cNvPr id="15" name="Graphic 14" descr="Teacher">
            <a:extLst>
              <a:ext uri="{FF2B5EF4-FFF2-40B4-BE49-F238E27FC236}">
                <a16:creationId xmlns:a16="http://schemas.microsoft.com/office/drawing/2014/main" id="{AB51A347-2C42-41AB-8413-B57BCE484E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976" y="-77388"/>
            <a:ext cx="914400" cy="914400"/>
          </a:xfrm>
          <a:prstGeom prst="rect">
            <a:avLst/>
          </a:prstGeom>
        </p:spPr>
      </p:pic>
      <p:sp>
        <p:nvSpPr>
          <p:cNvPr id="16" name="Speech Bubble: Rectangle with Corners Rounded 15">
            <a:extLst>
              <a:ext uri="{FF2B5EF4-FFF2-40B4-BE49-F238E27FC236}">
                <a16:creationId xmlns:a16="http://schemas.microsoft.com/office/drawing/2014/main" id="{2EF0B10C-B163-44D1-B8D9-05C59F67AA67}"/>
              </a:ext>
            </a:extLst>
          </p:cNvPr>
          <p:cNvSpPr/>
          <p:nvPr/>
        </p:nvSpPr>
        <p:spPr>
          <a:xfrm>
            <a:off x="701859" y="194644"/>
            <a:ext cx="3389791" cy="461665"/>
          </a:xfrm>
          <a:prstGeom prst="wedgeRoundRectCallout">
            <a:avLst>
              <a:gd name="adj1" fmla="val -52455"/>
              <a:gd name="adj2" fmla="val -234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chemeClr val="bg1"/>
              </a:solidFill>
            </a:endParaRPr>
          </a:p>
        </p:txBody>
      </p:sp>
      <p:sp>
        <p:nvSpPr>
          <p:cNvPr id="17" name="TextBox 16">
            <a:extLst>
              <a:ext uri="{FF2B5EF4-FFF2-40B4-BE49-F238E27FC236}">
                <a16:creationId xmlns:a16="http://schemas.microsoft.com/office/drawing/2014/main" id="{06063977-DED5-4CB1-90A8-09C20C370A5D}"/>
              </a:ext>
            </a:extLst>
          </p:cNvPr>
          <p:cNvSpPr txBox="1"/>
          <p:nvPr/>
        </p:nvSpPr>
        <p:spPr>
          <a:xfrm>
            <a:off x="701859" y="180958"/>
            <a:ext cx="338979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prstClr val="white"/>
                </a:solidFill>
                <a:effectLst/>
                <a:uLnTx/>
                <a:uFillTx/>
                <a:latin typeface="Century gothic"/>
                <a:ea typeface="Century Gothic"/>
              </a:rPr>
              <a:t>Pratique les nombres.</a:t>
            </a:r>
            <a:endParaRPr kumimoji="0" lang="en-GB" sz="2400" b="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366106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2067</Words>
  <Application>Microsoft Office PowerPoint</Application>
  <PresentationFormat>Widescreen</PresentationFormat>
  <Paragraphs>339</Paragraphs>
  <Slides>23</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Cavolini</vt:lpstr>
      <vt:lpstr>Century gothic</vt:lpstr>
      <vt:lpstr>Century gothic</vt:lpstr>
      <vt:lpstr>Eras Demi ITC</vt:lpstr>
      <vt:lpstr>Modern Love</vt:lpstr>
      <vt:lpstr>Segoe Print</vt:lpstr>
      <vt:lpstr>Symbol</vt:lpstr>
      <vt:lpstr>Wingdings</vt:lpstr>
      <vt:lpstr>1_Office Theme</vt:lpstr>
      <vt:lpstr>Saying how many and describing things</vt:lpstr>
      <vt:lpstr>prononcer</vt:lpstr>
      <vt:lpstr>prononcer</vt:lpstr>
      <vt:lpstr>prononcer</vt:lpstr>
      <vt:lpstr>prononcer</vt:lpstr>
      <vt:lpstr>prononcer</vt:lpstr>
      <vt:lpstr>prononcer</vt:lpstr>
      <vt:lpstr>prononcer</vt:lpstr>
      <vt:lpstr>vocabulaire</vt:lpstr>
      <vt:lpstr>vocabulaire</vt:lpstr>
      <vt:lpstr>vocabulaire</vt:lpstr>
      <vt:lpstr>vocabulaire</vt:lpstr>
      <vt:lpstr>vocabulaire</vt:lpstr>
      <vt:lpstr>vocabulaire</vt:lpstr>
      <vt:lpstr>vocabulaire</vt:lpstr>
      <vt:lpstr>vocabulaire</vt:lpstr>
      <vt:lpstr>parler</vt:lpstr>
      <vt:lpstr>Il y a</vt:lpstr>
      <vt:lpstr>écouter</vt:lpstr>
      <vt:lpstr>lire</vt:lpstr>
      <vt:lpstr>parler</vt:lpstr>
      <vt:lpstr>écouter</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Rachel Hawkes</cp:lastModifiedBy>
  <cp:revision>29</cp:revision>
  <dcterms:created xsi:type="dcterms:W3CDTF">2021-07-02T19:27:01Z</dcterms:created>
  <dcterms:modified xsi:type="dcterms:W3CDTF">2023-02-20T06:05:18Z</dcterms:modified>
</cp:coreProperties>
</file>