
<file path=[Content_Types].xml><?xml version="1.0" encoding="utf-8"?>
<Types xmlns="http://schemas.openxmlformats.org/package/2006/content-types">
  <Default Extension="gif" ContentType="image/gif"/>
  <Default Extension="jpeg" ContentType="image/jpeg"/>
  <Default Extension="mkv" ContentType="video/unknown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4"/>
  </p:notesMasterIdLst>
  <p:sldIdLst>
    <p:sldId id="256" r:id="rId2"/>
    <p:sldId id="850" r:id="rId3"/>
    <p:sldId id="851" r:id="rId4"/>
    <p:sldId id="497" r:id="rId5"/>
    <p:sldId id="713" r:id="rId6"/>
    <p:sldId id="795" r:id="rId7"/>
    <p:sldId id="529" r:id="rId8"/>
    <p:sldId id="848" r:id="rId9"/>
    <p:sldId id="836" r:id="rId10"/>
    <p:sldId id="849" r:id="rId11"/>
    <p:sldId id="843" r:id="rId12"/>
    <p:sldId id="509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F9FB"/>
    <a:srgbClr val="DEDECE"/>
    <a:srgbClr val="F8F8F8"/>
    <a:srgbClr val="0066FF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33A5D54-3BE4-4B11-B866-C4713D194483}" v="93" dt="2023-01-30T12:05:13.01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375" autoAdjust="0"/>
    <p:restoredTop sz="63585" autoAdjust="0"/>
  </p:normalViewPr>
  <p:slideViewPr>
    <p:cSldViewPr snapToGrid="0">
      <p:cViewPr varScale="1">
        <p:scale>
          <a:sx n="72" d="100"/>
          <a:sy n="72" d="100"/>
        </p:scale>
        <p:origin x="1452" y="7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A2C99A-C469-487C-B7F3-BEA3E06E0D84}" type="datetimeFigureOut">
              <a:rPr lang="en-GB" smtClean="0"/>
              <a:t>20/02/2023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88A7DB-3951-47CF-8E53-B42241E8667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73592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5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Artwork by Steve Clarke. Pronoun pictures from NCELP (www.ncelp.org). All additional pictures selected from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Pixabay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and are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available under a Creative Commons license, no attribution required.</a:t>
            </a:r>
            <a:endParaRPr lang="en-GB" sz="1200" b="0" strike="noStrike" spc="-1" dirty="0">
              <a:latin typeface="Arial"/>
            </a:endParaRPr>
          </a:p>
          <a:p>
            <a:pPr marL="219710" indent="-219710">
              <a:spcAft>
                <a:spcPts val="0"/>
              </a:spcAft>
            </a:pPr>
            <a:endParaRPr lang="en-GB" sz="1200" b="1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219710" indent="-219710">
              <a:spcAft>
                <a:spcPts val="0"/>
              </a:spcAft>
            </a:pPr>
            <a:r>
              <a:rPr lang="en-GB" sz="12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The AUDIO version of the lesson material includes additional audio for the new language</a:t>
            </a:r>
            <a:endParaRPr lang="en-GB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19710" indent="-219710">
              <a:spcAft>
                <a:spcPts val="0"/>
              </a:spcAft>
            </a:pPr>
            <a:r>
              <a:rPr lang="en-GB" sz="12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presented (phonics, vocabulary) and audio for the instructions on the slide.</a:t>
            </a:r>
            <a:endParaRPr lang="en-GB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19710" indent="-219710">
              <a:spcAft>
                <a:spcPts val="0"/>
              </a:spcAft>
            </a:pPr>
            <a:r>
              <a:rPr lang="en-GB" sz="12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In addition, it includes VIDEO clips of the phonics and the phonics’ source words.  Pupils can be</a:t>
            </a:r>
            <a:endParaRPr lang="en-GB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19710" indent="-219710">
              <a:spcAft>
                <a:spcPts val="0"/>
              </a:spcAft>
            </a:pPr>
            <a:r>
              <a:rPr lang="en-GB" sz="12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encouraged to look at the shape of the mouth/lips on</a:t>
            </a:r>
            <a:r>
              <a:rPr lang="en-GB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12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slides where these appear, and try to copy</a:t>
            </a:r>
            <a:endParaRPr lang="en-GB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19710" indent="-219710">
              <a:spcAft>
                <a:spcPts val="0"/>
              </a:spcAft>
            </a:pPr>
            <a:r>
              <a:rPr lang="en-GB" sz="12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it/them.</a:t>
            </a:r>
            <a:endParaRPr lang="en-GB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GB" sz="1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Phonics: </a:t>
            </a:r>
            <a:r>
              <a:rPr lang="fr-FR" sz="1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introduce </a:t>
            </a:r>
            <a:r>
              <a:rPr lang="fr-FR" sz="1200" b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</a:t>
            </a:r>
            <a:r>
              <a:rPr lang="fr-FR" sz="1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oi</a:t>
            </a:r>
            <a:r>
              <a:rPr lang="fr-FR" sz="1200" b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] voir [69] avoir [8] au revoir [4/1274] pourquoi ? [193] trois [115]</a:t>
            </a: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it-IT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Vocabulary</a:t>
            </a:r>
            <a:r>
              <a:rPr lang="it-IT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: </a:t>
            </a:r>
            <a:r>
              <a:rPr lang="fr-FR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à (meaning ‘to, at, on, in’)</a:t>
            </a:r>
            <a:r>
              <a:rPr lang="fr-FR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[4] </a:t>
            </a:r>
            <a:r>
              <a:rPr lang="fr-FR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arriver </a:t>
            </a:r>
            <a:r>
              <a:rPr lang="fr-FR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[174] </a:t>
            </a:r>
            <a:r>
              <a:rPr lang="fr-FR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montrer </a:t>
            </a:r>
            <a:r>
              <a:rPr lang="fr-FR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[108] </a:t>
            </a:r>
            <a:r>
              <a:rPr lang="fr-FR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rester </a:t>
            </a:r>
            <a:r>
              <a:rPr lang="fr-FR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[100</a:t>
            </a:r>
            <a:r>
              <a:rPr lang="fr-FR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] voyage </a:t>
            </a:r>
            <a:r>
              <a:rPr lang="fr-FR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[904] </a:t>
            </a:r>
            <a:r>
              <a:rPr lang="fr-FR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souvent </a:t>
            </a:r>
            <a:r>
              <a:rPr lang="fr-FR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[287] </a:t>
            </a:r>
            <a:r>
              <a:rPr lang="fr-FR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en ce moment </a:t>
            </a:r>
            <a:r>
              <a:rPr lang="fr-FR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[n/a] </a:t>
            </a:r>
          </a:p>
          <a:p>
            <a:pPr marL="216000" indent="-216000">
              <a:lnSpc>
                <a:spcPct val="100000"/>
              </a:lnSpc>
            </a:pPr>
            <a:r>
              <a:rPr lang="fr-FR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Revisit 1</a:t>
            </a:r>
            <a:r>
              <a:rPr lang="fr-FR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: émission [1074] radio [1526] tante [3891] télévision [1179] grand2 [59] petit2 [138] de2 [2]</a:t>
            </a:r>
          </a:p>
          <a:p>
            <a:pPr marL="216000" indent="-216000">
              <a:lnSpc>
                <a:spcPct val="100000"/>
              </a:lnSpc>
            </a:pPr>
            <a:r>
              <a:rPr lang="fr-FR" sz="1200" b="1" i="0" u="none" strike="noStrike" cap="none" spc="-1" dirty="0">
                <a:solidFill>
                  <a:srgbClr val="002060"/>
                </a:solidFill>
                <a:effectLst/>
                <a:latin typeface="Century Gothic"/>
                <a:ea typeface="Calibri"/>
                <a:cs typeface="Calibri"/>
                <a:sym typeface="Calibri"/>
              </a:rPr>
              <a:t>Revisit 2</a:t>
            </a:r>
            <a:r>
              <a:rPr lang="fr-FR" sz="1200" b="0" i="0" u="none" strike="noStrike" cap="none" spc="-1" dirty="0">
                <a:solidFill>
                  <a:srgbClr val="002060"/>
                </a:solidFill>
                <a:effectLst/>
                <a:latin typeface="Century Gothic"/>
                <a:ea typeface="Calibri"/>
                <a:cs typeface="Calibri"/>
                <a:sym typeface="Calibri"/>
              </a:rPr>
              <a:t>: </a:t>
            </a:r>
            <a:r>
              <a:rPr lang="en-US" sz="1200" b="0" i="0" u="none" strike="noStrike" cap="none" spc="-1" dirty="0" err="1">
                <a:solidFill>
                  <a:srgbClr val="002060"/>
                </a:solidFill>
                <a:effectLst/>
                <a:latin typeface="Century Gothic"/>
                <a:ea typeface="Calibri"/>
                <a:cs typeface="Calibri"/>
                <a:sym typeface="Calibri"/>
              </a:rPr>
              <a:t>chaque</a:t>
            </a:r>
            <a:r>
              <a:rPr lang="en-US" sz="1200" b="0" i="0" u="none" strike="noStrike" cap="none" spc="-1" dirty="0">
                <a:solidFill>
                  <a:srgbClr val="002060"/>
                </a:solidFill>
                <a:effectLst/>
                <a:latin typeface="Century Gothic"/>
                <a:ea typeface="Calibri"/>
                <a:cs typeface="Calibri"/>
                <a:sym typeface="Calibri"/>
              </a:rPr>
              <a:t> [151] jour [78]  revisit days of the week</a:t>
            </a:r>
            <a:endParaRPr lang="fr-FR" sz="1200" b="0" i="0" u="none" strike="noStrike" cap="none" spc="-1" dirty="0">
              <a:solidFill>
                <a:srgbClr val="002060"/>
              </a:solidFill>
              <a:effectLst/>
              <a:latin typeface="Century Gothic"/>
              <a:ea typeface="Calibri"/>
              <a:cs typeface="Calibri"/>
              <a:sym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100" b="0" i="0" u="none" strike="noStrike" cap="none" dirty="0" err="1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Londsale</a:t>
            </a:r>
            <a:r>
              <a:rPr lang="en-GB" sz="1100" b="0" i="0" u="none" strike="noStrike" cap="none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, D., &amp; Le Bras, Y.  (2009). </a:t>
            </a:r>
            <a:r>
              <a:rPr lang="en-GB" sz="1100" b="0" i="1" u="none" strike="noStrike" cap="none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A Frequency Dictionary of French: Core vocabulary for learners </a:t>
            </a:r>
            <a:r>
              <a:rPr lang="en-GB" sz="1100" b="0" i="0" u="none" strike="noStrike" cap="none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London: Routledge.</a:t>
            </a:r>
          </a:p>
          <a:p>
            <a:pPr marL="216000" indent="-216000">
              <a:lnSpc>
                <a:spcPct val="100000"/>
              </a:lnSpc>
            </a:pPr>
            <a:endParaRPr lang="en-GB" sz="11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1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The frequency rankings for words that occur in this PowerPoint which have been</a:t>
            </a:r>
            <a:r>
              <a:rPr lang="en-GB" sz="1100" b="0" i="1" strike="noStrike" spc="-1" dirty="0">
                <a:solidFill>
                  <a:srgbClr val="000000"/>
                </a:solidFill>
                <a:latin typeface="Calibri"/>
                <a:ea typeface="Calibri"/>
              </a:rPr>
              <a:t> previously</a:t>
            </a:r>
            <a:r>
              <a:rPr lang="en-GB" sz="11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 introduced in these resources are given</a:t>
            </a:r>
          </a:p>
          <a:p>
            <a:pPr marL="216000" indent="-216000">
              <a:lnSpc>
                <a:spcPct val="100000"/>
              </a:lnSpc>
            </a:pPr>
            <a:r>
              <a:rPr lang="en-GB" sz="11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in the SOW and in the resources that first introduced and formally re-visited those words. </a:t>
            </a:r>
            <a:endParaRPr lang="en-GB" sz="11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For any </a:t>
            </a:r>
            <a:r>
              <a:rPr lang="en-GB" sz="1200" b="0" i="1" strike="noStrike" spc="-1" dirty="0">
                <a:solidFill>
                  <a:srgbClr val="000000"/>
                </a:solidFill>
                <a:latin typeface="Calibri"/>
                <a:ea typeface="Calibri"/>
              </a:rPr>
              <a:t>other 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words that occur incidentally in this PowerPoint, frequency rankings will be provided in the notes field wherever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possible.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286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D74213-264C-415B-8B29-4DFEF3354BDA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6C0991E3-852B-4B68-8515-03D1561126F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Slide 2/2</a:t>
            </a:r>
            <a:endParaRPr lang="en-GB" baseline="0" dirty="0">
              <a:sym typeface="Wingdings" panose="05000000000000000000" pitchFamily="2" charset="2"/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0480253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7 minutes</a:t>
            </a:r>
          </a:p>
          <a:p>
            <a:pPr marL="216000" indent="-21528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practise written comprehension of a range of new and previously learnt vocabulary; to understand the different meanings of à in sentences.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Ensure that the context is clear.  Pierre is having a dream about his friends,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Léa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 (a girl) and Yves (a boy). Which sentence is about which person?  Mention that because this is a dream, some of the sentences may seem unusual.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Complete number 1 as an example with pupils.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Pupils complete 2-8.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Click to correct and clarify any misunderstandings.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Click to highlight the first instance of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à, and elicit the meaning in English.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Continue with the remaining 5 items.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If time allows, elicit any details that Pierre gives about his friends. (See answers below).</a:t>
            </a:r>
            <a:br>
              <a:rPr lang="en-GB" sz="1200" b="0" strike="noStrike" spc="-1" dirty="0">
                <a:solidFill>
                  <a:srgbClr val="000000"/>
                </a:solidFill>
                <a:latin typeface="+mn-lt"/>
              </a:rPr>
            </a:br>
            <a:endParaRPr lang="en-GB" sz="1200" b="0" strike="noStrike" spc="-1" dirty="0">
              <a:solidFill>
                <a:srgbClr val="000000"/>
              </a:solidFill>
              <a:latin typeface="+mn-lt"/>
            </a:endParaRPr>
          </a:p>
          <a:p>
            <a:pPr marL="720" indent="0">
              <a:lnSpc>
                <a:spcPct val="100000"/>
              </a:lnSpc>
              <a:buNone/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</a:rPr>
              <a:t>ANSWERS</a:t>
            </a:r>
            <a:br>
              <a:rPr lang="en-GB" sz="1200" b="0" strike="noStrike" spc="-1" dirty="0">
                <a:solidFill>
                  <a:srgbClr val="000000"/>
                </a:solidFill>
                <a:latin typeface="+mn-lt"/>
              </a:rPr>
            </a:b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Yves – is staying New York today, is presenting a tv programme, is showing an online game to Pierre’s grandad.</a:t>
            </a:r>
          </a:p>
          <a:p>
            <a:pPr marL="720" indent="0">
              <a:lnSpc>
                <a:spcPct val="100000"/>
              </a:lnSpc>
              <a:buNone/>
            </a:pPr>
            <a:r>
              <a:rPr lang="en-GB" sz="1200" b="0" strike="noStrike" spc="-1" dirty="0" err="1">
                <a:solidFill>
                  <a:srgbClr val="000000"/>
                </a:solidFill>
                <a:latin typeface="+mn-lt"/>
              </a:rPr>
              <a:t>Léa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 – is talking to Pierre’s grandma, teaches English at university, is very intelligent, is drawing a great picture.</a:t>
            </a:r>
            <a:endParaRPr lang="en-GB" sz="1200" b="0" strike="noStrike" spc="-1" dirty="0">
              <a:solidFill>
                <a:srgbClr val="000000"/>
              </a:solidFill>
              <a:latin typeface="Calibri"/>
            </a:endParaRPr>
          </a:p>
          <a:p>
            <a:pPr marL="144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None/>
              <a:tabLst/>
              <a:defRPr/>
            </a:pP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467354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21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22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A66831-990D-4F2F-9C07-338AF4E9D4C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300235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3 minutes (two slides)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introduce SSC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[oi].</a:t>
            </a: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Introduce and elicit the pronunciation of the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individual SSC [oi]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and the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source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word ‘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voir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’.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Click to bring on the picture and get students to repeat (with gesture, if using).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Present and practise the cluster words. </a:t>
            </a:r>
            <a:endParaRPr lang="en-GB" sz="1200" b="0" strike="noStrike" spc="-1" dirty="0"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b="1" strike="noStrike" spc="-1" dirty="0"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strike="noStrike" spc="-1" dirty="0">
                <a:latin typeface="Arial"/>
              </a:rPr>
              <a:t>Gesture</a:t>
            </a:r>
            <a:r>
              <a:rPr lang="en-GB" sz="1200" b="0" strike="noStrike" spc="-1" dirty="0">
                <a:latin typeface="Arial"/>
              </a:rPr>
              <a:t>: </a:t>
            </a:r>
            <a:br>
              <a:rPr lang="en-GB" sz="1200" b="0" strike="noStrike" spc="-1" dirty="0">
                <a:latin typeface="Arial"/>
              </a:rPr>
            </a:br>
            <a:r>
              <a:rPr lang="en-US" sz="1200" b="0" strike="noStrike" spc="-1" dirty="0">
                <a:latin typeface="Arial"/>
              </a:rPr>
              <a:t>g</a:t>
            </a:r>
            <a:r>
              <a:rPr lang="en-US" dirty="0"/>
              <a:t>esture for </a:t>
            </a:r>
            <a:r>
              <a:rPr lang="en-US" i="1" dirty="0" err="1"/>
              <a:t>voir</a:t>
            </a:r>
            <a:r>
              <a:rPr lang="en-US" dirty="0"/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https://www.signbsl.com/sign/see (scroll down to the correct definition of ‘see’ and we recommend the 1</a:t>
            </a:r>
            <a:r>
              <a:rPr lang="en-US" baseline="30000" dirty="0"/>
              <a:t>st</a:t>
            </a:r>
            <a:r>
              <a:rPr lang="en-US" dirty="0"/>
              <a:t> video of these three) – right index finger comes up to the eye and then points away from the body as if tracing the path of sight from the eyes towards an object in view.</a:t>
            </a:r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00524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2 minutes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recap SSC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[oi].</a:t>
            </a: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Introduce and elicit the pronunciation of the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individual SSC [oi]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and the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source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word ‘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voir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’.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Click to bring on the picture and get students to repeat (with gesture, if using).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Present and practise the cluster words. </a:t>
            </a:r>
            <a:endParaRPr lang="en-GB" sz="1200" b="0" strike="noStrike" spc="-1" dirty="0"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b="1" strike="noStrike" spc="-1" dirty="0"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strike="noStrike" spc="-1" dirty="0">
                <a:latin typeface="Arial"/>
              </a:rPr>
              <a:t>Gesture</a:t>
            </a:r>
            <a:r>
              <a:rPr lang="en-GB" sz="1200" b="0" strike="noStrike" spc="-1" dirty="0">
                <a:latin typeface="Arial"/>
              </a:rPr>
              <a:t>: </a:t>
            </a:r>
            <a:br>
              <a:rPr lang="en-GB" sz="1200" b="0" strike="noStrike" spc="-1" dirty="0">
                <a:latin typeface="Arial"/>
              </a:rPr>
            </a:br>
            <a:r>
              <a:rPr lang="en-US" sz="1200" b="0" strike="noStrike" spc="-1" dirty="0">
                <a:latin typeface="Arial"/>
              </a:rPr>
              <a:t>g</a:t>
            </a:r>
            <a:r>
              <a:rPr lang="en-US" dirty="0"/>
              <a:t>esture for </a:t>
            </a:r>
            <a:r>
              <a:rPr lang="en-US" i="1" dirty="0" err="1"/>
              <a:t>voir</a:t>
            </a:r>
            <a:r>
              <a:rPr lang="en-US" dirty="0"/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https://www.signbsl.com/sign/see (scroll down to the correct definition of ‘see’ and we recommend the 1</a:t>
            </a:r>
            <a:r>
              <a:rPr lang="en-US" baseline="30000" dirty="0"/>
              <a:t>st</a:t>
            </a:r>
            <a:r>
              <a:rPr lang="en-US" dirty="0"/>
              <a:t> video of these three) – right index finger comes up to the eye and then points away from the body as if tracing the path of sight from the eyes towards an object in view.</a:t>
            </a:r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50186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6 minutes</a:t>
            </a:r>
            <a:br>
              <a:rPr dirty="0"/>
            </a:b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practise aural recognition of and distinction between [oi] and [ai].</a:t>
            </a: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</a:p>
          <a:p>
            <a:pPr marL="22860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Click to play audio.</a:t>
            </a:r>
          </a:p>
          <a:p>
            <a:pPr marL="22860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Pupils write either [oi] or [ai].  Click to correct the first one.</a:t>
            </a:r>
          </a:p>
          <a:p>
            <a:pPr marL="22860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Repeat for items 2-8.</a:t>
            </a:r>
          </a:p>
          <a:p>
            <a:pPr marL="22860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Click to check answers.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GB" sz="1200" b="0" strike="noStrike" spc="-1" dirty="0">
                <a:latin typeface="Arial"/>
              </a:rPr>
              <a:t>5.   Give pupils a further minute to pronounce all the French towns.</a:t>
            </a:r>
          </a:p>
          <a:p>
            <a:pPr marL="0" indent="0">
              <a:lnSpc>
                <a:spcPct val="100000"/>
              </a:lnSpc>
              <a:buNone/>
            </a:pPr>
            <a:br>
              <a:rPr lang="en-GB" sz="1200" b="1" strike="noStrike" spc="-1" dirty="0">
                <a:latin typeface="Arial"/>
              </a:rPr>
            </a:br>
            <a:r>
              <a:rPr lang="en-GB" sz="1200" b="1" strike="noStrike" spc="-1" dirty="0">
                <a:latin typeface="Arial"/>
              </a:rPr>
              <a:t>Transcript: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GB" sz="1200" b="0" strike="noStrike" spc="-1" dirty="0">
                <a:latin typeface="Arial"/>
              </a:rPr>
              <a:t>Croix</a:t>
            </a:r>
            <a:br>
              <a:rPr lang="en-GB" sz="1200" b="0" strike="noStrike" spc="-1" dirty="0">
                <a:latin typeface="Arial"/>
              </a:rPr>
            </a:br>
            <a:r>
              <a:rPr lang="en-GB" sz="1200" b="0" strike="noStrike" spc="-1" dirty="0">
                <a:latin typeface="Arial"/>
              </a:rPr>
              <a:t>Douai</a:t>
            </a:r>
            <a:br>
              <a:rPr lang="en-GB" sz="1200" b="0" strike="noStrike" spc="-1" dirty="0">
                <a:latin typeface="Arial"/>
              </a:rPr>
            </a:br>
            <a:r>
              <a:rPr lang="en-GB" sz="1200" b="0" strike="noStrike" spc="-1" dirty="0" err="1">
                <a:latin typeface="Arial"/>
              </a:rPr>
              <a:t>Pontoise</a:t>
            </a:r>
            <a:br>
              <a:rPr lang="en-GB" sz="1200" b="0" strike="noStrike" spc="-1" dirty="0">
                <a:latin typeface="Arial"/>
              </a:rPr>
            </a:br>
            <a:r>
              <a:rPr lang="en-GB" sz="1200" b="0" strike="noStrike" spc="-1" dirty="0" err="1">
                <a:latin typeface="Arial"/>
              </a:rPr>
              <a:t>Choisy</a:t>
            </a:r>
            <a:br>
              <a:rPr lang="en-GB" sz="1200" b="0" strike="noStrike" spc="-1" dirty="0">
                <a:latin typeface="Arial"/>
              </a:rPr>
            </a:br>
            <a:r>
              <a:rPr lang="en-GB" sz="1200" b="0" strike="noStrike" spc="-1" dirty="0">
                <a:latin typeface="Arial"/>
              </a:rPr>
              <a:t>Fontaine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GB" sz="1200" b="0" strike="noStrike" spc="-1" dirty="0">
                <a:latin typeface="Arial"/>
              </a:rPr>
              <a:t>Poitiers</a:t>
            </a:r>
            <a:br>
              <a:rPr lang="en-GB" sz="1200" b="0" strike="noStrike" spc="-1" dirty="0">
                <a:latin typeface="Arial"/>
              </a:rPr>
            </a:br>
            <a:r>
              <a:rPr lang="en-GB" sz="1200" b="0" strike="noStrike" spc="-1" dirty="0">
                <a:latin typeface="Arial"/>
              </a:rPr>
              <a:t>Blois</a:t>
            </a:r>
            <a:br>
              <a:rPr lang="en-GB" sz="1200" b="0" strike="noStrike" spc="-1" dirty="0">
                <a:latin typeface="Arial"/>
              </a:rPr>
            </a:br>
            <a:r>
              <a:rPr lang="en-GB" sz="1200" b="0" strike="noStrike" spc="-1" dirty="0">
                <a:latin typeface="Arial"/>
              </a:rPr>
              <a:t>Plaisir</a:t>
            </a:r>
          </a:p>
        </p:txBody>
      </p:sp>
      <p:sp>
        <p:nvSpPr>
          <p:cNvPr id="301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C2DAAC-B4A0-4BDE-8066-F18D17B26261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552779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AC445B25-4060-4409-9651-503FD7F9DF4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4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b="1" dirty="0"/>
              <a:t>Aim:</a:t>
            </a:r>
            <a:r>
              <a:rPr lang="en-GB" b="0" dirty="0"/>
              <a:t> </a:t>
            </a:r>
            <a:r>
              <a:rPr lang="en-US" b="0" dirty="0"/>
              <a:t>to </a:t>
            </a:r>
            <a:r>
              <a:rPr lang="en-GB" b="0" dirty="0"/>
              <a:t>introduce key vocabulary for this week.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Procedure:</a:t>
            </a:r>
            <a:br>
              <a:rPr lang="en-GB" b="1" baseline="0" dirty="0"/>
            </a:br>
            <a:r>
              <a:rPr lang="en-GB" b="0" baseline="0" dirty="0"/>
              <a:t>1. Teacher clicks to present the French words one by one.  Pupils can repeat. (1 minute)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baseline="0" dirty="0"/>
              <a:t>2.</a:t>
            </a:r>
            <a:r>
              <a:rPr lang="en-GB" b="0" dirty="0"/>
              <a:t> Pupils</a:t>
            </a:r>
            <a:r>
              <a:rPr lang="en-GB" b="0" baseline="0" dirty="0"/>
              <a:t> either work individually or in pairs, reading the French words out loud and looking at the English meanings (1 minute).</a:t>
            </a:r>
            <a:br>
              <a:rPr lang="en-GB" b="0" baseline="0" dirty="0"/>
            </a:br>
            <a:r>
              <a:rPr lang="en-GB" b="0" baseline="0" dirty="0"/>
              <a:t>3. Then the teacher removes the English words or pictures (one by one) and pupils try to recall the English orally (chorally), looking at the French (1 minute).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baseline="0" dirty="0"/>
              <a:t>4. When teacher clicks, the French words re-appear (with audio in the audio version).</a:t>
            </a:r>
            <a:br>
              <a:rPr lang="en-GB" b="0" baseline="0" dirty="0"/>
            </a:br>
            <a:r>
              <a:rPr lang="en-GB" b="0" baseline="0" dirty="0"/>
              <a:t>5. Then the French meanings are removed (one by one) and pupils try to recall them orally (again, chorally), looking at the English (1 minute)</a:t>
            </a:r>
            <a:br>
              <a:rPr lang="en-GB" b="0" baseline="0" dirty="0"/>
            </a:br>
            <a:r>
              <a:rPr lang="en-GB" b="0" baseline="0" dirty="0"/>
              <a:t>6. Further rounds of learning can be facilitated by one pupil turning away from the board, and his/her partner asking him/her the meanings (‘Comment </a:t>
            </a:r>
            <a:r>
              <a:rPr lang="en-GB" b="0" baseline="0" dirty="0" err="1"/>
              <a:t>dit</a:t>
            </a:r>
            <a:r>
              <a:rPr lang="en-GB" b="0" baseline="0" dirty="0"/>
              <a:t>-on XXX </a:t>
            </a:r>
            <a:r>
              <a:rPr lang="en-GB" b="0" baseline="0" dirty="0" err="1"/>
              <a:t>en</a:t>
            </a:r>
            <a:r>
              <a:rPr lang="en-GB" b="0" baseline="0" dirty="0"/>
              <a:t> </a:t>
            </a:r>
            <a:r>
              <a:rPr lang="en-GB" b="0" baseline="0" dirty="0" err="1"/>
              <a:t>anglais</a:t>
            </a:r>
            <a:r>
              <a:rPr lang="en-GB" b="0" baseline="0" dirty="0"/>
              <a:t>/</a:t>
            </a:r>
            <a:r>
              <a:rPr lang="en-GB" b="0" baseline="0" dirty="0" err="1"/>
              <a:t>français</a:t>
            </a:r>
            <a:r>
              <a:rPr lang="en-GB" b="0" baseline="0" dirty="0"/>
              <a:t> ?’).  This activity can work from L2 </a:t>
            </a:r>
            <a:r>
              <a:rPr lang="en-GB" b="0" baseline="0" dirty="0">
                <a:sym typeface="Wingdings" panose="05000000000000000000" pitchFamily="2" charset="2"/>
              </a:rPr>
              <a:t></a:t>
            </a:r>
            <a:r>
              <a:rPr lang="en-GB" b="0" baseline="0" dirty="0"/>
              <a:t> L1 or L1 </a:t>
            </a:r>
            <a:r>
              <a:rPr lang="en-GB" b="0" baseline="0" dirty="0">
                <a:sym typeface="Wingdings" panose="05000000000000000000" pitchFamily="2" charset="2"/>
              </a:rPr>
              <a:t> L2.</a:t>
            </a:r>
          </a:p>
          <a:p>
            <a:endParaRPr lang="en-GB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3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/>
              <a:t>Timing: 2 minutes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b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/>
              <a:t>Aim: </a:t>
            </a:r>
            <a:r>
              <a:rPr lang="en-GB" b="0" dirty="0"/>
              <a:t>To compare the English and the French present tenses and focus on the importance of time adverbs in deciding which English translation to use.</a:t>
            </a:r>
            <a:endParaRPr lang="en-GB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i="0" baseline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i="0" baseline="0" dirty="0"/>
              <a:t>Procedure: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AutoNum type="arabicPeriod"/>
              <a:tabLst/>
              <a:defRPr/>
            </a:pPr>
            <a:r>
              <a:rPr lang="en-GB" i="0" baseline="0" dirty="0"/>
              <a:t>Click to present the information.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AutoNum type="arabicPeriod"/>
              <a:tabLst/>
              <a:defRPr/>
            </a:pPr>
            <a:r>
              <a:rPr lang="en-GB" i="0" baseline="0" dirty="0"/>
              <a:t>Elicit the English meanings of the examples.</a:t>
            </a:r>
            <a:endParaRPr lang="en-GB" i="1" baseline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200" i="0" baseline="0" noProof="0" dirty="0">
              <a:solidFill>
                <a:srgbClr val="EE6000"/>
              </a:solidFill>
              <a:cs typeface="Calibri" panose="020F0502020204030204" pitchFamily="34" charset="0"/>
            </a:endParaRPr>
          </a:p>
        </p:txBody>
      </p:sp>
      <p:sp>
        <p:nvSpPr>
          <p:cNvPr id="304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6BF5E4-B3AA-482D-8DF1-4A8A1D53B555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8631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3 minutes</a:t>
            </a:r>
          </a:p>
          <a:p>
            <a:pPr marL="216000" indent="-21528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increase awareness of English present tense use (present simple and present continuous) with adverbs of time.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Ensure that the context is clear.  Claudine (Adèle and Pierre’s mum) is very busy with her work, which involves organises trips.  She is currently in London.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Model the first item, eliciting the correct time phrase.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Given pupils one minute to discuss items 2-5.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Elicit responses chorally and click to display the answers. </a:t>
            </a:r>
            <a:br>
              <a:rPr lang="en-GB" sz="1200" b="0" strike="noStrike" spc="-1" dirty="0">
                <a:solidFill>
                  <a:srgbClr val="000000"/>
                </a:solidFill>
                <a:latin typeface="Calibri"/>
              </a:rPr>
            </a:br>
            <a:br>
              <a:rPr lang="en-GB" sz="1200" b="0" strike="noStrike" spc="-1" dirty="0">
                <a:solidFill>
                  <a:srgbClr val="000000"/>
                </a:solidFill>
                <a:latin typeface="Calibri"/>
              </a:rPr>
            </a:b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15897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7 minutes</a:t>
            </a:r>
            <a:br>
              <a:rPr dirty="0"/>
            </a:b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practise aural recognition of two French adverb time phrases and their connection with the correct English verb forms.</a:t>
            </a: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</a:p>
          <a:p>
            <a:pPr marL="22860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Click to bring up the two callouts to remind pupils about the time phrases they will hear.</a:t>
            </a:r>
          </a:p>
          <a:p>
            <a:pPr marL="22860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Click to listen to item 1. Elicit the correct English verb. Click to reveal the written answer.</a:t>
            </a:r>
          </a:p>
          <a:p>
            <a:pPr marL="22860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Repeat step 2 for items 2-7.</a:t>
            </a:r>
          </a:p>
          <a:p>
            <a:pPr marL="228600" indent="-228600">
              <a:lnSpc>
                <a:spcPct val="100000"/>
              </a:lnSpc>
              <a:buAutoNum type="arabicPeriod"/>
            </a:pP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Transcript:</a:t>
            </a:r>
            <a:b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</a:b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1. Tu joues en ligne en ce moment ?</a:t>
            </a:r>
            <a:b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2. Mon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groupe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arrive à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Londres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ce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moment.</a:t>
            </a:r>
          </a:p>
          <a:p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3. Louise organise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une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visite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chaque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semaine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b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4. Elle cherche une idée en ce moment.</a:t>
            </a:r>
            <a:b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5. Je parle 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à ta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professeure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chaque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semaine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6. Tu écoutes 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 prof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chaque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semaine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oui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? </a:t>
            </a:r>
          </a:p>
          <a:p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7. Tu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dessines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quoi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ce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moment, Pierre ? Une image ?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C’est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super !</a:t>
            </a:r>
          </a:p>
        </p:txBody>
      </p:sp>
      <p:sp>
        <p:nvSpPr>
          <p:cNvPr id="301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C2DAAC-B4A0-4BDE-8066-F18D17B26261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552779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6C0991E3-852B-4B68-8515-03D1561126F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2 minutes (two slides)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b="1" dirty="0"/>
              <a:t>Aim:</a:t>
            </a:r>
            <a:r>
              <a:rPr lang="en-GB" b="0" dirty="0"/>
              <a:t> </a:t>
            </a:r>
            <a:r>
              <a:rPr lang="en-US" b="0" dirty="0"/>
              <a:t>to </a:t>
            </a:r>
            <a:r>
              <a:rPr lang="en-GB" b="0" dirty="0"/>
              <a:t>recap previously taught meanings of </a:t>
            </a:r>
            <a:r>
              <a:rPr lang="en-GB" b="1" dirty="0"/>
              <a:t>à</a:t>
            </a:r>
            <a:r>
              <a:rPr lang="en-GB" b="0" dirty="0"/>
              <a:t> (to, a, </a:t>
            </a:r>
            <a:r>
              <a:rPr lang="en-GB" b="0" dirty="0" err="1"/>
              <a:t>ont</a:t>
            </a:r>
            <a:r>
              <a:rPr lang="en-GB" b="0" dirty="0"/>
              <a:t>) and introduce a further meaning (in).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endParaRPr lang="en-GB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Procedure:</a:t>
            </a:r>
            <a:br>
              <a:rPr lang="en-GB" b="1" dirty="0"/>
            </a:br>
            <a:r>
              <a:rPr lang="en-GB" b="0" dirty="0"/>
              <a:t>1. Click to present the information.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baseline="0" dirty="0">
                <a:sym typeface="Wingdings" panose="05000000000000000000" pitchFamily="2" charset="2"/>
              </a:rPr>
              <a:t>2. Elicit responses from pupils, following the animated question marks.</a:t>
            </a:r>
            <a:endParaRPr lang="en-GB" baseline="0" dirty="0">
              <a:sym typeface="Wingdings" panose="05000000000000000000" pitchFamily="2" charset="2"/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324280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46224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10836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172560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595966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808189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478887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397400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953832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75718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906417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216433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785809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n-GB" sz="4400" b="0" strike="noStrike" spc="-1">
                <a:latin typeface="Arial"/>
              </a:rPr>
              <a:t>Click to edit the title text format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3200" b="0" strike="noStrike" spc="-1"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800" b="0" strike="noStrike" spc="-1"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400" b="0" strike="noStrike" spc="-1"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000" b="0" strike="noStrike" spc="-1"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Seventh Outline Level</a:t>
            </a:r>
          </a:p>
        </p:txBody>
      </p:sp>
    </p:spTree>
    <p:extLst>
      <p:ext uri="{BB962C8B-B14F-4D97-AF65-F5344CB8AC3E}">
        <p14:creationId xmlns:p14="http://schemas.microsoft.com/office/powerpoint/2010/main" val="27428338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gif"/><Relationship Id="rId5" Type="http://schemas.openxmlformats.org/officeDocument/2006/relationships/image" Target="../media/image3.gif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audio" Target="../media/audio38.wav"/><Relationship Id="rId7" Type="http://schemas.openxmlformats.org/officeDocument/2006/relationships/image" Target="../media/image28.png"/><Relationship Id="rId12" Type="http://schemas.openxmlformats.org/officeDocument/2006/relationships/image" Target="../media/image4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7.png"/><Relationship Id="rId11" Type="http://schemas.openxmlformats.org/officeDocument/2006/relationships/image" Target="../media/image43.png"/><Relationship Id="rId5" Type="http://schemas.openxmlformats.org/officeDocument/2006/relationships/image" Target="../media/image41.gif"/><Relationship Id="rId10" Type="http://schemas.openxmlformats.org/officeDocument/2006/relationships/image" Target="../media/image42.png"/><Relationship Id="rId4" Type="http://schemas.openxmlformats.org/officeDocument/2006/relationships/audio" Target="../media/audio39.wav"/><Relationship Id="rId9" Type="http://schemas.openxmlformats.org/officeDocument/2006/relationships/image" Target="../media/image36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audio44.wav"/><Relationship Id="rId13" Type="http://schemas.openxmlformats.org/officeDocument/2006/relationships/image" Target="../media/image45.png"/><Relationship Id="rId18" Type="http://schemas.openxmlformats.org/officeDocument/2006/relationships/image" Target="../media/image17.svg"/><Relationship Id="rId3" Type="http://schemas.openxmlformats.org/officeDocument/2006/relationships/audio" Target="../media/audio40.wav"/><Relationship Id="rId7" Type="http://schemas.openxmlformats.org/officeDocument/2006/relationships/audio" Target="../media/audio43.wav"/><Relationship Id="rId12" Type="http://schemas.openxmlformats.org/officeDocument/2006/relationships/audio" Target="../media/audio48.wav"/><Relationship Id="rId17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46.gif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42.wav"/><Relationship Id="rId11" Type="http://schemas.openxmlformats.org/officeDocument/2006/relationships/audio" Target="../media/audio47.wav"/><Relationship Id="rId5" Type="http://schemas.openxmlformats.org/officeDocument/2006/relationships/audio" Target="../media/audio41.wav"/><Relationship Id="rId15" Type="http://schemas.openxmlformats.org/officeDocument/2006/relationships/image" Target="../media/image38.gif"/><Relationship Id="rId10" Type="http://schemas.openxmlformats.org/officeDocument/2006/relationships/audio" Target="../media/audio46.wav"/><Relationship Id="rId19" Type="http://schemas.openxmlformats.org/officeDocument/2006/relationships/audio" Target="../media/audio49.wav"/><Relationship Id="rId4" Type="http://schemas.openxmlformats.org/officeDocument/2006/relationships/image" Target="../media/image30.png"/><Relationship Id="rId9" Type="http://schemas.openxmlformats.org/officeDocument/2006/relationships/audio" Target="../media/audio45.wav"/><Relationship Id="rId14" Type="http://schemas.openxmlformats.org/officeDocument/2006/relationships/image" Target="../media/image31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microsoft.com/office/2007/relationships/media" Target="../media/media2.mkv"/><Relationship Id="rId7" Type="http://schemas.openxmlformats.org/officeDocument/2006/relationships/audio" Target="../media/audio1.wav"/><Relationship Id="rId12" Type="http://schemas.openxmlformats.org/officeDocument/2006/relationships/image" Target="../media/image10.png"/><Relationship Id="rId2" Type="http://schemas.openxmlformats.org/officeDocument/2006/relationships/video" Target="../media/media1.mkv"/><Relationship Id="rId1" Type="http://schemas.microsoft.com/office/2007/relationships/media" Target="../media/media1.mkv"/><Relationship Id="rId6" Type="http://schemas.openxmlformats.org/officeDocument/2006/relationships/notesSlide" Target="../notesSlides/notesSlide2.xml"/><Relationship Id="rId11" Type="http://schemas.openxmlformats.org/officeDocument/2006/relationships/image" Target="../media/image9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8.png"/><Relationship Id="rId4" Type="http://schemas.openxmlformats.org/officeDocument/2006/relationships/video" Target="../media/media2.mkv"/><Relationship Id="rId9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6.wav"/><Relationship Id="rId13" Type="http://schemas.openxmlformats.org/officeDocument/2006/relationships/image" Target="../media/image8.png"/><Relationship Id="rId3" Type="http://schemas.openxmlformats.org/officeDocument/2006/relationships/audio" Target="../media/audio1.wav"/><Relationship Id="rId7" Type="http://schemas.openxmlformats.org/officeDocument/2006/relationships/audio" Target="../media/audio5.wav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4.wav"/><Relationship Id="rId11" Type="http://schemas.openxmlformats.org/officeDocument/2006/relationships/image" Target="../media/image12.png"/><Relationship Id="rId5" Type="http://schemas.openxmlformats.org/officeDocument/2006/relationships/audio" Target="../media/audio3.wav"/><Relationship Id="rId10" Type="http://schemas.openxmlformats.org/officeDocument/2006/relationships/image" Target="../media/image11.png"/><Relationship Id="rId4" Type="http://schemas.openxmlformats.org/officeDocument/2006/relationships/audio" Target="../media/audio2.wav"/><Relationship Id="rId9" Type="http://schemas.openxmlformats.org/officeDocument/2006/relationships/image" Target="../media/image7.png"/><Relationship Id="rId1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11.wav"/><Relationship Id="rId13" Type="http://schemas.openxmlformats.org/officeDocument/2006/relationships/audio" Target="../media/audio13.wav"/><Relationship Id="rId3" Type="http://schemas.openxmlformats.org/officeDocument/2006/relationships/image" Target="../media/image15.png"/><Relationship Id="rId7" Type="http://schemas.openxmlformats.org/officeDocument/2006/relationships/audio" Target="../media/audio10.wav"/><Relationship Id="rId12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6" Type="http://schemas.openxmlformats.org/officeDocument/2006/relationships/audio" Target="../media/audio16.wav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9.wav"/><Relationship Id="rId11" Type="http://schemas.openxmlformats.org/officeDocument/2006/relationships/audio" Target="../media/audio12.wav"/><Relationship Id="rId5" Type="http://schemas.openxmlformats.org/officeDocument/2006/relationships/audio" Target="../media/audio8.wav"/><Relationship Id="rId15" Type="http://schemas.openxmlformats.org/officeDocument/2006/relationships/audio" Target="../media/audio15.wav"/><Relationship Id="rId10" Type="http://schemas.openxmlformats.org/officeDocument/2006/relationships/image" Target="../media/image17.svg"/><Relationship Id="rId4" Type="http://schemas.openxmlformats.org/officeDocument/2006/relationships/audio" Target="../media/audio7.wav"/><Relationship Id="rId9" Type="http://schemas.openxmlformats.org/officeDocument/2006/relationships/image" Target="../media/image16.png"/><Relationship Id="rId14" Type="http://schemas.openxmlformats.org/officeDocument/2006/relationships/audio" Target="../media/audio14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18" Type="http://schemas.openxmlformats.org/officeDocument/2006/relationships/audio" Target="../media/audio22.wav"/><Relationship Id="rId3" Type="http://schemas.openxmlformats.org/officeDocument/2006/relationships/audio" Target="../media/audio17.wav"/><Relationship Id="rId7" Type="http://schemas.openxmlformats.org/officeDocument/2006/relationships/audio" Target="../media/audio21.wav"/><Relationship Id="rId12" Type="http://schemas.openxmlformats.org/officeDocument/2006/relationships/image" Target="../media/image23.png"/><Relationship Id="rId17" Type="http://schemas.openxmlformats.org/officeDocument/2006/relationships/image" Target="../media/image17.sv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20.wav"/><Relationship Id="rId11" Type="http://schemas.openxmlformats.org/officeDocument/2006/relationships/image" Target="../media/image22.png"/><Relationship Id="rId5" Type="http://schemas.openxmlformats.org/officeDocument/2006/relationships/audio" Target="../media/audio19.wav"/><Relationship Id="rId15" Type="http://schemas.openxmlformats.org/officeDocument/2006/relationships/image" Target="../media/image26.svg"/><Relationship Id="rId10" Type="http://schemas.openxmlformats.org/officeDocument/2006/relationships/image" Target="../media/image21.png"/><Relationship Id="rId4" Type="http://schemas.openxmlformats.org/officeDocument/2006/relationships/audio" Target="../media/audio18.wav"/><Relationship Id="rId9" Type="http://schemas.openxmlformats.org/officeDocument/2006/relationships/image" Target="../media/image20.png"/><Relationship Id="rId1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3.wav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7.png"/><Relationship Id="rId5" Type="http://schemas.openxmlformats.org/officeDocument/2006/relationships/audio" Target="../media/audio25.wav"/><Relationship Id="rId4" Type="http://schemas.openxmlformats.org/officeDocument/2006/relationships/audio" Target="../media/audio24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.gif"/><Relationship Id="rId5" Type="http://schemas.openxmlformats.org/officeDocument/2006/relationships/image" Target="../media/image30.png"/><Relationship Id="rId4" Type="http://schemas.openxmlformats.org/officeDocument/2006/relationships/audio" Target="../media/audio26.wav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audio31.wav"/><Relationship Id="rId13" Type="http://schemas.openxmlformats.org/officeDocument/2006/relationships/image" Target="../media/image32.gif"/><Relationship Id="rId3" Type="http://schemas.openxmlformats.org/officeDocument/2006/relationships/image" Target="../media/image15.png"/><Relationship Id="rId7" Type="http://schemas.openxmlformats.org/officeDocument/2006/relationships/audio" Target="../media/audio30.wav"/><Relationship Id="rId12" Type="http://schemas.openxmlformats.org/officeDocument/2006/relationships/audio" Target="../media/audio34.wav"/><Relationship Id="rId2" Type="http://schemas.openxmlformats.org/officeDocument/2006/relationships/notesSlide" Target="../notesSlides/notesSlide8.xml"/><Relationship Id="rId16" Type="http://schemas.openxmlformats.org/officeDocument/2006/relationships/audio" Target="../media/audio35.wav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29.wav"/><Relationship Id="rId11" Type="http://schemas.openxmlformats.org/officeDocument/2006/relationships/audio" Target="../media/audio33.wav"/><Relationship Id="rId5" Type="http://schemas.openxmlformats.org/officeDocument/2006/relationships/audio" Target="../media/audio28.wav"/><Relationship Id="rId15" Type="http://schemas.openxmlformats.org/officeDocument/2006/relationships/image" Target="../media/image17.svg"/><Relationship Id="rId10" Type="http://schemas.openxmlformats.org/officeDocument/2006/relationships/image" Target="../media/image31.gif"/><Relationship Id="rId4" Type="http://schemas.openxmlformats.org/officeDocument/2006/relationships/audio" Target="../media/audio27.wav"/><Relationship Id="rId9" Type="http://schemas.openxmlformats.org/officeDocument/2006/relationships/audio" Target="../media/audio32.wav"/><Relationship Id="rId1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svg"/><Relationship Id="rId13" Type="http://schemas.openxmlformats.org/officeDocument/2006/relationships/image" Target="../media/image39.jpeg"/><Relationship Id="rId3" Type="http://schemas.openxmlformats.org/officeDocument/2006/relationships/audio" Target="../media/audio36.wav"/><Relationship Id="rId7" Type="http://schemas.openxmlformats.org/officeDocument/2006/relationships/image" Target="../media/image33.png"/><Relationship Id="rId12" Type="http://schemas.openxmlformats.org/officeDocument/2006/relationships/image" Target="../media/image38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8.png"/><Relationship Id="rId11" Type="http://schemas.openxmlformats.org/officeDocument/2006/relationships/image" Target="../media/image37.gif"/><Relationship Id="rId5" Type="http://schemas.openxmlformats.org/officeDocument/2006/relationships/image" Target="../media/image27.png"/><Relationship Id="rId10" Type="http://schemas.openxmlformats.org/officeDocument/2006/relationships/image" Target="../media/image36.svg"/><Relationship Id="rId4" Type="http://schemas.openxmlformats.org/officeDocument/2006/relationships/audio" Target="../media/audio37.wav"/><Relationship Id="rId9" Type="http://schemas.openxmlformats.org/officeDocument/2006/relationships/image" Target="../media/image35.png"/><Relationship Id="rId14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ustomShape 1">
            <a:extLst>
              <a:ext uri="{FF2B5EF4-FFF2-40B4-BE49-F238E27FC236}">
                <a16:creationId xmlns:a16="http://schemas.microsoft.com/office/drawing/2014/main" id="{3A2C2736-0132-4577-8FC6-315E15541256}"/>
              </a:ext>
            </a:extLst>
          </p:cNvPr>
          <p:cNvSpPr/>
          <p:nvPr/>
        </p:nvSpPr>
        <p:spPr>
          <a:xfrm>
            <a:off x="0" y="-3464"/>
            <a:ext cx="4350240" cy="6861464"/>
          </a:xfrm>
          <a:prstGeom prst="rect">
            <a:avLst/>
          </a:prstGeom>
          <a:solidFill>
            <a:srgbClr val="FADD2E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6" name="CustomShape 2"/>
          <p:cNvSpPr/>
          <p:nvPr/>
        </p:nvSpPr>
        <p:spPr>
          <a:xfrm>
            <a:off x="6368040" y="4552560"/>
            <a:ext cx="5644800" cy="1554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Tx/>
              <a:buNone/>
              <a:tabLst/>
              <a:defRPr/>
            </a:pPr>
            <a:r>
              <a:rPr kumimoji="0" lang="en-GB" sz="96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Modern Love" panose="04090805081005020601" pitchFamily="82" charset="0"/>
                <a:cs typeface="Arial"/>
                <a:sym typeface="Arial"/>
              </a:rPr>
              <a:t>jaune</a:t>
            </a:r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Modern Love" panose="04090805081005020601" pitchFamily="82" charset="0"/>
              <a:cs typeface="Arial"/>
              <a:sym typeface="Arial"/>
            </a:endParaRPr>
          </a:p>
        </p:txBody>
      </p:sp>
      <p:sp>
        <p:nvSpPr>
          <p:cNvPr id="47" name="CustomShape 3"/>
          <p:cNvSpPr/>
          <p:nvPr/>
        </p:nvSpPr>
        <p:spPr>
          <a:xfrm>
            <a:off x="25403" y="5709560"/>
            <a:ext cx="4511040" cy="113920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45792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2400" b="1" i="0" u="none" strike="noStrike" kern="1200" cap="none" spc="-1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sym typeface="Arial"/>
              </a:rPr>
              <a:t>-ER verbs – present tense</a:t>
            </a:r>
          </a:p>
          <a:p>
            <a:pPr marL="45792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2400" b="1" i="0" u="none" strike="noStrike" kern="1200" cap="none" spc="-1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sym typeface="Arial"/>
              </a:rPr>
              <a:t>meanings of ‘à’</a:t>
            </a:r>
          </a:p>
          <a:p>
            <a:pPr marL="45792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2400" b="1" i="0" u="none" strike="noStrike" kern="1200" cap="none" spc="-1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sym typeface="Arial"/>
              </a:rPr>
              <a:t>SSC [oi]</a:t>
            </a:r>
          </a:p>
          <a:p>
            <a:pPr marL="343080" marR="0" lvl="0" indent="-3423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546A"/>
              </a:buClr>
              <a:buSzTx/>
              <a:buFont typeface="Century Gothic"/>
              <a:buChar char="-"/>
              <a:tabLst/>
              <a:defRPr/>
            </a:pP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Century Gothic" panose="020B0502020202020204" pitchFamily="34" charset="0"/>
              <a:sym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55CF993-3D71-4C59-9D34-78FA39EC2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4628" y="9236"/>
            <a:ext cx="4350240" cy="1144800"/>
          </a:xfrm>
        </p:spPr>
        <p:txBody>
          <a:bodyPr/>
          <a:lstStyle/>
          <a:p>
            <a:pPr algn="ctr"/>
            <a:r>
              <a:rPr lang="en-GB" sz="4000" b="1" spc="-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Century Gothic"/>
              </a:rPr>
              <a:t>Saying what I and others do</a:t>
            </a:r>
            <a:endParaRPr lang="en-GB" sz="4000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10" name="Picture 9" descr="A picture containing text, electronics, computer, display&#10;&#10;Description automatically generated">
            <a:extLst>
              <a:ext uri="{FF2B5EF4-FFF2-40B4-BE49-F238E27FC236}">
                <a16:creationId xmlns:a16="http://schemas.microsoft.com/office/drawing/2014/main" id="{8BDFFAE7-0C45-4A30-878F-996539E2D9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1116" y="426354"/>
            <a:ext cx="5084505" cy="4359018"/>
          </a:xfrm>
          <a:prstGeom prst="rect">
            <a:avLst/>
          </a:prstGeom>
        </p:spPr>
      </p:pic>
      <p:pic>
        <p:nvPicPr>
          <p:cNvPr id="4" name="Picture 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AB3648FB-5CDD-437B-A7BE-BE7B04D38B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708" y="3028500"/>
            <a:ext cx="1163895" cy="1334932"/>
          </a:xfrm>
          <a:prstGeom prst="rect">
            <a:avLst/>
          </a:prstGeom>
        </p:spPr>
      </p:pic>
      <p:pic>
        <p:nvPicPr>
          <p:cNvPr id="11" name="Picture 10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F18F11BF-9699-489F-BE5B-0E5D2F98620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738" y="2845906"/>
            <a:ext cx="643282" cy="150633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5F0FD59-D23E-4508-B647-34A10D1D3F1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3115" y="1092178"/>
            <a:ext cx="911753" cy="923236"/>
          </a:xfrm>
          <a:prstGeom prst="rect">
            <a:avLst/>
          </a:prstGeom>
        </p:spPr>
      </p:pic>
      <p:pic>
        <p:nvPicPr>
          <p:cNvPr id="6" name="Picture 5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042025ED-82E4-4B67-A9AC-34DC3309978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90702"/>
            <a:ext cx="4350240" cy="2175120"/>
          </a:xfrm>
          <a:prstGeom prst="rect">
            <a:avLst/>
          </a:prstGeom>
        </p:spPr>
      </p:pic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E6A4A8E1-0A43-496E-9B1E-4CA62AD9D7B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2115" y="1488582"/>
            <a:ext cx="3078833" cy="160917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B8D79E6-CBAF-470A-866A-1217F2BB8C24}"/>
              </a:ext>
            </a:extLst>
          </p:cNvPr>
          <p:cNvSpPr txBox="1"/>
          <p:nvPr/>
        </p:nvSpPr>
        <p:spPr>
          <a:xfrm>
            <a:off x="1267686" y="3834754"/>
            <a:ext cx="34876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solidFill>
                  <a:srgbClr val="002060"/>
                </a:solidFill>
                <a:latin typeface="Segoe Print" panose="02000600000000000000" pitchFamily="2" charset="0"/>
              </a:rPr>
              <a:t>L o n d r e 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Map&#10;&#10;Description automatically generated">
            <a:extLst>
              <a:ext uri="{FF2B5EF4-FFF2-40B4-BE49-F238E27FC236}">
                <a16:creationId xmlns:a16="http://schemas.microsoft.com/office/drawing/2014/main" id="{699E5C13-6E59-4150-AAEF-C8B735F0509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4472" y="3250702"/>
            <a:ext cx="2250158" cy="2446600"/>
          </a:xfrm>
          <a:prstGeom prst="rect">
            <a:avLst/>
          </a:prstGeom>
        </p:spPr>
      </p:pic>
      <p:pic>
        <p:nvPicPr>
          <p:cNvPr id="89" name="Google Shape;170;p8"/>
          <p:cNvPicPr/>
          <p:nvPr/>
        </p:nvPicPr>
        <p:blipFill>
          <a:blip r:embed="rId6"/>
          <a:stretch/>
        </p:blipFill>
        <p:spPr>
          <a:xfrm>
            <a:off x="10721400" y="111744"/>
            <a:ext cx="1329840" cy="1331640"/>
          </a:xfrm>
          <a:prstGeom prst="rect">
            <a:avLst/>
          </a:prstGeom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95DE2CF-C479-4832-BEE8-6FF1D832AF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365" y="69569"/>
            <a:ext cx="7574908" cy="523220"/>
          </a:xfrm>
        </p:spPr>
        <p:txBody>
          <a:bodyPr anchor="t"/>
          <a:lstStyle/>
          <a:p>
            <a:r>
              <a:rPr lang="en-GB" sz="3600" b="1" spc="-1" dirty="0">
                <a:solidFill>
                  <a:srgbClr val="1E4E79"/>
                </a:solidFill>
                <a:latin typeface="Century Gothic" panose="020B0502020202020204" pitchFamily="34" charset="0"/>
                <a:ea typeface="Century Gothic"/>
              </a:rPr>
              <a:t>Meanings of ‘à’ (to, at, on, in)</a:t>
            </a:r>
            <a:endParaRPr lang="en-GB" sz="3600" i="1" dirty="0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4143ABAD-B43C-45A4-8275-5E66FBB7CD67}"/>
              </a:ext>
            </a:extLst>
          </p:cNvPr>
          <p:cNvSpPr/>
          <p:nvPr/>
        </p:nvSpPr>
        <p:spPr>
          <a:xfrm>
            <a:off x="267242" y="1121400"/>
            <a:ext cx="978013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We also sometimes use 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à</a:t>
            </a: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to mean ‘on’: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92" name="Google Shape;183;p8">
            <a:extLst>
              <a:ext uri="{FF2B5EF4-FFF2-40B4-BE49-F238E27FC236}">
                <a16:creationId xmlns:a16="http://schemas.microsoft.com/office/drawing/2014/main" id="{7D591CE0-294E-4A90-81DC-38CBE3377757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21802" y="2482182"/>
            <a:ext cx="369037" cy="416098"/>
          </a:xfrm>
          <a:prstGeom prst="rect">
            <a:avLst/>
          </a:prstGeom>
          <a:noFill/>
          <a:ln>
            <a:noFill/>
          </a:ln>
        </p:spPr>
      </p:pic>
      <p:sp>
        <p:nvSpPr>
          <p:cNvPr id="93" name="TextBox 92">
            <a:extLst>
              <a:ext uri="{FF2B5EF4-FFF2-40B4-BE49-F238E27FC236}">
                <a16:creationId xmlns:a16="http://schemas.microsoft.com/office/drawing/2014/main" id="{85F0BB52-E948-47BD-A3B3-CB5225A59247}"/>
              </a:ext>
            </a:extLst>
          </p:cNvPr>
          <p:cNvSpPr txBox="1"/>
          <p:nvPr/>
        </p:nvSpPr>
        <p:spPr>
          <a:xfrm>
            <a:off x="853874" y="1825240"/>
            <a:ext cx="55210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Mylène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chante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à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la radio.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1BE15A16-69F6-41F8-A7F8-25419188FB80}"/>
              </a:ext>
            </a:extLst>
          </p:cNvPr>
          <p:cNvSpPr txBox="1"/>
          <p:nvPr/>
        </p:nvSpPr>
        <p:spPr>
          <a:xfrm>
            <a:off x="943043" y="2396806"/>
            <a:ext cx="55210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Mylène sings </a:t>
            </a:r>
            <a:r>
              <a:rPr kumimoji="0" lang="en-GB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on</a:t>
            </a:r>
            <a:r>
              <a:rPr kumimoji="0" lang="en-GB" sz="24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the radio.</a:t>
            </a:r>
          </a:p>
        </p:txBody>
      </p:sp>
      <p:pic>
        <p:nvPicPr>
          <p:cNvPr id="106" name="Graphic 105" descr="Arrow Clockwise curve">
            <a:extLst>
              <a:ext uri="{FF2B5EF4-FFF2-40B4-BE49-F238E27FC236}">
                <a16:creationId xmlns:a16="http://schemas.microsoft.com/office/drawing/2014/main" id="{46B204D1-C26A-4010-8880-4D8DACDAD04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2411358" flipH="1">
            <a:off x="2737616" y="2699503"/>
            <a:ext cx="486345" cy="649208"/>
          </a:xfrm>
          <a:prstGeom prst="rect">
            <a:avLst/>
          </a:prstGeom>
        </p:spPr>
      </p:pic>
      <p:sp>
        <p:nvSpPr>
          <p:cNvPr id="49" name="Rectangle 48">
            <a:extLst>
              <a:ext uri="{FF2B5EF4-FFF2-40B4-BE49-F238E27FC236}">
                <a16:creationId xmlns:a16="http://schemas.microsoft.com/office/drawing/2014/main" id="{29843444-346B-4894-ACAC-FA84B39F96DD}"/>
              </a:ext>
            </a:extLst>
          </p:cNvPr>
          <p:cNvSpPr/>
          <p:nvPr/>
        </p:nvSpPr>
        <p:spPr>
          <a:xfrm>
            <a:off x="267242" y="4061080"/>
            <a:ext cx="978013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Use 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à</a:t>
            </a: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to mean ‘in’ with town and city names, too: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50" name="Google Shape;183;p8">
            <a:extLst>
              <a:ext uri="{FF2B5EF4-FFF2-40B4-BE49-F238E27FC236}">
                <a16:creationId xmlns:a16="http://schemas.microsoft.com/office/drawing/2014/main" id="{35DBBECB-6988-46BC-9B11-41A1445B78B3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2648" y="5004169"/>
            <a:ext cx="369037" cy="416098"/>
          </a:xfrm>
          <a:prstGeom prst="rect">
            <a:avLst/>
          </a:prstGeom>
          <a:noFill/>
          <a:ln>
            <a:noFill/>
          </a:ln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9C0EECF8-9AE8-4592-B06B-58F129D6B7FC}"/>
              </a:ext>
            </a:extLst>
          </p:cNvPr>
          <p:cNvSpPr txBox="1"/>
          <p:nvPr/>
        </p:nvSpPr>
        <p:spPr>
          <a:xfrm>
            <a:off x="983889" y="4480206"/>
            <a:ext cx="55210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Je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reste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à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Paris.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5A24AE32-E550-4F47-8410-FBC7B9518D61}"/>
              </a:ext>
            </a:extLst>
          </p:cNvPr>
          <p:cNvSpPr txBox="1"/>
          <p:nvPr/>
        </p:nvSpPr>
        <p:spPr>
          <a:xfrm>
            <a:off x="983889" y="4918934"/>
            <a:ext cx="55210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I remain/</a:t>
            </a:r>
            <a:r>
              <a:rPr lang="en-GB" sz="2400" i="1" noProof="0" dirty="0">
                <a:solidFill>
                  <a:srgbClr val="002060"/>
                </a:solidFill>
                <a:latin typeface="Century Gothic" panose="020B0502020202020204" pitchFamily="34" charset="0"/>
              </a:rPr>
              <a:t>stay</a:t>
            </a:r>
            <a:r>
              <a:rPr kumimoji="0" lang="en-GB" sz="24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in</a:t>
            </a:r>
            <a:r>
              <a:rPr kumimoji="0" lang="en-GB" sz="24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Paris.</a:t>
            </a:r>
          </a:p>
        </p:txBody>
      </p:sp>
      <p:pic>
        <p:nvPicPr>
          <p:cNvPr id="56" name="Graphic 55" descr="Arrow Clockwise curve">
            <a:extLst>
              <a:ext uri="{FF2B5EF4-FFF2-40B4-BE49-F238E27FC236}">
                <a16:creationId xmlns:a16="http://schemas.microsoft.com/office/drawing/2014/main" id="{C32176E3-0A77-493F-BC3B-D3E20EC5D1E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2411358" flipH="1">
            <a:off x="2476836" y="5228345"/>
            <a:ext cx="685010" cy="914400"/>
          </a:xfrm>
          <a:prstGeom prst="rect">
            <a:avLst/>
          </a:prstGeom>
        </p:spPr>
      </p:pic>
      <p:pic>
        <p:nvPicPr>
          <p:cNvPr id="72" name="Graphic 71" descr="Arrow Clockwise curve">
            <a:extLst>
              <a:ext uri="{FF2B5EF4-FFF2-40B4-BE49-F238E27FC236}">
                <a16:creationId xmlns:a16="http://schemas.microsoft.com/office/drawing/2014/main" id="{867549E6-AC92-426D-A159-56F67C28AEC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2411358" flipH="1">
            <a:off x="7674204" y="1110871"/>
            <a:ext cx="685010" cy="914400"/>
          </a:xfrm>
          <a:prstGeom prst="rect">
            <a:avLst/>
          </a:prstGeom>
        </p:spPr>
      </p:pic>
      <p:pic>
        <p:nvPicPr>
          <p:cNvPr id="73" name="Picture 72" descr="Icon&#10;&#10;Description automatically generated">
            <a:extLst>
              <a:ext uri="{FF2B5EF4-FFF2-40B4-BE49-F238E27FC236}">
                <a16:creationId xmlns:a16="http://schemas.microsoft.com/office/drawing/2014/main" id="{CC1087D0-794D-4F9D-BCB9-8DB67C4EEC7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5853" y="3263402"/>
            <a:ext cx="941187" cy="780891"/>
          </a:xfrm>
          <a:prstGeom prst="rect">
            <a:avLst/>
          </a:prstGeom>
        </p:spPr>
      </p:pic>
      <p:pic>
        <p:nvPicPr>
          <p:cNvPr id="28" name="Picture 27" descr="Icon&#10;&#10;Description automatically generated">
            <a:extLst>
              <a:ext uri="{FF2B5EF4-FFF2-40B4-BE49-F238E27FC236}">
                <a16:creationId xmlns:a16="http://schemas.microsoft.com/office/drawing/2014/main" id="{E944DB41-52CC-455C-8D40-AFF6031ED15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7256" y="640986"/>
            <a:ext cx="974090" cy="1099502"/>
          </a:xfrm>
          <a:prstGeom prst="rect">
            <a:avLst/>
          </a:prstGeom>
        </p:spPr>
      </p:pic>
      <p:pic>
        <p:nvPicPr>
          <p:cNvPr id="29" name="Picture 28" descr="A picture containing dark, silhouette&#10;&#10;Description automatically generated">
            <a:extLst>
              <a:ext uri="{FF2B5EF4-FFF2-40B4-BE49-F238E27FC236}">
                <a16:creationId xmlns:a16="http://schemas.microsoft.com/office/drawing/2014/main" id="{FD33E8D6-7A74-48A2-B572-B27A7C20EC6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736333" y="990213"/>
            <a:ext cx="929560" cy="1731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6046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10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10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93" grpId="0"/>
      <p:bldP spid="94" grpId="0"/>
      <p:bldP spid="49" grpId="0"/>
      <p:bldP spid="51" grpId="0"/>
      <p:bldP spid="5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hought Bubble: Cloud 3">
            <a:extLst>
              <a:ext uri="{FF2B5EF4-FFF2-40B4-BE49-F238E27FC236}">
                <a16:creationId xmlns:a16="http://schemas.microsoft.com/office/drawing/2014/main" id="{15E63F24-94F4-42C5-A371-41B42A891BB6}"/>
              </a:ext>
            </a:extLst>
          </p:cNvPr>
          <p:cNvSpPr/>
          <p:nvPr/>
        </p:nvSpPr>
        <p:spPr>
          <a:xfrm>
            <a:off x="1715643" y="1139111"/>
            <a:ext cx="2870878" cy="1085367"/>
          </a:xfrm>
          <a:prstGeom prst="cloudCallout">
            <a:avLst>
              <a:gd name="adj1" fmla="val 45081"/>
              <a:gd name="adj2" fmla="val 54632"/>
            </a:avLst>
          </a:prstGeom>
          <a:solidFill>
            <a:srgbClr val="EFF9FB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2" name="CustomShape 6">
            <a:hlinkClick r:id="" action="ppaction://noaction">
              <a:snd r:embed="rId3" name="S11_1.wav"/>
            </a:hlinkClick>
          </p:cNvPr>
          <p:cNvSpPr/>
          <p:nvPr/>
        </p:nvSpPr>
        <p:spPr>
          <a:xfrm>
            <a:off x="75717" y="43189"/>
            <a:ext cx="812556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Pierre rêve*.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29" name="Picture 28" descr="Icon&#10;&#10;Description automatically generated">
            <a:extLst>
              <a:ext uri="{FF2B5EF4-FFF2-40B4-BE49-F238E27FC236}">
                <a16:creationId xmlns:a16="http://schemas.microsoft.com/office/drawing/2014/main" id="{96A999E4-763E-497D-9A46-5CA100E0CA4B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9003" y="0"/>
            <a:ext cx="1101542" cy="1101542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15774" y="1033981"/>
            <a:ext cx="648000" cy="374973"/>
          </a:xfrm>
          <a:solidFill>
            <a:srgbClr val="786EB1"/>
          </a:solidFill>
        </p:spPr>
        <p:txBody>
          <a:bodyPr/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lire</a:t>
            </a:r>
          </a:p>
        </p:txBody>
      </p:sp>
      <p:sp>
        <p:nvSpPr>
          <p:cNvPr id="19" name="CustomShape 23">
            <a:hlinkClick r:id="" action="ppaction://noaction">
              <a:snd r:embed="rId5" name="S11_3.wav"/>
            </a:hlinkClick>
            <a:extLst>
              <a:ext uri="{FF2B5EF4-FFF2-40B4-BE49-F238E27FC236}">
                <a16:creationId xmlns:a16="http://schemas.microsoft.com/office/drawing/2014/main" id="{249502D9-90B5-4521-B765-A08B81DA9BE5}"/>
              </a:ext>
            </a:extLst>
          </p:cNvPr>
          <p:cNvSpPr/>
          <p:nvPr/>
        </p:nvSpPr>
        <p:spPr>
          <a:xfrm>
            <a:off x="1489543" y="1033981"/>
            <a:ext cx="464040" cy="396360"/>
          </a:xfrm>
          <a:prstGeom prst="actionButtonBlank">
            <a:avLst/>
          </a:prstGeom>
          <a:solidFill>
            <a:srgbClr val="786EB1"/>
          </a:solidFill>
          <a:ln>
            <a:solidFill>
              <a:schemeClr val="bg1"/>
            </a:solidFill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sym typeface="Arial"/>
              </a:rPr>
              <a:t>1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sym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CF85E83-73E2-4823-8361-0A1A21008874}"/>
              </a:ext>
            </a:extLst>
          </p:cNvPr>
          <p:cNvSpPr txBox="1"/>
          <p:nvPr/>
        </p:nvSpPr>
        <p:spPr>
          <a:xfrm>
            <a:off x="1960193" y="1270041"/>
            <a:ext cx="21926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Voici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mon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amie.</a:t>
            </a:r>
          </a:p>
        </p:txBody>
      </p:sp>
      <p:sp>
        <p:nvSpPr>
          <p:cNvPr id="34" name="CustomShape 23">
            <a:hlinkClick r:id="" action="ppaction://noaction">
              <a:snd r:embed="rId6" name="S11_4.wav"/>
            </a:hlinkClick>
            <a:extLst>
              <a:ext uri="{FF2B5EF4-FFF2-40B4-BE49-F238E27FC236}">
                <a16:creationId xmlns:a16="http://schemas.microsoft.com/office/drawing/2014/main" id="{70427418-F96B-4BBD-89A6-56561A3477EC}"/>
              </a:ext>
            </a:extLst>
          </p:cNvPr>
          <p:cNvSpPr/>
          <p:nvPr/>
        </p:nvSpPr>
        <p:spPr>
          <a:xfrm>
            <a:off x="7666205" y="1010651"/>
            <a:ext cx="464040" cy="396360"/>
          </a:xfrm>
          <a:prstGeom prst="actionButtonBlank">
            <a:avLst/>
          </a:prstGeom>
          <a:solidFill>
            <a:srgbClr val="786EB1"/>
          </a:solidFill>
          <a:ln>
            <a:solidFill>
              <a:schemeClr val="bg1"/>
            </a:solidFill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sym typeface="Arial"/>
              </a:rPr>
              <a:t>2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sym typeface="Arial"/>
            </a:endParaRPr>
          </a:p>
        </p:txBody>
      </p:sp>
      <p:sp>
        <p:nvSpPr>
          <p:cNvPr id="35" name="CustomShape 23">
            <a:hlinkClick r:id="" action="ppaction://noaction">
              <a:snd r:embed="rId7" name="S11_5.wav"/>
            </a:hlinkClick>
            <a:extLst>
              <a:ext uri="{FF2B5EF4-FFF2-40B4-BE49-F238E27FC236}">
                <a16:creationId xmlns:a16="http://schemas.microsoft.com/office/drawing/2014/main" id="{5343F140-90DB-480E-BDEA-48EC5DB7DFDC}"/>
              </a:ext>
            </a:extLst>
          </p:cNvPr>
          <p:cNvSpPr/>
          <p:nvPr/>
        </p:nvSpPr>
        <p:spPr>
          <a:xfrm>
            <a:off x="7665966" y="3147763"/>
            <a:ext cx="464040" cy="396360"/>
          </a:xfrm>
          <a:prstGeom prst="actionButtonBlank">
            <a:avLst/>
          </a:prstGeom>
          <a:solidFill>
            <a:srgbClr val="786EB1"/>
          </a:solidFill>
          <a:ln>
            <a:solidFill>
              <a:schemeClr val="bg1"/>
            </a:solidFill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sym typeface="Arial"/>
              </a:rPr>
              <a:t>3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sym typeface="Arial"/>
            </a:endParaRPr>
          </a:p>
        </p:txBody>
      </p:sp>
      <p:sp>
        <p:nvSpPr>
          <p:cNvPr id="39" name="CustomShape 23">
            <a:hlinkClick r:id="" action="ppaction://noaction">
              <a:snd r:embed="rId8" name="S11_6.wav"/>
            </a:hlinkClick>
            <a:extLst>
              <a:ext uri="{FF2B5EF4-FFF2-40B4-BE49-F238E27FC236}">
                <a16:creationId xmlns:a16="http://schemas.microsoft.com/office/drawing/2014/main" id="{5977E598-195D-443D-9E4E-73E0FCDA8F70}"/>
              </a:ext>
            </a:extLst>
          </p:cNvPr>
          <p:cNvSpPr/>
          <p:nvPr/>
        </p:nvSpPr>
        <p:spPr>
          <a:xfrm>
            <a:off x="7665966" y="5059700"/>
            <a:ext cx="464040" cy="396360"/>
          </a:xfrm>
          <a:prstGeom prst="actionButtonBlank">
            <a:avLst/>
          </a:prstGeom>
          <a:solidFill>
            <a:srgbClr val="786EB1"/>
          </a:solidFill>
          <a:ln>
            <a:solidFill>
              <a:schemeClr val="bg1"/>
            </a:solidFill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sym typeface="Arial"/>
              </a:rPr>
              <a:t>4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sym typeface="Arial"/>
            </a:endParaRPr>
          </a:p>
        </p:txBody>
      </p:sp>
      <p:sp>
        <p:nvSpPr>
          <p:cNvPr id="41" name="CustomShape 23">
            <a:hlinkClick r:id="" action="ppaction://noaction">
              <a:snd r:embed="rId9" name="S11_7.wav"/>
            </a:hlinkClick>
            <a:extLst>
              <a:ext uri="{FF2B5EF4-FFF2-40B4-BE49-F238E27FC236}">
                <a16:creationId xmlns:a16="http://schemas.microsoft.com/office/drawing/2014/main" id="{25C51F3F-7DC6-489F-9675-73379073B650}"/>
              </a:ext>
            </a:extLst>
          </p:cNvPr>
          <p:cNvSpPr/>
          <p:nvPr/>
        </p:nvSpPr>
        <p:spPr>
          <a:xfrm>
            <a:off x="4515389" y="4792332"/>
            <a:ext cx="464040" cy="396360"/>
          </a:xfrm>
          <a:prstGeom prst="actionButtonBlank">
            <a:avLst/>
          </a:prstGeom>
          <a:solidFill>
            <a:srgbClr val="786EB1"/>
          </a:solidFill>
          <a:ln>
            <a:solidFill>
              <a:schemeClr val="bg1"/>
            </a:solidFill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sym typeface="Arial"/>
              </a:rPr>
              <a:t>5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sym typeface="Arial"/>
            </a:endParaRPr>
          </a:p>
        </p:txBody>
      </p:sp>
      <p:sp>
        <p:nvSpPr>
          <p:cNvPr id="42" name="CustomShape 23">
            <a:hlinkClick r:id="" action="ppaction://noaction">
              <a:snd r:embed="rId10" name="S11_8.wav"/>
            </a:hlinkClick>
            <a:extLst>
              <a:ext uri="{FF2B5EF4-FFF2-40B4-BE49-F238E27FC236}">
                <a16:creationId xmlns:a16="http://schemas.microsoft.com/office/drawing/2014/main" id="{F86BB047-9B4C-46FF-91E5-68F31BD7F4B7}"/>
              </a:ext>
            </a:extLst>
          </p:cNvPr>
          <p:cNvSpPr/>
          <p:nvPr/>
        </p:nvSpPr>
        <p:spPr>
          <a:xfrm>
            <a:off x="301233" y="5864490"/>
            <a:ext cx="464040" cy="396360"/>
          </a:xfrm>
          <a:prstGeom prst="actionButtonBlank">
            <a:avLst/>
          </a:prstGeom>
          <a:solidFill>
            <a:srgbClr val="786EB1"/>
          </a:solidFill>
          <a:ln>
            <a:solidFill>
              <a:schemeClr val="bg1"/>
            </a:solidFill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sym typeface="Arial"/>
              </a:rPr>
              <a:t>6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sym typeface="Arial"/>
            </a:endParaRPr>
          </a:p>
        </p:txBody>
      </p:sp>
      <p:sp>
        <p:nvSpPr>
          <p:cNvPr id="43" name="CustomShape 23">
            <a:hlinkClick r:id="" action="ppaction://noaction">
              <a:snd r:embed="rId11" name="S11_9.wav"/>
            </a:hlinkClick>
            <a:extLst>
              <a:ext uri="{FF2B5EF4-FFF2-40B4-BE49-F238E27FC236}">
                <a16:creationId xmlns:a16="http://schemas.microsoft.com/office/drawing/2014/main" id="{1CF7F84A-FCFF-4EEC-A7B4-D46ED40094C9}"/>
              </a:ext>
            </a:extLst>
          </p:cNvPr>
          <p:cNvSpPr/>
          <p:nvPr/>
        </p:nvSpPr>
        <p:spPr>
          <a:xfrm>
            <a:off x="301233" y="4537788"/>
            <a:ext cx="464040" cy="396360"/>
          </a:xfrm>
          <a:prstGeom prst="actionButtonBlank">
            <a:avLst/>
          </a:prstGeom>
          <a:solidFill>
            <a:srgbClr val="786EB1"/>
          </a:solidFill>
          <a:ln>
            <a:solidFill>
              <a:schemeClr val="bg1"/>
            </a:solidFill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sym typeface="Arial"/>
              </a:rPr>
              <a:t>7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sym typeface="Arial"/>
            </a:endParaRPr>
          </a:p>
        </p:txBody>
      </p:sp>
      <p:sp>
        <p:nvSpPr>
          <p:cNvPr id="44" name="CustomShape 23">
            <a:hlinkClick r:id="" action="ppaction://noaction">
              <a:snd r:embed="rId12" name="S11_10.wav"/>
            </a:hlinkClick>
            <a:extLst>
              <a:ext uri="{FF2B5EF4-FFF2-40B4-BE49-F238E27FC236}">
                <a16:creationId xmlns:a16="http://schemas.microsoft.com/office/drawing/2014/main" id="{DA8AEFC9-2DF5-4F0B-AC7A-CD9759BE2D27}"/>
              </a:ext>
            </a:extLst>
          </p:cNvPr>
          <p:cNvSpPr/>
          <p:nvPr/>
        </p:nvSpPr>
        <p:spPr>
          <a:xfrm>
            <a:off x="301233" y="2953699"/>
            <a:ext cx="464040" cy="396360"/>
          </a:xfrm>
          <a:prstGeom prst="actionButtonBlank">
            <a:avLst/>
          </a:prstGeom>
          <a:solidFill>
            <a:srgbClr val="786EB1"/>
          </a:solidFill>
          <a:ln>
            <a:solidFill>
              <a:schemeClr val="bg1"/>
            </a:solidFill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sym typeface="Arial"/>
              </a:rPr>
              <a:t>8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sym typeface="Arial"/>
            </a:endParaRP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EA783AAF-2B00-4CF6-B004-8E181680D151}"/>
              </a:ext>
            </a:extLst>
          </p:cNvPr>
          <p:cNvSpPr/>
          <p:nvPr/>
        </p:nvSpPr>
        <p:spPr>
          <a:xfrm>
            <a:off x="11418399" y="1536263"/>
            <a:ext cx="44275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in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47" name="Picture 4" descr="pillow clipart png - Clip Art Library">
            <a:extLst>
              <a:ext uri="{FF2B5EF4-FFF2-40B4-BE49-F238E27FC236}">
                <a16:creationId xmlns:a16="http://schemas.microsoft.com/office/drawing/2014/main" id="{8F08862D-3747-4182-B942-85154900E3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2018" y="2891975"/>
            <a:ext cx="1886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47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4A0C6DA5-5C29-41D3-B0AB-69737FB0226B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612"/>
          <a:stretch/>
        </p:blipFill>
        <p:spPr>
          <a:xfrm>
            <a:off x="5265507" y="2937465"/>
            <a:ext cx="1849608" cy="1524311"/>
          </a:xfrm>
          <a:prstGeom prst="rect">
            <a:avLst/>
          </a:prstGeom>
        </p:spPr>
      </p:pic>
      <p:grpSp>
        <p:nvGrpSpPr>
          <p:cNvPr id="56" name="Group 55">
            <a:extLst>
              <a:ext uri="{FF2B5EF4-FFF2-40B4-BE49-F238E27FC236}">
                <a16:creationId xmlns:a16="http://schemas.microsoft.com/office/drawing/2014/main" id="{80DF635D-F6D8-4494-B1C0-C1F1CF05C598}"/>
              </a:ext>
            </a:extLst>
          </p:cNvPr>
          <p:cNvGrpSpPr/>
          <p:nvPr/>
        </p:nvGrpSpPr>
        <p:grpSpPr>
          <a:xfrm>
            <a:off x="5665300" y="3442708"/>
            <a:ext cx="890953" cy="513823"/>
            <a:chOff x="5360602" y="517320"/>
            <a:chExt cx="1445474" cy="733564"/>
          </a:xfrm>
        </p:grpSpPr>
        <p:sp>
          <p:nvSpPr>
            <p:cNvPr id="68" name="Freeform: Shape 10">
              <a:extLst>
                <a:ext uri="{FF2B5EF4-FFF2-40B4-BE49-F238E27FC236}">
                  <a16:creationId xmlns:a16="http://schemas.microsoft.com/office/drawing/2014/main" id="{A2DD3EFB-D6A3-4676-AF12-E53DAB95CE53}"/>
                </a:ext>
              </a:extLst>
            </p:cNvPr>
            <p:cNvSpPr/>
            <p:nvPr/>
          </p:nvSpPr>
          <p:spPr>
            <a:xfrm>
              <a:off x="5360602" y="517320"/>
              <a:ext cx="1445474" cy="733564"/>
            </a:xfrm>
            <a:custGeom>
              <a:avLst/>
              <a:gdLst>
                <a:gd name="connsiteX0" fmla="*/ 719667 w 1445474"/>
                <a:gd name="connsiteY0" fmla="*/ 610797 h 733564"/>
                <a:gd name="connsiteX1" fmla="*/ 719667 w 1445474"/>
                <a:gd name="connsiteY1" fmla="*/ 610797 h 733564"/>
                <a:gd name="connsiteX2" fmla="*/ 673100 w 1445474"/>
                <a:gd name="connsiteY2" fmla="*/ 615030 h 733564"/>
                <a:gd name="connsiteX3" fmla="*/ 656167 w 1445474"/>
                <a:gd name="connsiteY3" fmla="*/ 627730 h 733564"/>
                <a:gd name="connsiteX4" fmla="*/ 643467 w 1445474"/>
                <a:gd name="connsiteY4" fmla="*/ 631964 h 733564"/>
                <a:gd name="connsiteX5" fmla="*/ 630767 w 1445474"/>
                <a:gd name="connsiteY5" fmla="*/ 644664 h 733564"/>
                <a:gd name="connsiteX6" fmla="*/ 605367 w 1445474"/>
                <a:gd name="connsiteY6" fmla="*/ 653130 h 733564"/>
                <a:gd name="connsiteX7" fmla="*/ 575734 w 1445474"/>
                <a:gd name="connsiteY7" fmla="*/ 665830 h 733564"/>
                <a:gd name="connsiteX8" fmla="*/ 558800 w 1445474"/>
                <a:gd name="connsiteY8" fmla="*/ 674297 h 733564"/>
                <a:gd name="connsiteX9" fmla="*/ 533400 w 1445474"/>
                <a:gd name="connsiteY9" fmla="*/ 682764 h 733564"/>
                <a:gd name="connsiteX10" fmla="*/ 520700 w 1445474"/>
                <a:gd name="connsiteY10" fmla="*/ 691230 h 733564"/>
                <a:gd name="connsiteX11" fmla="*/ 508000 w 1445474"/>
                <a:gd name="connsiteY11" fmla="*/ 695464 h 733564"/>
                <a:gd name="connsiteX12" fmla="*/ 495300 w 1445474"/>
                <a:gd name="connsiteY12" fmla="*/ 703930 h 733564"/>
                <a:gd name="connsiteX13" fmla="*/ 482600 w 1445474"/>
                <a:gd name="connsiteY13" fmla="*/ 716630 h 733564"/>
                <a:gd name="connsiteX14" fmla="*/ 465667 w 1445474"/>
                <a:gd name="connsiteY14" fmla="*/ 720864 h 733564"/>
                <a:gd name="connsiteX15" fmla="*/ 393700 w 1445474"/>
                <a:gd name="connsiteY15" fmla="*/ 733564 h 733564"/>
                <a:gd name="connsiteX16" fmla="*/ 249767 w 1445474"/>
                <a:gd name="connsiteY16" fmla="*/ 729330 h 733564"/>
                <a:gd name="connsiteX17" fmla="*/ 220134 w 1445474"/>
                <a:gd name="connsiteY17" fmla="*/ 712397 h 733564"/>
                <a:gd name="connsiteX18" fmla="*/ 182034 w 1445474"/>
                <a:gd name="connsiteY18" fmla="*/ 686997 h 733564"/>
                <a:gd name="connsiteX19" fmla="*/ 169334 w 1445474"/>
                <a:gd name="connsiteY19" fmla="*/ 678530 h 733564"/>
                <a:gd name="connsiteX20" fmla="*/ 139700 w 1445474"/>
                <a:gd name="connsiteY20" fmla="*/ 657364 h 733564"/>
                <a:gd name="connsiteX21" fmla="*/ 122767 w 1445474"/>
                <a:gd name="connsiteY21" fmla="*/ 636197 h 733564"/>
                <a:gd name="connsiteX22" fmla="*/ 101600 w 1445474"/>
                <a:gd name="connsiteY22" fmla="*/ 623497 h 733564"/>
                <a:gd name="connsiteX23" fmla="*/ 84667 w 1445474"/>
                <a:gd name="connsiteY23" fmla="*/ 598097 h 733564"/>
                <a:gd name="connsiteX24" fmla="*/ 76200 w 1445474"/>
                <a:gd name="connsiteY24" fmla="*/ 585397 h 733564"/>
                <a:gd name="connsiteX25" fmla="*/ 59267 w 1445474"/>
                <a:gd name="connsiteY25" fmla="*/ 564230 h 733564"/>
                <a:gd name="connsiteX26" fmla="*/ 42334 w 1445474"/>
                <a:gd name="connsiteY26" fmla="*/ 534597 h 733564"/>
                <a:gd name="connsiteX27" fmla="*/ 29634 w 1445474"/>
                <a:gd name="connsiteY27" fmla="*/ 517664 h 733564"/>
                <a:gd name="connsiteX28" fmla="*/ 21167 w 1445474"/>
                <a:gd name="connsiteY28" fmla="*/ 488030 h 733564"/>
                <a:gd name="connsiteX29" fmla="*/ 12700 w 1445474"/>
                <a:gd name="connsiteY29" fmla="*/ 475330 h 733564"/>
                <a:gd name="connsiteX30" fmla="*/ 0 w 1445474"/>
                <a:gd name="connsiteY30" fmla="*/ 428764 h 733564"/>
                <a:gd name="connsiteX31" fmla="*/ 4234 w 1445474"/>
                <a:gd name="connsiteY31" fmla="*/ 255197 h 733564"/>
                <a:gd name="connsiteX32" fmla="*/ 21167 w 1445474"/>
                <a:gd name="connsiteY32" fmla="*/ 225564 h 733564"/>
                <a:gd name="connsiteX33" fmla="*/ 38100 w 1445474"/>
                <a:gd name="connsiteY33" fmla="*/ 200164 h 733564"/>
                <a:gd name="connsiteX34" fmla="*/ 42334 w 1445474"/>
                <a:gd name="connsiteY34" fmla="*/ 187464 h 733564"/>
                <a:gd name="connsiteX35" fmla="*/ 59267 w 1445474"/>
                <a:gd name="connsiteY35" fmla="*/ 174764 h 733564"/>
                <a:gd name="connsiteX36" fmla="*/ 80434 w 1445474"/>
                <a:gd name="connsiteY36" fmla="*/ 145130 h 733564"/>
                <a:gd name="connsiteX37" fmla="*/ 93134 w 1445474"/>
                <a:gd name="connsiteY37" fmla="*/ 128197 h 733564"/>
                <a:gd name="connsiteX38" fmla="*/ 118534 w 1445474"/>
                <a:gd name="connsiteY38" fmla="*/ 111264 h 733564"/>
                <a:gd name="connsiteX39" fmla="*/ 156634 w 1445474"/>
                <a:gd name="connsiteY39" fmla="*/ 90097 h 733564"/>
                <a:gd name="connsiteX40" fmla="*/ 186267 w 1445474"/>
                <a:gd name="connsiteY40" fmla="*/ 77397 h 733564"/>
                <a:gd name="connsiteX41" fmla="*/ 215900 w 1445474"/>
                <a:gd name="connsiteY41" fmla="*/ 64697 h 733564"/>
                <a:gd name="connsiteX42" fmla="*/ 249767 w 1445474"/>
                <a:gd name="connsiteY42" fmla="*/ 56230 h 733564"/>
                <a:gd name="connsiteX43" fmla="*/ 262467 w 1445474"/>
                <a:gd name="connsiteY43" fmla="*/ 51997 h 733564"/>
                <a:gd name="connsiteX44" fmla="*/ 287867 w 1445474"/>
                <a:gd name="connsiteY44" fmla="*/ 47764 h 733564"/>
                <a:gd name="connsiteX45" fmla="*/ 309034 w 1445474"/>
                <a:gd name="connsiteY45" fmla="*/ 43530 h 733564"/>
                <a:gd name="connsiteX46" fmla="*/ 334434 w 1445474"/>
                <a:gd name="connsiteY46" fmla="*/ 39297 h 733564"/>
                <a:gd name="connsiteX47" fmla="*/ 355600 w 1445474"/>
                <a:gd name="connsiteY47" fmla="*/ 35064 h 733564"/>
                <a:gd name="connsiteX48" fmla="*/ 440267 w 1445474"/>
                <a:gd name="connsiteY48" fmla="*/ 22364 h 733564"/>
                <a:gd name="connsiteX49" fmla="*/ 486834 w 1445474"/>
                <a:gd name="connsiteY49" fmla="*/ 13897 h 733564"/>
                <a:gd name="connsiteX50" fmla="*/ 520700 w 1445474"/>
                <a:gd name="connsiteY50" fmla="*/ 9664 h 733564"/>
                <a:gd name="connsiteX51" fmla="*/ 719667 w 1445474"/>
                <a:gd name="connsiteY51" fmla="*/ 5430 h 733564"/>
                <a:gd name="connsiteX52" fmla="*/ 931334 w 1445474"/>
                <a:gd name="connsiteY52" fmla="*/ 5430 h 733564"/>
                <a:gd name="connsiteX53" fmla="*/ 948267 w 1445474"/>
                <a:gd name="connsiteY53" fmla="*/ 9664 h 733564"/>
                <a:gd name="connsiteX54" fmla="*/ 990600 w 1445474"/>
                <a:gd name="connsiteY54" fmla="*/ 18130 h 733564"/>
                <a:gd name="connsiteX55" fmla="*/ 1066800 w 1445474"/>
                <a:gd name="connsiteY55" fmla="*/ 39297 h 733564"/>
                <a:gd name="connsiteX56" fmla="*/ 1104900 w 1445474"/>
                <a:gd name="connsiteY56" fmla="*/ 51997 h 733564"/>
                <a:gd name="connsiteX57" fmla="*/ 1151467 w 1445474"/>
                <a:gd name="connsiteY57" fmla="*/ 64697 h 733564"/>
                <a:gd name="connsiteX58" fmla="*/ 1168400 w 1445474"/>
                <a:gd name="connsiteY58" fmla="*/ 73164 h 733564"/>
                <a:gd name="connsiteX59" fmla="*/ 1198034 w 1445474"/>
                <a:gd name="connsiteY59" fmla="*/ 77397 h 733564"/>
                <a:gd name="connsiteX60" fmla="*/ 1219200 w 1445474"/>
                <a:gd name="connsiteY60" fmla="*/ 85864 h 733564"/>
                <a:gd name="connsiteX61" fmla="*/ 1231900 w 1445474"/>
                <a:gd name="connsiteY61" fmla="*/ 98564 h 733564"/>
                <a:gd name="connsiteX62" fmla="*/ 1261534 w 1445474"/>
                <a:gd name="connsiteY62" fmla="*/ 102797 h 733564"/>
                <a:gd name="connsiteX63" fmla="*/ 1278467 w 1445474"/>
                <a:gd name="connsiteY63" fmla="*/ 115497 h 733564"/>
                <a:gd name="connsiteX64" fmla="*/ 1299634 w 1445474"/>
                <a:gd name="connsiteY64" fmla="*/ 123964 h 733564"/>
                <a:gd name="connsiteX65" fmla="*/ 1312334 w 1445474"/>
                <a:gd name="connsiteY65" fmla="*/ 136664 h 733564"/>
                <a:gd name="connsiteX66" fmla="*/ 1333500 w 1445474"/>
                <a:gd name="connsiteY66" fmla="*/ 149364 h 733564"/>
                <a:gd name="connsiteX67" fmla="*/ 1341967 w 1445474"/>
                <a:gd name="connsiteY67" fmla="*/ 162064 h 733564"/>
                <a:gd name="connsiteX68" fmla="*/ 1354667 w 1445474"/>
                <a:gd name="connsiteY68" fmla="*/ 174764 h 733564"/>
                <a:gd name="connsiteX69" fmla="*/ 1375834 w 1445474"/>
                <a:gd name="connsiteY69" fmla="*/ 200164 h 733564"/>
                <a:gd name="connsiteX70" fmla="*/ 1397000 w 1445474"/>
                <a:gd name="connsiteY70" fmla="*/ 234030 h 733564"/>
                <a:gd name="connsiteX71" fmla="*/ 1422400 w 1445474"/>
                <a:gd name="connsiteY71" fmla="*/ 280597 h 733564"/>
                <a:gd name="connsiteX72" fmla="*/ 1430867 w 1445474"/>
                <a:gd name="connsiteY72" fmla="*/ 301764 h 733564"/>
                <a:gd name="connsiteX73" fmla="*/ 1439334 w 1445474"/>
                <a:gd name="connsiteY73" fmla="*/ 327164 h 733564"/>
                <a:gd name="connsiteX74" fmla="*/ 1439334 w 1445474"/>
                <a:gd name="connsiteY74" fmla="*/ 475330 h 733564"/>
                <a:gd name="connsiteX75" fmla="*/ 1430867 w 1445474"/>
                <a:gd name="connsiteY75" fmla="*/ 500730 h 733564"/>
                <a:gd name="connsiteX76" fmla="*/ 1418167 w 1445474"/>
                <a:gd name="connsiteY76" fmla="*/ 517664 h 733564"/>
                <a:gd name="connsiteX77" fmla="*/ 1405467 w 1445474"/>
                <a:gd name="connsiteY77" fmla="*/ 559997 h 733564"/>
                <a:gd name="connsiteX78" fmla="*/ 1392767 w 1445474"/>
                <a:gd name="connsiteY78" fmla="*/ 576930 h 733564"/>
                <a:gd name="connsiteX79" fmla="*/ 1371600 w 1445474"/>
                <a:gd name="connsiteY79" fmla="*/ 602330 h 733564"/>
                <a:gd name="connsiteX80" fmla="*/ 1333500 w 1445474"/>
                <a:gd name="connsiteY80" fmla="*/ 644664 h 733564"/>
                <a:gd name="connsiteX81" fmla="*/ 1312334 w 1445474"/>
                <a:gd name="connsiteY81" fmla="*/ 665830 h 733564"/>
                <a:gd name="connsiteX82" fmla="*/ 1282700 w 1445474"/>
                <a:gd name="connsiteY82" fmla="*/ 691230 h 733564"/>
                <a:gd name="connsiteX83" fmla="*/ 1265767 w 1445474"/>
                <a:gd name="connsiteY83" fmla="*/ 699697 h 733564"/>
                <a:gd name="connsiteX84" fmla="*/ 1253067 w 1445474"/>
                <a:gd name="connsiteY84" fmla="*/ 703930 h 733564"/>
                <a:gd name="connsiteX85" fmla="*/ 1155700 w 1445474"/>
                <a:gd name="connsiteY85" fmla="*/ 720864 h 733564"/>
                <a:gd name="connsiteX86" fmla="*/ 982134 w 1445474"/>
                <a:gd name="connsiteY86" fmla="*/ 716630 h 733564"/>
                <a:gd name="connsiteX87" fmla="*/ 965200 w 1445474"/>
                <a:gd name="connsiteY87" fmla="*/ 708164 h 733564"/>
                <a:gd name="connsiteX88" fmla="*/ 952500 w 1445474"/>
                <a:gd name="connsiteY88" fmla="*/ 703930 h 733564"/>
                <a:gd name="connsiteX89" fmla="*/ 939800 w 1445474"/>
                <a:gd name="connsiteY89" fmla="*/ 695464 h 733564"/>
                <a:gd name="connsiteX90" fmla="*/ 905934 w 1445474"/>
                <a:gd name="connsiteY90" fmla="*/ 686997 h 733564"/>
                <a:gd name="connsiteX91" fmla="*/ 880534 w 1445474"/>
                <a:gd name="connsiteY91" fmla="*/ 674297 h 733564"/>
                <a:gd name="connsiteX92" fmla="*/ 867834 w 1445474"/>
                <a:gd name="connsiteY92" fmla="*/ 665830 h 733564"/>
                <a:gd name="connsiteX93" fmla="*/ 838200 w 1445474"/>
                <a:gd name="connsiteY93" fmla="*/ 653130 h 733564"/>
                <a:gd name="connsiteX94" fmla="*/ 821267 w 1445474"/>
                <a:gd name="connsiteY94" fmla="*/ 640430 h 733564"/>
                <a:gd name="connsiteX95" fmla="*/ 795867 w 1445474"/>
                <a:gd name="connsiteY95" fmla="*/ 631964 h 733564"/>
                <a:gd name="connsiteX96" fmla="*/ 753534 w 1445474"/>
                <a:gd name="connsiteY96" fmla="*/ 615030 h 733564"/>
                <a:gd name="connsiteX97" fmla="*/ 740834 w 1445474"/>
                <a:gd name="connsiteY97" fmla="*/ 610797 h 733564"/>
                <a:gd name="connsiteX98" fmla="*/ 719667 w 1445474"/>
                <a:gd name="connsiteY98" fmla="*/ 610797 h 7335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</a:cxnLst>
              <a:rect l="l" t="t" r="r" b="b"/>
              <a:pathLst>
                <a:path w="1445474" h="733564">
                  <a:moveTo>
                    <a:pt x="719667" y="610797"/>
                  </a:moveTo>
                  <a:lnTo>
                    <a:pt x="719667" y="610797"/>
                  </a:lnTo>
                  <a:cubicBezTo>
                    <a:pt x="704145" y="612208"/>
                    <a:pt x="688160" y="611014"/>
                    <a:pt x="673100" y="615030"/>
                  </a:cubicBezTo>
                  <a:cubicBezTo>
                    <a:pt x="666283" y="616848"/>
                    <a:pt x="662293" y="624229"/>
                    <a:pt x="656167" y="627730"/>
                  </a:cubicBezTo>
                  <a:cubicBezTo>
                    <a:pt x="652293" y="629944"/>
                    <a:pt x="647700" y="630553"/>
                    <a:pt x="643467" y="631964"/>
                  </a:cubicBezTo>
                  <a:cubicBezTo>
                    <a:pt x="639234" y="636197"/>
                    <a:pt x="636000" y="641757"/>
                    <a:pt x="630767" y="644664"/>
                  </a:cubicBezTo>
                  <a:cubicBezTo>
                    <a:pt x="622965" y="648998"/>
                    <a:pt x="613349" y="649139"/>
                    <a:pt x="605367" y="653130"/>
                  </a:cubicBezTo>
                  <a:cubicBezTo>
                    <a:pt x="549220" y="681205"/>
                    <a:pt x="619327" y="647148"/>
                    <a:pt x="575734" y="665830"/>
                  </a:cubicBezTo>
                  <a:cubicBezTo>
                    <a:pt x="569933" y="668316"/>
                    <a:pt x="564660" y="671953"/>
                    <a:pt x="558800" y="674297"/>
                  </a:cubicBezTo>
                  <a:cubicBezTo>
                    <a:pt x="550514" y="677612"/>
                    <a:pt x="540826" y="677814"/>
                    <a:pt x="533400" y="682764"/>
                  </a:cubicBezTo>
                  <a:cubicBezTo>
                    <a:pt x="529167" y="685586"/>
                    <a:pt x="525251" y="688955"/>
                    <a:pt x="520700" y="691230"/>
                  </a:cubicBezTo>
                  <a:cubicBezTo>
                    <a:pt x="516709" y="693226"/>
                    <a:pt x="511991" y="693468"/>
                    <a:pt x="508000" y="695464"/>
                  </a:cubicBezTo>
                  <a:cubicBezTo>
                    <a:pt x="503449" y="697739"/>
                    <a:pt x="499209" y="700673"/>
                    <a:pt x="495300" y="703930"/>
                  </a:cubicBezTo>
                  <a:cubicBezTo>
                    <a:pt x="490701" y="707763"/>
                    <a:pt x="487798" y="713660"/>
                    <a:pt x="482600" y="716630"/>
                  </a:cubicBezTo>
                  <a:cubicBezTo>
                    <a:pt x="477549" y="719517"/>
                    <a:pt x="471397" y="719853"/>
                    <a:pt x="465667" y="720864"/>
                  </a:cubicBezTo>
                  <a:cubicBezTo>
                    <a:pt x="386177" y="734892"/>
                    <a:pt x="434504" y="723362"/>
                    <a:pt x="393700" y="733564"/>
                  </a:cubicBezTo>
                  <a:cubicBezTo>
                    <a:pt x="345722" y="732153"/>
                    <a:pt x="297695" y="731921"/>
                    <a:pt x="249767" y="729330"/>
                  </a:cubicBezTo>
                  <a:cubicBezTo>
                    <a:pt x="237686" y="728677"/>
                    <a:pt x="229074" y="718587"/>
                    <a:pt x="220134" y="712397"/>
                  </a:cubicBezTo>
                  <a:cubicBezTo>
                    <a:pt x="207584" y="703709"/>
                    <a:pt x="194734" y="695464"/>
                    <a:pt x="182034" y="686997"/>
                  </a:cubicBezTo>
                  <a:cubicBezTo>
                    <a:pt x="177801" y="684175"/>
                    <a:pt x="172932" y="682128"/>
                    <a:pt x="169334" y="678530"/>
                  </a:cubicBezTo>
                  <a:cubicBezTo>
                    <a:pt x="152172" y="661368"/>
                    <a:pt x="161989" y="668507"/>
                    <a:pt x="139700" y="657364"/>
                  </a:cubicBezTo>
                  <a:cubicBezTo>
                    <a:pt x="134056" y="650308"/>
                    <a:pt x="129520" y="642200"/>
                    <a:pt x="122767" y="636197"/>
                  </a:cubicBezTo>
                  <a:cubicBezTo>
                    <a:pt x="116617" y="630730"/>
                    <a:pt x="107418" y="629315"/>
                    <a:pt x="101600" y="623497"/>
                  </a:cubicBezTo>
                  <a:cubicBezTo>
                    <a:pt x="94405" y="616302"/>
                    <a:pt x="90311" y="606564"/>
                    <a:pt x="84667" y="598097"/>
                  </a:cubicBezTo>
                  <a:lnTo>
                    <a:pt x="76200" y="585397"/>
                  </a:lnTo>
                  <a:cubicBezTo>
                    <a:pt x="67960" y="560674"/>
                    <a:pt x="78415" y="583378"/>
                    <a:pt x="59267" y="564230"/>
                  </a:cubicBezTo>
                  <a:cubicBezTo>
                    <a:pt x="51496" y="556459"/>
                    <a:pt x="47870" y="543455"/>
                    <a:pt x="42334" y="534597"/>
                  </a:cubicBezTo>
                  <a:cubicBezTo>
                    <a:pt x="38595" y="528614"/>
                    <a:pt x="33867" y="523308"/>
                    <a:pt x="29634" y="517664"/>
                  </a:cubicBezTo>
                  <a:cubicBezTo>
                    <a:pt x="28279" y="512243"/>
                    <a:pt x="24202" y="494100"/>
                    <a:pt x="21167" y="488030"/>
                  </a:cubicBezTo>
                  <a:cubicBezTo>
                    <a:pt x="18892" y="483479"/>
                    <a:pt x="15522" y="479563"/>
                    <a:pt x="12700" y="475330"/>
                  </a:cubicBezTo>
                  <a:cubicBezTo>
                    <a:pt x="1959" y="443104"/>
                    <a:pt x="5985" y="458681"/>
                    <a:pt x="0" y="428764"/>
                  </a:cubicBezTo>
                  <a:cubicBezTo>
                    <a:pt x="1411" y="370908"/>
                    <a:pt x="-1762" y="312758"/>
                    <a:pt x="4234" y="255197"/>
                  </a:cubicBezTo>
                  <a:cubicBezTo>
                    <a:pt x="5413" y="243882"/>
                    <a:pt x="15205" y="235253"/>
                    <a:pt x="21167" y="225564"/>
                  </a:cubicBezTo>
                  <a:cubicBezTo>
                    <a:pt x="26500" y="216898"/>
                    <a:pt x="34882" y="209817"/>
                    <a:pt x="38100" y="200164"/>
                  </a:cubicBezTo>
                  <a:cubicBezTo>
                    <a:pt x="39511" y="195931"/>
                    <a:pt x="39477" y="190892"/>
                    <a:pt x="42334" y="187464"/>
                  </a:cubicBezTo>
                  <a:cubicBezTo>
                    <a:pt x="46851" y="182044"/>
                    <a:pt x="53623" y="178997"/>
                    <a:pt x="59267" y="174764"/>
                  </a:cubicBezTo>
                  <a:cubicBezTo>
                    <a:pt x="66888" y="151900"/>
                    <a:pt x="58800" y="169855"/>
                    <a:pt x="80434" y="145130"/>
                  </a:cubicBezTo>
                  <a:cubicBezTo>
                    <a:pt x="85080" y="139820"/>
                    <a:pt x="87861" y="132884"/>
                    <a:pt x="93134" y="128197"/>
                  </a:cubicBezTo>
                  <a:cubicBezTo>
                    <a:pt x="100739" y="121437"/>
                    <a:pt x="110588" y="117621"/>
                    <a:pt x="118534" y="111264"/>
                  </a:cubicBezTo>
                  <a:cubicBezTo>
                    <a:pt x="147896" y="87774"/>
                    <a:pt x="121022" y="97219"/>
                    <a:pt x="156634" y="90097"/>
                  </a:cubicBezTo>
                  <a:cubicBezTo>
                    <a:pt x="182372" y="72938"/>
                    <a:pt x="155025" y="89113"/>
                    <a:pt x="186267" y="77397"/>
                  </a:cubicBezTo>
                  <a:cubicBezTo>
                    <a:pt x="217114" y="65829"/>
                    <a:pt x="190196" y="71707"/>
                    <a:pt x="215900" y="64697"/>
                  </a:cubicBezTo>
                  <a:cubicBezTo>
                    <a:pt x="227126" y="61635"/>
                    <a:pt x="238541" y="59292"/>
                    <a:pt x="249767" y="56230"/>
                  </a:cubicBezTo>
                  <a:cubicBezTo>
                    <a:pt x="254072" y="55056"/>
                    <a:pt x="258111" y="52965"/>
                    <a:pt x="262467" y="51997"/>
                  </a:cubicBezTo>
                  <a:cubicBezTo>
                    <a:pt x="270846" y="50135"/>
                    <a:pt x="279422" y="49299"/>
                    <a:pt x="287867" y="47764"/>
                  </a:cubicBezTo>
                  <a:cubicBezTo>
                    <a:pt x="294946" y="46477"/>
                    <a:pt x="301955" y="44817"/>
                    <a:pt x="309034" y="43530"/>
                  </a:cubicBezTo>
                  <a:cubicBezTo>
                    <a:pt x="317479" y="41995"/>
                    <a:pt x="325989" y="40832"/>
                    <a:pt x="334434" y="39297"/>
                  </a:cubicBezTo>
                  <a:cubicBezTo>
                    <a:pt x="341513" y="38010"/>
                    <a:pt x="348493" y="36186"/>
                    <a:pt x="355600" y="35064"/>
                  </a:cubicBezTo>
                  <a:cubicBezTo>
                    <a:pt x="399482" y="28135"/>
                    <a:pt x="405454" y="28694"/>
                    <a:pt x="440267" y="22364"/>
                  </a:cubicBezTo>
                  <a:cubicBezTo>
                    <a:pt x="467029" y="17498"/>
                    <a:pt x="457703" y="18058"/>
                    <a:pt x="486834" y="13897"/>
                  </a:cubicBezTo>
                  <a:cubicBezTo>
                    <a:pt x="498096" y="12288"/>
                    <a:pt x="509331" y="10077"/>
                    <a:pt x="520700" y="9664"/>
                  </a:cubicBezTo>
                  <a:cubicBezTo>
                    <a:pt x="586994" y="7253"/>
                    <a:pt x="653345" y="6841"/>
                    <a:pt x="719667" y="5430"/>
                  </a:cubicBezTo>
                  <a:cubicBezTo>
                    <a:pt x="816105" y="-1988"/>
                    <a:pt x="786604" y="-1630"/>
                    <a:pt x="931334" y="5430"/>
                  </a:cubicBezTo>
                  <a:cubicBezTo>
                    <a:pt x="937145" y="5713"/>
                    <a:pt x="942578" y="8445"/>
                    <a:pt x="948267" y="9664"/>
                  </a:cubicBezTo>
                  <a:cubicBezTo>
                    <a:pt x="962338" y="12679"/>
                    <a:pt x="976948" y="13579"/>
                    <a:pt x="990600" y="18130"/>
                  </a:cubicBezTo>
                  <a:cubicBezTo>
                    <a:pt x="1049543" y="37778"/>
                    <a:pt x="1023793" y="32130"/>
                    <a:pt x="1066800" y="39297"/>
                  </a:cubicBezTo>
                  <a:cubicBezTo>
                    <a:pt x="1088540" y="53791"/>
                    <a:pt x="1071279" y="44792"/>
                    <a:pt x="1104900" y="51997"/>
                  </a:cubicBezTo>
                  <a:cubicBezTo>
                    <a:pt x="1109207" y="52920"/>
                    <a:pt x="1140723" y="60093"/>
                    <a:pt x="1151467" y="64697"/>
                  </a:cubicBezTo>
                  <a:cubicBezTo>
                    <a:pt x="1157267" y="67183"/>
                    <a:pt x="1162312" y="71504"/>
                    <a:pt x="1168400" y="73164"/>
                  </a:cubicBezTo>
                  <a:cubicBezTo>
                    <a:pt x="1178027" y="75789"/>
                    <a:pt x="1188156" y="75986"/>
                    <a:pt x="1198034" y="77397"/>
                  </a:cubicBezTo>
                  <a:cubicBezTo>
                    <a:pt x="1205089" y="80219"/>
                    <a:pt x="1212756" y="81836"/>
                    <a:pt x="1219200" y="85864"/>
                  </a:cubicBezTo>
                  <a:cubicBezTo>
                    <a:pt x="1224277" y="89037"/>
                    <a:pt x="1226341" y="96341"/>
                    <a:pt x="1231900" y="98564"/>
                  </a:cubicBezTo>
                  <a:cubicBezTo>
                    <a:pt x="1241165" y="102270"/>
                    <a:pt x="1251656" y="101386"/>
                    <a:pt x="1261534" y="102797"/>
                  </a:cubicBezTo>
                  <a:cubicBezTo>
                    <a:pt x="1267178" y="107030"/>
                    <a:pt x="1272299" y="112071"/>
                    <a:pt x="1278467" y="115497"/>
                  </a:cubicBezTo>
                  <a:cubicBezTo>
                    <a:pt x="1285110" y="119188"/>
                    <a:pt x="1293190" y="119936"/>
                    <a:pt x="1299634" y="123964"/>
                  </a:cubicBezTo>
                  <a:cubicBezTo>
                    <a:pt x="1304711" y="127137"/>
                    <a:pt x="1307545" y="133072"/>
                    <a:pt x="1312334" y="136664"/>
                  </a:cubicBezTo>
                  <a:cubicBezTo>
                    <a:pt x="1318916" y="141601"/>
                    <a:pt x="1326445" y="145131"/>
                    <a:pt x="1333500" y="149364"/>
                  </a:cubicBezTo>
                  <a:cubicBezTo>
                    <a:pt x="1336322" y="153597"/>
                    <a:pt x="1338710" y="158155"/>
                    <a:pt x="1341967" y="162064"/>
                  </a:cubicBezTo>
                  <a:cubicBezTo>
                    <a:pt x="1345800" y="166663"/>
                    <a:pt x="1351187" y="169892"/>
                    <a:pt x="1354667" y="174764"/>
                  </a:cubicBezTo>
                  <a:cubicBezTo>
                    <a:pt x="1374198" y="202107"/>
                    <a:pt x="1350797" y="183472"/>
                    <a:pt x="1375834" y="200164"/>
                  </a:cubicBezTo>
                  <a:cubicBezTo>
                    <a:pt x="1384031" y="224756"/>
                    <a:pt x="1375039" y="202656"/>
                    <a:pt x="1397000" y="234030"/>
                  </a:cubicBezTo>
                  <a:cubicBezTo>
                    <a:pt x="1405456" y="246109"/>
                    <a:pt x="1416506" y="267630"/>
                    <a:pt x="1422400" y="280597"/>
                  </a:cubicBezTo>
                  <a:cubicBezTo>
                    <a:pt x="1425545" y="287515"/>
                    <a:pt x="1428270" y="294622"/>
                    <a:pt x="1430867" y="301764"/>
                  </a:cubicBezTo>
                  <a:cubicBezTo>
                    <a:pt x="1433917" y="310151"/>
                    <a:pt x="1439334" y="327164"/>
                    <a:pt x="1439334" y="327164"/>
                  </a:cubicBezTo>
                  <a:cubicBezTo>
                    <a:pt x="1447126" y="389505"/>
                    <a:pt x="1447908" y="381020"/>
                    <a:pt x="1439334" y="475330"/>
                  </a:cubicBezTo>
                  <a:cubicBezTo>
                    <a:pt x="1438526" y="484218"/>
                    <a:pt x="1436222" y="493590"/>
                    <a:pt x="1430867" y="500730"/>
                  </a:cubicBezTo>
                  <a:lnTo>
                    <a:pt x="1418167" y="517664"/>
                  </a:lnTo>
                  <a:cubicBezTo>
                    <a:pt x="1415968" y="526459"/>
                    <a:pt x="1409333" y="554842"/>
                    <a:pt x="1405467" y="559997"/>
                  </a:cubicBezTo>
                  <a:cubicBezTo>
                    <a:pt x="1401234" y="565641"/>
                    <a:pt x="1396506" y="570947"/>
                    <a:pt x="1392767" y="576930"/>
                  </a:cubicBezTo>
                  <a:cubicBezTo>
                    <a:pt x="1377421" y="601484"/>
                    <a:pt x="1393263" y="587889"/>
                    <a:pt x="1371600" y="602330"/>
                  </a:cubicBezTo>
                  <a:cubicBezTo>
                    <a:pt x="1355385" y="626654"/>
                    <a:pt x="1366732" y="611432"/>
                    <a:pt x="1333500" y="644664"/>
                  </a:cubicBezTo>
                  <a:lnTo>
                    <a:pt x="1312334" y="665830"/>
                  </a:lnTo>
                  <a:cubicBezTo>
                    <a:pt x="1300787" y="677377"/>
                    <a:pt x="1297184" y="682177"/>
                    <a:pt x="1282700" y="691230"/>
                  </a:cubicBezTo>
                  <a:cubicBezTo>
                    <a:pt x="1277349" y="694575"/>
                    <a:pt x="1271567" y="697211"/>
                    <a:pt x="1265767" y="699697"/>
                  </a:cubicBezTo>
                  <a:cubicBezTo>
                    <a:pt x="1261666" y="701455"/>
                    <a:pt x="1257423" y="702962"/>
                    <a:pt x="1253067" y="703930"/>
                  </a:cubicBezTo>
                  <a:cubicBezTo>
                    <a:pt x="1195476" y="716728"/>
                    <a:pt x="1201992" y="715077"/>
                    <a:pt x="1155700" y="720864"/>
                  </a:cubicBezTo>
                  <a:cubicBezTo>
                    <a:pt x="1097845" y="719453"/>
                    <a:pt x="1039878" y="720480"/>
                    <a:pt x="982134" y="716630"/>
                  </a:cubicBezTo>
                  <a:cubicBezTo>
                    <a:pt x="975837" y="716210"/>
                    <a:pt x="971001" y="710650"/>
                    <a:pt x="965200" y="708164"/>
                  </a:cubicBezTo>
                  <a:cubicBezTo>
                    <a:pt x="961098" y="706406"/>
                    <a:pt x="956491" y="705926"/>
                    <a:pt x="952500" y="703930"/>
                  </a:cubicBezTo>
                  <a:cubicBezTo>
                    <a:pt x="947949" y="701655"/>
                    <a:pt x="944581" y="697203"/>
                    <a:pt x="939800" y="695464"/>
                  </a:cubicBezTo>
                  <a:cubicBezTo>
                    <a:pt x="928864" y="691487"/>
                    <a:pt x="905934" y="686997"/>
                    <a:pt x="905934" y="686997"/>
                  </a:cubicBezTo>
                  <a:cubicBezTo>
                    <a:pt x="869537" y="662731"/>
                    <a:pt x="915588" y="691824"/>
                    <a:pt x="880534" y="674297"/>
                  </a:cubicBezTo>
                  <a:cubicBezTo>
                    <a:pt x="875983" y="672022"/>
                    <a:pt x="872252" y="668354"/>
                    <a:pt x="867834" y="665830"/>
                  </a:cubicBezTo>
                  <a:cubicBezTo>
                    <a:pt x="853191" y="657463"/>
                    <a:pt x="852444" y="657879"/>
                    <a:pt x="838200" y="653130"/>
                  </a:cubicBezTo>
                  <a:cubicBezTo>
                    <a:pt x="832556" y="648897"/>
                    <a:pt x="827578" y="643585"/>
                    <a:pt x="821267" y="640430"/>
                  </a:cubicBezTo>
                  <a:cubicBezTo>
                    <a:pt x="813285" y="636439"/>
                    <a:pt x="803849" y="635955"/>
                    <a:pt x="795867" y="631964"/>
                  </a:cubicBezTo>
                  <a:cubicBezTo>
                    <a:pt x="770953" y="619506"/>
                    <a:pt x="784918" y="625491"/>
                    <a:pt x="753534" y="615030"/>
                  </a:cubicBezTo>
                  <a:cubicBezTo>
                    <a:pt x="749301" y="613619"/>
                    <a:pt x="745296" y="610797"/>
                    <a:pt x="740834" y="610797"/>
                  </a:cubicBezTo>
                  <a:lnTo>
                    <a:pt x="719667" y="610797"/>
                  </a:ln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9" name="Arc 68">
              <a:extLst>
                <a:ext uri="{FF2B5EF4-FFF2-40B4-BE49-F238E27FC236}">
                  <a16:creationId xmlns:a16="http://schemas.microsoft.com/office/drawing/2014/main" id="{BF81D96C-F177-4182-998F-DD6E1EBFEE48}"/>
                </a:ext>
              </a:extLst>
            </p:cNvPr>
            <p:cNvSpPr/>
            <p:nvPr/>
          </p:nvSpPr>
          <p:spPr>
            <a:xfrm rot="7191684">
              <a:off x="5610239" y="606663"/>
              <a:ext cx="239236" cy="337455"/>
            </a:xfrm>
            <a:prstGeom prst="arc">
              <a:avLst>
                <a:gd name="adj1" fmla="val 15420208"/>
                <a:gd name="adj2" fmla="val 1366665"/>
              </a:avLst>
            </a:prstGeom>
            <a:ln w="28575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0" name="Arc 69">
              <a:extLst>
                <a:ext uri="{FF2B5EF4-FFF2-40B4-BE49-F238E27FC236}">
                  <a16:creationId xmlns:a16="http://schemas.microsoft.com/office/drawing/2014/main" id="{0AB1C1C5-7723-4D0E-B01E-C81550D9D71A}"/>
                </a:ext>
              </a:extLst>
            </p:cNvPr>
            <p:cNvSpPr/>
            <p:nvPr/>
          </p:nvSpPr>
          <p:spPr>
            <a:xfrm rot="3469173" flipV="1">
              <a:off x="6244454" y="571096"/>
              <a:ext cx="220931" cy="375759"/>
            </a:xfrm>
            <a:prstGeom prst="arc">
              <a:avLst>
                <a:gd name="adj1" fmla="val 15420208"/>
                <a:gd name="adj2" fmla="val 1366665"/>
              </a:avLst>
            </a:prstGeom>
            <a:ln w="28575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1" name="Thought Bubble: Cloud 70">
            <a:extLst>
              <a:ext uri="{FF2B5EF4-FFF2-40B4-BE49-F238E27FC236}">
                <a16:creationId xmlns:a16="http://schemas.microsoft.com/office/drawing/2014/main" id="{9208D60D-7148-4CDE-8FB0-E606440B9A80}"/>
              </a:ext>
            </a:extLst>
          </p:cNvPr>
          <p:cNvSpPr/>
          <p:nvPr/>
        </p:nvSpPr>
        <p:spPr>
          <a:xfrm>
            <a:off x="4960637" y="1010651"/>
            <a:ext cx="2286000" cy="1291279"/>
          </a:xfrm>
          <a:prstGeom prst="cloudCallout">
            <a:avLst>
              <a:gd name="adj1" fmla="val 12842"/>
              <a:gd name="adj2" fmla="val 125899"/>
            </a:avLst>
          </a:prstGeom>
          <a:solidFill>
            <a:schemeClr val="bg1"/>
          </a:solidFill>
          <a:ln>
            <a:solidFill>
              <a:srgbClr val="786E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A4E27BF-2ECA-4087-8189-1384D9BADCFD}"/>
              </a:ext>
            </a:extLst>
          </p:cNvPr>
          <p:cNvGrpSpPr/>
          <p:nvPr/>
        </p:nvGrpSpPr>
        <p:grpSpPr>
          <a:xfrm>
            <a:off x="5252906" y="1183988"/>
            <a:ext cx="1721392" cy="970244"/>
            <a:chOff x="8297316" y="938917"/>
            <a:chExt cx="1956370" cy="1197261"/>
          </a:xfrm>
        </p:grpSpPr>
        <p:pic>
          <p:nvPicPr>
            <p:cNvPr id="12" name="Picture 11" descr="Logo&#10;&#10;Description automatically generated">
              <a:extLst>
                <a:ext uri="{FF2B5EF4-FFF2-40B4-BE49-F238E27FC236}">
                  <a16:creationId xmlns:a16="http://schemas.microsoft.com/office/drawing/2014/main" id="{2FF85916-0480-45EC-8967-5A48FF625CF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8641"/>
            <a:stretch/>
          </p:blipFill>
          <p:spPr>
            <a:xfrm>
              <a:off x="8297316" y="938917"/>
              <a:ext cx="1347824" cy="1197261"/>
            </a:xfrm>
            <a:prstGeom prst="cloud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EDD085F2-EE55-4745-A5DD-81BBA4F920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5994"/>
            <a:stretch/>
          </p:blipFill>
          <p:spPr>
            <a:xfrm>
              <a:off x="9081760" y="987163"/>
              <a:ext cx="1171926" cy="1133503"/>
            </a:xfrm>
            <a:prstGeom prst="cloud">
              <a:avLst/>
            </a:prstGeom>
          </p:spPr>
        </p:pic>
      </p:grpSp>
      <p:sp>
        <p:nvSpPr>
          <p:cNvPr id="74" name="TextBox 73">
            <a:extLst>
              <a:ext uri="{FF2B5EF4-FFF2-40B4-BE49-F238E27FC236}">
                <a16:creationId xmlns:a16="http://schemas.microsoft.com/office/drawing/2014/main" id="{3711291F-012E-45CF-BA68-6100E77141D5}"/>
              </a:ext>
            </a:extLst>
          </p:cNvPr>
          <p:cNvSpPr txBox="1"/>
          <p:nvPr/>
        </p:nvSpPr>
        <p:spPr>
          <a:xfrm>
            <a:off x="9187781" y="97628"/>
            <a:ext cx="1905939" cy="36933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souvent</a:t>
            </a:r>
            <a:r>
              <a:rPr lang="en-GB" b="1" dirty="0">
                <a:solidFill>
                  <a:srgbClr val="002060"/>
                </a:solidFill>
                <a:latin typeface="Century Gothic" panose="020B0502020202020204" pitchFamily="34" charset="0"/>
              </a:rPr>
              <a:t> - often</a:t>
            </a:r>
          </a:p>
        </p:txBody>
      </p:sp>
      <p:pic>
        <p:nvPicPr>
          <p:cNvPr id="31" name="Graphic 30" descr="Teacher">
            <a:extLst>
              <a:ext uri="{FF2B5EF4-FFF2-40B4-BE49-F238E27FC236}">
                <a16:creationId xmlns:a16="http://schemas.microsoft.com/office/drawing/2014/main" id="{E1C577A0-E745-4979-9C36-7F8DC6887A4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122990" y="277355"/>
            <a:ext cx="914400" cy="914400"/>
          </a:xfrm>
          <a:prstGeom prst="rect">
            <a:avLst/>
          </a:prstGeom>
        </p:spPr>
      </p:pic>
      <p:sp>
        <p:nvSpPr>
          <p:cNvPr id="32" name="Speech Bubble: Rectangle with Corners Rounded 31">
            <a:hlinkClick r:id="" action="ppaction://noaction">
              <a:snd r:embed="rId19" name="S11_2.wav"/>
            </a:hlinkClick>
            <a:extLst>
              <a:ext uri="{FF2B5EF4-FFF2-40B4-BE49-F238E27FC236}">
                <a16:creationId xmlns:a16="http://schemas.microsoft.com/office/drawing/2014/main" id="{590FF77C-4CDE-4645-96C1-B177C7BF4B39}"/>
              </a:ext>
            </a:extLst>
          </p:cNvPr>
          <p:cNvSpPr/>
          <p:nvPr/>
        </p:nvSpPr>
        <p:spPr>
          <a:xfrm>
            <a:off x="1088971" y="520412"/>
            <a:ext cx="7041035" cy="428404"/>
          </a:xfrm>
          <a:prstGeom prst="wedgeRoundRectCallout">
            <a:avLst>
              <a:gd name="adj1" fmla="val -54989"/>
              <a:gd name="adj2" fmla="val -23718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33" name="CustomShape 14">
            <a:hlinkClick r:id="" action="ppaction://noaction">
              <a:snd r:embed="rId19" name="S11_2.wav"/>
            </a:hlinkClick>
            <a:extLst>
              <a:ext uri="{FF2B5EF4-FFF2-40B4-BE49-F238E27FC236}">
                <a16:creationId xmlns:a16="http://schemas.microsoft.com/office/drawing/2014/main" id="{48DD381A-A07E-4E1F-9B9D-1D827AC4132E}"/>
              </a:ext>
            </a:extLst>
          </p:cNvPr>
          <p:cNvSpPr/>
          <p:nvPr/>
        </p:nvSpPr>
        <p:spPr>
          <a:xfrm>
            <a:off x="1082299" y="540815"/>
            <a:ext cx="6914579" cy="43977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Mais c’est 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Léa 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ou 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Yves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? Décide pour chaque phrase.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6" name="Thought Bubble: Cloud 35">
            <a:extLst>
              <a:ext uri="{FF2B5EF4-FFF2-40B4-BE49-F238E27FC236}">
                <a16:creationId xmlns:a16="http://schemas.microsoft.com/office/drawing/2014/main" id="{13F3D571-4CFF-4882-B067-2F747A3B4EA6}"/>
              </a:ext>
            </a:extLst>
          </p:cNvPr>
          <p:cNvSpPr/>
          <p:nvPr/>
        </p:nvSpPr>
        <p:spPr>
          <a:xfrm>
            <a:off x="8400837" y="852330"/>
            <a:ext cx="2870878" cy="1580320"/>
          </a:xfrm>
          <a:prstGeom prst="cloudCallout">
            <a:avLst>
              <a:gd name="adj1" fmla="val -75111"/>
              <a:gd name="adj2" fmla="val 56222"/>
            </a:avLst>
          </a:prstGeom>
          <a:solidFill>
            <a:srgbClr val="EFF9FB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86D8B93-1C3D-48A9-B5A6-337FD9A811FD}"/>
              </a:ext>
            </a:extLst>
          </p:cNvPr>
          <p:cNvSpPr txBox="1"/>
          <p:nvPr/>
        </p:nvSpPr>
        <p:spPr>
          <a:xfrm>
            <a:off x="8498876" y="1199170"/>
            <a:ext cx="27690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Il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reste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souvent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*</a:t>
            </a:r>
            <a:b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</a:b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à New York.</a:t>
            </a:r>
          </a:p>
        </p:txBody>
      </p:sp>
      <p:sp>
        <p:nvSpPr>
          <p:cNvPr id="38" name="Thought Bubble: Cloud 37">
            <a:extLst>
              <a:ext uri="{FF2B5EF4-FFF2-40B4-BE49-F238E27FC236}">
                <a16:creationId xmlns:a16="http://schemas.microsoft.com/office/drawing/2014/main" id="{49BEC88B-4135-45AD-9FC1-98ADCD37633C}"/>
              </a:ext>
            </a:extLst>
          </p:cNvPr>
          <p:cNvSpPr/>
          <p:nvPr/>
        </p:nvSpPr>
        <p:spPr>
          <a:xfrm>
            <a:off x="8550576" y="2698161"/>
            <a:ext cx="2870878" cy="1461677"/>
          </a:xfrm>
          <a:prstGeom prst="cloudCallout">
            <a:avLst>
              <a:gd name="adj1" fmla="val -87731"/>
              <a:gd name="adj2" fmla="val 38517"/>
            </a:avLst>
          </a:prstGeom>
          <a:solidFill>
            <a:srgbClr val="EFF9FB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9D2C4247-211C-4178-B059-9E1E32CE91F1}"/>
              </a:ext>
            </a:extLst>
          </p:cNvPr>
          <p:cNvSpPr txBox="1"/>
          <p:nvPr/>
        </p:nvSpPr>
        <p:spPr>
          <a:xfrm>
            <a:off x="8692100" y="3083530"/>
            <a:ext cx="25758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Elle parle à ma grand-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mère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45" name="Thought Bubble: Cloud 44">
            <a:extLst>
              <a:ext uri="{FF2B5EF4-FFF2-40B4-BE49-F238E27FC236}">
                <a16:creationId xmlns:a16="http://schemas.microsoft.com/office/drawing/2014/main" id="{29156ADE-E48C-4667-B042-D57E32732D53}"/>
              </a:ext>
            </a:extLst>
          </p:cNvPr>
          <p:cNvSpPr/>
          <p:nvPr/>
        </p:nvSpPr>
        <p:spPr>
          <a:xfrm>
            <a:off x="8594061" y="5025618"/>
            <a:ext cx="2870878" cy="1461677"/>
          </a:xfrm>
          <a:prstGeom prst="cloudCallout">
            <a:avLst>
              <a:gd name="adj1" fmla="val -67299"/>
              <a:gd name="adj2" fmla="val -60632"/>
            </a:avLst>
          </a:prstGeom>
          <a:solidFill>
            <a:srgbClr val="EFF9FB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C4894816-2426-4C44-BADF-E82F456B59D4}"/>
              </a:ext>
            </a:extLst>
          </p:cNvPr>
          <p:cNvSpPr txBox="1"/>
          <p:nvPr/>
        </p:nvSpPr>
        <p:spPr>
          <a:xfrm>
            <a:off x="8741588" y="5257880"/>
            <a:ext cx="257582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Il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présente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une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émission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à la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télé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49" name="Thought Bubble: Cloud 48">
            <a:extLst>
              <a:ext uri="{FF2B5EF4-FFF2-40B4-BE49-F238E27FC236}">
                <a16:creationId xmlns:a16="http://schemas.microsoft.com/office/drawing/2014/main" id="{C24D1313-81E5-464A-B19C-0331DFDE2101}"/>
              </a:ext>
            </a:extLst>
          </p:cNvPr>
          <p:cNvSpPr/>
          <p:nvPr/>
        </p:nvSpPr>
        <p:spPr>
          <a:xfrm>
            <a:off x="4698476" y="4932604"/>
            <a:ext cx="2857356" cy="1554691"/>
          </a:xfrm>
          <a:prstGeom prst="cloudCallout">
            <a:avLst>
              <a:gd name="adj1" fmla="val 12028"/>
              <a:gd name="adj2" fmla="val -107846"/>
            </a:avLst>
          </a:prstGeom>
          <a:solidFill>
            <a:srgbClr val="EFF9FB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A7760A2D-E36F-4E49-A1C7-0F67F9F251F4}"/>
              </a:ext>
            </a:extLst>
          </p:cNvPr>
          <p:cNvSpPr txBox="1"/>
          <p:nvPr/>
        </p:nvSpPr>
        <p:spPr>
          <a:xfrm>
            <a:off x="4710481" y="5089666"/>
            <a:ext cx="257582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Elle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enseigne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l’anglais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à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l’université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51" name="Thought Bubble: Cloud 50">
            <a:extLst>
              <a:ext uri="{FF2B5EF4-FFF2-40B4-BE49-F238E27FC236}">
                <a16:creationId xmlns:a16="http://schemas.microsoft.com/office/drawing/2014/main" id="{F87F4A0E-8B08-4EED-A949-2C5E23DA476C}"/>
              </a:ext>
            </a:extLst>
          </p:cNvPr>
          <p:cNvSpPr/>
          <p:nvPr/>
        </p:nvSpPr>
        <p:spPr>
          <a:xfrm>
            <a:off x="972103" y="5335947"/>
            <a:ext cx="3120253" cy="1461677"/>
          </a:xfrm>
          <a:prstGeom prst="cloudCallout">
            <a:avLst>
              <a:gd name="adj1" fmla="val 75730"/>
              <a:gd name="adj2" fmla="val -100764"/>
            </a:avLst>
          </a:prstGeom>
          <a:solidFill>
            <a:srgbClr val="EFF9FB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15371DB8-612D-4564-9AB5-0A19E098D48E}"/>
              </a:ext>
            </a:extLst>
          </p:cNvPr>
          <p:cNvSpPr txBox="1"/>
          <p:nvPr/>
        </p:nvSpPr>
        <p:spPr>
          <a:xfrm>
            <a:off x="1117856" y="5631379"/>
            <a:ext cx="25758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Mon amie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est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très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intelligente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53" name="Thought Bubble: Cloud 52">
            <a:extLst>
              <a:ext uri="{FF2B5EF4-FFF2-40B4-BE49-F238E27FC236}">
                <a16:creationId xmlns:a16="http://schemas.microsoft.com/office/drawing/2014/main" id="{DD3DE3BA-E45C-4830-9A87-BE2F96B1864C}"/>
              </a:ext>
            </a:extLst>
          </p:cNvPr>
          <p:cNvSpPr/>
          <p:nvPr/>
        </p:nvSpPr>
        <p:spPr>
          <a:xfrm>
            <a:off x="920285" y="3766237"/>
            <a:ext cx="2939018" cy="1568587"/>
          </a:xfrm>
          <a:prstGeom prst="cloudCallout">
            <a:avLst>
              <a:gd name="adj1" fmla="val 84744"/>
              <a:gd name="adj2" fmla="val -38206"/>
            </a:avLst>
          </a:prstGeom>
          <a:solidFill>
            <a:srgbClr val="EFF9FB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4E60B438-98B6-42FC-B6A4-3F4CDDD2887E}"/>
              </a:ext>
            </a:extLst>
          </p:cNvPr>
          <p:cNvSpPr txBox="1"/>
          <p:nvPr/>
        </p:nvSpPr>
        <p:spPr>
          <a:xfrm>
            <a:off x="1158820" y="3915533"/>
            <a:ext cx="257582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Il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montre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un jeu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en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ligne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à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mon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grand-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père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55" name="Thought Bubble: Cloud 54">
            <a:extLst>
              <a:ext uri="{FF2B5EF4-FFF2-40B4-BE49-F238E27FC236}">
                <a16:creationId xmlns:a16="http://schemas.microsoft.com/office/drawing/2014/main" id="{593521D7-36FA-41AE-88DE-F05D6F633BC4}"/>
              </a:ext>
            </a:extLst>
          </p:cNvPr>
          <p:cNvSpPr/>
          <p:nvPr/>
        </p:nvSpPr>
        <p:spPr>
          <a:xfrm>
            <a:off x="860962" y="2279317"/>
            <a:ext cx="3362225" cy="1461677"/>
          </a:xfrm>
          <a:prstGeom prst="cloudCallout">
            <a:avLst>
              <a:gd name="adj1" fmla="val 78735"/>
              <a:gd name="adj2" fmla="val 29074"/>
            </a:avLst>
          </a:prstGeom>
          <a:solidFill>
            <a:srgbClr val="EFF9FB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56A2F6AD-BBD7-4AA2-A37C-B51D6A4E1F07}"/>
              </a:ext>
            </a:extLst>
          </p:cNvPr>
          <p:cNvSpPr txBox="1"/>
          <p:nvPr/>
        </p:nvSpPr>
        <p:spPr>
          <a:xfrm>
            <a:off x="1151751" y="2490575"/>
            <a:ext cx="257582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Elle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dessine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une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image –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c’est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super !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1BD11AF-C835-42E0-8602-FB60513EFE27}"/>
              </a:ext>
            </a:extLst>
          </p:cNvPr>
          <p:cNvSpPr txBox="1"/>
          <p:nvPr/>
        </p:nvSpPr>
        <p:spPr>
          <a:xfrm>
            <a:off x="7569354" y="1540912"/>
            <a:ext cx="11448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Segoe Print" panose="02000600000000000000" pitchFamily="2" charset="0"/>
              </a:rPr>
              <a:t>Yves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4FDF90B2-3B68-4DEF-848F-57912702AC4E}"/>
              </a:ext>
            </a:extLst>
          </p:cNvPr>
          <p:cNvSpPr txBox="1"/>
          <p:nvPr/>
        </p:nvSpPr>
        <p:spPr>
          <a:xfrm>
            <a:off x="7929069" y="2731363"/>
            <a:ext cx="11448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Segoe Print" panose="02000600000000000000" pitchFamily="2" charset="0"/>
              </a:rPr>
              <a:t>Léa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Segoe Print" panose="02000600000000000000" pitchFamily="2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7C3FA91A-0725-4F82-8643-F266AA924054}"/>
              </a:ext>
            </a:extLst>
          </p:cNvPr>
          <p:cNvSpPr txBox="1"/>
          <p:nvPr/>
        </p:nvSpPr>
        <p:spPr>
          <a:xfrm>
            <a:off x="8888827" y="4618529"/>
            <a:ext cx="11448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Segoe Print" panose="02000600000000000000" pitchFamily="2" charset="0"/>
              </a:rPr>
              <a:t>Yves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48D163C4-E4BF-4C59-8258-06F380E8566E}"/>
              </a:ext>
            </a:extLst>
          </p:cNvPr>
          <p:cNvSpPr txBox="1"/>
          <p:nvPr/>
        </p:nvSpPr>
        <p:spPr>
          <a:xfrm>
            <a:off x="5093473" y="4592642"/>
            <a:ext cx="11448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Segoe Print" panose="02000600000000000000" pitchFamily="2" charset="0"/>
              </a:rPr>
              <a:t>Léa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Segoe Print" panose="02000600000000000000" pitchFamily="2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1FB3180B-4FEF-4079-8A75-643D5154734F}"/>
              </a:ext>
            </a:extLst>
          </p:cNvPr>
          <p:cNvSpPr txBox="1"/>
          <p:nvPr/>
        </p:nvSpPr>
        <p:spPr>
          <a:xfrm>
            <a:off x="459617" y="5334824"/>
            <a:ext cx="11448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Segoe Print" panose="02000600000000000000" pitchFamily="2" charset="0"/>
              </a:rPr>
              <a:t>Léa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Segoe Print" panose="02000600000000000000" pitchFamily="2" charset="0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712C9E1B-A358-4822-8EFC-643FDE892D22}"/>
              </a:ext>
            </a:extLst>
          </p:cNvPr>
          <p:cNvSpPr txBox="1"/>
          <p:nvPr/>
        </p:nvSpPr>
        <p:spPr>
          <a:xfrm>
            <a:off x="188341" y="3944555"/>
            <a:ext cx="11448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Segoe Print" panose="02000600000000000000" pitchFamily="2" charset="0"/>
              </a:rPr>
              <a:t>Yves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1ED5212F-DDF3-4B70-8EB5-065A2FDB3414}"/>
              </a:ext>
            </a:extLst>
          </p:cNvPr>
          <p:cNvSpPr txBox="1"/>
          <p:nvPr/>
        </p:nvSpPr>
        <p:spPr>
          <a:xfrm>
            <a:off x="397914" y="2244729"/>
            <a:ext cx="11448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Segoe Print" panose="02000600000000000000" pitchFamily="2" charset="0"/>
              </a:rPr>
              <a:t>Léa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Segoe Print" panose="02000600000000000000" pitchFamily="2" charset="0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ECBE4478-518C-4C0B-9D8B-1E71EBBD6AD6}"/>
              </a:ext>
            </a:extLst>
          </p:cNvPr>
          <p:cNvSpPr txBox="1"/>
          <p:nvPr/>
        </p:nvSpPr>
        <p:spPr>
          <a:xfrm>
            <a:off x="920285" y="1394816"/>
            <a:ext cx="11448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Segoe Print" panose="02000600000000000000" pitchFamily="2" charset="0"/>
              </a:rPr>
              <a:t>Léa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Segoe Print" panose="02000600000000000000" pitchFamily="2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8AB3D26-5F8F-4879-9016-C08F0C447546}"/>
              </a:ext>
            </a:extLst>
          </p:cNvPr>
          <p:cNvSpPr/>
          <p:nvPr/>
        </p:nvSpPr>
        <p:spPr>
          <a:xfrm>
            <a:off x="8959015" y="1566768"/>
            <a:ext cx="39466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à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00D040E4-F12D-4388-93F5-490933CFF601}"/>
              </a:ext>
            </a:extLst>
          </p:cNvPr>
          <p:cNvSpPr/>
          <p:nvPr/>
        </p:nvSpPr>
        <p:spPr>
          <a:xfrm>
            <a:off x="10209576" y="3080849"/>
            <a:ext cx="39466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à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C0457F67-1243-4A85-8E02-151BEF59E146}"/>
              </a:ext>
            </a:extLst>
          </p:cNvPr>
          <p:cNvSpPr/>
          <p:nvPr/>
        </p:nvSpPr>
        <p:spPr>
          <a:xfrm>
            <a:off x="11480864" y="3242438"/>
            <a:ext cx="47481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to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E5392F3A-7AEA-4DC2-9F48-EFEE0619777C}"/>
              </a:ext>
            </a:extLst>
          </p:cNvPr>
          <p:cNvSpPr/>
          <p:nvPr/>
        </p:nvSpPr>
        <p:spPr>
          <a:xfrm>
            <a:off x="10304627" y="5632819"/>
            <a:ext cx="39466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à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C6477C56-2CEE-4917-864B-CA1B0E1B4835}"/>
              </a:ext>
            </a:extLst>
          </p:cNvPr>
          <p:cNvSpPr/>
          <p:nvPr/>
        </p:nvSpPr>
        <p:spPr>
          <a:xfrm>
            <a:off x="11480864" y="5591205"/>
            <a:ext cx="56618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on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C915A9D1-D4F7-4F2C-AAA6-9F406CE19048}"/>
              </a:ext>
            </a:extLst>
          </p:cNvPr>
          <p:cNvSpPr/>
          <p:nvPr/>
        </p:nvSpPr>
        <p:spPr>
          <a:xfrm>
            <a:off x="7246637" y="5822037"/>
            <a:ext cx="48122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at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91B9519F-A4BE-43E1-808D-8EA9935A6A43}"/>
              </a:ext>
            </a:extLst>
          </p:cNvPr>
          <p:cNvSpPr/>
          <p:nvPr/>
        </p:nvSpPr>
        <p:spPr>
          <a:xfrm>
            <a:off x="6456097" y="5464685"/>
            <a:ext cx="39466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à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7FB25DBB-2A6A-4498-ACBF-F290FAEED5E0}"/>
              </a:ext>
            </a:extLst>
          </p:cNvPr>
          <p:cNvSpPr/>
          <p:nvPr/>
        </p:nvSpPr>
        <p:spPr>
          <a:xfrm>
            <a:off x="2512367" y="4289702"/>
            <a:ext cx="39466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à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C92EED16-325A-4E67-A82C-08AD3D7330C7}"/>
              </a:ext>
            </a:extLst>
          </p:cNvPr>
          <p:cNvSpPr/>
          <p:nvPr/>
        </p:nvSpPr>
        <p:spPr>
          <a:xfrm>
            <a:off x="3897886" y="4331975"/>
            <a:ext cx="47481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to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18963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/>
      <p:bldP spid="17" grpId="0"/>
      <p:bldP spid="58" grpId="0"/>
      <p:bldP spid="59" grpId="0"/>
      <p:bldP spid="60" grpId="0"/>
      <p:bldP spid="61" grpId="0"/>
      <p:bldP spid="63" grpId="0"/>
      <p:bldP spid="64" grpId="0"/>
      <p:bldP spid="65" grpId="0"/>
      <p:bldP spid="18" grpId="0"/>
      <p:bldP spid="66" grpId="0"/>
      <p:bldP spid="67" grpId="0"/>
      <p:bldP spid="72" grpId="0"/>
      <p:bldP spid="73" grpId="0"/>
      <p:bldP spid="75" grpId="0"/>
      <p:bldP spid="76" grpId="0"/>
      <p:bldP spid="77" grpId="0"/>
      <p:bldP spid="7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ustomShape 1">
            <a:extLst>
              <a:ext uri="{FF2B5EF4-FFF2-40B4-BE49-F238E27FC236}">
                <a16:creationId xmlns:a16="http://schemas.microsoft.com/office/drawing/2014/main" id="{74503C82-F7B5-47BE-BCB4-4259B7700981}"/>
              </a:ext>
            </a:extLst>
          </p:cNvPr>
          <p:cNvSpPr/>
          <p:nvPr/>
        </p:nvSpPr>
        <p:spPr>
          <a:xfrm>
            <a:off x="0" y="9236"/>
            <a:ext cx="4350240" cy="6857280"/>
          </a:xfrm>
          <a:prstGeom prst="rect">
            <a:avLst/>
          </a:prstGeom>
          <a:solidFill>
            <a:srgbClr val="FADD2E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11" name="CustomShape 2"/>
          <p:cNvSpPr/>
          <p:nvPr/>
        </p:nvSpPr>
        <p:spPr>
          <a:xfrm>
            <a:off x="5254920" y="4998600"/>
            <a:ext cx="5954400" cy="1554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Tx/>
              <a:buNone/>
              <a:tabLst/>
              <a:defRPr/>
            </a:pPr>
            <a:r>
              <a:rPr kumimoji="0" lang="en-GB" sz="96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Modern Love" panose="04090805081005020601" pitchFamily="82" charset="0"/>
                <a:cs typeface="Arial"/>
                <a:sym typeface="Arial"/>
              </a:rPr>
              <a:t>jaune</a:t>
            </a:r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Modern Love" panose="04090805081005020601" pitchFamily="82" charset="0"/>
              <a:cs typeface="Arial"/>
              <a:sym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BB08CD-FDA4-46B1-8623-507F63ABF8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0294405">
            <a:off x="238991" y="2856240"/>
            <a:ext cx="4216910" cy="1144800"/>
          </a:xfrm>
        </p:spPr>
        <p:txBody>
          <a:bodyPr/>
          <a:lstStyle/>
          <a:p>
            <a:r>
              <a:rPr lang="en-GB" sz="60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Au revoir !</a:t>
            </a:r>
          </a:p>
        </p:txBody>
      </p:sp>
      <p:pic>
        <p:nvPicPr>
          <p:cNvPr id="10" name="Picture 9" descr="A picture containing text, electronics, computer, display&#10;&#10;Description automatically generated">
            <a:extLst>
              <a:ext uri="{FF2B5EF4-FFF2-40B4-BE49-F238E27FC236}">
                <a16:creationId xmlns:a16="http://schemas.microsoft.com/office/drawing/2014/main" id="{17C22E2F-CBD6-4D67-8E52-6985005A9A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9867" y="382879"/>
            <a:ext cx="5084505" cy="4359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826764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58DA30A-9F29-49F3-8760-084C3A8F9C0D}"/>
              </a:ext>
            </a:extLst>
          </p:cNvPr>
          <p:cNvSpPr/>
          <p:nvPr/>
        </p:nvSpPr>
        <p:spPr>
          <a:xfrm>
            <a:off x="3790694" y="1206996"/>
            <a:ext cx="4167755" cy="4719034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53" name="CustomShape 2"/>
          <p:cNvSpPr/>
          <p:nvPr/>
        </p:nvSpPr>
        <p:spPr>
          <a:xfrm>
            <a:off x="3738556" y="1126394"/>
            <a:ext cx="4257730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v</a:t>
            </a:r>
            <a:r>
              <a:rPr kumimoji="0" lang="en-GB" sz="8000" b="1" i="0" u="none" strike="noStrike" kern="1200" cap="none" spc="-1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oi</a:t>
            </a:r>
            <a:r>
              <a:rPr kumimoji="0" lang="en-GB" sz="80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r</a:t>
            </a:r>
            <a:endParaRPr kumimoji="0" lang="en-GB" sz="8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8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54" name="Google Shape;111;p3"/>
          <p:cNvPicPr/>
          <p:nvPr/>
        </p:nvPicPr>
        <p:blipFill>
          <a:blip r:embed="rId9"/>
          <a:stretch/>
        </p:blipFill>
        <p:spPr>
          <a:xfrm>
            <a:off x="11086611" y="167845"/>
            <a:ext cx="775440" cy="775440"/>
          </a:xfrm>
          <a:prstGeom prst="rect">
            <a:avLst/>
          </a:prstGeom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BED60B0-FDC1-4F98-8EEA-0AF91BDA82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14940" y="1020275"/>
            <a:ext cx="1421383" cy="396360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prononcer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CustomShape 1">
            <a:extLst>
              <a:ext uri="{FF2B5EF4-FFF2-40B4-BE49-F238E27FC236}">
                <a16:creationId xmlns:a16="http://schemas.microsoft.com/office/drawing/2014/main" id="{12BE5591-C9AA-4FFA-8CBE-9AE38D8F9828}"/>
              </a:ext>
            </a:extLst>
          </p:cNvPr>
          <p:cNvSpPr/>
          <p:nvPr/>
        </p:nvSpPr>
        <p:spPr>
          <a:xfrm>
            <a:off x="130602" y="-107926"/>
            <a:ext cx="2245203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[oi]</a:t>
            </a:r>
            <a:endParaRPr kumimoji="0" lang="en-GB" sz="8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45885CFC-D68C-4F85-8812-FA4E9A0C432D}"/>
              </a:ext>
            </a:extLst>
          </p:cNvPr>
          <p:cNvGrpSpPr/>
          <p:nvPr/>
        </p:nvGrpSpPr>
        <p:grpSpPr>
          <a:xfrm>
            <a:off x="4275341" y="2970314"/>
            <a:ext cx="3227514" cy="2261381"/>
            <a:chOff x="4344172" y="3403305"/>
            <a:chExt cx="3227514" cy="2261381"/>
          </a:xfrm>
        </p:grpSpPr>
        <p:pic>
          <p:nvPicPr>
            <p:cNvPr id="34" name="Picture 33" descr="Icon&#10;&#10;Description automatically generated">
              <a:extLst>
                <a:ext uri="{FF2B5EF4-FFF2-40B4-BE49-F238E27FC236}">
                  <a16:creationId xmlns:a16="http://schemas.microsoft.com/office/drawing/2014/main" id="{818F631F-5D40-4511-8B22-AB7B330E2EB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44172" y="3403305"/>
              <a:ext cx="3227514" cy="1613757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A4B8D0DA-B48D-4B89-907F-0A80B07A14A4}"/>
                </a:ext>
              </a:extLst>
            </p:cNvPr>
            <p:cNvSpPr txBox="1"/>
            <p:nvPr/>
          </p:nvSpPr>
          <p:spPr>
            <a:xfrm>
              <a:off x="4415912" y="5141466"/>
              <a:ext cx="301224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[to see, seeing]</a:t>
              </a:r>
            </a:p>
          </p:txBody>
        </p:sp>
      </p:grpSp>
      <p:pic>
        <p:nvPicPr>
          <p:cNvPr id="3" name="oi">
            <a:hlinkClick r:id="" action="ppaction://media"/>
            <a:extLst>
              <a:ext uri="{FF2B5EF4-FFF2-40B4-BE49-F238E27FC236}">
                <a16:creationId xmlns:a16="http://schemas.microsoft.com/office/drawing/2014/main" id="{6DC564C2-4487-47F4-8B40-104A6229F19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1"/>
          <a:srcRect l="14727" r="15429"/>
          <a:stretch/>
        </p:blipFill>
        <p:spPr>
          <a:xfrm>
            <a:off x="299078" y="1602982"/>
            <a:ext cx="3005342" cy="2420378"/>
          </a:xfrm>
          <a:prstGeom prst="rect">
            <a:avLst/>
          </a:prstGeom>
        </p:spPr>
      </p:pic>
      <p:pic>
        <p:nvPicPr>
          <p:cNvPr id="5" name="voir">
            <a:hlinkClick r:id="" action="ppaction://media"/>
            <a:extLst>
              <a:ext uri="{FF2B5EF4-FFF2-40B4-BE49-F238E27FC236}">
                <a16:creationId xmlns:a16="http://schemas.microsoft.com/office/drawing/2014/main" id="{3C3F6A87-E340-46A1-B0AA-B4453838CD65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12"/>
          <a:srcRect l="21311" r="19800"/>
          <a:stretch/>
        </p:blipFill>
        <p:spPr>
          <a:xfrm>
            <a:off x="8821757" y="2933706"/>
            <a:ext cx="3040294" cy="2904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6266747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3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28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3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3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370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video>
              <p:cMediaNode vol="80000">
                <p:cTn id="3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58DA30A-9F29-49F3-8760-084C3A8F9C0D}"/>
              </a:ext>
            </a:extLst>
          </p:cNvPr>
          <p:cNvSpPr/>
          <p:nvPr/>
        </p:nvSpPr>
        <p:spPr>
          <a:xfrm>
            <a:off x="3859525" y="1639987"/>
            <a:ext cx="4167755" cy="4719034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53" name="CustomShape 2"/>
          <p:cNvSpPr/>
          <p:nvPr/>
        </p:nvSpPr>
        <p:spPr>
          <a:xfrm>
            <a:off x="3807387" y="1559385"/>
            <a:ext cx="4257730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v</a:t>
            </a:r>
            <a:r>
              <a:rPr kumimoji="0" lang="en-GB" sz="8000" b="1" i="0" u="none" strike="noStrike" kern="1200" cap="none" spc="-1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oi</a:t>
            </a:r>
            <a:r>
              <a:rPr kumimoji="0" lang="en-GB" sz="80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r</a:t>
            </a:r>
            <a:endParaRPr kumimoji="0" lang="en-GB" sz="8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8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54" name="Google Shape;111;p3"/>
          <p:cNvPicPr/>
          <p:nvPr/>
        </p:nvPicPr>
        <p:blipFill>
          <a:blip r:embed="rId9"/>
          <a:stretch/>
        </p:blipFill>
        <p:spPr>
          <a:xfrm>
            <a:off x="11086611" y="167845"/>
            <a:ext cx="775440" cy="775440"/>
          </a:xfrm>
          <a:prstGeom prst="rect">
            <a:avLst/>
          </a:prstGeom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BED60B0-FDC1-4F98-8EEA-0AF91BDA82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14940" y="1020275"/>
            <a:ext cx="1421383" cy="396360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prononcer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CustomShape 1">
            <a:extLst>
              <a:ext uri="{FF2B5EF4-FFF2-40B4-BE49-F238E27FC236}">
                <a16:creationId xmlns:a16="http://schemas.microsoft.com/office/drawing/2014/main" id="{12BE5591-C9AA-4FFA-8CBE-9AE38D8F9828}"/>
              </a:ext>
            </a:extLst>
          </p:cNvPr>
          <p:cNvSpPr/>
          <p:nvPr/>
        </p:nvSpPr>
        <p:spPr>
          <a:xfrm>
            <a:off x="130602" y="-107926"/>
            <a:ext cx="2245203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[oi]</a:t>
            </a:r>
            <a:endParaRPr kumimoji="0" lang="en-GB" sz="8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568FD71-A3D0-4093-BB50-974AB5E9768F}"/>
              </a:ext>
            </a:extLst>
          </p:cNvPr>
          <p:cNvSpPr txBox="1"/>
          <p:nvPr/>
        </p:nvSpPr>
        <p:spPr>
          <a:xfrm>
            <a:off x="186633" y="2845956"/>
            <a:ext cx="29753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av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oi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r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599C8AC-78C6-4940-B25D-F4AF196918B3}"/>
              </a:ext>
            </a:extLst>
          </p:cNvPr>
          <p:cNvSpPr txBox="1"/>
          <p:nvPr/>
        </p:nvSpPr>
        <p:spPr>
          <a:xfrm>
            <a:off x="8532925" y="2880632"/>
            <a:ext cx="29753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Au rev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oi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r !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0719F91-F54C-4952-9EBD-51E5F8A7F953}"/>
              </a:ext>
            </a:extLst>
          </p:cNvPr>
          <p:cNvSpPr txBox="1"/>
          <p:nvPr/>
        </p:nvSpPr>
        <p:spPr>
          <a:xfrm>
            <a:off x="186633" y="5664686"/>
            <a:ext cx="29753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tr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oi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s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E5A71BA-C3CE-49D4-8E43-CF2552404A12}"/>
              </a:ext>
            </a:extLst>
          </p:cNvPr>
          <p:cNvSpPr txBox="1"/>
          <p:nvPr/>
        </p:nvSpPr>
        <p:spPr>
          <a:xfrm>
            <a:off x="8616367" y="5589244"/>
            <a:ext cx="29753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pourqu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oi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?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10" name="Picture 9" descr="Logo, icon&#10;&#10;Description automatically generated">
            <a:extLst>
              <a:ext uri="{FF2B5EF4-FFF2-40B4-BE49-F238E27FC236}">
                <a16:creationId xmlns:a16="http://schemas.microsoft.com/office/drawing/2014/main" id="{27C26E68-D45A-4688-9864-D41342FFD93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3203" y="4432926"/>
            <a:ext cx="862232" cy="1231760"/>
          </a:xfrm>
          <a:prstGeom prst="rect">
            <a:avLst/>
          </a:prstGeom>
        </p:spPr>
      </p:pic>
      <p:pic>
        <p:nvPicPr>
          <p:cNvPr id="30" name="Picture 29" descr="A picture containing silhouette&#10;&#10;Description automatically generated">
            <a:extLst>
              <a:ext uri="{FF2B5EF4-FFF2-40B4-BE49-F238E27FC236}">
                <a16:creationId xmlns:a16="http://schemas.microsoft.com/office/drawing/2014/main" id="{394E49D6-7329-4791-BF9A-26D1AD6E8245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811"/>
          <a:stretch/>
        </p:blipFill>
        <p:spPr>
          <a:xfrm>
            <a:off x="8374365" y="1499351"/>
            <a:ext cx="3217320" cy="1381281"/>
          </a:xfrm>
          <a:prstGeom prst="rect">
            <a:avLst/>
          </a:prstGeom>
        </p:spPr>
      </p:pic>
      <p:grpSp>
        <p:nvGrpSpPr>
          <p:cNvPr id="39" name="Group 38">
            <a:extLst>
              <a:ext uri="{FF2B5EF4-FFF2-40B4-BE49-F238E27FC236}">
                <a16:creationId xmlns:a16="http://schemas.microsoft.com/office/drawing/2014/main" id="{08D0CF4E-4367-4B72-9D9F-A55079C69678}"/>
              </a:ext>
            </a:extLst>
          </p:cNvPr>
          <p:cNvGrpSpPr/>
          <p:nvPr/>
        </p:nvGrpSpPr>
        <p:grpSpPr>
          <a:xfrm>
            <a:off x="8849884" y="3686588"/>
            <a:ext cx="2624447" cy="1992659"/>
            <a:chOff x="8875090" y="3659535"/>
            <a:chExt cx="2624447" cy="1992659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3DD0DB12-FF9C-43A0-ADDC-33F2FA2355BD}"/>
                </a:ext>
              </a:extLst>
            </p:cNvPr>
            <p:cNvSpPr txBox="1"/>
            <p:nvPr/>
          </p:nvSpPr>
          <p:spPr>
            <a:xfrm>
              <a:off x="8875090" y="5252084"/>
              <a:ext cx="262444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[why?]</a:t>
              </a:r>
            </a:p>
          </p:txBody>
        </p:sp>
        <p:pic>
          <p:nvPicPr>
            <p:cNvPr id="32" name="Picture 31" descr="Logo&#10;&#10;Description automatically generated">
              <a:extLst>
                <a:ext uri="{FF2B5EF4-FFF2-40B4-BE49-F238E27FC236}">
                  <a16:creationId xmlns:a16="http://schemas.microsoft.com/office/drawing/2014/main" id="{9B0041D7-3F40-45A2-B2BC-6301AD8965C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24599" y="3659535"/>
              <a:ext cx="1614198" cy="1682552"/>
            </a:xfrm>
            <a:prstGeom prst="rect">
              <a:avLst/>
            </a:prstGeom>
          </p:spPr>
        </p:pic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45885CFC-D68C-4F85-8812-FA4E9A0C432D}"/>
              </a:ext>
            </a:extLst>
          </p:cNvPr>
          <p:cNvGrpSpPr/>
          <p:nvPr/>
        </p:nvGrpSpPr>
        <p:grpSpPr>
          <a:xfrm>
            <a:off x="4344172" y="3403305"/>
            <a:ext cx="3227514" cy="2261381"/>
            <a:chOff x="4344172" y="3403305"/>
            <a:chExt cx="3227514" cy="2261381"/>
          </a:xfrm>
        </p:grpSpPr>
        <p:pic>
          <p:nvPicPr>
            <p:cNvPr id="34" name="Picture 33" descr="Icon&#10;&#10;Description automatically generated">
              <a:extLst>
                <a:ext uri="{FF2B5EF4-FFF2-40B4-BE49-F238E27FC236}">
                  <a16:creationId xmlns:a16="http://schemas.microsoft.com/office/drawing/2014/main" id="{818F631F-5D40-4511-8B22-AB7B330E2EB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44172" y="3403305"/>
              <a:ext cx="3227514" cy="1613757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A4B8D0DA-B48D-4B89-907F-0A80B07A14A4}"/>
                </a:ext>
              </a:extLst>
            </p:cNvPr>
            <p:cNvSpPr txBox="1"/>
            <p:nvPr/>
          </p:nvSpPr>
          <p:spPr>
            <a:xfrm>
              <a:off x="4415912" y="5141466"/>
              <a:ext cx="301224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[to see, seeing]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F0143B4C-B896-4879-8786-5BA6D84A2233}"/>
              </a:ext>
            </a:extLst>
          </p:cNvPr>
          <p:cNvGrpSpPr/>
          <p:nvPr/>
        </p:nvGrpSpPr>
        <p:grpSpPr>
          <a:xfrm>
            <a:off x="-40773" y="1559385"/>
            <a:ext cx="3267453" cy="1633727"/>
            <a:chOff x="-40773" y="1559385"/>
            <a:chExt cx="3267453" cy="1633727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15F70E3D-292A-480A-9FD4-424A991C210F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0773" y="1559385"/>
              <a:ext cx="3267453" cy="1633727"/>
            </a:xfrm>
            <a:prstGeom prst="rect">
              <a:avLst/>
            </a:prstGeom>
          </p:spPr>
        </p:pic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5F1B9C08-42D3-4598-9CD5-FDDB9754FC54}"/>
                </a:ext>
              </a:extLst>
            </p:cNvPr>
            <p:cNvSpPr/>
            <p:nvPr/>
          </p:nvSpPr>
          <p:spPr>
            <a:xfrm>
              <a:off x="1406770" y="2014959"/>
              <a:ext cx="1819910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to have, having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45472681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3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3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3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3_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3_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3_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3_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3_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3_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3_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3_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/>
      <p:bldP spid="12" grpId="0"/>
      <p:bldP spid="13" grpId="0"/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5AD19556-E243-4B47-A3DA-4C64F155D4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720" y="0"/>
            <a:ext cx="1097280" cy="10972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2985FB-F7F0-4622-AB6F-A5BEAD131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0576" y="1059840"/>
            <a:ext cx="1241424" cy="424815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écouter</a:t>
            </a:r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6" name="CustomShape 23">
            <a:hlinkClick r:id="" action="ppaction://noaction">
              <a:snd r:embed="rId4" name="S4_3.wav"/>
            </a:hlinkClick>
            <a:extLst>
              <a:ext uri="{FF2B5EF4-FFF2-40B4-BE49-F238E27FC236}">
                <a16:creationId xmlns:a16="http://schemas.microsoft.com/office/drawing/2014/main" id="{3AD5864B-E328-4811-82EC-A3D77BDC6BF2}"/>
              </a:ext>
            </a:extLst>
          </p:cNvPr>
          <p:cNvSpPr/>
          <p:nvPr/>
        </p:nvSpPr>
        <p:spPr>
          <a:xfrm>
            <a:off x="6096000" y="997772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sym typeface="Arial"/>
              </a:rPr>
              <a:t>1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sym typeface="Arial"/>
            </a:endParaRPr>
          </a:p>
        </p:txBody>
      </p:sp>
      <p:sp>
        <p:nvSpPr>
          <p:cNvPr id="21" name="CustomShape 27">
            <a:hlinkClick r:id="" action="ppaction://noaction">
              <a:snd r:embed="rId5" name="S4_7.wav"/>
            </a:hlinkClick>
            <a:extLst>
              <a:ext uri="{FF2B5EF4-FFF2-40B4-BE49-F238E27FC236}">
                <a16:creationId xmlns:a16="http://schemas.microsoft.com/office/drawing/2014/main" id="{B06E6BFD-FB69-40F9-9653-301D379E5A17}"/>
              </a:ext>
            </a:extLst>
          </p:cNvPr>
          <p:cNvSpPr/>
          <p:nvPr/>
        </p:nvSpPr>
        <p:spPr>
          <a:xfrm>
            <a:off x="1644130" y="6307557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sym typeface="Arial"/>
              </a:rPr>
              <a:t>5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sym typeface="Arial"/>
            </a:endParaRPr>
          </a:p>
        </p:txBody>
      </p:sp>
      <p:sp>
        <p:nvSpPr>
          <p:cNvPr id="43" name="CustomShape 27">
            <a:hlinkClick r:id="" action="ppaction://noaction">
              <a:snd r:embed="rId6" name="S4_8.wav"/>
            </a:hlinkClick>
            <a:extLst>
              <a:ext uri="{FF2B5EF4-FFF2-40B4-BE49-F238E27FC236}">
                <a16:creationId xmlns:a16="http://schemas.microsoft.com/office/drawing/2014/main" id="{757AD432-994C-4145-896A-72706F3636E2}"/>
              </a:ext>
            </a:extLst>
          </p:cNvPr>
          <p:cNvSpPr/>
          <p:nvPr/>
        </p:nvSpPr>
        <p:spPr>
          <a:xfrm>
            <a:off x="763669" y="4851374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sym typeface="Arial"/>
              </a:rPr>
              <a:t>6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sym typeface="Arial"/>
            </a:endParaRPr>
          </a:p>
        </p:txBody>
      </p:sp>
      <p:sp>
        <p:nvSpPr>
          <p:cNvPr id="53" name="CustomShape 27">
            <a:hlinkClick r:id="" action="ppaction://noaction">
              <a:snd r:embed="rId7" name="S4_9.wav"/>
            </a:hlinkClick>
            <a:extLst>
              <a:ext uri="{FF2B5EF4-FFF2-40B4-BE49-F238E27FC236}">
                <a16:creationId xmlns:a16="http://schemas.microsoft.com/office/drawing/2014/main" id="{430E1732-DA2F-427C-BFA2-C625F7920D59}"/>
              </a:ext>
            </a:extLst>
          </p:cNvPr>
          <p:cNvSpPr/>
          <p:nvPr/>
        </p:nvSpPr>
        <p:spPr>
          <a:xfrm>
            <a:off x="461939" y="2904804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sym typeface="Arial"/>
              </a:rPr>
              <a:t>7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sym typeface="Arial"/>
            </a:endParaRPr>
          </a:p>
        </p:txBody>
      </p:sp>
      <p:sp>
        <p:nvSpPr>
          <p:cNvPr id="54" name="CustomShape 27">
            <a:hlinkClick r:id="" action="ppaction://noaction">
              <a:snd r:embed="rId8" name="S4_10.wav"/>
            </a:hlinkClick>
            <a:extLst>
              <a:ext uri="{FF2B5EF4-FFF2-40B4-BE49-F238E27FC236}">
                <a16:creationId xmlns:a16="http://schemas.microsoft.com/office/drawing/2014/main" id="{A9408E12-481B-4C71-BDF0-9BE776B3C359}"/>
              </a:ext>
            </a:extLst>
          </p:cNvPr>
          <p:cNvSpPr/>
          <p:nvPr/>
        </p:nvSpPr>
        <p:spPr>
          <a:xfrm>
            <a:off x="1141290" y="1116748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sym typeface="Arial"/>
              </a:rPr>
              <a:t>8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sym typeface="Arial"/>
            </a:endParaRPr>
          </a:p>
        </p:txBody>
      </p:sp>
      <p:pic>
        <p:nvPicPr>
          <p:cNvPr id="37" name="Graphic 36" descr="Teacher">
            <a:extLst>
              <a:ext uri="{FF2B5EF4-FFF2-40B4-BE49-F238E27FC236}">
                <a16:creationId xmlns:a16="http://schemas.microsoft.com/office/drawing/2014/main" id="{3C8B8602-BCCE-49CF-84DB-C9885A3A26D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15070" y="-136693"/>
            <a:ext cx="914400" cy="914400"/>
          </a:xfrm>
          <a:prstGeom prst="rect">
            <a:avLst/>
          </a:prstGeom>
        </p:spPr>
      </p:pic>
      <p:sp>
        <p:nvSpPr>
          <p:cNvPr id="38" name="Speech Bubble: Rectangle with Corners Rounded 37">
            <a:hlinkClick r:id="" action="ppaction://noaction">
              <a:snd r:embed="rId11" name="S4_1.wav"/>
            </a:hlinkClick>
            <a:extLst>
              <a:ext uri="{FF2B5EF4-FFF2-40B4-BE49-F238E27FC236}">
                <a16:creationId xmlns:a16="http://schemas.microsoft.com/office/drawing/2014/main" id="{5B8EA538-6A1B-4B6E-BA48-3A32F9B887D2}"/>
              </a:ext>
            </a:extLst>
          </p:cNvPr>
          <p:cNvSpPr/>
          <p:nvPr/>
        </p:nvSpPr>
        <p:spPr>
          <a:xfrm>
            <a:off x="1227709" y="44457"/>
            <a:ext cx="3913004" cy="547644"/>
          </a:xfrm>
          <a:prstGeom prst="wedgeRoundRectCallout">
            <a:avLst>
              <a:gd name="adj1" fmla="val -53936"/>
              <a:gd name="adj2" fmla="val 10200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sym typeface="Arial"/>
              </a:rPr>
              <a:t>. Écoute les noms des animaux. C’est [ien] ou [(a)in]?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39" name="CustomShape 7">
            <a:hlinkClick r:id="" action="ppaction://noaction">
              <a:snd r:embed="rId11" name="S4_1.wav"/>
            </a:hlinkClick>
            <a:extLst>
              <a:ext uri="{FF2B5EF4-FFF2-40B4-BE49-F238E27FC236}">
                <a16:creationId xmlns:a16="http://schemas.microsoft.com/office/drawing/2014/main" id="{73CF752C-F001-4320-BF06-367E4CB49BA7}"/>
              </a:ext>
            </a:extLst>
          </p:cNvPr>
          <p:cNvSpPr/>
          <p:nvPr/>
        </p:nvSpPr>
        <p:spPr>
          <a:xfrm>
            <a:off x="1283359" y="87730"/>
            <a:ext cx="3976531" cy="45534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Écoute. C’est [oi] ou [ai] ?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 </a:t>
            </a:r>
            <a:endParaRPr kumimoji="0" lang="en-GB" sz="2400" b="1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pic>
        <p:nvPicPr>
          <p:cNvPr id="8" name="Picture 7" descr="A picture containing map&#10;&#10;Description automatically generated">
            <a:extLst>
              <a:ext uri="{FF2B5EF4-FFF2-40B4-BE49-F238E27FC236}">
                <a16:creationId xmlns:a16="http://schemas.microsoft.com/office/drawing/2014/main" id="{2EFB2615-C8EA-47B1-A27B-C49C96BF709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6698" y="1262288"/>
            <a:ext cx="6140152" cy="5324663"/>
          </a:xfrm>
          <a:prstGeom prst="rect">
            <a:avLst/>
          </a:prstGeom>
        </p:spPr>
      </p:pic>
      <p:sp>
        <p:nvSpPr>
          <p:cNvPr id="40" name="Speech Bubble: Rectangle with Corners Rounded 39">
            <a:hlinkClick r:id="" action="ppaction://noaction">
              <a:snd r:embed="rId13" name="S4_2.wav"/>
            </a:hlinkClick>
            <a:extLst>
              <a:ext uri="{FF2B5EF4-FFF2-40B4-BE49-F238E27FC236}">
                <a16:creationId xmlns:a16="http://schemas.microsoft.com/office/drawing/2014/main" id="{D16283C8-FD50-4079-A099-775BC4E2DEF6}"/>
              </a:ext>
            </a:extLst>
          </p:cNvPr>
          <p:cNvSpPr/>
          <p:nvPr/>
        </p:nvSpPr>
        <p:spPr>
          <a:xfrm>
            <a:off x="5404034" y="87730"/>
            <a:ext cx="3685851" cy="547644"/>
          </a:xfrm>
          <a:prstGeom prst="wedgeRoundRectCallout">
            <a:avLst>
              <a:gd name="adj1" fmla="val -61550"/>
              <a:gd name="adj2" fmla="val -40415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sym typeface="Arial"/>
              </a:rPr>
              <a:t>. Écoute les noms des animaux. C’est [ien] ou [(a)in]?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47" name="CustomShape 14">
            <a:hlinkClick r:id="" action="ppaction://noaction">
              <a:snd r:embed="rId13" name="S4_2.wav"/>
            </a:hlinkClick>
            <a:extLst>
              <a:ext uri="{FF2B5EF4-FFF2-40B4-BE49-F238E27FC236}">
                <a16:creationId xmlns:a16="http://schemas.microsoft.com/office/drawing/2014/main" id="{ABB87B27-0474-43D4-A868-EC684F2884CE}"/>
              </a:ext>
            </a:extLst>
          </p:cNvPr>
          <p:cNvSpPr/>
          <p:nvPr/>
        </p:nvSpPr>
        <p:spPr>
          <a:xfrm>
            <a:off x="5439848" y="129264"/>
            <a:ext cx="3945458" cy="43977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sym typeface="Arial"/>
              </a:rPr>
              <a:t>Écris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sym typeface="Arial"/>
              </a:rPr>
              <a:t> 1- 8 :  [oi]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sym typeface="Arial"/>
              </a:rPr>
              <a:t>ou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sym typeface="Arial"/>
              </a:rPr>
              <a:t> [ai]. 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sym typeface="Arial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D3A4A984-BFF5-4128-8858-56E28AAB34F5}"/>
              </a:ext>
            </a:extLst>
          </p:cNvPr>
          <p:cNvSpPr/>
          <p:nvPr/>
        </p:nvSpPr>
        <p:spPr>
          <a:xfrm>
            <a:off x="5866228" y="1558253"/>
            <a:ext cx="112541" cy="147197"/>
          </a:xfrm>
          <a:prstGeom prst="ellipse">
            <a:avLst/>
          </a:prstGeom>
          <a:solidFill>
            <a:srgbClr val="0066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6A023D7-8061-436B-8E45-C00FCEFC7B1B}"/>
              </a:ext>
            </a:extLst>
          </p:cNvPr>
          <p:cNvSpPr txBox="1"/>
          <p:nvPr/>
        </p:nvSpPr>
        <p:spPr>
          <a:xfrm>
            <a:off x="6628233" y="931436"/>
            <a:ext cx="24418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C r </a:t>
            </a:r>
            <a:r>
              <a:rPr lang="en-GB" sz="2800" dirty="0">
                <a:solidFill>
                  <a:srgbClr val="FF0066"/>
                </a:solidFill>
                <a:latin typeface="Century Gothic" panose="020B0502020202020204" pitchFamily="34" charset="0"/>
              </a:rPr>
              <a:t>o i 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x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404A308-4ECD-42D8-8B4C-07393D4047CD}"/>
              </a:ext>
            </a:extLst>
          </p:cNvPr>
          <p:cNvSpPr/>
          <p:nvPr/>
        </p:nvSpPr>
        <p:spPr>
          <a:xfrm>
            <a:off x="7265757" y="1026717"/>
            <a:ext cx="513677" cy="367415"/>
          </a:xfrm>
          <a:prstGeom prst="round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sym typeface="Arial"/>
              </a:rPr>
              <a:t>_ _</a:t>
            </a:r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66F1F132-CD85-48BD-BA82-A81F5B07C263}"/>
              </a:ext>
            </a:extLst>
          </p:cNvPr>
          <p:cNvSpPr/>
          <p:nvPr/>
        </p:nvSpPr>
        <p:spPr>
          <a:xfrm>
            <a:off x="5624732" y="2673429"/>
            <a:ext cx="112541" cy="147197"/>
          </a:xfrm>
          <a:prstGeom prst="ellipse">
            <a:avLst/>
          </a:prstGeom>
          <a:solidFill>
            <a:srgbClr val="0066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96A265D6-BA2C-4D2D-A5A5-E5C3027897DF}"/>
              </a:ext>
            </a:extLst>
          </p:cNvPr>
          <p:cNvSpPr txBox="1"/>
          <p:nvPr/>
        </p:nvSpPr>
        <p:spPr>
          <a:xfrm>
            <a:off x="8788652" y="2184050"/>
            <a:ext cx="24418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D o u </a:t>
            </a:r>
            <a:r>
              <a:rPr lang="en-GB" sz="2800" dirty="0">
                <a:solidFill>
                  <a:srgbClr val="FF0066"/>
                </a:solidFill>
                <a:latin typeface="Century Gothic" panose="020B0502020202020204" pitchFamily="34" charset="0"/>
              </a:rPr>
              <a:t>a i</a:t>
            </a:r>
            <a:endParaRPr lang="en-GB" sz="28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D1662B4D-AEB3-40DB-9AD0-306F72DCCF5A}"/>
              </a:ext>
            </a:extLst>
          </p:cNvPr>
          <p:cNvSpPr/>
          <p:nvPr/>
        </p:nvSpPr>
        <p:spPr>
          <a:xfrm>
            <a:off x="9873837" y="2287473"/>
            <a:ext cx="513677" cy="367415"/>
          </a:xfrm>
          <a:prstGeom prst="round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sym typeface="Arial"/>
              </a:rPr>
              <a:t>_ _</a:t>
            </a:r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AB000D4F-37D8-42E5-B246-529908F898A7}"/>
              </a:ext>
            </a:extLst>
          </p:cNvPr>
          <p:cNvSpPr/>
          <p:nvPr/>
        </p:nvSpPr>
        <p:spPr>
          <a:xfrm>
            <a:off x="5880295" y="2001415"/>
            <a:ext cx="112541" cy="147197"/>
          </a:xfrm>
          <a:prstGeom prst="ellipse">
            <a:avLst/>
          </a:prstGeom>
          <a:solidFill>
            <a:srgbClr val="0066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12653530-4531-43FA-ADAA-B5123E385252}"/>
              </a:ext>
            </a:extLst>
          </p:cNvPr>
          <p:cNvSpPr txBox="1"/>
          <p:nvPr/>
        </p:nvSpPr>
        <p:spPr>
          <a:xfrm>
            <a:off x="9080273" y="3959885"/>
            <a:ext cx="24418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P o n t </a:t>
            </a:r>
            <a:r>
              <a:rPr lang="en-GB" sz="2800" dirty="0">
                <a:solidFill>
                  <a:srgbClr val="FF0066"/>
                </a:solidFill>
                <a:latin typeface="Century Gothic" panose="020B0502020202020204" pitchFamily="34" charset="0"/>
              </a:rPr>
              <a:t>o i 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s e</a:t>
            </a:r>
          </a:p>
        </p:txBody>
      </p:sp>
      <p:sp>
        <p:nvSpPr>
          <p:cNvPr id="60" name="Rectangle: Rounded Corners 59">
            <a:extLst>
              <a:ext uri="{FF2B5EF4-FFF2-40B4-BE49-F238E27FC236}">
                <a16:creationId xmlns:a16="http://schemas.microsoft.com/office/drawing/2014/main" id="{94085B27-1D4D-41BF-9A1D-242ED7B357DA}"/>
              </a:ext>
            </a:extLst>
          </p:cNvPr>
          <p:cNvSpPr/>
          <p:nvPr/>
        </p:nvSpPr>
        <p:spPr>
          <a:xfrm>
            <a:off x="10301184" y="4046607"/>
            <a:ext cx="513677" cy="367415"/>
          </a:xfrm>
          <a:prstGeom prst="round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sym typeface="Arial"/>
              </a:rPr>
              <a:t>_ _</a:t>
            </a:r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4B604BB5-6F30-459C-B33B-12D2B770EFC6}"/>
              </a:ext>
            </a:extLst>
          </p:cNvPr>
          <p:cNvSpPr/>
          <p:nvPr/>
        </p:nvSpPr>
        <p:spPr>
          <a:xfrm>
            <a:off x="4693920" y="3669891"/>
            <a:ext cx="112541" cy="147197"/>
          </a:xfrm>
          <a:prstGeom prst="ellipse">
            <a:avLst/>
          </a:prstGeom>
          <a:solidFill>
            <a:schemeClr val="bg1"/>
          </a:solidFill>
          <a:ln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A3A666C2-FB23-43C6-8D5C-E5D32BF94284}"/>
              </a:ext>
            </a:extLst>
          </p:cNvPr>
          <p:cNvSpPr txBox="1"/>
          <p:nvPr/>
        </p:nvSpPr>
        <p:spPr>
          <a:xfrm>
            <a:off x="9064682" y="4822599"/>
            <a:ext cx="24418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C h </a:t>
            </a:r>
            <a:r>
              <a:rPr lang="en-GB" sz="2800" dirty="0">
                <a:solidFill>
                  <a:srgbClr val="FF0066"/>
                </a:solidFill>
                <a:latin typeface="Century Gothic" panose="020B0502020202020204" pitchFamily="34" charset="0"/>
              </a:rPr>
              <a:t>o i 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s y</a:t>
            </a:r>
          </a:p>
        </p:txBody>
      </p:sp>
      <p:sp>
        <p:nvSpPr>
          <p:cNvPr id="63" name="Rectangle: Rounded Corners 62">
            <a:extLst>
              <a:ext uri="{FF2B5EF4-FFF2-40B4-BE49-F238E27FC236}">
                <a16:creationId xmlns:a16="http://schemas.microsoft.com/office/drawing/2014/main" id="{189BD824-06FA-4D54-80DE-63533018AA3A}"/>
              </a:ext>
            </a:extLst>
          </p:cNvPr>
          <p:cNvSpPr/>
          <p:nvPr/>
        </p:nvSpPr>
        <p:spPr>
          <a:xfrm>
            <a:off x="9823884" y="4924972"/>
            <a:ext cx="513677" cy="367415"/>
          </a:xfrm>
          <a:prstGeom prst="round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sym typeface="Arial"/>
              </a:rPr>
              <a:t>_ _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D5529F7F-529E-41FA-BB4F-29032DDB957C}"/>
              </a:ext>
            </a:extLst>
          </p:cNvPr>
          <p:cNvSpPr txBox="1"/>
          <p:nvPr/>
        </p:nvSpPr>
        <p:spPr>
          <a:xfrm>
            <a:off x="995689" y="2828987"/>
            <a:ext cx="24418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B l </a:t>
            </a:r>
            <a:r>
              <a:rPr lang="en-GB" sz="2800" dirty="0">
                <a:solidFill>
                  <a:srgbClr val="FF0066"/>
                </a:solidFill>
                <a:latin typeface="Century Gothic" panose="020B0502020202020204" pitchFamily="34" charset="0"/>
              </a:rPr>
              <a:t>o i 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s</a:t>
            </a:r>
          </a:p>
        </p:txBody>
      </p:sp>
      <p:sp>
        <p:nvSpPr>
          <p:cNvPr id="69" name="Rectangle: Rounded Corners 68">
            <a:extLst>
              <a:ext uri="{FF2B5EF4-FFF2-40B4-BE49-F238E27FC236}">
                <a16:creationId xmlns:a16="http://schemas.microsoft.com/office/drawing/2014/main" id="{38A0F426-3DA6-40D5-AFBB-5BC7C34EFB23}"/>
              </a:ext>
            </a:extLst>
          </p:cNvPr>
          <p:cNvSpPr/>
          <p:nvPr/>
        </p:nvSpPr>
        <p:spPr>
          <a:xfrm>
            <a:off x="1493625" y="2890884"/>
            <a:ext cx="513677" cy="367415"/>
          </a:xfrm>
          <a:prstGeom prst="round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sym typeface="Arial"/>
              </a:rPr>
              <a:t>_ _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136F6829-90DD-4276-9D78-A2C14AD2D34F}"/>
              </a:ext>
            </a:extLst>
          </p:cNvPr>
          <p:cNvSpPr txBox="1"/>
          <p:nvPr/>
        </p:nvSpPr>
        <p:spPr>
          <a:xfrm>
            <a:off x="1632329" y="1059840"/>
            <a:ext cx="24418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P l </a:t>
            </a:r>
            <a:r>
              <a:rPr lang="en-GB" sz="2800" dirty="0">
                <a:solidFill>
                  <a:srgbClr val="FF0066"/>
                </a:solidFill>
                <a:latin typeface="Century Gothic" panose="020B0502020202020204" pitchFamily="34" charset="0"/>
              </a:rPr>
              <a:t>a i 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s i r</a:t>
            </a:r>
          </a:p>
        </p:txBody>
      </p:sp>
      <p:sp>
        <p:nvSpPr>
          <p:cNvPr id="71" name="Rectangle: Rounded Corners 70">
            <a:extLst>
              <a:ext uri="{FF2B5EF4-FFF2-40B4-BE49-F238E27FC236}">
                <a16:creationId xmlns:a16="http://schemas.microsoft.com/office/drawing/2014/main" id="{0ADDA4ED-935B-478A-BC67-B2D4AF07DF56}"/>
              </a:ext>
            </a:extLst>
          </p:cNvPr>
          <p:cNvSpPr/>
          <p:nvPr/>
        </p:nvSpPr>
        <p:spPr>
          <a:xfrm>
            <a:off x="2165561" y="1131220"/>
            <a:ext cx="513677" cy="367415"/>
          </a:xfrm>
          <a:prstGeom prst="round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sym typeface="Arial"/>
              </a:rPr>
              <a:t>_ _</a:t>
            </a:r>
          </a:p>
        </p:txBody>
      </p:sp>
      <p:sp>
        <p:nvSpPr>
          <p:cNvPr id="75" name="Oval 74">
            <a:extLst>
              <a:ext uri="{FF2B5EF4-FFF2-40B4-BE49-F238E27FC236}">
                <a16:creationId xmlns:a16="http://schemas.microsoft.com/office/drawing/2014/main" id="{D548D452-304B-44B5-BDF9-07CBE69EC329}"/>
              </a:ext>
            </a:extLst>
          </p:cNvPr>
          <p:cNvSpPr/>
          <p:nvPr/>
        </p:nvSpPr>
        <p:spPr>
          <a:xfrm>
            <a:off x="5383577" y="2806360"/>
            <a:ext cx="112541" cy="147197"/>
          </a:xfrm>
          <a:prstGeom prst="ellipse">
            <a:avLst/>
          </a:prstGeom>
          <a:solidFill>
            <a:srgbClr val="0066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E95EFFF5-E76E-4789-821B-3190CCB1392F}"/>
              </a:ext>
            </a:extLst>
          </p:cNvPr>
          <p:cNvCxnSpPr/>
          <p:nvPr/>
        </p:nvCxnSpPr>
        <p:spPr>
          <a:xfrm>
            <a:off x="1761112" y="1529829"/>
            <a:ext cx="3507427" cy="1237566"/>
          </a:xfrm>
          <a:prstGeom prst="straightConnector1">
            <a:avLst/>
          </a:prstGeom>
          <a:ln w="38100">
            <a:solidFill>
              <a:srgbClr val="0066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>
            <a:extLst>
              <a:ext uri="{FF2B5EF4-FFF2-40B4-BE49-F238E27FC236}">
                <a16:creationId xmlns:a16="http://schemas.microsoft.com/office/drawing/2014/main" id="{54C5BA60-FCB3-4DCA-9DE2-294B8FC6F537}"/>
              </a:ext>
            </a:extLst>
          </p:cNvPr>
          <p:cNvCxnSpPr>
            <a:cxnSpLocks/>
          </p:cNvCxnSpPr>
          <p:nvPr/>
        </p:nvCxnSpPr>
        <p:spPr>
          <a:xfrm flipH="1">
            <a:off x="6117774" y="1368197"/>
            <a:ext cx="712796" cy="182708"/>
          </a:xfrm>
          <a:prstGeom prst="straightConnector1">
            <a:avLst/>
          </a:prstGeom>
          <a:ln w="38100">
            <a:solidFill>
              <a:srgbClr val="0066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Arrow Connector 76">
            <a:extLst>
              <a:ext uri="{FF2B5EF4-FFF2-40B4-BE49-F238E27FC236}">
                <a16:creationId xmlns:a16="http://schemas.microsoft.com/office/drawing/2014/main" id="{58D5D33D-7669-4117-9563-8FD09E32C33B}"/>
              </a:ext>
            </a:extLst>
          </p:cNvPr>
          <p:cNvCxnSpPr>
            <a:cxnSpLocks/>
          </p:cNvCxnSpPr>
          <p:nvPr/>
        </p:nvCxnSpPr>
        <p:spPr>
          <a:xfrm flipH="1" flipV="1">
            <a:off x="6106273" y="2081570"/>
            <a:ext cx="1999378" cy="366321"/>
          </a:xfrm>
          <a:prstGeom prst="straightConnector1">
            <a:avLst/>
          </a:prstGeom>
          <a:ln w="38100">
            <a:solidFill>
              <a:srgbClr val="0066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Arrow Connector 77">
            <a:extLst>
              <a:ext uri="{FF2B5EF4-FFF2-40B4-BE49-F238E27FC236}">
                <a16:creationId xmlns:a16="http://schemas.microsoft.com/office/drawing/2014/main" id="{94D8533B-9379-433F-9F0E-CAC37A31917D}"/>
              </a:ext>
            </a:extLst>
          </p:cNvPr>
          <p:cNvCxnSpPr>
            <a:cxnSpLocks/>
          </p:cNvCxnSpPr>
          <p:nvPr/>
        </p:nvCxnSpPr>
        <p:spPr>
          <a:xfrm flipH="1" flipV="1">
            <a:off x="5830881" y="2743577"/>
            <a:ext cx="2624400" cy="1216308"/>
          </a:xfrm>
          <a:prstGeom prst="straightConnector1">
            <a:avLst/>
          </a:prstGeom>
          <a:ln w="38100">
            <a:solidFill>
              <a:srgbClr val="0066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Arrow Connector 78">
            <a:extLst>
              <a:ext uri="{FF2B5EF4-FFF2-40B4-BE49-F238E27FC236}">
                <a16:creationId xmlns:a16="http://schemas.microsoft.com/office/drawing/2014/main" id="{659C518E-4628-49E5-90CC-89FC7F4BFC46}"/>
              </a:ext>
            </a:extLst>
          </p:cNvPr>
          <p:cNvCxnSpPr>
            <a:cxnSpLocks/>
          </p:cNvCxnSpPr>
          <p:nvPr/>
        </p:nvCxnSpPr>
        <p:spPr>
          <a:xfrm flipV="1">
            <a:off x="1227709" y="3237385"/>
            <a:ext cx="3913004" cy="153018"/>
          </a:xfrm>
          <a:prstGeom prst="straightConnector1">
            <a:avLst/>
          </a:prstGeom>
          <a:ln w="38100">
            <a:solidFill>
              <a:srgbClr val="0066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Oval 79">
            <a:extLst>
              <a:ext uri="{FF2B5EF4-FFF2-40B4-BE49-F238E27FC236}">
                <a16:creationId xmlns:a16="http://schemas.microsoft.com/office/drawing/2014/main" id="{7036281F-7C0F-499C-A5B5-1FFD5B86D541}"/>
              </a:ext>
            </a:extLst>
          </p:cNvPr>
          <p:cNvSpPr/>
          <p:nvPr/>
        </p:nvSpPr>
        <p:spPr>
          <a:xfrm>
            <a:off x="7265757" y="4777775"/>
            <a:ext cx="112541" cy="147197"/>
          </a:xfrm>
          <a:prstGeom prst="ellipse">
            <a:avLst/>
          </a:prstGeom>
          <a:solidFill>
            <a:srgbClr val="0066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81" name="Straight Arrow Connector 80">
            <a:extLst>
              <a:ext uri="{FF2B5EF4-FFF2-40B4-BE49-F238E27FC236}">
                <a16:creationId xmlns:a16="http://schemas.microsoft.com/office/drawing/2014/main" id="{FDE72642-7FD1-46F1-B81D-75CC5761E66B}"/>
              </a:ext>
            </a:extLst>
          </p:cNvPr>
          <p:cNvCxnSpPr>
            <a:cxnSpLocks/>
          </p:cNvCxnSpPr>
          <p:nvPr/>
        </p:nvCxnSpPr>
        <p:spPr>
          <a:xfrm flipV="1">
            <a:off x="2341308" y="4924972"/>
            <a:ext cx="4801773" cy="1390531"/>
          </a:xfrm>
          <a:prstGeom prst="straightConnector1">
            <a:avLst/>
          </a:prstGeom>
          <a:ln w="38100">
            <a:solidFill>
              <a:srgbClr val="0066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Oval 81">
            <a:extLst>
              <a:ext uri="{FF2B5EF4-FFF2-40B4-BE49-F238E27FC236}">
                <a16:creationId xmlns:a16="http://schemas.microsoft.com/office/drawing/2014/main" id="{D4F9574E-B6CA-4D71-B98A-868D20C6956B}"/>
              </a:ext>
            </a:extLst>
          </p:cNvPr>
          <p:cNvSpPr/>
          <p:nvPr/>
        </p:nvSpPr>
        <p:spPr>
          <a:xfrm>
            <a:off x="5257545" y="3144834"/>
            <a:ext cx="112541" cy="147197"/>
          </a:xfrm>
          <a:prstGeom prst="ellipse">
            <a:avLst/>
          </a:prstGeom>
          <a:solidFill>
            <a:srgbClr val="0066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83" name="Straight Arrow Connector 82">
            <a:extLst>
              <a:ext uri="{FF2B5EF4-FFF2-40B4-BE49-F238E27FC236}">
                <a16:creationId xmlns:a16="http://schemas.microsoft.com/office/drawing/2014/main" id="{D603F52B-4674-4869-99A6-B545D5A8CC53}"/>
              </a:ext>
            </a:extLst>
          </p:cNvPr>
          <p:cNvCxnSpPr>
            <a:cxnSpLocks/>
          </p:cNvCxnSpPr>
          <p:nvPr/>
        </p:nvCxnSpPr>
        <p:spPr>
          <a:xfrm flipV="1">
            <a:off x="1435170" y="3826862"/>
            <a:ext cx="3141968" cy="982035"/>
          </a:xfrm>
          <a:prstGeom prst="straightConnector1">
            <a:avLst/>
          </a:prstGeom>
          <a:ln w="38100">
            <a:solidFill>
              <a:srgbClr val="0066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TextBox 83">
            <a:extLst>
              <a:ext uri="{FF2B5EF4-FFF2-40B4-BE49-F238E27FC236}">
                <a16:creationId xmlns:a16="http://schemas.microsoft.com/office/drawing/2014/main" id="{877B823E-64E3-4391-87DB-7997401984C6}"/>
              </a:ext>
            </a:extLst>
          </p:cNvPr>
          <p:cNvSpPr txBox="1"/>
          <p:nvPr/>
        </p:nvSpPr>
        <p:spPr>
          <a:xfrm>
            <a:off x="1270420" y="4802527"/>
            <a:ext cx="24418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P </a:t>
            </a:r>
            <a:r>
              <a:rPr lang="en-GB" sz="2800" dirty="0">
                <a:solidFill>
                  <a:srgbClr val="FF0066"/>
                </a:solidFill>
                <a:latin typeface="Century Gothic" panose="020B0502020202020204" pitchFamily="34" charset="0"/>
              </a:rPr>
              <a:t>o i 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t i e r s</a:t>
            </a:r>
          </a:p>
        </p:txBody>
      </p:sp>
      <p:sp>
        <p:nvSpPr>
          <p:cNvPr id="91" name="Rectangle: Rounded Corners 90">
            <a:extLst>
              <a:ext uri="{FF2B5EF4-FFF2-40B4-BE49-F238E27FC236}">
                <a16:creationId xmlns:a16="http://schemas.microsoft.com/office/drawing/2014/main" id="{C4F7854C-2BA4-4264-90D4-B2FF0531AA4F}"/>
              </a:ext>
            </a:extLst>
          </p:cNvPr>
          <p:cNvSpPr/>
          <p:nvPr/>
        </p:nvSpPr>
        <p:spPr>
          <a:xfrm>
            <a:off x="1607884" y="4892816"/>
            <a:ext cx="513677" cy="367415"/>
          </a:xfrm>
          <a:prstGeom prst="round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sym typeface="Arial"/>
              </a:rPr>
              <a:t>_ _</a:t>
            </a:r>
          </a:p>
        </p:txBody>
      </p:sp>
      <p:sp>
        <p:nvSpPr>
          <p:cNvPr id="92" name="Oval 91">
            <a:extLst>
              <a:ext uri="{FF2B5EF4-FFF2-40B4-BE49-F238E27FC236}">
                <a16:creationId xmlns:a16="http://schemas.microsoft.com/office/drawing/2014/main" id="{22AFF849-66AF-46C7-B559-9276E9DF3E7D}"/>
              </a:ext>
            </a:extLst>
          </p:cNvPr>
          <p:cNvSpPr/>
          <p:nvPr/>
        </p:nvSpPr>
        <p:spPr>
          <a:xfrm>
            <a:off x="7190688" y="4117458"/>
            <a:ext cx="112541" cy="147197"/>
          </a:xfrm>
          <a:prstGeom prst="ellipse">
            <a:avLst/>
          </a:prstGeom>
          <a:solidFill>
            <a:srgbClr val="0066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D051F7CD-9179-4A58-A640-9B8614084494}"/>
              </a:ext>
            </a:extLst>
          </p:cNvPr>
          <p:cNvSpPr txBox="1"/>
          <p:nvPr/>
        </p:nvSpPr>
        <p:spPr>
          <a:xfrm>
            <a:off x="2094117" y="6257092"/>
            <a:ext cx="24418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F o n t </a:t>
            </a:r>
            <a:r>
              <a:rPr lang="en-GB" sz="2800" dirty="0">
                <a:solidFill>
                  <a:srgbClr val="FF0066"/>
                </a:solidFill>
                <a:latin typeface="Century Gothic" panose="020B0502020202020204" pitchFamily="34" charset="0"/>
              </a:rPr>
              <a:t>a i 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n e</a:t>
            </a:r>
          </a:p>
        </p:txBody>
      </p:sp>
      <p:sp>
        <p:nvSpPr>
          <p:cNvPr id="94" name="Rectangle: Rounded Corners 93">
            <a:extLst>
              <a:ext uri="{FF2B5EF4-FFF2-40B4-BE49-F238E27FC236}">
                <a16:creationId xmlns:a16="http://schemas.microsoft.com/office/drawing/2014/main" id="{8D26E68B-B41A-4A7C-B4D1-4416809AFA48}"/>
              </a:ext>
            </a:extLst>
          </p:cNvPr>
          <p:cNvSpPr/>
          <p:nvPr/>
        </p:nvSpPr>
        <p:spPr>
          <a:xfrm>
            <a:off x="3285539" y="6359073"/>
            <a:ext cx="513677" cy="367415"/>
          </a:xfrm>
          <a:prstGeom prst="round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sym typeface="Arial"/>
              </a:rPr>
              <a:t>_ _</a:t>
            </a:r>
          </a:p>
        </p:txBody>
      </p:sp>
      <p:cxnSp>
        <p:nvCxnSpPr>
          <p:cNvPr id="95" name="Straight Arrow Connector 94">
            <a:extLst>
              <a:ext uri="{FF2B5EF4-FFF2-40B4-BE49-F238E27FC236}">
                <a16:creationId xmlns:a16="http://schemas.microsoft.com/office/drawing/2014/main" id="{4038ED03-8929-41B4-A966-9114A6FFF265}"/>
              </a:ext>
            </a:extLst>
          </p:cNvPr>
          <p:cNvCxnSpPr>
            <a:cxnSpLocks/>
          </p:cNvCxnSpPr>
          <p:nvPr/>
        </p:nvCxnSpPr>
        <p:spPr>
          <a:xfrm flipH="1" flipV="1">
            <a:off x="7361890" y="4243219"/>
            <a:ext cx="1127709" cy="709901"/>
          </a:xfrm>
          <a:prstGeom prst="straightConnector1">
            <a:avLst/>
          </a:prstGeom>
          <a:ln w="38100">
            <a:solidFill>
              <a:srgbClr val="0066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CustomShape 24">
            <a:hlinkClick r:id="" action="ppaction://noaction">
              <a:snd r:embed="rId14" name="S4_4.wav"/>
            </a:hlinkClick>
            <a:extLst>
              <a:ext uri="{FF2B5EF4-FFF2-40B4-BE49-F238E27FC236}">
                <a16:creationId xmlns:a16="http://schemas.microsoft.com/office/drawing/2014/main" id="{F2DAD2AC-ADD2-4480-845B-008BBA9A5F70}"/>
              </a:ext>
            </a:extLst>
          </p:cNvPr>
          <p:cNvSpPr/>
          <p:nvPr/>
        </p:nvSpPr>
        <p:spPr>
          <a:xfrm>
            <a:off x="8185607" y="2256300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sym typeface="Arial"/>
              </a:rPr>
              <a:t>2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sym typeface="Arial"/>
            </a:endParaRPr>
          </a:p>
        </p:txBody>
      </p:sp>
      <p:sp>
        <p:nvSpPr>
          <p:cNvPr id="18" name="CustomShape 25">
            <a:hlinkClick r:id="" action="ppaction://noaction">
              <a:snd r:embed="rId15" name="S4_5.wav"/>
            </a:hlinkClick>
            <a:extLst>
              <a:ext uri="{FF2B5EF4-FFF2-40B4-BE49-F238E27FC236}">
                <a16:creationId xmlns:a16="http://schemas.microsoft.com/office/drawing/2014/main" id="{E47FAB46-1A11-4EF4-B700-EF919D0338F8}"/>
              </a:ext>
            </a:extLst>
          </p:cNvPr>
          <p:cNvSpPr/>
          <p:nvPr/>
        </p:nvSpPr>
        <p:spPr>
          <a:xfrm>
            <a:off x="8572063" y="3959885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sym typeface="Arial"/>
              </a:rPr>
              <a:t>3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sym typeface="Arial"/>
            </a:endParaRPr>
          </a:p>
        </p:txBody>
      </p:sp>
      <p:sp>
        <p:nvSpPr>
          <p:cNvPr id="19" name="CustomShape 26">
            <a:hlinkClick r:id="" action="ppaction://noaction">
              <a:snd r:embed="rId16" name="S4_6.wav"/>
            </a:hlinkClick>
            <a:extLst>
              <a:ext uri="{FF2B5EF4-FFF2-40B4-BE49-F238E27FC236}">
                <a16:creationId xmlns:a16="http://schemas.microsoft.com/office/drawing/2014/main" id="{1ECA2C39-8E1B-46F9-B4CE-5D69DA706F12}"/>
              </a:ext>
            </a:extLst>
          </p:cNvPr>
          <p:cNvSpPr/>
          <p:nvPr/>
        </p:nvSpPr>
        <p:spPr>
          <a:xfrm>
            <a:off x="8600642" y="4900136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sym typeface="Arial"/>
              </a:rPr>
              <a:t>4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9658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7" grpId="0" animBg="1"/>
      <p:bldP spid="60" grpId="0" animBg="1"/>
      <p:bldP spid="63" grpId="0" animBg="1"/>
      <p:bldP spid="69" grpId="0" animBg="1"/>
      <p:bldP spid="71" grpId="0" animBg="1"/>
      <p:bldP spid="91" grpId="0" animBg="1"/>
      <p:bldP spid="9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6C07F60C-7096-4792-A80E-10C02A60377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E66F45F2-B677-46FD-A292-E05CE1F4A1A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0305" y="77103"/>
            <a:ext cx="933659" cy="933659"/>
          </a:xfrm>
          <a:prstGeom prst="rect">
            <a:avLst/>
          </a:prstGeom>
        </p:spPr>
      </p:pic>
      <p:sp>
        <p:nvSpPr>
          <p:cNvPr id="10" name="Explosion: 8 Points 9">
            <a:extLst>
              <a:ext uri="{FF2B5EF4-FFF2-40B4-BE49-F238E27FC236}">
                <a16:creationId xmlns:a16="http://schemas.microsoft.com/office/drawing/2014/main" id="{B8BE6A60-1CFA-43E3-94FE-71206E822483}"/>
              </a:ext>
            </a:extLst>
          </p:cNvPr>
          <p:cNvSpPr/>
          <p:nvPr/>
        </p:nvSpPr>
        <p:spPr>
          <a:xfrm rot="20101036">
            <a:off x="11050892" y="160678"/>
            <a:ext cx="1051265" cy="846793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1" name="Explosion: 8 Points 10">
            <a:extLst>
              <a:ext uri="{FF2B5EF4-FFF2-40B4-BE49-F238E27FC236}">
                <a16:creationId xmlns:a16="http://schemas.microsoft.com/office/drawing/2014/main" id="{B41BDBF2-E6DC-4745-8986-04DDABD48D4D}"/>
              </a:ext>
            </a:extLst>
          </p:cNvPr>
          <p:cNvSpPr/>
          <p:nvPr/>
        </p:nvSpPr>
        <p:spPr>
          <a:xfrm rot="20101036">
            <a:off x="11055408" y="156605"/>
            <a:ext cx="1042233" cy="839518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5871A45-33B3-485C-BB71-EBE790506937}"/>
              </a:ext>
            </a:extLst>
          </p:cNvPr>
          <p:cNvSpPr txBox="1"/>
          <p:nvPr/>
        </p:nvSpPr>
        <p:spPr>
          <a:xfrm rot="20326871">
            <a:off x="11015203" y="345714"/>
            <a:ext cx="11226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Eras Demi ITC" panose="020B0805030504020804" pitchFamily="34" charset="0"/>
                <a:cs typeface="Arial"/>
                <a:sym typeface="Arial"/>
              </a:rPr>
              <a:t>mots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6562" y="1081382"/>
            <a:ext cx="1557451" cy="374973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vocabulaire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53E228FD-6C1C-49A0-A526-8EC962E3660A}"/>
              </a:ext>
            </a:extLst>
          </p:cNvPr>
          <p:cNvSpPr txBox="1"/>
          <p:nvPr/>
        </p:nvSpPr>
        <p:spPr>
          <a:xfrm>
            <a:off x="2658559" y="4980173"/>
            <a:ext cx="27770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le voyage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541C545C-8430-406E-85BB-1C387BD9BB5F}"/>
              </a:ext>
            </a:extLst>
          </p:cNvPr>
          <p:cNvSpPr txBox="1"/>
          <p:nvPr/>
        </p:nvSpPr>
        <p:spPr>
          <a:xfrm>
            <a:off x="7874655" y="4940054"/>
            <a:ext cx="49348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en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ce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moment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CBA5376B-55F1-4753-BB56-903E1641B121}"/>
              </a:ext>
            </a:extLst>
          </p:cNvPr>
          <p:cNvGrpSpPr/>
          <p:nvPr/>
        </p:nvGrpSpPr>
        <p:grpSpPr>
          <a:xfrm>
            <a:off x="5592888" y="4010559"/>
            <a:ext cx="3408229" cy="2071752"/>
            <a:chOff x="4391885" y="3908255"/>
            <a:chExt cx="3408229" cy="2071752"/>
          </a:xfrm>
        </p:grpSpPr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E2EAD1C0-24D3-4F52-AD25-EA19D239E3FA}"/>
                </a:ext>
              </a:extLst>
            </p:cNvPr>
            <p:cNvSpPr txBox="1"/>
            <p:nvPr/>
          </p:nvSpPr>
          <p:spPr>
            <a:xfrm>
              <a:off x="4391885" y="5456787"/>
              <a:ext cx="340822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[at the moment]</a:t>
              </a:r>
            </a:p>
          </p:txBody>
        </p:sp>
        <p:pic>
          <p:nvPicPr>
            <p:cNvPr id="21" name="Picture 20" descr="A picture containing diagram&#10;&#10;Description automatically generated">
              <a:extLst>
                <a:ext uri="{FF2B5EF4-FFF2-40B4-BE49-F238E27FC236}">
                  <a16:creationId xmlns:a16="http://schemas.microsoft.com/office/drawing/2014/main" id="{62E8AB04-F4B9-4D04-BEF5-45D6E178B91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43941" y="3908255"/>
              <a:ext cx="2129945" cy="1575826"/>
            </a:xfrm>
            <a:prstGeom prst="rect">
              <a:avLst/>
            </a:prstGeom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5F425460-2AE8-4FE5-8BE3-5B287CCEF6E6}"/>
              </a:ext>
            </a:extLst>
          </p:cNvPr>
          <p:cNvGrpSpPr/>
          <p:nvPr/>
        </p:nvGrpSpPr>
        <p:grpSpPr>
          <a:xfrm>
            <a:off x="-38305" y="4010559"/>
            <a:ext cx="2777067" cy="2134034"/>
            <a:chOff x="-60940" y="1010762"/>
            <a:chExt cx="2777067" cy="2134034"/>
          </a:xfrm>
        </p:grpSpPr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4D807096-BE20-4328-9077-B7F31C9E1711}"/>
                </a:ext>
              </a:extLst>
            </p:cNvPr>
            <p:cNvSpPr txBox="1"/>
            <p:nvPr/>
          </p:nvSpPr>
          <p:spPr>
            <a:xfrm>
              <a:off x="-60940" y="2621576"/>
              <a:ext cx="277706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[trip, journey]</a:t>
              </a:r>
            </a:p>
          </p:txBody>
        </p:sp>
        <p:pic>
          <p:nvPicPr>
            <p:cNvPr id="18" name="Picture 17" descr="A picture containing icon&#10;&#10;Description automatically generated">
              <a:extLst>
                <a:ext uri="{FF2B5EF4-FFF2-40B4-BE49-F238E27FC236}">
                  <a16:creationId xmlns:a16="http://schemas.microsoft.com/office/drawing/2014/main" id="{0759FC3C-E294-4ECE-9CB7-23A8748A2FB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010762"/>
              <a:ext cx="2662869" cy="1496305"/>
            </a:xfrm>
            <a:prstGeom prst="rect">
              <a:avLst/>
            </a:prstGeom>
          </p:spPr>
        </p:pic>
      </p:grpSp>
      <p:sp>
        <p:nvSpPr>
          <p:cNvPr id="78" name="TextBox 77">
            <a:extLst>
              <a:ext uri="{FF2B5EF4-FFF2-40B4-BE49-F238E27FC236}">
                <a16:creationId xmlns:a16="http://schemas.microsoft.com/office/drawing/2014/main" id="{618605E7-3507-4822-AA93-E5607E096B30}"/>
              </a:ext>
            </a:extLst>
          </p:cNvPr>
          <p:cNvSpPr txBox="1"/>
          <p:nvPr/>
        </p:nvSpPr>
        <p:spPr>
          <a:xfrm>
            <a:off x="1930399" y="1629278"/>
            <a:ext cx="27770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rester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D6425869-D16B-41D5-B003-568B27086202}"/>
              </a:ext>
            </a:extLst>
          </p:cNvPr>
          <p:cNvGrpSpPr/>
          <p:nvPr/>
        </p:nvGrpSpPr>
        <p:grpSpPr>
          <a:xfrm>
            <a:off x="128036" y="1081383"/>
            <a:ext cx="2530523" cy="2268257"/>
            <a:chOff x="5881153" y="845277"/>
            <a:chExt cx="2777067" cy="2463312"/>
          </a:xfrm>
        </p:grpSpPr>
        <p:pic>
          <p:nvPicPr>
            <p:cNvPr id="27" name="Picture 26" descr="Text&#10;&#10;Description automatically generated">
              <a:extLst>
                <a:ext uri="{FF2B5EF4-FFF2-40B4-BE49-F238E27FC236}">
                  <a16:creationId xmlns:a16="http://schemas.microsoft.com/office/drawing/2014/main" id="{8E4254EE-60CA-42EF-B03E-C6B528D38F3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90585" y="845277"/>
              <a:ext cx="2496094" cy="1699501"/>
            </a:xfrm>
            <a:prstGeom prst="rect">
              <a:avLst/>
            </a:prstGeom>
          </p:spPr>
        </p:pic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84056325-79DF-478E-B88C-04502AFA0C4C}"/>
                </a:ext>
              </a:extLst>
            </p:cNvPr>
            <p:cNvSpPr txBox="1"/>
            <p:nvPr/>
          </p:nvSpPr>
          <p:spPr>
            <a:xfrm>
              <a:off x="5881153" y="2406132"/>
              <a:ext cx="2777067" cy="9024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[to remain, remaining]</a:t>
              </a:r>
            </a:p>
          </p:txBody>
        </p:sp>
      </p:grpSp>
      <p:sp>
        <p:nvSpPr>
          <p:cNvPr id="80" name="TextBox 79">
            <a:extLst>
              <a:ext uri="{FF2B5EF4-FFF2-40B4-BE49-F238E27FC236}">
                <a16:creationId xmlns:a16="http://schemas.microsoft.com/office/drawing/2014/main" id="{05F968B5-CC51-4C56-AFB8-B67E70E648E8}"/>
              </a:ext>
            </a:extLst>
          </p:cNvPr>
          <p:cNvSpPr txBox="1"/>
          <p:nvPr/>
        </p:nvSpPr>
        <p:spPr>
          <a:xfrm>
            <a:off x="5908468" y="1671566"/>
            <a:ext cx="27770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montrer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3D34DAB0-D687-4887-9E73-1A2442A130BB}"/>
              </a:ext>
            </a:extLst>
          </p:cNvPr>
          <p:cNvGrpSpPr/>
          <p:nvPr/>
        </p:nvGrpSpPr>
        <p:grpSpPr>
          <a:xfrm>
            <a:off x="3958649" y="1125911"/>
            <a:ext cx="2777067" cy="2299395"/>
            <a:chOff x="4183259" y="1141870"/>
            <a:chExt cx="2777067" cy="2299395"/>
          </a:xfrm>
        </p:grpSpPr>
        <p:pic>
          <p:nvPicPr>
            <p:cNvPr id="30" name="Picture 29" descr="Icon&#10;&#10;Description automatically generated with low confidence">
              <a:extLst>
                <a:ext uri="{FF2B5EF4-FFF2-40B4-BE49-F238E27FC236}">
                  <a16:creationId xmlns:a16="http://schemas.microsoft.com/office/drawing/2014/main" id="{9EC7AFBC-06D3-4A67-99A2-D730DCC7003E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96167" y="1141870"/>
              <a:ext cx="1951253" cy="1419232"/>
            </a:xfrm>
            <a:prstGeom prst="rect">
              <a:avLst/>
            </a:prstGeom>
          </p:spPr>
        </p:pic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8BF0CE7E-3637-43CF-B586-C75E39B1FBC0}"/>
                </a:ext>
              </a:extLst>
            </p:cNvPr>
            <p:cNvSpPr txBox="1"/>
            <p:nvPr/>
          </p:nvSpPr>
          <p:spPr>
            <a:xfrm>
              <a:off x="4183259" y="2610268"/>
              <a:ext cx="277706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[to show, showing]</a:t>
              </a:r>
            </a:p>
          </p:txBody>
        </p:sp>
      </p:grpSp>
      <p:sp>
        <p:nvSpPr>
          <p:cNvPr id="82" name="TextBox 81">
            <a:extLst>
              <a:ext uri="{FF2B5EF4-FFF2-40B4-BE49-F238E27FC236}">
                <a16:creationId xmlns:a16="http://schemas.microsoft.com/office/drawing/2014/main" id="{7937ACB0-1BA5-4DC8-A47D-169AE9CE1E60}"/>
              </a:ext>
            </a:extLst>
          </p:cNvPr>
          <p:cNvSpPr txBox="1"/>
          <p:nvPr/>
        </p:nvSpPr>
        <p:spPr>
          <a:xfrm>
            <a:off x="9982073" y="1707774"/>
            <a:ext cx="27770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arriver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0AB4865B-0261-4AE7-AB5B-9AA93819204A}"/>
              </a:ext>
            </a:extLst>
          </p:cNvPr>
          <p:cNvGrpSpPr/>
          <p:nvPr/>
        </p:nvGrpSpPr>
        <p:grpSpPr>
          <a:xfrm>
            <a:off x="8203784" y="816324"/>
            <a:ext cx="2777067" cy="2574116"/>
            <a:chOff x="8203784" y="816324"/>
            <a:chExt cx="2777067" cy="2574116"/>
          </a:xfrm>
        </p:grpSpPr>
        <p:pic>
          <p:nvPicPr>
            <p:cNvPr id="33" name="Graphic 32" descr="Landing with solid fill">
              <a:extLst>
                <a:ext uri="{FF2B5EF4-FFF2-40B4-BE49-F238E27FC236}">
                  <a16:creationId xmlns:a16="http://schemas.microsoft.com/office/drawing/2014/main" id="{2EE15AF9-57D7-4079-B1AD-CFBC0D423ACA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8605026" y="816324"/>
              <a:ext cx="1920738" cy="1920738"/>
            </a:xfrm>
            <a:prstGeom prst="rect">
              <a:avLst/>
            </a:prstGeom>
          </p:spPr>
        </p:pic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3C165AB5-4863-4E43-8316-BC4F752B6111}"/>
                </a:ext>
              </a:extLst>
            </p:cNvPr>
            <p:cNvSpPr txBox="1"/>
            <p:nvPr/>
          </p:nvSpPr>
          <p:spPr>
            <a:xfrm>
              <a:off x="8203784" y="2559443"/>
              <a:ext cx="277706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[to arrive, arriving]</a:t>
              </a:r>
            </a:p>
          </p:txBody>
        </p:sp>
      </p:grpSp>
      <p:pic>
        <p:nvPicPr>
          <p:cNvPr id="35" name="Graphic 34" descr="Teacher">
            <a:extLst>
              <a:ext uri="{FF2B5EF4-FFF2-40B4-BE49-F238E27FC236}">
                <a16:creationId xmlns:a16="http://schemas.microsoft.com/office/drawing/2014/main" id="{D10CED81-D22D-4D66-AC6A-353E44A2B15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267470" y="15707"/>
            <a:ext cx="914400" cy="914400"/>
          </a:xfrm>
          <a:prstGeom prst="rect">
            <a:avLst/>
          </a:prstGeom>
        </p:spPr>
      </p:pic>
      <p:sp>
        <p:nvSpPr>
          <p:cNvPr id="29" name="Speech Bubble: Rectangle with Corners Rounded 28">
            <a:hlinkClick r:id="" action="ppaction://noaction">
              <a:snd r:embed="rId18" name="S5_1 Ecoute et repete.wav"/>
            </a:hlinkClick>
            <a:extLst>
              <a:ext uri="{FF2B5EF4-FFF2-40B4-BE49-F238E27FC236}">
                <a16:creationId xmlns:a16="http://schemas.microsoft.com/office/drawing/2014/main" id="{74DB02CB-A3B0-412F-9032-D8DB9B52F070}"/>
              </a:ext>
            </a:extLst>
          </p:cNvPr>
          <p:cNvSpPr/>
          <p:nvPr/>
        </p:nvSpPr>
        <p:spPr>
          <a:xfrm>
            <a:off x="1307300" y="289472"/>
            <a:ext cx="3685851" cy="547644"/>
          </a:xfrm>
          <a:prstGeom prst="wedgeRoundRectCallout">
            <a:avLst>
              <a:gd name="adj1" fmla="val -61550"/>
              <a:gd name="adj2" fmla="val -40415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31" name="CustomShape 14">
            <a:hlinkClick r:id="" action="ppaction://noaction">
              <a:snd r:embed="rId18" name="S5_1 Ecoute et repete.wav"/>
            </a:hlinkClick>
            <a:extLst>
              <a:ext uri="{FF2B5EF4-FFF2-40B4-BE49-F238E27FC236}">
                <a16:creationId xmlns:a16="http://schemas.microsoft.com/office/drawing/2014/main" id="{75230434-A7A2-41E3-99F2-ECDC21136C8F}"/>
              </a:ext>
            </a:extLst>
          </p:cNvPr>
          <p:cNvSpPr/>
          <p:nvPr/>
        </p:nvSpPr>
        <p:spPr>
          <a:xfrm>
            <a:off x="1343114" y="331006"/>
            <a:ext cx="2858151" cy="43977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Écoute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 et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répète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.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69925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5_2 Rest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5_2 Rest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5_3 Montr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5_3 Montr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5_4 Arriv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5_4 Arriv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5_5 Le voy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5_5 Le voy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5_6 En ce momen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5_6 En ce momen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6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8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0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4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06" dur="2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53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5_4 Arriv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8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53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5_5 Le voy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30" dur="2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53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5_3 Montr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42" dur="2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53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5_2 Rest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54" dur="2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53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0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5_6 En ce momen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/>
      <p:bldP spid="62" grpId="1"/>
      <p:bldP spid="62" grpId="2"/>
      <p:bldP spid="74" grpId="0"/>
      <p:bldP spid="74" grpId="1"/>
      <p:bldP spid="74" grpId="2"/>
      <p:bldP spid="78" grpId="0"/>
      <p:bldP spid="78" grpId="1"/>
      <p:bldP spid="78" grpId="2"/>
      <p:bldP spid="80" grpId="0"/>
      <p:bldP spid="80" grpId="1"/>
      <p:bldP spid="80" grpId="2"/>
      <p:bldP spid="82" grpId="0"/>
      <p:bldP spid="82" grpId="1"/>
      <p:bldP spid="82" grpId="2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170;p8"/>
          <p:cNvPicPr/>
          <p:nvPr/>
        </p:nvPicPr>
        <p:blipFill>
          <a:blip r:embed="rId6"/>
          <a:stretch/>
        </p:blipFill>
        <p:spPr>
          <a:xfrm>
            <a:off x="10721400" y="111744"/>
            <a:ext cx="1329840" cy="1331640"/>
          </a:xfrm>
          <a:prstGeom prst="rect">
            <a:avLst/>
          </a:prstGeom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95DE2CF-C479-4832-BEE8-6FF1D832AF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365" y="69569"/>
            <a:ext cx="10660149" cy="523220"/>
          </a:xfrm>
        </p:spPr>
        <p:txBody>
          <a:bodyPr anchor="t"/>
          <a:lstStyle/>
          <a:p>
            <a:r>
              <a:rPr lang="en-GB" sz="3600" b="1" spc="-1" dirty="0">
                <a:solidFill>
                  <a:srgbClr val="1E4E79"/>
                </a:solidFill>
                <a:latin typeface="Century Gothic" panose="020B0502020202020204" pitchFamily="34" charset="0"/>
                <a:ea typeface="Century Gothic"/>
              </a:rPr>
              <a:t>Translating the French present tense into English</a:t>
            </a:r>
            <a:endParaRPr lang="en-GB" sz="3600" i="1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E346190-5134-4FB4-AF87-17C6A137E164}"/>
              </a:ext>
            </a:extLst>
          </p:cNvPr>
          <p:cNvSpPr/>
          <p:nvPr/>
        </p:nvSpPr>
        <p:spPr>
          <a:xfrm>
            <a:off x="243521" y="2956040"/>
            <a:ext cx="97801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Adverbs of time tell us which English form to use: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8D390DC-9692-4A32-8CBC-1BF1E9DA9BAB}"/>
              </a:ext>
            </a:extLst>
          </p:cNvPr>
          <p:cNvSpPr/>
          <p:nvPr/>
        </p:nvSpPr>
        <p:spPr>
          <a:xfrm>
            <a:off x="582343" y="1587470"/>
            <a:ext cx="320953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Tu parles à Pierre.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D9E3A425-0DAA-4F58-B759-9B659E7EA278}"/>
              </a:ext>
            </a:extLst>
          </p:cNvPr>
          <p:cNvSpPr/>
          <p:nvPr/>
        </p:nvSpPr>
        <p:spPr>
          <a:xfrm>
            <a:off x="6441329" y="1363894"/>
            <a:ext cx="361829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You speak to Pierre.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4143ABAD-B43C-45A4-8275-5E66FBB7CD67}"/>
              </a:ext>
            </a:extLst>
          </p:cNvPr>
          <p:cNvSpPr/>
          <p:nvPr/>
        </p:nvSpPr>
        <p:spPr>
          <a:xfrm>
            <a:off x="100056" y="655529"/>
            <a:ext cx="97801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English has </a:t>
            </a:r>
            <a:r>
              <a:rPr kumimoji="0" lang="en-GB" sz="2800" b="1" i="0" u="sng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two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present tense forms but French has </a:t>
            </a:r>
            <a:r>
              <a:rPr kumimoji="0" lang="en-GB" sz="2800" b="1" i="0" u="sng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one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: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49" name="Google Shape;183;p8">
            <a:extLst>
              <a:ext uri="{FF2B5EF4-FFF2-40B4-BE49-F238E27FC236}">
                <a16:creationId xmlns:a16="http://schemas.microsoft.com/office/drawing/2014/main" id="{25566473-804A-441B-8202-516D91E67795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970692" y="1292295"/>
            <a:ext cx="470637" cy="5903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183;p8">
            <a:extLst>
              <a:ext uri="{FF2B5EF4-FFF2-40B4-BE49-F238E27FC236}">
                <a16:creationId xmlns:a16="http://schemas.microsoft.com/office/drawing/2014/main" id="{5D6FD935-2DDA-48AF-BEFF-40295BAA70E9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970692" y="1913365"/>
            <a:ext cx="470637" cy="590351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B3404CF0-6774-4CCF-B3E0-E0A55EF62FE8}"/>
              </a:ext>
            </a:extLst>
          </p:cNvPr>
          <p:cNvSpPr/>
          <p:nvPr/>
        </p:nvSpPr>
        <p:spPr>
          <a:xfrm>
            <a:off x="6441329" y="1927793"/>
            <a:ext cx="483818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You are speaking to Pierre.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5A6D6C7-E334-4669-9D5A-1E9C3CF00A5F}"/>
              </a:ext>
            </a:extLst>
          </p:cNvPr>
          <p:cNvSpPr/>
          <p:nvPr/>
        </p:nvSpPr>
        <p:spPr>
          <a:xfrm>
            <a:off x="678950" y="3711591"/>
            <a:ext cx="630332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Tu parles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à Pierre </a:t>
            </a:r>
            <a:r>
              <a:rPr kumimoji="0" lang="en-GB" sz="2800" b="0" i="1" u="sng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chaque</a:t>
            </a:r>
            <a:r>
              <a:rPr kumimoji="0" lang="en-GB" sz="2800" b="0" i="1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800" b="0" i="1" u="sng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semaine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.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65AF3AFE-3673-4870-AF67-259BC141AE73}"/>
              </a:ext>
            </a:extLst>
          </p:cNvPr>
          <p:cNvSpPr/>
          <p:nvPr/>
        </p:nvSpPr>
        <p:spPr>
          <a:xfrm>
            <a:off x="697787" y="4281006"/>
            <a:ext cx="575991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You speak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to Pierre </a:t>
            </a:r>
            <a:r>
              <a:rPr kumimoji="0" lang="en-GB" sz="2800" b="0" i="1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every week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.</a:t>
            </a:r>
          </a:p>
        </p:txBody>
      </p:sp>
      <p:pic>
        <p:nvPicPr>
          <p:cNvPr id="29" name="Google Shape;183;p8">
            <a:extLst>
              <a:ext uri="{FF2B5EF4-FFF2-40B4-BE49-F238E27FC236}">
                <a16:creationId xmlns:a16="http://schemas.microsoft.com/office/drawing/2014/main" id="{F1E8BEC0-86D1-4202-9927-85517EE6865E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27150" y="4247441"/>
            <a:ext cx="470637" cy="590351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023674D7-9751-42B1-A898-D830AE7BB5D5}"/>
              </a:ext>
            </a:extLst>
          </p:cNvPr>
          <p:cNvSpPr/>
          <p:nvPr/>
        </p:nvSpPr>
        <p:spPr>
          <a:xfrm>
            <a:off x="678950" y="5089785"/>
            <a:ext cx="593143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Tu parles 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à Pierre </a:t>
            </a:r>
            <a:r>
              <a:rPr kumimoji="0" lang="en-GB" sz="2800" b="0" i="1" u="sng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en</a:t>
            </a:r>
            <a:r>
              <a:rPr kumimoji="0" lang="en-GB" sz="2800" b="0" i="1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800" b="0" i="1" u="sng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ce</a:t>
            </a:r>
            <a:r>
              <a:rPr kumimoji="0" lang="en-GB" sz="2800" b="0" i="1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moment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.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4B97282E-47DB-428B-9B86-75BE517E28AF}"/>
              </a:ext>
            </a:extLst>
          </p:cNvPr>
          <p:cNvSpPr/>
          <p:nvPr/>
        </p:nvSpPr>
        <p:spPr>
          <a:xfrm>
            <a:off x="672762" y="5679600"/>
            <a:ext cx="759534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You are speaking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to Pierre </a:t>
            </a:r>
            <a:r>
              <a:rPr kumimoji="0" lang="en-GB" sz="2800" b="0" i="1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at the moment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.</a:t>
            </a:r>
          </a:p>
        </p:txBody>
      </p:sp>
      <p:pic>
        <p:nvPicPr>
          <p:cNvPr id="32" name="Google Shape;183;p8">
            <a:extLst>
              <a:ext uri="{FF2B5EF4-FFF2-40B4-BE49-F238E27FC236}">
                <a16:creationId xmlns:a16="http://schemas.microsoft.com/office/drawing/2014/main" id="{87DF1DFE-1B93-4332-BD04-073053A9739E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10779" y="5659201"/>
            <a:ext cx="470637" cy="590351"/>
          </a:xfrm>
          <a:prstGeom prst="rect">
            <a:avLst/>
          </a:prstGeom>
          <a:noFill/>
          <a:ln>
            <a:noFill/>
          </a:ln>
        </p:spPr>
      </p:pic>
      <p:sp>
        <p:nvSpPr>
          <p:cNvPr id="33" name="Speech Bubble: Rectangle with Corners Rounded 32">
            <a:extLst>
              <a:ext uri="{FF2B5EF4-FFF2-40B4-BE49-F238E27FC236}">
                <a16:creationId xmlns:a16="http://schemas.microsoft.com/office/drawing/2014/main" id="{E81B10DD-30F5-419F-AB6A-1DC1DFBEA01E}"/>
              </a:ext>
            </a:extLst>
          </p:cNvPr>
          <p:cNvSpPr/>
          <p:nvPr/>
        </p:nvSpPr>
        <p:spPr>
          <a:xfrm>
            <a:off x="1946211" y="2240612"/>
            <a:ext cx="3605929" cy="429869"/>
          </a:xfrm>
          <a:prstGeom prst="wedgeRoundRectCallout">
            <a:avLst>
              <a:gd name="adj1" fmla="val 55438"/>
              <a:gd name="adj2" fmla="val -133447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It </a:t>
            </a:r>
            <a:r>
              <a:rPr kumimoji="0" lang="fr-F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could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fr-F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be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fr-F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either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fr-F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meaning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35" name="Speech Bubble: Rectangle with Corners Rounded 34">
            <a:extLst>
              <a:ext uri="{FF2B5EF4-FFF2-40B4-BE49-F238E27FC236}">
                <a16:creationId xmlns:a16="http://schemas.microsoft.com/office/drawing/2014/main" id="{CFBBA369-226A-4944-907F-E832F4501EB8}"/>
              </a:ext>
            </a:extLst>
          </p:cNvPr>
          <p:cNvSpPr/>
          <p:nvPr/>
        </p:nvSpPr>
        <p:spPr>
          <a:xfrm>
            <a:off x="7891181" y="3905083"/>
            <a:ext cx="3109222" cy="967000"/>
          </a:xfrm>
          <a:prstGeom prst="wedgeRoundRectCallout">
            <a:avLst>
              <a:gd name="adj1" fmla="val -64712"/>
              <a:gd name="adj2" fmla="val -39751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This </a:t>
            </a:r>
            <a:r>
              <a:rPr kumimoji="0" lang="fr-F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is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for a </a:t>
            </a:r>
            <a:r>
              <a:rPr kumimoji="0" lang="fr-F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regular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 </a:t>
            </a:r>
            <a:r>
              <a:rPr kumimoji="0" lang="fr-F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repeated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action in the </a:t>
            </a:r>
            <a:r>
              <a:rPr kumimoji="0" lang="fr-F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present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</a:rPr>
              <a:t>, like a routine.</a:t>
            </a:r>
            <a:endParaRPr kumimoji="0" lang="fr-FR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6" name="Speech Bubble: Rectangle with Corners Rounded 35">
            <a:extLst>
              <a:ext uri="{FF2B5EF4-FFF2-40B4-BE49-F238E27FC236}">
                <a16:creationId xmlns:a16="http://schemas.microsoft.com/office/drawing/2014/main" id="{C93FFB77-B9A4-4F51-9764-A4FCB745F9DE}"/>
              </a:ext>
            </a:extLst>
          </p:cNvPr>
          <p:cNvSpPr/>
          <p:nvPr/>
        </p:nvSpPr>
        <p:spPr>
          <a:xfrm>
            <a:off x="8385047" y="5359153"/>
            <a:ext cx="2740153" cy="967000"/>
          </a:xfrm>
          <a:prstGeom prst="wedgeRoundRectCallout">
            <a:avLst>
              <a:gd name="adj1" fmla="val -64712"/>
              <a:gd name="adj2" fmla="val -39751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This </a:t>
            </a:r>
            <a:r>
              <a:rPr kumimoji="0" lang="fr-F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is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for </a:t>
            </a:r>
            <a:r>
              <a:rPr kumimoji="0" lang="fr-F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something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fr-F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that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fr-F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is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fr-F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ongoing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 happening </a:t>
            </a:r>
            <a:r>
              <a:rPr kumimoji="0" lang="fr-F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now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15628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6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6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6_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3" grpId="0"/>
      <p:bldP spid="34" grpId="0"/>
      <p:bldP spid="43" grpId="0"/>
      <p:bldP spid="25" grpId="0"/>
      <p:bldP spid="27" grpId="0"/>
      <p:bldP spid="28" grpId="0"/>
      <p:bldP spid="30" grpId="0"/>
      <p:bldP spid="31" grpId="0"/>
      <p:bldP spid="33" grpId="0" animBg="1"/>
      <p:bldP spid="35" grpId="0" animBg="1"/>
      <p:bldP spid="3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 descr="Paper, Notes, Write, Old Paper, Texture, Lines">
            <a:extLst>
              <a:ext uri="{FF2B5EF4-FFF2-40B4-BE49-F238E27FC236}">
                <a16:creationId xmlns:a16="http://schemas.microsoft.com/office/drawing/2014/main" id="{32D3F641-637A-4AB9-8875-351E025163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589"/>
          <a:stretch/>
        </p:blipFill>
        <p:spPr bwMode="auto">
          <a:xfrm>
            <a:off x="83574" y="560509"/>
            <a:ext cx="6746512" cy="6297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2" name="CustomShape 6">
            <a:hlinkClick r:id="" action="ppaction://noaction">
              <a:snd r:embed="rId4" name="S7_1.wav"/>
            </a:hlinkClick>
          </p:cNvPr>
          <p:cNvSpPr/>
          <p:nvPr/>
        </p:nvSpPr>
        <p:spPr>
          <a:xfrm>
            <a:off x="75717" y="43189"/>
            <a:ext cx="812556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Claudine est très occupée* !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29" name="Picture 28" descr="Icon&#10;&#10;Description automatically generated">
            <a:extLst>
              <a:ext uri="{FF2B5EF4-FFF2-40B4-BE49-F238E27FC236}">
                <a16:creationId xmlns:a16="http://schemas.microsoft.com/office/drawing/2014/main" id="{96A999E4-763E-497D-9A46-5CA100E0CA4B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9003" y="0"/>
            <a:ext cx="1101542" cy="1101542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15774" y="1033981"/>
            <a:ext cx="648000" cy="374973"/>
          </a:xfrm>
          <a:solidFill>
            <a:srgbClr val="786EB1"/>
          </a:solidFill>
        </p:spPr>
        <p:txBody>
          <a:bodyPr/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lire</a:t>
            </a:r>
          </a:p>
        </p:txBody>
      </p:sp>
      <p:sp>
        <p:nvSpPr>
          <p:cNvPr id="27" name="CustomShape 6">
            <a:extLst>
              <a:ext uri="{FF2B5EF4-FFF2-40B4-BE49-F238E27FC236}">
                <a16:creationId xmlns:a16="http://schemas.microsoft.com/office/drawing/2014/main" id="{AA2CE978-E84D-4B94-886E-91E9B641821C}"/>
              </a:ext>
            </a:extLst>
          </p:cNvPr>
          <p:cNvSpPr/>
          <p:nvPr/>
        </p:nvSpPr>
        <p:spPr>
          <a:xfrm>
            <a:off x="83574" y="421597"/>
            <a:ext cx="10823912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Choose the correct adverb for each of her activities.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6B999CA-D611-4ED0-996A-361175AB72C7}"/>
              </a:ext>
            </a:extLst>
          </p:cNvPr>
          <p:cNvSpPr txBox="1"/>
          <p:nvPr/>
        </p:nvSpPr>
        <p:spPr>
          <a:xfrm>
            <a:off x="1079609" y="1345213"/>
            <a:ext cx="56279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I prepare visits…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9DD5918-4B49-491B-B7D2-915264EBC49A}"/>
              </a:ext>
            </a:extLst>
          </p:cNvPr>
          <p:cNvSpPr txBox="1"/>
          <p:nvPr/>
        </p:nvSpPr>
        <p:spPr>
          <a:xfrm>
            <a:off x="1023107" y="2325151"/>
            <a:ext cx="58601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My assistant</a:t>
            </a:r>
            <a:r>
              <a:rPr kumimoji="0" lang="en-GB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is showing me the plan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…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DF035A8-5A8D-47E9-8038-C910DB3A46A5}"/>
              </a:ext>
            </a:extLst>
          </p:cNvPr>
          <p:cNvSpPr/>
          <p:nvPr/>
        </p:nvSpPr>
        <p:spPr>
          <a:xfrm>
            <a:off x="7274999" y="1554390"/>
            <a:ext cx="439415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at the moment | every day.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2B1A366-45E1-4DB8-98AD-5231B88D8189}"/>
              </a:ext>
            </a:extLst>
          </p:cNvPr>
          <p:cNvSpPr/>
          <p:nvPr/>
        </p:nvSpPr>
        <p:spPr>
          <a:xfrm>
            <a:off x="7274999" y="2466385"/>
            <a:ext cx="439415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at the moment | every day.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101007A-68FE-42D1-A105-75D681C828F3}"/>
              </a:ext>
            </a:extLst>
          </p:cNvPr>
          <p:cNvSpPr txBox="1"/>
          <p:nvPr/>
        </p:nvSpPr>
        <p:spPr>
          <a:xfrm>
            <a:off x="995167" y="3371329"/>
            <a:ext cx="56279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I am staying</a:t>
            </a:r>
            <a:r>
              <a:rPr kumimoji="0" lang="en-GB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in London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…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AE9EE41A-A490-47A9-95AE-4AD9486224CC}"/>
              </a:ext>
            </a:extLst>
          </p:cNvPr>
          <p:cNvSpPr/>
          <p:nvPr/>
        </p:nvSpPr>
        <p:spPr>
          <a:xfrm>
            <a:off x="7253311" y="3511842"/>
            <a:ext cx="439415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at the moment | every day.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800C259-627E-4FE0-B6DA-D13C72043398}"/>
              </a:ext>
            </a:extLst>
          </p:cNvPr>
          <p:cNvSpPr txBox="1"/>
          <p:nvPr/>
        </p:nvSpPr>
        <p:spPr>
          <a:xfrm>
            <a:off x="1002975" y="4417507"/>
            <a:ext cx="56279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I present five ideas…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9244CFC-3D76-4F25-99E4-ED5A5B05DDCD}"/>
              </a:ext>
            </a:extLst>
          </p:cNvPr>
          <p:cNvSpPr txBox="1"/>
          <p:nvPr/>
        </p:nvSpPr>
        <p:spPr>
          <a:xfrm>
            <a:off x="1035697" y="5394587"/>
            <a:ext cx="56279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She organises the trip to Paris…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CB25C315-84EF-4E83-9228-11ED7D6FACCA}"/>
              </a:ext>
            </a:extLst>
          </p:cNvPr>
          <p:cNvSpPr/>
          <p:nvPr/>
        </p:nvSpPr>
        <p:spPr>
          <a:xfrm>
            <a:off x="7274999" y="4451976"/>
            <a:ext cx="439415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at the moment | every day.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72E29490-0B28-4600-B24C-C49361B68640}"/>
              </a:ext>
            </a:extLst>
          </p:cNvPr>
          <p:cNvSpPr/>
          <p:nvPr/>
        </p:nvSpPr>
        <p:spPr>
          <a:xfrm>
            <a:off x="7274999" y="5495420"/>
            <a:ext cx="439415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at the moment | every day.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88D11D5F-4B3F-4383-81E1-92D15BC913B8}"/>
              </a:ext>
            </a:extLst>
          </p:cNvPr>
          <p:cNvSpPr/>
          <p:nvPr/>
        </p:nvSpPr>
        <p:spPr>
          <a:xfrm>
            <a:off x="502829" y="1315316"/>
            <a:ext cx="406622" cy="385854"/>
          </a:xfrm>
          <a:prstGeom prst="ellipse">
            <a:avLst/>
          </a:prstGeom>
          <a:solidFill>
            <a:srgbClr val="786EB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1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606DA6DA-A85B-480E-9BD6-FF24604CA15D}"/>
              </a:ext>
            </a:extLst>
          </p:cNvPr>
          <p:cNvSpPr/>
          <p:nvPr/>
        </p:nvSpPr>
        <p:spPr>
          <a:xfrm>
            <a:off x="468193" y="2371041"/>
            <a:ext cx="406622" cy="385854"/>
          </a:xfrm>
          <a:prstGeom prst="ellipse">
            <a:avLst/>
          </a:prstGeom>
          <a:solidFill>
            <a:srgbClr val="786EB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2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5B35A498-1DAF-48A9-8DBE-7AE9A7A9EB6B}"/>
              </a:ext>
            </a:extLst>
          </p:cNvPr>
          <p:cNvSpPr/>
          <p:nvPr/>
        </p:nvSpPr>
        <p:spPr>
          <a:xfrm>
            <a:off x="455233" y="3392316"/>
            <a:ext cx="406622" cy="385854"/>
          </a:xfrm>
          <a:prstGeom prst="ellipse">
            <a:avLst/>
          </a:prstGeom>
          <a:solidFill>
            <a:srgbClr val="786EB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3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C0C9D4FD-1D0A-4D37-AA03-0A0FDBE3DFDE}"/>
              </a:ext>
            </a:extLst>
          </p:cNvPr>
          <p:cNvSpPr/>
          <p:nvPr/>
        </p:nvSpPr>
        <p:spPr>
          <a:xfrm>
            <a:off x="440822" y="4413591"/>
            <a:ext cx="406622" cy="385854"/>
          </a:xfrm>
          <a:prstGeom prst="ellipse">
            <a:avLst/>
          </a:prstGeom>
          <a:solidFill>
            <a:srgbClr val="786EB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4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143006CC-EF51-4827-96D2-CE19FE179756}"/>
              </a:ext>
            </a:extLst>
          </p:cNvPr>
          <p:cNvSpPr/>
          <p:nvPr/>
        </p:nvSpPr>
        <p:spPr>
          <a:xfrm>
            <a:off x="481352" y="5471815"/>
            <a:ext cx="406622" cy="385854"/>
          </a:xfrm>
          <a:prstGeom prst="ellipse">
            <a:avLst/>
          </a:prstGeom>
          <a:solidFill>
            <a:srgbClr val="786EB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5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39DB67F4-2390-4EFF-BFBF-EFE0160FBF7F}"/>
              </a:ext>
            </a:extLst>
          </p:cNvPr>
          <p:cNvCxnSpPr>
            <a:cxnSpLocks/>
          </p:cNvCxnSpPr>
          <p:nvPr/>
        </p:nvCxnSpPr>
        <p:spPr>
          <a:xfrm flipV="1">
            <a:off x="7300431" y="1785222"/>
            <a:ext cx="2309286" cy="1"/>
          </a:xfrm>
          <a:prstGeom prst="line">
            <a:avLst/>
          </a:prstGeom>
          <a:ln w="76200">
            <a:solidFill>
              <a:srgbClr val="786EB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299A4762-B62E-4482-9E01-957B0AA3C690}"/>
              </a:ext>
            </a:extLst>
          </p:cNvPr>
          <p:cNvSpPr txBox="1"/>
          <p:nvPr/>
        </p:nvSpPr>
        <p:spPr>
          <a:xfrm>
            <a:off x="938933" y="2312353"/>
            <a:ext cx="5627916" cy="461665"/>
          </a:xfrm>
          <a:prstGeom prst="rect">
            <a:avLst/>
          </a:prstGeom>
          <a:solidFill>
            <a:srgbClr val="DEDECE"/>
          </a:solidFill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My assistant is showing me the plan</a:t>
            </a: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B1F4D3A2-6432-464D-A536-6B16F18D1860}"/>
              </a:ext>
            </a:extLst>
          </p:cNvPr>
          <p:cNvCxnSpPr>
            <a:cxnSpLocks/>
          </p:cNvCxnSpPr>
          <p:nvPr/>
        </p:nvCxnSpPr>
        <p:spPr>
          <a:xfrm flipV="1">
            <a:off x="9945986" y="2693327"/>
            <a:ext cx="1923000" cy="3890"/>
          </a:xfrm>
          <a:prstGeom prst="line">
            <a:avLst/>
          </a:prstGeom>
          <a:ln w="76200">
            <a:solidFill>
              <a:srgbClr val="786EB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9FF2D262-62CA-4804-A311-8237F01F4F1D}"/>
              </a:ext>
            </a:extLst>
          </p:cNvPr>
          <p:cNvSpPr txBox="1"/>
          <p:nvPr/>
        </p:nvSpPr>
        <p:spPr>
          <a:xfrm>
            <a:off x="967265" y="3330458"/>
            <a:ext cx="5128735" cy="461665"/>
          </a:xfrm>
          <a:prstGeom prst="rect">
            <a:avLst/>
          </a:prstGeom>
          <a:solidFill>
            <a:srgbClr val="DEDECE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I am staying</a:t>
            </a:r>
            <a:r>
              <a:rPr kumimoji="0" lang="en-GB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in London at the  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214F8F90-0983-4FED-8982-D73BCC50A64A}"/>
              </a:ext>
            </a:extLst>
          </p:cNvPr>
          <p:cNvCxnSpPr>
            <a:cxnSpLocks/>
          </p:cNvCxnSpPr>
          <p:nvPr/>
        </p:nvCxnSpPr>
        <p:spPr>
          <a:xfrm flipV="1">
            <a:off x="9934360" y="3742674"/>
            <a:ext cx="1934626" cy="1948"/>
          </a:xfrm>
          <a:prstGeom prst="line">
            <a:avLst/>
          </a:prstGeom>
          <a:ln w="76200">
            <a:solidFill>
              <a:srgbClr val="786EB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id="{F0B4FE52-ED02-42FB-9B97-E5B042A53F70}"/>
              </a:ext>
            </a:extLst>
          </p:cNvPr>
          <p:cNvSpPr txBox="1"/>
          <p:nvPr/>
        </p:nvSpPr>
        <p:spPr>
          <a:xfrm>
            <a:off x="967265" y="4347944"/>
            <a:ext cx="5380982" cy="461665"/>
          </a:xfrm>
          <a:prstGeom prst="rect">
            <a:avLst/>
          </a:prstGeom>
          <a:solidFill>
            <a:srgbClr val="DEDECE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I present five ideas every day.</a:t>
            </a:r>
          </a:p>
        </p:txBody>
      </p: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DF83DB22-647B-43FB-BD1C-DC0B8D84A56E}"/>
              </a:ext>
            </a:extLst>
          </p:cNvPr>
          <p:cNvCxnSpPr>
            <a:cxnSpLocks/>
          </p:cNvCxnSpPr>
          <p:nvPr/>
        </p:nvCxnSpPr>
        <p:spPr>
          <a:xfrm>
            <a:off x="7300431" y="4680861"/>
            <a:ext cx="2309286" cy="0"/>
          </a:xfrm>
          <a:prstGeom prst="line">
            <a:avLst/>
          </a:prstGeom>
          <a:ln w="76200">
            <a:solidFill>
              <a:srgbClr val="786EB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D64DB472-69EB-4503-8C94-23614256F1C6}"/>
              </a:ext>
            </a:extLst>
          </p:cNvPr>
          <p:cNvSpPr txBox="1"/>
          <p:nvPr/>
        </p:nvSpPr>
        <p:spPr>
          <a:xfrm>
            <a:off x="932779" y="5369136"/>
            <a:ext cx="5058002" cy="461665"/>
          </a:xfrm>
          <a:prstGeom prst="rect">
            <a:avLst/>
          </a:prstGeom>
          <a:solidFill>
            <a:srgbClr val="DEDECE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She organises the trip to Paris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10806CDB-EF0D-4640-B8CF-6660EA17EE62}"/>
              </a:ext>
            </a:extLst>
          </p:cNvPr>
          <p:cNvCxnSpPr>
            <a:cxnSpLocks/>
          </p:cNvCxnSpPr>
          <p:nvPr/>
        </p:nvCxnSpPr>
        <p:spPr>
          <a:xfrm>
            <a:off x="7300431" y="5730142"/>
            <a:ext cx="2309286" cy="0"/>
          </a:xfrm>
          <a:prstGeom prst="line">
            <a:avLst/>
          </a:prstGeom>
          <a:ln w="76200">
            <a:solidFill>
              <a:srgbClr val="786EB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E879447D-A6F5-441E-AE5D-9CBA0D804D4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056"/>
          <a:stretch/>
        </p:blipFill>
        <p:spPr>
          <a:xfrm>
            <a:off x="10107216" y="59595"/>
            <a:ext cx="1027041" cy="146566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682EABB-4B76-4B4A-ADBA-E7C59E462C6C}"/>
              </a:ext>
            </a:extLst>
          </p:cNvPr>
          <p:cNvSpPr txBox="1"/>
          <p:nvPr/>
        </p:nvSpPr>
        <p:spPr>
          <a:xfrm>
            <a:off x="8201277" y="98676"/>
            <a:ext cx="1905939" cy="36933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b="1" dirty="0" err="1">
                <a:latin typeface="Century Gothic" panose="020B0502020202020204" pitchFamily="34" charset="0"/>
              </a:rPr>
              <a:t>occupé</a:t>
            </a:r>
            <a:r>
              <a:rPr lang="en-GB" b="1" dirty="0">
                <a:latin typeface="Century Gothic" panose="020B0502020202020204" pitchFamily="34" charset="0"/>
              </a:rPr>
              <a:t> - busy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F40E6FC8-DBE8-4ED4-8741-3CEDD6CC6AB9}"/>
              </a:ext>
            </a:extLst>
          </p:cNvPr>
          <p:cNvSpPr/>
          <p:nvPr/>
        </p:nvSpPr>
        <p:spPr>
          <a:xfrm>
            <a:off x="1057743" y="1293803"/>
            <a:ext cx="3946914" cy="461665"/>
          </a:xfrm>
          <a:prstGeom prst="rect">
            <a:avLst/>
          </a:prstGeom>
          <a:solidFill>
            <a:srgbClr val="DEDECE"/>
          </a:solidFill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I prepare visits every day.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ED40D282-FC1B-4406-BE8E-DCF0C0715BB3}"/>
              </a:ext>
            </a:extLst>
          </p:cNvPr>
          <p:cNvSpPr txBox="1"/>
          <p:nvPr/>
        </p:nvSpPr>
        <p:spPr>
          <a:xfrm>
            <a:off x="938933" y="2821045"/>
            <a:ext cx="3458991" cy="461665"/>
          </a:xfrm>
          <a:prstGeom prst="rect">
            <a:avLst/>
          </a:prstGeom>
          <a:solidFill>
            <a:srgbClr val="DEDECE"/>
          </a:solidFill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at the moment.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7EE21618-A7B0-48CD-98CB-2E5B3CD523FA}"/>
              </a:ext>
            </a:extLst>
          </p:cNvPr>
          <p:cNvSpPr txBox="1"/>
          <p:nvPr/>
        </p:nvSpPr>
        <p:spPr>
          <a:xfrm>
            <a:off x="968694" y="3847650"/>
            <a:ext cx="3458991" cy="461665"/>
          </a:xfrm>
          <a:prstGeom prst="rect">
            <a:avLst/>
          </a:prstGeom>
          <a:solidFill>
            <a:srgbClr val="DEDECE"/>
          </a:solidFill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moment.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81F6638B-347E-4CAF-8F4B-6C6C4CFE0BD0}"/>
              </a:ext>
            </a:extLst>
          </p:cNvPr>
          <p:cNvSpPr txBox="1"/>
          <p:nvPr/>
        </p:nvSpPr>
        <p:spPr>
          <a:xfrm>
            <a:off x="1035697" y="5905877"/>
            <a:ext cx="4537514" cy="461665"/>
          </a:xfrm>
          <a:prstGeom prst="rect">
            <a:avLst/>
          </a:prstGeom>
          <a:solidFill>
            <a:srgbClr val="DEDECE"/>
          </a:solidFill>
        </p:spPr>
        <p:txBody>
          <a:bodyPr wrap="square">
            <a:spAutoFit/>
          </a:bodyPr>
          <a:lstStyle/>
          <a:p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every day.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18020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1" grpId="0"/>
      <p:bldP spid="24" grpId="0"/>
      <p:bldP spid="26" grpId="0"/>
      <p:bldP spid="28" grpId="0"/>
      <p:bldP spid="41" grpId="0" animBg="1"/>
      <p:bldP spid="43" grpId="0" animBg="1"/>
      <p:bldP spid="45" grpId="0" animBg="1"/>
      <p:bldP spid="47" grpId="0" animBg="1"/>
      <p:bldP spid="39" grpId="0" animBg="1"/>
      <p:bldP spid="49" grpId="0" animBg="1"/>
      <p:bldP spid="50" grpId="0" animBg="1"/>
      <p:bldP spid="5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extBox 43">
            <a:extLst>
              <a:ext uri="{FF2B5EF4-FFF2-40B4-BE49-F238E27FC236}">
                <a16:creationId xmlns:a16="http://schemas.microsoft.com/office/drawing/2014/main" id="{B61CB54C-CEBD-4EB1-861B-6A9A2958DC34}"/>
              </a:ext>
            </a:extLst>
          </p:cNvPr>
          <p:cNvSpPr txBox="1"/>
          <p:nvPr/>
        </p:nvSpPr>
        <p:spPr>
          <a:xfrm>
            <a:off x="1313547" y="2196172"/>
            <a:ext cx="59577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My group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arrives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|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is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arriving </a:t>
            </a: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in London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3FCF0ED4-014D-42E3-BB95-81DD543D2D69}"/>
              </a:ext>
            </a:extLst>
          </p:cNvPr>
          <p:cNvSpPr txBox="1"/>
          <p:nvPr/>
        </p:nvSpPr>
        <p:spPr>
          <a:xfrm>
            <a:off x="1313547" y="3686544"/>
            <a:ext cx="56279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She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looks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for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|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is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looking for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an idea.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B11B8304-7F38-4788-AA95-7F8DA2E1826A}"/>
              </a:ext>
            </a:extLst>
          </p:cNvPr>
          <p:cNvSpPr txBox="1"/>
          <p:nvPr/>
        </p:nvSpPr>
        <p:spPr>
          <a:xfrm>
            <a:off x="1313547" y="4446919"/>
            <a:ext cx="56279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I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talk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|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am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talking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to your teacher.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B63934F1-DF5B-48A9-8AC5-2C185942F59D}"/>
              </a:ext>
            </a:extLst>
          </p:cNvPr>
          <p:cNvSpPr txBox="1"/>
          <p:nvPr/>
        </p:nvSpPr>
        <p:spPr>
          <a:xfrm>
            <a:off x="1324532" y="5213591"/>
            <a:ext cx="75131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You 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listen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|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are listening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to your teacher, yes?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9E780832-F930-4F7F-84F6-957DC1E5C0E3}"/>
              </a:ext>
            </a:extLst>
          </p:cNvPr>
          <p:cNvSpPr/>
          <p:nvPr/>
        </p:nvSpPr>
        <p:spPr>
          <a:xfrm>
            <a:off x="1313547" y="1451721"/>
            <a:ext cx="571502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Do you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play|Are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you playing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online?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5AD19556-E243-4B47-A3DA-4C64F155D4EF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720" y="0"/>
            <a:ext cx="1097280" cy="10972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2985FB-F7F0-4622-AB6F-A5BEAD131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61538" y="1059559"/>
            <a:ext cx="1241424" cy="424815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écouter</a:t>
            </a:r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6" name="CustomShape 23">
            <a:hlinkClick r:id="" action="ppaction://noaction">
              <a:snd r:embed="rId4" name="S8_3.wav"/>
            </a:hlinkClick>
            <a:extLst>
              <a:ext uri="{FF2B5EF4-FFF2-40B4-BE49-F238E27FC236}">
                <a16:creationId xmlns:a16="http://schemas.microsoft.com/office/drawing/2014/main" id="{3AD5864B-E328-4811-82EC-A3D77BDC6BF2}"/>
              </a:ext>
            </a:extLst>
          </p:cNvPr>
          <p:cNvSpPr/>
          <p:nvPr/>
        </p:nvSpPr>
        <p:spPr>
          <a:xfrm>
            <a:off x="770392" y="1484374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sym typeface="Arial"/>
              </a:rPr>
              <a:t>1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sym typeface="Arial"/>
            </a:endParaRPr>
          </a:p>
        </p:txBody>
      </p:sp>
      <p:sp>
        <p:nvSpPr>
          <p:cNvPr id="17" name="CustomShape 24">
            <a:hlinkClick r:id="" action="ppaction://noaction">
              <a:snd r:embed="rId5" name="S8_4.wav"/>
            </a:hlinkClick>
            <a:extLst>
              <a:ext uri="{FF2B5EF4-FFF2-40B4-BE49-F238E27FC236}">
                <a16:creationId xmlns:a16="http://schemas.microsoft.com/office/drawing/2014/main" id="{F2DAD2AC-ADD2-4480-845B-008BBA9A5F70}"/>
              </a:ext>
            </a:extLst>
          </p:cNvPr>
          <p:cNvSpPr/>
          <p:nvPr/>
        </p:nvSpPr>
        <p:spPr>
          <a:xfrm>
            <a:off x="770392" y="2201908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sym typeface="Arial"/>
              </a:rPr>
              <a:t>2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sym typeface="Arial"/>
            </a:endParaRPr>
          </a:p>
        </p:txBody>
      </p:sp>
      <p:sp>
        <p:nvSpPr>
          <p:cNvPr id="18" name="CustomShape 25">
            <a:hlinkClick r:id="" action="ppaction://noaction">
              <a:snd r:embed="rId6" name="S8_5.wav"/>
            </a:hlinkClick>
            <a:extLst>
              <a:ext uri="{FF2B5EF4-FFF2-40B4-BE49-F238E27FC236}">
                <a16:creationId xmlns:a16="http://schemas.microsoft.com/office/drawing/2014/main" id="{E47FAB46-1A11-4EF4-B700-EF919D0338F8}"/>
              </a:ext>
            </a:extLst>
          </p:cNvPr>
          <p:cNvSpPr/>
          <p:nvPr/>
        </p:nvSpPr>
        <p:spPr>
          <a:xfrm>
            <a:off x="788539" y="2939150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sym typeface="Arial"/>
              </a:rPr>
              <a:t>3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sym typeface="Arial"/>
            </a:endParaRPr>
          </a:p>
        </p:txBody>
      </p:sp>
      <p:sp>
        <p:nvSpPr>
          <p:cNvPr id="19" name="CustomShape 26">
            <a:hlinkClick r:id="" action="ppaction://noaction">
              <a:snd r:embed="rId7" name="S8_6.wav"/>
            </a:hlinkClick>
            <a:extLst>
              <a:ext uri="{FF2B5EF4-FFF2-40B4-BE49-F238E27FC236}">
                <a16:creationId xmlns:a16="http://schemas.microsoft.com/office/drawing/2014/main" id="{1ECA2C39-8E1B-46F9-B4CE-5D69DA706F12}"/>
              </a:ext>
            </a:extLst>
          </p:cNvPr>
          <p:cNvSpPr/>
          <p:nvPr/>
        </p:nvSpPr>
        <p:spPr>
          <a:xfrm>
            <a:off x="788539" y="3692268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sym typeface="Arial"/>
              </a:rPr>
              <a:t>4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sym typeface="Arial"/>
            </a:endParaRPr>
          </a:p>
        </p:txBody>
      </p:sp>
      <p:sp>
        <p:nvSpPr>
          <p:cNvPr id="21" name="CustomShape 27">
            <a:hlinkClick r:id="" action="ppaction://noaction">
              <a:snd r:embed="rId8" name="S8_7.wav"/>
            </a:hlinkClick>
            <a:extLst>
              <a:ext uri="{FF2B5EF4-FFF2-40B4-BE49-F238E27FC236}">
                <a16:creationId xmlns:a16="http://schemas.microsoft.com/office/drawing/2014/main" id="{B06E6BFD-FB69-40F9-9653-301D379E5A17}"/>
              </a:ext>
            </a:extLst>
          </p:cNvPr>
          <p:cNvSpPr/>
          <p:nvPr/>
        </p:nvSpPr>
        <p:spPr>
          <a:xfrm>
            <a:off x="788539" y="4477190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sym typeface="Arial"/>
              </a:rPr>
              <a:t>5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sym typeface="Arial"/>
            </a:endParaRPr>
          </a:p>
        </p:txBody>
      </p:sp>
      <p:sp>
        <p:nvSpPr>
          <p:cNvPr id="31" name="CustomShape 6">
            <a:hlinkClick r:id="" action="ppaction://noaction">
              <a:snd r:embed="rId9" name="S8_1.wav"/>
            </a:hlinkClick>
            <a:extLst>
              <a:ext uri="{FF2B5EF4-FFF2-40B4-BE49-F238E27FC236}">
                <a16:creationId xmlns:a16="http://schemas.microsoft.com/office/drawing/2014/main" id="{6A9E41F1-3098-4683-8460-C8D2970F9AFF}"/>
              </a:ext>
            </a:extLst>
          </p:cNvPr>
          <p:cNvSpPr/>
          <p:nvPr/>
        </p:nvSpPr>
        <p:spPr>
          <a:xfrm>
            <a:off x="75716" y="43189"/>
            <a:ext cx="11240057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Claudine parle à Pierre !</a:t>
            </a:r>
            <a:endParaRPr kumimoji="0" lang="en-GB" sz="2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2" name="CustomShape 6">
            <a:extLst>
              <a:ext uri="{FF2B5EF4-FFF2-40B4-BE49-F238E27FC236}">
                <a16:creationId xmlns:a16="http://schemas.microsoft.com/office/drawing/2014/main" id="{B05A9223-9EA9-46B7-92C3-BE311323E158}"/>
              </a:ext>
            </a:extLst>
          </p:cNvPr>
          <p:cNvSpPr/>
          <p:nvPr/>
        </p:nvSpPr>
        <p:spPr>
          <a:xfrm>
            <a:off x="75716" y="356356"/>
            <a:ext cx="10823912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Claudine phones Pierre from London.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42" name="Picture 41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66A66BAE-222F-4A3A-AD7E-C8633D9D4DF1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66350"/>
          <a:stretch/>
        </p:blipFill>
        <p:spPr>
          <a:xfrm>
            <a:off x="10196029" y="572122"/>
            <a:ext cx="1049586" cy="990447"/>
          </a:xfrm>
          <a:prstGeom prst="rect">
            <a:avLst/>
          </a:prstGeom>
        </p:spPr>
      </p:pic>
      <p:sp>
        <p:nvSpPr>
          <p:cNvPr id="61" name="CustomShape 27">
            <a:hlinkClick r:id="" action="ppaction://noaction">
              <a:snd r:embed="rId11" name="S8_8.wav"/>
            </a:hlinkClick>
            <a:extLst>
              <a:ext uri="{FF2B5EF4-FFF2-40B4-BE49-F238E27FC236}">
                <a16:creationId xmlns:a16="http://schemas.microsoft.com/office/drawing/2014/main" id="{C75186E3-98CC-4D35-82E8-69413E1DE210}"/>
              </a:ext>
            </a:extLst>
          </p:cNvPr>
          <p:cNvSpPr/>
          <p:nvPr/>
        </p:nvSpPr>
        <p:spPr>
          <a:xfrm>
            <a:off x="774128" y="5286735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sym typeface="Arial"/>
              </a:rPr>
              <a:t>6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sym typeface="Arial"/>
            </a:endParaRPr>
          </a:p>
        </p:txBody>
      </p:sp>
      <p:sp>
        <p:nvSpPr>
          <p:cNvPr id="62" name="CustomShape 27">
            <a:hlinkClick r:id="" action="ppaction://noaction">
              <a:snd r:embed="rId12" name="S8_9.wav"/>
            </a:hlinkClick>
            <a:extLst>
              <a:ext uri="{FF2B5EF4-FFF2-40B4-BE49-F238E27FC236}">
                <a16:creationId xmlns:a16="http://schemas.microsoft.com/office/drawing/2014/main" id="{F56486C1-6E47-44C7-B367-4AA7114CCF7C}"/>
              </a:ext>
            </a:extLst>
          </p:cNvPr>
          <p:cNvSpPr/>
          <p:nvPr/>
        </p:nvSpPr>
        <p:spPr>
          <a:xfrm>
            <a:off x="770392" y="6039853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sym typeface="Arial"/>
              </a:rPr>
              <a:t>7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sym typeface="Arial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AB71DBC4-9358-430B-A8A9-FD4D668AD01E}"/>
              </a:ext>
            </a:extLst>
          </p:cNvPr>
          <p:cNvSpPr txBox="1"/>
          <p:nvPr/>
        </p:nvSpPr>
        <p:spPr>
          <a:xfrm>
            <a:off x="1344815" y="5947896"/>
            <a:ext cx="68715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What do you 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draw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|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What a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re you drawing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?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801DA415-AE17-4512-B685-6A93E6685A34}"/>
              </a:ext>
            </a:extLst>
          </p:cNvPr>
          <p:cNvSpPr txBox="1"/>
          <p:nvPr/>
        </p:nvSpPr>
        <p:spPr>
          <a:xfrm>
            <a:off x="1324532" y="2951509"/>
            <a:ext cx="56279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Louise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organises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|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is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organising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a visit.</a:t>
            </a:r>
          </a:p>
        </p:txBody>
      </p:sp>
      <p:sp>
        <p:nvSpPr>
          <p:cNvPr id="65" name="Speech Bubble: Rectangle with Corners Rounded 64">
            <a:extLst>
              <a:ext uri="{FF2B5EF4-FFF2-40B4-BE49-F238E27FC236}">
                <a16:creationId xmlns:a16="http://schemas.microsoft.com/office/drawing/2014/main" id="{45DA0064-394B-4556-8123-ABDA55C0A0C2}"/>
              </a:ext>
            </a:extLst>
          </p:cNvPr>
          <p:cNvSpPr/>
          <p:nvPr/>
        </p:nvSpPr>
        <p:spPr>
          <a:xfrm>
            <a:off x="7965848" y="1757286"/>
            <a:ext cx="3670980" cy="967000"/>
          </a:xfrm>
          <a:prstGeom prst="wedgeRoundRectCallout">
            <a:avLst>
              <a:gd name="adj1" fmla="val -64712"/>
              <a:gd name="adj2" fmla="val -39751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If you hear 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chaque</a:t>
            </a:r>
            <a:r>
              <a:rPr kumimoji="0" lang="fr-FR" sz="20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semaine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(every week) use the simple present.</a:t>
            </a:r>
          </a:p>
        </p:txBody>
      </p:sp>
      <p:sp>
        <p:nvSpPr>
          <p:cNvPr id="66" name="Speech Bubble: Rectangle with Corners Rounded 65">
            <a:extLst>
              <a:ext uri="{FF2B5EF4-FFF2-40B4-BE49-F238E27FC236}">
                <a16:creationId xmlns:a16="http://schemas.microsoft.com/office/drawing/2014/main" id="{7DCBED54-F553-4467-BC50-442D2CD4735A}"/>
              </a:ext>
            </a:extLst>
          </p:cNvPr>
          <p:cNvSpPr/>
          <p:nvPr/>
        </p:nvSpPr>
        <p:spPr>
          <a:xfrm>
            <a:off x="7965849" y="2963433"/>
            <a:ext cx="3670980" cy="967000"/>
          </a:xfrm>
          <a:prstGeom prst="wedgeRoundRectCallout">
            <a:avLst>
              <a:gd name="adj1" fmla="val -64712"/>
              <a:gd name="adj2" fmla="val -39751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If </a:t>
            </a:r>
            <a:r>
              <a:rPr kumimoji="0" lang="fr-F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you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fr-F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hear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en ce moment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use the </a:t>
            </a:r>
            <a:r>
              <a:rPr kumimoji="0" lang="fr-F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continuous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(-</a:t>
            </a:r>
            <a:r>
              <a:rPr kumimoji="0" lang="fr-F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ing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) </a:t>
            </a:r>
            <a:r>
              <a:rPr kumimoji="0" lang="fr-F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present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781FD02-95AB-4EED-A981-557E77FB1902}"/>
              </a:ext>
            </a:extLst>
          </p:cNvPr>
          <p:cNvSpPr/>
          <p:nvPr/>
        </p:nvSpPr>
        <p:spPr>
          <a:xfrm>
            <a:off x="1282469" y="1464191"/>
            <a:ext cx="2063403" cy="47486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A2781A7-E276-4D7B-ABF3-74B5F8BF603C}"/>
              </a:ext>
            </a:extLst>
          </p:cNvPr>
          <p:cNvCxnSpPr/>
          <p:nvPr/>
        </p:nvCxnSpPr>
        <p:spPr>
          <a:xfrm flipH="1">
            <a:off x="9594365" y="237656"/>
            <a:ext cx="808382" cy="1233253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Picture 36" descr="A picture containing text&#10;&#10;Description automatically generated">
            <a:extLst>
              <a:ext uri="{FF2B5EF4-FFF2-40B4-BE49-F238E27FC236}">
                <a16:creationId xmlns:a16="http://schemas.microsoft.com/office/drawing/2014/main" id="{401E6F60-FFAD-4B1A-A777-EE94CC53422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7674" y="141907"/>
            <a:ext cx="831347" cy="1076351"/>
          </a:xfrm>
          <a:prstGeom prst="rect">
            <a:avLst/>
          </a:prstGeom>
        </p:spPr>
      </p:pic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31691B2F-B3D1-4C07-8E2D-304ECEADC662}"/>
              </a:ext>
            </a:extLst>
          </p:cNvPr>
          <p:cNvSpPr/>
          <p:nvPr/>
        </p:nvSpPr>
        <p:spPr>
          <a:xfrm>
            <a:off x="2868814" y="2177185"/>
            <a:ext cx="1142077" cy="46166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F6083558-3A89-4982-96AD-9FBB110202B5}"/>
              </a:ext>
            </a:extLst>
          </p:cNvPr>
          <p:cNvSpPr/>
          <p:nvPr/>
        </p:nvSpPr>
        <p:spPr>
          <a:xfrm>
            <a:off x="3845560" y="2884963"/>
            <a:ext cx="2063403" cy="47486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2A1996F5-8052-4320-A6CB-478B9A33D5E2}"/>
              </a:ext>
            </a:extLst>
          </p:cNvPr>
          <p:cNvSpPr/>
          <p:nvPr/>
        </p:nvSpPr>
        <p:spPr>
          <a:xfrm>
            <a:off x="2015382" y="3692999"/>
            <a:ext cx="1424470" cy="48128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B31D28A5-27C3-4ACA-B32D-4BEF3F01A352}"/>
              </a:ext>
            </a:extLst>
          </p:cNvPr>
          <p:cNvSpPr/>
          <p:nvPr/>
        </p:nvSpPr>
        <p:spPr>
          <a:xfrm>
            <a:off x="2116152" y="4367255"/>
            <a:ext cx="1750190" cy="50857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CD0B949A-CA8C-4D1E-A3D6-C3C189A3DF82}"/>
              </a:ext>
            </a:extLst>
          </p:cNvPr>
          <p:cNvSpPr/>
          <p:nvPr/>
        </p:nvSpPr>
        <p:spPr>
          <a:xfrm>
            <a:off x="2867478" y="5166138"/>
            <a:ext cx="1974685" cy="50857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89D9D603-389D-4439-BCC7-5FA5B949811F}"/>
              </a:ext>
            </a:extLst>
          </p:cNvPr>
          <p:cNvSpPr/>
          <p:nvPr/>
        </p:nvSpPr>
        <p:spPr>
          <a:xfrm>
            <a:off x="1365963" y="5914239"/>
            <a:ext cx="2967498" cy="50857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33" name="Graphic 32" descr="Teacher">
            <a:extLst>
              <a:ext uri="{FF2B5EF4-FFF2-40B4-BE49-F238E27FC236}">
                <a16:creationId xmlns:a16="http://schemas.microsoft.com/office/drawing/2014/main" id="{FEDCEF9F-4FB2-4228-B537-71E03D6C29F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-38173" y="535176"/>
            <a:ext cx="914400" cy="914400"/>
          </a:xfrm>
          <a:prstGeom prst="rect">
            <a:avLst/>
          </a:prstGeom>
        </p:spPr>
      </p:pic>
      <p:sp>
        <p:nvSpPr>
          <p:cNvPr id="34" name="Speech Bubble: Rectangle with Corners Rounded 33">
            <a:hlinkClick r:id="" action="ppaction://noaction">
              <a:snd r:embed="rId16" name="S8_2.wav"/>
            </a:hlinkClick>
            <a:extLst>
              <a:ext uri="{FF2B5EF4-FFF2-40B4-BE49-F238E27FC236}">
                <a16:creationId xmlns:a16="http://schemas.microsoft.com/office/drawing/2014/main" id="{A6613763-DBB3-4AE8-8D99-410B2182CB8F}"/>
              </a:ext>
            </a:extLst>
          </p:cNvPr>
          <p:cNvSpPr/>
          <p:nvPr/>
        </p:nvSpPr>
        <p:spPr>
          <a:xfrm>
            <a:off x="927808" y="778233"/>
            <a:ext cx="7123113" cy="428404"/>
          </a:xfrm>
          <a:prstGeom prst="wedgeRoundRectCallout">
            <a:avLst>
              <a:gd name="adj1" fmla="val -54989"/>
              <a:gd name="adj2" fmla="val -23718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35" name="CustomShape 14">
            <a:hlinkClick r:id="" action="ppaction://noaction">
              <a:snd r:embed="rId16" name="S8_2.wav"/>
            </a:hlinkClick>
            <a:extLst>
              <a:ext uri="{FF2B5EF4-FFF2-40B4-BE49-F238E27FC236}">
                <a16:creationId xmlns:a16="http://schemas.microsoft.com/office/drawing/2014/main" id="{F1C8922D-DA4B-45AD-82E4-9D8988460C3B}"/>
              </a:ext>
            </a:extLst>
          </p:cNvPr>
          <p:cNvSpPr/>
          <p:nvPr/>
        </p:nvSpPr>
        <p:spPr>
          <a:xfrm>
            <a:off x="921136" y="798636"/>
            <a:ext cx="6914579" cy="43977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Écoute. Le verbe correct en anglais, c’est quoi ?</a:t>
            </a:r>
            <a:endParaRPr kumimoji="0" lang="en-GB" sz="2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6753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 animBg="1"/>
      <p:bldP spid="66" grpId="0" animBg="1"/>
      <p:bldP spid="3" grpId="0" animBg="1"/>
      <p:bldP spid="41" grpId="0" animBg="1"/>
      <p:bldP spid="46" grpId="0" animBg="1"/>
      <p:bldP spid="48" grpId="0" animBg="1"/>
      <p:bldP spid="49" grpId="0" animBg="1"/>
      <p:bldP spid="50" grpId="0" animBg="1"/>
      <p:bldP spid="5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170;p8"/>
          <p:cNvPicPr/>
          <p:nvPr/>
        </p:nvPicPr>
        <p:blipFill>
          <a:blip r:embed="rId5"/>
          <a:stretch/>
        </p:blipFill>
        <p:spPr>
          <a:xfrm>
            <a:off x="10721400" y="111744"/>
            <a:ext cx="1329840" cy="1331640"/>
          </a:xfrm>
          <a:prstGeom prst="rect">
            <a:avLst/>
          </a:prstGeom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95DE2CF-C479-4832-BEE8-6FF1D832AF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365" y="69569"/>
            <a:ext cx="7574908" cy="523220"/>
          </a:xfrm>
        </p:spPr>
        <p:txBody>
          <a:bodyPr anchor="t"/>
          <a:lstStyle/>
          <a:p>
            <a:r>
              <a:rPr lang="en-GB" sz="3600" b="1" spc="-1" dirty="0">
                <a:solidFill>
                  <a:srgbClr val="1E4E79"/>
                </a:solidFill>
                <a:latin typeface="Century Gothic" panose="020B0502020202020204" pitchFamily="34" charset="0"/>
                <a:ea typeface="Century Gothic"/>
              </a:rPr>
              <a:t>Meanings of ‘à’ (to, at, on, in)</a:t>
            </a:r>
            <a:endParaRPr lang="en-GB" sz="3600" i="1" dirty="0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4143ABAD-B43C-45A4-8275-5E66FBB7CD67}"/>
              </a:ext>
            </a:extLst>
          </p:cNvPr>
          <p:cNvSpPr/>
          <p:nvPr/>
        </p:nvSpPr>
        <p:spPr>
          <a:xfrm>
            <a:off x="282790" y="1122846"/>
            <a:ext cx="978013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Use 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à</a:t>
            </a: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to mean ‘to’: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92" name="Google Shape;183;p8">
            <a:extLst>
              <a:ext uri="{FF2B5EF4-FFF2-40B4-BE49-F238E27FC236}">
                <a16:creationId xmlns:a16="http://schemas.microsoft.com/office/drawing/2014/main" id="{7D591CE0-294E-4A90-81DC-38CBE3377757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18261" y="2485313"/>
            <a:ext cx="369037" cy="416098"/>
          </a:xfrm>
          <a:prstGeom prst="rect">
            <a:avLst/>
          </a:prstGeom>
          <a:noFill/>
          <a:ln>
            <a:noFill/>
          </a:ln>
        </p:spPr>
      </p:pic>
      <p:sp>
        <p:nvSpPr>
          <p:cNvPr id="93" name="TextBox 92">
            <a:extLst>
              <a:ext uri="{FF2B5EF4-FFF2-40B4-BE49-F238E27FC236}">
                <a16:creationId xmlns:a16="http://schemas.microsoft.com/office/drawing/2014/main" id="{85F0BB52-E948-47BD-A3B3-CB5225A59247}"/>
              </a:ext>
            </a:extLst>
          </p:cNvPr>
          <p:cNvSpPr txBox="1"/>
          <p:nvPr/>
        </p:nvSpPr>
        <p:spPr>
          <a:xfrm>
            <a:off x="909244" y="1812450"/>
            <a:ext cx="55210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Je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montre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un message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à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Léa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1BE15A16-69F6-41F8-A7F8-25419188FB80}"/>
              </a:ext>
            </a:extLst>
          </p:cNvPr>
          <p:cNvSpPr txBox="1"/>
          <p:nvPr/>
        </p:nvSpPr>
        <p:spPr>
          <a:xfrm>
            <a:off x="1039502" y="2399937"/>
            <a:ext cx="55210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I show a message </a:t>
            </a:r>
            <a:r>
              <a:rPr kumimoji="0" lang="en-GB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to</a:t>
            </a:r>
            <a:r>
              <a:rPr kumimoji="0" lang="en-GB" sz="24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Léa</a:t>
            </a:r>
            <a:r>
              <a:rPr kumimoji="0" lang="en-GB" sz="24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.</a:t>
            </a:r>
          </a:p>
        </p:txBody>
      </p:sp>
      <p:pic>
        <p:nvPicPr>
          <p:cNvPr id="105" name="Graphic 104" descr="Arrow Clockwise curve">
            <a:extLst>
              <a:ext uri="{FF2B5EF4-FFF2-40B4-BE49-F238E27FC236}">
                <a16:creationId xmlns:a16="http://schemas.microsoft.com/office/drawing/2014/main" id="{D99A22E1-CDED-411A-BACE-A6F4D6AE933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19142853">
            <a:off x="4410970" y="5271872"/>
            <a:ext cx="553585" cy="553585"/>
          </a:xfrm>
          <a:prstGeom prst="rect">
            <a:avLst/>
          </a:prstGeom>
        </p:spPr>
      </p:pic>
      <p:pic>
        <p:nvPicPr>
          <p:cNvPr id="106" name="Graphic 105" descr="Arrow Clockwise curve">
            <a:extLst>
              <a:ext uri="{FF2B5EF4-FFF2-40B4-BE49-F238E27FC236}">
                <a16:creationId xmlns:a16="http://schemas.microsoft.com/office/drawing/2014/main" id="{46B204D1-C26A-4010-8880-4D8DACDAD04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rot="2411358" flipH="1">
            <a:off x="3545276" y="2664629"/>
            <a:ext cx="486345" cy="649208"/>
          </a:xfrm>
          <a:prstGeom prst="rect">
            <a:avLst/>
          </a:prstGeom>
        </p:spPr>
      </p:pic>
      <p:sp>
        <p:nvSpPr>
          <p:cNvPr id="45" name="Rectangle 44">
            <a:extLst>
              <a:ext uri="{FF2B5EF4-FFF2-40B4-BE49-F238E27FC236}">
                <a16:creationId xmlns:a16="http://schemas.microsoft.com/office/drawing/2014/main" id="{6A3BCAB8-69A8-4A73-90F4-7D86D5CC603C}"/>
              </a:ext>
            </a:extLst>
          </p:cNvPr>
          <p:cNvSpPr/>
          <p:nvPr/>
        </p:nvSpPr>
        <p:spPr>
          <a:xfrm>
            <a:off x="282790" y="3840189"/>
            <a:ext cx="978013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Use 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à</a:t>
            </a: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also to mean ‘at’: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46" name="Google Shape;183;p8">
            <a:extLst>
              <a:ext uri="{FF2B5EF4-FFF2-40B4-BE49-F238E27FC236}">
                <a16:creationId xmlns:a16="http://schemas.microsoft.com/office/drawing/2014/main" id="{6B61DF33-C59C-48A3-B740-F4B7D1842744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24099" y="5060024"/>
            <a:ext cx="369037" cy="416098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C5C782F1-77B6-4735-AB8C-80A9D1CAAFA5}"/>
              </a:ext>
            </a:extLst>
          </p:cNvPr>
          <p:cNvSpPr txBox="1"/>
          <p:nvPr/>
        </p:nvSpPr>
        <p:spPr>
          <a:xfrm>
            <a:off x="945339" y="4322007"/>
            <a:ext cx="70331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Mon grand-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père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enseigne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à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l’université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E7B03B8E-14DF-42B3-A135-FDA83F494AF2}"/>
              </a:ext>
            </a:extLst>
          </p:cNvPr>
          <p:cNvSpPr txBox="1"/>
          <p:nvPr/>
        </p:nvSpPr>
        <p:spPr>
          <a:xfrm>
            <a:off x="945339" y="4974789"/>
            <a:ext cx="63870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My grandad teaches </a:t>
            </a:r>
            <a:r>
              <a:rPr kumimoji="0" lang="en-GB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at</a:t>
            </a:r>
            <a:r>
              <a:rPr kumimoji="0" lang="en-GB" sz="24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the university.</a:t>
            </a:r>
          </a:p>
        </p:txBody>
      </p:sp>
      <p:pic>
        <p:nvPicPr>
          <p:cNvPr id="61" name="Picture 60" descr="Icon&#10;&#10;Description automatically generated">
            <a:extLst>
              <a:ext uri="{FF2B5EF4-FFF2-40B4-BE49-F238E27FC236}">
                <a16:creationId xmlns:a16="http://schemas.microsoft.com/office/drawing/2014/main" id="{37F0CF51-5CCC-4387-81F0-A15D09E1A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194945" y="1455177"/>
            <a:ext cx="871233" cy="1333973"/>
          </a:xfrm>
          <a:prstGeom prst="rect">
            <a:avLst/>
          </a:prstGeom>
        </p:spPr>
      </p:pic>
      <p:pic>
        <p:nvPicPr>
          <p:cNvPr id="70" name="Picture 69" descr="Logo&#10;&#10;Description automatically generated">
            <a:extLst>
              <a:ext uri="{FF2B5EF4-FFF2-40B4-BE49-F238E27FC236}">
                <a16:creationId xmlns:a16="http://schemas.microsoft.com/office/drawing/2014/main" id="{1AA4DF06-9E4B-4A71-9ED6-459F39FBAF5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3397" y="691439"/>
            <a:ext cx="745333" cy="2111302"/>
          </a:xfrm>
          <a:prstGeom prst="rect">
            <a:avLst/>
          </a:prstGeom>
        </p:spPr>
      </p:pic>
      <p:pic>
        <p:nvPicPr>
          <p:cNvPr id="72" name="Graphic 71" descr="Arrow Clockwise curve">
            <a:extLst>
              <a:ext uri="{FF2B5EF4-FFF2-40B4-BE49-F238E27FC236}">
                <a16:creationId xmlns:a16="http://schemas.microsoft.com/office/drawing/2014/main" id="{867549E6-AC92-426D-A159-56F67C28AEC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rot="2411358" flipH="1">
            <a:off x="7689752" y="1264092"/>
            <a:ext cx="685010" cy="914400"/>
          </a:xfrm>
          <a:prstGeom prst="rect">
            <a:avLst/>
          </a:prstGeom>
        </p:spPr>
      </p:pic>
      <p:pic>
        <p:nvPicPr>
          <p:cNvPr id="1026" name="Picture 2" descr="cell phone message screen - Clip Art Library">
            <a:extLst>
              <a:ext uri="{FF2B5EF4-FFF2-40B4-BE49-F238E27FC236}">
                <a16:creationId xmlns:a16="http://schemas.microsoft.com/office/drawing/2014/main" id="{5308D03C-DD1F-42D9-95B6-95DE07A59F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0976" y="1483677"/>
            <a:ext cx="863817" cy="647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0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2731B9AA-0C12-405C-BDB7-3BA9F8F6263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3377" y="3706078"/>
            <a:ext cx="2644659" cy="1322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469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9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9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93" grpId="0"/>
      <p:bldP spid="94" grpId="0"/>
      <p:bldP spid="45" grpId="0"/>
      <p:bldP spid="47" grpId="0"/>
      <p:bldP spid="48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3838</TotalTime>
  <Words>2253</Words>
  <Application>Microsoft Office PowerPoint</Application>
  <PresentationFormat>Widescreen</PresentationFormat>
  <Paragraphs>295</Paragraphs>
  <Slides>12</Slides>
  <Notes>12</Notes>
  <HiddenSlides>0</HiddenSlides>
  <MMClips>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3" baseType="lpstr">
      <vt:lpstr>Arial</vt:lpstr>
      <vt:lpstr>Calibri</vt:lpstr>
      <vt:lpstr>Century gothic</vt:lpstr>
      <vt:lpstr>Century gothic</vt:lpstr>
      <vt:lpstr>Eras Demi ITC</vt:lpstr>
      <vt:lpstr>Modern Love</vt:lpstr>
      <vt:lpstr>Segoe Print</vt:lpstr>
      <vt:lpstr>Symbol</vt:lpstr>
      <vt:lpstr>Times New Roman</vt:lpstr>
      <vt:lpstr>Wingdings</vt:lpstr>
      <vt:lpstr>1_Office Theme</vt:lpstr>
      <vt:lpstr>Saying what I and others do</vt:lpstr>
      <vt:lpstr>prononcer</vt:lpstr>
      <vt:lpstr>prononcer</vt:lpstr>
      <vt:lpstr>écouter</vt:lpstr>
      <vt:lpstr>vocabulaire</vt:lpstr>
      <vt:lpstr>Translating the French present tense into English</vt:lpstr>
      <vt:lpstr>lire</vt:lpstr>
      <vt:lpstr>écouter</vt:lpstr>
      <vt:lpstr>Meanings of ‘à’ (to, at, on, in)</vt:lpstr>
      <vt:lpstr>Meanings of ‘à’ (to, at, on, in)</vt:lpstr>
      <vt:lpstr>lire</vt:lpstr>
      <vt:lpstr>Au revoir 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Describing me and others</dc:title>
  <dc:creator>Rachel Hawkes</dc:creator>
  <cp:lastModifiedBy>Rachel Hawkes</cp:lastModifiedBy>
  <cp:revision>56</cp:revision>
  <dcterms:created xsi:type="dcterms:W3CDTF">2021-07-02T19:27:01Z</dcterms:created>
  <dcterms:modified xsi:type="dcterms:W3CDTF">2023-02-20T05:13:04Z</dcterms:modified>
</cp:coreProperties>
</file>