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510" r:id="rId2"/>
    <p:sldId id="659" r:id="rId3"/>
    <p:sldId id="633" r:id="rId4"/>
    <p:sldId id="764" r:id="rId5"/>
    <p:sldId id="765" r:id="rId6"/>
    <p:sldId id="766" r:id="rId7"/>
    <p:sldId id="767" r:id="rId8"/>
    <p:sldId id="768" r:id="rId9"/>
    <p:sldId id="769" r:id="rId10"/>
    <p:sldId id="770" r:id="rId11"/>
    <p:sldId id="771" r:id="rId12"/>
    <p:sldId id="642" r:id="rId13"/>
    <p:sldId id="644" r:id="rId14"/>
    <p:sldId id="713" r:id="rId15"/>
    <p:sldId id="776" r:id="rId16"/>
    <p:sldId id="777" r:id="rId17"/>
    <p:sldId id="778" r:id="rId18"/>
    <p:sldId id="779" r:id="rId19"/>
    <p:sldId id="780" r:id="rId20"/>
    <p:sldId id="781" r:id="rId21"/>
    <p:sldId id="643" r:id="rId22"/>
    <p:sldId id="651" r:id="rId23"/>
    <p:sldId id="50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FFF"/>
    <a:srgbClr val="FF0066"/>
    <a:srgbClr val="FFFFFF"/>
    <a:srgbClr val="F3FCD0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58EAB0-BCC3-4CAB-8B55-C57B4AD4CA7B}" v="117" dt="2023-01-24T11:13:03.8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85" autoAdjust="0"/>
    <p:restoredTop sz="66627" autoAdjust="0"/>
  </p:normalViewPr>
  <p:slideViewPr>
    <p:cSldViewPr snapToGrid="0">
      <p:cViewPr varScale="1">
        <p:scale>
          <a:sx n="38" d="100"/>
          <a:sy n="38" d="100"/>
        </p:scale>
        <p:origin x="58" y="4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The AUDIO version of the lesson material includes additional audio for the new language presented (phonics, vocabulary) and audio for the instructions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on the slide.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In addition, it includes VIDEO clips of the phonics and the phonics’ source words.  Pupils can be encouraged to look at the shape of the mouth/lips on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slides where these appear, and try to copy it/them.</a:t>
            </a:r>
          </a:p>
          <a:p>
            <a:pPr marL="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indent="-228226" defTabSz="966155">
              <a:buClr>
                <a:srgbClr val="000000"/>
              </a:buClr>
              <a:buSzPts val="1400"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SSC </a:t>
            </a:r>
            <a:b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introduce </a:t>
            </a:r>
            <a:r>
              <a:rPr lang="fr-FR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è</a:t>
            </a:r>
            <a:r>
              <a:rPr lang="fr-FR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ê</a:t>
            </a:r>
            <a:r>
              <a:rPr lang="fr-FR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-  fête [1490] tête [343] frère [1043] être [5], problème [188] </a:t>
            </a:r>
            <a:endParaRPr lang="en-GB" sz="1200" spc="-1" dirty="0">
              <a:latin typeface="Arial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b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émission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[1074]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radio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[1526]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tante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[3891]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télévision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[1179]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grand</a:t>
            </a:r>
            <a:r>
              <a:rPr lang="fr-FR" sz="1200" b="1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[59] petit</a:t>
            </a:r>
            <a:r>
              <a:rPr lang="fr-FR" sz="1200" b="1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[138] de</a:t>
            </a:r>
            <a:r>
              <a:rPr lang="fr-FR" sz="1200" b="1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1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[2]</a:t>
            </a: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chercher [336] dessiner [2086] présenter [209] prononcer [706] image [659] mot [220] pays [114] texte [631] facile [822] intéressant [1244]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2: 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avoir [8] j’ai, il a, elle a, quoi [297]  chat [3138] crayon [&gt;5000]  dessin [2624] message [792] </a:t>
            </a:r>
          </a:p>
          <a:p>
            <a:pPr marL="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Serpent: </a:t>
            </a:r>
            <a:r>
              <a:rPr lang="en-US" sz="1200" b="0" strike="noStrike" spc="-1" dirty="0" err="1">
                <a:latin typeface="Arial"/>
              </a:rPr>
              <a:t>Shesmax</a:t>
            </a:r>
            <a:r>
              <a:rPr lang="en-US" sz="1200" b="0" strike="noStrike" spc="-1" dirty="0">
                <a:latin typeface="Arial"/>
              </a:rPr>
              <a:t>, CC BY-SA 4.0 &lt;https://creativecommons.org/licenses/by-sa/4.0&gt;, via Wikimedia Commons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Roi: </a:t>
            </a:r>
            <a:r>
              <a:rPr lang="en-GB" sz="1200" b="0" strike="noStrike" spc="-1" dirty="0" err="1">
                <a:latin typeface="Arial"/>
              </a:rPr>
              <a:t>Punx</a:t>
            </a:r>
            <a:r>
              <a:rPr lang="en-GB" sz="1200" b="0" strike="noStrike" spc="-1" dirty="0">
                <a:latin typeface="Arial"/>
              </a:rPr>
              <a:t>, CC BY-SA 4.0 &lt;https://creativecommons.org/licenses/by-sa/4.0&gt;,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Woman: </a:t>
            </a:r>
            <a:r>
              <a:rPr lang="en-US" sz="1200" b="0" strike="noStrike" spc="-1" dirty="0">
                <a:latin typeface="Arial"/>
              </a:rPr>
              <a:t>Lyly, CC BY-SA 3.0 &lt;https://creativecommons.org/licenses/by-sa/3.0&gt;,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200" b="0" strike="noStrike" spc="-1" dirty="0">
                <a:latin typeface="Arial"/>
              </a:rPr>
              <a:t>Floats: Honeydew, CC BY-SA 3.0 &lt;https://creativecommons.org/licenses/by-sa/3.0&gt;,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200" b="0" strike="noStrike" spc="-1" dirty="0">
                <a:latin typeface="Arial"/>
              </a:rPr>
              <a:t>Affiche: Édouard John Menta (1858 - 1914), Public domain,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200" b="0" strike="noStrike" spc="-1" dirty="0" err="1">
                <a:latin typeface="Arial"/>
              </a:rPr>
              <a:t>Bataille</a:t>
            </a:r>
            <a:r>
              <a:rPr lang="en-US" sz="1200" b="0" strike="noStrike" spc="-1" dirty="0">
                <a:latin typeface="Arial"/>
              </a:rPr>
              <a:t> de fleurs, </a:t>
            </a:r>
            <a:r>
              <a:rPr lang="en-US" sz="1200" b="0" strike="noStrike" spc="-1" dirty="0" err="1">
                <a:latin typeface="Arial"/>
              </a:rPr>
              <a:t>Zil</a:t>
            </a:r>
            <a:r>
              <a:rPr lang="en-US" sz="1200" b="0" strike="noStrike" spc="-1" dirty="0">
                <a:latin typeface="Arial"/>
              </a:rPr>
              <a:t>, CC BY-SA 3.0 &lt;https://creativecommons.org/licenses/by-sa/3.0&gt;,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200" b="0" strike="noStrike" spc="-1" dirty="0">
                <a:latin typeface="Arial"/>
              </a:rPr>
              <a:t>Femme de fleurs: </a:t>
            </a:r>
            <a:r>
              <a:rPr lang="en-US" sz="1200" b="0" strike="noStrike" spc="-1" dirty="0" err="1">
                <a:latin typeface="Arial"/>
              </a:rPr>
              <a:t>Zil</a:t>
            </a:r>
            <a:r>
              <a:rPr lang="en-US" sz="1200" b="0" strike="noStrike" spc="-1" dirty="0">
                <a:latin typeface="Arial"/>
              </a:rPr>
              <a:t>, CC BY-SA 3.0 &lt;https://creativecommons.org/licenses/by-sa/3.0&gt;,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200" b="0" strike="noStrike" spc="-1" dirty="0">
                <a:latin typeface="Arial"/>
              </a:rPr>
              <a:t>Femme de fleurs2: </a:t>
            </a:r>
            <a:r>
              <a:rPr lang="en-US" sz="1200" b="0" strike="noStrike" spc="-1" dirty="0" err="1">
                <a:latin typeface="Arial"/>
              </a:rPr>
              <a:t>Zil</a:t>
            </a:r>
            <a:r>
              <a:rPr lang="en-US" sz="1200" b="0" strike="noStrike" spc="-1" dirty="0">
                <a:latin typeface="Arial"/>
              </a:rPr>
              <a:t>, CC BY-SA 3.0 &lt;https://creativecommons.org/licenses/by-sa/3.0&gt;,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0" strike="noStrike" spc="-1" dirty="0">
                <a:latin typeface="Arial"/>
              </a:rPr>
              <a:t>Des tetes: Jean-François Bouillet, CC BY-SA 2.0 &lt;https://creativecommons.org/licenses/by-sa/2.0&gt;, via Wikimedia Commons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(9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spoken recall of vocabulary; to connect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è|ê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with a number of previously taught words, differentiating it from other vowel sounds, namely [e] and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Give pupils 30 seconds (think-pair-share) to retrieve the French words for the images.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US" sz="1200" b="0" strike="noStrike" spc="-1" dirty="0">
                <a:latin typeface="Arial"/>
              </a:rPr>
              <a:t>Say </a:t>
            </a:r>
            <a:r>
              <a:rPr lang="en-US" sz="1200" b="0" i="1" strike="noStrike" spc="-1" dirty="0">
                <a:latin typeface="Arial"/>
              </a:rPr>
              <a:t>trois-deux-un</a:t>
            </a:r>
            <a:r>
              <a:rPr lang="en-US" sz="1200" b="0" strike="noStrike" spc="-1" dirty="0">
                <a:latin typeface="Arial"/>
              </a:rPr>
              <a:t> and elicit the two words, chorally.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lang="en-US" sz="1200" b="0" strike="noStrike" spc="-1" dirty="0">
                <a:latin typeface="Arial"/>
              </a:rPr>
              <a:t>Ask pupils to tell you which word has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è|ê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i.e. 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Le son [</a:t>
            </a:r>
            <a:r>
              <a:rPr lang="fr-FR" sz="1200" b="1" i="1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è</a:t>
            </a:r>
            <a:r>
              <a:rPr lang="fr-FR" sz="1200" i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|</a:t>
            </a:r>
            <a:r>
              <a:rPr lang="fr-FR" sz="1200" b="1" i="1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ê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], c’est dans le mot </a:t>
            </a:r>
            <a:r>
              <a:rPr lang="fr-FR" sz="1200" b="1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ou </a:t>
            </a:r>
            <a:r>
              <a:rPr lang="fr-FR" sz="1200" b="1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Click to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bring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up the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two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words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and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then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again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to highlight the correct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word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1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br>
              <a:rPr lang="en-GB" sz="1200" b="0" strike="noStrike" spc="-1" dirty="0">
                <a:latin typeface="Arial"/>
              </a:rPr>
            </a:br>
            <a:r>
              <a:rPr lang="en-GB" sz="1200" b="1" strike="noStrike" spc="-1" dirty="0">
                <a:latin typeface="Arial"/>
              </a:rPr>
              <a:t>Note: </a:t>
            </a:r>
            <a:r>
              <a:rPr lang="en-GB" sz="1200" b="0" strike="noStrike" spc="-1" dirty="0">
                <a:latin typeface="Arial"/>
              </a:rPr>
              <a:t>if pupils are not able to recall any of the words themselves, just click to bring up the written forms earlier, and pupils can read them aloud.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Frequency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bébé [2271]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strike="noStrike" spc="-1" dirty="0">
                <a:latin typeface="Arial"/>
              </a:rPr>
              <a:t>Note: bébé is an SSC cluster word and hasn’t been explicitly taught as vocabulary, but it is anticipated that pupils will remember it as it is a near cognate.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1906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(9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spoken recall of vocabulary; to connect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è|ê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with a number of previously taught words, differentiating it from other vowel sounds, namely [e] and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Give pupils 30 seconds (think-pair-share) to retrieve the French words for the images.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US" sz="1200" b="0" strike="noStrike" spc="-1" dirty="0">
                <a:latin typeface="Arial"/>
              </a:rPr>
              <a:t>Say </a:t>
            </a:r>
            <a:r>
              <a:rPr lang="en-US" sz="1200" b="0" i="1" strike="noStrike" spc="-1" dirty="0">
                <a:latin typeface="Arial"/>
              </a:rPr>
              <a:t>trois-deux-un</a:t>
            </a:r>
            <a:r>
              <a:rPr lang="en-US" sz="1200" b="0" strike="noStrike" spc="-1" dirty="0">
                <a:latin typeface="Arial"/>
              </a:rPr>
              <a:t> and elicit the two words, chorally.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lang="en-US" sz="1200" b="0" strike="noStrike" spc="-1" dirty="0">
                <a:latin typeface="Arial"/>
              </a:rPr>
              <a:t>Ask pupils to tell you which word has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è|ê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i.e. 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Le son [</a:t>
            </a:r>
            <a:r>
              <a:rPr lang="fr-FR" sz="1200" b="1" i="1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è</a:t>
            </a:r>
            <a:r>
              <a:rPr lang="fr-FR" sz="1200" i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|</a:t>
            </a:r>
            <a:r>
              <a:rPr lang="fr-FR" sz="1200" b="1" i="1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ê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], c’est dans le mot </a:t>
            </a:r>
            <a:r>
              <a:rPr lang="fr-FR" sz="1200" b="1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ou </a:t>
            </a:r>
            <a:r>
              <a:rPr lang="fr-FR" sz="1200" b="1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Click to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bring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up the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two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words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and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then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again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to highlight the correct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word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1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br>
              <a:rPr lang="en-GB" sz="1200" b="0" strike="noStrike" spc="-1" dirty="0">
                <a:latin typeface="Arial"/>
              </a:rPr>
            </a:br>
            <a:r>
              <a:rPr lang="en-GB" sz="1200" b="1" strike="noStrike" spc="-1" dirty="0">
                <a:latin typeface="Arial"/>
              </a:rPr>
              <a:t>Note: </a:t>
            </a:r>
            <a:r>
              <a:rPr lang="en-GB" sz="1200" b="0" strike="noStrike" spc="-1" dirty="0">
                <a:latin typeface="Arial"/>
              </a:rPr>
              <a:t>if pupils are not able to recall any of the words themselves, just click to bring up the written forms earlier, and pupils can read them aloud.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Frequency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bébé [2271]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strike="noStrike" spc="-1" dirty="0">
                <a:latin typeface="Arial"/>
              </a:rPr>
              <a:t>Note: bébé is an SSC cluster word and hasn’t been explicitly taught as vocabulary, but it is anticipated that pupils will remember it as it is a near cognate.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458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7100" cy="3379787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8816" y="4822368"/>
            <a:ext cx="5509084" cy="3943817"/>
          </a:xfrm>
          <a:prstGeom prst="rect">
            <a:avLst/>
          </a:prstGeom>
        </p:spPr>
        <p:txBody>
          <a:bodyPr lIns="0" tIns="0" rIns="0" bIns="0"/>
          <a:lstStyle/>
          <a:p>
            <a:pPr marL="228226" indent="-22746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28226" indent="-227465"/>
            <a:endParaRPr lang="en-GB" sz="1300" b="1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28226" indent="-22746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to introduce the context of the lesson, the Nice Carnival, which takes place in February.</a:t>
            </a:r>
          </a:p>
          <a:p>
            <a:pPr marL="228226" indent="-227465"/>
            <a:endParaRPr lang="en-GB" sz="1300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28226" indent="-22746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42300" indent="-241539"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</a:rPr>
              <a:t>Click to present the text, line by line.</a:t>
            </a:r>
          </a:p>
          <a:p>
            <a:pPr marL="242300" indent="-241539"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</a:rPr>
              <a:t>Ensure pupils are clear about the meaning.</a:t>
            </a:r>
          </a:p>
          <a:p>
            <a:pPr marL="242300" indent="-241539"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</a:rPr>
              <a:t>Mylène, a new character, is the sister of Jacques (Jean-Michel and </a:t>
            </a:r>
            <a:r>
              <a:rPr lang="en-GB" sz="1300" spc="-1" dirty="0" err="1">
                <a:solidFill>
                  <a:srgbClr val="000000"/>
                </a:solidFill>
                <a:latin typeface="Calibri"/>
              </a:rPr>
              <a:t>Clémentine’s</a:t>
            </a:r>
            <a:r>
              <a:rPr lang="en-GB" sz="1300" spc="-1" dirty="0">
                <a:solidFill>
                  <a:srgbClr val="000000"/>
                </a:solidFill>
                <a:latin typeface="Calibri"/>
              </a:rPr>
              <a:t> dad) and </a:t>
            </a:r>
            <a:r>
              <a:rPr lang="en-GB" sz="1300" spc="-1" dirty="0" err="1">
                <a:solidFill>
                  <a:srgbClr val="000000"/>
                </a:solidFill>
                <a:latin typeface="Calibri"/>
              </a:rPr>
              <a:t>Hervé</a:t>
            </a:r>
            <a:r>
              <a:rPr lang="en-GB" sz="1300" spc="-1" dirty="0">
                <a:solidFill>
                  <a:srgbClr val="000000"/>
                </a:solidFill>
                <a:latin typeface="Calibri"/>
              </a:rPr>
              <a:t> (Adèle and Pierre’s dad and so their aunt).</a:t>
            </a:r>
          </a:p>
          <a:p>
            <a:pPr marL="242300" indent="-241539"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</a:rPr>
              <a:t>Click to highlight all the examples of the new word ‘de’.</a:t>
            </a:r>
          </a:p>
          <a:p>
            <a:pPr marL="242300" indent="-241539"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</a:rPr>
              <a:t>Click to bring up information about how ‘de’ is translated into English.  There will be more practice of this in the next activity on the next slide.</a:t>
            </a:r>
          </a:p>
          <a:p>
            <a:pPr marL="1522" defTabSz="966155">
              <a:buClr>
                <a:srgbClr val="002060"/>
              </a:buClr>
              <a:defRPr/>
            </a:pPr>
            <a:r>
              <a:rPr lang="en-GB" sz="1300" spc="-1" dirty="0">
                <a:latin typeface="Arial"/>
              </a:rPr>
              <a:t>6. Teachers might want to use the link below to show pupils a little more about the festival.</a:t>
            </a:r>
          </a:p>
          <a:p>
            <a:pPr marL="1522" defTabSz="966155">
              <a:buClr>
                <a:srgbClr val="002060"/>
              </a:buClr>
              <a:defRPr/>
            </a:pPr>
            <a:r>
              <a:rPr lang="en-GB" sz="1300" spc="-1" dirty="0">
                <a:latin typeface="Arial"/>
              </a:rPr>
              <a:t>Just clicking on the homepage brings up some filmed images of the festival for 2023, with lots children watching the parades and dancing.</a:t>
            </a:r>
            <a:br>
              <a:rPr lang="en-GB" sz="1300" spc="-1" dirty="0">
                <a:latin typeface="Arial"/>
              </a:rPr>
            </a:br>
            <a:endParaRPr lang="en-GB" sz="1300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300" b="1" spc="-1" dirty="0">
                <a:latin typeface="Arial"/>
              </a:rPr>
              <a:t>Further information</a:t>
            </a:r>
            <a:r>
              <a:rPr lang="en-GB" sz="1300" spc="-1" dirty="0">
                <a:latin typeface="Arial"/>
              </a:rPr>
              <a:t>: https://www.nicecarnaval.com/fr/</a:t>
            </a:r>
          </a:p>
          <a:p>
            <a:pPr>
              <a:lnSpc>
                <a:spcPct val="100000"/>
              </a:lnSpc>
            </a:pPr>
            <a:endParaRPr lang="en-GB" sz="1300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s-ES_tradnl" sz="1400" b="1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</a:t>
            </a:r>
            <a:r>
              <a:rPr lang="es-ES_tradnl" sz="1400" b="1" strike="noStrike" kern="1200" spc="-1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attribution</a:t>
            </a:r>
            <a:r>
              <a:rPr lang="es-ES_tradnl" sz="1400" b="1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216000" indent="-216000">
              <a:lnSpc>
                <a:spcPct val="100000"/>
              </a:lnSpc>
            </a:pPr>
            <a:r>
              <a:rPr lang="en-US" sz="1400" b="0" strike="noStrike" spc="-1" dirty="0">
                <a:latin typeface="Arial"/>
              </a:rPr>
              <a:t>Floats: Honeydew, CC BY-SA 3.0 &lt;https://creativecommons.org/licenses/by-sa/3.0&gt;,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fr-FR" sz="1400" b="0" strike="noStrike" spc="-1" dirty="0">
                <a:latin typeface="Arial"/>
              </a:rPr>
              <a:t>Des tetes: Jean-François Bouillet, CC BY-SA 2.0 &lt;https://creativecommons.org/licenses/by-sa/2.0&gt;, via Wikimedia Commons</a:t>
            </a:r>
            <a:endParaRPr lang="en-GB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300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901846" y="9517707"/>
            <a:ext cx="2983424" cy="5010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5094" tIns="47547" rIns="95094" bIns="47547" anchor="b"/>
          <a:lstStyle/>
          <a:p>
            <a:pPr marL="0" marR="0" lvl="0" indent="0" algn="r" defTabSz="966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6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438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8816" y="4822368"/>
            <a:ext cx="5509807" cy="394460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Timing: 2 minutes</a:t>
            </a:r>
          </a:p>
          <a:p>
            <a:endParaRPr lang="en-GB" b="0" dirty="0"/>
          </a:p>
          <a:p>
            <a:r>
              <a:rPr lang="en-GB" b="1" dirty="0"/>
              <a:t>Aim: </a:t>
            </a:r>
            <a:r>
              <a:rPr lang="en-GB" b="0" dirty="0"/>
              <a:t>to recap the first meanings of grand/petit and introduce the second meanings.</a:t>
            </a:r>
            <a:br>
              <a:rPr lang="en-GB" b="0" dirty="0"/>
            </a:br>
            <a:endParaRPr lang="en-GB" i="0" baseline="0" dirty="0"/>
          </a:p>
          <a:p>
            <a:r>
              <a:rPr lang="en-GB" b="1" i="0" baseline="0" dirty="0"/>
              <a:t>Procedure:</a:t>
            </a:r>
          </a:p>
          <a:p>
            <a:pPr marL="241539" indent="-241539" defTabSz="966155">
              <a:buClr>
                <a:srgbClr val="000000"/>
              </a:buClr>
              <a:buSzPts val="1400"/>
              <a:buFont typeface="Arial"/>
              <a:buAutoNum type="arabicPeriod"/>
              <a:defRPr/>
            </a:pPr>
            <a:r>
              <a:rPr lang="en-GB" i="0" baseline="0" dirty="0"/>
              <a:t>Click to present the information.</a:t>
            </a:r>
          </a:p>
          <a:p>
            <a:pPr marL="241539" indent="-241539" defTabSz="966155">
              <a:buClr>
                <a:srgbClr val="000000"/>
              </a:buClr>
              <a:buSzPts val="1400"/>
              <a:buFont typeface="Arial"/>
              <a:buAutoNum type="arabicPeriod"/>
              <a:defRPr/>
            </a:pPr>
            <a:r>
              <a:rPr lang="en-GB" i="0" baseline="0" dirty="0"/>
              <a:t>Elicit the English meanings of the examples.</a:t>
            </a:r>
            <a:endParaRPr lang="en-GB" i="1" baseline="0" dirty="0"/>
          </a:p>
          <a:p>
            <a:endParaRPr lang="en-GB" sz="1300" dirty="0">
              <a:solidFill>
                <a:srgbClr val="EE6000"/>
              </a:solidFill>
              <a:cs typeface="Calibri" panose="020F0502020204030204" pitchFamily="34" charset="0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901846" y="9517707"/>
            <a:ext cx="2984147" cy="5018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5094" tIns="47547" rIns="95094" bIns="47547" anchor="b"/>
          <a:lstStyle/>
          <a:p>
            <a:pPr marL="0" marR="0" lvl="0" indent="0" algn="r" defTabSz="966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6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401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F8FFF3B4-0761-449F-97C5-852748500E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to consolidate the new vocabulary that we have just introduced.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0" baseline="0" dirty="0"/>
              <a:t>1. Teacher clicks to ‘disappear’ each item in random order.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>
                <a:sym typeface="Wingdings" panose="05000000000000000000" pitchFamily="2" charset="2"/>
              </a:rPr>
              <a:t>2. Each time, pupils say the French word and then the English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>
                <a:sym typeface="Wingdings" panose="05000000000000000000" pitchFamily="2" charset="2"/>
              </a:rPr>
              <a:t>3. Click again for the word to reappear (with audio in the audio version).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>
                <a:sym typeface="Wingdings" panose="05000000000000000000" pitchFamily="2" charset="2"/>
              </a:rPr>
              <a:t>4. After ‘de’ disappears, the callout reminding pupils of the first meaning they met (from) appears. (Term 1 Week 11).</a:t>
            </a:r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(6 slides)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reinforce the connection between noun and gender (as expressed by the definite article)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audio button top left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to listen to just the article ‘le’ or ‘la’.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Pupils select the correct image based on hearing the article and identifying with a previously taught noun.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audio button bottom right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to hear the full sentence.</a:t>
            </a: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Elicit the English meaning of the full sentence from pupils, chorally, paying attention to which translation (big/tall/short/small) is the correct one.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216000" indent="-216000">
              <a:lnSpc>
                <a:spcPct val="100000"/>
              </a:lnSpc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[grand-père est grand].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365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[2/6]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216000" indent="-216000">
              <a:lnSpc>
                <a:spcPct val="100000"/>
              </a:lnSpc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[pays est grand].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0294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[2/6]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216000" indent="-216000">
              <a:lnSpc>
                <a:spcPct val="100000"/>
              </a:lnSpc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[pays est grand].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4508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[2/6]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216000" indent="-216000">
              <a:lnSpc>
                <a:spcPct val="100000"/>
              </a:lnSpc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[pays est grand].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7349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[2/6]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216000" indent="-216000">
              <a:lnSpc>
                <a:spcPct val="100000"/>
              </a:lnSpc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[pays est grand].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469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[è]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[ê]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which are almost the 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same sound.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[è]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xxx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’, which has both spellings of the sound.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ê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te: raise both hands in the air (middle three fingers facing down in a partial fist, with thumb and pinkie facing upwards) and move up and down alternate left and right to suggest a celebration-style dance.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Source: https://www.signbsl.com/sign/party (the 3</a:t>
            </a:r>
            <a:r>
              <a:rPr kumimoji="0" lang="en-GB" sz="1200" b="0" i="0" u="none" strike="noStrike" kern="1200" cap="none" spc="-1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rd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video from the right is the best one, in my view)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(6 slides)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reinforce the connection between noun and gender (as expressed by the definite article)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audio button top left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to listen to just the article ‘le’ or ‘la’.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Pupils select the correct image based on hearing the article and identifying with a previously taught noun.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audio button bottom right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to hear the full sentence.</a:t>
            </a: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Elicit the English meaning of the full sentence from pupils, chorally, paying attention to which translation (big/tall/short/small) is the correct one.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216000" indent="-216000">
              <a:lnSpc>
                <a:spcPct val="100000"/>
              </a:lnSpc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[grand-père est grand].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9077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7100" cy="3379787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8816" y="4822368"/>
            <a:ext cx="5509084" cy="3943817"/>
          </a:xfrm>
          <a:prstGeom prst="rect">
            <a:avLst/>
          </a:prstGeom>
        </p:spPr>
        <p:txBody>
          <a:bodyPr lIns="0" tIns="0" rIns="0" bIns="0"/>
          <a:lstStyle/>
          <a:p>
            <a:pPr marL="228226" indent="-22746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Timing: 3 minutes</a:t>
            </a:r>
          </a:p>
          <a:p>
            <a:pPr marL="228226" indent="-227465"/>
            <a:endParaRPr lang="en-GB" sz="1300" b="1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28226" indent="-22746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to provide further practice in understanding ‘de’.</a:t>
            </a:r>
          </a:p>
          <a:p>
            <a:pPr marL="228226" indent="-227465"/>
            <a:endParaRPr lang="en-GB" sz="1300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28226" indent="-22746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42300" indent="-241539"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</a:rPr>
              <a:t>Click to present the French text. Pupils read it aloud, chorally.</a:t>
            </a:r>
          </a:p>
          <a:p>
            <a:pPr marL="242300" indent="-241539"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</a:rPr>
              <a:t>Elicit the English translation from pupils and click to confirm.</a:t>
            </a:r>
          </a:p>
          <a:p>
            <a:pPr marL="242300" indent="-241539"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</a:rPr>
              <a:t>Continue with items 2-6.  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901846" y="9517707"/>
            <a:ext cx="2983424" cy="5010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5094" tIns="47547" rIns="95094" bIns="47547" anchor="b"/>
          <a:lstStyle/>
          <a:p>
            <a:pPr marL="0" marR="0" lvl="0" indent="0" algn="r" defTabSz="966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6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6272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7100" cy="3379787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8816" y="4822368"/>
            <a:ext cx="5509084" cy="394381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1400" b="1" dirty="0"/>
              <a:t>Timing: 5 minutes</a:t>
            </a:r>
          </a:p>
          <a:p>
            <a:endParaRPr lang="en-GB" sz="1400" b="0" dirty="0"/>
          </a:p>
          <a:p>
            <a:r>
              <a:rPr lang="en-GB" sz="1400" b="1" dirty="0"/>
              <a:t>Aim: </a:t>
            </a:r>
            <a:r>
              <a:rPr lang="en-GB" sz="1400" b="0" dirty="0"/>
              <a:t>to practise written comprehension of two polysemous adjectives (adjectives with more than one meaning) and the connection of their forms with appropriate nouns.</a:t>
            </a:r>
            <a:endParaRPr lang="en-GB" sz="1400" b="1" dirty="0"/>
          </a:p>
          <a:p>
            <a:endParaRPr lang="en-GB" sz="1400" i="0" baseline="0" dirty="0"/>
          </a:p>
          <a:p>
            <a:r>
              <a:rPr lang="en-GB" sz="1400" b="1" i="0" baseline="0" dirty="0"/>
              <a:t>Procedure:</a:t>
            </a:r>
          </a:p>
          <a:p>
            <a:pPr marL="241539" indent="-241539" defTabSz="966155">
              <a:buClr>
                <a:srgbClr val="000000"/>
              </a:buClr>
              <a:buSzPts val="1400"/>
              <a:buFont typeface="Arial"/>
              <a:buAutoNum type="arabicPeriod"/>
              <a:defRPr/>
            </a:pPr>
            <a:r>
              <a:rPr lang="en-GB" sz="1400" i="0" baseline="0" dirty="0"/>
              <a:t>Model number 1: Elicit the correct noun from pupils, according to the form of the adjective.</a:t>
            </a:r>
          </a:p>
          <a:p>
            <a:pPr marL="241539" indent="-241539" defTabSz="966155">
              <a:buClr>
                <a:srgbClr val="000000"/>
              </a:buClr>
              <a:buSzPts val="1400"/>
              <a:buFont typeface="Arial"/>
              <a:buAutoNum type="arabicPeriod"/>
              <a:defRPr/>
            </a:pPr>
            <a:r>
              <a:rPr lang="en-GB" sz="1400" i="0" baseline="0" dirty="0"/>
              <a:t>Click to confirm the noun.</a:t>
            </a:r>
          </a:p>
          <a:p>
            <a:pPr marL="241539" indent="-241539" defTabSz="966155">
              <a:buClr>
                <a:srgbClr val="000000"/>
              </a:buClr>
              <a:buSzPts val="1400"/>
              <a:buFont typeface="Arial"/>
              <a:buAutoNum type="arabicPeriod"/>
              <a:defRPr/>
            </a:pPr>
            <a:r>
              <a:rPr lang="en-GB" sz="1400" i="0" baseline="0" dirty="0"/>
              <a:t>Elicit the English meaning of the adjective ‘petit’.</a:t>
            </a:r>
          </a:p>
          <a:p>
            <a:pPr marL="241539" indent="-241539" defTabSz="966155">
              <a:buClr>
                <a:srgbClr val="000000"/>
              </a:buClr>
              <a:buSzPts val="1400"/>
              <a:buFont typeface="Arial"/>
              <a:buAutoNum type="arabicPeriod"/>
              <a:defRPr/>
            </a:pPr>
            <a:r>
              <a:rPr lang="en-GB" sz="1400" i="0" baseline="0" dirty="0"/>
              <a:t>Click to confirm.</a:t>
            </a:r>
          </a:p>
          <a:p>
            <a:pPr marL="241539" indent="-241539" defTabSz="966155">
              <a:buClr>
                <a:srgbClr val="000000"/>
              </a:buClr>
              <a:buSzPts val="1400"/>
              <a:buFont typeface="Arial"/>
              <a:buAutoNum type="arabicPeriod"/>
              <a:defRPr/>
            </a:pPr>
            <a:r>
              <a:rPr lang="en-GB" sz="1400" i="0" baseline="0" dirty="0"/>
              <a:t>Pupils complete items 2-6.</a:t>
            </a:r>
          </a:p>
          <a:p>
            <a:pPr marL="241539" indent="-241539" defTabSz="966155">
              <a:buClr>
                <a:srgbClr val="000000"/>
              </a:buClr>
              <a:buSzPts val="1400"/>
              <a:buFont typeface="Arial"/>
              <a:buAutoNum type="arabicPeriod"/>
              <a:defRPr/>
            </a:pPr>
            <a:r>
              <a:rPr lang="en-GB" sz="1400" i="0" baseline="0" dirty="0"/>
              <a:t>Click to reveal audio buttons.</a:t>
            </a:r>
          </a:p>
          <a:p>
            <a:pPr marL="241539" indent="-241539" defTabSz="966155">
              <a:buClr>
                <a:srgbClr val="000000"/>
              </a:buClr>
              <a:buSzPts val="1400"/>
              <a:buFont typeface="Arial"/>
              <a:buAutoNum type="arabicPeriod"/>
              <a:defRPr/>
            </a:pPr>
            <a:r>
              <a:rPr lang="en-GB" sz="1400" i="0" baseline="0" dirty="0"/>
              <a:t>Use the audio buttons for pupils to listen for and check their noun choices.  </a:t>
            </a:r>
          </a:p>
          <a:p>
            <a:pPr marL="241539" indent="-241539" defTabSz="966155">
              <a:buClr>
                <a:srgbClr val="000000"/>
              </a:buClr>
              <a:buSzPts val="1400"/>
              <a:buFont typeface="Arial"/>
              <a:buAutoNum type="arabicPeriod"/>
              <a:defRPr/>
            </a:pPr>
            <a:r>
              <a:rPr lang="en-GB" sz="1400" i="0" baseline="0" dirty="0"/>
              <a:t>Elicit and check the English meanings of the adjectives.</a:t>
            </a:r>
            <a:endParaRPr lang="en-GB" sz="1400" i="1" baseline="0" dirty="0"/>
          </a:p>
          <a:p>
            <a:pPr>
              <a:lnSpc>
                <a:spcPct val="100000"/>
              </a:lnSpc>
            </a:pPr>
            <a:endParaRPr lang="en-GB" sz="1300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901846" y="9517707"/>
            <a:ext cx="2983424" cy="5010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5094" tIns="47547" rIns="95094" bIns="47547" anchor="b"/>
          <a:lstStyle/>
          <a:p>
            <a:pPr marL="0" marR="0" lvl="0" indent="0" algn="r" defTabSz="966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6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7558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(9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spoken recall of vocabulary; to connect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è|ê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with a number of previously taught words, differentiating it from other vowel sounds, namely [e] and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Give pupils 30 seconds (think-pair-share) to retrieve the French words for the images.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US" sz="1200" b="0" strike="noStrike" spc="-1" dirty="0">
                <a:latin typeface="Arial"/>
              </a:rPr>
              <a:t>Say </a:t>
            </a:r>
            <a:r>
              <a:rPr lang="en-US" sz="1200" b="0" i="1" strike="noStrike" spc="-1" dirty="0">
                <a:latin typeface="Arial"/>
              </a:rPr>
              <a:t>trois-deux-un</a:t>
            </a:r>
            <a:r>
              <a:rPr lang="en-US" sz="1200" b="0" strike="noStrike" spc="-1" dirty="0">
                <a:latin typeface="Arial"/>
              </a:rPr>
              <a:t> and elicit the two words, chorally.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lang="en-US" sz="1200" b="0" strike="noStrike" spc="-1" dirty="0">
                <a:latin typeface="Arial"/>
              </a:rPr>
              <a:t>Ask pupils to tell you which word has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è|ê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i.e. 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Le son [</a:t>
            </a:r>
            <a:r>
              <a:rPr lang="fr-FR" sz="1200" b="1" i="1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è</a:t>
            </a:r>
            <a:r>
              <a:rPr lang="fr-FR" sz="1200" i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|</a:t>
            </a:r>
            <a:r>
              <a:rPr lang="fr-FR" sz="1200" b="1" i="1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ê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], c’est dans le mot </a:t>
            </a:r>
            <a:r>
              <a:rPr lang="fr-FR" sz="1200" b="1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ou </a:t>
            </a:r>
            <a:r>
              <a:rPr lang="fr-FR" sz="1200" b="1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Click to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bring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up the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two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words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and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then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again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to highlight the correct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word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1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br>
              <a:rPr lang="en-GB" sz="1200" b="0" strike="noStrike" spc="-1" dirty="0">
                <a:latin typeface="Arial"/>
              </a:rPr>
            </a:br>
            <a:r>
              <a:rPr lang="en-GB" sz="1200" b="1" strike="noStrike" spc="-1" dirty="0">
                <a:latin typeface="Arial"/>
              </a:rPr>
              <a:t>Note: </a:t>
            </a:r>
            <a:r>
              <a:rPr lang="en-GB" sz="1200" b="0" strike="noStrike" spc="-1" dirty="0">
                <a:latin typeface="Arial"/>
              </a:rPr>
              <a:t>if pupils are not able to recall any of the words themselves, just click to bring up the written forms earlier, and pupils can read them aloud.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Frequency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bébé [2271]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strike="noStrike" spc="-1" dirty="0">
                <a:latin typeface="Arial"/>
              </a:rPr>
              <a:t>Note: bébé is an SSC cluster word and hasn’t been explicitly taught as vocabulary, but it is anticipated that pupils will remember it as it is a near cognate.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423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(9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spoken recall of vocabulary; to connect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è|ê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with a number of previously taught words, differentiating it from other vowel sounds, namely [e] and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Give pupils 30 seconds (think-pair-share) to retrieve the French words for the images.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US" sz="1200" b="0" strike="noStrike" spc="-1" dirty="0">
                <a:latin typeface="Arial"/>
              </a:rPr>
              <a:t>Say </a:t>
            </a:r>
            <a:r>
              <a:rPr lang="en-US" sz="1200" b="0" i="1" strike="noStrike" spc="-1" dirty="0">
                <a:latin typeface="Arial"/>
              </a:rPr>
              <a:t>trois-deux-un</a:t>
            </a:r>
            <a:r>
              <a:rPr lang="en-US" sz="1200" b="0" strike="noStrike" spc="-1" dirty="0">
                <a:latin typeface="Arial"/>
              </a:rPr>
              <a:t> and elicit the two words, chorally.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lang="en-US" sz="1200" b="0" strike="noStrike" spc="-1" dirty="0">
                <a:latin typeface="Arial"/>
              </a:rPr>
              <a:t>Ask pupils to tell you which word has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è|ê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i.e. 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Le son [</a:t>
            </a:r>
            <a:r>
              <a:rPr lang="fr-FR" sz="1200" b="1" i="1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è</a:t>
            </a:r>
            <a:r>
              <a:rPr lang="fr-FR" sz="1200" i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|</a:t>
            </a:r>
            <a:r>
              <a:rPr lang="fr-FR" sz="1200" b="1" i="1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ê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], c’est dans le mot </a:t>
            </a:r>
            <a:r>
              <a:rPr lang="fr-FR" sz="1200" b="1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ou </a:t>
            </a:r>
            <a:r>
              <a:rPr lang="fr-FR" sz="1200" b="1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Click to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bring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up the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two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words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and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then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again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to highlight the correct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word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1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br>
              <a:rPr lang="en-GB" sz="1200" b="0" strike="noStrike" spc="-1" dirty="0">
                <a:latin typeface="Arial"/>
              </a:rPr>
            </a:br>
            <a:r>
              <a:rPr lang="en-GB" sz="1200" b="1" strike="noStrike" spc="-1" dirty="0">
                <a:latin typeface="Arial"/>
              </a:rPr>
              <a:t>Note: </a:t>
            </a:r>
            <a:r>
              <a:rPr lang="en-GB" sz="1200" b="0" strike="noStrike" spc="-1" dirty="0">
                <a:latin typeface="Arial"/>
              </a:rPr>
              <a:t>if pupils are not able to recall any of the words themselves, just click to bring up the written forms earlier, and pupils can read them aloud.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Frequency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bébé [2271]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strike="noStrike" spc="-1" dirty="0">
                <a:latin typeface="Arial"/>
              </a:rPr>
              <a:t>Note: bébé is an SSC cluster word and hasn’t been explicitly taught as vocabulary, but it is anticipated that pupils will remember it as it is a near cognate.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177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(9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spoken recall of vocabulary; to connect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è|ê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with a number of previously taught words, differentiating it from other vowel sounds, namely [e] and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Give pupils 30 seconds (think-pair-share) to retrieve the French words for the images.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US" sz="1200" b="0" strike="noStrike" spc="-1" dirty="0">
                <a:latin typeface="Arial"/>
              </a:rPr>
              <a:t>Say </a:t>
            </a:r>
            <a:r>
              <a:rPr lang="en-US" sz="1200" b="0" i="1" strike="noStrike" spc="-1" dirty="0">
                <a:latin typeface="Arial"/>
              </a:rPr>
              <a:t>trois-deux-un</a:t>
            </a:r>
            <a:r>
              <a:rPr lang="en-US" sz="1200" b="0" strike="noStrike" spc="-1" dirty="0">
                <a:latin typeface="Arial"/>
              </a:rPr>
              <a:t> and elicit the two words, chorally.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lang="en-US" sz="1200" b="0" strike="noStrike" spc="-1" dirty="0">
                <a:latin typeface="Arial"/>
              </a:rPr>
              <a:t>Ask pupils to tell you which word has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è|ê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i.e. 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Le son [</a:t>
            </a:r>
            <a:r>
              <a:rPr lang="fr-FR" sz="1200" b="1" i="1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è</a:t>
            </a:r>
            <a:r>
              <a:rPr lang="fr-FR" sz="1200" i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|</a:t>
            </a:r>
            <a:r>
              <a:rPr lang="fr-FR" sz="1200" b="1" i="1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ê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], c’est dans le mot </a:t>
            </a:r>
            <a:r>
              <a:rPr lang="fr-FR" sz="1200" b="1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ou </a:t>
            </a:r>
            <a:r>
              <a:rPr lang="fr-FR" sz="1200" b="1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Click to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bring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up the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two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words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and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then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again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to highlight the correct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word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1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br>
              <a:rPr lang="en-GB" sz="1200" b="0" strike="noStrike" spc="-1" dirty="0">
                <a:latin typeface="Arial"/>
              </a:rPr>
            </a:br>
            <a:r>
              <a:rPr lang="en-GB" sz="1200" b="1" strike="noStrike" spc="-1" dirty="0">
                <a:latin typeface="Arial"/>
              </a:rPr>
              <a:t>Note: </a:t>
            </a:r>
            <a:r>
              <a:rPr lang="en-GB" sz="1200" b="0" strike="noStrike" spc="-1" dirty="0">
                <a:latin typeface="Arial"/>
              </a:rPr>
              <a:t>if pupils are not able to recall any of the words themselves, just click to bring up the written forms earlier, and pupils can read them aloud.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Frequency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bébé [2271]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strike="noStrike" spc="-1" dirty="0">
                <a:latin typeface="Arial"/>
              </a:rPr>
              <a:t>Note: bébé is an SSC cluster word and hasn’t been explicitly taught as vocabulary, but it is anticipated that pupils will remember it as it is a near cognate.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573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(9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spoken recall of vocabulary; to connect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è|ê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with a number of previously taught words, differentiating it from other vowel sounds, namely [e] and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Give pupils 30 seconds (think-pair-share) to retrieve the French words for the images.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US" sz="1200" b="0" strike="noStrike" spc="-1" dirty="0">
                <a:latin typeface="Arial"/>
              </a:rPr>
              <a:t>Say </a:t>
            </a:r>
            <a:r>
              <a:rPr lang="en-US" sz="1200" b="0" i="1" strike="noStrike" spc="-1" dirty="0">
                <a:latin typeface="Arial"/>
              </a:rPr>
              <a:t>trois-deux-un</a:t>
            </a:r>
            <a:r>
              <a:rPr lang="en-US" sz="1200" b="0" strike="noStrike" spc="-1" dirty="0">
                <a:latin typeface="Arial"/>
              </a:rPr>
              <a:t> and elicit the two words, chorally.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lang="en-US" sz="1200" b="0" strike="noStrike" spc="-1" dirty="0">
                <a:latin typeface="Arial"/>
              </a:rPr>
              <a:t>Ask pupils to tell you which word has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è|ê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i.e. 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Le son [</a:t>
            </a:r>
            <a:r>
              <a:rPr lang="fr-FR" sz="1200" b="1" i="1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è</a:t>
            </a:r>
            <a:r>
              <a:rPr lang="fr-FR" sz="1200" i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|</a:t>
            </a:r>
            <a:r>
              <a:rPr lang="fr-FR" sz="1200" b="1" i="1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ê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], c’est dans le mot </a:t>
            </a:r>
            <a:r>
              <a:rPr lang="fr-FR" sz="1200" b="1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ou </a:t>
            </a:r>
            <a:r>
              <a:rPr lang="fr-FR" sz="1200" b="1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Click to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bring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up the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two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words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and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then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again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to highlight the correct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word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1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br>
              <a:rPr lang="en-GB" sz="1200" b="0" strike="noStrike" spc="-1" dirty="0">
                <a:latin typeface="Arial"/>
              </a:rPr>
            </a:br>
            <a:r>
              <a:rPr lang="en-GB" sz="1200" b="1" strike="noStrike" spc="-1" dirty="0">
                <a:latin typeface="Arial"/>
              </a:rPr>
              <a:t>Note: </a:t>
            </a:r>
            <a:r>
              <a:rPr lang="en-GB" sz="1200" b="0" strike="noStrike" spc="-1" dirty="0">
                <a:latin typeface="Arial"/>
              </a:rPr>
              <a:t>if pupils are not able to recall any of the words themselves, just click to bring up the written forms earlier, and pupils can read them aloud.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Frequency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bébé [2271]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strike="noStrike" spc="-1" dirty="0">
                <a:latin typeface="Arial"/>
              </a:rPr>
              <a:t>Note: bébé is an SSC cluster word and hasn’t been explicitly taught as vocabulary, but it is anticipated that pupils will remember it as it is a near cognate.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732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(9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spoken recall of vocabulary; to connect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è|ê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with a number of previously taught words, differentiating it from other vowel sounds, namely [e] and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Give pupils 30 seconds (think-pair-share) to retrieve the French words for the images.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US" sz="1200" b="0" strike="noStrike" spc="-1" dirty="0">
                <a:latin typeface="Arial"/>
              </a:rPr>
              <a:t>Say </a:t>
            </a:r>
            <a:r>
              <a:rPr lang="en-US" sz="1200" b="0" i="1" strike="noStrike" spc="-1" dirty="0">
                <a:latin typeface="Arial"/>
              </a:rPr>
              <a:t>trois-deux-un</a:t>
            </a:r>
            <a:r>
              <a:rPr lang="en-US" sz="1200" b="0" strike="noStrike" spc="-1" dirty="0">
                <a:latin typeface="Arial"/>
              </a:rPr>
              <a:t> and elicit the two words, chorally.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lang="en-US" sz="1200" b="0" strike="noStrike" spc="-1" dirty="0">
                <a:latin typeface="Arial"/>
              </a:rPr>
              <a:t>Ask pupils to tell you which word has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è|ê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i.e. 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Le son [</a:t>
            </a:r>
            <a:r>
              <a:rPr lang="fr-FR" sz="1200" b="1" i="1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è</a:t>
            </a:r>
            <a:r>
              <a:rPr lang="fr-FR" sz="1200" i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|</a:t>
            </a:r>
            <a:r>
              <a:rPr lang="fr-FR" sz="1200" b="1" i="1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ê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], c’est dans le mot </a:t>
            </a:r>
            <a:r>
              <a:rPr lang="fr-FR" sz="1200" b="1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ou </a:t>
            </a:r>
            <a:r>
              <a:rPr lang="fr-FR" sz="1200" b="1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Click to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bring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up the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two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words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and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then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again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to highlight the correct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word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1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br>
              <a:rPr lang="en-GB" sz="1200" b="0" strike="noStrike" spc="-1" dirty="0">
                <a:latin typeface="Arial"/>
              </a:rPr>
            </a:br>
            <a:r>
              <a:rPr lang="en-GB" sz="1200" b="1" strike="noStrike" spc="-1" dirty="0">
                <a:latin typeface="Arial"/>
              </a:rPr>
              <a:t>Note: </a:t>
            </a:r>
            <a:r>
              <a:rPr lang="en-GB" sz="1200" b="0" strike="noStrike" spc="-1" dirty="0">
                <a:latin typeface="Arial"/>
              </a:rPr>
              <a:t>if pupils are not able to recall any of the words themselves, just click to bring up the written forms earlier, and pupils can read them aloud.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Frequency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bébé [2271]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strike="noStrike" spc="-1" dirty="0">
                <a:latin typeface="Arial"/>
              </a:rPr>
              <a:t>Note: bébé is an SSC cluster word and hasn’t been explicitly taught as vocabulary, but it is anticipated that pupils will remember it as it is a near cognate.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01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(9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spoken recall of vocabulary; to connect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è|ê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with a number of previously taught words, differentiating it from other vowel sounds, namely [e] and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Give pupils 30 seconds (think-pair-share) to retrieve the French words for the images.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US" sz="1200" b="0" strike="noStrike" spc="-1" dirty="0">
                <a:latin typeface="Arial"/>
              </a:rPr>
              <a:t>Say </a:t>
            </a:r>
            <a:r>
              <a:rPr lang="en-US" sz="1200" b="0" i="1" strike="noStrike" spc="-1" dirty="0">
                <a:latin typeface="Arial"/>
              </a:rPr>
              <a:t>trois-deux-un</a:t>
            </a:r>
            <a:r>
              <a:rPr lang="en-US" sz="1200" b="0" strike="noStrike" spc="-1" dirty="0">
                <a:latin typeface="Arial"/>
              </a:rPr>
              <a:t> and elicit the two words, chorally.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lang="en-US" sz="1200" b="0" strike="noStrike" spc="-1" dirty="0">
                <a:latin typeface="Arial"/>
              </a:rPr>
              <a:t>Ask pupils to tell you which word has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è|ê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i.e. 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Le son [</a:t>
            </a:r>
            <a:r>
              <a:rPr lang="fr-FR" sz="1200" b="1" i="1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è</a:t>
            </a:r>
            <a:r>
              <a:rPr lang="fr-FR" sz="1200" i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|</a:t>
            </a:r>
            <a:r>
              <a:rPr lang="fr-FR" sz="1200" b="1" i="1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ê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], c’est dans le mot </a:t>
            </a:r>
            <a:r>
              <a:rPr lang="fr-FR" sz="1200" b="1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ou </a:t>
            </a:r>
            <a:r>
              <a:rPr lang="fr-FR" sz="1200" b="1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Click to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bring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up the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two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words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and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then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again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to highlight the correct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word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1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br>
              <a:rPr lang="en-GB" sz="1200" b="0" strike="noStrike" spc="-1" dirty="0">
                <a:latin typeface="Arial"/>
              </a:rPr>
            </a:br>
            <a:r>
              <a:rPr lang="en-GB" sz="1200" b="1" strike="noStrike" spc="-1" dirty="0">
                <a:latin typeface="Arial"/>
              </a:rPr>
              <a:t>Note: </a:t>
            </a:r>
            <a:r>
              <a:rPr lang="en-GB" sz="1200" b="0" strike="noStrike" spc="-1" dirty="0">
                <a:latin typeface="Arial"/>
              </a:rPr>
              <a:t>if pupils are not able to recall any of the words themselves, just click to bring up the written forms earlier, and pupils can read them aloud.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Frequency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bébé [2271]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strike="noStrike" spc="-1" dirty="0">
                <a:latin typeface="Arial"/>
              </a:rPr>
              <a:t>Note: bébé is an SSC cluster word and hasn’t been explicitly taught as vocabulary, but it is anticipated that pupils will remember it as it is a near cognate.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280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(9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spoken recall of vocabulary; to connect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è|ê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with a number of previously taught words, differentiating it from other vowel sounds, namely [e] and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Give pupils 30 seconds (think-pair-share) to retrieve the French words for the images.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US" sz="1200" b="0" strike="noStrike" spc="-1" dirty="0">
                <a:latin typeface="Arial"/>
              </a:rPr>
              <a:t>Say </a:t>
            </a:r>
            <a:r>
              <a:rPr lang="en-US" sz="1200" b="0" i="1" strike="noStrike" spc="-1" dirty="0">
                <a:latin typeface="Arial"/>
              </a:rPr>
              <a:t>trois-deux-un</a:t>
            </a:r>
            <a:r>
              <a:rPr lang="en-US" sz="1200" b="0" strike="noStrike" spc="-1" dirty="0">
                <a:latin typeface="Arial"/>
              </a:rPr>
              <a:t> and elicit the two words, chorally.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lang="en-US" sz="1200" b="0" strike="noStrike" spc="-1" dirty="0">
                <a:latin typeface="Arial"/>
              </a:rPr>
              <a:t>Ask pupils to tell you which word has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è|ê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i.e. 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Le son [</a:t>
            </a:r>
            <a:r>
              <a:rPr lang="fr-FR" sz="1200" b="1" i="1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è</a:t>
            </a:r>
            <a:r>
              <a:rPr lang="fr-FR" sz="1200" i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|</a:t>
            </a:r>
            <a:r>
              <a:rPr lang="fr-FR" sz="1200" b="1" i="1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ê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], c’est dans le mot </a:t>
            </a:r>
            <a:r>
              <a:rPr lang="fr-FR" sz="1200" b="1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ou </a:t>
            </a:r>
            <a:r>
              <a:rPr lang="fr-FR" sz="1200" b="1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Click to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bring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up the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two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words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and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then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again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to highlight the correct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word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1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br>
              <a:rPr lang="en-GB" sz="1200" b="0" strike="noStrike" spc="-1" dirty="0">
                <a:latin typeface="Arial"/>
              </a:rPr>
            </a:br>
            <a:r>
              <a:rPr lang="en-GB" sz="1200" b="1" strike="noStrike" spc="-1" dirty="0">
                <a:latin typeface="Arial"/>
              </a:rPr>
              <a:t>Note: </a:t>
            </a:r>
            <a:r>
              <a:rPr lang="en-GB" sz="1200" b="0" strike="noStrike" spc="-1" dirty="0">
                <a:latin typeface="Arial"/>
              </a:rPr>
              <a:t>if pupils are not able to recall any of the words themselves, just click to bring up the written forms earlier, and pupils can read them aloud.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Frequency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bébé [2271]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strike="noStrike" spc="-1" dirty="0">
                <a:latin typeface="Arial"/>
              </a:rPr>
              <a:t>Note: bébé is an SSC cluster word and hasn’t been explicitly taught as vocabulary, but it is anticipated that pupils will remember it as it is a near cognate.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77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3.png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3.png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41.png"/><Relationship Id="rId3" Type="http://schemas.openxmlformats.org/officeDocument/2006/relationships/image" Target="../media/image32.jpg"/><Relationship Id="rId7" Type="http://schemas.openxmlformats.org/officeDocument/2006/relationships/image" Target="../media/image35.gif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audio" Target="../media/audio3.wav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3.jp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4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5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8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svg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image" Target="../media/image54.png"/><Relationship Id="rId7" Type="http://schemas.openxmlformats.org/officeDocument/2006/relationships/image" Target="../media/image4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7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5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4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54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0.wav"/><Relationship Id="rId5" Type="http://schemas.openxmlformats.org/officeDocument/2006/relationships/audio" Target="../media/audio8.wav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1.wav"/><Relationship Id="rId5" Type="http://schemas.openxmlformats.org/officeDocument/2006/relationships/audio" Target="../media/audio8.wav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2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55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11" Type="http://schemas.openxmlformats.org/officeDocument/2006/relationships/image" Target="../media/image65.jpg"/><Relationship Id="rId5" Type="http://schemas.openxmlformats.org/officeDocument/2006/relationships/image" Target="../media/image35.gif"/><Relationship Id="rId10" Type="http://schemas.openxmlformats.org/officeDocument/2006/relationships/image" Target="../media/image64.jpg"/><Relationship Id="rId4" Type="http://schemas.openxmlformats.org/officeDocument/2006/relationships/image" Target="../media/image61.png"/><Relationship Id="rId9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3" Type="http://schemas.openxmlformats.org/officeDocument/2006/relationships/audio" Target="../media/audio13.wav"/><Relationship Id="rId7" Type="http://schemas.openxmlformats.org/officeDocument/2006/relationships/audio" Target="../media/audio16.wav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5.wav"/><Relationship Id="rId11" Type="http://schemas.openxmlformats.org/officeDocument/2006/relationships/audio" Target="../media/audio20.wav"/><Relationship Id="rId5" Type="http://schemas.openxmlformats.org/officeDocument/2006/relationships/audio" Target="../media/audio14.wav"/><Relationship Id="rId10" Type="http://schemas.openxmlformats.org/officeDocument/2006/relationships/audio" Target="../media/audio19.wav"/><Relationship Id="rId4" Type="http://schemas.openxmlformats.org/officeDocument/2006/relationships/image" Target="../media/image34.png"/><Relationship Id="rId9" Type="http://schemas.openxmlformats.org/officeDocument/2006/relationships/audio" Target="../media/audio18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.wav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3.png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.wav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>
            <a:extLst>
              <a:ext uri="{FF2B5EF4-FFF2-40B4-BE49-F238E27FC236}">
                <a16:creationId xmlns:a16="http://schemas.microsoft.com/office/drawing/2014/main" id="{3A2C2736-0132-4577-8FC6-315E15541256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6368040" y="4552560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5605043"/>
            <a:ext cx="4767554" cy="9131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Us</a:t>
            </a:r>
            <a:r>
              <a:rPr lang="fr-FR" sz="2400" b="1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entury Gothic"/>
                <a:sym typeface="Arial"/>
              </a:rPr>
              <a:t>es of ‘de’ 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400" b="1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entury Gothic"/>
                <a:sym typeface="Arial"/>
              </a:rPr>
              <a:t>Singular adjectives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400" b="1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entury Gothic"/>
                <a:sym typeface="Arial"/>
              </a:rPr>
              <a:t>S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SC </a:t>
            </a:r>
            <a:r>
              <a:rPr lang="fr-FR" sz="2400" b="1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entury Gothic"/>
                <a:sym typeface="Arial"/>
              </a:rPr>
              <a:t>[è|ê]</a:t>
            </a:r>
            <a:endParaRPr lang="fr-FR" sz="2200" b="1" spc="-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cs typeface="+mj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Saying what I and others do</a:t>
            </a:r>
            <a:endParaRPr lang="en-GB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BDFFAE7-0C45-4A30-878F-996539E2D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16" y="426354"/>
            <a:ext cx="5084505" cy="43590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023131-F9F9-48C0-9FCB-245E2BFCB8BB}"/>
              </a:ext>
            </a:extLst>
          </p:cNvPr>
          <p:cNvSpPr txBox="1"/>
          <p:nvPr/>
        </p:nvSpPr>
        <p:spPr>
          <a:xfrm>
            <a:off x="95192" y="1751670"/>
            <a:ext cx="4159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Segoe Print" panose="02000600000000000000" pitchFamily="2" charset="0"/>
              </a:rPr>
              <a:t>Mylène,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Segoe Print" panose="02000600000000000000" pitchFamily="2" charset="0"/>
              </a:rPr>
              <a:t>tante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Segoe Print" panose="02000600000000000000" pitchFamily="2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Segoe Print" panose="02000600000000000000" pitchFamily="2" charset="0"/>
              </a:rPr>
              <a:t>d’Adèle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BA2E0299-6AB1-4D72-B6B0-F648C7949C0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86" y="2922394"/>
            <a:ext cx="4119781" cy="2524363"/>
          </a:xfrm>
          <a:prstGeom prst="rect">
            <a:avLst/>
          </a:prstGeom>
          <a:solidFill>
            <a:srgbClr val="FFFFFF"/>
          </a:solidFill>
          <a:ln w="38100">
            <a:solidFill>
              <a:srgbClr val="002060"/>
            </a:solidFill>
          </a:ln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2C8D241-9A20-46CB-B6DC-4014A489A205}"/>
              </a:ext>
            </a:extLst>
          </p:cNvPr>
          <p:cNvSpPr/>
          <p:nvPr/>
        </p:nvSpPr>
        <p:spPr>
          <a:xfrm>
            <a:off x="1970861" y="2881243"/>
            <a:ext cx="687876" cy="1216902"/>
          </a:xfrm>
          <a:prstGeom prst="roundRect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365" y="987529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380184-2BCE-4924-800D-C7EA3E011EB6}"/>
              </a:ext>
            </a:extLst>
          </p:cNvPr>
          <p:cNvSpPr txBox="1"/>
          <p:nvPr/>
        </p:nvSpPr>
        <p:spPr>
          <a:xfrm>
            <a:off x="864556" y="5033117"/>
            <a:ext cx="4192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il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rche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FAFE690-FEAD-4C3D-8055-ADBAA810C8E7}"/>
              </a:ext>
            </a:extLst>
          </p:cNvPr>
          <p:cNvSpPr txBox="1"/>
          <p:nvPr/>
        </p:nvSpPr>
        <p:spPr>
          <a:xfrm>
            <a:off x="7145333" y="5033117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DD2BF-D593-4BBA-99E4-3E19C282FFAA}"/>
              </a:ext>
            </a:extLst>
          </p:cNvPr>
          <p:cNvSpPr/>
          <p:nvPr/>
        </p:nvSpPr>
        <p:spPr>
          <a:xfrm>
            <a:off x="2584216" y="1024986"/>
            <a:ext cx="7536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C6510CC-2093-4A82-83EF-9CC62A30F178}"/>
              </a:ext>
            </a:extLst>
          </p:cNvPr>
          <p:cNvSpPr/>
          <p:nvPr/>
        </p:nvSpPr>
        <p:spPr>
          <a:xfrm>
            <a:off x="7879388" y="1024986"/>
            <a:ext cx="6301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5E28C63-3C87-472F-AD71-1B8A22153582}"/>
              </a:ext>
            </a:extLst>
          </p:cNvPr>
          <p:cNvGrpSpPr/>
          <p:nvPr/>
        </p:nvGrpSpPr>
        <p:grpSpPr>
          <a:xfrm>
            <a:off x="7597324" y="2215729"/>
            <a:ext cx="2901744" cy="2601623"/>
            <a:chOff x="6163733" y="4012463"/>
            <a:chExt cx="2901744" cy="2601623"/>
          </a:xfrm>
        </p:grpSpPr>
        <p:sp>
          <p:nvSpPr>
            <p:cNvPr id="4" name="TextBox 71">
              <a:extLst>
                <a:ext uri="{FF2B5EF4-FFF2-40B4-BE49-F238E27FC236}">
                  <a16:creationId xmlns:a16="http://schemas.microsoft.com/office/drawing/2014/main" id="{32BD129A-1B48-4B8E-98C0-513DA668C181}"/>
                </a:ext>
              </a:extLst>
            </p:cNvPr>
            <p:cNvSpPr txBox="1"/>
            <p:nvPr/>
          </p:nvSpPr>
          <p:spPr>
            <a:xfrm>
              <a:off x="6163733" y="5659979"/>
              <a:ext cx="29017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pronounce, </a:t>
              </a:r>
              <a:b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pronouncing]</a:t>
              </a:r>
            </a:p>
          </p:txBody>
        </p:sp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D242E528-98FD-46D2-AF81-E5C151143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705" y="4012463"/>
              <a:ext cx="1557800" cy="1570781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975B01C-BDFF-4193-9459-D2EA1CC86337}"/>
              </a:ext>
            </a:extLst>
          </p:cNvPr>
          <p:cNvGrpSpPr/>
          <p:nvPr/>
        </p:nvGrpSpPr>
        <p:grpSpPr>
          <a:xfrm>
            <a:off x="2280413" y="2213585"/>
            <a:ext cx="2777067" cy="2579881"/>
            <a:chOff x="321733" y="919060"/>
            <a:chExt cx="2777067" cy="2579881"/>
          </a:xfrm>
        </p:grpSpPr>
        <p:sp>
          <p:nvSpPr>
            <p:cNvPr id="8" name="TextBox 64">
              <a:extLst>
                <a:ext uri="{FF2B5EF4-FFF2-40B4-BE49-F238E27FC236}">
                  <a16:creationId xmlns:a16="http://schemas.microsoft.com/office/drawing/2014/main" id="{23027517-D897-4F41-9400-54210326DB97}"/>
                </a:ext>
              </a:extLst>
            </p:cNvPr>
            <p:cNvSpPr txBox="1"/>
            <p:nvPr/>
          </p:nvSpPr>
          <p:spPr>
            <a:xfrm>
              <a:off x="321733" y="2544834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look for, looking for]</a:t>
              </a:r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1FB04B3C-BFF5-4095-80E4-37754B6C9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526" y="919060"/>
              <a:ext cx="1588353" cy="1577596"/>
            </a:xfrm>
            <a:prstGeom prst="rect">
              <a:avLst/>
            </a:prstGeom>
          </p:spPr>
        </p:pic>
      </p:grpSp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1F107994-A01D-4567-9C9A-05CACF012DF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11" y="2158726"/>
            <a:ext cx="2386020" cy="1669758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6DB3F1D3-A1AC-CE1D-3EE3-5BA76FACBE1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47" y="2222099"/>
            <a:ext cx="2386020" cy="1669758"/>
          </a:xfrm>
          <a:prstGeom prst="rect">
            <a:avLst/>
          </a:prstGeom>
        </p:spPr>
      </p:pic>
      <p:sp>
        <p:nvSpPr>
          <p:cNvPr id="13" name="CustomShape 1">
            <a:hlinkClick r:id="" action="ppaction://noaction">
              <a:snd r:embed="rId7" name="JT2W4S3_1.wav"/>
            </a:hlinkClick>
            <a:extLst>
              <a:ext uri="{FF2B5EF4-FFF2-40B4-BE49-F238E27FC236}">
                <a16:creationId xmlns:a16="http://schemas.microsoft.com/office/drawing/2014/main" id="{B1774F7F-02ED-1AB4-6A01-4CAC5AD7F26C}"/>
              </a:ext>
            </a:extLst>
          </p:cNvPr>
          <p:cNvSpPr/>
          <p:nvPr/>
        </p:nvSpPr>
        <p:spPr>
          <a:xfrm>
            <a:off x="130602" y="65569"/>
            <a:ext cx="5032241" cy="5252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 les mots. [8/9]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CustomShape 1">
            <a:hlinkClick r:id="" action="ppaction://noaction">
              <a:snd r:embed="rId8" name="JT2W4S3_2.wav"/>
            </a:hlinkClick>
            <a:extLst>
              <a:ext uri="{FF2B5EF4-FFF2-40B4-BE49-F238E27FC236}">
                <a16:creationId xmlns:a16="http://schemas.microsoft.com/office/drawing/2014/main" id="{B96E3574-D676-726D-7B0A-2276FFB4B44A}"/>
              </a:ext>
            </a:extLst>
          </p:cNvPr>
          <p:cNvSpPr/>
          <p:nvPr/>
        </p:nvSpPr>
        <p:spPr>
          <a:xfrm>
            <a:off x="130601" y="555565"/>
            <a:ext cx="9758987" cy="5252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son [</a:t>
            </a:r>
            <a:r>
              <a:rPr kumimoji="0" lang="fr-FR" sz="2800" b="1" i="0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hlinkClick r:id="" action="ppaction://noaction">
                  <a:snd r:embed="rId8" name="JT2W4S3_2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è</a:t>
            </a:r>
            <a:r>
              <a:rPr kumimoji="0" lang="fr-FR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</a:t>
            </a:r>
            <a:r>
              <a:rPr kumimoji="0" lang="fr-FR" sz="2800" b="1" i="0" u="sng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], c’est dans le mot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ou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73015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DFEB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365" y="987529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380184-2BCE-4924-800D-C7EA3E011EB6}"/>
              </a:ext>
            </a:extLst>
          </p:cNvPr>
          <p:cNvSpPr txBox="1"/>
          <p:nvPr/>
        </p:nvSpPr>
        <p:spPr>
          <a:xfrm>
            <a:off x="864556" y="5033117"/>
            <a:ext cx="4192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univ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FAFE690-FEAD-4C3D-8055-ADBAA810C8E7}"/>
              </a:ext>
            </a:extLst>
          </p:cNvPr>
          <p:cNvSpPr txBox="1"/>
          <p:nvPr/>
        </p:nvSpPr>
        <p:spPr>
          <a:xfrm>
            <a:off x="7145333" y="5033117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midi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DD2BF-D593-4BBA-99E4-3E19C282FFAA}"/>
              </a:ext>
            </a:extLst>
          </p:cNvPr>
          <p:cNvSpPr/>
          <p:nvPr/>
        </p:nvSpPr>
        <p:spPr>
          <a:xfrm>
            <a:off x="2584216" y="1024986"/>
            <a:ext cx="7536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C6510CC-2093-4A82-83EF-9CC62A30F178}"/>
              </a:ext>
            </a:extLst>
          </p:cNvPr>
          <p:cNvSpPr/>
          <p:nvPr/>
        </p:nvSpPr>
        <p:spPr>
          <a:xfrm>
            <a:off x="7879388" y="1024986"/>
            <a:ext cx="6301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7383A2-2465-4C84-86EA-B32F640293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371" y="3139980"/>
            <a:ext cx="1782460" cy="1776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E21E9C-75DA-4F95-B851-E2C19400FD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659" y="2012708"/>
            <a:ext cx="1213884" cy="1155213"/>
          </a:xfrm>
          <a:prstGeom prst="rect">
            <a:avLst/>
          </a:prstGeom>
        </p:spPr>
      </p:pic>
      <p:pic>
        <p:nvPicPr>
          <p:cNvPr id="5" name="Picture 4" descr="cosmos">
            <a:extLst>
              <a:ext uri="{FF2B5EF4-FFF2-40B4-BE49-F238E27FC236}">
                <a16:creationId xmlns:a16="http://schemas.microsoft.com/office/drawing/2014/main" id="{C092F517-6CE5-4318-8721-47D929AB9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176" y="2216778"/>
            <a:ext cx="3698304" cy="242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stomShape 1">
            <a:hlinkClick r:id="" action="ppaction://noaction">
              <a:snd r:embed="rId7" name="JT2W4S3_1.wav"/>
            </a:hlinkClick>
            <a:extLst>
              <a:ext uri="{FF2B5EF4-FFF2-40B4-BE49-F238E27FC236}">
                <a16:creationId xmlns:a16="http://schemas.microsoft.com/office/drawing/2014/main" id="{F0AF3204-57BF-16C5-BE28-64DCD7DE68B1}"/>
              </a:ext>
            </a:extLst>
          </p:cNvPr>
          <p:cNvSpPr/>
          <p:nvPr/>
        </p:nvSpPr>
        <p:spPr>
          <a:xfrm>
            <a:off x="130602" y="65569"/>
            <a:ext cx="5032241" cy="5252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 les mots. [9/9]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CustomShape 1">
            <a:hlinkClick r:id="" action="ppaction://noaction">
              <a:snd r:embed="rId8" name="JT2W4S3_2.wav"/>
            </a:hlinkClick>
            <a:extLst>
              <a:ext uri="{FF2B5EF4-FFF2-40B4-BE49-F238E27FC236}">
                <a16:creationId xmlns:a16="http://schemas.microsoft.com/office/drawing/2014/main" id="{B4E0DB97-3E1C-0589-C423-C3ADF552CBC6}"/>
              </a:ext>
            </a:extLst>
          </p:cNvPr>
          <p:cNvSpPr/>
          <p:nvPr/>
        </p:nvSpPr>
        <p:spPr>
          <a:xfrm>
            <a:off x="130601" y="555565"/>
            <a:ext cx="9758987" cy="5252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son [</a:t>
            </a:r>
            <a:r>
              <a:rPr kumimoji="0" lang="fr-FR" sz="2800" b="1" i="0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hlinkClick r:id="" action="ppaction://noaction">
                  <a:snd r:embed="rId8" name="JT2W4S3_2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è</a:t>
            </a:r>
            <a:r>
              <a:rPr kumimoji="0" lang="fr-FR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</a:t>
            </a:r>
            <a:r>
              <a:rPr kumimoji="0" lang="fr-FR" sz="2800" b="1" i="0" u="sng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], c’est dans le mot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ou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32453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DFEB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3C22A219-B8DD-437F-8ADA-700566217912}"/>
              </a:ext>
            </a:extLst>
          </p:cNvPr>
          <p:cNvGrpSpPr/>
          <p:nvPr/>
        </p:nvGrpSpPr>
        <p:grpSpPr>
          <a:xfrm>
            <a:off x="2482791" y="4575971"/>
            <a:ext cx="6645855" cy="2211660"/>
            <a:chOff x="2482791" y="4575971"/>
            <a:chExt cx="6645855" cy="2211660"/>
          </a:xfrm>
        </p:grpSpPr>
        <p:pic>
          <p:nvPicPr>
            <p:cNvPr id="25" name="Picture 24" descr="A crowd of people watching a parade&#10;&#10;Description automatically generated with low confidence">
              <a:extLst>
                <a:ext uri="{FF2B5EF4-FFF2-40B4-BE49-F238E27FC236}">
                  <a16:creationId xmlns:a16="http://schemas.microsoft.com/office/drawing/2014/main" id="{5C1EEA40-ECC3-41EB-8829-2813591F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791" y="4575971"/>
              <a:ext cx="3330499" cy="2211660"/>
            </a:xfrm>
            <a:prstGeom prst="rect">
              <a:avLst/>
            </a:prstGeom>
          </p:spPr>
        </p:pic>
        <p:pic>
          <p:nvPicPr>
            <p:cNvPr id="28" name="Picture 27" descr="A picture containing person, group, people, crowd&#10;&#10;Description automatically generated">
              <a:extLst>
                <a:ext uri="{FF2B5EF4-FFF2-40B4-BE49-F238E27FC236}">
                  <a16:creationId xmlns:a16="http://schemas.microsoft.com/office/drawing/2014/main" id="{6DF2B6A4-1E30-4C39-B45F-C598888CF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3290" y="4575971"/>
              <a:ext cx="3315356" cy="2211620"/>
            </a:xfrm>
            <a:prstGeom prst="rect">
              <a:avLst/>
            </a:prstGeom>
          </p:spPr>
        </p:pic>
      </p:grpSp>
      <p:sp>
        <p:nvSpPr>
          <p:cNvPr id="112" name="CustomShape 6">
            <a:hlinkClick r:id="" action="ppaction://noaction">
              <a:snd r:embed="rId5" name="JT2W4S12_1.wav"/>
            </a:hlinkClick>
          </p:cNvPr>
          <p:cNvSpPr/>
          <p:nvPr/>
        </p:nvSpPr>
        <p:spPr>
          <a:xfrm>
            <a:off x="75717" y="4318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Carnaval de Nice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7" name="CustomShape 6">
            <a:extLst>
              <a:ext uri="{FF2B5EF4-FFF2-40B4-BE49-F238E27FC236}">
                <a16:creationId xmlns:a16="http://schemas.microsoft.com/office/drawing/2014/main" id="{AA2CE978-E84D-4B94-886E-91E9B641821C}"/>
              </a:ext>
            </a:extLst>
          </p:cNvPr>
          <p:cNvSpPr/>
          <p:nvPr/>
        </p:nvSpPr>
        <p:spPr>
          <a:xfrm>
            <a:off x="121357" y="2183423"/>
            <a:ext cx="1040694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Aujourd’hui, Mylène est ici pour </a:t>
            </a: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Carnaval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 </a:t>
            </a: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Nice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D6F2FB-5263-4444-82A5-0A594DDF1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285" y="158130"/>
            <a:ext cx="1031829" cy="1044824"/>
          </a:xfrm>
          <a:prstGeom prst="rect">
            <a:avLst/>
          </a:prstGeom>
        </p:spPr>
      </p:pic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E46DB865-E1B5-48D6-98EA-0DC2234978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721" y="301849"/>
            <a:ext cx="2586282" cy="28120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D1A7A37-8F3A-4EB0-9A57-B93F584C6F46}"/>
              </a:ext>
            </a:extLst>
          </p:cNvPr>
          <p:cNvSpPr txBox="1"/>
          <p:nvPr/>
        </p:nvSpPr>
        <p:spPr>
          <a:xfrm>
            <a:off x="10255344" y="2421623"/>
            <a:ext cx="922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Nice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0C72A6B-0F81-4ADC-9DEA-D712886CF83A}"/>
              </a:ext>
            </a:extLst>
          </p:cNvPr>
          <p:cNvSpPr/>
          <p:nvPr/>
        </p:nvSpPr>
        <p:spPr>
          <a:xfrm>
            <a:off x="10416568" y="2393803"/>
            <a:ext cx="87442" cy="5642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38B3B2C-326F-4C61-8B5D-F0FEC367719B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8141982" y="2264663"/>
            <a:ext cx="2287392" cy="1374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EE25C95-D613-4E4E-AF8A-50EFABC76D8B}"/>
              </a:ext>
            </a:extLst>
          </p:cNvPr>
          <p:cNvGrpSpPr/>
          <p:nvPr/>
        </p:nvGrpSpPr>
        <p:grpSpPr>
          <a:xfrm>
            <a:off x="11098948" y="1561633"/>
            <a:ext cx="1116370" cy="736100"/>
            <a:chOff x="10462370" y="146240"/>
            <a:chExt cx="1901190" cy="1224686"/>
          </a:xfrm>
        </p:grpSpPr>
        <p:pic>
          <p:nvPicPr>
            <p:cNvPr id="43" name="Picture 42" descr="Icon&#10;&#10;Description automatically generated">
              <a:extLst>
                <a:ext uri="{FF2B5EF4-FFF2-40B4-BE49-F238E27FC236}">
                  <a16:creationId xmlns:a16="http://schemas.microsoft.com/office/drawing/2014/main" id="{E33BC6C1-4D58-47F3-8DD4-BA6520DA09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49" t="21908" r="30637" b="40986"/>
            <a:stretch/>
          </p:blipFill>
          <p:spPr>
            <a:xfrm>
              <a:off x="10869282" y="146240"/>
              <a:ext cx="1215043" cy="1224686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D34376E-3AE2-430A-B6DD-5DE05BFE4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5017">
              <a:off x="10462370" y="359676"/>
              <a:ext cx="1901190" cy="755495"/>
            </a:xfrm>
            <a:prstGeom prst="rect">
              <a:avLst/>
            </a:prstGeom>
          </p:spPr>
        </p:pic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3F78D0FA-3116-4C85-AD0D-355B27E98A6A}"/>
              </a:ext>
            </a:extLst>
          </p:cNvPr>
          <p:cNvSpPr/>
          <p:nvPr/>
        </p:nvSpPr>
        <p:spPr>
          <a:xfrm>
            <a:off x="6638547" y="2174718"/>
            <a:ext cx="5854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de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9407BD77-C95E-45FB-A3A1-023A482AD8DA}"/>
              </a:ext>
            </a:extLst>
          </p:cNvPr>
          <p:cNvSpPr/>
          <p:nvPr/>
        </p:nvSpPr>
        <p:spPr>
          <a:xfrm>
            <a:off x="2512948" y="5178158"/>
            <a:ext cx="6600684" cy="1479421"/>
          </a:xfrm>
          <a:prstGeom prst="wedgeRoundRectCallout">
            <a:avLst>
              <a:gd name="adj1" fmla="val -20544"/>
              <a:gd name="adj2" fmla="val 50091"/>
              <a:gd name="adj3" fmla="val 16667"/>
            </a:avLst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38375" algn="l"/>
              </a:tabLst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de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means ‘of’ but notice what we say in English: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le Carnaval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de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Nice = the Nice Carnival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tante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de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Pierre = Pierre’s aunt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38375" algn="l"/>
              </a:tabLst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la statue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de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la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L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iberté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= the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statue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of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liberty</a:t>
            </a:r>
          </a:p>
        </p:txBody>
      </p:sp>
      <p:sp>
        <p:nvSpPr>
          <p:cNvPr id="36" name="CustomShape 6">
            <a:extLst>
              <a:ext uri="{FF2B5EF4-FFF2-40B4-BE49-F238E27FC236}">
                <a16:creationId xmlns:a16="http://schemas.microsoft.com/office/drawing/2014/main" id="{4EF0D32F-7F4A-4B9A-933C-E3C9A96F6421}"/>
              </a:ext>
            </a:extLst>
          </p:cNvPr>
          <p:cNvSpPr/>
          <p:nvPr/>
        </p:nvSpPr>
        <p:spPr>
          <a:xfrm>
            <a:off x="121358" y="586316"/>
            <a:ext cx="1040694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Voici Mylène. Elle est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tante 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 </a:t>
            </a:r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Pierre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et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</a:t>
            </a:r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’Adèle.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2C568B-AB34-47BE-9FDA-8DB4DA51087C}"/>
              </a:ext>
            </a:extLst>
          </p:cNvPr>
          <p:cNvSpPr/>
          <p:nvPr/>
        </p:nvSpPr>
        <p:spPr>
          <a:xfrm>
            <a:off x="2259221" y="40239"/>
            <a:ext cx="6511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de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DE5682B-F78B-4DD7-875C-2A307080B715}"/>
              </a:ext>
            </a:extLst>
          </p:cNvPr>
          <p:cNvSpPr/>
          <p:nvPr/>
        </p:nvSpPr>
        <p:spPr>
          <a:xfrm>
            <a:off x="4470755" y="590540"/>
            <a:ext cx="5854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de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8" name="CustomShape 6">
            <a:extLst>
              <a:ext uri="{FF2B5EF4-FFF2-40B4-BE49-F238E27FC236}">
                <a16:creationId xmlns:a16="http://schemas.microsoft.com/office/drawing/2014/main" id="{0077730C-8764-48E9-A367-9E2A1B102DDB}"/>
              </a:ext>
            </a:extLst>
          </p:cNvPr>
          <p:cNvSpPr/>
          <p:nvPr/>
        </p:nvSpPr>
        <p:spPr>
          <a:xfrm>
            <a:off x="146969" y="1328212"/>
            <a:ext cx="1040694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</a:t>
            </a:r>
            <a:r>
              <a:rPr kumimoji="0" lang="fr-FR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est journaliste. 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0" name="CustomShape 6">
            <a:extLst>
              <a:ext uri="{FF2B5EF4-FFF2-40B4-BE49-F238E27FC236}">
                <a16:creationId xmlns:a16="http://schemas.microsoft.com/office/drawing/2014/main" id="{A7B3C02F-F2F0-4932-B753-4A155388E921}"/>
              </a:ext>
            </a:extLst>
          </p:cNvPr>
          <p:cNvSpPr/>
          <p:nvPr/>
        </p:nvSpPr>
        <p:spPr>
          <a:xfrm>
            <a:off x="121357" y="3044723"/>
            <a:ext cx="1040694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</a:t>
            </a:r>
            <a:r>
              <a:rPr kumimoji="0" lang="fr-FR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prépare </a:t>
            </a:r>
            <a:r>
              <a:rPr kumimoji="0" lang="fr-FR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 émission de</a:t>
            </a:r>
            <a:r>
              <a:rPr kumimoji="0" lang="fr-FR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télévision</a:t>
            </a:r>
            <a:r>
              <a:rPr kumimoji="0" lang="fr-FR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82797F0-3CD2-4D73-9A0C-D47AEF904D7E}"/>
              </a:ext>
            </a:extLst>
          </p:cNvPr>
          <p:cNvSpPr/>
          <p:nvPr/>
        </p:nvSpPr>
        <p:spPr>
          <a:xfrm>
            <a:off x="6249489" y="588133"/>
            <a:ext cx="3882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06FC3D5-23A2-44E9-9CBB-9FF4CE18D39B}"/>
              </a:ext>
            </a:extLst>
          </p:cNvPr>
          <p:cNvSpPr/>
          <p:nvPr/>
        </p:nvSpPr>
        <p:spPr>
          <a:xfrm>
            <a:off x="3977078" y="3044723"/>
            <a:ext cx="5854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de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1" name="CustomShape 6">
            <a:extLst>
              <a:ext uri="{FF2B5EF4-FFF2-40B4-BE49-F238E27FC236}">
                <a16:creationId xmlns:a16="http://schemas.microsoft.com/office/drawing/2014/main" id="{56DA4C4B-B93F-4299-93E8-DF9E0ED88A41}"/>
              </a:ext>
            </a:extLst>
          </p:cNvPr>
          <p:cNvSpPr/>
          <p:nvPr/>
        </p:nvSpPr>
        <p:spPr>
          <a:xfrm>
            <a:off x="121357" y="3962259"/>
            <a:ext cx="11929996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</a:t>
            </a:r>
            <a:r>
              <a:rPr kumimoji="0" lang="fr-FR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chante aussi à la radio.  </a:t>
            </a:r>
            <a:r>
              <a:rPr lang="fr-FR" sz="24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Samedi, elle présente </a:t>
            </a:r>
            <a:r>
              <a:rPr lang="fr-FR" sz="24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une émission de radio</a:t>
            </a:r>
            <a:r>
              <a:rPr lang="fr-FR" sz="24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8F1C9F1-8F96-4E72-A257-EFBD0AA9773A}"/>
              </a:ext>
            </a:extLst>
          </p:cNvPr>
          <p:cNvSpPr/>
          <p:nvPr/>
        </p:nvSpPr>
        <p:spPr>
          <a:xfrm>
            <a:off x="9573493" y="3962259"/>
            <a:ext cx="5854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de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05596AF0-9F33-4442-B478-48F8C5E80B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361" y="1073469"/>
            <a:ext cx="1228136" cy="1095728"/>
          </a:xfrm>
          <a:prstGeom prst="rect">
            <a:avLst/>
          </a:prstGeom>
        </p:spPr>
      </p:pic>
      <p:pic>
        <p:nvPicPr>
          <p:cNvPr id="10" name="Picture 9" descr="A computer screen with a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82F4622B-481A-4EF2-8421-18EC06444E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556" y="2744032"/>
            <a:ext cx="1475286" cy="1236705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10D50C87-1576-498C-9E28-0E1C7FF75A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3422" y="2609495"/>
            <a:ext cx="822643" cy="133212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B836A66F-DB7E-4887-BAE9-C92A3F296E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788" y="3528728"/>
            <a:ext cx="974090" cy="1099502"/>
          </a:xfrm>
          <a:prstGeom prst="rect">
            <a:avLst/>
          </a:prstGeom>
        </p:spPr>
      </p:pic>
      <p:pic>
        <p:nvPicPr>
          <p:cNvPr id="23" name="Picture 22" descr="A picture containing dark, silhouette&#10;&#10;Description automatically generated">
            <a:extLst>
              <a:ext uri="{FF2B5EF4-FFF2-40B4-BE49-F238E27FC236}">
                <a16:creationId xmlns:a16="http://schemas.microsoft.com/office/drawing/2014/main" id="{40560E36-C489-4782-B9D4-6B50451654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0647" y="4410385"/>
            <a:ext cx="929560" cy="1731878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284658A5-027A-4CD9-835A-C2815CDA6BA6}"/>
              </a:ext>
            </a:extLst>
          </p:cNvPr>
          <p:cNvSpPr txBox="1"/>
          <p:nvPr/>
        </p:nvSpPr>
        <p:spPr>
          <a:xfrm>
            <a:off x="10416568" y="6471592"/>
            <a:ext cx="1773977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latin typeface="Century Gothic" panose="020B0502020202020204" pitchFamily="34" charset="0"/>
              </a:rPr>
              <a:t>voici</a:t>
            </a:r>
            <a:r>
              <a:rPr lang="en-GB" sz="2000" dirty="0">
                <a:latin typeface="Century Gothic" panose="020B0502020202020204" pitchFamily="34" charset="0"/>
              </a:rPr>
              <a:t> = this is</a:t>
            </a:r>
          </a:p>
        </p:txBody>
      </p:sp>
    </p:spTree>
    <p:extLst>
      <p:ext uri="{BB962C8B-B14F-4D97-AF65-F5344CB8AC3E}">
        <p14:creationId xmlns:p14="http://schemas.microsoft.com/office/powerpoint/2010/main" val="300162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6" grpId="0"/>
      <p:bldP spid="33" grpId="0" animBg="1"/>
      <p:bldP spid="36" grpId="0"/>
      <p:bldP spid="37" grpId="0"/>
      <p:bldP spid="32" grpId="0"/>
      <p:bldP spid="38" grpId="0"/>
      <p:bldP spid="40" grpId="0"/>
      <p:bldP spid="47" grpId="0"/>
      <p:bldP spid="49" grpId="0"/>
      <p:bldP spid="41" grpId="0"/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" y="69569"/>
            <a:ext cx="6065889" cy="523220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Using adjectives</a:t>
            </a:r>
            <a:endParaRPr lang="en-GB" sz="3600" i="1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D390DC-9692-4A32-8CBC-1BF1E9DA9BAB}"/>
              </a:ext>
            </a:extLst>
          </p:cNvPr>
          <p:cNvSpPr/>
          <p:nvPr/>
        </p:nvSpPr>
        <p:spPr>
          <a:xfrm>
            <a:off x="1500192" y="1625349"/>
            <a:ext cx="5221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grand-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père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d’Adèle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grand.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E3A425-0DAA-4F58-B759-9B659E7EA278}"/>
              </a:ext>
            </a:extLst>
          </p:cNvPr>
          <p:cNvSpPr/>
          <p:nvPr/>
        </p:nvSpPr>
        <p:spPr>
          <a:xfrm>
            <a:off x="7292311" y="1616154"/>
            <a:ext cx="4070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Adèle’s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grand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father is tall.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143ABAD-B43C-45A4-8275-5E66FBB7CD67}"/>
              </a:ext>
            </a:extLst>
          </p:cNvPr>
          <p:cNvSpPr/>
          <p:nvPr/>
        </p:nvSpPr>
        <p:spPr>
          <a:xfrm>
            <a:off x="108273" y="560051"/>
            <a:ext cx="97801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Remember that adjectives change their spelling to match the gender of the noun: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25566473-804A-441B-8202-516D91E6779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21674" y="1625349"/>
            <a:ext cx="368047" cy="46166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4922A81-6B26-4A90-A399-034BAF17785E}"/>
              </a:ext>
            </a:extLst>
          </p:cNvPr>
          <p:cNvSpPr/>
          <p:nvPr/>
        </p:nvSpPr>
        <p:spPr>
          <a:xfrm>
            <a:off x="1500192" y="2407694"/>
            <a:ext cx="44823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tante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 Pierre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petit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5" name="Google Shape;183;p8">
            <a:extLst>
              <a:ext uri="{FF2B5EF4-FFF2-40B4-BE49-F238E27FC236}">
                <a16:creationId xmlns:a16="http://schemas.microsoft.com/office/drawing/2014/main" id="{14652E5E-EC32-40EE-AC3A-D3208223375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17103" y="2399190"/>
            <a:ext cx="368047" cy="46166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B56AC36-B55A-41F2-947B-80D90166E858}"/>
              </a:ext>
            </a:extLst>
          </p:cNvPr>
          <p:cNvSpPr/>
          <p:nvPr/>
        </p:nvSpPr>
        <p:spPr>
          <a:xfrm>
            <a:off x="7292311" y="2358791"/>
            <a:ext cx="31598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Pierre’s aunt is short.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097E9EE-7D19-419C-B0AF-D15F8DD53D11}"/>
              </a:ext>
            </a:extLst>
          </p:cNvPr>
          <p:cNvSpPr/>
          <p:nvPr/>
        </p:nvSpPr>
        <p:spPr>
          <a:xfrm>
            <a:off x="149365" y="3027026"/>
            <a:ext cx="120426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Note that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grand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means </a:t>
            </a:r>
            <a:r>
              <a:rPr kumimoji="0" lang="en-GB" sz="24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big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as well as </a:t>
            </a:r>
            <a:r>
              <a:rPr kumimoji="0" lang="en-GB" sz="24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tall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and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petit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means </a:t>
            </a:r>
            <a:r>
              <a:rPr kumimoji="0" lang="en-GB" sz="24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small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as well as </a:t>
            </a:r>
            <a:r>
              <a:rPr kumimoji="0" lang="en-GB" sz="24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short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83B1620-726D-4436-9D21-74F2BB35451B}"/>
              </a:ext>
            </a:extLst>
          </p:cNvPr>
          <p:cNvSpPr/>
          <p:nvPr/>
        </p:nvSpPr>
        <p:spPr>
          <a:xfrm>
            <a:off x="2315808" y="4055292"/>
            <a:ext cx="26773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pays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petit.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3924167-7BC4-4803-9732-98AC22E4BB76}"/>
              </a:ext>
            </a:extLst>
          </p:cNvPr>
          <p:cNvSpPr/>
          <p:nvPr/>
        </p:nvSpPr>
        <p:spPr>
          <a:xfrm>
            <a:off x="6545827" y="4059302"/>
            <a:ext cx="3103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country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is small.</a:t>
            </a:r>
          </a:p>
        </p:txBody>
      </p:sp>
      <p:pic>
        <p:nvPicPr>
          <p:cNvPr id="31" name="Google Shape;183;p8">
            <a:extLst>
              <a:ext uri="{FF2B5EF4-FFF2-40B4-BE49-F238E27FC236}">
                <a16:creationId xmlns:a16="http://schemas.microsoft.com/office/drawing/2014/main" id="{21D8790E-68BC-4416-B76E-F85CF66FE5D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5190" y="4068497"/>
            <a:ext cx="368047" cy="46166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90C5E79-EF0A-4E2D-BBF0-D06046330BE0}"/>
              </a:ext>
            </a:extLst>
          </p:cNvPr>
          <p:cNvSpPr/>
          <p:nvPr/>
        </p:nvSpPr>
        <p:spPr>
          <a:xfrm>
            <a:off x="2315808" y="4606374"/>
            <a:ext cx="3009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fête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grand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A98D02E4-DE44-40E2-BECE-9E9521F7D86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0619" y="4632116"/>
            <a:ext cx="368047" cy="46166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AA874F2-AC96-4453-92C2-A9F9610AD1E6}"/>
              </a:ext>
            </a:extLst>
          </p:cNvPr>
          <p:cNvSpPr/>
          <p:nvPr/>
        </p:nvSpPr>
        <p:spPr>
          <a:xfrm>
            <a:off x="6545827" y="4591717"/>
            <a:ext cx="2484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party is big.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FD1E407-8441-4F05-9BE1-79F9CDFD9ADF}"/>
              </a:ext>
            </a:extLst>
          </p:cNvPr>
          <p:cNvGrpSpPr/>
          <p:nvPr/>
        </p:nvGrpSpPr>
        <p:grpSpPr>
          <a:xfrm>
            <a:off x="475782" y="4490413"/>
            <a:ext cx="1702421" cy="1293353"/>
            <a:chOff x="199103" y="494279"/>
            <a:chExt cx="3431183" cy="210428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D645E78-BECD-466B-861C-518CB3B44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926" y="660939"/>
              <a:ext cx="2024310" cy="1799738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E9F4614-4C19-4DD0-B025-65D20FB0C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03" y="494279"/>
              <a:ext cx="3431183" cy="2104280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9B8B831E-12A4-47B0-9659-AED526DC5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4522" y="2270673"/>
            <a:ext cx="667111" cy="673268"/>
          </a:xfrm>
          <a:prstGeom prst="rect">
            <a:avLst/>
          </a:prstGeom>
        </p:spPr>
      </p:pic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4E47114-7B46-443B-9BEC-DF445CFF51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1" y="1351083"/>
            <a:ext cx="582264" cy="7581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347198-05D6-8B92-193D-BA4D044AED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484" y="3688156"/>
            <a:ext cx="1214924" cy="92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0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4" grpId="0"/>
      <p:bldP spid="43" grpId="0"/>
      <p:bldP spid="24" grpId="0"/>
      <p:bldP spid="27" grpId="0"/>
      <p:bldP spid="28" grpId="0"/>
      <p:bldP spid="29" grpId="0"/>
      <p:bldP spid="30" grpId="0"/>
      <p:bldP spid="32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061908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3E228FD-6C1C-49A0-A526-8EC962E3660A}"/>
              </a:ext>
            </a:extLst>
          </p:cNvPr>
          <p:cNvSpPr txBox="1"/>
          <p:nvPr/>
        </p:nvSpPr>
        <p:spPr>
          <a:xfrm>
            <a:off x="2724362" y="1751141"/>
            <a:ext cx="2963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télévision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3F7EB52-11AB-4C3B-9FAE-3F74A821A456}"/>
              </a:ext>
            </a:extLst>
          </p:cNvPr>
          <p:cNvSpPr txBox="1"/>
          <p:nvPr/>
        </p:nvSpPr>
        <p:spPr>
          <a:xfrm>
            <a:off x="8801424" y="1751140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radio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F83D2FC-2BC3-401A-A911-191E0A708C41}"/>
              </a:ext>
            </a:extLst>
          </p:cNvPr>
          <p:cNvSpPr txBox="1"/>
          <p:nvPr/>
        </p:nvSpPr>
        <p:spPr>
          <a:xfrm>
            <a:off x="2128511" y="5064682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l’émission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70ECA2C-720C-42B2-9AAA-7AA7B8E77A3E}"/>
              </a:ext>
            </a:extLst>
          </p:cNvPr>
          <p:cNvSpPr txBox="1"/>
          <p:nvPr/>
        </p:nvSpPr>
        <p:spPr>
          <a:xfrm>
            <a:off x="5415573" y="5064683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8238C05-FFD6-49ED-9734-9F36776D2CB7}"/>
              </a:ext>
            </a:extLst>
          </p:cNvPr>
          <p:cNvSpPr txBox="1"/>
          <p:nvPr/>
        </p:nvSpPr>
        <p:spPr>
          <a:xfrm>
            <a:off x="9549440" y="5064684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tante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8" name="Graphic 37" descr="Teacher">
            <a:extLst>
              <a:ext uri="{FF2B5EF4-FFF2-40B4-BE49-F238E27FC236}">
                <a16:creationId xmlns:a16="http://schemas.microsoft.com/office/drawing/2014/main" id="{A002CA59-F55C-4BFF-8B1D-6F85C93AF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-63520"/>
            <a:ext cx="914400" cy="914400"/>
          </a:xfrm>
          <a:prstGeom prst="rect">
            <a:avLst/>
          </a:prstGeom>
        </p:spPr>
      </p:pic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FBCA6289-E7F3-4EF0-800F-52983D56E295}"/>
              </a:ext>
            </a:extLst>
          </p:cNvPr>
          <p:cNvSpPr/>
          <p:nvPr/>
        </p:nvSpPr>
        <p:spPr>
          <a:xfrm>
            <a:off x="1112639" y="117630"/>
            <a:ext cx="3913004" cy="547644"/>
          </a:xfrm>
          <a:prstGeom prst="wedgeRoundRectCallout">
            <a:avLst>
              <a:gd name="adj1" fmla="val -63442"/>
              <a:gd name="adj2" fmla="val -112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1" name="CustomShape 7">
            <a:extLst>
              <a:ext uri="{FF2B5EF4-FFF2-40B4-BE49-F238E27FC236}">
                <a16:creationId xmlns:a16="http://schemas.microsoft.com/office/drawing/2014/main" id="{40989967-3DF1-4BB3-895C-B599D707D786}"/>
              </a:ext>
            </a:extLst>
          </p:cNvPr>
          <p:cNvSpPr/>
          <p:nvPr/>
        </p:nvSpPr>
        <p:spPr>
          <a:xfrm>
            <a:off x="1179091" y="100883"/>
            <a:ext cx="3976531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C68E52F-A28A-41FA-A197-4734E5E1BC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749" y="4682267"/>
            <a:ext cx="1286161" cy="1302359"/>
          </a:xfrm>
          <a:prstGeom prst="rect">
            <a:avLst/>
          </a:prstGeom>
        </p:spPr>
      </p:pic>
      <p:pic>
        <p:nvPicPr>
          <p:cNvPr id="36" name="Picture 35" descr="A computer screen with a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97BF6585-1D4D-41A7-8C53-82267E939A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03" y="1201771"/>
            <a:ext cx="2353682" cy="1973048"/>
          </a:xfrm>
          <a:prstGeom prst="rect">
            <a:avLst/>
          </a:prstGeom>
        </p:spPr>
      </p:pic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9CDC9A5C-DA05-4CC7-B015-6BF2323D23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144" y="1524553"/>
            <a:ext cx="1104570" cy="1246781"/>
          </a:xfrm>
          <a:prstGeom prst="rect">
            <a:avLst/>
          </a:prstGeom>
        </p:spPr>
      </p:pic>
      <p:pic>
        <p:nvPicPr>
          <p:cNvPr id="5" name="Picture 4" descr="A person speaking into a microphone&#10;&#10;Description automatically generated with low confidence">
            <a:extLst>
              <a:ext uri="{FF2B5EF4-FFF2-40B4-BE49-F238E27FC236}">
                <a16:creationId xmlns:a16="http://schemas.microsoft.com/office/drawing/2014/main" id="{2D084D66-8D26-427C-AE78-61E5B6A032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96" y="4724350"/>
            <a:ext cx="1767483" cy="1326993"/>
          </a:xfrm>
          <a:prstGeom prst="rect">
            <a:avLst/>
          </a:prstGeom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C0B1890-0808-4A0C-95C5-C24F9FC676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060" y="4915327"/>
            <a:ext cx="994606" cy="795685"/>
          </a:xfrm>
          <a:prstGeom prst="rect">
            <a:avLst/>
          </a:prstGeom>
        </p:spPr>
      </p:pic>
      <p:sp>
        <p:nvSpPr>
          <p:cNvPr id="47" name="Google Shape;152;p2">
            <a:extLst>
              <a:ext uri="{FF2B5EF4-FFF2-40B4-BE49-F238E27FC236}">
                <a16:creationId xmlns:a16="http://schemas.microsoft.com/office/drawing/2014/main" id="{212215F9-4C53-4436-A91A-55BF8762454F}"/>
              </a:ext>
            </a:extLst>
          </p:cNvPr>
          <p:cNvSpPr/>
          <p:nvPr/>
        </p:nvSpPr>
        <p:spPr>
          <a:xfrm>
            <a:off x="6372666" y="3294618"/>
            <a:ext cx="2217003" cy="1246781"/>
          </a:xfrm>
          <a:prstGeom prst="wedgeRoundRectCallout">
            <a:avLst>
              <a:gd name="adj1" fmla="val -26555"/>
              <a:gd name="adj2" fmla="val 93785"/>
              <a:gd name="adj3" fmla="val 16667"/>
            </a:avLst>
          </a:prstGeom>
          <a:solidFill>
            <a:srgbClr val="2BC0C7"/>
          </a:solidFill>
          <a:ln w="12700" cap="flat" cmpd="sng">
            <a:solidFill>
              <a:srgbClr val="2BC0C7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de-DE" sz="240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Note: </a:t>
            </a:r>
            <a:r>
              <a:rPr lang="de-DE" sz="2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de </a:t>
            </a:r>
            <a:r>
              <a:rPr lang="de-DE" sz="240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means</a:t>
            </a:r>
            <a:r>
              <a:rPr lang="de-DE" sz="2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from </a:t>
            </a:r>
            <a:r>
              <a:rPr lang="de-DE" sz="240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AND</a:t>
            </a:r>
            <a:r>
              <a:rPr lang="de-DE" sz="2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of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92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63" grpId="0"/>
      <p:bldP spid="63" grpId="1"/>
      <p:bldP spid="44" grpId="0"/>
      <p:bldP spid="44" grpId="1"/>
      <p:bldP spid="45" grpId="0"/>
      <p:bldP spid="45" grpId="1"/>
      <p:bldP spid="46" grpId="0"/>
      <p:bldP spid="46" grpId="1"/>
      <p:bldP spid="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6">
            <a:hlinkClick r:id="" action="ppaction://noaction">
              <a:snd r:embed="rId4" name="JT2W4S16_1.wav"/>
            </a:hlinkClick>
            <a:extLst>
              <a:ext uri="{FF2B5EF4-FFF2-40B4-BE49-F238E27FC236}">
                <a16:creationId xmlns:a16="http://schemas.microsoft.com/office/drawing/2014/main" id="{F09C6E39-3408-4D19-8AD9-5506257CA3F2}"/>
              </a:ext>
            </a:extLst>
          </p:cNvPr>
          <p:cNvSpPr/>
          <p:nvPr/>
        </p:nvSpPr>
        <p:spPr>
          <a:xfrm>
            <a:off x="75717" y="4318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Écoute. C’est l’image A ou B ? [1/6]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CE44DB-22DC-4FFD-8882-DA8DD6BC0FAA}"/>
              </a:ext>
            </a:extLst>
          </p:cNvPr>
          <p:cNvSpPr/>
          <p:nvPr/>
        </p:nvSpPr>
        <p:spPr>
          <a:xfrm>
            <a:off x="2584216" y="1024986"/>
            <a:ext cx="7536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06816F-6438-4CC5-90FD-0D7EEFF2BB69}"/>
              </a:ext>
            </a:extLst>
          </p:cNvPr>
          <p:cNvSpPr/>
          <p:nvPr/>
        </p:nvSpPr>
        <p:spPr>
          <a:xfrm>
            <a:off x="7879388" y="1024986"/>
            <a:ext cx="6301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23">
            <a:hlinkClick r:id="" action="ppaction://noaction">
              <a:snd r:embed="rId5" name="Le + beep.wav"/>
            </a:hlinkClick>
            <a:extLst>
              <a:ext uri="{FF2B5EF4-FFF2-40B4-BE49-F238E27FC236}">
                <a16:creationId xmlns:a16="http://schemas.microsoft.com/office/drawing/2014/main" id="{E9B43EC2-A8B6-40E4-8D40-1F65EEB3301F}"/>
              </a:ext>
            </a:extLst>
          </p:cNvPr>
          <p:cNvSpPr/>
          <p:nvPr/>
        </p:nvSpPr>
        <p:spPr>
          <a:xfrm>
            <a:off x="239289" y="663480"/>
            <a:ext cx="630173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1a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ustomShape 23">
            <a:hlinkClick r:id="" action="ppaction://noaction">
              <a:snd r:embed="rId6" name="JT2W4S16_4.wav"/>
            </a:hlinkClick>
            <a:extLst>
              <a:ext uri="{FF2B5EF4-FFF2-40B4-BE49-F238E27FC236}">
                <a16:creationId xmlns:a16="http://schemas.microsoft.com/office/drawing/2014/main" id="{3B05D95F-76CE-4718-8F31-92527E5ED154}"/>
              </a:ext>
            </a:extLst>
          </p:cNvPr>
          <p:cNvSpPr/>
          <p:nvPr/>
        </p:nvSpPr>
        <p:spPr>
          <a:xfrm>
            <a:off x="239290" y="5619204"/>
            <a:ext cx="630172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1b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7" name="Picture 1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C11F890-5B11-41C9-A127-25B3F9B081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510" y="2321128"/>
            <a:ext cx="1917015" cy="249622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ADCA59A1-2203-4165-AAB2-C8621D5E995B}"/>
              </a:ext>
            </a:extLst>
          </p:cNvPr>
          <p:cNvSpPr/>
          <p:nvPr/>
        </p:nvSpPr>
        <p:spPr>
          <a:xfrm>
            <a:off x="239289" y="2196560"/>
            <a:ext cx="5552303" cy="2951481"/>
          </a:xfrm>
          <a:prstGeom prst="ellipse">
            <a:avLst/>
          </a:prstGeom>
          <a:solidFill>
            <a:schemeClr val="accent6">
              <a:lumMod val="20000"/>
              <a:lumOff val="80000"/>
              <a:alpha val="38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BC95C7-AFE6-47F0-A466-942CB24F8F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706" y="2321128"/>
            <a:ext cx="2938784" cy="237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2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6">
            <a:hlinkClick r:id="" action="ppaction://noaction">
              <a:snd r:embed="rId4" name="JT2W4S16_1.wav"/>
            </a:hlinkClick>
            <a:extLst>
              <a:ext uri="{FF2B5EF4-FFF2-40B4-BE49-F238E27FC236}">
                <a16:creationId xmlns:a16="http://schemas.microsoft.com/office/drawing/2014/main" id="{F09C6E39-3408-4D19-8AD9-5506257CA3F2}"/>
              </a:ext>
            </a:extLst>
          </p:cNvPr>
          <p:cNvSpPr/>
          <p:nvPr/>
        </p:nvSpPr>
        <p:spPr>
          <a:xfrm>
            <a:off x="75717" y="4318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Écoute. C’est l’image A ou B ? [2/6]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CE44DB-22DC-4FFD-8882-DA8DD6BC0FAA}"/>
              </a:ext>
            </a:extLst>
          </p:cNvPr>
          <p:cNvSpPr/>
          <p:nvPr/>
        </p:nvSpPr>
        <p:spPr>
          <a:xfrm>
            <a:off x="2584216" y="1024986"/>
            <a:ext cx="7536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06816F-6438-4CC5-90FD-0D7EEFF2BB69}"/>
              </a:ext>
            </a:extLst>
          </p:cNvPr>
          <p:cNvSpPr/>
          <p:nvPr/>
        </p:nvSpPr>
        <p:spPr>
          <a:xfrm>
            <a:off x="7879388" y="1024986"/>
            <a:ext cx="6301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23">
            <a:hlinkClick r:id="" action="ppaction://noaction">
              <a:snd r:embed="rId5" name="Le + beep.wav"/>
            </a:hlinkClick>
            <a:extLst>
              <a:ext uri="{FF2B5EF4-FFF2-40B4-BE49-F238E27FC236}">
                <a16:creationId xmlns:a16="http://schemas.microsoft.com/office/drawing/2014/main" id="{E9B43EC2-A8B6-40E4-8D40-1F65EEB3301F}"/>
              </a:ext>
            </a:extLst>
          </p:cNvPr>
          <p:cNvSpPr/>
          <p:nvPr/>
        </p:nvSpPr>
        <p:spPr>
          <a:xfrm>
            <a:off x="239289" y="635312"/>
            <a:ext cx="630173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2a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ustomShape 23">
            <a:hlinkClick r:id="" action="ppaction://noaction">
              <a:snd r:embed="rId6" name="JT2W4S17_1.wav"/>
            </a:hlinkClick>
            <a:extLst>
              <a:ext uri="{FF2B5EF4-FFF2-40B4-BE49-F238E27FC236}">
                <a16:creationId xmlns:a16="http://schemas.microsoft.com/office/drawing/2014/main" id="{3B05D95F-76CE-4718-8F31-92527E5ED154}"/>
              </a:ext>
            </a:extLst>
          </p:cNvPr>
          <p:cNvSpPr/>
          <p:nvPr/>
        </p:nvSpPr>
        <p:spPr>
          <a:xfrm>
            <a:off x="239290" y="5619204"/>
            <a:ext cx="630172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2b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EF854FF-AB9B-4D81-9E36-F636941C2BAE}"/>
              </a:ext>
            </a:extLst>
          </p:cNvPr>
          <p:cNvSpPr/>
          <p:nvPr/>
        </p:nvSpPr>
        <p:spPr>
          <a:xfrm>
            <a:off x="5531139" y="981797"/>
            <a:ext cx="6421571" cy="5833014"/>
          </a:xfrm>
          <a:prstGeom prst="ellipse">
            <a:avLst/>
          </a:prstGeom>
          <a:solidFill>
            <a:schemeClr val="accent6">
              <a:lumMod val="20000"/>
              <a:lumOff val="80000"/>
              <a:alpha val="38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CE9EEC2-6355-4C01-B8D2-B5A4F6457A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931" y="1484655"/>
            <a:ext cx="4177547" cy="4817351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C7888BF-B6A9-4EF6-9D8C-2401C48E39CF}"/>
              </a:ext>
            </a:extLst>
          </p:cNvPr>
          <p:cNvCxnSpPr>
            <a:cxnSpLocks/>
          </p:cNvCxnSpPr>
          <p:nvPr/>
        </p:nvCxnSpPr>
        <p:spPr>
          <a:xfrm>
            <a:off x="6336833" y="2624724"/>
            <a:ext cx="2287392" cy="1374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 descr="Architecture with solid fill">
            <a:extLst>
              <a:ext uri="{FF2B5EF4-FFF2-40B4-BE49-F238E27FC236}">
                <a16:creationId xmlns:a16="http://schemas.microsoft.com/office/drawing/2014/main" id="{CD7866ED-C5D8-4112-A923-3396814324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05284" y="2505126"/>
            <a:ext cx="2665071" cy="266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7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6">
            <a:hlinkClick r:id="" action="ppaction://noaction">
              <a:snd r:embed="rId4" name="JT2W4S16_1.wav"/>
            </a:hlinkClick>
            <a:extLst>
              <a:ext uri="{FF2B5EF4-FFF2-40B4-BE49-F238E27FC236}">
                <a16:creationId xmlns:a16="http://schemas.microsoft.com/office/drawing/2014/main" id="{F09C6E39-3408-4D19-8AD9-5506257CA3F2}"/>
              </a:ext>
            </a:extLst>
          </p:cNvPr>
          <p:cNvSpPr/>
          <p:nvPr/>
        </p:nvSpPr>
        <p:spPr>
          <a:xfrm>
            <a:off x="75717" y="4318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Écoute. C’est l’image A ou B ? [3/6]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CE44DB-22DC-4FFD-8882-DA8DD6BC0FAA}"/>
              </a:ext>
            </a:extLst>
          </p:cNvPr>
          <p:cNvSpPr/>
          <p:nvPr/>
        </p:nvSpPr>
        <p:spPr>
          <a:xfrm>
            <a:off x="2584216" y="1024986"/>
            <a:ext cx="7536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06816F-6438-4CC5-90FD-0D7EEFF2BB69}"/>
              </a:ext>
            </a:extLst>
          </p:cNvPr>
          <p:cNvSpPr/>
          <p:nvPr/>
        </p:nvSpPr>
        <p:spPr>
          <a:xfrm>
            <a:off x="7879388" y="1024986"/>
            <a:ext cx="6301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23">
            <a:hlinkClick r:id="" action="ppaction://noaction">
              <a:snd r:embed="rId5" name="La + beep.wav"/>
            </a:hlinkClick>
            <a:extLst>
              <a:ext uri="{FF2B5EF4-FFF2-40B4-BE49-F238E27FC236}">
                <a16:creationId xmlns:a16="http://schemas.microsoft.com/office/drawing/2014/main" id="{E9B43EC2-A8B6-40E4-8D40-1F65EEB3301F}"/>
              </a:ext>
            </a:extLst>
          </p:cNvPr>
          <p:cNvSpPr/>
          <p:nvPr/>
        </p:nvSpPr>
        <p:spPr>
          <a:xfrm>
            <a:off x="239290" y="635312"/>
            <a:ext cx="55857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srgbClr val="FF0066"/>
                </a:solidFill>
                <a:latin typeface="Century Gothic" panose="020B0502020202020204" pitchFamily="34" charset="0"/>
                <a:ea typeface="DejaVu Sans"/>
              </a:rPr>
              <a:t>3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a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ustomShape 23">
            <a:hlinkClick r:id="" action="ppaction://noaction">
              <a:snd r:embed="rId6" name="JT2W4S18_1.wav"/>
            </a:hlinkClick>
            <a:extLst>
              <a:ext uri="{FF2B5EF4-FFF2-40B4-BE49-F238E27FC236}">
                <a16:creationId xmlns:a16="http://schemas.microsoft.com/office/drawing/2014/main" id="{3B05D95F-76CE-4718-8F31-92527E5ED154}"/>
              </a:ext>
            </a:extLst>
          </p:cNvPr>
          <p:cNvSpPr/>
          <p:nvPr/>
        </p:nvSpPr>
        <p:spPr>
          <a:xfrm>
            <a:off x="239290" y="5619204"/>
            <a:ext cx="630172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srgbClr val="FF0066"/>
                </a:solidFill>
                <a:latin typeface="Century Gothic" panose="020B0502020202020204" pitchFamily="34" charset="0"/>
                <a:ea typeface="DejaVu Sans"/>
              </a:rPr>
              <a:t>3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b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EF854FF-AB9B-4D81-9E36-F636941C2BAE}"/>
              </a:ext>
            </a:extLst>
          </p:cNvPr>
          <p:cNvSpPr/>
          <p:nvPr/>
        </p:nvSpPr>
        <p:spPr>
          <a:xfrm>
            <a:off x="5531139" y="981797"/>
            <a:ext cx="6421571" cy="5833014"/>
          </a:xfrm>
          <a:prstGeom prst="ellipse">
            <a:avLst/>
          </a:prstGeom>
          <a:solidFill>
            <a:schemeClr val="accent6">
              <a:lumMod val="20000"/>
              <a:lumOff val="80000"/>
              <a:alpha val="38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030" name="Picture 6" descr="Un Livre, Ouvert, Littérature, Papier">
            <a:extLst>
              <a:ext uri="{FF2B5EF4-FFF2-40B4-BE49-F238E27FC236}">
                <a16:creationId xmlns:a16="http://schemas.microsoft.com/office/drawing/2014/main" id="{C922F9E1-8613-721C-310D-DBB9E1ADC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5" y="2293882"/>
            <a:ext cx="4162606" cy="20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6738C7E0-C7EE-590A-8759-40A1FD2FD7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542" y="2732757"/>
            <a:ext cx="974090" cy="109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6">
            <a:hlinkClick r:id="" action="ppaction://noaction">
              <a:snd r:embed="rId4" name="JT2W4S16_1.wav"/>
            </a:hlinkClick>
            <a:extLst>
              <a:ext uri="{FF2B5EF4-FFF2-40B4-BE49-F238E27FC236}">
                <a16:creationId xmlns:a16="http://schemas.microsoft.com/office/drawing/2014/main" id="{F09C6E39-3408-4D19-8AD9-5506257CA3F2}"/>
              </a:ext>
            </a:extLst>
          </p:cNvPr>
          <p:cNvSpPr/>
          <p:nvPr/>
        </p:nvSpPr>
        <p:spPr>
          <a:xfrm>
            <a:off x="75717" y="4318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Écoute. C’est l’image A ou B ? [4/6]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CE44DB-22DC-4FFD-8882-DA8DD6BC0FAA}"/>
              </a:ext>
            </a:extLst>
          </p:cNvPr>
          <p:cNvSpPr/>
          <p:nvPr/>
        </p:nvSpPr>
        <p:spPr>
          <a:xfrm>
            <a:off x="2584216" y="1024986"/>
            <a:ext cx="7536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06816F-6438-4CC5-90FD-0D7EEFF2BB69}"/>
              </a:ext>
            </a:extLst>
          </p:cNvPr>
          <p:cNvSpPr/>
          <p:nvPr/>
        </p:nvSpPr>
        <p:spPr>
          <a:xfrm>
            <a:off x="7879388" y="1024986"/>
            <a:ext cx="6301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23">
            <a:hlinkClick r:id="" action="ppaction://noaction">
              <a:snd r:embed="rId5" name="La + beep.wav"/>
            </a:hlinkClick>
            <a:extLst>
              <a:ext uri="{FF2B5EF4-FFF2-40B4-BE49-F238E27FC236}">
                <a16:creationId xmlns:a16="http://schemas.microsoft.com/office/drawing/2014/main" id="{E9B43EC2-A8B6-40E4-8D40-1F65EEB3301F}"/>
              </a:ext>
            </a:extLst>
          </p:cNvPr>
          <p:cNvSpPr/>
          <p:nvPr/>
        </p:nvSpPr>
        <p:spPr>
          <a:xfrm>
            <a:off x="239290" y="635312"/>
            <a:ext cx="55857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srgbClr val="FF0066"/>
                </a:solidFill>
                <a:latin typeface="Century Gothic" panose="020B0502020202020204" pitchFamily="34" charset="0"/>
                <a:ea typeface="DejaVu Sans"/>
              </a:rPr>
              <a:t>4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a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ustomShape 23">
            <a:hlinkClick r:id="" action="ppaction://noaction">
              <a:snd r:embed="rId6" name="JT2W4S19_1.wav"/>
            </a:hlinkClick>
            <a:extLst>
              <a:ext uri="{FF2B5EF4-FFF2-40B4-BE49-F238E27FC236}">
                <a16:creationId xmlns:a16="http://schemas.microsoft.com/office/drawing/2014/main" id="{3B05D95F-76CE-4718-8F31-92527E5ED154}"/>
              </a:ext>
            </a:extLst>
          </p:cNvPr>
          <p:cNvSpPr/>
          <p:nvPr/>
        </p:nvSpPr>
        <p:spPr>
          <a:xfrm>
            <a:off x="239290" y="5619204"/>
            <a:ext cx="630172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srgbClr val="FF0066"/>
                </a:solidFill>
                <a:latin typeface="Century Gothic" panose="020B0502020202020204" pitchFamily="34" charset="0"/>
                <a:ea typeface="DejaVu Sans"/>
              </a:rPr>
              <a:t>4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b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EF854FF-AB9B-4D81-9E36-F636941C2BAE}"/>
              </a:ext>
            </a:extLst>
          </p:cNvPr>
          <p:cNvSpPr/>
          <p:nvPr/>
        </p:nvSpPr>
        <p:spPr>
          <a:xfrm>
            <a:off x="5531139" y="981797"/>
            <a:ext cx="6421571" cy="5833014"/>
          </a:xfrm>
          <a:prstGeom prst="ellipse">
            <a:avLst/>
          </a:prstGeom>
          <a:solidFill>
            <a:schemeClr val="accent6">
              <a:lumMod val="20000"/>
              <a:lumOff val="80000"/>
              <a:alpha val="38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C8C5C8-FFCA-8101-4FDE-178B35B282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202" y="2957074"/>
            <a:ext cx="1259430" cy="1275291"/>
          </a:xfrm>
          <a:prstGeom prst="rect">
            <a:avLst/>
          </a:prstGeom>
        </p:spPr>
      </p:pic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3933F24-29C9-3DEE-334B-331D691C88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502" y="2474275"/>
            <a:ext cx="1543938" cy="201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5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6">
            <a:hlinkClick r:id="" action="ppaction://noaction">
              <a:snd r:embed="rId4" name="JT2W4S16_1.wav"/>
            </a:hlinkClick>
            <a:extLst>
              <a:ext uri="{FF2B5EF4-FFF2-40B4-BE49-F238E27FC236}">
                <a16:creationId xmlns:a16="http://schemas.microsoft.com/office/drawing/2014/main" id="{F09C6E39-3408-4D19-8AD9-5506257CA3F2}"/>
              </a:ext>
            </a:extLst>
          </p:cNvPr>
          <p:cNvSpPr/>
          <p:nvPr/>
        </p:nvSpPr>
        <p:spPr>
          <a:xfrm>
            <a:off x="75717" y="4318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Écoute. C’est l’image A ou B ? [5/6]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CE44DB-22DC-4FFD-8882-DA8DD6BC0FAA}"/>
              </a:ext>
            </a:extLst>
          </p:cNvPr>
          <p:cNvSpPr/>
          <p:nvPr/>
        </p:nvSpPr>
        <p:spPr>
          <a:xfrm>
            <a:off x="2584216" y="1024986"/>
            <a:ext cx="7536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06816F-6438-4CC5-90FD-0D7EEFF2BB69}"/>
              </a:ext>
            </a:extLst>
          </p:cNvPr>
          <p:cNvSpPr/>
          <p:nvPr/>
        </p:nvSpPr>
        <p:spPr>
          <a:xfrm>
            <a:off x="7879388" y="1024986"/>
            <a:ext cx="6301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23">
            <a:hlinkClick r:id="" action="ppaction://noaction">
              <a:snd r:embed="rId5" name="La + beep.wav"/>
            </a:hlinkClick>
            <a:extLst>
              <a:ext uri="{FF2B5EF4-FFF2-40B4-BE49-F238E27FC236}">
                <a16:creationId xmlns:a16="http://schemas.microsoft.com/office/drawing/2014/main" id="{E9B43EC2-A8B6-40E4-8D40-1F65EEB3301F}"/>
              </a:ext>
            </a:extLst>
          </p:cNvPr>
          <p:cNvSpPr/>
          <p:nvPr/>
        </p:nvSpPr>
        <p:spPr>
          <a:xfrm>
            <a:off x="239290" y="635312"/>
            <a:ext cx="55857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srgbClr val="FF0066"/>
                </a:solidFill>
                <a:latin typeface="Century Gothic" panose="020B0502020202020204" pitchFamily="34" charset="0"/>
                <a:ea typeface="DejaVu Sans"/>
              </a:rPr>
              <a:t>5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a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ustomShape 23">
            <a:hlinkClick r:id="" action="ppaction://noaction">
              <a:snd r:embed="rId6" name="JT2W4S20_1.wav"/>
            </a:hlinkClick>
            <a:extLst>
              <a:ext uri="{FF2B5EF4-FFF2-40B4-BE49-F238E27FC236}">
                <a16:creationId xmlns:a16="http://schemas.microsoft.com/office/drawing/2014/main" id="{3B05D95F-76CE-4718-8F31-92527E5ED154}"/>
              </a:ext>
            </a:extLst>
          </p:cNvPr>
          <p:cNvSpPr/>
          <p:nvPr/>
        </p:nvSpPr>
        <p:spPr>
          <a:xfrm>
            <a:off x="239290" y="5619204"/>
            <a:ext cx="630172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srgbClr val="FF0066"/>
                </a:solidFill>
                <a:latin typeface="Century Gothic" panose="020B0502020202020204" pitchFamily="34" charset="0"/>
                <a:ea typeface="DejaVu Sans"/>
              </a:rPr>
              <a:t>5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b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EF854FF-AB9B-4D81-9E36-F636941C2BAE}"/>
              </a:ext>
            </a:extLst>
          </p:cNvPr>
          <p:cNvSpPr/>
          <p:nvPr/>
        </p:nvSpPr>
        <p:spPr>
          <a:xfrm>
            <a:off x="5531139" y="981797"/>
            <a:ext cx="6421571" cy="5833014"/>
          </a:xfrm>
          <a:prstGeom prst="ellipse">
            <a:avLst/>
          </a:prstGeom>
          <a:solidFill>
            <a:schemeClr val="accent6">
              <a:lumMod val="20000"/>
              <a:lumOff val="80000"/>
              <a:alpha val="38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Picture 2" descr="A computer screen with a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9CF69A1F-B396-A71F-3F3F-8D1B22E178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016" y="1939742"/>
            <a:ext cx="4227559" cy="3172189"/>
          </a:xfrm>
          <a:prstGeom prst="rect">
            <a:avLst/>
          </a:prstGeom>
        </p:spPr>
      </p:pic>
      <p:pic>
        <p:nvPicPr>
          <p:cNvPr id="2052" name="Picture 4" descr="Crayon, Des Crayons, L'Écriture, Enfant, Enfants">
            <a:extLst>
              <a:ext uri="{FF2B5EF4-FFF2-40B4-BE49-F238E27FC236}">
                <a16:creationId xmlns:a16="http://schemas.microsoft.com/office/drawing/2014/main" id="{EC84785F-89FA-C2F6-FB82-818FC81F9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843" y="2505126"/>
            <a:ext cx="938349" cy="187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38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8DA30A-9F29-49F3-8760-084C3A8F9C0D}"/>
              </a:ext>
            </a:extLst>
          </p:cNvPr>
          <p:cNvSpPr/>
          <p:nvPr/>
        </p:nvSpPr>
        <p:spPr>
          <a:xfrm>
            <a:off x="3951066" y="1665682"/>
            <a:ext cx="4167755" cy="47190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3898928" y="1585080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</a:t>
            </a:r>
            <a:r>
              <a:rPr kumimoji="0" lang="en-GB" sz="8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ê</a:t>
            </a:r>
            <a:r>
              <a:rPr kumimoji="0" lang="en-GB" sz="8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te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365" y="987529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3" y="-107926"/>
            <a:ext cx="333689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è|ê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8FD71-A3D0-4093-BB50-974AB5E9768F}"/>
              </a:ext>
            </a:extLst>
          </p:cNvPr>
          <p:cNvSpPr txBox="1"/>
          <p:nvPr/>
        </p:nvSpPr>
        <p:spPr>
          <a:xfrm>
            <a:off x="-362509" y="296196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tre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719F91-F54C-4952-9EBD-51E5F8A7F953}"/>
              </a:ext>
            </a:extLst>
          </p:cNvPr>
          <p:cNvSpPr txBox="1"/>
          <p:nvPr/>
        </p:nvSpPr>
        <p:spPr>
          <a:xfrm>
            <a:off x="-362509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47429EA-AE7A-4521-B213-99FFDFCAB178}"/>
              </a:ext>
            </a:extLst>
          </p:cNvPr>
          <p:cNvSpPr txBox="1"/>
          <p:nvPr/>
        </p:nvSpPr>
        <p:spPr>
          <a:xfrm>
            <a:off x="8886733" y="296196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è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C78A4E-59CA-4943-B5A5-4EEF8FC32EB0}"/>
              </a:ext>
            </a:extLst>
          </p:cNvPr>
          <p:cNvSpPr txBox="1"/>
          <p:nvPr/>
        </p:nvSpPr>
        <p:spPr>
          <a:xfrm>
            <a:off x="8886733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probl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è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AA4BCB-AAF1-47AB-A4E2-EE62ABED0C13}"/>
              </a:ext>
            </a:extLst>
          </p:cNvPr>
          <p:cNvSpPr txBox="1"/>
          <p:nvPr/>
        </p:nvSpPr>
        <p:spPr>
          <a:xfrm>
            <a:off x="-259199" y="1695581"/>
            <a:ext cx="29753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be, being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07E2D6-C623-4971-922B-BE5E4D8D95A3}"/>
              </a:ext>
            </a:extLst>
          </p:cNvPr>
          <p:cNvSpPr txBox="1"/>
          <p:nvPr/>
        </p:nvSpPr>
        <p:spPr>
          <a:xfrm>
            <a:off x="-292648" y="6273225"/>
            <a:ext cx="2975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(head)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12A17C2-6910-48B2-B645-8F05460E0897}"/>
              </a:ext>
            </a:extLst>
          </p:cNvPr>
          <p:cNvSpPr txBox="1"/>
          <p:nvPr/>
        </p:nvSpPr>
        <p:spPr>
          <a:xfrm>
            <a:off x="8886733" y="3494733"/>
            <a:ext cx="2975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(brother)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B5A5D47-FEFB-4480-B0CA-963EF8356F25}"/>
              </a:ext>
            </a:extLst>
          </p:cNvPr>
          <p:cNvGrpSpPr/>
          <p:nvPr/>
        </p:nvGrpSpPr>
        <p:grpSpPr>
          <a:xfrm>
            <a:off x="4380408" y="2973059"/>
            <a:ext cx="3431183" cy="3272140"/>
            <a:chOff x="4380408" y="2973059"/>
            <a:chExt cx="3431183" cy="327214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64989C9-299B-4B35-A8A8-5145DCFFCC55}"/>
                </a:ext>
              </a:extLst>
            </p:cNvPr>
            <p:cNvGrpSpPr/>
            <p:nvPr/>
          </p:nvGrpSpPr>
          <p:grpSpPr>
            <a:xfrm>
              <a:off x="4380408" y="2973059"/>
              <a:ext cx="3431183" cy="2104280"/>
              <a:chOff x="199103" y="494279"/>
              <a:chExt cx="3431183" cy="2104280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265FD261-50EB-462A-BF49-F0920FBF16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926" y="660939"/>
                <a:ext cx="2024310" cy="1799738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5227F82B-FBCA-4EC6-8C32-56F407C6C1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9103" y="494279"/>
                <a:ext cx="3431183" cy="2104280"/>
              </a:xfrm>
              <a:prstGeom prst="rect">
                <a:avLst/>
              </a:prstGeom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EDE6470-0C32-4E5E-ACE3-924BD2D894FE}"/>
                </a:ext>
              </a:extLst>
            </p:cNvPr>
            <p:cNvSpPr txBox="1"/>
            <p:nvPr/>
          </p:nvSpPr>
          <p:spPr>
            <a:xfrm>
              <a:off x="4540134" y="5167981"/>
              <a:ext cx="297531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(party, celebration)</a:t>
              </a:r>
            </a:p>
          </p:txBody>
        </p:sp>
      </p:grpSp>
      <p:pic>
        <p:nvPicPr>
          <p:cNvPr id="40" name="Picture 39" descr="the head of a boy">
            <a:extLst>
              <a:ext uri="{FF2B5EF4-FFF2-40B4-BE49-F238E27FC236}">
                <a16:creationId xmlns:a16="http://schemas.microsoft.com/office/drawing/2014/main" id="{5BD7AF12-F700-4C40-8B9E-8F1CD7B7CD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75" y="3984049"/>
            <a:ext cx="1606370" cy="176998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334B356-E504-47E5-BC35-B2720CC4AFD4}"/>
              </a:ext>
            </a:extLst>
          </p:cNvPr>
          <p:cNvGrpSpPr/>
          <p:nvPr/>
        </p:nvGrpSpPr>
        <p:grpSpPr>
          <a:xfrm>
            <a:off x="9387217" y="1383889"/>
            <a:ext cx="1750760" cy="1702068"/>
            <a:chOff x="9387217" y="1383889"/>
            <a:chExt cx="1750760" cy="1702068"/>
          </a:xfrm>
        </p:grpSpPr>
        <p:pic>
          <p:nvPicPr>
            <p:cNvPr id="41" name="Picture 40" descr="Background pattern&#10;&#10;Description automatically generated">
              <a:extLst>
                <a:ext uri="{FF2B5EF4-FFF2-40B4-BE49-F238E27FC236}">
                  <a16:creationId xmlns:a16="http://schemas.microsoft.com/office/drawing/2014/main" id="{2A15A8F7-9352-4AD5-8B0E-6237724397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34" b="50844"/>
            <a:stretch/>
          </p:blipFill>
          <p:spPr>
            <a:xfrm>
              <a:off x="9387217" y="1651695"/>
              <a:ext cx="1750760" cy="1434262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2223FC5-9A23-42D5-9933-A7E7E79F0542}"/>
                </a:ext>
              </a:extLst>
            </p:cNvPr>
            <p:cNvCxnSpPr/>
            <p:nvPr/>
          </p:nvCxnSpPr>
          <p:spPr>
            <a:xfrm>
              <a:off x="9936480" y="1383889"/>
              <a:ext cx="662023" cy="35210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418347DA-F42A-42DB-8B03-31CEDAB0D6A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078" y="4213502"/>
            <a:ext cx="1719111" cy="1719111"/>
          </a:xfrm>
          <a:prstGeom prst="rect">
            <a:avLst/>
          </a:prstGeom>
        </p:spPr>
      </p:pic>
      <p:sp>
        <p:nvSpPr>
          <p:cNvPr id="26" name="CustomShape 14">
            <a:extLst>
              <a:ext uri="{FF2B5EF4-FFF2-40B4-BE49-F238E27FC236}">
                <a16:creationId xmlns:a16="http://schemas.microsoft.com/office/drawing/2014/main" id="{C5ACB3CD-0268-4165-A384-4FE069D27913}"/>
              </a:ext>
            </a:extLst>
          </p:cNvPr>
          <p:cNvSpPr/>
          <p:nvPr/>
        </p:nvSpPr>
        <p:spPr>
          <a:xfrm>
            <a:off x="3581485" y="28946"/>
            <a:ext cx="4388624" cy="1556134"/>
          </a:xfrm>
          <a:prstGeom prst="wedgeEllipseCallout">
            <a:avLst>
              <a:gd name="adj1" fmla="val -58694"/>
              <a:gd name="adj2" fmla="val -9899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A1E4D2-49C2-457B-B85E-43DEED9002C3}"/>
              </a:ext>
            </a:extLst>
          </p:cNvPr>
          <p:cNvSpPr txBox="1"/>
          <p:nvPr/>
        </p:nvSpPr>
        <p:spPr>
          <a:xfrm>
            <a:off x="3467493" y="126092"/>
            <a:ext cx="450261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è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and 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ê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</a:t>
            </a:r>
            <a:b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sound almost the same. 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ê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is a little longer and deeper. </a:t>
            </a:r>
          </a:p>
        </p:txBody>
      </p:sp>
    </p:spTree>
    <p:extLst>
      <p:ext uri="{BB962C8B-B14F-4D97-AF65-F5344CB8AC3E}">
        <p14:creationId xmlns:p14="http://schemas.microsoft.com/office/powerpoint/2010/main" val="281634210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3" grpId="0"/>
      <p:bldP spid="30" grpId="0"/>
      <p:bldP spid="31" grpId="0"/>
      <p:bldP spid="32" grpId="0"/>
      <p:bldP spid="33" grpId="0"/>
      <p:bldP spid="34" grpId="0"/>
      <p:bldP spid="26" grpId="0" animBg="1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6">
            <a:hlinkClick r:id="" action="ppaction://noaction">
              <a:snd r:embed="rId4" name="JT2W4S16_1.wav"/>
            </a:hlinkClick>
            <a:extLst>
              <a:ext uri="{FF2B5EF4-FFF2-40B4-BE49-F238E27FC236}">
                <a16:creationId xmlns:a16="http://schemas.microsoft.com/office/drawing/2014/main" id="{F09C6E39-3408-4D19-8AD9-5506257CA3F2}"/>
              </a:ext>
            </a:extLst>
          </p:cNvPr>
          <p:cNvSpPr/>
          <p:nvPr/>
        </p:nvSpPr>
        <p:spPr>
          <a:xfrm>
            <a:off x="75717" y="4318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Écoute. C’est l’image A ou B ? [6/6]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CE44DB-22DC-4FFD-8882-DA8DD6BC0FAA}"/>
              </a:ext>
            </a:extLst>
          </p:cNvPr>
          <p:cNvSpPr/>
          <p:nvPr/>
        </p:nvSpPr>
        <p:spPr>
          <a:xfrm>
            <a:off x="2584216" y="1024986"/>
            <a:ext cx="7536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06816F-6438-4CC5-90FD-0D7EEFF2BB69}"/>
              </a:ext>
            </a:extLst>
          </p:cNvPr>
          <p:cNvSpPr/>
          <p:nvPr/>
        </p:nvSpPr>
        <p:spPr>
          <a:xfrm>
            <a:off x="7879388" y="1024986"/>
            <a:ext cx="6301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23">
            <a:hlinkClick r:id="" action="ppaction://noaction">
              <a:snd r:embed="rId5" name="Le + beep.wav"/>
            </a:hlinkClick>
            <a:extLst>
              <a:ext uri="{FF2B5EF4-FFF2-40B4-BE49-F238E27FC236}">
                <a16:creationId xmlns:a16="http://schemas.microsoft.com/office/drawing/2014/main" id="{E9B43EC2-A8B6-40E4-8D40-1F65EEB3301F}"/>
              </a:ext>
            </a:extLst>
          </p:cNvPr>
          <p:cNvSpPr/>
          <p:nvPr/>
        </p:nvSpPr>
        <p:spPr>
          <a:xfrm>
            <a:off x="239289" y="663480"/>
            <a:ext cx="630173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srgbClr val="FF0066"/>
                </a:solidFill>
                <a:latin typeface="Century Gothic" panose="020B0502020202020204" pitchFamily="34" charset="0"/>
                <a:ea typeface="DejaVu Sans"/>
              </a:rPr>
              <a:t>6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a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ustomShape 23">
            <a:hlinkClick r:id="" action="ppaction://noaction">
              <a:snd r:embed="rId6" name="JT2W4S21_1.wav"/>
            </a:hlinkClick>
            <a:extLst>
              <a:ext uri="{FF2B5EF4-FFF2-40B4-BE49-F238E27FC236}">
                <a16:creationId xmlns:a16="http://schemas.microsoft.com/office/drawing/2014/main" id="{3B05D95F-76CE-4718-8F31-92527E5ED154}"/>
              </a:ext>
            </a:extLst>
          </p:cNvPr>
          <p:cNvSpPr/>
          <p:nvPr/>
        </p:nvSpPr>
        <p:spPr>
          <a:xfrm>
            <a:off x="239290" y="5619204"/>
            <a:ext cx="630172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srgbClr val="FF0066"/>
                </a:solidFill>
                <a:latin typeface="Century Gothic" panose="020B0502020202020204" pitchFamily="34" charset="0"/>
                <a:ea typeface="DejaVu Sans"/>
              </a:rPr>
              <a:t>6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b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DCA59A1-2203-4165-AAB2-C8621D5E995B}"/>
              </a:ext>
            </a:extLst>
          </p:cNvPr>
          <p:cNvSpPr/>
          <p:nvPr/>
        </p:nvSpPr>
        <p:spPr>
          <a:xfrm>
            <a:off x="355150" y="1097281"/>
            <a:ext cx="5873859" cy="4243534"/>
          </a:xfrm>
          <a:prstGeom prst="ellipse">
            <a:avLst/>
          </a:prstGeom>
          <a:solidFill>
            <a:schemeClr val="accent6">
              <a:lumMod val="20000"/>
              <a:lumOff val="80000"/>
              <a:alpha val="38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38385E-ED75-89BA-4B3F-716D704B704A}"/>
              </a:ext>
            </a:extLst>
          </p:cNvPr>
          <p:cNvGrpSpPr/>
          <p:nvPr/>
        </p:nvGrpSpPr>
        <p:grpSpPr>
          <a:xfrm>
            <a:off x="6885388" y="2040649"/>
            <a:ext cx="3248345" cy="3300166"/>
            <a:chOff x="4380408" y="2973059"/>
            <a:chExt cx="3431183" cy="327214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ACF5155-4853-C0DC-7C31-A3E9ABCA9915}"/>
                </a:ext>
              </a:extLst>
            </p:cNvPr>
            <p:cNvGrpSpPr/>
            <p:nvPr/>
          </p:nvGrpSpPr>
          <p:grpSpPr>
            <a:xfrm>
              <a:off x="4380408" y="2973059"/>
              <a:ext cx="3431183" cy="2104280"/>
              <a:chOff x="199103" y="494279"/>
              <a:chExt cx="3431183" cy="210428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4B33B58-2B74-60FE-9D6C-C91B457E1B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926" y="660939"/>
                <a:ext cx="2024310" cy="1799738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6C78DE7-A517-3A7C-0F7D-018EAD1549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9103" y="494279"/>
                <a:ext cx="3431183" cy="2104280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60F769A-9474-3EAA-765D-A8E04B36CEF0}"/>
                </a:ext>
              </a:extLst>
            </p:cNvPr>
            <p:cNvSpPr txBox="1"/>
            <p:nvPr/>
          </p:nvSpPr>
          <p:spPr>
            <a:xfrm>
              <a:off x="4540134" y="5167981"/>
              <a:ext cx="297531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(party, celebration)</a:t>
              </a:r>
            </a:p>
          </p:txBody>
        </p:sp>
      </p:grpSp>
      <p:pic>
        <p:nvPicPr>
          <p:cNvPr id="15" name="Picture 14" descr="A crowd of people watching a parade&#10;&#10;Description automatically generated with low confidence">
            <a:extLst>
              <a:ext uri="{FF2B5EF4-FFF2-40B4-BE49-F238E27FC236}">
                <a16:creationId xmlns:a16="http://schemas.microsoft.com/office/drawing/2014/main" id="{A9BE5252-2778-FD81-0347-014339B722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551" y="2040649"/>
            <a:ext cx="3756183" cy="249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4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75717" y="4318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‘de’ [of]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7" name="CustomShape 6">
            <a:extLst>
              <a:ext uri="{FF2B5EF4-FFF2-40B4-BE49-F238E27FC236}">
                <a16:creationId xmlns:a16="http://schemas.microsoft.com/office/drawing/2014/main" id="{AA2CE978-E84D-4B94-886E-91E9B641821C}"/>
              </a:ext>
            </a:extLst>
          </p:cNvPr>
          <p:cNvSpPr/>
          <p:nvPr/>
        </p:nvSpPr>
        <p:spPr>
          <a:xfrm>
            <a:off x="2404623" y="952259"/>
            <a:ext cx="3904771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grand-mère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Pierre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8" name="Picture 16" descr="United, Flag, Kingdom, British, Great, Britain">
            <a:extLst>
              <a:ext uri="{FF2B5EF4-FFF2-40B4-BE49-F238E27FC236}">
                <a16:creationId xmlns:a16="http://schemas.microsoft.com/office/drawing/2014/main" id="{9813623D-8D6F-41DA-871C-85885B0CB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379" y="243186"/>
            <a:ext cx="491064" cy="384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ustomShape 6">
            <a:extLst>
              <a:ext uri="{FF2B5EF4-FFF2-40B4-BE49-F238E27FC236}">
                <a16:creationId xmlns:a16="http://schemas.microsoft.com/office/drawing/2014/main" id="{592C8F72-C5E7-438A-A605-3026A6141130}"/>
              </a:ext>
            </a:extLst>
          </p:cNvPr>
          <p:cNvSpPr/>
          <p:nvPr/>
        </p:nvSpPr>
        <p:spPr>
          <a:xfrm>
            <a:off x="6651285" y="232552"/>
            <a:ext cx="311505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 anglais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CustomShape 6">
            <a:extLst>
              <a:ext uri="{FF2B5EF4-FFF2-40B4-BE49-F238E27FC236}">
                <a16:creationId xmlns:a16="http://schemas.microsoft.com/office/drawing/2014/main" id="{B733DCC6-838A-4A60-B196-24170AB0098F}"/>
              </a:ext>
            </a:extLst>
          </p:cNvPr>
          <p:cNvSpPr/>
          <p:nvPr/>
        </p:nvSpPr>
        <p:spPr>
          <a:xfrm>
            <a:off x="2934026" y="232552"/>
            <a:ext cx="311505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 français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CustomShape 6">
            <a:extLst>
              <a:ext uri="{FF2B5EF4-FFF2-40B4-BE49-F238E27FC236}">
                <a16:creationId xmlns:a16="http://schemas.microsoft.com/office/drawing/2014/main" id="{56D199AF-CFD8-494C-93DC-64B29415FAD0}"/>
              </a:ext>
            </a:extLst>
          </p:cNvPr>
          <p:cNvSpPr/>
          <p:nvPr/>
        </p:nvSpPr>
        <p:spPr>
          <a:xfrm>
            <a:off x="6390489" y="919142"/>
            <a:ext cx="311505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Pierre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’s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grandma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0" name="CustomShape 6">
            <a:extLst>
              <a:ext uri="{FF2B5EF4-FFF2-40B4-BE49-F238E27FC236}">
                <a16:creationId xmlns:a16="http://schemas.microsoft.com/office/drawing/2014/main" id="{7C99A41D-C112-4DC1-9EA9-ADD563C3D950}"/>
              </a:ext>
            </a:extLst>
          </p:cNvPr>
          <p:cNvSpPr/>
          <p:nvPr/>
        </p:nvSpPr>
        <p:spPr>
          <a:xfrm>
            <a:off x="81174" y="1289442"/>
            <a:ext cx="2295525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Marie-Ange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1" name="CustomShape 6">
            <a:extLst>
              <a:ext uri="{FF2B5EF4-FFF2-40B4-BE49-F238E27FC236}">
                <a16:creationId xmlns:a16="http://schemas.microsoft.com/office/drawing/2014/main" id="{5D9874A3-7EA1-4375-B7E6-47C11CA8938E}"/>
              </a:ext>
            </a:extLst>
          </p:cNvPr>
          <p:cNvSpPr/>
          <p:nvPr/>
        </p:nvSpPr>
        <p:spPr>
          <a:xfrm>
            <a:off x="2362033" y="2058559"/>
            <a:ext cx="311505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tante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d’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Adèle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CustomShape 6">
            <a:extLst>
              <a:ext uri="{FF2B5EF4-FFF2-40B4-BE49-F238E27FC236}">
                <a16:creationId xmlns:a16="http://schemas.microsoft.com/office/drawing/2014/main" id="{FB73BF2B-3DA6-497F-89DE-C53872270179}"/>
              </a:ext>
            </a:extLst>
          </p:cNvPr>
          <p:cNvSpPr/>
          <p:nvPr/>
        </p:nvSpPr>
        <p:spPr>
          <a:xfrm>
            <a:off x="6390489" y="2044117"/>
            <a:ext cx="311505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Adèle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’s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fr-FR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aunt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2" name="CustomShape 6">
            <a:extLst>
              <a:ext uri="{FF2B5EF4-FFF2-40B4-BE49-F238E27FC236}">
                <a16:creationId xmlns:a16="http://schemas.microsoft.com/office/drawing/2014/main" id="{8AB94698-58B4-4202-878C-859F7FD609D5}"/>
              </a:ext>
            </a:extLst>
          </p:cNvPr>
          <p:cNvSpPr/>
          <p:nvPr/>
        </p:nvSpPr>
        <p:spPr>
          <a:xfrm>
            <a:off x="2362033" y="3140159"/>
            <a:ext cx="373396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profession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</a:t>
            </a:r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Mylène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3" name="CustomShape 6">
            <a:extLst>
              <a:ext uri="{FF2B5EF4-FFF2-40B4-BE49-F238E27FC236}">
                <a16:creationId xmlns:a16="http://schemas.microsoft.com/office/drawing/2014/main" id="{59A9BC1F-FAED-4D94-8569-771B7955CA1D}"/>
              </a:ext>
            </a:extLst>
          </p:cNvPr>
          <p:cNvSpPr/>
          <p:nvPr/>
        </p:nvSpPr>
        <p:spPr>
          <a:xfrm>
            <a:off x="6437738" y="3140159"/>
            <a:ext cx="405282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Mylène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’s </a:t>
            </a:r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profession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6">
            <a:extLst>
              <a:ext uri="{FF2B5EF4-FFF2-40B4-BE49-F238E27FC236}">
                <a16:creationId xmlns:a16="http://schemas.microsoft.com/office/drawing/2014/main" id="{887807C2-822F-449E-8463-776C2E439860}"/>
              </a:ext>
            </a:extLst>
          </p:cNvPr>
          <p:cNvSpPr/>
          <p:nvPr/>
        </p:nvSpPr>
        <p:spPr>
          <a:xfrm>
            <a:off x="2317262" y="4085409"/>
            <a:ext cx="373396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Carnaval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Nice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6" name="CustomShape 6">
            <a:extLst>
              <a:ext uri="{FF2B5EF4-FFF2-40B4-BE49-F238E27FC236}">
                <a16:creationId xmlns:a16="http://schemas.microsoft.com/office/drawing/2014/main" id="{2CE6989B-4B43-4E35-B3D7-91289B662664}"/>
              </a:ext>
            </a:extLst>
          </p:cNvPr>
          <p:cNvSpPr/>
          <p:nvPr/>
        </p:nvSpPr>
        <p:spPr>
          <a:xfrm>
            <a:off x="6392967" y="4085409"/>
            <a:ext cx="405282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 Nice Carnival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7" name="CustomShape 6">
            <a:extLst>
              <a:ext uri="{FF2B5EF4-FFF2-40B4-BE49-F238E27FC236}">
                <a16:creationId xmlns:a16="http://schemas.microsoft.com/office/drawing/2014/main" id="{E8ED44BD-5D73-463B-BD61-8DE058B3EA46}"/>
              </a:ext>
            </a:extLst>
          </p:cNvPr>
          <p:cNvSpPr/>
          <p:nvPr/>
        </p:nvSpPr>
        <p:spPr>
          <a:xfrm>
            <a:off x="2317262" y="5055442"/>
            <a:ext cx="373396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l’émission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télé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CustomShape 6">
            <a:extLst>
              <a:ext uri="{FF2B5EF4-FFF2-40B4-BE49-F238E27FC236}">
                <a16:creationId xmlns:a16="http://schemas.microsoft.com/office/drawing/2014/main" id="{03919032-661D-4B7F-9B66-B2443ECB3DB4}"/>
              </a:ext>
            </a:extLst>
          </p:cNvPr>
          <p:cNvSpPr/>
          <p:nvPr/>
        </p:nvSpPr>
        <p:spPr>
          <a:xfrm>
            <a:off x="6392967" y="5055442"/>
            <a:ext cx="405282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tv programme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9" name="CustomShape 6">
            <a:extLst>
              <a:ext uri="{FF2B5EF4-FFF2-40B4-BE49-F238E27FC236}">
                <a16:creationId xmlns:a16="http://schemas.microsoft.com/office/drawing/2014/main" id="{B3C0CFEE-2F05-44D6-8265-8B727EDCD876}"/>
              </a:ext>
            </a:extLst>
          </p:cNvPr>
          <p:cNvSpPr/>
          <p:nvPr/>
        </p:nvSpPr>
        <p:spPr>
          <a:xfrm>
            <a:off x="2317262" y="5979960"/>
            <a:ext cx="373396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bataille*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fleurs*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0" name="CustomShape 6">
            <a:extLst>
              <a:ext uri="{FF2B5EF4-FFF2-40B4-BE49-F238E27FC236}">
                <a16:creationId xmlns:a16="http://schemas.microsoft.com/office/drawing/2014/main" id="{94E8F72F-E2D3-43E9-BB5C-84C148BA63BB}"/>
              </a:ext>
            </a:extLst>
          </p:cNvPr>
          <p:cNvSpPr/>
          <p:nvPr/>
        </p:nvSpPr>
        <p:spPr>
          <a:xfrm>
            <a:off x="6392967" y="5979960"/>
            <a:ext cx="405282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</a:t>
            </a:r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flower battle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24830AC-1B8A-4934-AA6D-2522FB978F8E}"/>
              </a:ext>
            </a:extLst>
          </p:cNvPr>
          <p:cNvGrpSpPr/>
          <p:nvPr/>
        </p:nvGrpSpPr>
        <p:grpSpPr>
          <a:xfrm>
            <a:off x="498920" y="1766649"/>
            <a:ext cx="1304621" cy="1303631"/>
            <a:chOff x="376616" y="3890086"/>
            <a:chExt cx="1546932" cy="141021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7D6F2FB-5263-4444-82A5-0A594DDF1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833" y="3890086"/>
              <a:ext cx="974668" cy="986944"/>
            </a:xfrm>
            <a:prstGeom prst="rect">
              <a:avLst/>
            </a:prstGeom>
          </p:spPr>
        </p:pic>
        <p:sp>
          <p:nvSpPr>
            <p:cNvPr id="62" name="CustomShape 6">
              <a:extLst>
                <a:ext uri="{FF2B5EF4-FFF2-40B4-BE49-F238E27FC236}">
                  <a16:creationId xmlns:a16="http://schemas.microsoft.com/office/drawing/2014/main" id="{F996D49F-B7AD-4C87-AB56-27F9C713C0B6}"/>
                </a:ext>
              </a:extLst>
            </p:cNvPr>
            <p:cNvSpPr/>
            <p:nvPr/>
          </p:nvSpPr>
          <p:spPr>
            <a:xfrm>
              <a:off x="376616" y="4782981"/>
              <a:ext cx="1546932" cy="5173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Mylène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63" name="Speech Bubble: Rectangle with Corners Rounded 62">
            <a:extLst>
              <a:ext uri="{FF2B5EF4-FFF2-40B4-BE49-F238E27FC236}">
                <a16:creationId xmlns:a16="http://schemas.microsoft.com/office/drawing/2014/main" id="{8BA1FA29-B4D0-4E38-9B35-02A6CA1485CC}"/>
              </a:ext>
            </a:extLst>
          </p:cNvPr>
          <p:cNvSpPr/>
          <p:nvPr/>
        </p:nvSpPr>
        <p:spPr>
          <a:xfrm>
            <a:off x="9344249" y="1616187"/>
            <a:ext cx="2295525" cy="918990"/>
          </a:xfrm>
          <a:prstGeom prst="wedgeRoundRectCallout">
            <a:avLst>
              <a:gd name="adj1" fmla="val -103117"/>
              <a:gd name="adj2" fmla="val -82576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38375" algn="l"/>
              </a:tabLst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de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in French can be 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‘s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in English</a:t>
            </a:r>
          </a:p>
        </p:txBody>
      </p:sp>
      <p:sp>
        <p:nvSpPr>
          <p:cNvPr id="64" name="Speech Bubble: Rectangle with Corners Rounded 63">
            <a:extLst>
              <a:ext uri="{FF2B5EF4-FFF2-40B4-BE49-F238E27FC236}">
                <a16:creationId xmlns:a16="http://schemas.microsoft.com/office/drawing/2014/main" id="{2ABC9806-7A1D-4C65-A57F-9210CAF4B81A}"/>
              </a:ext>
            </a:extLst>
          </p:cNvPr>
          <p:cNvSpPr/>
          <p:nvPr/>
        </p:nvSpPr>
        <p:spPr>
          <a:xfrm>
            <a:off x="9818081" y="3095108"/>
            <a:ext cx="2295525" cy="918990"/>
          </a:xfrm>
          <a:prstGeom prst="wedgeRoundRectCallout">
            <a:avLst>
              <a:gd name="adj1" fmla="val -129437"/>
              <a:gd name="adj2" fmla="val 63406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38375" algn="l"/>
              </a:tabLst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de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in French can be nothing in English</a:t>
            </a:r>
          </a:p>
        </p:txBody>
      </p:sp>
      <p:pic>
        <p:nvPicPr>
          <p:cNvPr id="11" name="Picture 10" descr="Background pattern, rectangle&#10;&#10;Description automatically generated">
            <a:extLst>
              <a:ext uri="{FF2B5EF4-FFF2-40B4-BE49-F238E27FC236}">
                <a16:creationId xmlns:a16="http://schemas.microsoft.com/office/drawing/2014/main" id="{DB0B7263-B3D3-44A7-9E95-2D1FAFB7A7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781" y="246594"/>
            <a:ext cx="571676" cy="38096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3B50B00-19EE-41EC-9785-DC62AC4F83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73" y="492764"/>
            <a:ext cx="1136983" cy="918990"/>
          </a:xfrm>
          <a:prstGeom prst="rect">
            <a:avLst/>
          </a:prstGeom>
        </p:spPr>
      </p:pic>
      <p:pic>
        <p:nvPicPr>
          <p:cNvPr id="43" name="Picture 42" descr="Shape&#10;&#10;Description automatically generated with low confidence">
            <a:extLst>
              <a:ext uri="{FF2B5EF4-FFF2-40B4-BE49-F238E27FC236}">
                <a16:creationId xmlns:a16="http://schemas.microsoft.com/office/drawing/2014/main" id="{5CC73BF1-D20A-470D-849F-2D343A73A6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72" y="3050075"/>
            <a:ext cx="781771" cy="697487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5FD081A0-1B2C-411F-A969-8EF6106DB79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5B4CD"/>
              </a:clrFrom>
              <a:clrTo>
                <a:srgbClr val="05B4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04" y="4725226"/>
            <a:ext cx="1742151" cy="1077956"/>
          </a:xfrm>
          <a:prstGeom prst="rect">
            <a:avLst/>
          </a:prstGeom>
        </p:spPr>
      </p:pic>
      <p:pic>
        <p:nvPicPr>
          <p:cNvPr id="12" name="Picture 11" descr="A picture containing sky, person&#10;&#10;Description automatically generated">
            <a:extLst>
              <a:ext uri="{FF2B5EF4-FFF2-40B4-BE49-F238E27FC236}">
                <a16:creationId xmlns:a16="http://schemas.microsoft.com/office/drawing/2014/main" id="{FA04BD97-504D-45EF-95BB-FE52B7D608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84" y="3855577"/>
            <a:ext cx="734810" cy="980225"/>
          </a:xfrm>
          <a:prstGeom prst="rect">
            <a:avLst/>
          </a:prstGeom>
        </p:spPr>
      </p:pic>
      <p:pic>
        <p:nvPicPr>
          <p:cNvPr id="18" name="Picture 17" descr="A person in a white dress&#10;&#10;Description automatically generated with low confidence">
            <a:extLst>
              <a:ext uri="{FF2B5EF4-FFF2-40B4-BE49-F238E27FC236}">
                <a16:creationId xmlns:a16="http://schemas.microsoft.com/office/drawing/2014/main" id="{546E2912-0943-4FD3-9BA2-E213CA2EE2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46" y="5803182"/>
            <a:ext cx="666469" cy="10036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C145FB3-94B1-4891-8389-DFC6A9A7409D}"/>
              </a:ext>
            </a:extLst>
          </p:cNvPr>
          <p:cNvSpPr txBox="1"/>
          <p:nvPr/>
        </p:nvSpPr>
        <p:spPr>
          <a:xfrm>
            <a:off x="9192281" y="6181339"/>
            <a:ext cx="2998264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la </a:t>
            </a:r>
            <a:r>
              <a:rPr lang="en-GB" sz="2000" dirty="0" err="1">
                <a:latin typeface="Century Gothic" panose="020B0502020202020204" pitchFamily="34" charset="0"/>
              </a:rPr>
              <a:t>bataille</a:t>
            </a:r>
            <a:r>
              <a:rPr lang="en-GB" sz="2000" dirty="0">
                <a:latin typeface="Century Gothic" panose="020B0502020202020204" pitchFamily="34" charset="0"/>
              </a:rPr>
              <a:t> = the battle</a:t>
            </a:r>
            <a:br>
              <a:rPr lang="en-GB" sz="2000" dirty="0">
                <a:latin typeface="Century Gothic" panose="020B0502020202020204" pitchFamily="34" charset="0"/>
              </a:rPr>
            </a:br>
            <a:r>
              <a:rPr lang="en-GB" sz="2000" dirty="0">
                <a:latin typeface="Century Gothic" panose="020B0502020202020204" pitchFamily="34" charset="0"/>
              </a:rPr>
              <a:t>la fleur = flower</a:t>
            </a:r>
          </a:p>
        </p:txBody>
      </p:sp>
    </p:spTree>
    <p:extLst>
      <p:ext uri="{BB962C8B-B14F-4D97-AF65-F5344CB8AC3E}">
        <p14:creationId xmlns:p14="http://schemas.microsoft.com/office/powerpoint/2010/main" val="282085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7" grpId="0"/>
      <p:bldP spid="41" grpId="0"/>
      <p:bldP spid="45" grpId="0"/>
      <p:bldP spid="52" grpId="0"/>
      <p:bldP spid="53" grpId="0"/>
      <p:bldP spid="55" grpId="0"/>
      <p:bldP spid="56" grpId="0"/>
      <p:bldP spid="57" grpId="0"/>
      <p:bldP spid="58" grpId="0"/>
      <p:bldP spid="59" grpId="0"/>
      <p:bldP spid="60" grpId="0"/>
      <p:bldP spid="63" grpId="0" animBg="1"/>
      <p:bldP spid="6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JT2W4S23_1.wav"/>
            </a:hlinkClick>
          </p:cNvPr>
          <p:cNvSpPr/>
          <p:nvPr/>
        </p:nvSpPr>
        <p:spPr>
          <a:xfrm>
            <a:off x="75717" y="4318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mot correct, c’est quoi ? 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7" name="CustomShape 6">
            <a:hlinkClick r:id="" action="ppaction://noaction">
              <a:snd r:embed="rId5" name="JT2W4S23_2.wav"/>
            </a:hlinkClick>
            <a:extLst>
              <a:ext uri="{FF2B5EF4-FFF2-40B4-BE49-F238E27FC236}">
                <a16:creationId xmlns:a16="http://schemas.microsoft.com/office/drawing/2014/main" id="{AA2CE978-E84D-4B94-886E-91E9B641821C}"/>
              </a:ext>
            </a:extLst>
          </p:cNvPr>
          <p:cNvSpPr/>
          <p:nvPr/>
        </p:nvSpPr>
        <p:spPr>
          <a:xfrm>
            <a:off x="83574" y="421597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 l’adjectif en anglais.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9EAA300F-27A3-49E8-8812-D8F9261422C6}"/>
              </a:ext>
            </a:extLst>
          </p:cNvPr>
          <p:cNvGraphicFramePr>
            <a:graphicFrameLocks noGrp="1"/>
          </p:cNvGraphicFramePr>
          <p:nvPr/>
        </p:nvGraphicFramePr>
        <p:xfrm>
          <a:off x="228226" y="1033981"/>
          <a:ext cx="10860777" cy="54024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7148">
                  <a:extLst>
                    <a:ext uri="{9D8B030D-6E8A-4147-A177-3AD203B41FA5}">
                      <a16:colId xmlns:a16="http://schemas.microsoft.com/office/drawing/2014/main" val="2086796921"/>
                    </a:ext>
                  </a:extLst>
                </a:gridCol>
                <a:gridCol w="7973371">
                  <a:extLst>
                    <a:ext uri="{9D8B030D-6E8A-4147-A177-3AD203B41FA5}">
                      <a16:colId xmlns:a16="http://schemas.microsoft.com/office/drawing/2014/main" val="2276983332"/>
                    </a:ext>
                  </a:extLst>
                </a:gridCol>
                <a:gridCol w="1790258">
                  <a:extLst>
                    <a:ext uri="{9D8B030D-6E8A-4147-A177-3AD203B41FA5}">
                      <a16:colId xmlns:a16="http://schemas.microsoft.com/office/drawing/2014/main" val="2674341653"/>
                    </a:ext>
                  </a:extLst>
                </a:gridCol>
              </a:tblGrid>
              <a:tr h="900404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professeure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 Pierre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petite.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429854"/>
                  </a:ext>
                </a:extLst>
              </a:tr>
              <a:tr h="900404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parc|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L’université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petit.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639173"/>
                  </a:ext>
                </a:extLst>
              </a:tr>
              <a:tr h="900404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chambre| Le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musée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grand.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864937"/>
                  </a:ext>
                </a:extLst>
              </a:tr>
              <a:tr h="900404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Fête | Le Carnaval de Nice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grande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999100"/>
                  </a:ext>
                </a:extLst>
              </a:tr>
              <a:tr h="900404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L’image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 Le chat de Mylène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petit.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0172598"/>
                  </a:ext>
                </a:extLst>
              </a:tr>
              <a:tr h="900404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grand-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père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La grand-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mère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d’Adèle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grande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133367"/>
                  </a:ext>
                </a:extLst>
              </a:tr>
            </a:tbl>
          </a:graphicData>
        </a:graphic>
      </p:graphicFrame>
      <p:sp>
        <p:nvSpPr>
          <p:cNvPr id="19" name="CustomShape 23">
            <a:hlinkClick r:id="" action="ppaction://noaction">
              <a:snd r:embed="rId6" name="JT2W4S23_3.wav"/>
            </a:hlinkClick>
            <a:extLst>
              <a:ext uri="{FF2B5EF4-FFF2-40B4-BE49-F238E27FC236}">
                <a16:creationId xmlns:a16="http://schemas.microsoft.com/office/drawing/2014/main" id="{B2772F30-4E1E-47E7-AA8A-B65703805B10}"/>
              </a:ext>
            </a:extLst>
          </p:cNvPr>
          <p:cNvSpPr/>
          <p:nvPr/>
        </p:nvSpPr>
        <p:spPr>
          <a:xfrm>
            <a:off x="472824" y="1324886"/>
            <a:ext cx="630173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23">
            <a:hlinkClick r:id="" action="ppaction://noaction">
              <a:snd r:embed="rId7" name="JT2W4S23_4.wav"/>
            </a:hlinkClick>
            <a:extLst>
              <a:ext uri="{FF2B5EF4-FFF2-40B4-BE49-F238E27FC236}">
                <a16:creationId xmlns:a16="http://schemas.microsoft.com/office/drawing/2014/main" id="{1732E4DC-61E5-4692-9D63-6A076CD9CD16}"/>
              </a:ext>
            </a:extLst>
          </p:cNvPr>
          <p:cNvSpPr/>
          <p:nvPr/>
        </p:nvSpPr>
        <p:spPr>
          <a:xfrm>
            <a:off x="472824" y="2196814"/>
            <a:ext cx="630173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3">
            <a:hlinkClick r:id="" action="ppaction://noaction">
              <a:snd r:embed="rId8" name="JT2W4S23_5.wav"/>
            </a:hlinkClick>
            <a:extLst>
              <a:ext uri="{FF2B5EF4-FFF2-40B4-BE49-F238E27FC236}">
                <a16:creationId xmlns:a16="http://schemas.microsoft.com/office/drawing/2014/main" id="{4885B61B-A4FB-4EFA-B981-7AE87EAFF0EB}"/>
              </a:ext>
            </a:extLst>
          </p:cNvPr>
          <p:cNvSpPr/>
          <p:nvPr/>
        </p:nvSpPr>
        <p:spPr>
          <a:xfrm>
            <a:off x="472824" y="3081350"/>
            <a:ext cx="630173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CustomShape 23">
            <a:hlinkClick r:id="" action="ppaction://noaction">
              <a:snd r:embed="rId9" name="JT2W4S23_6.wav"/>
            </a:hlinkClick>
            <a:extLst>
              <a:ext uri="{FF2B5EF4-FFF2-40B4-BE49-F238E27FC236}">
                <a16:creationId xmlns:a16="http://schemas.microsoft.com/office/drawing/2014/main" id="{5271A799-7319-4E29-945E-2CBD2E034415}"/>
              </a:ext>
            </a:extLst>
          </p:cNvPr>
          <p:cNvSpPr/>
          <p:nvPr/>
        </p:nvSpPr>
        <p:spPr>
          <a:xfrm>
            <a:off x="472824" y="3993880"/>
            <a:ext cx="630173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CustomShape 23">
            <a:hlinkClick r:id="" action="ppaction://noaction">
              <a:snd r:embed="rId10" name="JT2W4S23_7.wav"/>
            </a:hlinkClick>
            <a:extLst>
              <a:ext uri="{FF2B5EF4-FFF2-40B4-BE49-F238E27FC236}">
                <a16:creationId xmlns:a16="http://schemas.microsoft.com/office/drawing/2014/main" id="{2FF0F53F-3CD4-490F-A3FD-00CA6F3839D4}"/>
              </a:ext>
            </a:extLst>
          </p:cNvPr>
          <p:cNvSpPr/>
          <p:nvPr/>
        </p:nvSpPr>
        <p:spPr>
          <a:xfrm>
            <a:off x="472824" y="4837814"/>
            <a:ext cx="630173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stomShape 23">
            <a:hlinkClick r:id="" action="ppaction://noaction">
              <a:snd r:embed="rId11" name="JT2W4S23_8.wav"/>
            </a:hlinkClick>
            <a:extLst>
              <a:ext uri="{FF2B5EF4-FFF2-40B4-BE49-F238E27FC236}">
                <a16:creationId xmlns:a16="http://schemas.microsoft.com/office/drawing/2014/main" id="{84CBAC14-7595-4DDB-92F3-08D94F5AF278}"/>
              </a:ext>
            </a:extLst>
          </p:cNvPr>
          <p:cNvSpPr/>
          <p:nvPr/>
        </p:nvSpPr>
        <p:spPr>
          <a:xfrm>
            <a:off x="472824" y="5722350"/>
            <a:ext cx="630173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0" name="Picture 16" descr="United, Flag, Kingdom, British, Great, Britain">
            <a:extLst>
              <a:ext uri="{FF2B5EF4-FFF2-40B4-BE49-F238E27FC236}">
                <a16:creationId xmlns:a16="http://schemas.microsoft.com/office/drawing/2014/main" id="{A61CC1BC-2A4F-4CE3-94D0-2CE1F65F4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895" y="560380"/>
            <a:ext cx="491064" cy="384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8ED9C0A-3EF3-4EBF-A3C3-63B0CFD194E4}"/>
              </a:ext>
            </a:extLst>
          </p:cNvPr>
          <p:cNvSpPr/>
          <p:nvPr/>
        </p:nvSpPr>
        <p:spPr>
          <a:xfrm>
            <a:off x="7602183" y="566348"/>
            <a:ext cx="3281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l’adjectif en anglais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18C96D8-221A-46EE-BF6C-F59FF71281DC}"/>
              </a:ext>
            </a:extLst>
          </p:cNvPr>
          <p:cNvSpPr/>
          <p:nvPr/>
        </p:nvSpPr>
        <p:spPr>
          <a:xfrm>
            <a:off x="9674010" y="1233705"/>
            <a:ext cx="976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short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8446F84-DFBF-4DF3-995E-1AC7B2CEF4F8}"/>
              </a:ext>
            </a:extLst>
          </p:cNvPr>
          <p:cNvSpPr/>
          <p:nvPr/>
        </p:nvSpPr>
        <p:spPr>
          <a:xfrm>
            <a:off x="3586812" y="1292233"/>
            <a:ext cx="1111797" cy="461665"/>
          </a:xfrm>
          <a:prstGeom prst="roundRect">
            <a:avLst/>
          </a:prstGeom>
          <a:solidFill>
            <a:srgbClr val="EF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7952F7D-2CB5-422F-AEBB-D26C978ACFCC}"/>
              </a:ext>
            </a:extLst>
          </p:cNvPr>
          <p:cNvSpPr/>
          <p:nvPr/>
        </p:nvSpPr>
        <p:spPr>
          <a:xfrm>
            <a:off x="2589145" y="2131388"/>
            <a:ext cx="1856245" cy="461665"/>
          </a:xfrm>
          <a:prstGeom prst="roundRect">
            <a:avLst/>
          </a:prstGeom>
          <a:solidFill>
            <a:srgbClr val="EF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850C46-59DF-4FBB-9804-687F5C244ED2}"/>
              </a:ext>
            </a:extLst>
          </p:cNvPr>
          <p:cNvSpPr/>
          <p:nvPr/>
        </p:nvSpPr>
        <p:spPr>
          <a:xfrm>
            <a:off x="9639544" y="2105512"/>
            <a:ext cx="10454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small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064FE7E-FEDB-4143-9781-CC8D2EED83B8}"/>
              </a:ext>
            </a:extLst>
          </p:cNvPr>
          <p:cNvSpPr/>
          <p:nvPr/>
        </p:nvSpPr>
        <p:spPr>
          <a:xfrm>
            <a:off x="1402455" y="3114680"/>
            <a:ext cx="1991984" cy="461665"/>
          </a:xfrm>
          <a:prstGeom prst="roundRect">
            <a:avLst/>
          </a:prstGeom>
          <a:solidFill>
            <a:srgbClr val="EF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84061B2-DCD2-4193-9DBC-CCEB59CDEB36}"/>
              </a:ext>
            </a:extLst>
          </p:cNvPr>
          <p:cNvSpPr/>
          <p:nvPr/>
        </p:nvSpPr>
        <p:spPr>
          <a:xfrm>
            <a:off x="9770705" y="3010442"/>
            <a:ext cx="7521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big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131FB44-1206-413C-8799-757A7B450C26}"/>
              </a:ext>
            </a:extLst>
          </p:cNvPr>
          <p:cNvSpPr/>
          <p:nvPr/>
        </p:nvSpPr>
        <p:spPr>
          <a:xfrm>
            <a:off x="2569123" y="3977640"/>
            <a:ext cx="2035378" cy="461665"/>
          </a:xfrm>
          <a:prstGeom prst="roundRect">
            <a:avLst/>
          </a:prstGeom>
          <a:solidFill>
            <a:srgbClr val="EF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62C56F8-1F08-41B6-8C30-65D1DB354EDF}"/>
              </a:ext>
            </a:extLst>
          </p:cNvPr>
          <p:cNvSpPr/>
          <p:nvPr/>
        </p:nvSpPr>
        <p:spPr>
          <a:xfrm>
            <a:off x="9786219" y="3965803"/>
            <a:ext cx="7521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big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01F8E0D-4DBE-4A80-AC73-1C67DF8011C6}"/>
              </a:ext>
            </a:extLst>
          </p:cNvPr>
          <p:cNvSpPr/>
          <p:nvPr/>
        </p:nvSpPr>
        <p:spPr>
          <a:xfrm>
            <a:off x="1347595" y="4823389"/>
            <a:ext cx="1409673" cy="461665"/>
          </a:xfrm>
          <a:prstGeom prst="roundRect">
            <a:avLst/>
          </a:prstGeom>
          <a:solidFill>
            <a:srgbClr val="EF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418908B-EA97-4E97-9CDF-C87200D412D7}"/>
              </a:ext>
            </a:extLst>
          </p:cNvPr>
          <p:cNvSpPr/>
          <p:nvPr/>
        </p:nvSpPr>
        <p:spPr>
          <a:xfrm>
            <a:off x="9683249" y="4779285"/>
            <a:ext cx="10454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small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0670BE7-E8C6-4B46-A73A-5FAB382243A3}"/>
              </a:ext>
            </a:extLst>
          </p:cNvPr>
          <p:cNvSpPr/>
          <p:nvPr/>
        </p:nvSpPr>
        <p:spPr>
          <a:xfrm>
            <a:off x="9848358" y="5711750"/>
            <a:ext cx="715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tall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0D32496-873F-4BC1-B903-3181014D930A}"/>
              </a:ext>
            </a:extLst>
          </p:cNvPr>
          <p:cNvSpPr/>
          <p:nvPr/>
        </p:nvSpPr>
        <p:spPr>
          <a:xfrm>
            <a:off x="1343076" y="5722350"/>
            <a:ext cx="2452093" cy="461665"/>
          </a:xfrm>
          <a:prstGeom prst="roundRect">
            <a:avLst/>
          </a:prstGeom>
          <a:solidFill>
            <a:srgbClr val="EF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963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3" grpId="0" animBg="1"/>
      <p:bldP spid="32" grpId="0" animBg="1"/>
      <p:bldP spid="33" grpId="0"/>
      <p:bldP spid="34" grpId="0" animBg="1"/>
      <p:bldP spid="35" grpId="0"/>
      <p:bldP spid="38" grpId="0" animBg="1"/>
      <p:bldP spid="39" grpId="0"/>
      <p:bldP spid="40" grpId="0" animBg="1"/>
      <p:bldP spid="41" grpId="0"/>
      <p:bldP spid="42" grpId="0"/>
      <p:bldP spid="4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>
            <a:extLst>
              <a:ext uri="{FF2B5EF4-FFF2-40B4-BE49-F238E27FC236}">
                <a16:creationId xmlns:a16="http://schemas.microsoft.com/office/drawing/2014/main" id="{74503C82-F7B5-47BE-BCB4-4259B7700981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CustomShape 2"/>
          <p:cNvSpPr/>
          <p:nvPr/>
        </p:nvSpPr>
        <p:spPr>
          <a:xfrm>
            <a:off x="5254920" y="4998600"/>
            <a:ext cx="59544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7C22E2F-CBD6-4D67-8E52-6985005A9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867" y="382879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267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365" y="987529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hlinkClick r:id="" action="ppaction://noaction">
              <a:snd r:embed="rId4" name="JT2W4S3_1.wav"/>
            </a:hlinkClick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2" y="65569"/>
            <a:ext cx="5032241" cy="5252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 les mots. [1/9]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CustomShape 1">
            <a:hlinkClick r:id="" action="ppaction://noaction">
              <a:snd r:embed="rId5" name="JT2W4S3_2.wav"/>
            </a:hlinkClick>
            <a:extLst>
              <a:ext uri="{FF2B5EF4-FFF2-40B4-BE49-F238E27FC236}">
                <a16:creationId xmlns:a16="http://schemas.microsoft.com/office/drawing/2014/main" id="{CFA51EED-415D-499C-AD4C-54C402EF924D}"/>
              </a:ext>
            </a:extLst>
          </p:cNvPr>
          <p:cNvSpPr/>
          <p:nvPr/>
        </p:nvSpPr>
        <p:spPr>
          <a:xfrm>
            <a:off x="130601" y="555565"/>
            <a:ext cx="9758987" cy="5252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son [</a:t>
            </a:r>
            <a:r>
              <a:rPr kumimoji="0" lang="fr-FR" sz="2800" b="1" i="0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hlinkClick r:id="" action="ppaction://noaction">
                  <a:snd r:embed="rId5" name="JT2W4S3_2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è</a:t>
            </a:r>
            <a:r>
              <a:rPr kumimoji="0" lang="fr-FR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</a:t>
            </a:r>
            <a:r>
              <a:rPr kumimoji="0" lang="fr-FR" sz="2800" b="1" i="0" u="sng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], c’est dans le mot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ou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380184-2BCE-4924-800D-C7EA3E011EB6}"/>
              </a:ext>
            </a:extLst>
          </p:cNvPr>
          <p:cNvSpPr txBox="1"/>
          <p:nvPr/>
        </p:nvSpPr>
        <p:spPr>
          <a:xfrm>
            <a:off x="965709" y="5033117"/>
            <a:ext cx="4192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grand-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è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FAFE690-FEAD-4C3D-8055-ADBAA810C8E7}"/>
              </a:ext>
            </a:extLst>
          </p:cNvPr>
          <p:cNvSpPr txBox="1"/>
          <p:nvPr/>
        </p:nvSpPr>
        <p:spPr>
          <a:xfrm>
            <a:off x="7145333" y="5033117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bébé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DD2BF-D593-4BBA-99E4-3E19C282FFAA}"/>
              </a:ext>
            </a:extLst>
          </p:cNvPr>
          <p:cNvSpPr/>
          <p:nvPr/>
        </p:nvSpPr>
        <p:spPr>
          <a:xfrm>
            <a:off x="2584216" y="1024986"/>
            <a:ext cx="7536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C6510CC-2093-4A82-83EF-9CC62A30F178}"/>
              </a:ext>
            </a:extLst>
          </p:cNvPr>
          <p:cNvSpPr/>
          <p:nvPr/>
        </p:nvSpPr>
        <p:spPr>
          <a:xfrm>
            <a:off x="7879388" y="1024986"/>
            <a:ext cx="6301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C8C386-BF4F-4D31-A450-B98B85065D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8842" y="2194808"/>
            <a:ext cx="1984351" cy="2468384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A71020B0-C6DD-4221-866C-FAF3F77774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325" y="3041101"/>
            <a:ext cx="1390472" cy="177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6819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DFEB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365" y="987529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380184-2BCE-4924-800D-C7EA3E011EB6}"/>
              </a:ext>
            </a:extLst>
          </p:cNvPr>
          <p:cNvSpPr txBox="1"/>
          <p:nvPr/>
        </p:nvSpPr>
        <p:spPr>
          <a:xfrm>
            <a:off x="965709" y="5033117"/>
            <a:ext cx="4192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lle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FAFE690-FEAD-4C3D-8055-ADBAA810C8E7}"/>
              </a:ext>
            </a:extLst>
          </p:cNvPr>
          <p:cNvSpPr txBox="1"/>
          <p:nvPr/>
        </p:nvSpPr>
        <p:spPr>
          <a:xfrm>
            <a:off x="6706815" y="5033117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DD2BF-D593-4BBA-99E4-3E19C282FFAA}"/>
              </a:ext>
            </a:extLst>
          </p:cNvPr>
          <p:cNvSpPr/>
          <p:nvPr/>
        </p:nvSpPr>
        <p:spPr>
          <a:xfrm>
            <a:off x="2584216" y="1024986"/>
            <a:ext cx="7536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C6510CC-2093-4A82-83EF-9CC62A30F178}"/>
              </a:ext>
            </a:extLst>
          </p:cNvPr>
          <p:cNvSpPr/>
          <p:nvPr/>
        </p:nvSpPr>
        <p:spPr>
          <a:xfrm>
            <a:off x="7879388" y="1024986"/>
            <a:ext cx="6301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Google Shape;182;p8">
            <a:extLst>
              <a:ext uri="{FF2B5EF4-FFF2-40B4-BE49-F238E27FC236}">
                <a16:creationId xmlns:a16="http://schemas.microsoft.com/office/drawing/2014/main" id="{BB64D76B-642A-C45B-9D36-800BE95CA619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850103" y="2532444"/>
            <a:ext cx="2643520" cy="1935388"/>
          </a:xfrm>
          <a:prstGeom prst="rect">
            <a:avLst/>
          </a:prstGeom>
          <a:ln>
            <a:noFill/>
          </a:ln>
        </p:spPr>
      </p:pic>
      <p:pic>
        <p:nvPicPr>
          <p:cNvPr id="4" name="Google Shape;180;p8">
            <a:extLst>
              <a:ext uri="{FF2B5EF4-FFF2-40B4-BE49-F238E27FC236}">
                <a16:creationId xmlns:a16="http://schemas.microsoft.com/office/drawing/2014/main" id="{C020476C-E5DB-BFCC-1B83-B69F69254823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7698379" y="2674721"/>
            <a:ext cx="1003355" cy="1793111"/>
          </a:xfrm>
          <a:prstGeom prst="rect">
            <a:avLst/>
          </a:prstGeom>
          <a:ln>
            <a:noFill/>
          </a:ln>
        </p:spPr>
      </p:pic>
      <p:sp>
        <p:nvSpPr>
          <p:cNvPr id="5" name="CustomShape 1">
            <a:hlinkClick r:id="" action="ppaction://noaction">
              <a:snd r:embed="rId6" name="JT2W4S3_1.wav"/>
            </a:hlinkClick>
            <a:extLst>
              <a:ext uri="{FF2B5EF4-FFF2-40B4-BE49-F238E27FC236}">
                <a16:creationId xmlns:a16="http://schemas.microsoft.com/office/drawing/2014/main" id="{421198C3-5BC7-15DE-3D09-76BBAF972CBE}"/>
              </a:ext>
            </a:extLst>
          </p:cNvPr>
          <p:cNvSpPr/>
          <p:nvPr/>
        </p:nvSpPr>
        <p:spPr>
          <a:xfrm>
            <a:off x="130602" y="65569"/>
            <a:ext cx="5032241" cy="5252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 les mots. [2/9]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CustomShape 1">
            <a:hlinkClick r:id="" action="ppaction://noaction">
              <a:snd r:embed="rId7" name="JT2W4S3_2.wav"/>
            </a:hlinkClick>
            <a:extLst>
              <a:ext uri="{FF2B5EF4-FFF2-40B4-BE49-F238E27FC236}">
                <a16:creationId xmlns:a16="http://schemas.microsoft.com/office/drawing/2014/main" id="{6D83CBE3-3314-C2DE-2031-A60DCD653D3D}"/>
              </a:ext>
            </a:extLst>
          </p:cNvPr>
          <p:cNvSpPr/>
          <p:nvPr/>
        </p:nvSpPr>
        <p:spPr>
          <a:xfrm>
            <a:off x="130601" y="555565"/>
            <a:ext cx="9758987" cy="5252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son [</a:t>
            </a:r>
            <a:r>
              <a:rPr kumimoji="0" lang="fr-FR" sz="2800" b="1" i="0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hlinkClick r:id="" action="ppaction://noaction">
                  <a:snd r:embed="rId7" name="JT2W4S3_2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è</a:t>
            </a:r>
            <a:r>
              <a:rPr kumimoji="0" lang="fr-FR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</a:t>
            </a:r>
            <a:r>
              <a:rPr kumimoji="0" lang="fr-FR" sz="2800" b="1" i="0" u="sng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], c’est dans le mot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ou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7772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DFEB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365" y="987529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380184-2BCE-4924-800D-C7EA3E011EB6}"/>
              </a:ext>
            </a:extLst>
          </p:cNvPr>
          <p:cNvSpPr txBox="1"/>
          <p:nvPr/>
        </p:nvSpPr>
        <p:spPr>
          <a:xfrm>
            <a:off x="6098012" y="4972157"/>
            <a:ext cx="4192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 d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ssines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FAFE690-FEAD-4C3D-8055-ADBAA810C8E7}"/>
              </a:ext>
            </a:extLst>
          </p:cNvPr>
          <p:cNvSpPr txBox="1"/>
          <p:nvPr/>
        </p:nvSpPr>
        <p:spPr>
          <a:xfrm>
            <a:off x="1246131" y="4963011"/>
            <a:ext cx="3429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présentes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DD2BF-D593-4BBA-99E4-3E19C282FFAA}"/>
              </a:ext>
            </a:extLst>
          </p:cNvPr>
          <p:cNvSpPr/>
          <p:nvPr/>
        </p:nvSpPr>
        <p:spPr>
          <a:xfrm>
            <a:off x="2584216" y="1024986"/>
            <a:ext cx="7536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C6510CC-2093-4A82-83EF-9CC62A30F178}"/>
              </a:ext>
            </a:extLst>
          </p:cNvPr>
          <p:cNvSpPr/>
          <p:nvPr/>
        </p:nvSpPr>
        <p:spPr>
          <a:xfrm>
            <a:off x="7879388" y="1024986"/>
            <a:ext cx="6301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391477C-C577-4DC1-BF84-E8BE81818438}"/>
              </a:ext>
            </a:extLst>
          </p:cNvPr>
          <p:cNvGrpSpPr/>
          <p:nvPr/>
        </p:nvGrpSpPr>
        <p:grpSpPr>
          <a:xfrm>
            <a:off x="7513869" y="2141020"/>
            <a:ext cx="2777067" cy="2575960"/>
            <a:chOff x="6163733" y="676237"/>
            <a:chExt cx="2777067" cy="2575960"/>
          </a:xfrm>
        </p:grpSpPr>
        <p:sp>
          <p:nvSpPr>
            <p:cNvPr id="4" name="TextBox 67">
              <a:extLst>
                <a:ext uri="{FF2B5EF4-FFF2-40B4-BE49-F238E27FC236}">
                  <a16:creationId xmlns:a16="http://schemas.microsoft.com/office/drawing/2014/main" id="{8E729EBB-E021-4656-9AA9-2C3B352AFF19}"/>
                </a:ext>
              </a:extLst>
            </p:cNvPr>
            <p:cNvSpPr txBox="1"/>
            <p:nvPr/>
          </p:nvSpPr>
          <p:spPr>
            <a:xfrm>
              <a:off x="6163733" y="2298090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draw, drawing]</a:t>
              </a:r>
            </a:p>
          </p:txBody>
        </p:sp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00DE9D4F-E953-4199-8B82-62B2B69D6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089" y="676237"/>
              <a:ext cx="1588353" cy="1581182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C4C438B-D507-4752-AA3C-5C5D9ABEAE18}"/>
              </a:ext>
            </a:extLst>
          </p:cNvPr>
          <p:cNvGrpSpPr/>
          <p:nvPr/>
        </p:nvGrpSpPr>
        <p:grpSpPr>
          <a:xfrm>
            <a:off x="2092846" y="2115357"/>
            <a:ext cx="2777067" cy="2601623"/>
            <a:chOff x="349458" y="4012463"/>
            <a:chExt cx="2777067" cy="2601623"/>
          </a:xfrm>
        </p:grpSpPr>
        <p:sp>
          <p:nvSpPr>
            <p:cNvPr id="8" name="TextBox 70">
              <a:extLst>
                <a:ext uri="{FF2B5EF4-FFF2-40B4-BE49-F238E27FC236}">
                  <a16:creationId xmlns:a16="http://schemas.microsoft.com/office/drawing/2014/main" id="{B8FED4F6-8C02-4B06-9F0A-D7416A1A9DE4}"/>
                </a:ext>
              </a:extLst>
            </p:cNvPr>
            <p:cNvSpPr txBox="1"/>
            <p:nvPr/>
          </p:nvSpPr>
          <p:spPr>
            <a:xfrm>
              <a:off x="349458" y="5659979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present, presenting]</a:t>
              </a:r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641E3799-0694-41AB-A86E-64E087228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177" y="4012463"/>
              <a:ext cx="1583628" cy="1576478"/>
            </a:xfrm>
            <a:prstGeom prst="rect">
              <a:avLst/>
            </a:prstGeom>
          </p:spPr>
        </p:pic>
      </p:grpSp>
      <p:pic>
        <p:nvPicPr>
          <p:cNvPr id="13" name="Picture 12" descr="A picture containing clipart&#10;&#10;Description automatically generated">
            <a:extLst>
              <a:ext uri="{FF2B5EF4-FFF2-40B4-BE49-F238E27FC236}">
                <a16:creationId xmlns:a16="http://schemas.microsoft.com/office/drawing/2014/main" id="{CC4F238C-9CCA-40E0-BF70-79746B02E6C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27340"/>
            <a:ext cx="2320577" cy="1835533"/>
          </a:xfrm>
          <a:prstGeom prst="rect">
            <a:avLst/>
          </a:prstGeom>
        </p:spPr>
      </p:pic>
      <p:pic>
        <p:nvPicPr>
          <p:cNvPr id="14" name="Picture 13" descr="A picture containing clipart&#10;&#10;Description automatically generated">
            <a:extLst>
              <a:ext uri="{FF2B5EF4-FFF2-40B4-BE49-F238E27FC236}">
                <a16:creationId xmlns:a16="http://schemas.microsoft.com/office/drawing/2014/main" id="{B2820FDF-589B-448D-65D9-A6C31237A8E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05" y="1927339"/>
            <a:ext cx="2320577" cy="1835533"/>
          </a:xfrm>
          <a:prstGeom prst="rect">
            <a:avLst/>
          </a:prstGeom>
        </p:spPr>
      </p:pic>
      <p:sp>
        <p:nvSpPr>
          <p:cNvPr id="10" name="CustomShape 1">
            <a:hlinkClick r:id="" action="ppaction://noaction">
              <a:snd r:embed="rId7" name="JT2W4S3_1.wav"/>
            </a:hlinkClick>
            <a:extLst>
              <a:ext uri="{FF2B5EF4-FFF2-40B4-BE49-F238E27FC236}">
                <a16:creationId xmlns:a16="http://schemas.microsoft.com/office/drawing/2014/main" id="{DECDA152-583F-AE01-4511-E1F4AD2CE0DC}"/>
              </a:ext>
            </a:extLst>
          </p:cNvPr>
          <p:cNvSpPr/>
          <p:nvPr/>
        </p:nvSpPr>
        <p:spPr>
          <a:xfrm>
            <a:off x="130602" y="65569"/>
            <a:ext cx="5032241" cy="5252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 les mots. [3/9]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ustomShape 1">
            <a:hlinkClick r:id="" action="ppaction://noaction">
              <a:snd r:embed="rId8" name="JT2W4S3_2.wav"/>
            </a:hlinkClick>
            <a:extLst>
              <a:ext uri="{FF2B5EF4-FFF2-40B4-BE49-F238E27FC236}">
                <a16:creationId xmlns:a16="http://schemas.microsoft.com/office/drawing/2014/main" id="{A4E292ED-57B1-E015-194B-E05EBEBF1371}"/>
              </a:ext>
            </a:extLst>
          </p:cNvPr>
          <p:cNvSpPr/>
          <p:nvPr/>
        </p:nvSpPr>
        <p:spPr>
          <a:xfrm>
            <a:off x="130601" y="555565"/>
            <a:ext cx="9758987" cy="5252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son [</a:t>
            </a:r>
            <a:r>
              <a:rPr kumimoji="0" lang="fr-FR" sz="2800" b="1" i="0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hlinkClick r:id="" action="ppaction://noaction">
                  <a:snd r:embed="rId8" name="JT2W4S3_2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è</a:t>
            </a:r>
            <a:r>
              <a:rPr kumimoji="0" lang="fr-FR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</a:t>
            </a:r>
            <a:r>
              <a:rPr kumimoji="0" lang="fr-FR" sz="2800" b="1" i="0" u="sng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], c’est dans le mot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ou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81043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DFEB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365" y="987529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380184-2BCE-4924-800D-C7EA3E011EB6}"/>
              </a:ext>
            </a:extLst>
          </p:cNvPr>
          <p:cNvSpPr txBox="1"/>
          <p:nvPr/>
        </p:nvSpPr>
        <p:spPr>
          <a:xfrm>
            <a:off x="6098012" y="4972157"/>
            <a:ext cx="4192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tre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FAFE690-FEAD-4C3D-8055-ADBAA810C8E7}"/>
              </a:ext>
            </a:extLst>
          </p:cNvPr>
          <p:cNvSpPr txBox="1"/>
          <p:nvPr/>
        </p:nvSpPr>
        <p:spPr>
          <a:xfrm>
            <a:off x="1246131" y="4963011"/>
            <a:ext cx="3429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avoir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DD2BF-D593-4BBA-99E4-3E19C282FFAA}"/>
              </a:ext>
            </a:extLst>
          </p:cNvPr>
          <p:cNvSpPr/>
          <p:nvPr/>
        </p:nvSpPr>
        <p:spPr>
          <a:xfrm>
            <a:off x="2584216" y="1024986"/>
            <a:ext cx="7536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C6510CC-2093-4A82-83EF-9CC62A30F178}"/>
              </a:ext>
            </a:extLst>
          </p:cNvPr>
          <p:cNvSpPr/>
          <p:nvPr/>
        </p:nvSpPr>
        <p:spPr>
          <a:xfrm>
            <a:off x="7879388" y="1024986"/>
            <a:ext cx="6301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2E9475-7983-8192-BD65-85297E579EA5}"/>
              </a:ext>
            </a:extLst>
          </p:cNvPr>
          <p:cNvSpPr txBox="1"/>
          <p:nvPr/>
        </p:nvSpPr>
        <p:spPr>
          <a:xfrm>
            <a:off x="6706815" y="2844683"/>
            <a:ext cx="29753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be, being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0634DE-7D78-CADD-DA6D-FE823BA51D4B}"/>
              </a:ext>
            </a:extLst>
          </p:cNvPr>
          <p:cNvSpPr txBox="1"/>
          <p:nvPr/>
        </p:nvSpPr>
        <p:spPr>
          <a:xfrm>
            <a:off x="1473359" y="2840110"/>
            <a:ext cx="29753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have, having</a:t>
            </a:r>
          </a:p>
        </p:txBody>
      </p:sp>
      <p:sp>
        <p:nvSpPr>
          <p:cNvPr id="8" name="CustomShape 1">
            <a:hlinkClick r:id="" action="ppaction://noaction">
              <a:snd r:embed="rId4" name="JT2W4S3_1.wav"/>
            </a:hlinkClick>
            <a:extLst>
              <a:ext uri="{FF2B5EF4-FFF2-40B4-BE49-F238E27FC236}">
                <a16:creationId xmlns:a16="http://schemas.microsoft.com/office/drawing/2014/main" id="{EC90F4E2-F08F-CECF-6E52-71888FD6DBAA}"/>
              </a:ext>
            </a:extLst>
          </p:cNvPr>
          <p:cNvSpPr/>
          <p:nvPr/>
        </p:nvSpPr>
        <p:spPr>
          <a:xfrm>
            <a:off x="130602" y="65569"/>
            <a:ext cx="5032241" cy="5252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 les mots. [4/9]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CustomShape 1">
            <a:hlinkClick r:id="" action="ppaction://noaction">
              <a:snd r:embed="rId5" name="JT2W4S3_2.wav"/>
            </a:hlinkClick>
            <a:extLst>
              <a:ext uri="{FF2B5EF4-FFF2-40B4-BE49-F238E27FC236}">
                <a16:creationId xmlns:a16="http://schemas.microsoft.com/office/drawing/2014/main" id="{4AEFBA7B-FA9C-BDA3-5B97-E42078F67AD6}"/>
              </a:ext>
            </a:extLst>
          </p:cNvPr>
          <p:cNvSpPr/>
          <p:nvPr/>
        </p:nvSpPr>
        <p:spPr>
          <a:xfrm>
            <a:off x="130601" y="555565"/>
            <a:ext cx="9758987" cy="5252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son [</a:t>
            </a:r>
            <a:r>
              <a:rPr kumimoji="0" lang="fr-FR" sz="2800" b="1" i="0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hlinkClick r:id="" action="ppaction://noaction">
                  <a:snd r:embed="rId5" name="JT2W4S3_2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è</a:t>
            </a:r>
            <a:r>
              <a:rPr kumimoji="0" lang="fr-FR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</a:t>
            </a:r>
            <a:r>
              <a:rPr kumimoji="0" lang="fr-FR" sz="2800" b="1" i="0" u="sng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], c’est dans le mot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ou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38414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DFEB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365" y="987529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380184-2BCE-4924-800D-C7EA3E011EB6}"/>
              </a:ext>
            </a:extLst>
          </p:cNvPr>
          <p:cNvSpPr txBox="1"/>
          <p:nvPr/>
        </p:nvSpPr>
        <p:spPr>
          <a:xfrm>
            <a:off x="864556" y="5033117"/>
            <a:ext cx="4192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le t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xte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FAFE690-FEAD-4C3D-8055-ADBAA810C8E7}"/>
              </a:ext>
            </a:extLst>
          </p:cNvPr>
          <p:cNvSpPr txBox="1"/>
          <p:nvPr/>
        </p:nvSpPr>
        <p:spPr>
          <a:xfrm>
            <a:off x="7145333" y="5033117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petit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DD2BF-D593-4BBA-99E4-3E19C282FFAA}"/>
              </a:ext>
            </a:extLst>
          </p:cNvPr>
          <p:cNvSpPr/>
          <p:nvPr/>
        </p:nvSpPr>
        <p:spPr>
          <a:xfrm>
            <a:off x="2584216" y="1024986"/>
            <a:ext cx="7536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C6510CC-2093-4A82-83EF-9CC62A30F178}"/>
              </a:ext>
            </a:extLst>
          </p:cNvPr>
          <p:cNvSpPr/>
          <p:nvPr/>
        </p:nvSpPr>
        <p:spPr>
          <a:xfrm>
            <a:off x="7879388" y="1024986"/>
            <a:ext cx="6301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6A6E44-35B2-48E3-A473-81389A2EC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4593" y="2510070"/>
            <a:ext cx="2229935" cy="1958583"/>
          </a:xfrm>
          <a:prstGeom prst="rect">
            <a:avLst/>
          </a:prstGeom>
        </p:spPr>
      </p:pic>
      <p:pic>
        <p:nvPicPr>
          <p:cNvPr id="4098" name="Picture 2" descr="Écrivez, Remarque, Note, L'École, Papier">
            <a:extLst>
              <a:ext uri="{FF2B5EF4-FFF2-40B4-BE49-F238E27FC236}">
                <a16:creationId xmlns:a16="http://schemas.microsoft.com/office/drawing/2014/main" id="{2D75B1C0-C0BD-9948-469B-FACE5FA07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038" y="2291006"/>
            <a:ext cx="2089406" cy="208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stomShape 1">
            <a:hlinkClick r:id="" action="ppaction://noaction">
              <a:snd r:embed="rId6" name="JT2W4S3_1.wav"/>
            </a:hlinkClick>
            <a:extLst>
              <a:ext uri="{FF2B5EF4-FFF2-40B4-BE49-F238E27FC236}">
                <a16:creationId xmlns:a16="http://schemas.microsoft.com/office/drawing/2014/main" id="{02126889-66BA-3A6E-7516-8A93FB9CB7E0}"/>
              </a:ext>
            </a:extLst>
          </p:cNvPr>
          <p:cNvSpPr/>
          <p:nvPr/>
        </p:nvSpPr>
        <p:spPr>
          <a:xfrm>
            <a:off x="130602" y="65569"/>
            <a:ext cx="5032241" cy="5252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 les mots. [5/9]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CustomShape 1">
            <a:hlinkClick r:id="" action="ppaction://noaction">
              <a:snd r:embed="rId7" name="JT2W4S3_2.wav"/>
            </a:hlinkClick>
            <a:extLst>
              <a:ext uri="{FF2B5EF4-FFF2-40B4-BE49-F238E27FC236}">
                <a16:creationId xmlns:a16="http://schemas.microsoft.com/office/drawing/2014/main" id="{52F0F1F5-4B76-FE95-9D16-2F9E30D780B7}"/>
              </a:ext>
            </a:extLst>
          </p:cNvPr>
          <p:cNvSpPr/>
          <p:nvPr/>
        </p:nvSpPr>
        <p:spPr>
          <a:xfrm>
            <a:off x="130601" y="555565"/>
            <a:ext cx="9758987" cy="5252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son [</a:t>
            </a:r>
            <a:r>
              <a:rPr kumimoji="0" lang="fr-FR" sz="2800" b="1" i="0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hlinkClick r:id="" action="ppaction://noaction">
                  <a:snd r:embed="rId7" name="JT2W4S3_2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è</a:t>
            </a:r>
            <a:r>
              <a:rPr kumimoji="0" lang="fr-FR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</a:t>
            </a:r>
            <a:r>
              <a:rPr kumimoji="0" lang="fr-FR" sz="2800" b="1" i="0" u="sng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], c’est dans le mot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ou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26801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DFEB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365" y="987529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380184-2BCE-4924-800D-C7EA3E011EB6}"/>
              </a:ext>
            </a:extLst>
          </p:cNvPr>
          <p:cNvSpPr txBox="1"/>
          <p:nvPr/>
        </p:nvSpPr>
        <p:spPr>
          <a:xfrm>
            <a:off x="864556" y="5033117"/>
            <a:ext cx="4192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stion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FAFE690-FEAD-4C3D-8055-ADBAA810C8E7}"/>
              </a:ext>
            </a:extLst>
          </p:cNvPr>
          <p:cNvSpPr txBox="1"/>
          <p:nvPr/>
        </p:nvSpPr>
        <p:spPr>
          <a:xfrm>
            <a:off x="6831254" y="5033117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réponse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DD2BF-D593-4BBA-99E4-3E19C282FFAA}"/>
              </a:ext>
            </a:extLst>
          </p:cNvPr>
          <p:cNvSpPr/>
          <p:nvPr/>
        </p:nvSpPr>
        <p:spPr>
          <a:xfrm>
            <a:off x="2584216" y="1024986"/>
            <a:ext cx="7536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C6510CC-2093-4A82-83EF-9CC62A30F178}"/>
              </a:ext>
            </a:extLst>
          </p:cNvPr>
          <p:cNvSpPr/>
          <p:nvPr/>
        </p:nvSpPr>
        <p:spPr>
          <a:xfrm>
            <a:off x="7879388" y="1024986"/>
            <a:ext cx="6301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Graphic 15" descr="Help with solid fill">
            <a:extLst>
              <a:ext uri="{FF2B5EF4-FFF2-40B4-BE49-F238E27FC236}">
                <a16:creationId xmlns:a16="http://schemas.microsoft.com/office/drawing/2014/main" id="{B4FA5BA4-C9BA-4855-BDF8-15061B7ED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60193" y="2528175"/>
            <a:ext cx="2087368" cy="208736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Graphic 18" descr="Customer review with solid fill">
            <a:extLst>
              <a:ext uri="{FF2B5EF4-FFF2-40B4-BE49-F238E27FC236}">
                <a16:creationId xmlns:a16="http://schemas.microsoft.com/office/drawing/2014/main" id="{99C5C794-6200-4AD9-AF40-1A2A812617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26598" y="2523784"/>
            <a:ext cx="2087368" cy="2087368"/>
          </a:xfrm>
          <a:prstGeom prst="rect">
            <a:avLst/>
          </a:prstGeom>
        </p:spPr>
      </p:pic>
      <p:sp>
        <p:nvSpPr>
          <p:cNvPr id="5" name="CustomShape 1">
            <a:hlinkClick r:id="" action="ppaction://noaction">
              <a:snd r:embed="rId8" name="JT2W4S3_1.wav"/>
            </a:hlinkClick>
            <a:extLst>
              <a:ext uri="{FF2B5EF4-FFF2-40B4-BE49-F238E27FC236}">
                <a16:creationId xmlns:a16="http://schemas.microsoft.com/office/drawing/2014/main" id="{35D3A5B0-B465-2870-CA96-E38ECCB97FCB}"/>
              </a:ext>
            </a:extLst>
          </p:cNvPr>
          <p:cNvSpPr/>
          <p:nvPr/>
        </p:nvSpPr>
        <p:spPr>
          <a:xfrm>
            <a:off x="130602" y="65569"/>
            <a:ext cx="5032241" cy="5252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 les mots. [6/9]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CustomShape 1">
            <a:hlinkClick r:id="" action="ppaction://noaction">
              <a:snd r:embed="rId9" name="JT2W4S3_2.wav"/>
            </a:hlinkClick>
            <a:extLst>
              <a:ext uri="{FF2B5EF4-FFF2-40B4-BE49-F238E27FC236}">
                <a16:creationId xmlns:a16="http://schemas.microsoft.com/office/drawing/2014/main" id="{8668B5AC-CD36-BE83-8FA1-5FC22C2134AE}"/>
              </a:ext>
            </a:extLst>
          </p:cNvPr>
          <p:cNvSpPr/>
          <p:nvPr/>
        </p:nvSpPr>
        <p:spPr>
          <a:xfrm>
            <a:off x="130601" y="555565"/>
            <a:ext cx="9758987" cy="5252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son [</a:t>
            </a:r>
            <a:r>
              <a:rPr kumimoji="0" lang="fr-FR" sz="2800" b="1" i="0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hlinkClick r:id="" action="ppaction://noaction">
                  <a:snd r:embed="rId9" name="JT2W4S3_2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è</a:t>
            </a:r>
            <a:r>
              <a:rPr kumimoji="0" lang="fr-FR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</a:t>
            </a:r>
            <a:r>
              <a:rPr kumimoji="0" lang="fr-FR" sz="2800" b="1" i="0" u="sng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], c’est dans le mot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ou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8655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DFEB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365" y="987529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380184-2BCE-4924-800D-C7EA3E011EB6}"/>
              </a:ext>
            </a:extLst>
          </p:cNvPr>
          <p:cNvSpPr txBox="1"/>
          <p:nvPr/>
        </p:nvSpPr>
        <p:spPr>
          <a:xfrm>
            <a:off x="6098012" y="4972157"/>
            <a:ext cx="4192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 le m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ssage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FAFE690-FEAD-4C3D-8055-ADBAA810C8E7}"/>
              </a:ext>
            </a:extLst>
          </p:cNvPr>
          <p:cNvSpPr txBox="1"/>
          <p:nvPr/>
        </p:nvSpPr>
        <p:spPr>
          <a:xfrm>
            <a:off x="1246131" y="4963011"/>
            <a:ext cx="3429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lang="en-GB" sz="40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’image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DD2BF-D593-4BBA-99E4-3E19C282FFAA}"/>
              </a:ext>
            </a:extLst>
          </p:cNvPr>
          <p:cNvSpPr/>
          <p:nvPr/>
        </p:nvSpPr>
        <p:spPr>
          <a:xfrm>
            <a:off x="2584216" y="1024986"/>
            <a:ext cx="7536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C6510CC-2093-4A82-83EF-9CC62A30F178}"/>
              </a:ext>
            </a:extLst>
          </p:cNvPr>
          <p:cNvSpPr/>
          <p:nvPr/>
        </p:nvSpPr>
        <p:spPr>
          <a:xfrm>
            <a:off x="7879388" y="1024986"/>
            <a:ext cx="6301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2C0EBF-FA2B-42EE-9033-BE1FBC34E42F}"/>
              </a:ext>
            </a:extLst>
          </p:cNvPr>
          <p:cNvGrpSpPr/>
          <p:nvPr/>
        </p:nvGrpSpPr>
        <p:grpSpPr>
          <a:xfrm>
            <a:off x="6400799" y="2510070"/>
            <a:ext cx="4053823" cy="1715555"/>
            <a:chOff x="2154254" y="4816717"/>
            <a:chExt cx="3739525" cy="1329888"/>
          </a:xfrm>
        </p:grpSpPr>
        <p:pic>
          <p:nvPicPr>
            <p:cNvPr id="4" name="Picture 3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98C9D02E-9723-49C6-BAB9-F011AD09B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0" t="5555" r="37139" b="7325"/>
            <a:stretch/>
          </p:blipFill>
          <p:spPr>
            <a:xfrm>
              <a:off x="3547549" y="4870961"/>
              <a:ext cx="709619" cy="1275644"/>
            </a:xfrm>
            <a:prstGeom prst="rect">
              <a:avLst/>
            </a:prstGeom>
          </p:spPr>
        </p:pic>
        <p:pic>
          <p:nvPicPr>
            <p:cNvPr id="5" name="Picture 4" descr="A picture containing text, table, silhouette&#10;&#10;Description automatically generated">
              <a:extLst>
                <a:ext uri="{FF2B5EF4-FFF2-40B4-BE49-F238E27FC236}">
                  <a16:creationId xmlns:a16="http://schemas.microsoft.com/office/drawing/2014/main" id="{83EC4B00-1887-4D1B-8B63-1D3A05E8B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4327" y="4861366"/>
              <a:ext cx="1299452" cy="1285239"/>
            </a:xfrm>
            <a:prstGeom prst="rect">
              <a:avLst/>
            </a:prstGeom>
          </p:spPr>
        </p:pic>
        <p:pic>
          <p:nvPicPr>
            <p:cNvPr id="6" name="Picture 5" descr="Shape&#10;&#10;Description automatically generated">
              <a:extLst>
                <a:ext uri="{FF2B5EF4-FFF2-40B4-BE49-F238E27FC236}">
                  <a16:creationId xmlns:a16="http://schemas.microsoft.com/office/drawing/2014/main" id="{A1BC14BE-DFAF-428D-9B11-CAB20A3F6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254" y="4816717"/>
              <a:ext cx="1148018" cy="1037701"/>
            </a:xfrm>
            <a:prstGeom prst="rect">
              <a:avLst/>
            </a:prstGeom>
          </p:spPr>
        </p:pic>
      </p:grpSp>
      <p:pic>
        <p:nvPicPr>
          <p:cNvPr id="3074" name="Picture 2" descr="Image, Des Photos, Icône, Photo, Image">
            <a:extLst>
              <a:ext uri="{FF2B5EF4-FFF2-40B4-BE49-F238E27FC236}">
                <a16:creationId xmlns:a16="http://schemas.microsoft.com/office/drawing/2014/main" id="{36782529-7811-89B4-C04A-A5CA123EF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664" y="1894989"/>
            <a:ext cx="2949270" cy="263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stomShape 1">
            <a:hlinkClick r:id="" action="ppaction://noaction">
              <a:snd r:embed="rId8" name="JT2W4S3_1.wav"/>
            </a:hlinkClick>
            <a:extLst>
              <a:ext uri="{FF2B5EF4-FFF2-40B4-BE49-F238E27FC236}">
                <a16:creationId xmlns:a16="http://schemas.microsoft.com/office/drawing/2014/main" id="{0730257B-D17E-0971-C3D8-2B77BA0226A3}"/>
              </a:ext>
            </a:extLst>
          </p:cNvPr>
          <p:cNvSpPr/>
          <p:nvPr/>
        </p:nvSpPr>
        <p:spPr>
          <a:xfrm>
            <a:off x="130602" y="65569"/>
            <a:ext cx="5032241" cy="5252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 les mots. [7/9]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CustomShape 1">
            <a:hlinkClick r:id="" action="ppaction://noaction">
              <a:snd r:embed="rId9" name="JT2W4S3_2.wav"/>
            </a:hlinkClick>
            <a:extLst>
              <a:ext uri="{FF2B5EF4-FFF2-40B4-BE49-F238E27FC236}">
                <a16:creationId xmlns:a16="http://schemas.microsoft.com/office/drawing/2014/main" id="{4959D90E-4C45-1C3E-BEE6-671F9A2F9AA7}"/>
              </a:ext>
            </a:extLst>
          </p:cNvPr>
          <p:cNvSpPr/>
          <p:nvPr/>
        </p:nvSpPr>
        <p:spPr>
          <a:xfrm>
            <a:off x="130601" y="555565"/>
            <a:ext cx="9758987" cy="5252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son [</a:t>
            </a:r>
            <a:r>
              <a:rPr kumimoji="0" lang="fr-FR" sz="2800" b="1" i="0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hlinkClick r:id="" action="ppaction://noaction">
                  <a:snd r:embed="rId9" name="JT2W4S3_2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è</a:t>
            </a:r>
            <a:r>
              <a:rPr kumimoji="0" lang="fr-FR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</a:t>
            </a:r>
            <a:r>
              <a:rPr kumimoji="0" lang="fr-FR" sz="2800" b="1" i="0" u="sng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], c’est dans le mot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ou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47003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DFEB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4127</TotalTime>
  <Words>4180</Words>
  <Application>Microsoft Office PowerPoint</Application>
  <PresentationFormat>Widescreen</PresentationFormat>
  <Paragraphs>490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Century Gothic</vt:lpstr>
      <vt:lpstr>Century Gothic</vt:lpstr>
      <vt:lpstr>Eras Demi ITC</vt:lpstr>
      <vt:lpstr>Modern Love</vt:lpstr>
      <vt:lpstr>Segoe Print</vt:lpstr>
      <vt:lpstr>Symbol</vt:lpstr>
      <vt:lpstr>Wingdings</vt:lpstr>
      <vt:lpstr>1_Office Theme</vt:lpstr>
      <vt:lpstr>Saying what I and others do</vt:lpstr>
      <vt:lpstr>prononcer</vt:lpstr>
      <vt:lpstr>prononcer</vt:lpstr>
      <vt:lpstr>prononcer</vt:lpstr>
      <vt:lpstr>prononcer</vt:lpstr>
      <vt:lpstr>prononcer</vt:lpstr>
      <vt:lpstr>prononcer</vt:lpstr>
      <vt:lpstr>prononcer</vt:lpstr>
      <vt:lpstr>prononcer</vt:lpstr>
      <vt:lpstr>prononcer</vt:lpstr>
      <vt:lpstr>prononcer</vt:lpstr>
      <vt:lpstr>lire</vt:lpstr>
      <vt:lpstr>Using adjectives</vt:lpstr>
      <vt:lpstr>vocabulaire</vt:lpstr>
      <vt:lpstr>écouter</vt:lpstr>
      <vt:lpstr>écouter</vt:lpstr>
      <vt:lpstr>écouter</vt:lpstr>
      <vt:lpstr>écouter</vt:lpstr>
      <vt:lpstr>écouter</vt:lpstr>
      <vt:lpstr>écouter</vt:lpstr>
      <vt:lpstr>lire</vt:lpstr>
      <vt:lpstr>lire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Tom Dawes</cp:lastModifiedBy>
  <cp:revision>91</cp:revision>
  <dcterms:created xsi:type="dcterms:W3CDTF">2021-07-02T19:27:01Z</dcterms:created>
  <dcterms:modified xsi:type="dcterms:W3CDTF">2023-01-30T19:20:12Z</dcterms:modified>
</cp:coreProperties>
</file>