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10" r:id="rId2"/>
    <p:sldId id="385" r:id="rId3"/>
    <p:sldId id="386" r:id="rId4"/>
    <p:sldId id="387" r:id="rId5"/>
    <p:sldId id="715" r:id="rId6"/>
    <p:sldId id="718" r:id="rId7"/>
    <p:sldId id="719" r:id="rId8"/>
    <p:sldId id="708" r:id="rId9"/>
    <p:sldId id="709" r:id="rId10"/>
    <p:sldId id="711" r:id="rId11"/>
    <p:sldId id="529" r:id="rId12"/>
    <p:sldId id="714" r:id="rId13"/>
    <p:sldId id="717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FFF"/>
    <a:srgbClr val="FF0066"/>
    <a:srgbClr val="FFFFFF"/>
    <a:srgbClr val="F3FCD0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56200" autoAdjust="0"/>
  </p:normalViewPr>
  <p:slideViewPr>
    <p:cSldViewPr snapToGrid="0">
      <p:cViewPr varScale="1">
        <p:scale>
          <a:sx n="38" d="100"/>
          <a:sy n="38" d="100"/>
        </p:scale>
        <p:origin x="1634" y="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[eu(t,x,s)] un peu [91] 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[eu(r,l,f,ne,ve)] peur [755] jeune [152] neuf [787] acteur [1552] seul [102]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enseigner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anglais1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français2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grand-mère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[3883]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grand-père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[3748]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musique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[1139]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affiche [2886] bureau [273] chaise [3419] chambre [633] idée [239] lit [1837] un [3] une [3] (revisit moto, cheval)</a:t>
            </a: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E67A628-0E85-44A0-9565-F590CB67A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the parents of Claudine, the grandparents of Adele and Pierre, introduce the surname </a:t>
            </a:r>
            <a:r>
              <a:rPr lang="en-GB" b="0" dirty="0" err="1"/>
              <a:t>Kergosien</a:t>
            </a:r>
            <a:r>
              <a:rPr lang="en-GB" b="0" dirty="0"/>
              <a:t> and practise two new items of vocabulary for this week.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aseline="0" dirty="0"/>
              <a:t>Click through the animations to present the family members and to re-encounter two key vocabulary items for this week.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926F88-DC22-4D28-976C-4C0D977AD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definite articles and their connection with corresponding nouns; to practise comprehension of new and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There is a parents’ evening to learn about a school trip to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 and select the appropriate noun based on the definite article.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translate the sentence (this can be done orally with the whole class or written, and then checked).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0F50C2D-9695-40E5-AF91-A8A777315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reinforce the idea of the school trip to England and Adèle and Pierre’s reaction to it.</a:t>
            </a: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24BA748-1ACF-4D16-82AD-DD19AD75F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definite articles and connect written forms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on a number to hear a sentence with the 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write 1-6 and the word to which the article refers, along with any additional information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 further click brings up a set of audio buttons with full sentences for further reinforcement / practice.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La</a:t>
            </a:r>
            <a:r>
              <a:rPr lang="en-US" baseline="0" dirty="0"/>
              <a:t> [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écoute</a:t>
            </a:r>
            <a:r>
              <a:rPr lang="en-US" baseline="0" dirty="0"/>
              <a:t> la </a:t>
            </a:r>
            <a:r>
              <a:rPr lang="en-US" baseline="0" dirty="0" err="1"/>
              <a:t>présentation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Le [grand-</a:t>
            </a:r>
            <a:r>
              <a:rPr lang="en-US" baseline="0" dirty="0" err="1"/>
              <a:t>père</a:t>
            </a:r>
            <a:r>
              <a:rPr lang="en-US" baseline="0" dirty="0"/>
              <a:t>]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aussi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Le [</a:t>
            </a:r>
            <a:r>
              <a:rPr lang="en-US" baseline="0" dirty="0" err="1"/>
              <a:t>père</a:t>
            </a:r>
            <a:r>
              <a:rPr lang="en-US" baseline="0" dirty="0"/>
              <a:t>] pose </a:t>
            </a:r>
            <a:r>
              <a:rPr lang="en-US" baseline="0" dirty="0" err="1"/>
              <a:t>une</a:t>
            </a:r>
            <a:r>
              <a:rPr lang="en-US" baseline="0" dirty="0"/>
              <a:t> question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anglais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4) La [grand-</a:t>
            </a:r>
            <a:r>
              <a:rPr lang="en-US" baseline="0" dirty="0" err="1"/>
              <a:t>mère</a:t>
            </a:r>
            <a:r>
              <a:rPr lang="en-US" baseline="0" dirty="0"/>
              <a:t>] </a:t>
            </a:r>
            <a:r>
              <a:rPr lang="en-US" baseline="0" dirty="0" err="1"/>
              <a:t>répète</a:t>
            </a:r>
            <a:r>
              <a:rPr lang="en-US" baseline="0" dirty="0"/>
              <a:t> la question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français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5) La [</a:t>
            </a:r>
            <a:r>
              <a:rPr lang="en-US" baseline="0" dirty="0" err="1"/>
              <a:t>professeure</a:t>
            </a:r>
            <a:r>
              <a:rPr lang="en-US" baseline="0" dirty="0"/>
              <a:t>] a </a:t>
            </a:r>
            <a:r>
              <a:rPr lang="en-US" baseline="0" dirty="0" err="1"/>
              <a:t>une</a:t>
            </a:r>
            <a:r>
              <a:rPr lang="en-US" baseline="0" dirty="0"/>
              <a:t> idée.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6) Le [</a:t>
            </a:r>
            <a:r>
              <a:rPr lang="en-US" baseline="0" dirty="0" err="1"/>
              <a:t>père</a:t>
            </a:r>
            <a:r>
              <a:rPr lang="en-US" baseline="0" dirty="0"/>
              <a:t>] </a:t>
            </a:r>
            <a:r>
              <a:rPr lang="en-US" baseline="0" dirty="0" err="1"/>
              <a:t>organise</a:t>
            </a:r>
            <a:r>
              <a:rPr lang="en-US" baseline="0" dirty="0"/>
              <a:t> un concert pour la </a:t>
            </a:r>
            <a:r>
              <a:rPr lang="en-US" baseline="0" dirty="0" err="1"/>
              <a:t>visite</a:t>
            </a:r>
            <a:r>
              <a:rPr lang="en-US" baseline="0" dirty="0"/>
              <a:t>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closed and open [</a:t>
            </a:r>
            <a:r>
              <a:rPr lang="en-GB" b="1" dirty="0" err="1"/>
              <a:t>eu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closed [</a:t>
            </a:r>
            <a:r>
              <a:rPr lang="en-GB" b="1" dirty="0" err="1"/>
              <a:t>eu</a:t>
            </a:r>
            <a:r>
              <a:rPr lang="en-GB" dirty="0"/>
              <a:t>]. Repeat the SSC [</a:t>
            </a:r>
            <a:r>
              <a:rPr lang="en-GB" b="1" dirty="0" err="1"/>
              <a:t>eu</a:t>
            </a:r>
            <a:r>
              <a:rPr lang="en-GB" dirty="0"/>
              <a:t>] 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phrase </a:t>
            </a:r>
            <a:r>
              <a:rPr lang="en-GB" b="1" dirty="0"/>
              <a:t>‘un </a:t>
            </a:r>
            <a:r>
              <a:rPr lang="en-GB" b="1" dirty="0" err="1"/>
              <a:t>peu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phrase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closed vowel tongue 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open [</a:t>
            </a:r>
            <a:r>
              <a:rPr lang="en-GB" dirty="0" err="1"/>
              <a:t>eu</a:t>
            </a:r>
            <a:r>
              <a:rPr lang="en-GB" dirty="0"/>
              <a:t>].  Repeat the SSC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word ‘</a:t>
            </a:r>
            <a:r>
              <a:rPr lang="en-GB" b="1" dirty="0" err="1"/>
              <a:t>peur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picture, and the callout hint about ‘hurt’.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Say this SSC several times with the class.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 out about open SSC [</a:t>
            </a:r>
            <a:r>
              <a:rPr lang="en-GB" b="1" dirty="0" err="1"/>
              <a:t>eu</a:t>
            </a:r>
            <a:r>
              <a:rPr lang="en-GB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Practise alternating between </a:t>
            </a:r>
            <a:r>
              <a:rPr lang="en-GB" b="0" dirty="0"/>
              <a:t>‘</a:t>
            </a:r>
            <a:r>
              <a:rPr lang="en-GB" b="1" dirty="0" err="1"/>
              <a:t>peu</a:t>
            </a:r>
            <a:r>
              <a:rPr lang="en-GB" dirty="0"/>
              <a:t>’ and ‘</a:t>
            </a:r>
            <a:r>
              <a:rPr lang="en-GB" b="1" dirty="0" err="1"/>
              <a:t>peur</a:t>
            </a:r>
            <a:r>
              <a:rPr lang="en-GB" dirty="0"/>
              <a:t>’ several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528C0F1-5A12-4BC2-BCA4-6EBA1D256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first picture and word and elicit the pronunciation from pupils.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seul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are already known.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Move to next slide.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1F2C490-8E9A-40FE-91EE-51E188D00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open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words where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is followed by –l, -f, -r, -n(e).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to present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neuf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Arial"/>
              </a:rPr>
              <a:t>acteur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and practise these with pupils, e.g. by prompting with the English and eliciting choral responses.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Finally, click to bring up the callout. This provides a link to the vocabulary for this week, which are adjectives ending in –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eux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with closed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Arial"/>
              </a:rPr>
              <a:t>eu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].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91C0F3-8022-496E-BBA7-CFEA3D943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apply written recognition of the open/closed [</a:t>
            </a:r>
            <a:r>
              <a:rPr lang="en-US" b="0" dirty="0" err="1"/>
              <a:t>eu</a:t>
            </a:r>
            <a:r>
              <a:rPr lang="en-US" b="0" dirty="0"/>
              <a:t>] rule; to </a:t>
            </a:r>
            <a:r>
              <a:rPr lang="en-US" b="0" dirty="0" err="1"/>
              <a:t>practise</a:t>
            </a:r>
            <a:r>
              <a:rPr lang="en-US" b="0" dirty="0"/>
              <a:t> aural recognition of open and closed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when checking answers.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bring up the reminder about the rule.</a:t>
            </a:r>
          </a:p>
          <a:p>
            <a:pPr marL="0" indent="0">
              <a:buNone/>
            </a:pPr>
            <a:r>
              <a:rPr lang="en-US" b="0" dirty="0"/>
              <a:t>2.  Pupils read the words and decide, based on spelling, if the </a:t>
            </a:r>
            <a:r>
              <a:rPr lang="en-GB" sz="1200" b="0" dirty="0">
                <a:solidFill>
                  <a:schemeClr val="bg1"/>
                </a:solidFill>
              </a:rPr>
              <a:t>[</a:t>
            </a:r>
            <a:r>
              <a:rPr lang="en-GB" sz="1200" b="0" dirty="0" err="1">
                <a:solidFill>
                  <a:schemeClr val="bg1"/>
                </a:solidFill>
              </a:rPr>
              <a:t>eu</a:t>
            </a:r>
            <a:r>
              <a:rPr lang="en-GB" sz="1200" b="0" dirty="0">
                <a:solidFill>
                  <a:schemeClr val="bg1"/>
                </a:solidFill>
              </a:rPr>
              <a:t>/</a:t>
            </a:r>
            <a:r>
              <a:rPr lang="en-GB" sz="1200" b="0" dirty="0" err="1">
                <a:solidFill>
                  <a:schemeClr val="bg1"/>
                </a:solidFill>
              </a:rPr>
              <a:t>œu</a:t>
            </a:r>
            <a:r>
              <a:rPr lang="en-GB" sz="1200" b="0" dirty="0">
                <a:solidFill>
                  <a:schemeClr val="bg1"/>
                </a:solidFill>
              </a:rPr>
              <a:t>] is open or closed.</a:t>
            </a:r>
            <a:endParaRPr lang="en-US" b="0" dirty="0"/>
          </a:p>
          <a:p>
            <a:r>
              <a:rPr lang="en-US" b="0" dirty="0"/>
              <a:t>3. Click to listen and check (allow pupils a moment to adjust their answers, as needed).</a:t>
            </a:r>
          </a:p>
          <a:p>
            <a:r>
              <a:rPr lang="en-US" b="0" dirty="0"/>
              <a:t>4. Click again to reveal ticks.</a:t>
            </a:r>
          </a:p>
          <a:p>
            <a:endParaRPr lang="en-GB" dirty="0"/>
          </a:p>
          <a:p>
            <a:r>
              <a:rPr lang="en-US" b="1" dirty="0"/>
              <a:t>Transcript</a:t>
            </a:r>
            <a:r>
              <a:rPr lang="en-US" b="0" dirty="0"/>
              <a:t>:</a:t>
            </a:r>
            <a:endParaRPr lang="en-GB" b="0" dirty="0"/>
          </a:p>
          <a:p>
            <a:r>
              <a:rPr lang="en-GB" b="0" dirty="0"/>
              <a:t>feu</a:t>
            </a:r>
          </a:p>
          <a:p>
            <a:r>
              <a:rPr lang="en-GB" b="0" dirty="0" err="1"/>
              <a:t>neuf</a:t>
            </a:r>
            <a:endParaRPr lang="en-GB" b="0" dirty="0"/>
          </a:p>
          <a:p>
            <a:r>
              <a:rPr lang="en-GB" b="0" dirty="0"/>
              <a:t>lieu</a:t>
            </a:r>
          </a:p>
          <a:p>
            <a:r>
              <a:rPr lang="en-GB" b="0" dirty="0" err="1"/>
              <a:t>vieux</a:t>
            </a:r>
            <a:endParaRPr lang="en-GB" b="0" dirty="0"/>
          </a:p>
          <a:p>
            <a:r>
              <a:rPr lang="en-GB" b="0" dirty="0" err="1"/>
              <a:t>professeur</a:t>
            </a:r>
            <a:endParaRPr lang="en-GB" b="0" dirty="0"/>
          </a:p>
          <a:p>
            <a:r>
              <a:rPr lang="en-GB" b="0" dirty="0" err="1"/>
              <a:t>œuf</a:t>
            </a:r>
            <a:endParaRPr lang="en-GB" b="0" dirty="0"/>
          </a:p>
          <a:p>
            <a:r>
              <a:rPr lang="en-GB" b="0" dirty="0" err="1"/>
              <a:t>seul</a:t>
            </a:r>
            <a:endParaRPr lang="en-GB" b="0" dirty="0"/>
          </a:p>
          <a:p>
            <a:r>
              <a:rPr lang="en-GB" b="0" dirty="0" err="1"/>
              <a:t>boxeur</a:t>
            </a: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FFF3B4-0761-449F-97C5-852748500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family.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9810658-9999-47CE-AE57-BA475618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new vocabulary for this week.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write or say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la musique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mère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enseigner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père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poser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l’anglais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A79567C-B5A4-4733-9CF5-68D26807F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singular indefinite articles and to introduce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new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B5FF902-D7F4-493D-B217-DEDE22932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gender recognition and connection to the appropriate definite article with previously taught vocabulary.</a:t>
            </a:r>
            <a:br>
              <a:rPr lang="en-GB" b="0" dirty="0"/>
            </a:br>
            <a:endParaRPr lang="en-GB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nominate and word, saying it with its definite article.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on the word to make it ‘fly’ to the ‘le’ or ‘la’.</a:t>
            </a:r>
          </a:p>
          <a:p>
            <a:r>
              <a:rPr lang="en-GB" b="1" dirty="0"/>
              <a:t>Note</a:t>
            </a:r>
            <a:r>
              <a:rPr lang="en-GB" dirty="0"/>
              <a:t>: pupils can nominate the words in any order, as they are triggered.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24.svg"/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gif"/><Relationship Id="rId9" Type="http://schemas.openxmlformats.org/officeDocument/2006/relationships/image" Target="../media/image5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gif"/><Relationship Id="rId5" Type="http://schemas.openxmlformats.org/officeDocument/2006/relationships/image" Target="../media/image51.gif"/><Relationship Id="rId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audio" Target="../media/audio34.wav"/><Relationship Id="rId1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audio" Target="../media/audio28.wav"/><Relationship Id="rId12" Type="http://schemas.openxmlformats.org/officeDocument/2006/relationships/audio" Target="../media/audio33.wav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37.wav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32.wav"/><Relationship Id="rId5" Type="http://schemas.openxmlformats.org/officeDocument/2006/relationships/audio" Target="../media/audio26.wav"/><Relationship Id="rId15" Type="http://schemas.openxmlformats.org/officeDocument/2006/relationships/audio" Target="../media/audio36.wav"/><Relationship Id="rId10" Type="http://schemas.openxmlformats.org/officeDocument/2006/relationships/audio" Target="../media/audio31.wav"/><Relationship Id="rId19" Type="http://schemas.openxmlformats.org/officeDocument/2006/relationships/image" Target="../media/image24.svg"/><Relationship Id="rId4" Type="http://schemas.openxmlformats.org/officeDocument/2006/relationships/audio" Target="../media/audio25.wav"/><Relationship Id="rId9" Type="http://schemas.openxmlformats.org/officeDocument/2006/relationships/audio" Target="../media/audio30.wav"/><Relationship Id="rId14" Type="http://schemas.openxmlformats.org/officeDocument/2006/relationships/audio" Target="../media/audio3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23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15.png"/><Relationship Id="rId15" Type="http://schemas.openxmlformats.org/officeDocument/2006/relationships/image" Target="../media/image18.png"/><Relationship Id="rId10" Type="http://schemas.openxmlformats.org/officeDocument/2006/relationships/audio" Target="../media/audio6.wav"/><Relationship Id="rId19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7.png"/><Relationship Id="rId22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1.png"/><Relationship Id="rId18" Type="http://schemas.openxmlformats.org/officeDocument/2006/relationships/image" Target="../media/image36.gif"/><Relationship Id="rId26" Type="http://schemas.openxmlformats.org/officeDocument/2006/relationships/image" Target="../media/image24.svg"/><Relationship Id="rId3" Type="http://schemas.openxmlformats.org/officeDocument/2006/relationships/image" Target="../media/image25.png"/><Relationship Id="rId21" Type="http://schemas.openxmlformats.org/officeDocument/2006/relationships/audio" Target="../media/audio15.wav"/><Relationship Id="rId7" Type="http://schemas.openxmlformats.org/officeDocument/2006/relationships/audio" Target="../media/audio11.wav"/><Relationship Id="rId12" Type="http://schemas.openxmlformats.org/officeDocument/2006/relationships/image" Target="../media/image30.svg"/><Relationship Id="rId17" Type="http://schemas.openxmlformats.org/officeDocument/2006/relationships/image" Target="../media/image35.gif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svg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29.png"/><Relationship Id="rId24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image" Target="../media/image28.svg"/><Relationship Id="rId19" Type="http://schemas.openxmlformats.org/officeDocument/2006/relationships/audio" Target="../media/audio13.wav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37.png"/><Relationship Id="rId27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4.wav"/><Relationship Id="rId18" Type="http://schemas.openxmlformats.org/officeDocument/2006/relationships/image" Target="../media/image32.svg"/><Relationship Id="rId26" Type="http://schemas.openxmlformats.org/officeDocument/2006/relationships/image" Target="../media/image39.png"/><Relationship Id="rId3" Type="http://schemas.openxmlformats.org/officeDocument/2006/relationships/image" Target="../media/image40.png"/><Relationship Id="rId21" Type="http://schemas.openxmlformats.org/officeDocument/2006/relationships/image" Target="../media/image27.png"/><Relationship Id="rId7" Type="http://schemas.openxmlformats.org/officeDocument/2006/relationships/audio" Target="../media/audio20.wav"/><Relationship Id="rId12" Type="http://schemas.openxmlformats.org/officeDocument/2006/relationships/image" Target="../media/image24.svg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23.png"/><Relationship Id="rId24" Type="http://schemas.openxmlformats.org/officeDocument/2006/relationships/image" Target="../media/image37.png"/><Relationship Id="rId5" Type="http://schemas.openxmlformats.org/officeDocument/2006/relationships/audio" Target="../media/audio18.wav"/><Relationship Id="rId15" Type="http://schemas.openxmlformats.org/officeDocument/2006/relationships/image" Target="../media/image29.png"/><Relationship Id="rId23" Type="http://schemas.openxmlformats.org/officeDocument/2006/relationships/image" Target="../media/image35.gif"/><Relationship Id="rId10" Type="http://schemas.openxmlformats.org/officeDocument/2006/relationships/audio" Target="../media/audio23.wav"/><Relationship Id="rId19" Type="http://schemas.openxmlformats.org/officeDocument/2006/relationships/image" Target="../media/image33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41.gif"/><Relationship Id="rId22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59279" y="5650446"/>
            <a:ext cx="4511040" cy="91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+mj-cs"/>
                <a:sym typeface="Arial"/>
              </a:rPr>
              <a:t>Definite articles: le, la singular words for ‘the’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2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+mj-cs"/>
                <a:sym typeface="Arial"/>
              </a:rPr>
              <a:t>SSC open and closed [eu]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23131-F9F9-48C0-9FCB-245E2BFCB8BB}"/>
              </a:ext>
            </a:extLst>
          </p:cNvPr>
          <p:cNvSpPr txBox="1"/>
          <p:nvPr/>
        </p:nvSpPr>
        <p:spPr>
          <a:xfrm>
            <a:off x="95192" y="1751670"/>
            <a:ext cx="415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Hervé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professeur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 de musique</a:t>
            </a: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BA2E0299-6AB1-4D72-B6B0-F648C7949C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" y="2922394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C8D241-9A20-46CB-B6DC-4014A489A205}"/>
              </a:ext>
            </a:extLst>
          </p:cNvPr>
          <p:cNvSpPr/>
          <p:nvPr/>
        </p:nvSpPr>
        <p:spPr>
          <a:xfrm>
            <a:off x="2726820" y="2967673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famille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4CCE5B-136F-48EE-B15D-A51D7859D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6" y="89931"/>
            <a:ext cx="1915571" cy="153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16F1A-C99F-4939-A29A-1540FF1803E8}"/>
              </a:ext>
            </a:extLst>
          </p:cNvPr>
          <p:cNvSpPr txBox="1"/>
          <p:nvPr/>
        </p:nvSpPr>
        <p:spPr>
          <a:xfrm>
            <a:off x="6815486" y="572347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Macaron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chat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1606B-165D-471A-953C-F86F5386D13C}"/>
              </a:ext>
            </a:extLst>
          </p:cNvPr>
          <p:cNvSpPr txBox="1"/>
          <p:nvPr/>
        </p:nvSpPr>
        <p:spPr>
          <a:xfrm>
            <a:off x="483641" y="4422670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Claudine,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38007-D9A3-49C9-9C47-98296B7E4E63}"/>
              </a:ext>
            </a:extLst>
          </p:cNvPr>
          <p:cNvSpPr txBox="1"/>
          <p:nvPr/>
        </p:nvSpPr>
        <p:spPr>
          <a:xfrm>
            <a:off x="1216805" y="2200102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Marie-Ange,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431A8-894A-48A4-84E4-452F7F8F8D42}"/>
              </a:ext>
            </a:extLst>
          </p:cNvPr>
          <p:cNvSpPr txBox="1"/>
          <p:nvPr/>
        </p:nvSpPr>
        <p:spPr>
          <a:xfrm>
            <a:off x="6023746" y="1949598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Guillaume,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813D02-62D9-4CBC-A924-2752E7AC82F1}"/>
              </a:ext>
            </a:extLst>
          </p:cNvPr>
          <p:cNvSpPr txBox="1"/>
          <p:nvPr/>
        </p:nvSpPr>
        <p:spPr>
          <a:xfrm>
            <a:off x="6541449" y="3516523"/>
            <a:ext cx="325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4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Hervé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AB9940-84EC-473E-9287-2146DFB3FB4E}"/>
              </a:ext>
            </a:extLst>
          </p:cNvPr>
          <p:cNvGrpSpPr/>
          <p:nvPr/>
        </p:nvGrpSpPr>
        <p:grpSpPr>
          <a:xfrm>
            <a:off x="3665516" y="2747789"/>
            <a:ext cx="3564015" cy="4201868"/>
            <a:chOff x="4055260" y="2720504"/>
            <a:chExt cx="3564015" cy="4201868"/>
          </a:xfrm>
        </p:grpSpPr>
        <p:pic>
          <p:nvPicPr>
            <p:cNvPr id="6" name="Picture 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0E20DC4-607A-4BD2-8663-1D95BF64A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761" y="2720504"/>
              <a:ext cx="1334796" cy="17380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798B85-0F2C-43CB-8EF1-D82AE9E36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2992" y="2962631"/>
              <a:ext cx="1646934" cy="1331168"/>
            </a:xfrm>
            <a:prstGeom prst="rect">
              <a:avLst/>
            </a:prstGeom>
          </p:spPr>
        </p:pic>
        <p:pic>
          <p:nvPicPr>
            <p:cNvPr id="10" name="Picture 9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4A3C2917-9CA2-4F1E-B914-88FAC316B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23"/>
            <a:stretch/>
          </p:blipFill>
          <p:spPr>
            <a:xfrm>
              <a:off x="4328368" y="3825317"/>
              <a:ext cx="1601875" cy="3032683"/>
            </a:xfrm>
            <a:prstGeom prst="rect">
              <a:avLst/>
            </a:prstGeom>
          </p:spPr>
        </p:pic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D98BE28-5342-48D2-8309-D903C42EF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60" y="3702649"/>
              <a:ext cx="1347501" cy="3155351"/>
            </a:xfrm>
            <a:prstGeom prst="rect">
              <a:avLst/>
            </a:prstGeom>
          </p:spPr>
        </p:pic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464A575-2F97-4243-94B0-19EBCC5E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444" y="3628215"/>
              <a:ext cx="2016831" cy="3294157"/>
            </a:xfrm>
            <a:prstGeom prst="rect">
              <a:avLst/>
            </a:prstGeom>
          </p:spPr>
        </p:pic>
        <p:pic>
          <p:nvPicPr>
            <p:cNvPr id="28" name="Picture 2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938CA28-3BB4-4B07-890D-3DC4DFCFB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903"/>
            <a:stretch/>
          </p:blipFill>
          <p:spPr>
            <a:xfrm>
              <a:off x="5408808" y="3974069"/>
              <a:ext cx="1351448" cy="2883931"/>
            </a:xfrm>
            <a:prstGeom prst="rect">
              <a:avLst/>
            </a:prstGeom>
          </p:spPr>
        </p:pic>
      </p:grpSp>
      <p:pic>
        <p:nvPicPr>
          <p:cNvPr id="32" name="Picture 31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3C939EB7-04BD-48CA-8447-A1F4648174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62" y="6175958"/>
            <a:ext cx="996980" cy="592111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2ED7588D-953A-40B4-B529-91A2326F70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491495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634F8AF-EF5E-4D69-BB28-AAAD8FC9BBA7}"/>
              </a:ext>
            </a:extLst>
          </p:cNvPr>
          <p:cNvSpPr/>
          <p:nvPr/>
        </p:nvSpPr>
        <p:spPr>
          <a:xfrm>
            <a:off x="1112639" y="672645"/>
            <a:ext cx="2552877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ien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6622DD0A-55E8-4DEE-8875-00B30BEC1249}"/>
              </a:ext>
            </a:extLst>
          </p:cNvPr>
          <p:cNvSpPr/>
          <p:nvPr/>
        </p:nvSpPr>
        <p:spPr>
          <a:xfrm>
            <a:off x="1179091" y="655898"/>
            <a:ext cx="2623035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2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66A701E-77D5-4981-A814-C0108E403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065" y="-51148"/>
            <a:ext cx="1458098" cy="1718878"/>
          </a:xfrm>
          <a:prstGeom prst="rect">
            <a:avLst/>
          </a:prstGeom>
        </p:spPr>
      </p:pic>
      <p:sp>
        <p:nvSpPr>
          <p:cNvPr id="112" name="CustomShape 6"/>
          <p:cNvSpPr/>
          <p:nvPr/>
        </p:nvSpPr>
        <p:spPr>
          <a:xfrm>
            <a:off x="37522" y="-67574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0949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8126884-4D5E-4638-BBFC-C44CCF0AF9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36891"/>
              </p:ext>
            </p:extLst>
          </p:nvPr>
        </p:nvGraphicFramePr>
        <p:xfrm>
          <a:off x="179270" y="982622"/>
          <a:ext cx="10050086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826109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2608850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24629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856142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mère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enseigne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français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 | musique.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DA376A1-111A-4782-942A-718A9E846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60849"/>
              </p:ext>
            </p:extLst>
          </p:nvPr>
        </p:nvGraphicFramePr>
        <p:xfrm>
          <a:off x="179270" y="1929192"/>
          <a:ext cx="11994836" cy="518160"/>
        </p:xfrm>
        <a:graphic>
          <a:graphicData uri="http://schemas.openxmlformats.org/drawingml/2006/table">
            <a:tbl>
              <a:tblPr firstRow="1" bandRow="1"/>
              <a:tblGrid>
                <a:gridCol w="611895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52816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5262513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2574468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2893144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professeure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d’anglais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père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organise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une</a:t>
                      </a:r>
                      <a:endParaRPr lang="en-GB" sz="2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bureau. | </a:t>
                      </a:r>
                      <a:r>
                        <a:rPr lang="en-GB" sz="2800" b="1" kern="1200" dirty="0" err="1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visite</a:t>
                      </a: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D8D8054-56DF-4AF7-B85D-D41FB1596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055069"/>
              </p:ext>
            </p:extLst>
          </p:nvPr>
        </p:nvGraphicFramePr>
        <p:xfrm>
          <a:off x="149515" y="3009060"/>
          <a:ext cx="11784503" cy="518160"/>
        </p:xfrm>
        <a:graphic>
          <a:graphicData uri="http://schemas.openxmlformats.org/drawingml/2006/table">
            <a:tbl>
              <a:tblPr firstRow="1" bandRow="1"/>
              <a:tblGrid>
                <a:gridCol w="666024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2812306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4568134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738039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Elle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prépare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la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message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</a:rPr>
                        <a:t>présentation</a:t>
                      </a:r>
                      <a:endParaRPr lang="en-GB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0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pour les parents.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77B8936-E03A-4DF5-BF8F-EDABD1A85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571130"/>
              </p:ext>
            </p:extLst>
          </p:nvPr>
        </p:nvGraphicFramePr>
        <p:xfrm>
          <a:off x="195710" y="3988028"/>
          <a:ext cx="9946381" cy="518160"/>
        </p:xfrm>
        <a:graphic>
          <a:graphicData uri="http://schemas.openxmlformats.org/drawingml/2006/table">
            <a:tbl>
              <a:tblPr firstRow="1" bandRow="1"/>
              <a:tblGrid>
                <a:gridCol w="512687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645618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3121896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5666180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visite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</a:rPr>
                        <a:t>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</a:rPr>
                        <a:t>échange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est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en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</a:rPr>
                        <a:t>Angleterre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B763351A-A39E-4E08-8A8C-1192D778C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98896"/>
              </p:ext>
            </p:extLst>
          </p:nvPr>
        </p:nvGraphicFramePr>
        <p:xfrm>
          <a:off x="195711" y="4973983"/>
          <a:ext cx="7692926" cy="518160"/>
        </p:xfrm>
        <a:graphic>
          <a:graphicData uri="http://schemas.openxmlformats.org/drawingml/2006/table">
            <a:tbl>
              <a:tblPr firstRow="1" bandRow="1"/>
              <a:tblGrid>
                <a:gridCol w="415542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1428613">
                  <a:extLst>
                    <a:ext uri="{9D8B030D-6E8A-4147-A177-3AD203B41FA5}">
                      <a16:colId xmlns:a16="http://schemas.microsoft.com/office/drawing/2014/main" val="1587773797"/>
                    </a:ext>
                  </a:extLst>
                </a:gridCol>
                <a:gridCol w="1549197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4299574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Adèle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adore l’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message | idée.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8E0FBFA-83E7-4504-A250-0E8DB94BB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755866"/>
              </p:ext>
            </p:extLst>
          </p:nvPr>
        </p:nvGraphicFramePr>
        <p:xfrm>
          <a:off x="195709" y="5943658"/>
          <a:ext cx="7066737" cy="518160"/>
        </p:xfrm>
        <a:graphic>
          <a:graphicData uri="http://schemas.openxmlformats.org/drawingml/2006/table">
            <a:tbl>
              <a:tblPr firstRow="1" bandRow="1"/>
              <a:tblGrid>
                <a:gridCol w="360498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1148607">
                  <a:extLst>
                    <a:ext uri="{9D8B030D-6E8A-4147-A177-3AD203B41FA5}">
                      <a16:colId xmlns:a16="http://schemas.microsoft.com/office/drawing/2014/main" val="972381659"/>
                    </a:ext>
                  </a:extLst>
                </a:gridCol>
                <a:gridCol w="1627322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  <a:gridCol w="3930310">
                  <a:extLst>
                    <a:ext uri="{9D8B030D-6E8A-4147-A177-3AD203B41FA5}">
                      <a16:colId xmlns:a16="http://schemas.microsoft.com/office/drawing/2014/main" val="899086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Pierre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</a:rPr>
                        <a:t>pose la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question ! | crayon !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3EA1454-12ED-49CF-85AE-E5B53846F9A8}"/>
              </a:ext>
            </a:extLst>
          </p:cNvPr>
          <p:cNvSpPr txBox="1"/>
          <p:nvPr/>
        </p:nvSpPr>
        <p:spPr>
          <a:xfrm>
            <a:off x="49386" y="1483898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father teaches music.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B8F675-689E-46D4-8D6E-FD92E98788EA}"/>
              </a:ext>
            </a:extLst>
          </p:cNvPr>
          <p:cNvSpPr/>
          <p:nvPr/>
        </p:nvSpPr>
        <p:spPr>
          <a:xfrm>
            <a:off x="2725615" y="1030949"/>
            <a:ext cx="136428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C8B2FF-8364-4A9A-8686-9B796DE05930}"/>
              </a:ext>
            </a:extLst>
          </p:cNvPr>
          <p:cNvSpPr/>
          <p:nvPr/>
        </p:nvSpPr>
        <p:spPr>
          <a:xfrm>
            <a:off x="8260348" y="1026049"/>
            <a:ext cx="1878764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CC96857-A12A-400E-A8BA-8E338BE19604}"/>
              </a:ext>
            </a:extLst>
          </p:cNvPr>
          <p:cNvSpPr/>
          <p:nvPr/>
        </p:nvSpPr>
        <p:spPr>
          <a:xfrm>
            <a:off x="1506507" y="1961548"/>
            <a:ext cx="3802501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356863-8472-4E65-BF6B-7E6103745157}"/>
              </a:ext>
            </a:extLst>
          </p:cNvPr>
          <p:cNvSpPr/>
          <p:nvPr/>
        </p:nvSpPr>
        <p:spPr>
          <a:xfrm>
            <a:off x="10856426" y="1955143"/>
            <a:ext cx="1286188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466914-B0A0-4F39-8E7C-92FA4B34E296}"/>
              </a:ext>
            </a:extLst>
          </p:cNvPr>
          <p:cNvSpPr txBox="1"/>
          <p:nvPr/>
        </p:nvSpPr>
        <p:spPr>
          <a:xfrm>
            <a:off x="33495" y="251664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English teacher (f) is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organising a visit.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82928-D52B-48CD-A695-E1C63F79CAFA}"/>
              </a:ext>
            </a:extLst>
          </p:cNvPr>
          <p:cNvSpPr txBox="1"/>
          <p:nvPr/>
        </p:nvSpPr>
        <p:spPr>
          <a:xfrm>
            <a:off x="78979" y="3521227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She prepares the presentation for the parents.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86765F6-E488-4D29-A263-E791D8C9C445}"/>
              </a:ext>
            </a:extLst>
          </p:cNvPr>
          <p:cNvSpPr/>
          <p:nvPr/>
        </p:nvSpPr>
        <p:spPr>
          <a:xfrm>
            <a:off x="5575879" y="3059772"/>
            <a:ext cx="2625397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F4F1403-2D8D-44ED-99C2-D9F83DDAE1C3}"/>
              </a:ext>
            </a:extLst>
          </p:cNvPr>
          <p:cNvSpPr/>
          <p:nvPr/>
        </p:nvSpPr>
        <p:spPr>
          <a:xfrm>
            <a:off x="1369545" y="4008585"/>
            <a:ext cx="1048191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33F607-0D87-4AA6-BCEE-0B324424ED53}"/>
              </a:ext>
            </a:extLst>
          </p:cNvPr>
          <p:cNvSpPr txBox="1"/>
          <p:nvPr/>
        </p:nvSpPr>
        <p:spPr>
          <a:xfrm>
            <a:off x="113538" y="4501002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The visit is in England.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C8A7160-A3FD-456D-9368-E0D1278E722F}"/>
              </a:ext>
            </a:extLst>
          </p:cNvPr>
          <p:cNvSpPr/>
          <p:nvPr/>
        </p:nvSpPr>
        <p:spPr>
          <a:xfrm>
            <a:off x="5575879" y="5004067"/>
            <a:ext cx="1627484" cy="500548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2B0424D-BB06-46BD-810E-38DE0571F1D2}"/>
              </a:ext>
            </a:extLst>
          </p:cNvPr>
          <p:cNvSpPr/>
          <p:nvPr/>
        </p:nvSpPr>
        <p:spPr>
          <a:xfrm>
            <a:off x="3407757" y="5977929"/>
            <a:ext cx="1810490" cy="425262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E0E7CA-F59A-49B5-AB6B-2D2EA86C09DB}"/>
              </a:ext>
            </a:extLst>
          </p:cNvPr>
          <p:cNvSpPr txBox="1"/>
          <p:nvPr/>
        </p:nvSpPr>
        <p:spPr>
          <a:xfrm>
            <a:off x="113538" y="5498486"/>
            <a:ext cx="1005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Adèle loves the idea.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9C6990-2610-45D1-958B-95A42E5B3AB8}"/>
              </a:ext>
            </a:extLst>
          </p:cNvPr>
          <p:cNvSpPr txBox="1"/>
          <p:nvPr/>
        </p:nvSpPr>
        <p:spPr>
          <a:xfrm>
            <a:off x="66633" y="6398835"/>
            <a:ext cx="1178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Pierre asks the question! </a:t>
            </a:r>
          </a:p>
        </p:txBody>
      </p:sp>
      <p:sp>
        <p:nvSpPr>
          <p:cNvPr id="40" name="CustomShape 14">
            <a:extLst>
              <a:ext uri="{FF2B5EF4-FFF2-40B4-BE49-F238E27FC236}">
                <a16:creationId xmlns:a16="http://schemas.microsoft.com/office/drawing/2014/main" id="{93628198-0E76-46B1-95CF-3B3D3B75A9F0}"/>
              </a:ext>
            </a:extLst>
          </p:cNvPr>
          <p:cNvSpPr/>
          <p:nvPr/>
        </p:nvSpPr>
        <p:spPr>
          <a:xfrm>
            <a:off x="7461460" y="4184631"/>
            <a:ext cx="3476540" cy="2139419"/>
          </a:xfrm>
          <a:prstGeom prst="wedgeEllipseCallout">
            <a:avLst>
              <a:gd name="adj1" fmla="val -47331"/>
              <a:gd name="adj2" fmla="val 50341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kern="0" spc="-1" dirty="0">
                <a:solidFill>
                  <a:srgbClr val="002060"/>
                </a:solidFill>
                <a:latin typeface="Century Gothic"/>
                <a:ea typeface="DejaVu Sans"/>
                <a:sym typeface="Arial"/>
              </a:rPr>
              <a:t>Papa 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! 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possible de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participer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8E565CAA-2069-4BA0-835A-C0433BF67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8844" y="228978"/>
            <a:ext cx="937861" cy="937861"/>
          </a:xfrm>
          <a:prstGeom prst="rect">
            <a:avLst/>
          </a:prstGeom>
        </p:spPr>
      </p:pic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92E01D20-84D4-4438-BBD5-40737BCCF0F7}"/>
              </a:ext>
            </a:extLst>
          </p:cNvPr>
          <p:cNvSpPr/>
          <p:nvPr/>
        </p:nvSpPr>
        <p:spPr>
          <a:xfrm>
            <a:off x="3737279" y="318084"/>
            <a:ext cx="4425803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CustomShape 7">
            <a:extLst>
              <a:ext uri="{FF2B5EF4-FFF2-40B4-BE49-F238E27FC236}">
                <a16:creationId xmlns:a16="http://schemas.microsoft.com/office/drawing/2014/main" id="{3E0848B8-27CE-4C0F-8900-8FAEA90E28E6}"/>
              </a:ext>
            </a:extLst>
          </p:cNvPr>
          <p:cNvSpPr/>
          <p:nvPr/>
        </p:nvSpPr>
        <p:spPr>
          <a:xfrm>
            <a:off x="3668963" y="321324"/>
            <a:ext cx="449411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32" grpId="0" animBg="1"/>
      <p:bldP spid="33" grpId="0" animBg="1"/>
      <p:bldP spid="34" grpId="0" animBg="1"/>
      <p:bldP spid="35" grpId="0"/>
      <p:bldP spid="39" grpId="0"/>
      <p:bldP spid="41" grpId="0" animBg="1"/>
      <p:bldP spid="42" grpId="0" animBg="1"/>
      <p:bldP spid="43" grpId="0"/>
      <p:bldP spid="45" grpId="0" animBg="1"/>
      <p:bldP spid="46" grpId="0" animBg="1"/>
      <p:bldP spid="48" grpId="0"/>
      <p:bldP spid="51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1BA01053-42C1-49AB-88B0-78B27855E411}"/>
              </a:ext>
            </a:extLst>
          </p:cNvPr>
          <p:cNvSpPr/>
          <p:nvPr/>
        </p:nvSpPr>
        <p:spPr>
          <a:xfrm>
            <a:off x="361753" y="1449170"/>
            <a:ext cx="3442332" cy="1536400"/>
          </a:xfrm>
          <a:prstGeom prst="wedgeEllipseCallout">
            <a:avLst>
              <a:gd name="adj1" fmla="val 59638"/>
              <a:gd name="adj2" fmla="val 21853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Une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visite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en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Angleterre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super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5" name="Picture 4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12880623-4315-432A-982F-747D9362C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65" y="1486246"/>
            <a:ext cx="2432224" cy="542444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FB4113-58B8-4A13-B62B-870DF9D5F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48" y="1833988"/>
            <a:ext cx="1810355" cy="5076697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6889A1A4-A753-4FD5-A467-C38C55F83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86" y="3152044"/>
            <a:ext cx="3408398" cy="3705956"/>
          </a:xfrm>
          <a:prstGeom prst="rect">
            <a:avLst/>
          </a:prstGeom>
        </p:spPr>
      </p:pic>
      <p:grpSp>
        <p:nvGrpSpPr>
          <p:cNvPr id="30" name="Google Shape;177;p39">
            <a:extLst>
              <a:ext uri="{FF2B5EF4-FFF2-40B4-BE49-F238E27FC236}">
                <a16:creationId xmlns:a16="http://schemas.microsoft.com/office/drawing/2014/main" id="{A51BAA28-7DDF-45CD-8C66-2AF84FD94FE8}"/>
              </a:ext>
            </a:extLst>
          </p:cNvPr>
          <p:cNvGrpSpPr/>
          <p:nvPr/>
        </p:nvGrpSpPr>
        <p:grpSpPr>
          <a:xfrm>
            <a:off x="8387916" y="678611"/>
            <a:ext cx="2226538" cy="2591560"/>
            <a:chOff x="10264329" y="1395151"/>
            <a:chExt cx="1285333" cy="1883211"/>
          </a:xfrm>
        </p:grpSpPr>
        <p:pic>
          <p:nvPicPr>
            <p:cNvPr id="31" name="Google Shape;178;p39">
              <a:extLst>
                <a:ext uri="{FF2B5EF4-FFF2-40B4-BE49-F238E27FC236}">
                  <a16:creationId xmlns:a16="http://schemas.microsoft.com/office/drawing/2014/main" id="{9E4047FE-C32F-4404-AC16-9C78CDA8288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79;p39">
              <a:extLst>
                <a:ext uri="{FF2B5EF4-FFF2-40B4-BE49-F238E27FC236}">
                  <a16:creationId xmlns:a16="http://schemas.microsoft.com/office/drawing/2014/main" id="{58244717-0EA3-4C67-8EA9-4E2AE77F8B3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8A8FF50-903A-4200-A4ED-E168150FF521}"/>
              </a:ext>
            </a:extLst>
          </p:cNvPr>
          <p:cNvCxnSpPr>
            <a:cxnSpLocks/>
          </p:cNvCxnSpPr>
          <p:nvPr/>
        </p:nvCxnSpPr>
        <p:spPr>
          <a:xfrm flipV="1">
            <a:off x="8387916" y="2422108"/>
            <a:ext cx="1029263" cy="2006824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stomShape 14">
            <a:extLst>
              <a:ext uri="{FF2B5EF4-FFF2-40B4-BE49-F238E27FC236}">
                <a16:creationId xmlns:a16="http://schemas.microsoft.com/office/drawing/2014/main" id="{FF76D8B2-CA55-4B0C-BF8A-F5FDC2AC1F0D}"/>
              </a:ext>
            </a:extLst>
          </p:cNvPr>
          <p:cNvSpPr/>
          <p:nvPr/>
        </p:nvSpPr>
        <p:spPr>
          <a:xfrm>
            <a:off x="5329694" y="194040"/>
            <a:ext cx="3442332" cy="1536400"/>
          </a:xfrm>
          <a:prstGeom prst="wedgeEllipseCallout">
            <a:avLst>
              <a:gd name="adj1" fmla="val -18975"/>
              <a:gd name="adj2" fmla="val 107910"/>
            </a:avLst>
          </a:prstGeom>
          <a:solidFill>
            <a:schemeClr val="bg1"/>
          </a:solidFill>
          <a:ln w="12600">
            <a:solidFill>
              <a:srgbClr val="7030A0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Oui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c’est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g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é</a:t>
            </a:r>
            <a:r>
              <a:rPr kumimoji="0" lang="en-GB" sz="28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nial</a:t>
            </a:r>
            <a:r>
              <a:rPr kumimoji="0" lang="en-GB" sz="2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!</a:t>
            </a:r>
            <a:endParaRPr kumimoji="0" lang="en-GB" sz="2800" b="1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83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312677" y="2234754"/>
          <a:ext cx="11586880" cy="3675753"/>
        </p:xfrm>
        <a:graphic>
          <a:graphicData uri="http://schemas.openxmlformats.org/drawingml/2006/table">
            <a:tbl>
              <a:tblPr/>
              <a:tblGrid>
                <a:gridCol w="5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2573">
                  <a:extLst>
                    <a:ext uri="{9D8B030D-6E8A-4147-A177-3AD203B41FA5}">
                      <a16:colId xmlns:a16="http://schemas.microsoft.com/office/drawing/2014/main" val="53405937"/>
                    </a:ext>
                  </a:extLst>
                </a:gridCol>
                <a:gridCol w="5214552">
                  <a:extLst>
                    <a:ext uri="{9D8B030D-6E8A-4147-A177-3AD203B41FA5}">
                      <a16:colId xmlns:a16="http://schemas.microsoft.com/office/drawing/2014/main" val="1555434957"/>
                    </a:ext>
                  </a:extLst>
                </a:gridCol>
              </a:tblGrid>
              <a:tr h="5580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qui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details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listens to the presentation.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is also there.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asks a question in English.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mère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grand-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repeats the question in French.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has an idea.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le | la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famille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père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organises a concert for the visit.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2_W3_12.3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42366" y="28300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2_W3_12.4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42366" y="33592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2_W3_12.5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42366" y="385647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2_W3_12.6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42366" y="43536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2_W3_12.7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42366" y="48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2_W3_12.8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42366" y="53868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hlinkClick r:id="" action="ppaction://noaction">
              <a:snd r:embed="rId10" name="T2_W3_11.1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visite en Angleterre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E418D9-F11C-491A-888A-CFD14C2547CA}"/>
              </a:ext>
            </a:extLst>
          </p:cNvPr>
          <p:cNvSpPr/>
          <p:nvPr/>
        </p:nvSpPr>
        <p:spPr>
          <a:xfrm>
            <a:off x="6770501" y="2852341"/>
            <a:ext cx="3875869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52B2DCB-38BF-4F5F-B696-9E465B2ABB55}"/>
              </a:ext>
            </a:extLst>
          </p:cNvPr>
          <p:cNvSpPr/>
          <p:nvPr/>
        </p:nvSpPr>
        <p:spPr>
          <a:xfrm>
            <a:off x="1702307" y="2850716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3DAF8FF-2FA2-4E42-93D3-285F5547048B}"/>
              </a:ext>
            </a:extLst>
          </p:cNvPr>
          <p:cNvSpPr/>
          <p:nvPr/>
        </p:nvSpPr>
        <p:spPr>
          <a:xfrm>
            <a:off x="3275946" y="2848139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BD1CE20-DE1C-483F-A9B9-8D01574F3B33}"/>
              </a:ext>
            </a:extLst>
          </p:cNvPr>
          <p:cNvSpPr/>
          <p:nvPr/>
        </p:nvSpPr>
        <p:spPr>
          <a:xfrm>
            <a:off x="1065291" y="3403989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3AC4072-4DD1-4987-BC21-2738454E17DC}"/>
              </a:ext>
            </a:extLst>
          </p:cNvPr>
          <p:cNvSpPr/>
          <p:nvPr/>
        </p:nvSpPr>
        <p:spPr>
          <a:xfrm>
            <a:off x="4558329" y="3893014"/>
            <a:ext cx="116396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12908D3-46F7-443A-B167-F3D42702CE1B}"/>
              </a:ext>
            </a:extLst>
          </p:cNvPr>
          <p:cNvSpPr/>
          <p:nvPr/>
        </p:nvSpPr>
        <p:spPr>
          <a:xfrm>
            <a:off x="6740315" y="3364071"/>
            <a:ext cx="3823114" cy="4592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1D7B17B-C0B1-4832-B908-52BCB23713D1}"/>
              </a:ext>
            </a:extLst>
          </p:cNvPr>
          <p:cNvSpPr/>
          <p:nvPr/>
        </p:nvSpPr>
        <p:spPr>
          <a:xfrm>
            <a:off x="1056360" y="3904057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1C07D6F-3C8E-4CB0-B716-B6A05AAFCA60}"/>
              </a:ext>
            </a:extLst>
          </p:cNvPr>
          <p:cNvSpPr/>
          <p:nvPr/>
        </p:nvSpPr>
        <p:spPr>
          <a:xfrm>
            <a:off x="2404467" y="3387814"/>
            <a:ext cx="1928718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12DDDAA-E10E-45C4-B6AD-12B4B6FA3BE4}"/>
              </a:ext>
            </a:extLst>
          </p:cNvPr>
          <p:cNvSpPr/>
          <p:nvPr/>
        </p:nvSpPr>
        <p:spPr>
          <a:xfrm>
            <a:off x="6740315" y="3877294"/>
            <a:ext cx="3823114" cy="390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94A6CD1-5492-4DF8-B256-7E0FC0A95652}"/>
              </a:ext>
            </a:extLst>
          </p:cNvPr>
          <p:cNvSpPr/>
          <p:nvPr/>
        </p:nvSpPr>
        <p:spPr>
          <a:xfrm>
            <a:off x="1664679" y="4421764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40B27D0-12B0-49F4-90C9-53599C31EC91}"/>
              </a:ext>
            </a:extLst>
          </p:cNvPr>
          <p:cNvSpPr/>
          <p:nvPr/>
        </p:nvSpPr>
        <p:spPr>
          <a:xfrm>
            <a:off x="2459231" y="4392500"/>
            <a:ext cx="1928718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D20B615-0F8E-49A8-A102-BD01E6AC2F93}"/>
              </a:ext>
            </a:extLst>
          </p:cNvPr>
          <p:cNvSpPr/>
          <p:nvPr/>
        </p:nvSpPr>
        <p:spPr>
          <a:xfrm>
            <a:off x="6755553" y="4414739"/>
            <a:ext cx="4587949" cy="4033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3617591-CFD2-4602-B41D-5B514569F5D7}"/>
              </a:ext>
            </a:extLst>
          </p:cNvPr>
          <p:cNvSpPr/>
          <p:nvPr/>
        </p:nvSpPr>
        <p:spPr>
          <a:xfrm>
            <a:off x="1590390" y="4918345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E0E995B-9764-49C0-9F0B-15BB678860DF}"/>
              </a:ext>
            </a:extLst>
          </p:cNvPr>
          <p:cNvSpPr/>
          <p:nvPr/>
        </p:nvSpPr>
        <p:spPr>
          <a:xfrm>
            <a:off x="2972060" y="4923233"/>
            <a:ext cx="1772935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002C85-0F87-43F3-AA40-0D52AA20C1ED}"/>
              </a:ext>
            </a:extLst>
          </p:cNvPr>
          <p:cNvSpPr/>
          <p:nvPr/>
        </p:nvSpPr>
        <p:spPr>
          <a:xfrm>
            <a:off x="1018835" y="5469652"/>
            <a:ext cx="464040" cy="396360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4EAFD93-BE9B-4D6B-865A-86BDD781390D}"/>
              </a:ext>
            </a:extLst>
          </p:cNvPr>
          <p:cNvSpPr/>
          <p:nvPr/>
        </p:nvSpPr>
        <p:spPr>
          <a:xfrm>
            <a:off x="4639533" y="5453966"/>
            <a:ext cx="1001552" cy="365532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185FE48-9F67-44A9-8D0C-BFBB7E429221}"/>
              </a:ext>
            </a:extLst>
          </p:cNvPr>
          <p:cNvSpPr/>
          <p:nvPr/>
        </p:nvSpPr>
        <p:spPr>
          <a:xfrm>
            <a:off x="6755554" y="4908171"/>
            <a:ext cx="3823114" cy="3396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504055-D506-4BA9-B425-80641A91CE37}"/>
              </a:ext>
            </a:extLst>
          </p:cNvPr>
          <p:cNvSpPr/>
          <p:nvPr/>
        </p:nvSpPr>
        <p:spPr>
          <a:xfrm>
            <a:off x="6770501" y="5462135"/>
            <a:ext cx="4638639" cy="3655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1" name="CustomShape 22">
            <a:hlinkClick r:id="" action="ppaction://noaction">
              <a:snd r:embed="rId11" name="T2_W3_12.9.wav"/>
            </a:hlinkClick>
            <a:extLst>
              <a:ext uri="{FF2B5EF4-FFF2-40B4-BE49-F238E27FC236}">
                <a16:creationId xmlns:a16="http://schemas.microsoft.com/office/drawing/2014/main" id="{A8AF7CCD-C7FC-4214-9BBA-B190A41A2220}"/>
              </a:ext>
            </a:extLst>
          </p:cNvPr>
          <p:cNvSpPr/>
          <p:nvPr/>
        </p:nvSpPr>
        <p:spPr>
          <a:xfrm>
            <a:off x="11582569" y="286282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3">
            <a:hlinkClick r:id="" action="ppaction://noaction">
              <a:snd r:embed="rId12" name="T2_W3_12.10.wav"/>
            </a:hlinkClick>
            <a:extLst>
              <a:ext uri="{FF2B5EF4-FFF2-40B4-BE49-F238E27FC236}">
                <a16:creationId xmlns:a16="http://schemas.microsoft.com/office/drawing/2014/main" id="{4024B184-88DF-488E-9AD5-71B1BB07841C}"/>
              </a:ext>
            </a:extLst>
          </p:cNvPr>
          <p:cNvSpPr/>
          <p:nvPr/>
        </p:nvSpPr>
        <p:spPr>
          <a:xfrm>
            <a:off x="11582569" y="339203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3" name="T2_W3_12.11.wav"/>
            </a:hlinkClick>
            <a:extLst>
              <a:ext uri="{FF2B5EF4-FFF2-40B4-BE49-F238E27FC236}">
                <a16:creationId xmlns:a16="http://schemas.microsoft.com/office/drawing/2014/main" id="{BC551FF1-A255-45E8-A3DC-20D0259E40F7}"/>
              </a:ext>
            </a:extLst>
          </p:cNvPr>
          <p:cNvSpPr/>
          <p:nvPr/>
        </p:nvSpPr>
        <p:spPr>
          <a:xfrm>
            <a:off x="11582569" y="388922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4" name="T2_W3_12.12.wav"/>
            </a:hlinkClick>
            <a:extLst>
              <a:ext uri="{FF2B5EF4-FFF2-40B4-BE49-F238E27FC236}">
                <a16:creationId xmlns:a16="http://schemas.microsoft.com/office/drawing/2014/main" id="{C7C98BE9-1A1F-410C-AAF5-B8BE2FF1065C}"/>
              </a:ext>
            </a:extLst>
          </p:cNvPr>
          <p:cNvSpPr/>
          <p:nvPr/>
        </p:nvSpPr>
        <p:spPr>
          <a:xfrm>
            <a:off x="11582569" y="438640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15" name="T2_W3_12.13.wav"/>
            </a:hlinkClick>
            <a:extLst>
              <a:ext uri="{FF2B5EF4-FFF2-40B4-BE49-F238E27FC236}">
                <a16:creationId xmlns:a16="http://schemas.microsoft.com/office/drawing/2014/main" id="{A51CAB8E-EAE1-40B9-A51D-142635370E98}"/>
              </a:ext>
            </a:extLst>
          </p:cNvPr>
          <p:cNvSpPr/>
          <p:nvPr/>
        </p:nvSpPr>
        <p:spPr>
          <a:xfrm>
            <a:off x="11582569" y="4922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16" name="T2_W3_12.14.wav"/>
            </a:hlinkClick>
            <a:extLst>
              <a:ext uri="{FF2B5EF4-FFF2-40B4-BE49-F238E27FC236}">
                <a16:creationId xmlns:a16="http://schemas.microsoft.com/office/drawing/2014/main" id="{4FB5024B-E600-4590-B03A-06502096FD95}"/>
              </a:ext>
            </a:extLst>
          </p:cNvPr>
          <p:cNvSpPr/>
          <p:nvPr/>
        </p:nvSpPr>
        <p:spPr>
          <a:xfrm>
            <a:off x="11582569" y="54196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Picture 4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1079FA-5FFF-43B5-8644-72A69747C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8" y="113274"/>
            <a:ext cx="1770208" cy="2086809"/>
          </a:xfrm>
          <a:prstGeom prst="rect">
            <a:avLst/>
          </a:prstGeom>
        </p:spPr>
      </p:pic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63AE418A-E51D-43B2-A713-9D982743A9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1960" y="612965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20" name="T2_W3_11.2.wav"/>
            </a:hlinkClick>
            <a:extLst>
              <a:ext uri="{FF2B5EF4-FFF2-40B4-BE49-F238E27FC236}">
                <a16:creationId xmlns:a16="http://schemas.microsoft.com/office/drawing/2014/main" id="{D2E0444C-67B2-4481-A70C-86822552BF10}"/>
              </a:ext>
            </a:extLst>
          </p:cNvPr>
          <p:cNvSpPr/>
          <p:nvPr/>
        </p:nvSpPr>
        <p:spPr>
          <a:xfrm>
            <a:off x="1254599" y="794115"/>
            <a:ext cx="5842944" cy="547644"/>
          </a:xfrm>
          <a:prstGeom prst="wedgeRoundRectCallout">
            <a:avLst>
              <a:gd name="adj1" fmla="val -59877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CustomShape 7">
            <a:hlinkClick r:id="" action="ppaction://noaction">
              <a:snd r:embed="rId20" name="T2_W3_11.2.wav"/>
            </a:hlinkClick>
            <a:extLst>
              <a:ext uri="{FF2B5EF4-FFF2-40B4-BE49-F238E27FC236}">
                <a16:creationId xmlns:a16="http://schemas.microsoft.com/office/drawing/2014/main" id="{6A1C7707-871D-4B23-86B7-BB05BAF99628}"/>
              </a:ext>
            </a:extLst>
          </p:cNvPr>
          <p:cNvSpPr/>
          <p:nvPr/>
        </p:nvSpPr>
        <p:spPr>
          <a:xfrm>
            <a:off x="1250855" y="775684"/>
            <a:ext cx="659107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qui ?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quoi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48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65148" y="1470758"/>
            <a:ext cx="45594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5375" y="14257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68794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75" y="265408"/>
            <a:ext cx="5174682" cy="1325563"/>
          </a:xfrm>
        </p:spPr>
        <p:txBody>
          <a:bodyPr>
            <a:no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closed 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6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GB" sz="6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6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F1AF8-D364-4C21-AD71-7C3E58DEB1A4}"/>
              </a:ext>
            </a:extLst>
          </p:cNvPr>
          <p:cNvSpPr txBox="1"/>
          <p:nvPr/>
        </p:nvSpPr>
        <p:spPr>
          <a:xfrm>
            <a:off x="2706762" y="3389328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[a bit]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34B255B-32BD-40A9-BC18-9AFEF950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5" y="2998499"/>
            <a:ext cx="2005616" cy="15577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548FF83-1128-4D9A-9B53-1F17BCF486E0}"/>
              </a:ext>
            </a:extLst>
          </p:cNvPr>
          <p:cNvSpPr txBox="1">
            <a:spLocks/>
          </p:cNvSpPr>
          <p:nvPr/>
        </p:nvSpPr>
        <p:spPr>
          <a:xfrm>
            <a:off x="5943600" y="236970"/>
            <a:ext cx="4093941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open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Google Shape;110;p3">
            <a:extLst>
              <a:ext uri="{FF2B5EF4-FFF2-40B4-BE49-F238E27FC236}">
                <a16:creationId xmlns:a16="http://schemas.microsoft.com/office/drawing/2014/main" id="{A590033E-CA99-49DE-AC74-37AD38A587F7}"/>
              </a:ext>
            </a:extLst>
          </p:cNvPr>
          <p:cNvSpPr txBox="1"/>
          <p:nvPr/>
        </p:nvSpPr>
        <p:spPr>
          <a:xfrm>
            <a:off x="7364379" y="1470758"/>
            <a:ext cx="3042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DDE22-B8C3-44F5-8FCA-F9230E766BF5}"/>
              </a:ext>
            </a:extLst>
          </p:cNvPr>
          <p:cNvSpPr txBox="1"/>
          <p:nvPr/>
        </p:nvSpPr>
        <p:spPr>
          <a:xfrm>
            <a:off x="8683023" y="3402124"/>
            <a:ext cx="261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[fear]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405DA03-FD4D-4D4D-8685-462EB47E9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577" y="3013012"/>
            <a:ext cx="1524248" cy="156962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BCBF0-2F86-4308-AF78-8ABAE1D7D8D8}"/>
              </a:ext>
            </a:extLst>
          </p:cNvPr>
          <p:cNvSpPr/>
          <p:nvPr/>
        </p:nvSpPr>
        <p:spPr>
          <a:xfrm>
            <a:off x="412748" y="4838736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closed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top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BC841AA-17AE-4464-9784-40214DDD95A6}"/>
              </a:ext>
            </a:extLst>
          </p:cNvPr>
          <p:cNvSpPr/>
          <p:nvPr/>
        </p:nvSpPr>
        <p:spPr>
          <a:xfrm>
            <a:off x="6392973" y="481427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This is an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vowel.  When you say this sound, your tongue is near the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bottom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of your mouth.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41D63-60A0-488B-BB10-27B4CA1A4B74}"/>
              </a:ext>
            </a:extLst>
          </p:cNvPr>
          <p:cNvGrpSpPr/>
          <p:nvPr/>
        </p:nvGrpSpPr>
        <p:grpSpPr>
          <a:xfrm>
            <a:off x="10107942" y="1975146"/>
            <a:ext cx="2274739" cy="1557708"/>
            <a:chOff x="10107942" y="1975146"/>
            <a:chExt cx="2274739" cy="1557708"/>
          </a:xfrm>
        </p:grpSpPr>
        <p:sp>
          <p:nvSpPr>
            <p:cNvPr id="14" name="CustomShape 14">
              <a:extLst>
                <a:ext uri="{FF2B5EF4-FFF2-40B4-BE49-F238E27FC236}">
                  <a16:creationId xmlns:a16="http://schemas.microsoft.com/office/drawing/2014/main" id="{4F731888-E52C-4463-9ED2-EA2948030FCD}"/>
                </a:ext>
              </a:extLst>
            </p:cNvPr>
            <p:cNvSpPr/>
            <p:nvPr/>
          </p:nvSpPr>
          <p:spPr>
            <a:xfrm>
              <a:off x="10107942" y="1975146"/>
              <a:ext cx="2005616" cy="1557708"/>
            </a:xfrm>
            <a:prstGeom prst="wedgeEllipseCallout">
              <a:avLst>
                <a:gd name="adj1" fmla="val -68844"/>
                <a:gd name="adj2" fmla="val 776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8416DE-65EC-419B-B18D-C1564E19B868}"/>
                </a:ext>
              </a:extLst>
            </p:cNvPr>
            <p:cNvSpPr txBox="1"/>
            <p:nvPr/>
          </p:nvSpPr>
          <p:spPr>
            <a:xfrm>
              <a:off x="10377065" y="2101692"/>
              <a:ext cx="2005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It sounds like the ‘</a:t>
              </a:r>
              <a:r>
                <a:rPr kumimoji="0" lang="en-GB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’ in ‘h</a:t>
              </a: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ur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t’.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8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7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76528" y="1897657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j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10577" y="16719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10377" y="1054714"/>
            <a:ext cx="148162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44563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44D29501-1499-42CB-B017-C7A6137F001C}"/>
              </a:ext>
            </a:extLst>
          </p:cNvPr>
          <p:cNvSpPr/>
          <p:nvPr/>
        </p:nvSpPr>
        <p:spPr>
          <a:xfrm>
            <a:off x="6369328" y="3833049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CD789BD-2334-42A6-815D-015889A84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377" y="3694644"/>
            <a:ext cx="2166904" cy="1636637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ECF3CB4-944B-4F9B-B0AD-C366390DF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630" y="2116593"/>
            <a:ext cx="1168055" cy="1291354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6BF8E9-83CD-4939-9C8C-D97F34996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599" y="2137646"/>
            <a:ext cx="1168055" cy="12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247457"/>
            <a:ext cx="5940512" cy="994003"/>
          </a:xfrm>
        </p:spPr>
        <p:txBody>
          <a:bodyPr/>
          <a:lstStyle/>
          <a:p>
            <a:r>
              <a:rPr lang="en-GB" sz="7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E6FA56E6-FCD8-4A7E-A615-9DB8A2B568D6}"/>
              </a:ext>
            </a:extLst>
          </p:cNvPr>
          <p:cNvSpPr/>
          <p:nvPr/>
        </p:nvSpPr>
        <p:spPr>
          <a:xfrm>
            <a:off x="534711" y="1910490"/>
            <a:ext cx="328025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28240684-EC99-4EE3-9E64-20E0F6D870AC}"/>
              </a:ext>
            </a:extLst>
          </p:cNvPr>
          <p:cNvSpPr/>
          <p:nvPr/>
        </p:nvSpPr>
        <p:spPr>
          <a:xfrm>
            <a:off x="6096000" y="3429000"/>
            <a:ext cx="4135993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act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BCE53624-BF18-49BC-B6FB-4A86729E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538">
            <a:off x="3609822" y="1902775"/>
            <a:ext cx="935766" cy="14396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44A18A4-E4A2-414D-95E2-3F0C712CA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995" y="3696175"/>
            <a:ext cx="1993918" cy="1172465"/>
          </a:xfrm>
          <a:prstGeom prst="rect">
            <a:avLst/>
          </a:prstGeom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50232">
            <a:off x="2504920" y="2811421"/>
            <a:ext cx="1192940" cy="1855733"/>
          </a:xfrm>
          <a:prstGeom prst="rect">
            <a:avLst/>
          </a:prstGeom>
        </p:spPr>
      </p:pic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4D07064B-A423-48A0-8989-238AEA3424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615791">
            <a:off x="7436184" y="4076005"/>
            <a:ext cx="1830231" cy="2250466"/>
          </a:xfrm>
          <a:prstGeom prst="rect">
            <a:avLst/>
          </a:prstGeom>
        </p:spPr>
      </p:pic>
      <p:sp>
        <p:nvSpPr>
          <p:cNvPr id="15" name="CustomShape 14">
            <a:extLst>
              <a:ext uri="{FF2B5EF4-FFF2-40B4-BE49-F238E27FC236}">
                <a16:creationId xmlns:a16="http://schemas.microsoft.com/office/drawing/2014/main" id="{89E13727-0324-4F31-9447-856FE2C8D9DA}"/>
              </a:ext>
            </a:extLst>
          </p:cNvPr>
          <p:cNvSpPr/>
          <p:nvPr/>
        </p:nvSpPr>
        <p:spPr>
          <a:xfrm>
            <a:off x="3300693" y="4594427"/>
            <a:ext cx="3483429" cy="1947316"/>
          </a:xfrm>
          <a:prstGeom prst="wedgeEllipseCallout">
            <a:avLst>
              <a:gd name="adj1" fmla="val 56260"/>
              <a:gd name="adj2" fmla="val 4103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f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l,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60" y="13425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35954" y="1043280"/>
            <a:ext cx="1542583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" y="-84310"/>
            <a:ext cx="5940512" cy="994003"/>
          </a:xfrm>
        </p:spPr>
        <p:txBody>
          <a:bodyPr/>
          <a:lstStyle/>
          <a:p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Closed or open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3200" dirty="0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AFA813BC-EBF4-4E32-95C5-D5E792DAC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60170"/>
              </p:ext>
            </p:extLst>
          </p:nvPr>
        </p:nvGraphicFramePr>
        <p:xfrm>
          <a:off x="442487" y="1591374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n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li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vi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x</a:t>
                      </a:r>
                      <a:endParaRPr lang="en-GB" sz="24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366EB7-A222-4A18-BF38-736C387E24FC}"/>
              </a:ext>
            </a:extLst>
          </p:cNvPr>
          <p:cNvSpPr/>
          <p:nvPr/>
        </p:nvSpPr>
        <p:spPr>
          <a:xfrm>
            <a:off x="463715" y="5334910"/>
            <a:ext cx="5530852" cy="1325563"/>
          </a:xfrm>
          <a:prstGeom prst="wedgeRoundRectCallout">
            <a:avLst>
              <a:gd name="adj1" fmla="val -20046"/>
              <a:gd name="adj2" fmla="val -65786"/>
              <a:gd name="adj3" fmla="val 16667"/>
            </a:avLst>
          </a:prstGeom>
          <a:solidFill>
            <a:schemeClr val="accent3">
              <a:lumMod val="5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1E9FB-0BC6-4DE3-9C47-20299C46F91C}"/>
              </a:ext>
            </a:extLst>
          </p:cNvPr>
          <p:cNvSpPr/>
          <p:nvPr/>
        </p:nvSpPr>
        <p:spPr>
          <a:xfrm>
            <a:off x="304967" y="5397526"/>
            <a:ext cx="568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Remember: 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[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eu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] is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open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when followed by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r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,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f </a:t>
            </a:r>
            <a:b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</a:b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but </a:t>
            </a:r>
            <a:r>
              <a:rPr kumimoji="0" lang="en-GB" sz="2400" b="0" i="1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closed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 before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Arial"/>
              </a:rPr>
              <a:t>x, s.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21" name="Picture 26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C61DA6E7-B15B-4892-9C94-AC8CAFB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249426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6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6C9C4096-4527-4266-B0DE-0A86D7B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2" y="3049923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" name="Picture 26">
            <a:hlinkClick r:id="" action="ppaction://noaction">
              <a:snd r:embed="rId7" name="3_3.wav"/>
            </a:hlinkClick>
            <a:extLst>
              <a:ext uri="{FF2B5EF4-FFF2-40B4-BE49-F238E27FC236}">
                <a16:creationId xmlns:a16="http://schemas.microsoft.com/office/drawing/2014/main" id="{FDDB8BC2-704B-4ACE-9DB8-60A86A21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365626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" name="Picture 26">
            <a:hlinkClick r:id="" action="ppaction://noaction">
              <a:snd r:embed="rId8" name="3_4.wav"/>
            </a:hlinkClick>
            <a:extLst>
              <a:ext uri="{FF2B5EF4-FFF2-40B4-BE49-F238E27FC236}">
                <a16:creationId xmlns:a16="http://schemas.microsoft.com/office/drawing/2014/main" id="{F7F8EA76-B900-4AFA-BCD5-A32C0E21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7" y="4291088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9" name="Table 6">
            <a:extLst>
              <a:ext uri="{FF2B5EF4-FFF2-40B4-BE49-F238E27FC236}">
                <a16:creationId xmlns:a16="http://schemas.microsoft.com/office/drawing/2014/main" id="{B28E1DB8-A7B6-46B7-9555-F857187FB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055829"/>
              </p:ext>
            </p:extLst>
          </p:nvPr>
        </p:nvGraphicFramePr>
        <p:xfrm>
          <a:off x="6210300" y="1573227"/>
          <a:ext cx="5539213" cy="3244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208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2189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0014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2479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open</a:t>
                      </a:r>
                      <a:b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[</a:t>
                      </a:r>
                      <a:r>
                        <a:rPr kumimoji="0" lang="en-GB" sz="2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eu</a:t>
                      </a: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</a:rPr>
                        <a:t>]</a:t>
                      </a:r>
                      <a:endParaRPr lang="en-GB" sz="2400" b="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closed</a:t>
                      </a:r>
                      <a:br>
                        <a:rPr lang="en-GB" sz="2400" dirty="0"/>
                      </a:br>
                      <a:r>
                        <a:rPr lang="en-GB" sz="2400" dirty="0"/>
                        <a:t>[</a:t>
                      </a:r>
                      <a:r>
                        <a:rPr lang="en-GB" sz="2400" dirty="0" err="1"/>
                        <a:t>eu</a:t>
                      </a:r>
                      <a:r>
                        <a:rPr lang="en-GB" sz="2400" dirty="0"/>
                        <a:t>]</a:t>
                      </a:r>
                      <a:endParaRPr lang="en-GB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profess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œ</a:t>
                      </a:r>
                      <a:r>
                        <a:rPr lang="fr-FR" sz="2400" b="1" dirty="0">
                          <a:solidFill>
                            <a:srgbClr val="002060"/>
                          </a:solidFill>
                        </a:rPr>
                        <a:t>u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f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s</a:t>
                      </a:r>
                      <a:r>
                        <a:rPr lang="fr-FR" sz="2400" b="1" dirty="0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fr-FR" sz="2400" dirty="0">
                          <a:solidFill>
                            <a:srgbClr val="002060"/>
                          </a:solidFill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6053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box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eu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</a:rPr>
                        <a:t>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30" name="Picture 26">
            <a:hlinkClick r:id="" action="ppaction://noaction">
              <a:snd r:embed="rId9" name="3_5.wav"/>
            </a:hlinkClick>
            <a:extLst>
              <a:ext uri="{FF2B5EF4-FFF2-40B4-BE49-F238E27FC236}">
                <a16:creationId xmlns:a16="http://schemas.microsoft.com/office/drawing/2014/main" id="{EC794D1D-FCDF-4E34-B312-85F0CED4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2476119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>
            <a:hlinkClick r:id="" action="ppaction://noaction">
              <a:snd r:embed="rId10" name="3_6.wav"/>
            </a:hlinkClick>
            <a:extLst>
              <a:ext uri="{FF2B5EF4-FFF2-40B4-BE49-F238E27FC236}">
                <a16:creationId xmlns:a16="http://schemas.microsoft.com/office/drawing/2014/main" id="{DE084399-297B-4F48-B4EE-9AEEF7FB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55" y="3031776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6">
            <a:hlinkClick r:id="" action="ppaction://noaction">
              <a:snd r:embed="rId11" name="3_7.wav"/>
            </a:hlinkClick>
            <a:extLst>
              <a:ext uri="{FF2B5EF4-FFF2-40B4-BE49-F238E27FC236}">
                <a16:creationId xmlns:a16="http://schemas.microsoft.com/office/drawing/2014/main" id="{D27C506E-BFA7-4B44-A1C7-C91A3A33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3638114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26">
            <a:hlinkClick r:id="" action="ppaction://noaction">
              <a:snd r:embed="rId12" name="3_8.wav"/>
            </a:hlinkClick>
            <a:extLst>
              <a:ext uri="{FF2B5EF4-FFF2-40B4-BE49-F238E27FC236}">
                <a16:creationId xmlns:a16="http://schemas.microsoft.com/office/drawing/2014/main" id="{8AE5F0C6-7B6D-4A0C-ADF3-00CEA855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70" y="4272941"/>
            <a:ext cx="432435" cy="4225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BAC65FD-09DD-4188-8625-2D0E9B0304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0759" y="2456846"/>
            <a:ext cx="462709" cy="428729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405A8C2A-A4E2-4F88-833B-A60EBD76F9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9417" y="3060889"/>
            <a:ext cx="462709" cy="428729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27C7AFE0-3F1F-441C-912F-4B8B95B75E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8893" y="3646214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21EA549F-8C09-4AA6-B5BF-4B89268EB2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943" y="4299419"/>
            <a:ext cx="462709" cy="428729"/>
          </a:xfrm>
          <a:prstGeom prst="rect">
            <a:avLst/>
          </a:prstGeom>
        </p:spPr>
      </p:pic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3E04224F-6CC2-4730-A039-7C6C415BD0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9398" y="2456194"/>
            <a:ext cx="462709" cy="428729"/>
          </a:xfrm>
          <a:prstGeom prst="rect">
            <a:avLst/>
          </a:prstGeom>
        </p:spPr>
      </p:pic>
      <p:pic>
        <p:nvPicPr>
          <p:cNvPr id="49" name="Picture 48" descr="Shape, arrow&#10;&#10;Description automatically generated">
            <a:extLst>
              <a:ext uri="{FF2B5EF4-FFF2-40B4-BE49-F238E27FC236}">
                <a16:creationId xmlns:a16="http://schemas.microsoft.com/office/drawing/2014/main" id="{BC7CD027-1468-42C1-BB17-468F5DE133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2688" y="3070599"/>
            <a:ext cx="462709" cy="428729"/>
          </a:xfrm>
          <a:prstGeom prst="rect">
            <a:avLst/>
          </a:prstGeom>
        </p:spPr>
      </p:pic>
      <p:pic>
        <p:nvPicPr>
          <p:cNvPr id="50" name="Picture 49" descr="Shape, arrow&#10;&#10;Description automatically generated">
            <a:extLst>
              <a:ext uri="{FF2B5EF4-FFF2-40B4-BE49-F238E27FC236}">
                <a16:creationId xmlns:a16="http://schemas.microsoft.com/office/drawing/2014/main" id="{7B170198-BA0E-49EC-99CD-2EA47D1A76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8373" y="3694737"/>
            <a:ext cx="462709" cy="428729"/>
          </a:xfrm>
          <a:prstGeom prst="rect">
            <a:avLst/>
          </a:prstGeom>
        </p:spPr>
      </p:pic>
      <p:pic>
        <p:nvPicPr>
          <p:cNvPr id="51" name="Picture 50" descr="Shape, arrow&#10;&#10;Description automatically generated">
            <a:extLst>
              <a:ext uri="{FF2B5EF4-FFF2-40B4-BE49-F238E27FC236}">
                <a16:creationId xmlns:a16="http://schemas.microsoft.com/office/drawing/2014/main" id="{7CC390AA-C9DB-4B4F-9D06-ED877886E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2689" y="4299418"/>
            <a:ext cx="462709" cy="428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9AE0CD-96DE-49B5-9982-E511F45D1106}"/>
              </a:ext>
            </a:extLst>
          </p:cNvPr>
          <p:cNvSpPr/>
          <p:nvPr/>
        </p:nvSpPr>
        <p:spPr>
          <a:xfrm>
            <a:off x="2927399" y="28233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44D19EAC-F5B2-43A0-BE92-4C077ADB92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76" y="4194926"/>
            <a:ext cx="409919" cy="6406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B356E32D-FBCE-4439-9BFC-7CFC04587A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6" y="2992165"/>
            <a:ext cx="409919" cy="585599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B2CD8C34-C560-45A5-BD1A-FEFB7DC178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36" y="4262575"/>
            <a:ext cx="509136" cy="55181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C122382-BB1C-4851-854C-76790B1E34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18" y="3589642"/>
            <a:ext cx="977251" cy="5558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F210BB-BFFC-435E-9073-987035AB3E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18" y="2362294"/>
            <a:ext cx="424148" cy="611385"/>
          </a:xfrm>
          <a:prstGeom prst="rect">
            <a:avLst/>
          </a:prstGeom>
        </p:spPr>
      </p:pic>
      <p:pic>
        <p:nvPicPr>
          <p:cNvPr id="60" name="Picture 5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5919FA2-1BF0-4139-9A2D-AD07F170DC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66" y="3646214"/>
            <a:ext cx="663677" cy="501267"/>
          </a:xfrm>
          <a:prstGeom prst="rect">
            <a:avLst/>
          </a:prstGeom>
        </p:spPr>
      </p:pic>
      <p:pic>
        <p:nvPicPr>
          <p:cNvPr id="62" name="Picture 61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5F6E3A-CA6A-4C2D-BCEB-7C7AFAC711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31" y="2344916"/>
            <a:ext cx="875749" cy="613024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12F55D86-65BF-476C-950D-2DCAC5348C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63553" y="-31716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A178746-BD4A-4094-BB95-23945BE7DCE3}"/>
              </a:ext>
            </a:extLst>
          </p:cNvPr>
          <p:cNvSpPr/>
          <p:nvPr/>
        </p:nvSpPr>
        <p:spPr>
          <a:xfrm>
            <a:off x="5776191" y="149434"/>
            <a:ext cx="524310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extLst>
              <a:ext uri="{FF2B5EF4-FFF2-40B4-BE49-F238E27FC236}">
                <a16:creationId xmlns:a16="http://schemas.microsoft.com/office/drawing/2014/main" id="{4EEFF63D-7D77-4170-8C3A-A4308BF52677}"/>
              </a:ext>
            </a:extLst>
          </p:cNvPr>
          <p:cNvSpPr/>
          <p:nvPr/>
        </p:nvSpPr>
        <p:spPr>
          <a:xfrm>
            <a:off x="5776191" y="210142"/>
            <a:ext cx="4890229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1-8 et ‘open’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‘closed’.</a:t>
            </a:r>
          </a:p>
        </p:txBody>
      </p:sp>
    </p:spTree>
    <p:extLst>
      <p:ext uri="{BB962C8B-B14F-4D97-AF65-F5344CB8AC3E}">
        <p14:creationId xmlns:p14="http://schemas.microsoft.com/office/powerpoint/2010/main" val="26523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061908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hlinkClick r:id="" action="ppaction://noaction">
              <a:snd r:embed="rId5" name="T2_W3_6.2.wav"/>
            </a:hlinkClick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24362" y="175114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hlinkClick r:id="" action="ppaction://noaction">
              <a:snd r:embed="rId6" name="T2_W3_6.3.wav"/>
            </a:hlinkClick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801424" y="17511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poser</a:t>
            </a:r>
          </a:p>
        </p:txBody>
      </p:sp>
      <p:sp>
        <p:nvSpPr>
          <p:cNvPr id="73" name="TextBox 72">
            <a:hlinkClick r:id="" action="ppaction://noaction">
              <a:snd r:embed="rId7" name="T2_W3_6.8.wav"/>
            </a:hlinkClick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9113993" y="5466056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FED4F6-8C02-4B06-9F0A-D7416A1A9DE4}"/>
              </a:ext>
            </a:extLst>
          </p:cNvPr>
          <p:cNvSpPr txBox="1"/>
          <p:nvPr/>
        </p:nvSpPr>
        <p:spPr>
          <a:xfrm>
            <a:off x="154272" y="5822908"/>
            <a:ext cx="3308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[the grandad]</a:t>
            </a:r>
          </a:p>
        </p:txBody>
      </p:sp>
      <p:sp>
        <p:nvSpPr>
          <p:cNvPr id="25" name="TextBox 24">
            <a:hlinkClick r:id="" action="ppaction://noaction">
              <a:snd r:embed="rId8" name="T2_W3_6.7.wav"/>
            </a:hlinkClick>
            <a:extLst>
              <a:ext uri="{FF2B5EF4-FFF2-40B4-BE49-F238E27FC236}">
                <a16:creationId xmlns:a16="http://schemas.microsoft.com/office/drawing/2014/main" id="{9A3A4AFF-836E-4D5D-9426-74E6853E2178}"/>
              </a:ext>
            </a:extLst>
          </p:cNvPr>
          <p:cNvSpPr txBox="1"/>
          <p:nvPr/>
        </p:nvSpPr>
        <p:spPr>
          <a:xfrm>
            <a:off x="2911074" y="540575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grand-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CD5657-66D0-4288-91A6-AEC4207C219E}"/>
              </a:ext>
            </a:extLst>
          </p:cNvPr>
          <p:cNvSpPr txBox="1"/>
          <p:nvPr/>
        </p:nvSpPr>
        <p:spPr>
          <a:xfrm>
            <a:off x="5902551" y="5822908"/>
            <a:ext cx="348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[the grandmother]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174886-BAA7-4DF3-9A02-B89299EFACBC}"/>
              </a:ext>
            </a:extLst>
          </p:cNvPr>
          <p:cNvGrpSpPr/>
          <p:nvPr/>
        </p:nvGrpSpPr>
        <p:grpSpPr>
          <a:xfrm>
            <a:off x="259353" y="700200"/>
            <a:ext cx="2777067" cy="2700940"/>
            <a:chOff x="249166" y="1010762"/>
            <a:chExt cx="2777067" cy="270094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249166" y="2757595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teach, teaching]</a:t>
              </a:r>
            </a:p>
          </p:txBody>
        </p:sp>
        <p:pic>
          <p:nvPicPr>
            <p:cNvPr id="14" name="Graphic 13" descr="Classroom with solid fill">
              <a:extLst>
                <a:ext uri="{FF2B5EF4-FFF2-40B4-BE49-F238E27FC236}">
                  <a16:creationId xmlns:a16="http://schemas.microsoft.com/office/drawing/2014/main" id="{83FF746F-C673-4AFE-9CBC-78937DB8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2281" y="1010762"/>
              <a:ext cx="1740849" cy="174084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B4C571-BA7D-41A4-B0D5-D2C6D21D978E}"/>
              </a:ext>
            </a:extLst>
          </p:cNvPr>
          <p:cNvGrpSpPr/>
          <p:nvPr/>
        </p:nvGrpSpPr>
        <p:grpSpPr>
          <a:xfrm>
            <a:off x="6173920" y="822533"/>
            <a:ext cx="3314092" cy="2119102"/>
            <a:chOff x="6163733" y="1133095"/>
            <a:chExt cx="3314092" cy="211910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33140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</a:t>
              </a: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put (down)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ask (a question)]</a:t>
              </a:r>
            </a:p>
          </p:txBody>
        </p:sp>
        <p:pic>
          <p:nvPicPr>
            <p:cNvPr id="18" name="Graphic 17" descr="Pencil with solid fill">
              <a:extLst>
                <a:ext uri="{FF2B5EF4-FFF2-40B4-BE49-F238E27FC236}">
                  <a16:creationId xmlns:a16="http://schemas.microsoft.com/office/drawing/2014/main" id="{5E7BE123-563B-4B4B-8E45-7BA4995B9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692644">
              <a:off x="6765287" y="16045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Protecting hand with solid fill">
              <a:extLst>
                <a:ext uri="{FF2B5EF4-FFF2-40B4-BE49-F238E27FC236}">
                  <a16:creationId xmlns:a16="http://schemas.microsoft.com/office/drawing/2014/main" id="{A1B16584-8A55-4184-A973-6EBE352B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0635730">
              <a:off x="6970029" y="1133095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Help with solid fill">
              <a:extLst>
                <a:ext uri="{FF2B5EF4-FFF2-40B4-BE49-F238E27FC236}">
                  <a16:creationId xmlns:a16="http://schemas.microsoft.com/office/drawing/2014/main" id="{C6C5677C-3593-4103-82B8-9356287B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73565" y="1284245"/>
              <a:ext cx="914400" cy="914400"/>
            </a:xfrm>
            <a:prstGeom prst="rect">
              <a:avLst/>
            </a:prstGeom>
          </p:spPr>
        </p:pic>
      </p:grp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5B787F6A-32D8-4713-A24E-263585878C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30" y="3675052"/>
            <a:ext cx="1391483" cy="923300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A73B72DC-1FA9-4C6F-8BB8-C47B51F34D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" y="3675052"/>
            <a:ext cx="1492148" cy="990095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19" name="T2_W3_6.4.wav"/>
            </a:hlinkClick>
            <a:extLst>
              <a:ext uri="{FF2B5EF4-FFF2-40B4-BE49-F238E27FC236}">
                <a16:creationId xmlns:a16="http://schemas.microsoft.com/office/drawing/2014/main" id="{0F83D2FC-2BC3-401A-A911-191E0A708C41}"/>
              </a:ext>
            </a:extLst>
          </p:cNvPr>
          <p:cNvSpPr txBox="1"/>
          <p:nvPr/>
        </p:nvSpPr>
        <p:spPr>
          <a:xfrm>
            <a:off x="1332272" y="376932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hlinkClick r:id="" action="ppaction://noaction">
              <a:snd r:embed="rId20" name="T2_W3_6.5.wav"/>
            </a:hlinkClick>
            <a:extLst>
              <a:ext uri="{FF2B5EF4-FFF2-40B4-BE49-F238E27FC236}">
                <a16:creationId xmlns:a16="http://schemas.microsoft.com/office/drawing/2014/main" id="{670ECA2C-720C-42B2-9AAA-7AA7B8E77A3E}"/>
              </a:ext>
            </a:extLst>
          </p:cNvPr>
          <p:cNvSpPr txBox="1"/>
          <p:nvPr/>
        </p:nvSpPr>
        <p:spPr>
          <a:xfrm>
            <a:off x="5197129" y="373445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l’anglais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hlinkClick r:id="" action="ppaction://noaction">
              <a:snd r:embed="rId21" name="T2_W3_6.6.wav"/>
            </a:hlinkClick>
            <a:extLst>
              <a:ext uri="{FF2B5EF4-FFF2-40B4-BE49-F238E27FC236}">
                <a16:creationId xmlns:a16="http://schemas.microsoft.com/office/drawing/2014/main" id="{B8238C05-FFD6-49ED-9734-9F36776D2CB7}"/>
              </a:ext>
            </a:extLst>
          </p:cNvPr>
          <p:cNvSpPr txBox="1"/>
          <p:nvPr/>
        </p:nvSpPr>
        <p:spPr>
          <a:xfrm>
            <a:off x="9488012" y="374244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musique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5" name="Picture 34" descr="A cartoon of 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E005D62-6F09-47A5-BE57-3BFB56D49A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3026" y="4992282"/>
            <a:ext cx="773480" cy="932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909BB2-1FDB-4608-A5AB-B2CE5321EF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9610" y="4830453"/>
            <a:ext cx="879540" cy="1094082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F3FEA8-0FD1-4ED6-9C4C-BE47F15882F9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71" y="3686853"/>
            <a:ext cx="1392883" cy="855317"/>
          </a:xfrm>
          <a:prstGeom prst="rect">
            <a:avLst/>
          </a:prstGeom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A002CA59-F55C-4BFF-8B1D-6F85C93AF8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0" y="-63520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27" name="T2_W3_6.1.wav"/>
            </a:hlinkClick>
            <a:extLst>
              <a:ext uri="{FF2B5EF4-FFF2-40B4-BE49-F238E27FC236}">
                <a16:creationId xmlns:a16="http://schemas.microsoft.com/office/drawing/2014/main" id="{FBCA6289-E7F3-4EF0-800F-52983D56E295}"/>
              </a:ext>
            </a:extLst>
          </p:cNvPr>
          <p:cNvSpPr/>
          <p:nvPr/>
        </p:nvSpPr>
        <p:spPr>
          <a:xfrm>
            <a:off x="1112639" y="117630"/>
            <a:ext cx="3913004" cy="547644"/>
          </a:xfrm>
          <a:prstGeom prst="wedgeRoundRectCallout">
            <a:avLst>
              <a:gd name="adj1" fmla="val -63442"/>
              <a:gd name="adj2" fmla="val -112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7">
            <a:hlinkClick r:id="" action="ppaction://noaction">
              <a:snd r:embed="rId27" name="T2_W3_6.1.wav"/>
            </a:hlinkClick>
            <a:extLst>
              <a:ext uri="{FF2B5EF4-FFF2-40B4-BE49-F238E27FC236}">
                <a16:creationId xmlns:a16="http://schemas.microsoft.com/office/drawing/2014/main" id="{40989967-3DF1-4BB3-895C-B599D707D786}"/>
              </a:ext>
            </a:extLst>
          </p:cNvPr>
          <p:cNvSpPr/>
          <p:nvPr/>
        </p:nvSpPr>
        <p:spPr>
          <a:xfrm>
            <a:off x="1179091" y="100883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2C06BB-E696-44A5-8F01-236ADFAD1365}"/>
              </a:ext>
            </a:extLst>
          </p:cNvPr>
          <p:cNvSpPr txBox="1"/>
          <p:nvPr/>
        </p:nvSpPr>
        <p:spPr>
          <a:xfrm>
            <a:off x="5025643" y="36165"/>
            <a:ext cx="1281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[1/2]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69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25" grpId="0"/>
      <p:bldP spid="25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E75C34E-695E-441C-9161-0FC7A25BC498}"/>
              </a:ext>
            </a:extLst>
          </p:cNvPr>
          <p:cNvSpPr/>
          <p:nvPr/>
        </p:nvSpPr>
        <p:spPr>
          <a:xfrm>
            <a:off x="5631366" y="1097280"/>
            <a:ext cx="6560634" cy="5604603"/>
          </a:xfrm>
          <a:prstGeom prst="ellipse">
            <a:avLst/>
          </a:prstGeom>
          <a:solidFill>
            <a:srgbClr val="FEF5E8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83737" y="1484655"/>
          <a:ext cx="4244741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9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T2_W3_7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T2_W3_7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T2_W3_7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T2_W3_7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T2_W3_7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T2_W3_7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T2_W3_7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341118DE-7FA6-4163-A7AC-5427E0479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8036" y="401618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13" name="T2_W3_7.1.wav"/>
            </a:hlinkClick>
            <a:extLst>
              <a:ext uri="{FF2B5EF4-FFF2-40B4-BE49-F238E27FC236}">
                <a16:creationId xmlns:a16="http://schemas.microsoft.com/office/drawing/2014/main" id="{FDFDB9F5-200A-486D-96BE-A70CD41DCAFC}"/>
              </a:ext>
            </a:extLst>
          </p:cNvPr>
          <p:cNvSpPr/>
          <p:nvPr/>
        </p:nvSpPr>
        <p:spPr>
          <a:xfrm>
            <a:off x="1240675" y="582768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7">
            <a:hlinkClick r:id="" action="ppaction://noaction">
              <a:snd r:embed="rId13" name="T2_W3_7.1.wav"/>
            </a:hlinkClick>
            <a:extLst>
              <a:ext uri="{FF2B5EF4-FFF2-40B4-BE49-F238E27FC236}">
                <a16:creationId xmlns:a16="http://schemas.microsoft.com/office/drawing/2014/main" id="{4957E2B5-BFCB-40A5-9DDC-D3A352ABDEAB}"/>
              </a:ext>
            </a:extLst>
          </p:cNvPr>
          <p:cNvSpPr/>
          <p:nvPr/>
        </p:nvSpPr>
        <p:spPr>
          <a:xfrm>
            <a:off x="1296325" y="626041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Écris en anglais.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B27E66F9-F87C-47E2-B12F-D61C2EF4E6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49" y="4743217"/>
            <a:ext cx="1446953" cy="9789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B1E0DFE-70E7-4909-9DBE-0ED9E87A5164}"/>
              </a:ext>
            </a:extLst>
          </p:cNvPr>
          <p:cNvGrpSpPr/>
          <p:nvPr/>
        </p:nvGrpSpPr>
        <p:grpSpPr>
          <a:xfrm>
            <a:off x="10450442" y="3149894"/>
            <a:ext cx="1231210" cy="1096819"/>
            <a:chOff x="14823115" y="1888083"/>
            <a:chExt cx="1874419" cy="166982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61541B8-5CC8-4444-A976-7C6CFBF98A01}"/>
                </a:ext>
              </a:extLst>
            </p:cNvPr>
            <p:cNvSpPr/>
            <p:nvPr/>
          </p:nvSpPr>
          <p:spPr>
            <a:xfrm>
              <a:off x="14823115" y="1888083"/>
              <a:ext cx="1874419" cy="16698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Graphic 43" descr="Pencil with solid fill">
              <a:extLst>
                <a:ext uri="{FF2B5EF4-FFF2-40B4-BE49-F238E27FC236}">
                  <a16:creationId xmlns:a16="http://schemas.microsoft.com/office/drawing/2014/main" id="{C733763F-AC4B-47D7-A0C5-56EC79E8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692644">
              <a:off x="14974593" y="241167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Protecting hand with solid fill">
              <a:extLst>
                <a:ext uri="{FF2B5EF4-FFF2-40B4-BE49-F238E27FC236}">
                  <a16:creationId xmlns:a16="http://schemas.microsoft.com/office/drawing/2014/main" id="{F1CDB76E-318B-4255-A253-B5E8B852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635730">
              <a:off x="15179335" y="1940271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Help with solid fill">
              <a:extLst>
                <a:ext uri="{FF2B5EF4-FFF2-40B4-BE49-F238E27FC236}">
                  <a16:creationId xmlns:a16="http://schemas.microsoft.com/office/drawing/2014/main" id="{D6BCD33D-9CF2-47B1-BFAB-2FB2CB58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745235" y="2144848"/>
              <a:ext cx="914400" cy="9144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AABC80-63B5-4E32-AFCE-25E1B7C8FC2B}"/>
              </a:ext>
            </a:extLst>
          </p:cNvPr>
          <p:cNvGrpSpPr/>
          <p:nvPr/>
        </p:nvGrpSpPr>
        <p:grpSpPr>
          <a:xfrm>
            <a:off x="8317144" y="5261710"/>
            <a:ext cx="1189077" cy="1083010"/>
            <a:chOff x="16968345" y="4092494"/>
            <a:chExt cx="1810275" cy="164879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62ADC-2B35-4D75-B673-F152FEFF19BD}"/>
                </a:ext>
              </a:extLst>
            </p:cNvPr>
            <p:cNvSpPr/>
            <p:nvPr/>
          </p:nvSpPr>
          <p:spPr>
            <a:xfrm>
              <a:off x="16968345" y="4092494"/>
              <a:ext cx="1810275" cy="1648797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Graphic 48" descr="Classroom with solid fill">
              <a:extLst>
                <a:ext uri="{FF2B5EF4-FFF2-40B4-BE49-F238E27FC236}">
                  <a16:creationId xmlns:a16="http://schemas.microsoft.com/office/drawing/2014/main" id="{7CB16671-D4A9-4CF0-910F-458A752E2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7108093" y="4234616"/>
              <a:ext cx="1382365" cy="1382365"/>
            </a:xfrm>
            <a:prstGeom prst="rect">
              <a:avLst/>
            </a:prstGeom>
          </p:spPr>
        </p:pic>
      </p:grpSp>
      <p:pic>
        <p:nvPicPr>
          <p:cNvPr id="50" name="Picture 49" descr="Logo, company name&#10;&#10;Description automatically generated">
            <a:extLst>
              <a:ext uri="{FF2B5EF4-FFF2-40B4-BE49-F238E27FC236}">
                <a16:creationId xmlns:a16="http://schemas.microsoft.com/office/drawing/2014/main" id="{6E817F97-98FA-4EA7-B682-5C7518D6C8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635" y="2244010"/>
            <a:ext cx="1391483" cy="923300"/>
          </a:xfrm>
          <a:prstGeom prst="rect">
            <a:avLst/>
          </a:prstGeom>
        </p:spPr>
      </p:pic>
      <p:pic>
        <p:nvPicPr>
          <p:cNvPr id="51" name="Picture 50" descr="A cartoon of 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1A34B6B-282E-484F-9B38-BD73A578EB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3007" y="4149988"/>
            <a:ext cx="773480" cy="932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E2AE32-B150-4E64-A557-A4594CA0491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8006" y="1785959"/>
            <a:ext cx="879540" cy="1094082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D40930-7314-4D2F-82C9-43C3CCC959EB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71" y="3686853"/>
            <a:ext cx="1392883" cy="8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The definite article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0760" y="945323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know that all French nouns have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gender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and are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masculine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feminine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336" y="336598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F398798-F9B0-43C0-9C2C-356CDC6AF348}"/>
              </a:ext>
            </a:extLst>
          </p:cNvPr>
          <p:cNvSpPr/>
          <p:nvPr/>
        </p:nvSpPr>
        <p:spPr>
          <a:xfrm>
            <a:off x="76795" y="43452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Words for ‘the’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8F7EB7-2046-4A0F-A9E2-EA0B3979AFBB}"/>
              </a:ext>
            </a:extLst>
          </p:cNvPr>
          <p:cNvSpPr/>
          <p:nvPr/>
        </p:nvSpPr>
        <p:spPr>
          <a:xfrm>
            <a:off x="149365" y="2104497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before a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(masculine) or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(feminine).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F79EF7-47D5-4D8C-B994-5EFFD7CDDF12}"/>
              </a:ext>
            </a:extLst>
          </p:cNvPr>
          <p:cNvSpPr txBox="1"/>
          <p:nvPr/>
        </p:nvSpPr>
        <p:spPr>
          <a:xfrm>
            <a:off x="1375489" y="3273803"/>
            <a:ext cx="1344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4AAFED-F30F-4179-BA2E-1A38038F6C62}"/>
              </a:ext>
            </a:extLst>
          </p:cNvPr>
          <p:cNvSpPr txBox="1"/>
          <p:nvPr/>
        </p:nvSpPr>
        <p:spPr>
          <a:xfrm>
            <a:off x="1375489" y="3960457"/>
            <a:ext cx="1685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bureau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EAAA8B-A4C0-4FFE-B50D-03F66B957762}"/>
              </a:ext>
            </a:extLst>
          </p:cNvPr>
          <p:cNvSpPr txBox="1"/>
          <p:nvPr/>
        </p:nvSpPr>
        <p:spPr>
          <a:xfrm>
            <a:off x="1375489" y="4717010"/>
            <a:ext cx="1965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A135E8-4DFD-4891-B9CB-8249ED44EA66}"/>
              </a:ext>
            </a:extLst>
          </p:cNvPr>
          <p:cNvSpPr txBox="1"/>
          <p:nvPr/>
        </p:nvSpPr>
        <p:spPr>
          <a:xfrm>
            <a:off x="7303108" y="3192028"/>
            <a:ext cx="1882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BD7477-6222-4131-B44A-88371BD649B4}"/>
              </a:ext>
            </a:extLst>
          </p:cNvPr>
          <p:cNvSpPr txBox="1"/>
          <p:nvPr/>
        </p:nvSpPr>
        <p:spPr>
          <a:xfrm>
            <a:off x="7304576" y="3899889"/>
            <a:ext cx="1787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question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D479F1-2C66-46D0-8082-6577E0667AD0}"/>
              </a:ext>
            </a:extLst>
          </p:cNvPr>
          <p:cNvSpPr txBox="1"/>
          <p:nvPr/>
        </p:nvSpPr>
        <p:spPr>
          <a:xfrm>
            <a:off x="7303108" y="4686546"/>
            <a:ext cx="1592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affiche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838320-8E15-4C5B-8317-13CF82BEEF78}"/>
              </a:ext>
            </a:extLst>
          </p:cNvPr>
          <p:cNvSpPr txBox="1"/>
          <p:nvPr/>
        </p:nvSpPr>
        <p:spPr>
          <a:xfrm>
            <a:off x="683363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B9C9D3-FBFD-470B-B7EA-61A160D2C98C}"/>
              </a:ext>
            </a:extLst>
          </p:cNvPr>
          <p:cNvSpPr txBox="1"/>
          <p:nvPr/>
        </p:nvSpPr>
        <p:spPr>
          <a:xfrm>
            <a:off x="605196" y="392539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FF92A4-329B-4C81-8F3E-5E9817A7AC1C}"/>
              </a:ext>
            </a:extLst>
          </p:cNvPr>
          <p:cNvSpPr txBox="1"/>
          <p:nvPr/>
        </p:nvSpPr>
        <p:spPr>
          <a:xfrm>
            <a:off x="605196" y="4711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6F6E2-C1CE-4104-A4B3-752E2876B79F}"/>
              </a:ext>
            </a:extLst>
          </p:cNvPr>
          <p:cNvSpPr txBox="1"/>
          <p:nvPr/>
        </p:nvSpPr>
        <p:spPr>
          <a:xfrm>
            <a:off x="6359127" y="319933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86E65-03D7-4598-A3B0-2B518DE21634}"/>
              </a:ext>
            </a:extLst>
          </p:cNvPr>
          <p:cNvSpPr txBox="1"/>
          <p:nvPr/>
        </p:nvSpPr>
        <p:spPr>
          <a:xfrm>
            <a:off x="6359127" y="392096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F2B348-7B87-4F58-8343-82A493A443B0}"/>
              </a:ext>
            </a:extLst>
          </p:cNvPr>
          <p:cNvSpPr txBox="1"/>
          <p:nvPr/>
        </p:nvSpPr>
        <p:spPr>
          <a:xfrm>
            <a:off x="6346265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8E91AE-5DF1-4A55-9F2E-1D9690585231}"/>
              </a:ext>
            </a:extLst>
          </p:cNvPr>
          <p:cNvSpPr txBox="1"/>
          <p:nvPr/>
        </p:nvSpPr>
        <p:spPr>
          <a:xfrm>
            <a:off x="3102457" y="3263671"/>
            <a:ext cx="17336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5634F2-4C31-4842-976A-58F71562C4AC}"/>
              </a:ext>
            </a:extLst>
          </p:cNvPr>
          <p:cNvSpPr txBox="1"/>
          <p:nvPr/>
        </p:nvSpPr>
        <p:spPr>
          <a:xfrm>
            <a:off x="3101735" y="3923197"/>
            <a:ext cx="2027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desk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D7718E-5EEF-4065-BB9C-E877C6FD2187}"/>
              </a:ext>
            </a:extLst>
          </p:cNvPr>
          <p:cNvSpPr txBox="1"/>
          <p:nvPr/>
        </p:nvSpPr>
        <p:spPr>
          <a:xfrm>
            <a:off x="3101735" y="4742306"/>
            <a:ext cx="2273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E6175-46A0-4554-B721-969AFF2D04C2}"/>
              </a:ext>
            </a:extLst>
          </p:cNvPr>
          <p:cNvSpPr txBox="1"/>
          <p:nvPr/>
        </p:nvSpPr>
        <p:spPr>
          <a:xfrm>
            <a:off x="9019026" y="3177857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visit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C0AF37-8D2E-4529-A704-F96BBB2E8FA6}"/>
              </a:ext>
            </a:extLst>
          </p:cNvPr>
          <p:cNvSpPr txBox="1"/>
          <p:nvPr/>
        </p:nvSpPr>
        <p:spPr>
          <a:xfrm>
            <a:off x="9024453" y="3910935"/>
            <a:ext cx="23944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question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BDB88C-E98D-42ED-8A19-A82619A7DB9D}"/>
              </a:ext>
            </a:extLst>
          </p:cNvPr>
          <p:cNvSpPr txBox="1"/>
          <p:nvPr/>
        </p:nvSpPr>
        <p:spPr>
          <a:xfrm>
            <a:off x="9050129" y="4689807"/>
            <a:ext cx="2352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92699C-AE32-4EA0-A302-9B13C649374D}"/>
              </a:ext>
            </a:extLst>
          </p:cNvPr>
          <p:cNvSpPr txBox="1"/>
          <p:nvPr/>
        </p:nvSpPr>
        <p:spPr>
          <a:xfrm>
            <a:off x="715810" y="32410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BE0131-F1CB-4730-BA16-194D9F93ADEF}"/>
              </a:ext>
            </a:extLst>
          </p:cNvPr>
          <p:cNvSpPr txBox="1"/>
          <p:nvPr/>
        </p:nvSpPr>
        <p:spPr>
          <a:xfrm>
            <a:off x="3125584" y="3272939"/>
            <a:ext cx="1861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word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574DD78-9293-4E9B-88F6-30F675A76051}"/>
              </a:ext>
            </a:extLst>
          </p:cNvPr>
          <p:cNvSpPr txBox="1"/>
          <p:nvPr/>
        </p:nvSpPr>
        <p:spPr>
          <a:xfrm>
            <a:off x="711428" y="393604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BF5749-0669-4F91-8EB9-0A7751DA2AC3}"/>
              </a:ext>
            </a:extLst>
          </p:cNvPr>
          <p:cNvSpPr txBox="1"/>
          <p:nvPr/>
        </p:nvSpPr>
        <p:spPr>
          <a:xfrm>
            <a:off x="3107079" y="3923197"/>
            <a:ext cx="239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desk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8BCD51-5273-42DD-921E-8679B4BE36F8}"/>
              </a:ext>
            </a:extLst>
          </p:cNvPr>
          <p:cNvSpPr txBox="1"/>
          <p:nvPr/>
        </p:nvSpPr>
        <p:spPr>
          <a:xfrm>
            <a:off x="773081" y="473554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EFCB15-91D4-453C-AC11-A868BB1A3DA8}"/>
              </a:ext>
            </a:extLst>
          </p:cNvPr>
          <p:cNvSpPr txBox="1"/>
          <p:nvPr/>
        </p:nvSpPr>
        <p:spPr>
          <a:xfrm>
            <a:off x="3101735" y="4748513"/>
            <a:ext cx="2677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universe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C07819-4062-4586-BDFD-CB846C370052}"/>
              </a:ext>
            </a:extLst>
          </p:cNvPr>
          <p:cNvSpPr txBox="1"/>
          <p:nvPr/>
        </p:nvSpPr>
        <p:spPr>
          <a:xfrm>
            <a:off x="6510503" y="3185159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58C162-2F22-4A6B-A31D-82502E0C55DC}"/>
              </a:ext>
            </a:extLst>
          </p:cNvPr>
          <p:cNvSpPr txBox="1"/>
          <p:nvPr/>
        </p:nvSpPr>
        <p:spPr>
          <a:xfrm>
            <a:off x="8984076" y="3201317"/>
            <a:ext cx="2782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visit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9AF1ED-421B-4CD3-B085-EE0F0D68E202}"/>
              </a:ext>
            </a:extLst>
          </p:cNvPr>
          <p:cNvSpPr txBox="1"/>
          <p:nvPr/>
        </p:nvSpPr>
        <p:spPr>
          <a:xfrm>
            <a:off x="6518038" y="391883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1AF22B-D2E3-4BFD-A911-AE43CE2B7EB1}"/>
              </a:ext>
            </a:extLst>
          </p:cNvPr>
          <p:cNvSpPr txBox="1"/>
          <p:nvPr/>
        </p:nvSpPr>
        <p:spPr>
          <a:xfrm>
            <a:off x="9019025" y="3883189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question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242A48-4330-4961-B1B1-B4B4DEC5AA1E}"/>
              </a:ext>
            </a:extLst>
          </p:cNvPr>
          <p:cNvSpPr txBox="1"/>
          <p:nvPr/>
        </p:nvSpPr>
        <p:spPr>
          <a:xfrm>
            <a:off x="6607367" y="471639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D5342E-BCEC-4B06-BDBB-6A569AED97C8}"/>
              </a:ext>
            </a:extLst>
          </p:cNvPr>
          <p:cNvSpPr txBox="1"/>
          <p:nvPr/>
        </p:nvSpPr>
        <p:spPr>
          <a:xfrm>
            <a:off x="9054387" y="4680179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poster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A2D4CCF-3C88-4602-B372-ED4356F4FC57}"/>
              </a:ext>
            </a:extLst>
          </p:cNvPr>
          <p:cNvSpPr/>
          <p:nvPr/>
        </p:nvSpPr>
        <p:spPr>
          <a:xfrm>
            <a:off x="322017" y="5612114"/>
            <a:ext cx="1055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French before a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(masculine)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(feminine).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765210-FB1D-47EC-9BB5-4AC8EB36B7D1}"/>
              </a:ext>
            </a:extLst>
          </p:cNvPr>
          <p:cNvCxnSpPr/>
          <p:nvPr/>
        </p:nvCxnSpPr>
        <p:spPr>
          <a:xfrm>
            <a:off x="713080" y="370486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03B2AC4-6859-48A3-9034-58A95D223D7A}"/>
              </a:ext>
            </a:extLst>
          </p:cNvPr>
          <p:cNvCxnSpPr/>
          <p:nvPr/>
        </p:nvCxnSpPr>
        <p:spPr>
          <a:xfrm>
            <a:off x="727713" y="4431510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3751397-5740-42E5-A6F1-88EF42C99985}"/>
              </a:ext>
            </a:extLst>
          </p:cNvPr>
          <p:cNvCxnSpPr/>
          <p:nvPr/>
        </p:nvCxnSpPr>
        <p:spPr>
          <a:xfrm>
            <a:off x="711428" y="5211606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4486799-071D-4090-AF3C-140DA5BCCAAA}"/>
              </a:ext>
            </a:extLst>
          </p:cNvPr>
          <p:cNvCxnSpPr/>
          <p:nvPr/>
        </p:nvCxnSpPr>
        <p:spPr>
          <a:xfrm>
            <a:off x="6542150" y="3663224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5B06DB7-ACF1-432B-91FA-0EBF4F6BBE23}"/>
              </a:ext>
            </a:extLst>
          </p:cNvPr>
          <p:cNvCxnSpPr/>
          <p:nvPr/>
        </p:nvCxnSpPr>
        <p:spPr>
          <a:xfrm>
            <a:off x="6528887" y="4377172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4FA96C-85A7-4961-8C5B-65AA7D8FC1F3}"/>
              </a:ext>
            </a:extLst>
          </p:cNvPr>
          <p:cNvCxnSpPr/>
          <p:nvPr/>
        </p:nvCxnSpPr>
        <p:spPr>
          <a:xfrm>
            <a:off x="6528886" y="5182668"/>
            <a:ext cx="54615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oogle Shape;183;p8">
            <a:extLst>
              <a:ext uri="{FF2B5EF4-FFF2-40B4-BE49-F238E27FC236}">
                <a16:creationId xmlns:a16="http://schemas.microsoft.com/office/drawing/2014/main" id="{767CDB25-37C2-46C3-B97D-8581EADBFB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883" y="405416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183;p8">
            <a:extLst>
              <a:ext uri="{FF2B5EF4-FFF2-40B4-BE49-F238E27FC236}">
                <a16:creationId xmlns:a16="http://schemas.microsoft.com/office/drawing/2014/main" id="{1691C967-24E2-415D-9F37-0948F50B40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345" y="4777914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183;p8">
            <a:extLst>
              <a:ext uri="{FF2B5EF4-FFF2-40B4-BE49-F238E27FC236}">
                <a16:creationId xmlns:a16="http://schemas.microsoft.com/office/drawing/2014/main" id="{2260C23B-EA95-478A-AEE8-5E728299B3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456" y="3300588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183;p8">
            <a:extLst>
              <a:ext uri="{FF2B5EF4-FFF2-40B4-BE49-F238E27FC236}">
                <a16:creationId xmlns:a16="http://schemas.microsoft.com/office/drawing/2014/main" id="{698E1BD6-2A99-422E-8022-F4F9D22328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4233" y="3999542"/>
            <a:ext cx="369037" cy="41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1EBC4451-ABFE-4CFE-A0B3-F4DA259894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0913" y="481078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CustomShape 14">
            <a:extLst>
              <a:ext uri="{FF2B5EF4-FFF2-40B4-BE49-F238E27FC236}">
                <a16:creationId xmlns:a16="http://schemas.microsoft.com/office/drawing/2014/main" id="{F06E2825-4F33-4D87-8EE9-0EAF81E72A80}"/>
              </a:ext>
            </a:extLst>
          </p:cNvPr>
          <p:cNvSpPr/>
          <p:nvPr/>
        </p:nvSpPr>
        <p:spPr>
          <a:xfrm>
            <a:off x="910787" y="2893705"/>
            <a:ext cx="2955697" cy="1859481"/>
          </a:xfrm>
          <a:prstGeom prst="wedgeEllipseCallout">
            <a:avLst>
              <a:gd name="adj1" fmla="val -42394"/>
              <a:gd name="adj2" fmla="val 51350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le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 followed by a </a:t>
            </a:r>
            <a:r>
              <a:rPr kumimoji="0" lang="en-GB" sz="2400" b="0" i="0" u="sng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it becomes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6" name="CustomShape 14">
            <a:extLst>
              <a:ext uri="{FF2B5EF4-FFF2-40B4-BE49-F238E27FC236}">
                <a16:creationId xmlns:a16="http://schemas.microsoft.com/office/drawing/2014/main" id="{6813803F-04ED-4668-82C3-B90E54917F03}"/>
              </a:ext>
            </a:extLst>
          </p:cNvPr>
          <p:cNvSpPr/>
          <p:nvPr/>
        </p:nvSpPr>
        <p:spPr>
          <a:xfrm>
            <a:off x="5953469" y="2634447"/>
            <a:ext cx="3172284" cy="1859481"/>
          </a:xfrm>
          <a:prstGeom prst="wedgeEllipseCallout">
            <a:avLst>
              <a:gd name="adj1" fmla="val -18979"/>
              <a:gd name="adj2" fmla="val 70406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When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la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is followed by a </a:t>
            </a:r>
            <a:r>
              <a:rPr kumimoji="0" lang="en-GB" sz="2400" b="0" i="0" u="sng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vowel</a:t>
            </a:r>
            <a:r>
              <a:rPr kumimoji="0" lang="en-GB" sz="24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it also becomes 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4AF3DEC-BD8C-463A-A129-4A7D545BDC82}"/>
              </a:ext>
            </a:extLst>
          </p:cNvPr>
          <p:cNvSpPr/>
          <p:nvPr/>
        </p:nvSpPr>
        <p:spPr>
          <a:xfrm>
            <a:off x="74713" y="1533427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affiche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955B4-154D-43C8-9118-8D839E58ECDB}"/>
              </a:ext>
            </a:extLst>
          </p:cNvPr>
          <p:cNvSpPr/>
          <p:nvPr/>
        </p:nvSpPr>
        <p:spPr>
          <a:xfrm>
            <a:off x="3984276" y="353699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76D97B-D21D-4EF4-94A3-10F9BDFC744E}"/>
              </a:ext>
            </a:extLst>
          </p:cNvPr>
          <p:cNvSpPr/>
          <p:nvPr/>
        </p:nvSpPr>
        <p:spPr>
          <a:xfrm>
            <a:off x="653348" y="2565125"/>
            <a:ext cx="2612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chaise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93D571B-5857-40B2-90B6-8083FD27389C}"/>
              </a:ext>
            </a:extLst>
          </p:cNvPr>
          <p:cNvSpPr/>
          <p:nvPr/>
        </p:nvSpPr>
        <p:spPr>
          <a:xfrm>
            <a:off x="6199324" y="1426651"/>
            <a:ext cx="1495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idée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57016BF-8BA4-4C7B-974B-27CAB1D72EA2}"/>
              </a:ext>
            </a:extLst>
          </p:cNvPr>
          <p:cNvSpPr/>
          <p:nvPr/>
        </p:nvSpPr>
        <p:spPr>
          <a:xfrm>
            <a:off x="4332469" y="2524521"/>
            <a:ext cx="230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question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043F83D-3434-4CC9-87EB-A67292BFCE3A}"/>
              </a:ext>
            </a:extLst>
          </p:cNvPr>
          <p:cNvSpPr/>
          <p:nvPr/>
        </p:nvSpPr>
        <p:spPr>
          <a:xfrm>
            <a:off x="7517274" y="3715609"/>
            <a:ext cx="562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CC370B-2CFF-4A46-B8B5-8C5D7564A358}"/>
              </a:ext>
            </a:extLst>
          </p:cNvPr>
          <p:cNvSpPr/>
          <p:nvPr/>
        </p:nvSpPr>
        <p:spPr>
          <a:xfrm>
            <a:off x="623580" y="3763844"/>
            <a:ext cx="2146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EEBDABE-55AA-40FC-9A79-CEE14B2E4736}"/>
              </a:ext>
            </a:extLst>
          </p:cNvPr>
          <p:cNvSpPr/>
          <p:nvPr/>
        </p:nvSpPr>
        <p:spPr>
          <a:xfrm>
            <a:off x="3343969" y="1476849"/>
            <a:ext cx="1175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149C31-8D9A-443C-8A27-36D296B3BAA8}"/>
              </a:ext>
            </a:extLst>
          </p:cNvPr>
          <p:cNvSpPr/>
          <p:nvPr/>
        </p:nvSpPr>
        <p:spPr>
          <a:xfrm>
            <a:off x="8167065" y="2634712"/>
            <a:ext cx="1947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DEC9D66-36B7-4C18-B80B-8B106F35F5A0}"/>
              </a:ext>
            </a:extLst>
          </p:cNvPr>
          <p:cNvSpPr/>
          <p:nvPr/>
        </p:nvSpPr>
        <p:spPr>
          <a:xfrm>
            <a:off x="7919052" y="4676526"/>
            <a:ext cx="3616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dessin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B2D3F4-D7B1-4E57-A7F0-597E0FEDFDED}"/>
              </a:ext>
            </a:extLst>
          </p:cNvPr>
          <p:cNvSpPr/>
          <p:nvPr/>
        </p:nvSpPr>
        <p:spPr>
          <a:xfrm>
            <a:off x="5048848" y="4453206"/>
            <a:ext cx="2688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chambre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A0CC85-5168-4D3D-AA71-1DC63A26F1B5}"/>
              </a:ext>
            </a:extLst>
          </p:cNvPr>
          <p:cNvSpPr/>
          <p:nvPr/>
        </p:nvSpPr>
        <p:spPr>
          <a:xfrm>
            <a:off x="9561645" y="3715609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132DC5D-0D99-4786-AE93-A28638727417}"/>
              </a:ext>
            </a:extLst>
          </p:cNvPr>
          <p:cNvSpPr/>
          <p:nvPr/>
        </p:nvSpPr>
        <p:spPr>
          <a:xfrm>
            <a:off x="9107637" y="1405226"/>
            <a:ext cx="2425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message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A9BE49-631C-48F3-8942-8FB373129C6F}"/>
              </a:ext>
            </a:extLst>
          </p:cNvPr>
          <p:cNvSpPr/>
          <p:nvPr/>
        </p:nvSpPr>
        <p:spPr>
          <a:xfrm>
            <a:off x="2270506" y="4473449"/>
            <a:ext cx="2465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w Cen MT" panose="020B0602020104020603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musique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FD20EC9-3B24-492F-816D-6D39D2D13E6A}"/>
              </a:ext>
            </a:extLst>
          </p:cNvPr>
          <p:cNvSpPr/>
          <p:nvPr/>
        </p:nvSpPr>
        <p:spPr>
          <a:xfrm>
            <a:off x="0" y="5879738"/>
            <a:ext cx="6086516" cy="978485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BC2FFE-5FBC-435A-8288-EDEC1DFC621E}"/>
              </a:ext>
            </a:extLst>
          </p:cNvPr>
          <p:cNvSpPr txBox="1"/>
          <p:nvPr/>
        </p:nvSpPr>
        <p:spPr>
          <a:xfrm>
            <a:off x="1971236" y="5964865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(l’)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E9CD64A-978F-443A-8326-382ADECBF9CA}"/>
              </a:ext>
            </a:extLst>
          </p:cNvPr>
          <p:cNvSpPr/>
          <p:nvPr/>
        </p:nvSpPr>
        <p:spPr>
          <a:xfrm>
            <a:off x="6086516" y="5876300"/>
            <a:ext cx="6109066" cy="981923"/>
          </a:xfrm>
          <a:prstGeom prst="rect">
            <a:avLst/>
          </a:prstGeom>
          <a:solidFill>
            <a:srgbClr val="FF00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D81D02-5E0A-4B33-8605-66F5EA3A9404}"/>
              </a:ext>
            </a:extLst>
          </p:cNvPr>
          <p:cNvSpPr txBox="1"/>
          <p:nvPr/>
        </p:nvSpPr>
        <p:spPr>
          <a:xfrm>
            <a:off x="8089286" y="5964866"/>
            <a:ext cx="214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la (l’)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75A5D60-3139-49DD-9C07-1E4DF32D096A}"/>
              </a:ext>
            </a:extLst>
          </p:cNvPr>
          <p:cNvSpPr/>
          <p:nvPr/>
        </p:nvSpPr>
        <p:spPr>
          <a:xfrm>
            <a:off x="4267123" y="501822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pays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2DCF413-98A4-4D5E-95CD-7B76E1DF9DCC}"/>
              </a:ext>
            </a:extLst>
          </p:cNvPr>
          <p:cNvSpPr/>
          <p:nvPr/>
        </p:nvSpPr>
        <p:spPr>
          <a:xfrm>
            <a:off x="7037692" y="493511"/>
            <a:ext cx="18822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univers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328C0497-123C-4A53-A1DB-67CD458D1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05" y="-63808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A3FBA030-EEC9-493F-AC0E-A95CADA06694}"/>
              </a:ext>
            </a:extLst>
          </p:cNvPr>
          <p:cNvSpPr/>
          <p:nvPr/>
        </p:nvSpPr>
        <p:spPr>
          <a:xfrm>
            <a:off x="1135844" y="117342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C83CAC8C-80C1-4A58-B75D-6532B93260BF}"/>
              </a:ext>
            </a:extLst>
          </p:cNvPr>
          <p:cNvSpPr/>
          <p:nvPr/>
        </p:nvSpPr>
        <p:spPr>
          <a:xfrm>
            <a:off x="1202296" y="100595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1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53672 0.9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36" y="4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86067 0.7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34" y="3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2591 0.7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6341 0.94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4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73515 0.68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62317 0.87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59" y="4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95794 0.42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04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85208 0.26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4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50104 0.7432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1.03138 0.2680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76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2306</Words>
  <Application>Microsoft Office PowerPoint</Application>
  <PresentationFormat>Widescreen</PresentationFormat>
  <Paragraphs>357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Saying what I and others do</vt:lpstr>
      <vt:lpstr>closed [eu]</vt:lpstr>
      <vt:lpstr>open [eu]</vt:lpstr>
      <vt:lpstr>open [eu]</vt:lpstr>
      <vt:lpstr>Closed or open [eu]?</vt:lpstr>
      <vt:lpstr>vocabulaire</vt:lpstr>
      <vt:lpstr>écouter</vt:lpstr>
      <vt:lpstr>The definite article</vt:lpstr>
      <vt:lpstr>vocabulaire</vt:lpstr>
      <vt:lpstr>lire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71</cp:revision>
  <dcterms:created xsi:type="dcterms:W3CDTF">2021-07-02T19:27:01Z</dcterms:created>
  <dcterms:modified xsi:type="dcterms:W3CDTF">2022-12-22T18:12:38Z</dcterms:modified>
</cp:coreProperties>
</file>