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3"/>
  </p:notesMasterIdLst>
  <p:sldIdLst>
    <p:sldId id="510" r:id="rId3"/>
    <p:sldId id="535" r:id="rId4"/>
    <p:sldId id="571" r:id="rId5"/>
    <p:sldId id="294" r:id="rId6"/>
    <p:sldId id="536" r:id="rId7"/>
    <p:sldId id="547" r:id="rId8"/>
    <p:sldId id="569" r:id="rId9"/>
    <p:sldId id="567" r:id="rId10"/>
    <p:sldId id="570" r:id="rId11"/>
    <p:sldId id="5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F3FCD0"/>
    <a:srgbClr val="EF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62437" autoAdjust="0"/>
  </p:normalViewPr>
  <p:slideViewPr>
    <p:cSldViewPr snapToGrid="0">
      <p:cViewPr varScale="1">
        <p:scale>
          <a:sx n="71" d="100"/>
          <a:sy n="71" d="100"/>
        </p:scale>
        <p:origin x="148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</a:t>
            </a: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available under a Creative Commons license, no attribution required.</a:t>
            </a:r>
            <a:endParaRPr lang="en-GB" sz="1200" b="0" strike="noStrike" spc="-1" dirty="0">
              <a:latin typeface="Arial"/>
            </a:endParaRPr>
          </a:p>
          <a:p>
            <a:pPr marL="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The AUDIO version of the lesson material includes additional audio for the new language presented (phonics, vocabulary) and audio for the instructions</a:t>
            </a:r>
          </a:p>
          <a:p>
            <a:pPr marL="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on the slide.</a:t>
            </a:r>
          </a:p>
          <a:p>
            <a:pPr marL="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In addition, it includes VIDEO clips of the phonics and the phonics’ source words.  Pupils can be encouraged to look at the shape of the mouth/lips on</a:t>
            </a:r>
          </a:p>
          <a:p>
            <a:pPr marL="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slides where these appear, and try to copy it/them.</a:t>
            </a:r>
          </a:p>
          <a:p>
            <a:pPr marL="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SSC </a:t>
            </a:r>
            <a:r>
              <a:rPr lang="fr-FR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[et] [ez] </a:t>
            </a:r>
            <a:r>
              <a:rPr lang="fr-FR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fr-FR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 </a:t>
            </a:r>
            <a:r>
              <a:rPr lang="fr-FR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[6] </a:t>
            </a:r>
            <a:r>
              <a:rPr lang="fr-FR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nez </a:t>
            </a:r>
            <a:r>
              <a:rPr lang="fr-FR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[2661] </a:t>
            </a:r>
            <a:br>
              <a:rPr lang="fr-FR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 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(new words in </a:t>
            </a: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bold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):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organiser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[791]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préparer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[368]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visiter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[1378]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parc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[1240]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université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[1192]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musée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[2216]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visite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[1072]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avec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[23]</a:t>
            </a: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1: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endParaRPr lang="en-GB" sz="1200" b="0" i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 2: </a:t>
            </a:r>
            <a:r>
              <a:rPr lang="fr-FR" sz="12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 days of the week, sérieux [412] heureux [764] curieux [2424] courageux [2198 semaine [245]</a:t>
            </a:r>
          </a:p>
          <a:p>
            <a:pPr marL="0" indent="-216000">
              <a:lnSpc>
                <a:spcPct val="100000"/>
              </a:lnSpc>
            </a:pPr>
            <a:endParaRPr lang="en-GB" sz="1200" b="1" i="1" strike="noStrike" spc="-1" dirty="0">
              <a:solidFill>
                <a:srgbClr val="002060"/>
              </a:solidFill>
              <a:effectLst/>
              <a:latin typeface="Century Gothic"/>
              <a:ea typeface="+mn-ea"/>
              <a:cs typeface="+mn-cs"/>
            </a:endParaRPr>
          </a:p>
          <a:p>
            <a:pPr marL="0" indent="-216000">
              <a:lnSpc>
                <a:spcPct val="100000"/>
              </a:lnSpc>
            </a:pPr>
            <a:r>
              <a:rPr lang="en-GB" sz="11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1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 introduced and formally re-visited those words. 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[et]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ez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],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which are the same sound as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[é]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and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 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er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],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written differently.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 and elicit the pronunciation of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individual SSC [et]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ez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 remind them of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répéter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’, which has both other spellings of the same sound.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students to repeat 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Present and practise the cluster words. 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Gesture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US" sz="1200" b="0" strike="noStrike" spc="-1" dirty="0">
                <a:latin typeface="Arial"/>
              </a:rPr>
              <a:t>g</a:t>
            </a:r>
            <a:r>
              <a:rPr lang="en-US" dirty="0"/>
              <a:t>esture for </a:t>
            </a:r>
            <a:r>
              <a:rPr lang="en-US" i="1" dirty="0" err="1"/>
              <a:t>répéter</a:t>
            </a:r>
            <a:r>
              <a:rPr lang="en-US" dirty="0"/>
              <a:t> – hand with thumb and two fingers pointing forwards doing a three downwards motions, one for each syllable of the word.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https://www.signbsl.com/sign/repeat (the 2</a:t>
            </a:r>
            <a:r>
              <a:rPr lang="en-US" baseline="30000" dirty="0"/>
              <a:t>nd</a:t>
            </a:r>
            <a:r>
              <a:rPr lang="en-US" dirty="0"/>
              <a:t> video marked again: repeat with the female signer)</a:t>
            </a:r>
            <a:br>
              <a:rPr lang="en-US" dirty="0"/>
            </a:br>
            <a:r>
              <a:rPr lang="en-US" dirty="0"/>
              <a:t>gesture for </a:t>
            </a:r>
            <a:r>
              <a:rPr lang="en-US" i="1" dirty="0"/>
              <a:t>et </a:t>
            </a:r>
            <a:r>
              <a:rPr lang="en-US" dirty="0"/>
              <a:t>– right hand with index finger extended does rapid looped pointing action from right to left.</a:t>
            </a:r>
            <a:br>
              <a:rPr lang="en-US" dirty="0"/>
            </a:br>
            <a:r>
              <a:rPr lang="en-US" dirty="0"/>
              <a:t>(the 1</a:t>
            </a:r>
            <a:r>
              <a:rPr lang="en-US" baseline="30000" dirty="0"/>
              <a:t>st</a:t>
            </a:r>
            <a:r>
              <a:rPr lang="en-US" dirty="0"/>
              <a:t> video on the left) - https://www.signbsl.com/sign/and </a:t>
            </a:r>
            <a:br>
              <a:rPr lang="en-US" dirty="0"/>
            </a:br>
            <a:r>
              <a:rPr lang="en-US" dirty="0"/>
              <a:t>gesture for </a:t>
            </a:r>
            <a:r>
              <a:rPr lang="en-US" i="1" dirty="0"/>
              <a:t>le </a:t>
            </a:r>
            <a:r>
              <a:rPr lang="en-US" i="1" dirty="0" err="1"/>
              <a:t>nez</a:t>
            </a:r>
            <a:r>
              <a:rPr lang="en-US" i="1" dirty="0"/>
              <a:t> </a:t>
            </a:r>
            <a:r>
              <a:rPr lang="en-US" dirty="0"/>
              <a:t>– point to your own nose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b="1" dirty="0"/>
              <a:t>Timing: 2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 err="1"/>
              <a:t>practising</a:t>
            </a:r>
            <a:r>
              <a:rPr lang="en-US" b="0" dirty="0"/>
              <a:t> recognition of SSC [</a:t>
            </a:r>
            <a:r>
              <a:rPr lang="fr-FR" sz="1200" b="0" dirty="0">
                <a:solidFill>
                  <a:srgbClr val="002060"/>
                </a:solidFill>
              </a:rPr>
              <a:t>é] [er] [et] [ez]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 Click the numbers to play the audio.</a:t>
            </a:r>
          </a:p>
          <a:p>
            <a:r>
              <a:rPr lang="en-US" b="0" dirty="0"/>
              <a:t>2. Students write 1-3 and tally how many times they hear the SSC [</a:t>
            </a:r>
            <a:r>
              <a:rPr lang="fr-FR" sz="1200" b="0" dirty="0">
                <a:solidFill>
                  <a:srgbClr val="002060"/>
                </a:solidFill>
              </a:rPr>
              <a:t>é] [er] [et] [ez].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pPr marL="228600" indent="-228600">
              <a:buAutoNum type="arabicPeriod"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 m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é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de Claudine est guide touristique.</a:t>
            </a:r>
          </a:p>
          <a:p>
            <a:pPr marL="228600" indent="-228600">
              <a:buAutoNum type="arabicPeriod"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Aujourd’hui elle organise un rend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ez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-vous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et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une visite à une universit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é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Les touristes adorent visit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les parcs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les mus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é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es. </a:t>
            </a:r>
            <a:r>
              <a:rPr lang="fr-FR" sz="1200" dirty="0">
                <a:solidFill>
                  <a:srgbClr val="002060"/>
                </a:solidFill>
                <a:latin typeface="Century Gothic" panose="020F0302020204030204"/>
              </a:rPr>
              <a:t>Quelle b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onne</a:t>
            </a:r>
            <a:r>
              <a:rPr kumimoji="0" lang="fr-FR" sz="1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id</a:t>
            </a:r>
            <a:r>
              <a:rPr kumimoji="0" lang="fr-FR" sz="1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é</a:t>
            </a:r>
            <a:r>
              <a:rPr kumimoji="0" lang="fr-FR" sz="1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 !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52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[1/2]</a:t>
            </a: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8 minutes (two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new vocabulary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present the French word. Listen and repeat the word.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English meaning/picture.  The words for this week are cognates and pupils should recognise their meaning fairly easily.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disappear the English meaning/picture.  Elicit these from pupils. Click for each to reappear each time.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disappear the French meanings.  Elicit these from pupils.  Click for each to reappear.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51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[2/2]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</a:t>
            </a:r>
            <a:r>
              <a:rPr lang="en-GB" baseline="0" dirty="0"/>
              <a:t>Pupils match the French nouns to the pictures in their heads.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</a:t>
            </a:r>
            <a:r>
              <a:rPr lang="en-GB" baseline="0" dirty="0"/>
              <a:t> The teacher gives the pupils a number and the pupils must say the correct word in French. The </a:t>
            </a:r>
            <a:r>
              <a:rPr lang="en-GB" b="1" baseline="0" dirty="0"/>
              <a:t>number prompts </a:t>
            </a:r>
            <a:r>
              <a:rPr lang="en-GB" baseline="0" dirty="0"/>
              <a:t>are the trigger (i.e. click on the number) for the lines to connect the correct word to the picture.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3. Click to make each French word disappear in turn. Can pupils recall the French words?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strike="noStrike" spc="-1" baseline="0" dirty="0">
                <a:latin typeface="Arial"/>
              </a:rPr>
              <a:t>4. If desired, click on each picture to hear the word pronounced.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36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1</a:t>
            </a:r>
            <a:r>
              <a:rPr lang="en-GB" b="0" baseline="30000" dirty="0"/>
              <a:t>st</a:t>
            </a:r>
            <a:r>
              <a:rPr lang="en-GB" b="0" dirty="0"/>
              <a:t> and 2</a:t>
            </a:r>
            <a:r>
              <a:rPr lang="en-GB" b="0" baseline="30000" dirty="0"/>
              <a:t>nd</a:t>
            </a:r>
            <a:r>
              <a:rPr lang="en-GB" b="0" dirty="0"/>
              <a:t> persons singular for –</a:t>
            </a:r>
            <a:r>
              <a:rPr lang="en-GB" b="0" dirty="0" err="1"/>
              <a:t>er</a:t>
            </a:r>
            <a:r>
              <a:rPr lang="en-GB" b="0" dirty="0"/>
              <a:t>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French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33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7 minutes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comprehension </a:t>
            </a:r>
            <a:r>
              <a:rPr lang="en-GB" b="0" baseline="0" dirty="0"/>
              <a:t>of 1</a:t>
            </a:r>
            <a:r>
              <a:rPr lang="en-GB" b="0" baseline="30000" dirty="0"/>
              <a:t>st</a:t>
            </a:r>
            <a:r>
              <a:rPr lang="en-GB" b="0" baseline="0" dirty="0"/>
              <a:t> and 2</a:t>
            </a:r>
            <a:r>
              <a:rPr lang="en-GB" b="0" baseline="30000" dirty="0"/>
              <a:t>nd</a:t>
            </a:r>
            <a:r>
              <a:rPr lang="en-GB" b="0" baseline="0" dirty="0"/>
              <a:t> person singular –ER verbs.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Read the title and explain the context of the task. Claudine is preparing tomorrow’s work for her and her colleague Céline.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Do [1] with them to model the task and draw their attention to the verb (organises). Is it ‘I’ or ‘you’?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Pupils complete 2-6.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through the animations to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 bring up answers.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If desired, click on the numbered buttons to hear audio for each sentence.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1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3</a:t>
            </a:r>
            <a:r>
              <a:rPr lang="en-GB" b="0" baseline="30000" dirty="0"/>
              <a:t>rd</a:t>
            </a:r>
            <a:r>
              <a:rPr lang="en-GB" b="0" dirty="0"/>
              <a:t> person singular for –</a:t>
            </a:r>
            <a:r>
              <a:rPr lang="en-GB" b="0" dirty="0" err="1"/>
              <a:t>er</a:t>
            </a:r>
            <a:r>
              <a:rPr lang="en-GB" b="0" dirty="0"/>
              <a:t>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French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7 minutes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comprehension </a:t>
            </a:r>
            <a:r>
              <a:rPr lang="en-GB" b="0" baseline="0" dirty="0"/>
              <a:t>of 2</a:t>
            </a:r>
            <a:r>
              <a:rPr lang="en-GB" b="0" baseline="30000" dirty="0"/>
              <a:t>nd</a:t>
            </a:r>
            <a:r>
              <a:rPr lang="en-GB" b="0" baseline="0" dirty="0"/>
              <a:t> and 3</a:t>
            </a:r>
            <a:r>
              <a:rPr lang="en-GB" b="0" baseline="30000" dirty="0"/>
              <a:t>rd</a:t>
            </a:r>
            <a:r>
              <a:rPr lang="en-GB" b="0" baseline="0" dirty="0"/>
              <a:t> person singular –ER verbs.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Read the title and explain the context of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Do [1] with them to model the task and draw their attention to the verb (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porte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). Is it ‘you’ or ‘he’?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Pupils complete 2-8.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through the animations to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 bring up answers.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If desired, click on the numbered buttons to hear audio for each sentence.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Elicit English meanings of each question, orally.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Frequencies of unknown words and cognates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</a:t>
            </a:r>
            <a:b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activité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[452] brochure [&gt;5000] concert [1697] (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en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ligne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[342] football [2602]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groupe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[187]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liste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[924] match [1906] pique-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nique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[&gt;5000]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septembre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[944]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volontaire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[1675] weekend [2475]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Note: most of these words are taught later in the SOW.</a:t>
            </a:r>
            <a:endParaRPr lang="en-GB" sz="1200" b="0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76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154E-D02E-48E2-AA46-39D56284B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6DA93-D85C-470B-A70B-9F219E6FD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47EC4-CD5F-4ECF-BE9E-FAD76EEF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35C8E-6D96-4A5D-B15E-2B58E201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844F1-6827-458B-AD0D-F44F87F5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4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0A2B-ADC0-44B9-84D6-FF0F7E49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4CC50-4BE3-4082-BB89-747497A1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F83B9-3648-48B9-9EB6-F94AA881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58A8-B55C-48C4-B3AC-314B1DE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3A44D-F105-4054-9320-665D60CB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236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191D-F23D-43EC-8659-8BB9FEFB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B34C6-34F0-4E82-A459-F985AE706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984F2-195E-4806-8ABE-0F70FB46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A1E2-2E8F-4838-A369-0D3E15B0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D4B37-4867-4BFE-B7F8-42B77E53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04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F26F-5EF9-4044-91E2-10B96096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EC67-B4A5-46ED-88BE-CB275C7E6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D062-FF52-4C7C-93DC-A3BD4589B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667CD-6201-4AA3-A922-B4104EFA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5DECD-BD00-4AC8-9EBF-D818BF64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8995D-B6D2-407E-98F6-D91A239C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44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4F46-9282-4AE4-BED5-2D275021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B638E-1F07-429C-85FD-1E9869BC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9E496-E309-43B7-A990-5A7C8F023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612A4-29EF-4D9E-81FC-A60B368E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BEF55-1D69-44CF-843E-448961975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F109C6-E340-4705-95B4-939FA094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C1FE-CC6B-4215-A34A-FFCA7A1C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B55D4-9526-479D-A8F8-03B9FF4E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27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B63B-7D44-467C-90C7-C9B3C381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A037D-A6B8-4D58-93EB-D2CB8411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C1377-1A78-4555-B1F0-B1EEBC92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D764F-95C4-4A40-8697-11C59CAB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4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A4AC8-396D-4E72-BF28-55E6073A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D4C9A-999E-40EF-BC40-2FEBD5A6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6429C-AA69-4A44-A8CB-31F05C1E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0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F970-A883-46F2-809B-4B0C78B0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6B15F-A26B-43F9-AC40-C30AB2626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E061C-F0AF-4CD7-A1C7-FE841478C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B982A-D445-4D00-95EF-50E957E6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92420-32A8-4D55-84BF-D746C673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7CBEB-0996-48B2-98B9-891BF7CB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67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91EE-00A0-4472-BA8C-A7CAE470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3691E-C53F-4EB3-A171-6CEAFF584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4ABD5-F762-4559-80BB-CE60CB88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D3043-397E-45ED-8146-DD557B62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9B53E-30DC-46F6-8913-C89C1CE0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529FD-665A-46C5-B168-C9E68301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09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48AB-019C-4657-8333-34FC511D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6A57B-8711-4A24-8DA4-04BD2165C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B378B-16BF-4827-ACAD-06A160AA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38154-CF6E-4FD4-98A9-6B9D80AD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D7A82-BE5B-4D2C-8A11-E1E66DC7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93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08CCF-3D50-4BAF-985C-4699A039F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C8E85-86E6-4915-AA9F-CF38A7939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17864-C4FD-4EBF-89BE-E3C77CCA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8D7D3-BA98-4C21-85B2-F8FF7B4C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F23B5-EB50-4A61-8831-31DC4534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92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B5EF2-BCE1-4D3A-AC21-010ACFAA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7FC98-BF2F-47A8-8DE1-B83E16154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253F-D0EA-469A-9816-96EA946E3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4F86-A500-487E-9FFD-56FD0D92348E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F2D3-773C-43AB-A44F-A367D909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7BAF7-9733-4971-BA72-669E05D9C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4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26.pn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>
            <a:extLst>
              <a:ext uri="{FF2B5EF4-FFF2-40B4-BE49-F238E27FC236}">
                <a16:creationId xmlns:a16="http://schemas.microsoft.com/office/drawing/2014/main" id="{3A2C2736-0132-4577-8FC6-315E15541256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6368040" y="4552560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0" y="5650446"/>
            <a:ext cx="4511040" cy="913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-1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-ER verbs</a:t>
            </a:r>
            <a:r>
              <a:rPr kumimoji="0" lang="fr-FR" sz="2400" b="1" i="0" u="none" strike="noStrike" kern="1200" cap="none" spc="-1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:</a:t>
            </a:r>
            <a:r>
              <a:rPr kumimoji="0" lang="fr-FR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 </a:t>
            </a:r>
            <a:r>
              <a:rPr lang="fr-FR" sz="2400" b="1" spc="-1" dirty="0">
                <a:solidFill>
                  <a:srgbClr val="3B3838"/>
                </a:solidFill>
                <a:latin typeface="Century Gothic" panose="020B0502020202020204" pitchFamily="34" charset="0"/>
                <a:sym typeface="Arial"/>
              </a:rPr>
              <a:t>je, tu, il, elle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400" b="1" spc="-1" dirty="0">
                <a:solidFill>
                  <a:srgbClr val="3B3838"/>
                </a:solidFill>
                <a:latin typeface="Century Gothic" panose="020B0502020202020204" pitchFamily="34" charset="0"/>
                <a:sym typeface="Arial"/>
              </a:rPr>
              <a:t>intonation questions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400" b="1" spc="-1" dirty="0">
                <a:solidFill>
                  <a:srgbClr val="3B3838"/>
                </a:solidFill>
                <a:latin typeface="Century Gothic" panose="020B0502020202020204" pitchFamily="34" charset="0"/>
                <a:sym typeface="Arial"/>
              </a:rPr>
              <a:t>SSC [et] [ez]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Century Gothic"/>
              </a:rPr>
              <a:t>Saying what I and others do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8BDFFAE7-0C45-4A30-878F-996539E2D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16" y="426354"/>
            <a:ext cx="5084505" cy="43590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23131-F9F9-48C0-9FCB-245E2BFCB8BB}"/>
              </a:ext>
            </a:extLst>
          </p:cNvPr>
          <p:cNvSpPr txBox="1"/>
          <p:nvPr/>
        </p:nvSpPr>
        <p:spPr>
          <a:xfrm>
            <a:off x="351184" y="1764598"/>
            <a:ext cx="3647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Segoe Print" panose="02000600000000000000" pitchFamily="2" charset="0"/>
              </a:rPr>
              <a:t>Claudine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Segoe Print" panose="02000600000000000000" pitchFamily="2" charset="0"/>
              </a:rPr>
              <a:t>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Segoe Print" panose="02000600000000000000" pitchFamily="2" charset="0"/>
              </a:rPr>
              <a:t> guide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Segoe Print" panose="02000600000000000000" pitchFamily="2" charset="0"/>
              </a:rPr>
              <a:t>touristique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BA2E0299-6AB1-4D72-B6B0-F648C7949C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2922394"/>
            <a:ext cx="4119781" cy="25243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</a:ln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C8D241-9A20-46CB-B6DC-4014A489A205}"/>
              </a:ext>
            </a:extLst>
          </p:cNvPr>
          <p:cNvSpPr/>
          <p:nvPr/>
        </p:nvSpPr>
        <p:spPr>
          <a:xfrm>
            <a:off x="3274190" y="3008659"/>
            <a:ext cx="687876" cy="1216902"/>
          </a:xfrm>
          <a:prstGeom prst="round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>
            <a:extLst>
              <a:ext uri="{FF2B5EF4-FFF2-40B4-BE49-F238E27FC236}">
                <a16:creationId xmlns:a16="http://schemas.microsoft.com/office/drawing/2014/main" id="{74503C82-F7B5-47BE-BCB4-4259B7700981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5254920" y="4998600"/>
            <a:ext cx="59544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 revoir !</a:t>
            </a:r>
          </a:p>
        </p:txBody>
      </p:sp>
      <p:pic>
        <p:nvPicPr>
          <p:cNvPr id="10" name="Picture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17C22E2F-CBD6-4D67-8E52-6985005A9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67" y="382879"/>
            <a:ext cx="508450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267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3981896" y="1569491"/>
            <a:ext cx="425773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er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086611" y="167845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640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130603" y="-107926"/>
            <a:ext cx="165651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[é]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8FD71-A3D0-4093-BB50-974AB5E9768F}"/>
              </a:ext>
            </a:extLst>
          </p:cNvPr>
          <p:cNvSpPr txBox="1"/>
          <p:nvPr/>
        </p:nvSpPr>
        <p:spPr>
          <a:xfrm>
            <a:off x="796952" y="5729283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et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99C8AC-78C6-4940-B25D-F4AF196918B3}"/>
              </a:ext>
            </a:extLst>
          </p:cNvPr>
          <p:cNvSpPr txBox="1"/>
          <p:nvPr/>
        </p:nvSpPr>
        <p:spPr>
          <a:xfrm>
            <a:off x="8092385" y="5729283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ez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CustomShape 1">
            <a:extLst>
              <a:ext uri="{FF2B5EF4-FFF2-40B4-BE49-F238E27FC236}">
                <a16:creationId xmlns:a16="http://schemas.microsoft.com/office/drawing/2014/main" id="{CDB03BB9-F8AB-4EAE-A779-A91DC9C215EF}"/>
              </a:ext>
            </a:extLst>
          </p:cNvPr>
          <p:cNvSpPr/>
          <p:nvPr/>
        </p:nvSpPr>
        <p:spPr>
          <a:xfrm>
            <a:off x="1593497" y="-107926"/>
            <a:ext cx="217834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er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DDFFAFC-DE68-4C7B-87AE-7D7B05078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40" y="3066573"/>
            <a:ext cx="3155720" cy="3145858"/>
          </a:xfrm>
          <a:prstGeom prst="rect">
            <a:avLst/>
          </a:prstGeom>
        </p:spPr>
      </p:pic>
      <p:sp>
        <p:nvSpPr>
          <p:cNvPr id="17" name="CustomShape 1">
            <a:extLst>
              <a:ext uri="{FF2B5EF4-FFF2-40B4-BE49-F238E27FC236}">
                <a16:creationId xmlns:a16="http://schemas.microsoft.com/office/drawing/2014/main" id="{A5E1171D-102A-40B1-9234-CDAE74C86BB2}"/>
              </a:ext>
            </a:extLst>
          </p:cNvPr>
          <p:cNvSpPr/>
          <p:nvPr/>
        </p:nvSpPr>
        <p:spPr>
          <a:xfrm>
            <a:off x="3466001" y="-107926"/>
            <a:ext cx="217834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[et]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CustomShape 1">
            <a:extLst>
              <a:ext uri="{FF2B5EF4-FFF2-40B4-BE49-F238E27FC236}">
                <a16:creationId xmlns:a16="http://schemas.microsoft.com/office/drawing/2014/main" id="{FBF1B481-DE59-4AD1-B75B-B52FD90BA89E}"/>
              </a:ext>
            </a:extLst>
          </p:cNvPr>
          <p:cNvSpPr/>
          <p:nvPr/>
        </p:nvSpPr>
        <p:spPr>
          <a:xfrm>
            <a:off x="5308101" y="-107926"/>
            <a:ext cx="217834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ez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CustomShape 14">
            <a:extLst>
              <a:ext uri="{FF2B5EF4-FFF2-40B4-BE49-F238E27FC236}">
                <a16:creationId xmlns:a16="http://schemas.microsoft.com/office/drawing/2014/main" id="{B0C4135A-1851-4871-B829-E5CE8F63D9CD}"/>
              </a:ext>
            </a:extLst>
          </p:cNvPr>
          <p:cNvSpPr/>
          <p:nvPr/>
        </p:nvSpPr>
        <p:spPr>
          <a:xfrm>
            <a:off x="7611996" y="183267"/>
            <a:ext cx="3336891" cy="1374517"/>
          </a:xfrm>
          <a:prstGeom prst="wedgeEllipseCallout">
            <a:avLst>
              <a:gd name="adj1" fmla="val -58694"/>
              <a:gd name="adj2" fmla="val -9899"/>
            </a:avLst>
          </a:prstGeom>
          <a:solidFill>
            <a:schemeClr val="accent3">
              <a:lumMod val="50000"/>
            </a:schemeClr>
          </a:solidFill>
          <a:ln w="12600">
            <a:solidFill>
              <a:srgbClr val="FF0066"/>
            </a:solidFill>
            <a:miter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39B1A6-3625-4401-A630-454570E87AB2}"/>
              </a:ext>
            </a:extLst>
          </p:cNvPr>
          <p:cNvSpPr txBox="1"/>
          <p:nvPr/>
        </p:nvSpPr>
        <p:spPr>
          <a:xfrm>
            <a:off x="7672941" y="319343"/>
            <a:ext cx="331336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[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et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] and [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ez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] also sound the same as [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é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] and [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er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].</a:t>
            </a:r>
          </a:p>
        </p:txBody>
      </p:sp>
      <p:pic>
        <p:nvPicPr>
          <p:cNvPr id="25" name="Picture 2" descr="Alphabet Word Images, Face, Human">
            <a:extLst>
              <a:ext uri="{FF2B5EF4-FFF2-40B4-BE49-F238E27FC236}">
                <a16:creationId xmlns:a16="http://schemas.microsoft.com/office/drawing/2014/main" id="{BF3963C9-622B-4496-A5B4-DAD75499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313" y="3552618"/>
            <a:ext cx="1581344" cy="18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1F784B9-46C0-40E3-BBE8-CAA2BDD56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79" y="3925154"/>
            <a:ext cx="1652263" cy="1647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DF7BA1-E4F6-4966-B5B6-9A8312289AE9}"/>
              </a:ext>
            </a:extLst>
          </p:cNvPr>
          <p:cNvSpPr txBox="1"/>
          <p:nvPr/>
        </p:nvSpPr>
        <p:spPr>
          <a:xfrm>
            <a:off x="1630101" y="5527369"/>
            <a:ext cx="134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[and]</a:t>
            </a:r>
          </a:p>
        </p:txBody>
      </p:sp>
    </p:spTree>
    <p:extLst>
      <p:ext uri="{BB962C8B-B14F-4D97-AF65-F5344CB8AC3E}">
        <p14:creationId xmlns:p14="http://schemas.microsoft.com/office/powerpoint/2010/main" val="3033887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3" grpId="0" animBg="1"/>
      <p:bldP spid="2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086611" y="167845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640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130603" y="-107926"/>
            <a:ext cx="165651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[é]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CustomShape 1">
            <a:extLst>
              <a:ext uri="{FF2B5EF4-FFF2-40B4-BE49-F238E27FC236}">
                <a16:creationId xmlns:a16="http://schemas.microsoft.com/office/drawing/2014/main" id="{CDB03BB9-F8AB-4EAE-A779-A91DC9C215EF}"/>
              </a:ext>
            </a:extLst>
          </p:cNvPr>
          <p:cNvSpPr/>
          <p:nvPr/>
        </p:nvSpPr>
        <p:spPr>
          <a:xfrm>
            <a:off x="1593497" y="-107926"/>
            <a:ext cx="217834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er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A5E1171D-102A-40B1-9234-CDAE74C86BB2}"/>
              </a:ext>
            </a:extLst>
          </p:cNvPr>
          <p:cNvSpPr/>
          <p:nvPr/>
        </p:nvSpPr>
        <p:spPr>
          <a:xfrm>
            <a:off x="3466001" y="-107926"/>
            <a:ext cx="217834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[et]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CustomShape 1">
            <a:extLst>
              <a:ext uri="{FF2B5EF4-FFF2-40B4-BE49-F238E27FC236}">
                <a16:creationId xmlns:a16="http://schemas.microsoft.com/office/drawing/2014/main" id="{FBF1B481-DE59-4AD1-B75B-B52FD90BA89E}"/>
              </a:ext>
            </a:extLst>
          </p:cNvPr>
          <p:cNvSpPr/>
          <p:nvPr/>
        </p:nvSpPr>
        <p:spPr>
          <a:xfrm>
            <a:off x="5308101" y="-107926"/>
            <a:ext cx="217834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ez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CustomShape 14">
            <a:extLst>
              <a:ext uri="{FF2B5EF4-FFF2-40B4-BE49-F238E27FC236}">
                <a16:creationId xmlns:a16="http://schemas.microsoft.com/office/drawing/2014/main" id="{B0C4135A-1851-4871-B829-E5CE8F63D9CD}"/>
              </a:ext>
            </a:extLst>
          </p:cNvPr>
          <p:cNvSpPr/>
          <p:nvPr/>
        </p:nvSpPr>
        <p:spPr>
          <a:xfrm>
            <a:off x="7611996" y="183267"/>
            <a:ext cx="3336891" cy="1374517"/>
          </a:xfrm>
          <a:prstGeom prst="wedgeEllipseCallout">
            <a:avLst>
              <a:gd name="adj1" fmla="val -58694"/>
              <a:gd name="adj2" fmla="val -9899"/>
            </a:avLst>
          </a:prstGeom>
          <a:solidFill>
            <a:schemeClr val="accent3">
              <a:lumMod val="50000"/>
            </a:schemeClr>
          </a:solidFill>
          <a:ln w="12600">
            <a:solidFill>
              <a:srgbClr val="FF0066"/>
            </a:solidFill>
            <a:miter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39B1A6-3625-4401-A630-454570E87AB2}"/>
              </a:ext>
            </a:extLst>
          </p:cNvPr>
          <p:cNvSpPr txBox="1"/>
          <p:nvPr/>
        </p:nvSpPr>
        <p:spPr>
          <a:xfrm>
            <a:off x="7672941" y="319343"/>
            <a:ext cx="331336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[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et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] and [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ez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] also sound the same as [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é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] and [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er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].</a:t>
            </a:r>
          </a:p>
        </p:txBody>
      </p: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7C1B5335-0574-40AA-8D3D-B39C67EBCE23}"/>
              </a:ext>
            </a:extLst>
          </p:cNvPr>
          <p:cNvGraphicFramePr>
            <a:graphicFrameLocks noGrp="1"/>
          </p:cNvGraphicFramePr>
          <p:nvPr/>
        </p:nvGraphicFramePr>
        <p:xfrm>
          <a:off x="222825" y="1920642"/>
          <a:ext cx="11814922" cy="473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678">
                  <a:extLst>
                    <a:ext uri="{9D8B030D-6E8A-4147-A177-3AD203B41FA5}">
                      <a16:colId xmlns:a16="http://schemas.microsoft.com/office/drawing/2014/main" val="2079502518"/>
                    </a:ext>
                  </a:extLst>
                </a:gridCol>
                <a:gridCol w="2995732">
                  <a:extLst>
                    <a:ext uri="{9D8B030D-6E8A-4147-A177-3AD203B41FA5}">
                      <a16:colId xmlns:a16="http://schemas.microsoft.com/office/drawing/2014/main" val="3779253730"/>
                    </a:ext>
                  </a:extLst>
                </a:gridCol>
                <a:gridCol w="7529512">
                  <a:extLst>
                    <a:ext uri="{9D8B030D-6E8A-4147-A177-3AD203B41FA5}">
                      <a16:colId xmlns:a16="http://schemas.microsoft.com/office/drawing/2014/main" val="244941348"/>
                    </a:ext>
                  </a:extLst>
                </a:gridCol>
              </a:tblGrid>
              <a:tr h="1090831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Tally the times you hear [é] [er] [et] [ez]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Phrases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440862"/>
                  </a:ext>
                </a:extLst>
              </a:tr>
              <a:tr h="1090831">
                <a:tc>
                  <a:txBody>
                    <a:bodyPr/>
                    <a:lstStyle/>
                    <a:p>
                      <a:pPr algn="ctr"/>
                      <a:endParaRPr lang="fr-FR" sz="4000" b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598856"/>
                  </a:ext>
                </a:extLst>
              </a:tr>
              <a:tr h="1090831">
                <a:tc>
                  <a:txBody>
                    <a:bodyPr/>
                    <a:lstStyle/>
                    <a:p>
                      <a:pPr algn="ctr"/>
                      <a:endParaRPr lang="fr-FR" sz="4000" b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27516"/>
                  </a:ext>
                </a:extLst>
              </a:tr>
              <a:tr h="1458043">
                <a:tc>
                  <a:txBody>
                    <a:bodyPr/>
                    <a:lstStyle/>
                    <a:p>
                      <a:pPr algn="ctr"/>
                      <a:endParaRPr lang="fr-FR" sz="4000" b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538691"/>
                  </a:ext>
                </a:extLst>
              </a:tr>
            </a:tbl>
          </a:graphicData>
        </a:graphic>
      </p:graphicFrame>
      <p:sp>
        <p:nvSpPr>
          <p:cNvPr id="19" name="Rectangle 18">
            <a:hlinkClick r:id="" action="ppaction://noaction">
              <a:snd r:embed="rId4" name="3.1.wav"/>
            </a:hlinkClick>
            <a:extLst>
              <a:ext uri="{FF2B5EF4-FFF2-40B4-BE49-F238E27FC236}">
                <a16:creationId xmlns:a16="http://schemas.microsoft.com/office/drawing/2014/main" id="{5AD711EF-5032-4A6C-9798-324EA86120AE}"/>
              </a:ext>
            </a:extLst>
          </p:cNvPr>
          <p:cNvSpPr/>
          <p:nvPr/>
        </p:nvSpPr>
        <p:spPr>
          <a:xfrm>
            <a:off x="501532" y="3135723"/>
            <a:ext cx="781200" cy="779929"/>
          </a:xfrm>
          <a:prstGeom prst="rect">
            <a:avLst/>
          </a:prstGeom>
          <a:solidFill>
            <a:srgbClr val="FF006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21" name="Rectangle 20">
            <a:hlinkClick r:id="" action="ppaction://noaction">
              <a:snd r:embed="rId5" name="3.2.wav"/>
            </a:hlinkClick>
            <a:extLst>
              <a:ext uri="{FF2B5EF4-FFF2-40B4-BE49-F238E27FC236}">
                <a16:creationId xmlns:a16="http://schemas.microsoft.com/office/drawing/2014/main" id="{0B1AE1D9-BA55-43FC-92AA-25DBC0B996E1}"/>
              </a:ext>
            </a:extLst>
          </p:cNvPr>
          <p:cNvSpPr/>
          <p:nvPr/>
        </p:nvSpPr>
        <p:spPr>
          <a:xfrm>
            <a:off x="501532" y="4285910"/>
            <a:ext cx="781200" cy="779929"/>
          </a:xfrm>
          <a:prstGeom prst="rect">
            <a:avLst/>
          </a:prstGeom>
          <a:solidFill>
            <a:srgbClr val="FF006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22" name="Rectangle 21">
            <a:hlinkClick r:id="" action="ppaction://noaction">
              <a:snd r:embed="rId6" name="3.3.wav"/>
            </a:hlinkClick>
            <a:extLst>
              <a:ext uri="{FF2B5EF4-FFF2-40B4-BE49-F238E27FC236}">
                <a16:creationId xmlns:a16="http://schemas.microsoft.com/office/drawing/2014/main" id="{AF5BB0E9-C8C2-41C7-A53B-B7B9274F9A2F}"/>
              </a:ext>
            </a:extLst>
          </p:cNvPr>
          <p:cNvSpPr/>
          <p:nvPr/>
        </p:nvSpPr>
        <p:spPr>
          <a:xfrm>
            <a:off x="501532" y="5472631"/>
            <a:ext cx="781200" cy="779929"/>
          </a:xfrm>
          <a:prstGeom prst="rect">
            <a:avLst/>
          </a:prstGeom>
          <a:solidFill>
            <a:srgbClr val="FF006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3017A3-AE1B-427E-87A3-C4B893168358}"/>
              </a:ext>
            </a:extLst>
          </p:cNvPr>
          <p:cNvSpPr/>
          <p:nvPr/>
        </p:nvSpPr>
        <p:spPr>
          <a:xfrm>
            <a:off x="5117554" y="3014265"/>
            <a:ext cx="6701901" cy="551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 m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é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de Claudine est guide touristique.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08C3FF-3C06-478B-AFAF-264BC9139D17}"/>
              </a:ext>
            </a:extLst>
          </p:cNvPr>
          <p:cNvSpPr/>
          <p:nvPr/>
        </p:nvSpPr>
        <p:spPr>
          <a:xfrm>
            <a:off x="5089377" y="4212150"/>
            <a:ext cx="6597512" cy="551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Aujourd’hui elle organise un rend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ez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-vous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et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une visite à une universit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é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9E97F-DBCB-4521-B1DB-F4E3510CD57C}"/>
              </a:ext>
            </a:extLst>
          </p:cNvPr>
          <p:cNvSpPr/>
          <p:nvPr/>
        </p:nvSpPr>
        <p:spPr>
          <a:xfrm>
            <a:off x="4298963" y="5331270"/>
            <a:ext cx="6792151" cy="551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Les touristes adorent visit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les parcs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les mus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é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es.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Quelle b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onne id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é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 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4C2726-200C-4CEF-B63B-2D23A836466E}"/>
              </a:ext>
            </a:extLst>
          </p:cNvPr>
          <p:cNvSpPr/>
          <p:nvPr/>
        </p:nvSpPr>
        <p:spPr>
          <a:xfrm>
            <a:off x="1908496" y="3149936"/>
            <a:ext cx="2133667" cy="779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9B7D8F-8E40-4E7F-9A37-2455F9879B3B}"/>
              </a:ext>
            </a:extLst>
          </p:cNvPr>
          <p:cNvSpPr/>
          <p:nvPr/>
        </p:nvSpPr>
        <p:spPr>
          <a:xfrm>
            <a:off x="1871010" y="5584720"/>
            <a:ext cx="2133667" cy="779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IIII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0F0C55-C2D0-4090-9FFB-D727782513FE}"/>
              </a:ext>
            </a:extLst>
          </p:cNvPr>
          <p:cNvSpPr/>
          <p:nvPr/>
        </p:nvSpPr>
        <p:spPr>
          <a:xfrm>
            <a:off x="1859973" y="4285910"/>
            <a:ext cx="2133667" cy="779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III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8C7CD9-D59A-4950-92A5-C838221A6052}"/>
              </a:ext>
            </a:extLst>
          </p:cNvPr>
          <p:cNvSpPr/>
          <p:nvPr/>
        </p:nvSpPr>
        <p:spPr>
          <a:xfrm>
            <a:off x="5274137" y="3525688"/>
            <a:ext cx="6388734" cy="551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Claudine’s profession is tourist guide.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C14FB3-9439-42CC-9C94-8AF3DB45F0AA}"/>
              </a:ext>
            </a:extLst>
          </p:cNvPr>
          <p:cNvSpPr/>
          <p:nvPr/>
        </p:nvSpPr>
        <p:spPr>
          <a:xfrm>
            <a:off x="4253571" y="4779940"/>
            <a:ext cx="8114966" cy="551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Today she is organising a meet up and a visit to a university.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900CE3-CC55-4517-A831-616C08796609}"/>
              </a:ext>
            </a:extLst>
          </p:cNvPr>
          <p:cNvSpPr/>
          <p:nvPr/>
        </p:nvSpPr>
        <p:spPr>
          <a:xfrm>
            <a:off x="4338807" y="6178171"/>
            <a:ext cx="7958871" cy="36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tourists love visiting the parks and the museums. </a:t>
            </a:r>
            <a:b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 a good idea!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0ECC77B-843F-48CF-A915-A04F354C72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77" y="1515885"/>
            <a:ext cx="1144598" cy="148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874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568" y="114466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F2F126-5F5F-4BB7-B835-6AA9257E40A9}"/>
              </a:ext>
            </a:extLst>
          </p:cNvPr>
          <p:cNvGrpSpPr/>
          <p:nvPr/>
        </p:nvGrpSpPr>
        <p:grpSpPr>
          <a:xfrm>
            <a:off x="7719641" y="838465"/>
            <a:ext cx="3147495" cy="1720677"/>
            <a:chOff x="387032" y="2136948"/>
            <a:chExt cx="3147495" cy="172067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8903784-0905-4F04-8C73-E8E10CF60CB2}"/>
                </a:ext>
              </a:extLst>
            </p:cNvPr>
            <p:cNvSpPr/>
            <p:nvPr/>
          </p:nvSpPr>
          <p:spPr>
            <a:xfrm>
              <a:off x="957263" y="2136948"/>
              <a:ext cx="1971675" cy="172067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8BE3F3-DBE9-4856-9FBF-C91629BDAC46}"/>
                </a:ext>
              </a:extLst>
            </p:cNvPr>
            <p:cNvSpPr txBox="1"/>
            <p:nvPr/>
          </p:nvSpPr>
          <p:spPr>
            <a:xfrm>
              <a:off x="387032" y="3198148"/>
              <a:ext cx="3147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[prepare]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6124BB-24AE-440E-A3EC-F9D5FAF53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07" y="2321545"/>
              <a:ext cx="1300496" cy="96114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DA44F1F-6702-4404-97B3-3BA1FB646E80}"/>
              </a:ext>
            </a:extLst>
          </p:cNvPr>
          <p:cNvGrpSpPr/>
          <p:nvPr/>
        </p:nvGrpSpPr>
        <p:grpSpPr>
          <a:xfrm>
            <a:off x="3525262" y="835442"/>
            <a:ext cx="3327409" cy="1720677"/>
            <a:chOff x="4471898" y="960564"/>
            <a:chExt cx="3327409" cy="172067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333CC1-A4AA-483B-AC86-A3B43712A956}"/>
                </a:ext>
              </a:extLst>
            </p:cNvPr>
            <p:cNvSpPr/>
            <p:nvPr/>
          </p:nvSpPr>
          <p:spPr>
            <a:xfrm>
              <a:off x="5131366" y="960564"/>
              <a:ext cx="1971675" cy="1720677"/>
            </a:xfrm>
            <a:prstGeom prst="ellipse">
              <a:avLst/>
            </a:prstGeom>
            <a:solidFill>
              <a:srgbClr val="F3FCD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39F1298-23E8-493F-8B14-98526BEEB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914" y="1254615"/>
              <a:ext cx="818915" cy="88233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A67E6D-D73F-4D7A-B45F-C4CB38F9981A}"/>
                </a:ext>
              </a:extLst>
            </p:cNvPr>
            <p:cNvSpPr txBox="1"/>
            <p:nvPr/>
          </p:nvSpPr>
          <p:spPr>
            <a:xfrm>
              <a:off x="4471898" y="2070223"/>
              <a:ext cx="33274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[organise]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EA0B20-5D9C-4857-9CB5-B318881AF4C2}"/>
              </a:ext>
            </a:extLst>
          </p:cNvPr>
          <p:cNvGrpSpPr/>
          <p:nvPr/>
        </p:nvGrpSpPr>
        <p:grpSpPr>
          <a:xfrm>
            <a:off x="-226086" y="835442"/>
            <a:ext cx="3327409" cy="1720677"/>
            <a:chOff x="430876" y="5088249"/>
            <a:chExt cx="3327409" cy="172067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6160DB-00FD-4E75-8C50-B61BD3C575F0}"/>
                </a:ext>
              </a:extLst>
            </p:cNvPr>
            <p:cNvSpPr/>
            <p:nvPr/>
          </p:nvSpPr>
          <p:spPr>
            <a:xfrm>
              <a:off x="1169707" y="5088249"/>
              <a:ext cx="1971675" cy="172067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AEC5560-BA1E-4778-AE16-73C15A414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598" y="5164717"/>
              <a:ext cx="920036" cy="12554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3354AA-7A0E-4D1D-AB38-63422137B49F}"/>
                </a:ext>
              </a:extLst>
            </p:cNvPr>
            <p:cNvSpPr txBox="1"/>
            <p:nvPr/>
          </p:nvSpPr>
          <p:spPr>
            <a:xfrm>
              <a:off x="430876" y="6408816"/>
              <a:ext cx="33274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[visit]</a:t>
              </a:r>
            </a:p>
          </p:txBody>
        </p:sp>
      </p:grpSp>
      <p:pic>
        <p:nvPicPr>
          <p:cNvPr id="23" name="Picture 22" descr="Chart, bar chart&#10;&#10;Description automatically generated">
            <a:extLst>
              <a:ext uri="{FF2B5EF4-FFF2-40B4-BE49-F238E27FC236}">
                <a16:creationId xmlns:a16="http://schemas.microsoft.com/office/drawing/2014/main" id="{39D904E5-27E7-4166-A61D-A4C0DDE1C2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38" y="4811464"/>
            <a:ext cx="1296562" cy="1834086"/>
          </a:xfrm>
          <a:prstGeom prst="rect">
            <a:avLst/>
          </a:prstGeom>
        </p:spPr>
      </p:pic>
      <p:pic>
        <p:nvPicPr>
          <p:cNvPr id="24" name="Picture 12" descr="Landscape, Park, Trees, Trail, Nature">
            <a:extLst>
              <a:ext uri="{FF2B5EF4-FFF2-40B4-BE49-F238E27FC236}">
                <a16:creationId xmlns:a16="http://schemas.microsoft.com/office/drawing/2014/main" id="{C5C3BB99-BC93-4D01-8A3B-262054F7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3" y="5258862"/>
            <a:ext cx="2064444" cy="12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9BF9FF-1EC7-441F-A5D5-827138284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4" y="3213844"/>
            <a:ext cx="2644659" cy="132233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2A569B8-7699-4B55-9F83-D18E4AE5104E}"/>
              </a:ext>
            </a:extLst>
          </p:cNvPr>
          <p:cNvGrpSpPr/>
          <p:nvPr/>
        </p:nvGrpSpPr>
        <p:grpSpPr>
          <a:xfrm>
            <a:off x="6973006" y="3261332"/>
            <a:ext cx="1655339" cy="1027072"/>
            <a:chOff x="9107258" y="5275868"/>
            <a:chExt cx="1294624" cy="828705"/>
          </a:xfrm>
        </p:grpSpPr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11A0CDA-C0A1-4AB4-83F0-18525D36F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07258" y="5275869"/>
              <a:ext cx="543837" cy="828704"/>
            </a:xfrm>
            <a:prstGeom prst="rect">
              <a:avLst/>
            </a:prstGeom>
          </p:spPr>
        </p:pic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3D8CB11-57DC-4E18-9796-F8C14AFA1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6695" y="5275868"/>
              <a:ext cx="745187" cy="828705"/>
            </a:xfrm>
            <a:prstGeom prst="rect">
              <a:avLst/>
            </a:prstGeom>
          </p:spPr>
        </p:pic>
      </p:grp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6FB686-A3EB-4B99-9E63-CF327DCB44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91" y="5579262"/>
            <a:ext cx="1482158" cy="575968"/>
          </a:xfrm>
          <a:prstGeom prst="rect">
            <a:avLst/>
          </a:prstGeom>
        </p:spPr>
      </p:pic>
      <p:sp>
        <p:nvSpPr>
          <p:cNvPr id="33" name="CustomShape 6">
            <a:extLst>
              <a:ext uri="{FF2B5EF4-FFF2-40B4-BE49-F238E27FC236}">
                <a16:creationId xmlns:a16="http://schemas.microsoft.com/office/drawing/2014/main" id="{02E86FFA-6173-4AF2-9425-9E7EBD1A01F6}"/>
              </a:ext>
            </a:extLst>
          </p:cNvPr>
          <p:cNvSpPr/>
          <p:nvPr/>
        </p:nvSpPr>
        <p:spPr>
          <a:xfrm>
            <a:off x="67678" y="77103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Écoute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 et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répète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. 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48B01C-D06B-4D29-9EFA-AC85713A5782}"/>
              </a:ext>
            </a:extLst>
          </p:cNvPr>
          <p:cNvSpPr txBox="1"/>
          <p:nvPr/>
        </p:nvSpPr>
        <p:spPr>
          <a:xfrm>
            <a:off x="1876372" y="1282486"/>
            <a:ext cx="277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visiter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B64D07-260C-4A97-A03E-E3F81042FC9B}"/>
              </a:ext>
            </a:extLst>
          </p:cNvPr>
          <p:cNvSpPr txBox="1"/>
          <p:nvPr/>
        </p:nvSpPr>
        <p:spPr>
          <a:xfrm>
            <a:off x="5851278" y="1295042"/>
            <a:ext cx="277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organiser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B91846-5A6A-45DD-972E-CF9F7AA0D999}"/>
              </a:ext>
            </a:extLst>
          </p:cNvPr>
          <p:cNvSpPr txBox="1"/>
          <p:nvPr/>
        </p:nvSpPr>
        <p:spPr>
          <a:xfrm>
            <a:off x="9841988" y="1276008"/>
            <a:ext cx="277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préparer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3CD11E-E89B-4B61-8FDF-BD37BC493AF7}"/>
              </a:ext>
            </a:extLst>
          </p:cNvPr>
          <p:cNvSpPr txBox="1"/>
          <p:nvPr/>
        </p:nvSpPr>
        <p:spPr>
          <a:xfrm>
            <a:off x="2092474" y="5575514"/>
            <a:ext cx="234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 parc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219094-3B73-496A-8D92-74B163434F6E}"/>
              </a:ext>
            </a:extLst>
          </p:cNvPr>
          <p:cNvSpPr txBox="1"/>
          <p:nvPr/>
        </p:nvSpPr>
        <p:spPr>
          <a:xfrm>
            <a:off x="2400887" y="3464213"/>
            <a:ext cx="450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université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33DFD5-ECC1-451B-8210-962DCE2E86DE}"/>
              </a:ext>
            </a:extLst>
          </p:cNvPr>
          <p:cNvSpPr txBox="1"/>
          <p:nvPr/>
        </p:nvSpPr>
        <p:spPr>
          <a:xfrm>
            <a:off x="5884146" y="5562958"/>
            <a:ext cx="234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musée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E63482-19D5-4CD9-A142-1C90565C7AAE}"/>
              </a:ext>
            </a:extLst>
          </p:cNvPr>
          <p:cNvSpPr txBox="1"/>
          <p:nvPr/>
        </p:nvSpPr>
        <p:spPr>
          <a:xfrm>
            <a:off x="8707452" y="3424078"/>
            <a:ext cx="234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visite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A86B36-5060-4025-9F12-202755D058BE}"/>
              </a:ext>
            </a:extLst>
          </p:cNvPr>
          <p:cNvSpPr txBox="1"/>
          <p:nvPr/>
        </p:nvSpPr>
        <p:spPr>
          <a:xfrm>
            <a:off x="10034293" y="5575513"/>
            <a:ext cx="234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avec</a:t>
            </a:r>
          </a:p>
        </p:txBody>
      </p:sp>
    </p:spTree>
    <p:extLst>
      <p:ext uri="{BB962C8B-B14F-4D97-AF65-F5344CB8AC3E}">
        <p14:creationId xmlns:p14="http://schemas.microsoft.com/office/powerpoint/2010/main" val="37613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1" grpId="0"/>
      <p:bldP spid="41" grpId="1"/>
      <p:bldP spid="4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568" y="114466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Chart, bar chart&#10;&#10;Description automatically generated">
            <a:extLst>
              <a:ext uri="{FF2B5EF4-FFF2-40B4-BE49-F238E27FC236}">
                <a16:creationId xmlns:a16="http://schemas.microsoft.com/office/drawing/2014/main" id="{39D904E5-27E7-4166-A61D-A4C0DDE1C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10" y="5759924"/>
            <a:ext cx="719648" cy="1017997"/>
          </a:xfrm>
          <a:prstGeom prst="rect">
            <a:avLst/>
          </a:prstGeom>
        </p:spPr>
      </p:pic>
      <p:pic>
        <p:nvPicPr>
          <p:cNvPr id="24" name="Picture 12" descr="Landscape, Park, Trees, Trail, Nature">
            <a:extLst>
              <a:ext uri="{FF2B5EF4-FFF2-40B4-BE49-F238E27FC236}">
                <a16:creationId xmlns:a16="http://schemas.microsoft.com/office/drawing/2014/main" id="{C5C3BB99-BC93-4D01-8A3B-262054F7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88" y="5939095"/>
            <a:ext cx="1002717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9BF9FF-1EC7-441F-A5D5-8271382843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" y="5811030"/>
            <a:ext cx="1681811" cy="840906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6FB686-A3EB-4B99-9E63-CF327DCB44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73" y="6124317"/>
            <a:ext cx="1028184" cy="399553"/>
          </a:xfrm>
          <a:prstGeom prst="rect">
            <a:avLst/>
          </a:prstGeom>
        </p:spPr>
      </p:pic>
      <p:sp>
        <p:nvSpPr>
          <p:cNvPr id="33" name="CustomShape 6">
            <a:extLst>
              <a:ext uri="{FF2B5EF4-FFF2-40B4-BE49-F238E27FC236}">
                <a16:creationId xmlns:a16="http://schemas.microsoft.com/office/drawing/2014/main" id="{02E86FFA-6173-4AF2-9425-9E7EBD1A01F6}"/>
              </a:ext>
            </a:extLst>
          </p:cNvPr>
          <p:cNvSpPr/>
          <p:nvPr/>
        </p:nvSpPr>
        <p:spPr>
          <a:xfrm>
            <a:off x="67678" y="77103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Écoute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 et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répète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. 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48B01C-D06B-4D29-9EFA-AC85713A5782}"/>
              </a:ext>
            </a:extLst>
          </p:cNvPr>
          <p:cNvSpPr txBox="1"/>
          <p:nvPr/>
        </p:nvSpPr>
        <p:spPr>
          <a:xfrm>
            <a:off x="2344433" y="1095210"/>
            <a:ext cx="277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visiter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B64D07-260C-4A97-A03E-E3F81042FC9B}"/>
              </a:ext>
            </a:extLst>
          </p:cNvPr>
          <p:cNvSpPr txBox="1"/>
          <p:nvPr/>
        </p:nvSpPr>
        <p:spPr>
          <a:xfrm>
            <a:off x="4130458" y="2201614"/>
            <a:ext cx="277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organiser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B91846-5A6A-45DD-972E-CF9F7AA0D999}"/>
              </a:ext>
            </a:extLst>
          </p:cNvPr>
          <p:cNvSpPr txBox="1"/>
          <p:nvPr/>
        </p:nvSpPr>
        <p:spPr>
          <a:xfrm>
            <a:off x="955899" y="2201614"/>
            <a:ext cx="277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préparer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3CD11E-E89B-4B61-8FDF-BD37BC493AF7}"/>
              </a:ext>
            </a:extLst>
          </p:cNvPr>
          <p:cNvSpPr txBox="1"/>
          <p:nvPr/>
        </p:nvSpPr>
        <p:spPr>
          <a:xfrm>
            <a:off x="-191637" y="1105631"/>
            <a:ext cx="234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 parc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219094-3B73-496A-8D92-74B163434F6E}"/>
              </a:ext>
            </a:extLst>
          </p:cNvPr>
          <p:cNvSpPr txBox="1"/>
          <p:nvPr/>
        </p:nvSpPr>
        <p:spPr>
          <a:xfrm>
            <a:off x="4653438" y="1079596"/>
            <a:ext cx="450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université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33DFD5-ECC1-451B-8210-962DCE2E86DE}"/>
              </a:ext>
            </a:extLst>
          </p:cNvPr>
          <p:cNvSpPr txBox="1"/>
          <p:nvPr/>
        </p:nvSpPr>
        <p:spPr>
          <a:xfrm>
            <a:off x="9284977" y="1028192"/>
            <a:ext cx="234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musée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E63482-19D5-4CD9-A142-1C90565C7AAE}"/>
              </a:ext>
            </a:extLst>
          </p:cNvPr>
          <p:cNvSpPr txBox="1"/>
          <p:nvPr/>
        </p:nvSpPr>
        <p:spPr>
          <a:xfrm>
            <a:off x="9640588" y="2239753"/>
            <a:ext cx="234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visite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A86B36-5060-4025-9F12-202755D058BE}"/>
              </a:ext>
            </a:extLst>
          </p:cNvPr>
          <p:cNvSpPr txBox="1"/>
          <p:nvPr/>
        </p:nvSpPr>
        <p:spPr>
          <a:xfrm>
            <a:off x="7286605" y="2180199"/>
            <a:ext cx="234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avec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39A2F5E-64FC-4354-B390-AECB4FEBB7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26" y="5853140"/>
            <a:ext cx="1559648" cy="860988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5FAA3947-201F-486C-AF5C-5C6D7B102A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598" y="5793282"/>
            <a:ext cx="1513071" cy="792441"/>
          </a:xfrm>
          <a:prstGeom prst="rect">
            <a:avLst/>
          </a:prstGeom>
        </p:spPr>
      </p:pic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7054B4F4-DCA2-425E-9BD7-055EBEDE22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45" y="5793282"/>
            <a:ext cx="1552511" cy="860988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BA647EE1-7E4C-4758-8EE1-3BF9E15162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75" y="5837537"/>
            <a:ext cx="1275169" cy="79244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390AFCF-429E-4888-81B6-2E1BB5AD8C61}"/>
              </a:ext>
            </a:extLst>
          </p:cNvPr>
          <p:cNvSpPr txBox="1"/>
          <p:nvPr/>
        </p:nvSpPr>
        <p:spPr>
          <a:xfrm>
            <a:off x="395236" y="5022896"/>
            <a:ext cx="10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66"/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C702AA-0499-4313-B134-76B4928C12D1}"/>
              </a:ext>
            </a:extLst>
          </p:cNvPr>
          <p:cNvSpPr txBox="1"/>
          <p:nvPr/>
        </p:nvSpPr>
        <p:spPr>
          <a:xfrm>
            <a:off x="2031164" y="5028334"/>
            <a:ext cx="10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66"/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2AFDF8-A717-4C2E-9C9B-AFBEF7006D04}"/>
              </a:ext>
            </a:extLst>
          </p:cNvPr>
          <p:cNvSpPr txBox="1"/>
          <p:nvPr/>
        </p:nvSpPr>
        <p:spPr>
          <a:xfrm>
            <a:off x="3325161" y="5022143"/>
            <a:ext cx="10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66"/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D05CB2-11AD-406D-93BF-3DD1DF871693}"/>
              </a:ext>
            </a:extLst>
          </p:cNvPr>
          <p:cNvSpPr txBox="1"/>
          <p:nvPr/>
        </p:nvSpPr>
        <p:spPr>
          <a:xfrm>
            <a:off x="4800318" y="5022143"/>
            <a:ext cx="10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66"/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01B1E6-77CA-4C99-B2AC-55ED42C3E419}"/>
              </a:ext>
            </a:extLst>
          </p:cNvPr>
          <p:cNvSpPr txBox="1"/>
          <p:nvPr/>
        </p:nvSpPr>
        <p:spPr>
          <a:xfrm>
            <a:off x="6410500" y="5022143"/>
            <a:ext cx="10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66"/>
                </a:solidFill>
                <a:latin typeface="Amasis MT Pro Black" panose="020B0604020202020204" pitchFamily="18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649193-919C-4061-94E1-E14B96AE42AB}"/>
              </a:ext>
            </a:extLst>
          </p:cNvPr>
          <p:cNvSpPr txBox="1"/>
          <p:nvPr/>
        </p:nvSpPr>
        <p:spPr>
          <a:xfrm>
            <a:off x="8070751" y="5022143"/>
            <a:ext cx="10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66"/>
                </a:solidFill>
                <a:latin typeface="Amasis MT Pro Black" panose="020B0604020202020204" pitchFamily="18" charset="0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B87FE4-58E1-475F-8EC7-6EAC977F2ED5}"/>
              </a:ext>
            </a:extLst>
          </p:cNvPr>
          <p:cNvSpPr txBox="1"/>
          <p:nvPr/>
        </p:nvSpPr>
        <p:spPr>
          <a:xfrm>
            <a:off x="9640588" y="5022143"/>
            <a:ext cx="10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66"/>
                </a:solidFill>
                <a:latin typeface="Amasis MT Pro Black" panose="020B0604020202020204" pitchFamily="18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CEFD81-1F35-4BA9-BFD8-AC832133925A}"/>
              </a:ext>
            </a:extLst>
          </p:cNvPr>
          <p:cNvSpPr txBox="1"/>
          <p:nvPr/>
        </p:nvSpPr>
        <p:spPr>
          <a:xfrm>
            <a:off x="11076548" y="5022143"/>
            <a:ext cx="10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66"/>
                </a:solidFill>
                <a:latin typeface="Amasis MT Pro Black" panose="020B0604020202020204" pitchFamily="18" charset="0"/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7CDA29C-B4B7-4806-A55C-80E1E6898233}"/>
              </a:ext>
            </a:extLst>
          </p:cNvPr>
          <p:cNvSpPr/>
          <p:nvPr/>
        </p:nvSpPr>
        <p:spPr>
          <a:xfrm>
            <a:off x="0" y="1010762"/>
            <a:ext cx="2031164" cy="83099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AA0AC812-BC95-43FF-8839-C4C880932FAD}"/>
              </a:ext>
            </a:extLst>
          </p:cNvPr>
          <p:cNvCxnSpPr>
            <a:cxnSpLocks/>
            <a:stCxn id="52" idx="4"/>
            <a:endCxn id="50" idx="0"/>
          </p:cNvCxnSpPr>
          <p:nvPr/>
        </p:nvCxnSpPr>
        <p:spPr>
          <a:xfrm rot="16200000" flipH="1">
            <a:off x="3994939" y="-1137598"/>
            <a:ext cx="3180384" cy="9139098"/>
          </a:xfrm>
          <a:prstGeom prst="curvedConnector3">
            <a:avLst>
              <a:gd name="adj1" fmla="val 50000"/>
            </a:avLst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1068CC93-CB65-40CC-9114-2764C8620F73}"/>
              </a:ext>
            </a:extLst>
          </p:cNvPr>
          <p:cNvSpPr/>
          <p:nvPr/>
        </p:nvSpPr>
        <p:spPr>
          <a:xfrm>
            <a:off x="5394918" y="976735"/>
            <a:ext cx="3120432" cy="83099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0A431B16-76E2-45ED-948F-B804834B6264}"/>
              </a:ext>
            </a:extLst>
          </p:cNvPr>
          <p:cNvCxnSpPr>
            <a:cxnSpLocks/>
            <a:stCxn id="60" idx="4"/>
            <a:endCxn id="44" idx="0"/>
          </p:cNvCxnSpPr>
          <p:nvPr/>
        </p:nvCxnSpPr>
        <p:spPr>
          <a:xfrm rot="5400000">
            <a:off x="2324649" y="392411"/>
            <a:ext cx="3215164" cy="6045806"/>
          </a:xfrm>
          <a:prstGeom prst="curvedConnector3">
            <a:avLst>
              <a:gd name="adj1" fmla="val 50000"/>
            </a:avLst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8722C9BA-03C3-4DEE-9DDC-CE8456980A3F}"/>
              </a:ext>
            </a:extLst>
          </p:cNvPr>
          <p:cNvSpPr/>
          <p:nvPr/>
        </p:nvSpPr>
        <p:spPr>
          <a:xfrm>
            <a:off x="7443453" y="2036523"/>
            <a:ext cx="2031164" cy="83099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B21F5FB4-5BB4-4D9D-AC6B-439BB71199CD}"/>
              </a:ext>
            </a:extLst>
          </p:cNvPr>
          <p:cNvCxnSpPr>
            <a:cxnSpLocks/>
            <a:stCxn id="64" idx="5"/>
            <a:endCxn id="45" idx="0"/>
          </p:cNvCxnSpPr>
          <p:nvPr/>
        </p:nvCxnSpPr>
        <p:spPr>
          <a:xfrm rot="5400000">
            <a:off x="4719953" y="571126"/>
            <a:ext cx="2282511" cy="6631904"/>
          </a:xfrm>
          <a:prstGeom prst="curvedConnector3">
            <a:avLst>
              <a:gd name="adj1" fmla="val 50000"/>
            </a:avLst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649D3BAD-BD95-4A2E-B7C4-B56CABB390BE}"/>
              </a:ext>
            </a:extLst>
          </p:cNvPr>
          <p:cNvSpPr/>
          <p:nvPr/>
        </p:nvSpPr>
        <p:spPr>
          <a:xfrm>
            <a:off x="9312899" y="958890"/>
            <a:ext cx="2344861" cy="83099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B77FD45D-124F-40E6-ADF4-B447794BF320}"/>
              </a:ext>
            </a:extLst>
          </p:cNvPr>
          <p:cNvCxnSpPr>
            <a:cxnSpLocks/>
            <a:stCxn id="69" idx="2"/>
          </p:cNvCxnSpPr>
          <p:nvPr/>
        </p:nvCxnSpPr>
        <p:spPr>
          <a:xfrm rot="10800000" flipV="1">
            <a:off x="4127943" y="1374389"/>
            <a:ext cx="5184956" cy="4063252"/>
          </a:xfrm>
          <a:prstGeom prst="curvedConnector3">
            <a:avLst>
              <a:gd name="adj1" fmla="val 50000"/>
            </a:avLst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443D4696-20A4-4D3D-9A5C-74FC33CAE7FA}"/>
              </a:ext>
            </a:extLst>
          </p:cNvPr>
          <p:cNvSpPr/>
          <p:nvPr/>
        </p:nvSpPr>
        <p:spPr>
          <a:xfrm>
            <a:off x="2678719" y="992337"/>
            <a:ext cx="2031164" cy="83099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80955E02-71FC-41BF-B408-83F7FAD99F59}"/>
              </a:ext>
            </a:extLst>
          </p:cNvPr>
          <p:cNvCxnSpPr>
            <a:cxnSpLocks/>
            <a:endCxn id="47" idx="0"/>
          </p:cNvCxnSpPr>
          <p:nvPr/>
        </p:nvCxnSpPr>
        <p:spPr>
          <a:xfrm rot="16200000" flipH="1">
            <a:off x="2885912" y="2593645"/>
            <a:ext cx="3203990" cy="1653006"/>
          </a:xfrm>
          <a:prstGeom prst="curvedConnector3">
            <a:avLst>
              <a:gd name="adj1" fmla="val 50000"/>
            </a:avLst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E0783E72-CDD9-4FF1-95FE-E60AD5B83882}"/>
              </a:ext>
            </a:extLst>
          </p:cNvPr>
          <p:cNvSpPr/>
          <p:nvPr/>
        </p:nvSpPr>
        <p:spPr>
          <a:xfrm>
            <a:off x="9789377" y="2144644"/>
            <a:ext cx="2031164" cy="83099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" name="Connector: Curved 76">
            <a:extLst>
              <a:ext uri="{FF2B5EF4-FFF2-40B4-BE49-F238E27FC236}">
                <a16:creationId xmlns:a16="http://schemas.microsoft.com/office/drawing/2014/main" id="{A5323819-4868-482D-87CE-A99D1382C18C}"/>
              </a:ext>
            </a:extLst>
          </p:cNvPr>
          <p:cNvCxnSpPr>
            <a:cxnSpLocks/>
            <a:stCxn id="76" idx="4"/>
            <a:endCxn id="48" idx="0"/>
          </p:cNvCxnSpPr>
          <p:nvPr/>
        </p:nvCxnSpPr>
        <p:spPr>
          <a:xfrm rot="5400000">
            <a:off x="7841525" y="2058709"/>
            <a:ext cx="2046502" cy="3880367"/>
          </a:xfrm>
          <a:prstGeom prst="curvedConnector3">
            <a:avLst>
              <a:gd name="adj1" fmla="val 50000"/>
            </a:avLst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E46ECF67-C405-4B48-82DE-934634323DDF}"/>
              </a:ext>
            </a:extLst>
          </p:cNvPr>
          <p:cNvSpPr/>
          <p:nvPr/>
        </p:nvSpPr>
        <p:spPr>
          <a:xfrm>
            <a:off x="1207917" y="2107275"/>
            <a:ext cx="2344861" cy="83099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56C8049D-E8E8-4E74-B53A-45111D1EC994}"/>
              </a:ext>
            </a:extLst>
          </p:cNvPr>
          <p:cNvCxnSpPr>
            <a:cxnSpLocks/>
            <a:stCxn id="80" idx="4"/>
            <a:endCxn id="49" idx="0"/>
          </p:cNvCxnSpPr>
          <p:nvPr/>
        </p:nvCxnSpPr>
        <p:spPr>
          <a:xfrm rot="16200000" flipH="1">
            <a:off x="4440660" y="877959"/>
            <a:ext cx="2083871" cy="6204495"/>
          </a:xfrm>
          <a:prstGeom prst="curvedConnector3">
            <a:avLst>
              <a:gd name="adj1" fmla="val 50000"/>
            </a:avLst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258FD529-57FA-4F3B-A9E4-43319919C4C2}"/>
              </a:ext>
            </a:extLst>
          </p:cNvPr>
          <p:cNvSpPr/>
          <p:nvPr/>
        </p:nvSpPr>
        <p:spPr>
          <a:xfrm>
            <a:off x="4357407" y="2089334"/>
            <a:ext cx="2344861" cy="83099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5" name="Connector: Curved 84">
            <a:extLst>
              <a:ext uri="{FF2B5EF4-FFF2-40B4-BE49-F238E27FC236}">
                <a16:creationId xmlns:a16="http://schemas.microsoft.com/office/drawing/2014/main" id="{4768A03A-7D34-488F-AADD-798445D148AE}"/>
              </a:ext>
            </a:extLst>
          </p:cNvPr>
          <p:cNvCxnSpPr>
            <a:cxnSpLocks/>
            <a:stCxn id="84" idx="4"/>
          </p:cNvCxnSpPr>
          <p:nvPr/>
        </p:nvCxnSpPr>
        <p:spPr>
          <a:xfrm rot="16200000" flipH="1">
            <a:off x="7450671" y="999497"/>
            <a:ext cx="2219136" cy="6060803"/>
          </a:xfrm>
          <a:prstGeom prst="curvedConnector2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3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52" grpId="0" animBg="1"/>
      <p:bldP spid="60" grpId="0" animBg="1"/>
      <p:bldP spid="64" grpId="0" animBg="1"/>
      <p:bldP spid="69" grpId="0" animBg="1"/>
      <p:bldP spid="73" grpId="0" animBg="1"/>
      <p:bldP spid="76" grpId="0" animBg="1"/>
      <p:bldP spid="80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0A21A7A-5045-43E8-B32B-501909B8889D}"/>
              </a:ext>
            </a:extLst>
          </p:cNvPr>
          <p:cNvSpPr/>
          <p:nvPr/>
        </p:nvSpPr>
        <p:spPr>
          <a:xfrm>
            <a:off x="261171" y="4768851"/>
            <a:ext cx="3327635" cy="479349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87DC4DA-0B6A-445B-B969-2858636979EA}"/>
              </a:ext>
            </a:extLst>
          </p:cNvPr>
          <p:cNvSpPr/>
          <p:nvPr/>
        </p:nvSpPr>
        <p:spPr>
          <a:xfrm>
            <a:off x="248172" y="1929147"/>
            <a:ext cx="5478071" cy="479349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863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Knowing wh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 does what</a:t>
            </a:r>
            <a:endParaRPr lang="en-GB" sz="3600" b="1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584C4BF7-D735-45AF-A526-EF5A14C08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0658" y="4720093"/>
            <a:ext cx="442485" cy="52322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2C025-93E6-477A-8C51-3B5199B2A939}"/>
              </a:ext>
            </a:extLst>
          </p:cNvPr>
          <p:cNvSpPr txBox="1"/>
          <p:nvPr/>
        </p:nvSpPr>
        <p:spPr>
          <a:xfrm>
            <a:off x="204235" y="767367"/>
            <a:ext cx="6608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[–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verbs: ‘I’ and ‘you’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5D9D02-2670-4BA7-B3E6-CC60F3C14EE5}"/>
              </a:ext>
            </a:extLst>
          </p:cNvPr>
          <p:cNvSpPr txBox="1"/>
          <p:nvPr/>
        </p:nvSpPr>
        <p:spPr>
          <a:xfrm>
            <a:off x="204235" y="4750190"/>
            <a:ext cx="344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visit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musée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418C539B-5CDB-4B57-9552-5C563B8C5961}"/>
              </a:ext>
            </a:extLst>
          </p:cNvPr>
          <p:cNvSpPr/>
          <p:nvPr/>
        </p:nvSpPr>
        <p:spPr>
          <a:xfrm>
            <a:off x="9202284" y="33320"/>
            <a:ext cx="2910169" cy="1374318"/>
          </a:xfrm>
          <a:prstGeom prst="wedgeRoundRectCallout">
            <a:avLst>
              <a:gd name="adj1" fmla="val -198156"/>
              <a:gd name="adj2" fmla="val 57578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is also the form of a verb you see in a dictionary.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3D2C5-4206-4F45-964E-32EBA3938E56}"/>
              </a:ext>
            </a:extLst>
          </p:cNvPr>
          <p:cNvSpPr txBox="1"/>
          <p:nvPr/>
        </p:nvSpPr>
        <p:spPr>
          <a:xfrm>
            <a:off x="204235" y="1383397"/>
            <a:ext cx="1076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know the infinitive verb tells us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general meaning.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60DD88-8023-46FA-8B96-F042E1D5664E}"/>
              </a:ext>
            </a:extLst>
          </p:cNvPr>
          <p:cNvSpPr txBox="1"/>
          <p:nvPr/>
        </p:nvSpPr>
        <p:spPr>
          <a:xfrm>
            <a:off x="204235" y="2621358"/>
            <a:ext cx="7583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English, this is often written ‘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 verb’.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552B96-56CD-49B8-8770-E35426C2C3D5}"/>
              </a:ext>
            </a:extLst>
          </p:cNvPr>
          <p:cNvSpPr txBox="1"/>
          <p:nvPr/>
        </p:nvSpPr>
        <p:spPr>
          <a:xfrm>
            <a:off x="215449" y="3065412"/>
            <a:ext cx="922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French, most infinitives end in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F89BE1-B5D3-4995-8D5E-64FC1F049DF8}"/>
              </a:ext>
            </a:extLst>
          </p:cNvPr>
          <p:cNvSpPr txBox="1"/>
          <p:nvPr/>
        </p:nvSpPr>
        <p:spPr>
          <a:xfrm>
            <a:off x="248172" y="4083686"/>
            <a:ext cx="12851762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mean ‘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with a verb, change the ending to match the pronoun: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7CC55D-2CD3-4B86-8283-EB1B84182325}"/>
              </a:ext>
            </a:extLst>
          </p:cNvPr>
          <p:cNvSpPr txBox="1"/>
          <p:nvPr/>
        </p:nvSpPr>
        <p:spPr>
          <a:xfrm>
            <a:off x="215449" y="5369517"/>
            <a:ext cx="6662056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To mean ‘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you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’ with a verb: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80FF0D-F3F8-4DF0-9E10-E383E24A0E4F}"/>
              </a:ext>
            </a:extLst>
          </p:cNvPr>
          <p:cNvSpPr txBox="1"/>
          <p:nvPr/>
        </p:nvSpPr>
        <p:spPr>
          <a:xfrm>
            <a:off x="143240" y="1882048"/>
            <a:ext cx="568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facile de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visit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musée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0C75A1-58B1-4753-9672-282CF1BE99A1}"/>
              </a:ext>
            </a:extLst>
          </p:cNvPr>
          <p:cNvSpPr txBox="1"/>
          <p:nvPr/>
        </p:nvSpPr>
        <p:spPr>
          <a:xfrm>
            <a:off x="6796396" y="1895764"/>
            <a:ext cx="568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It’s easy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visit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museum.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2FEB39-8A18-40D2-A55B-3F442AF65ED3}"/>
              </a:ext>
            </a:extLst>
          </p:cNvPr>
          <p:cNvSpPr txBox="1"/>
          <p:nvPr/>
        </p:nvSpPr>
        <p:spPr>
          <a:xfrm>
            <a:off x="4234995" y="4735176"/>
            <a:ext cx="3553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museum.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D841B20-EF7E-4D46-9547-FE56C37B5AB5}"/>
              </a:ext>
            </a:extLst>
          </p:cNvPr>
          <p:cNvSpPr/>
          <p:nvPr/>
        </p:nvSpPr>
        <p:spPr>
          <a:xfrm>
            <a:off x="248172" y="5926760"/>
            <a:ext cx="3340634" cy="479349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552FC-2603-4672-BD66-67D0B3C59474}"/>
              </a:ext>
            </a:extLst>
          </p:cNvPr>
          <p:cNvSpPr txBox="1"/>
          <p:nvPr/>
        </p:nvSpPr>
        <p:spPr>
          <a:xfrm>
            <a:off x="143240" y="5887997"/>
            <a:ext cx="364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visit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musée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E989E6-1A60-4ED9-B2C2-9C238E1AB1D2}"/>
              </a:ext>
            </a:extLst>
          </p:cNvPr>
          <p:cNvSpPr txBox="1"/>
          <p:nvPr/>
        </p:nvSpPr>
        <p:spPr>
          <a:xfrm>
            <a:off x="4255113" y="5904824"/>
            <a:ext cx="365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visit a museum.</a:t>
            </a:r>
          </a:p>
        </p:txBody>
      </p:sp>
      <p:pic>
        <p:nvPicPr>
          <p:cNvPr id="50" name="Google Shape;183;p8">
            <a:extLst>
              <a:ext uri="{FF2B5EF4-FFF2-40B4-BE49-F238E27FC236}">
                <a16:creationId xmlns:a16="http://schemas.microsoft.com/office/drawing/2014/main" id="{111F4B10-0E7D-4CA6-97DB-3D4FA96733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2985" y="1864293"/>
            <a:ext cx="603412" cy="57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3;p8">
            <a:extLst>
              <a:ext uri="{FF2B5EF4-FFF2-40B4-BE49-F238E27FC236}">
                <a16:creationId xmlns:a16="http://schemas.microsoft.com/office/drawing/2014/main" id="{CB65F29B-13A4-4797-A5BB-C1FCC81364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9691" y="5904824"/>
            <a:ext cx="442485" cy="52322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5F73A805-FB87-41ED-9FFB-D19BA3942FA6}"/>
              </a:ext>
            </a:extLst>
          </p:cNvPr>
          <p:cNvSpPr/>
          <p:nvPr/>
        </p:nvSpPr>
        <p:spPr>
          <a:xfrm>
            <a:off x="7918742" y="4713831"/>
            <a:ext cx="4142632" cy="1686040"/>
          </a:xfrm>
          <a:prstGeom prst="wedgeRoundRectCallout">
            <a:avLst>
              <a:gd name="adj1" fmla="val -65057"/>
              <a:gd name="adj2" fmla="val 2002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 that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visit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visit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sound the same because of the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ilent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inal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onsonant.</a:t>
            </a:r>
          </a:p>
        </p:txBody>
      </p:sp>
    </p:spTree>
    <p:extLst>
      <p:ext uri="{BB962C8B-B14F-4D97-AF65-F5344CB8AC3E}">
        <p14:creationId xmlns:p14="http://schemas.microsoft.com/office/powerpoint/2010/main" val="6055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  <p:bldP spid="23" grpId="0"/>
      <p:bldP spid="34" grpId="0" animBg="1"/>
      <p:bldP spid="24" grpId="0"/>
      <p:bldP spid="36" grpId="0"/>
      <p:bldP spid="45" grpId="0"/>
      <p:bldP spid="41" grpId="0" animBg="1"/>
      <p:bldP spid="42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16126818-53F6-4209-9AAA-2FEAE8D3B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8"/>
          <a:stretch/>
        </p:blipFill>
        <p:spPr>
          <a:xfrm>
            <a:off x="9190850" y="120829"/>
            <a:ext cx="1040691" cy="1303801"/>
          </a:xfrm>
          <a:prstGeom prst="rect">
            <a:avLst/>
          </a:prstGeom>
        </p:spPr>
      </p:pic>
      <p:sp>
        <p:nvSpPr>
          <p:cNvPr id="55" name="Speech Bubble: Oval 54">
            <a:extLst>
              <a:ext uri="{FF2B5EF4-FFF2-40B4-BE49-F238E27FC236}">
                <a16:creationId xmlns:a16="http://schemas.microsoft.com/office/drawing/2014/main" id="{43050D35-DD19-4844-ACAD-AA7ECBF7B191}"/>
              </a:ext>
            </a:extLst>
          </p:cNvPr>
          <p:cNvSpPr/>
          <p:nvPr/>
        </p:nvSpPr>
        <p:spPr>
          <a:xfrm>
            <a:off x="10112988" y="96386"/>
            <a:ext cx="1004124" cy="457392"/>
          </a:xfrm>
          <a:prstGeom prst="wedgeEllipseCallout">
            <a:avLst>
              <a:gd name="adj1" fmla="val -398"/>
              <a:gd name="adj2" fmla="val 7968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AA2CE978-E84D-4B94-886E-91E9B641821C}"/>
              </a:ext>
            </a:extLst>
          </p:cNvPr>
          <p:cNvSpPr/>
          <p:nvPr/>
        </p:nvSpPr>
        <p:spPr>
          <a:xfrm>
            <a:off x="2900250" y="99080"/>
            <a:ext cx="832702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Médor has spilled water on Claudine’s work plans.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FA1135-4DA6-45A3-9EF7-21AAD777B6BF}"/>
              </a:ext>
            </a:extLst>
          </p:cNvPr>
          <p:cNvSpPr txBox="1"/>
          <p:nvPr/>
        </p:nvSpPr>
        <p:spPr>
          <a:xfrm>
            <a:off x="112868" y="30557"/>
            <a:ext cx="3050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accident ! 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90C3848D-DB29-4870-9F61-3424D0DFC0A4}"/>
              </a:ext>
            </a:extLst>
          </p:cNvPr>
          <p:cNvSpPr/>
          <p:nvPr/>
        </p:nvSpPr>
        <p:spPr>
          <a:xfrm>
            <a:off x="8006620" y="814777"/>
            <a:ext cx="1101542" cy="523220"/>
          </a:xfrm>
          <a:prstGeom prst="wedgeEllipseCallout">
            <a:avLst>
              <a:gd name="adj1" fmla="val 77845"/>
              <a:gd name="adj2" fmla="val -45088"/>
            </a:avLst>
          </a:prstGeom>
          <a:solidFill>
            <a:srgbClr val="FF4791"/>
          </a:solidFill>
          <a:ln>
            <a:solidFill>
              <a:srgbClr val="FF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60B797-04EF-4BD2-B509-F07FB4AB8CBC}"/>
              </a:ext>
            </a:extLst>
          </p:cNvPr>
          <p:cNvSpPr txBox="1"/>
          <p:nvPr/>
        </p:nvSpPr>
        <p:spPr>
          <a:xfrm>
            <a:off x="7788793" y="881090"/>
            <a:ext cx="1528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Médor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!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2" name="Picture 6" descr="Cuenco, Agua, Aislado, Bebiendo, Mascotas">
            <a:extLst>
              <a:ext uri="{FF2B5EF4-FFF2-40B4-BE49-F238E27FC236}">
                <a16:creationId xmlns:a16="http://schemas.microsoft.com/office/drawing/2014/main" id="{4FE0AE74-4AB0-41ED-9AFC-A78D50F1A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156" y="1092309"/>
            <a:ext cx="357840" cy="2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7BB7F5F-2541-428D-9C02-8BEF013C9F28}"/>
              </a:ext>
            </a:extLst>
          </p:cNvPr>
          <p:cNvSpPr txBox="1"/>
          <p:nvPr/>
        </p:nvSpPr>
        <p:spPr>
          <a:xfrm>
            <a:off x="10116911" y="136812"/>
            <a:ext cx="10734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Pardon !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613672F-DE54-4D9D-B45E-26D844591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226" y="434499"/>
            <a:ext cx="601453" cy="966725"/>
          </a:xfrm>
          <a:prstGeom prst="rect">
            <a:avLst/>
          </a:prstGeom>
        </p:spPr>
      </p:pic>
      <p:pic>
        <p:nvPicPr>
          <p:cNvPr id="56" name="Picture 4" descr="Mensaje, Nota, Papel, Líneas, Escribir, Anillas, Suelto">
            <a:extLst>
              <a:ext uri="{FF2B5EF4-FFF2-40B4-BE49-F238E27FC236}">
                <a16:creationId xmlns:a16="http://schemas.microsoft.com/office/drawing/2014/main" id="{D73A468F-D62E-419F-95E1-6D6AE3251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/>
          <a:stretch/>
        </p:blipFill>
        <p:spPr bwMode="auto">
          <a:xfrm>
            <a:off x="121072" y="524212"/>
            <a:ext cx="6574210" cy="53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324BB1A-EDF6-4953-BC3D-D2FAC03E2EC7}"/>
              </a:ext>
            </a:extLst>
          </p:cNvPr>
          <p:cNvSpPr txBox="1"/>
          <p:nvPr/>
        </p:nvSpPr>
        <p:spPr>
          <a:xfrm>
            <a:off x="791288" y="662508"/>
            <a:ext cx="596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  organises une visite à* un musée.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F65ED6-036F-49FE-A173-64A62A4E47DD}"/>
              </a:ext>
            </a:extLst>
          </p:cNvPr>
          <p:cNvSpPr txBox="1"/>
          <p:nvPr/>
        </p:nvSpPr>
        <p:spPr>
          <a:xfrm>
            <a:off x="623581" y="1244859"/>
            <a:ext cx="5825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You organise a visit to a museum.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08F5BC84-523C-44CC-844E-DEE9153D0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527">
            <a:off x="605251" y="621210"/>
            <a:ext cx="796676" cy="5766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997B54E-45D3-468B-ABC3-1912E6019910}"/>
              </a:ext>
            </a:extLst>
          </p:cNvPr>
          <p:cNvGrpSpPr/>
          <p:nvPr/>
        </p:nvGrpSpPr>
        <p:grpSpPr>
          <a:xfrm>
            <a:off x="797142" y="1140194"/>
            <a:ext cx="2031810" cy="632767"/>
            <a:chOff x="-2341532" y="942861"/>
            <a:chExt cx="1587723" cy="63276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830060-EA98-4E98-BD97-99B69B772960}"/>
                </a:ext>
              </a:extLst>
            </p:cNvPr>
            <p:cNvSpPr/>
            <p:nvPr/>
          </p:nvSpPr>
          <p:spPr>
            <a:xfrm>
              <a:off x="-2267815" y="1141235"/>
              <a:ext cx="1514006" cy="292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60" name="Picture 59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96004BCD-E5FF-40A8-9F7D-92611C973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7">
              <a:off x="-1633740" y="942861"/>
              <a:ext cx="796676" cy="632767"/>
            </a:xfrm>
            <a:prstGeom prst="rect">
              <a:avLst/>
            </a:prstGeom>
          </p:spPr>
        </p:pic>
        <p:pic>
          <p:nvPicPr>
            <p:cNvPr id="59" name="Picture 58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568C441B-BCA7-4DFB-A023-D4726A275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7">
              <a:off x="-2341532" y="963295"/>
              <a:ext cx="796676" cy="591901"/>
            </a:xfrm>
            <a:prstGeom prst="rect">
              <a:avLst/>
            </a:prstGeom>
          </p:spPr>
        </p:pic>
      </p:grpSp>
      <p:graphicFrame>
        <p:nvGraphicFramePr>
          <p:cNvPr id="61" name="Google Shape;258;p34">
            <a:extLst>
              <a:ext uri="{FF2B5EF4-FFF2-40B4-BE49-F238E27FC236}">
                <a16:creationId xmlns:a16="http://schemas.microsoft.com/office/drawing/2014/main" id="{4210B0C1-19CA-4892-8B4B-7B17142DF194}"/>
              </a:ext>
            </a:extLst>
          </p:cNvPr>
          <p:cNvGraphicFramePr/>
          <p:nvPr/>
        </p:nvGraphicFramePr>
        <p:xfrm>
          <a:off x="6862356" y="1403768"/>
          <a:ext cx="2408836" cy="53621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60317">
                  <a:extLst>
                    <a:ext uri="{9D8B030D-6E8A-4147-A177-3AD203B41FA5}">
                      <a16:colId xmlns:a16="http://schemas.microsoft.com/office/drawing/2014/main" val="558894890"/>
                    </a:ext>
                  </a:extLst>
                </a:gridCol>
                <a:gridCol w="88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0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6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6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6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6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6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56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742877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57ACA954-D723-4CF6-88DB-1C979ACDC5D9}"/>
              </a:ext>
            </a:extLst>
          </p:cNvPr>
          <p:cNvSpPr/>
          <p:nvPr/>
        </p:nvSpPr>
        <p:spPr>
          <a:xfrm>
            <a:off x="167122" y="974291"/>
            <a:ext cx="518485" cy="31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F78E9D7-DE22-4064-BD81-08A0ACDAC459}"/>
              </a:ext>
            </a:extLst>
          </p:cNvPr>
          <p:cNvSpPr/>
          <p:nvPr/>
        </p:nvSpPr>
        <p:spPr>
          <a:xfrm>
            <a:off x="259518" y="1891170"/>
            <a:ext cx="518485" cy="31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49AA256-BF4D-4370-A7FB-016FB211453E}"/>
              </a:ext>
            </a:extLst>
          </p:cNvPr>
          <p:cNvSpPr/>
          <p:nvPr/>
        </p:nvSpPr>
        <p:spPr>
          <a:xfrm>
            <a:off x="191096" y="2821496"/>
            <a:ext cx="518485" cy="31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2B9C1DE-35E8-4FF8-BD51-ABF0829CC960}"/>
              </a:ext>
            </a:extLst>
          </p:cNvPr>
          <p:cNvSpPr/>
          <p:nvPr/>
        </p:nvSpPr>
        <p:spPr>
          <a:xfrm>
            <a:off x="191095" y="3720941"/>
            <a:ext cx="518485" cy="31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A047C9E-AFD1-44BC-91B1-C41226770E8F}"/>
              </a:ext>
            </a:extLst>
          </p:cNvPr>
          <p:cNvSpPr/>
          <p:nvPr/>
        </p:nvSpPr>
        <p:spPr>
          <a:xfrm>
            <a:off x="245498" y="4671002"/>
            <a:ext cx="518485" cy="31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66" name="Picture 4" descr="Mensaje, Nota, Papel, Líneas, Escribir, Anillas, Suelto">
            <a:extLst>
              <a:ext uri="{FF2B5EF4-FFF2-40B4-BE49-F238E27FC236}">
                <a16:creationId xmlns:a16="http://schemas.microsoft.com/office/drawing/2014/main" id="{3B87C16E-3857-4BBD-85BB-217A8FDD7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75899"/>
          <a:stretch/>
        </p:blipFill>
        <p:spPr bwMode="auto">
          <a:xfrm>
            <a:off x="146530" y="5491882"/>
            <a:ext cx="6574210" cy="13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5EFF59CA-2E22-4AA0-9C1E-3201A86E768C}"/>
              </a:ext>
            </a:extLst>
          </p:cNvPr>
          <p:cNvSpPr/>
          <p:nvPr/>
        </p:nvSpPr>
        <p:spPr>
          <a:xfrm>
            <a:off x="274508" y="5601327"/>
            <a:ext cx="518485" cy="31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6</a:t>
            </a:r>
          </a:p>
        </p:txBody>
      </p:sp>
      <p:graphicFrame>
        <p:nvGraphicFramePr>
          <p:cNvPr id="68" name="Google Shape;258;p34">
            <a:extLst>
              <a:ext uri="{FF2B5EF4-FFF2-40B4-BE49-F238E27FC236}">
                <a16:creationId xmlns:a16="http://schemas.microsoft.com/office/drawing/2014/main" id="{AD870857-9527-4C3E-8D8B-F51EF4E84821}"/>
              </a:ext>
            </a:extLst>
          </p:cNvPr>
          <p:cNvGraphicFramePr/>
          <p:nvPr/>
        </p:nvGraphicFramePr>
        <p:xfrm>
          <a:off x="9412808" y="1456706"/>
          <a:ext cx="2289552" cy="53022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8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2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800" b="1" u="none" strike="noStrike" cap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Verbe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3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3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3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3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3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292916"/>
                  </a:ext>
                </a:extLst>
              </a:tr>
              <a:tr h="7743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801037"/>
                  </a:ext>
                </a:extLst>
              </a:tr>
            </a:tbl>
          </a:graphicData>
        </a:graphic>
      </p:graphicFrame>
      <p:pic>
        <p:nvPicPr>
          <p:cNvPr id="69" name="Picture 16" descr="United, Flag, Kingdom, British, Great, Britain">
            <a:extLst>
              <a:ext uri="{FF2B5EF4-FFF2-40B4-BE49-F238E27FC236}">
                <a16:creationId xmlns:a16="http://schemas.microsoft.com/office/drawing/2014/main" id="{8C18FC90-41C8-4ACB-BE4D-F41379703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710" y="1591104"/>
            <a:ext cx="491064" cy="3843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Shape, arrow&#10;&#10;Description automatically generated">
            <a:extLst>
              <a:ext uri="{FF2B5EF4-FFF2-40B4-BE49-F238E27FC236}">
                <a16:creationId xmlns:a16="http://schemas.microsoft.com/office/drawing/2014/main" id="{13C09C04-B212-4344-B4AF-B210D145D3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2818" y="2201989"/>
            <a:ext cx="462709" cy="42872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7F1C9D3-6FF2-4785-98C8-33E0ABE96C79}"/>
              </a:ext>
            </a:extLst>
          </p:cNvPr>
          <p:cNvSpPr txBox="1"/>
          <p:nvPr/>
        </p:nvSpPr>
        <p:spPr>
          <a:xfrm>
            <a:off x="9355525" y="2217890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organise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EC8C28-37BC-48C5-AA83-CE6EDA5EF105}"/>
              </a:ext>
            </a:extLst>
          </p:cNvPr>
          <p:cNvSpPr txBox="1"/>
          <p:nvPr/>
        </p:nvSpPr>
        <p:spPr>
          <a:xfrm>
            <a:off x="807664" y="1711568"/>
            <a:ext cx="596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 prépare un texte en anglais.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9DB690-B0B6-476A-B608-E57D8B6C2E6E}"/>
              </a:ext>
            </a:extLst>
          </p:cNvPr>
          <p:cNvSpPr txBox="1"/>
          <p:nvPr/>
        </p:nvSpPr>
        <p:spPr>
          <a:xfrm>
            <a:off x="811254" y="2228344"/>
            <a:ext cx="596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 prepare a text in English.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20A2E75-9E14-4715-855B-E18F55F8893E}"/>
              </a:ext>
            </a:extLst>
          </p:cNvPr>
          <p:cNvSpPr txBox="1"/>
          <p:nvPr/>
        </p:nvSpPr>
        <p:spPr>
          <a:xfrm>
            <a:off x="870129" y="2613755"/>
            <a:ext cx="596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 cherche une image.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1A9199-6D15-4AB8-A7F2-CB2CF612466C}"/>
              </a:ext>
            </a:extLst>
          </p:cNvPr>
          <p:cNvSpPr txBox="1"/>
          <p:nvPr/>
        </p:nvSpPr>
        <p:spPr>
          <a:xfrm>
            <a:off x="900595" y="3162036"/>
            <a:ext cx="596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 look for a picture.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9F768BB-D8CE-4904-BE17-DCE9B0571F1A}"/>
              </a:ext>
            </a:extLst>
          </p:cNvPr>
          <p:cNvSpPr txBox="1"/>
          <p:nvPr/>
        </p:nvSpPr>
        <p:spPr>
          <a:xfrm>
            <a:off x="926053" y="3505320"/>
            <a:ext cx="596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  cherches un parc.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9C1B80-5652-4A2C-9BC5-47A3CD0F3A75}"/>
              </a:ext>
            </a:extLst>
          </p:cNvPr>
          <p:cNvSpPr txBox="1"/>
          <p:nvPr/>
        </p:nvSpPr>
        <p:spPr>
          <a:xfrm>
            <a:off x="816448" y="4075205"/>
            <a:ext cx="596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You look for a park.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C63A8CC-FB00-4EBB-B327-468232FA9FA7}"/>
              </a:ext>
            </a:extLst>
          </p:cNvPr>
          <p:cNvSpPr txBox="1"/>
          <p:nvPr/>
        </p:nvSpPr>
        <p:spPr>
          <a:xfrm>
            <a:off x="974448" y="4492627"/>
            <a:ext cx="596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Tu   présentes une idée.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C7A9A65-5A57-4D1F-B03D-B417906241BB}"/>
              </a:ext>
            </a:extLst>
          </p:cNvPr>
          <p:cNvSpPr txBox="1"/>
          <p:nvPr/>
        </p:nvSpPr>
        <p:spPr>
          <a:xfrm>
            <a:off x="974448" y="4992254"/>
            <a:ext cx="596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You present an idea.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01DDAC5-9CEA-4327-A79A-F93EFED705E6}"/>
              </a:ext>
            </a:extLst>
          </p:cNvPr>
          <p:cNvSpPr txBox="1"/>
          <p:nvPr/>
        </p:nvSpPr>
        <p:spPr>
          <a:xfrm>
            <a:off x="974448" y="5422953"/>
            <a:ext cx="596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  visite une université,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F1CAC40-A8A7-48C6-903A-2EF5676C7C86}"/>
              </a:ext>
            </a:extLst>
          </p:cNvPr>
          <p:cNvSpPr txBox="1"/>
          <p:nvPr/>
        </p:nvSpPr>
        <p:spPr>
          <a:xfrm>
            <a:off x="1031589" y="5910450"/>
            <a:ext cx="596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 visit a university.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pic>
        <p:nvPicPr>
          <p:cNvPr id="87" name="Picture 86" descr="Shape, arrow&#10;&#10;Description automatically generated">
            <a:extLst>
              <a:ext uri="{FF2B5EF4-FFF2-40B4-BE49-F238E27FC236}">
                <a16:creationId xmlns:a16="http://schemas.microsoft.com/office/drawing/2014/main" id="{608F5185-9A82-4685-9D39-0682DAEEC1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6876" y="3005737"/>
            <a:ext cx="462709" cy="428729"/>
          </a:xfrm>
          <a:prstGeom prst="rect">
            <a:avLst/>
          </a:prstGeom>
        </p:spPr>
      </p:pic>
      <p:pic>
        <p:nvPicPr>
          <p:cNvPr id="88" name="Picture 87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38EE6FC5-67E7-44A8-9ACE-11104FCEA9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527">
            <a:off x="634102" y="1657904"/>
            <a:ext cx="796676" cy="576626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7542AA9C-49AF-4C96-B226-C5AB7A04B594}"/>
              </a:ext>
            </a:extLst>
          </p:cNvPr>
          <p:cNvSpPr txBox="1"/>
          <p:nvPr/>
        </p:nvSpPr>
        <p:spPr>
          <a:xfrm>
            <a:off x="9684942" y="3026826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prepare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5CB6EBF-0CA3-47BC-A88D-44A5646520A6}"/>
              </a:ext>
            </a:extLst>
          </p:cNvPr>
          <p:cNvGrpSpPr/>
          <p:nvPr/>
        </p:nvGrpSpPr>
        <p:grpSpPr>
          <a:xfrm>
            <a:off x="742731" y="2113270"/>
            <a:ext cx="1587723" cy="632767"/>
            <a:chOff x="-2341532" y="942861"/>
            <a:chExt cx="1587723" cy="632767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868F5B54-B4A4-4035-A4BC-5E6EC4E4EA40}"/>
                </a:ext>
              </a:extLst>
            </p:cNvPr>
            <p:cNvSpPr/>
            <p:nvPr/>
          </p:nvSpPr>
          <p:spPr>
            <a:xfrm>
              <a:off x="-2267815" y="1141235"/>
              <a:ext cx="1514006" cy="292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92" name="Picture 91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0B46445D-A957-44C9-A760-F2241A17F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7">
              <a:off x="-1633740" y="942861"/>
              <a:ext cx="796676" cy="632767"/>
            </a:xfrm>
            <a:prstGeom prst="rect">
              <a:avLst/>
            </a:prstGeom>
          </p:spPr>
        </p:pic>
        <p:pic>
          <p:nvPicPr>
            <p:cNvPr id="93" name="Picture 92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ACE450C7-C4D7-4B33-AF48-0F380AE63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7">
              <a:off x="-2341532" y="963295"/>
              <a:ext cx="796676" cy="591901"/>
            </a:xfrm>
            <a:prstGeom prst="rect">
              <a:avLst/>
            </a:prstGeom>
          </p:spPr>
        </p:pic>
      </p:grpSp>
      <p:pic>
        <p:nvPicPr>
          <p:cNvPr id="94" name="Picture 93" descr="Shape, arrow&#10;&#10;Description automatically generated">
            <a:extLst>
              <a:ext uri="{FF2B5EF4-FFF2-40B4-BE49-F238E27FC236}">
                <a16:creationId xmlns:a16="http://schemas.microsoft.com/office/drawing/2014/main" id="{1AEE99BA-4B15-40C1-B504-465ED70860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2020" y="3817395"/>
            <a:ext cx="462709" cy="428729"/>
          </a:xfrm>
          <a:prstGeom prst="rect">
            <a:avLst/>
          </a:prstGeom>
        </p:spPr>
      </p:pic>
      <p:pic>
        <p:nvPicPr>
          <p:cNvPr id="95" name="Picture 94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680F3389-95A4-4BA3-8F76-AA48E547C5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527">
            <a:off x="652566" y="2575622"/>
            <a:ext cx="796676" cy="576626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F95D2DC-CC37-4475-82F0-D1BF5394B570}"/>
              </a:ext>
            </a:extLst>
          </p:cNvPr>
          <p:cNvSpPr txBox="1"/>
          <p:nvPr/>
        </p:nvSpPr>
        <p:spPr>
          <a:xfrm>
            <a:off x="9711195" y="3797373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look for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A52114A-FFBD-4B36-BB29-C4BB1F2ED305}"/>
              </a:ext>
            </a:extLst>
          </p:cNvPr>
          <p:cNvGrpSpPr/>
          <p:nvPr/>
        </p:nvGrpSpPr>
        <p:grpSpPr>
          <a:xfrm>
            <a:off x="847326" y="3016902"/>
            <a:ext cx="1587723" cy="632767"/>
            <a:chOff x="-2341532" y="942861"/>
            <a:chExt cx="1587723" cy="632767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C78DE61D-162A-4D86-95D9-E391522F0BC5}"/>
                </a:ext>
              </a:extLst>
            </p:cNvPr>
            <p:cNvSpPr/>
            <p:nvPr/>
          </p:nvSpPr>
          <p:spPr>
            <a:xfrm>
              <a:off x="-2267815" y="1141235"/>
              <a:ext cx="1514006" cy="292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99" name="Picture 98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59DE6915-D90B-4785-ABE4-20D956D2B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7">
              <a:off x="-1633740" y="942861"/>
              <a:ext cx="796676" cy="632767"/>
            </a:xfrm>
            <a:prstGeom prst="rect">
              <a:avLst/>
            </a:prstGeom>
          </p:spPr>
        </p:pic>
        <p:pic>
          <p:nvPicPr>
            <p:cNvPr id="100" name="Picture 99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FCFE32B3-92E7-4886-BE6B-23E8C141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7">
              <a:off x="-2341532" y="963295"/>
              <a:ext cx="796676" cy="591901"/>
            </a:xfrm>
            <a:prstGeom prst="rect">
              <a:avLst/>
            </a:prstGeom>
          </p:spPr>
        </p:pic>
      </p:grpSp>
      <p:pic>
        <p:nvPicPr>
          <p:cNvPr id="101" name="Picture 100" descr="Shape, arrow&#10;&#10;Description automatically generated">
            <a:extLst>
              <a:ext uri="{FF2B5EF4-FFF2-40B4-BE49-F238E27FC236}">
                <a16:creationId xmlns:a16="http://schemas.microsoft.com/office/drawing/2014/main" id="{F37C7CAB-EC59-4029-B43F-0DF95A15C5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2818" y="4612046"/>
            <a:ext cx="462709" cy="428729"/>
          </a:xfrm>
          <a:prstGeom prst="rect">
            <a:avLst/>
          </a:prstGeom>
        </p:spPr>
      </p:pic>
      <p:pic>
        <p:nvPicPr>
          <p:cNvPr id="102" name="Picture 101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A035417E-3CDB-42E1-A891-CF6DA0B8B1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527">
            <a:off x="711243" y="3473072"/>
            <a:ext cx="796676" cy="576626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F7902CC-F768-4B51-8955-92457FF3CED9}"/>
              </a:ext>
            </a:extLst>
          </p:cNvPr>
          <p:cNvSpPr txBox="1"/>
          <p:nvPr/>
        </p:nvSpPr>
        <p:spPr>
          <a:xfrm>
            <a:off x="9424412" y="4580687"/>
            <a:ext cx="223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look for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BB34749-ADE1-4847-95D4-43DD067511E1}"/>
              </a:ext>
            </a:extLst>
          </p:cNvPr>
          <p:cNvGrpSpPr/>
          <p:nvPr/>
        </p:nvGrpSpPr>
        <p:grpSpPr>
          <a:xfrm>
            <a:off x="889900" y="3922393"/>
            <a:ext cx="1939052" cy="632767"/>
            <a:chOff x="-2341532" y="942861"/>
            <a:chExt cx="1587723" cy="632767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743B813F-9ED0-4041-89D5-EDC1E4784C9F}"/>
                </a:ext>
              </a:extLst>
            </p:cNvPr>
            <p:cNvSpPr/>
            <p:nvPr/>
          </p:nvSpPr>
          <p:spPr>
            <a:xfrm>
              <a:off x="-2267815" y="1141235"/>
              <a:ext cx="1514006" cy="292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06" name="Picture 105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F38EE06D-E760-45F4-85A1-563B487EC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7">
              <a:off x="-1633740" y="942861"/>
              <a:ext cx="796676" cy="632767"/>
            </a:xfrm>
            <a:prstGeom prst="rect">
              <a:avLst/>
            </a:prstGeom>
          </p:spPr>
        </p:pic>
        <p:pic>
          <p:nvPicPr>
            <p:cNvPr id="107" name="Picture 106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E72C6CBB-E423-4F86-ACAC-0AC09A1E6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7">
              <a:off x="-2341532" y="963295"/>
              <a:ext cx="796676" cy="591901"/>
            </a:xfrm>
            <a:prstGeom prst="rect">
              <a:avLst/>
            </a:prstGeom>
          </p:spPr>
        </p:pic>
      </p:grpSp>
      <p:pic>
        <p:nvPicPr>
          <p:cNvPr id="108" name="Picture 107" descr="Shape, arrow&#10;&#10;Description automatically generated">
            <a:extLst>
              <a:ext uri="{FF2B5EF4-FFF2-40B4-BE49-F238E27FC236}">
                <a16:creationId xmlns:a16="http://schemas.microsoft.com/office/drawing/2014/main" id="{DBDCA341-7F37-4E95-A3E1-71F87F9F40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2817" y="5328007"/>
            <a:ext cx="462709" cy="428729"/>
          </a:xfrm>
          <a:prstGeom prst="rect">
            <a:avLst/>
          </a:prstGeom>
        </p:spPr>
      </p:pic>
      <p:pic>
        <p:nvPicPr>
          <p:cNvPr id="109" name="Picture 108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82E7824-D0A8-48DD-B7C4-2B24C31972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527">
            <a:off x="775008" y="4433462"/>
            <a:ext cx="796676" cy="576626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F7D6FC3E-D648-4AF5-BAB4-58642ACBDAD7}"/>
              </a:ext>
            </a:extLst>
          </p:cNvPr>
          <p:cNvSpPr txBox="1"/>
          <p:nvPr/>
        </p:nvSpPr>
        <p:spPr>
          <a:xfrm>
            <a:off x="9478733" y="5361398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present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6027A83-ED1B-4C38-BCE8-E58DC14583AF}"/>
              </a:ext>
            </a:extLst>
          </p:cNvPr>
          <p:cNvGrpSpPr/>
          <p:nvPr/>
        </p:nvGrpSpPr>
        <p:grpSpPr>
          <a:xfrm>
            <a:off x="1027634" y="4865758"/>
            <a:ext cx="1872616" cy="632767"/>
            <a:chOff x="-2341532" y="942861"/>
            <a:chExt cx="1587723" cy="632767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A8A37626-FBEF-417A-90F0-CEACF68F3BA3}"/>
                </a:ext>
              </a:extLst>
            </p:cNvPr>
            <p:cNvSpPr/>
            <p:nvPr/>
          </p:nvSpPr>
          <p:spPr>
            <a:xfrm>
              <a:off x="-2267815" y="1141235"/>
              <a:ext cx="1514006" cy="292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14" name="Picture 113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163AFFF3-FBF1-474C-B043-D9EEB3415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7">
              <a:off x="-1633740" y="942861"/>
              <a:ext cx="796676" cy="632767"/>
            </a:xfrm>
            <a:prstGeom prst="rect">
              <a:avLst/>
            </a:prstGeom>
          </p:spPr>
        </p:pic>
        <p:pic>
          <p:nvPicPr>
            <p:cNvPr id="115" name="Picture 114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77ED84A7-35F4-451C-8FE4-99B105B28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7">
              <a:off x="-2341532" y="963295"/>
              <a:ext cx="796676" cy="591901"/>
            </a:xfrm>
            <a:prstGeom prst="rect">
              <a:avLst/>
            </a:prstGeom>
          </p:spPr>
        </p:pic>
      </p:grpSp>
      <p:pic>
        <p:nvPicPr>
          <p:cNvPr id="116" name="Picture 115" descr="Shape, arrow&#10;&#10;Description automatically generated">
            <a:extLst>
              <a:ext uri="{FF2B5EF4-FFF2-40B4-BE49-F238E27FC236}">
                <a16:creationId xmlns:a16="http://schemas.microsoft.com/office/drawing/2014/main" id="{94D7C4C2-22D9-43C1-B6E6-20876FBC7C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4593" y="6207849"/>
            <a:ext cx="462709" cy="428729"/>
          </a:xfrm>
          <a:prstGeom prst="rect">
            <a:avLst/>
          </a:prstGeom>
        </p:spPr>
      </p:pic>
      <p:pic>
        <p:nvPicPr>
          <p:cNvPr id="117" name="Picture 116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762FF29A-88BE-4917-B9FF-923CB4B269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527">
            <a:off x="835213" y="5373718"/>
            <a:ext cx="796676" cy="576626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6F9E47FC-4E5B-4BAF-A260-B8E6D68978B7}"/>
              </a:ext>
            </a:extLst>
          </p:cNvPr>
          <p:cNvSpPr txBox="1"/>
          <p:nvPr/>
        </p:nvSpPr>
        <p:spPr>
          <a:xfrm>
            <a:off x="10061843" y="6159662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visit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4707FB9-832C-4B04-9480-606A03D8A7A7}"/>
              </a:ext>
            </a:extLst>
          </p:cNvPr>
          <p:cNvGrpSpPr/>
          <p:nvPr/>
        </p:nvGrpSpPr>
        <p:grpSpPr>
          <a:xfrm>
            <a:off x="865931" y="5860120"/>
            <a:ext cx="1126918" cy="632767"/>
            <a:chOff x="-2341532" y="942861"/>
            <a:chExt cx="1587723" cy="632767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AF20900C-4336-439C-A718-DD166B95A360}"/>
                </a:ext>
              </a:extLst>
            </p:cNvPr>
            <p:cNvSpPr/>
            <p:nvPr/>
          </p:nvSpPr>
          <p:spPr>
            <a:xfrm>
              <a:off x="-2267815" y="1141235"/>
              <a:ext cx="1514006" cy="292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21" name="Picture 120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97702A03-27A9-401F-9383-72588E2B9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7">
              <a:off x="-1633740" y="942861"/>
              <a:ext cx="796676" cy="632767"/>
            </a:xfrm>
            <a:prstGeom prst="rect">
              <a:avLst/>
            </a:prstGeom>
          </p:spPr>
        </p:pic>
        <p:pic>
          <p:nvPicPr>
            <p:cNvPr id="122" name="Picture 121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BEEA109D-4F1A-4A12-98EF-84F90E63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7">
              <a:off x="-2341532" y="963295"/>
              <a:ext cx="796676" cy="591901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1BDC976E-E03E-41E2-BF3D-CE3773EC316B}"/>
              </a:ext>
            </a:extLst>
          </p:cNvPr>
          <p:cNvSpPr txBox="1"/>
          <p:nvPr/>
        </p:nvSpPr>
        <p:spPr>
          <a:xfrm>
            <a:off x="6758057" y="732210"/>
            <a:ext cx="900245" cy="369332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à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= to</a:t>
            </a:r>
          </a:p>
        </p:txBody>
      </p:sp>
    </p:spTree>
    <p:extLst>
      <p:ext uri="{BB962C8B-B14F-4D97-AF65-F5344CB8AC3E}">
        <p14:creationId xmlns:p14="http://schemas.microsoft.com/office/powerpoint/2010/main" val="32801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9" grpId="0"/>
      <p:bldP spid="96" grpId="0"/>
      <p:bldP spid="103" grpId="0"/>
      <p:bldP spid="110" grpId="0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87DC4DA-0B6A-445B-B969-2858636979EA}"/>
              </a:ext>
            </a:extLst>
          </p:cNvPr>
          <p:cNvSpPr/>
          <p:nvPr/>
        </p:nvSpPr>
        <p:spPr>
          <a:xfrm>
            <a:off x="1030655" y="2543228"/>
            <a:ext cx="6114423" cy="479349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863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Knowing wh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 does what</a:t>
            </a:r>
            <a:endParaRPr lang="en-GB" sz="3600" b="1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2C025-93E6-477A-8C51-3B5199B2A939}"/>
              </a:ext>
            </a:extLst>
          </p:cNvPr>
          <p:cNvSpPr txBox="1"/>
          <p:nvPr/>
        </p:nvSpPr>
        <p:spPr>
          <a:xfrm>
            <a:off x="204235" y="767367"/>
            <a:ext cx="6608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[–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verbs: ‘he’ and ‘she’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3D2C5-4206-4F45-964E-32EBA3938E56}"/>
              </a:ext>
            </a:extLst>
          </p:cNvPr>
          <p:cNvSpPr txBox="1"/>
          <p:nvPr/>
        </p:nvSpPr>
        <p:spPr>
          <a:xfrm>
            <a:off x="204235" y="1383397"/>
            <a:ext cx="1076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mean ‘he’ and ‘she’ with a verb, use ‘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and ‘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and the ending –e: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80FF0D-F3F8-4DF0-9E10-E383E24A0E4F}"/>
              </a:ext>
            </a:extLst>
          </p:cNvPr>
          <p:cNvSpPr txBox="1"/>
          <p:nvPr/>
        </p:nvSpPr>
        <p:spPr>
          <a:xfrm>
            <a:off x="1124920" y="2499432"/>
            <a:ext cx="602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prépar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français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0C75A1-58B1-4753-9672-282CF1BE99A1}"/>
              </a:ext>
            </a:extLst>
          </p:cNvPr>
          <p:cNvSpPr txBox="1"/>
          <p:nvPr/>
        </p:nvSpPr>
        <p:spPr>
          <a:xfrm>
            <a:off x="1030655" y="3115839"/>
            <a:ext cx="713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prepares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text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French.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0" name="Google Shape;183;p8">
            <a:extLst>
              <a:ext uri="{FF2B5EF4-FFF2-40B4-BE49-F238E27FC236}">
                <a16:creationId xmlns:a16="http://schemas.microsoft.com/office/drawing/2014/main" id="{111F4B10-0E7D-4CA6-97DB-3D4FA96733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243" y="3140348"/>
            <a:ext cx="603412" cy="57730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45754B2-A07B-4520-B4C1-A23FF72AF6BC}"/>
              </a:ext>
            </a:extLst>
          </p:cNvPr>
          <p:cNvSpPr/>
          <p:nvPr/>
        </p:nvSpPr>
        <p:spPr>
          <a:xfrm>
            <a:off x="1030655" y="4141145"/>
            <a:ext cx="6114423" cy="479349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2C2EE0-C491-4A4D-9BA0-EDF5D012099F}"/>
              </a:ext>
            </a:extLst>
          </p:cNvPr>
          <p:cNvSpPr txBox="1"/>
          <p:nvPr/>
        </p:nvSpPr>
        <p:spPr>
          <a:xfrm>
            <a:off x="1124920" y="4111943"/>
            <a:ext cx="602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prépar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anglais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3E5B6C-DCA4-480B-BE0D-8E8884A8B0CE}"/>
              </a:ext>
            </a:extLst>
          </p:cNvPr>
          <p:cNvSpPr txBox="1"/>
          <p:nvPr/>
        </p:nvSpPr>
        <p:spPr>
          <a:xfrm>
            <a:off x="1030655" y="4713756"/>
            <a:ext cx="713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prepares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text in English.</a:t>
            </a:r>
          </a:p>
        </p:txBody>
      </p:sp>
      <p:pic>
        <p:nvPicPr>
          <p:cNvPr id="35" name="Google Shape;183;p8">
            <a:extLst>
              <a:ext uri="{FF2B5EF4-FFF2-40B4-BE49-F238E27FC236}">
                <a16:creationId xmlns:a16="http://schemas.microsoft.com/office/drawing/2014/main" id="{01619D04-53FD-466B-8D7F-081A12CDB1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243" y="4738265"/>
            <a:ext cx="603412" cy="577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0714FE-8DEC-4A0F-A361-09EEF09F6B04}"/>
              </a:ext>
            </a:extLst>
          </p:cNvPr>
          <p:cNvSpPr/>
          <p:nvPr/>
        </p:nvSpPr>
        <p:spPr>
          <a:xfrm>
            <a:off x="1634067" y="3147682"/>
            <a:ext cx="1652058" cy="498711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F26CD89-AEB0-4CF9-808F-9EFCA084E951}"/>
              </a:ext>
            </a:extLst>
          </p:cNvPr>
          <p:cNvSpPr/>
          <p:nvPr/>
        </p:nvSpPr>
        <p:spPr>
          <a:xfrm>
            <a:off x="1816308" y="4699087"/>
            <a:ext cx="1626980" cy="498711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04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  <p:bldP spid="3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AA2CE978-E84D-4B94-886E-91E9B641821C}"/>
              </a:ext>
            </a:extLst>
          </p:cNvPr>
          <p:cNvSpPr/>
          <p:nvPr/>
        </p:nvSpPr>
        <p:spPr>
          <a:xfrm>
            <a:off x="4891808" y="111246"/>
            <a:ext cx="832702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Is she asking </a:t>
            </a: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Claudine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(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tu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) or about Hervé (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)?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FA1135-4DA6-45A3-9EF7-21AAD777B6BF}"/>
              </a:ext>
            </a:extLst>
          </p:cNvPr>
          <p:cNvSpPr txBox="1"/>
          <p:nvPr/>
        </p:nvSpPr>
        <p:spPr>
          <a:xfrm>
            <a:off x="112868" y="30557"/>
            <a:ext cx="4878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Céline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écrit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des messages.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3" name="Content Placeholder 4">
            <a:extLst>
              <a:ext uri="{FF2B5EF4-FFF2-40B4-BE49-F238E27FC236}">
                <a16:creationId xmlns:a16="http://schemas.microsoft.com/office/drawing/2014/main" id="{978F7E74-E9EE-4A65-9031-5D0A27DD90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902510"/>
              </p:ext>
            </p:extLst>
          </p:nvPr>
        </p:nvGraphicFramePr>
        <p:xfrm>
          <a:off x="228226" y="1448821"/>
          <a:ext cx="10812381" cy="5096327"/>
        </p:xfrm>
        <a:graphic>
          <a:graphicData uri="http://schemas.openxmlformats.org/drawingml/2006/table">
            <a:tbl>
              <a:tblPr firstRow="1" bandRow="1"/>
              <a:tblGrid>
                <a:gridCol w="566253">
                  <a:extLst>
                    <a:ext uri="{9D8B030D-6E8A-4147-A177-3AD203B41FA5}">
                      <a16:colId xmlns:a16="http://schemas.microsoft.com/office/drawing/2014/main" val="2548973513"/>
                    </a:ext>
                  </a:extLst>
                </a:gridCol>
                <a:gridCol w="3003588">
                  <a:extLst>
                    <a:ext uri="{9D8B030D-6E8A-4147-A177-3AD203B41FA5}">
                      <a16:colId xmlns:a16="http://schemas.microsoft.com/office/drawing/2014/main" val="2775102314"/>
                    </a:ext>
                  </a:extLst>
                </a:gridCol>
                <a:gridCol w="863823">
                  <a:extLst>
                    <a:ext uri="{9D8B030D-6E8A-4147-A177-3AD203B41FA5}">
                      <a16:colId xmlns:a16="http://schemas.microsoft.com/office/drawing/2014/main" val="2063340645"/>
                    </a:ext>
                  </a:extLst>
                </a:gridCol>
                <a:gridCol w="863823">
                  <a:extLst>
                    <a:ext uri="{9D8B030D-6E8A-4147-A177-3AD203B41FA5}">
                      <a16:colId xmlns:a16="http://schemas.microsoft.com/office/drawing/2014/main" val="1149418214"/>
                    </a:ext>
                  </a:extLst>
                </a:gridCol>
                <a:gridCol w="575284">
                  <a:extLst>
                    <a:ext uri="{9D8B030D-6E8A-4147-A177-3AD203B41FA5}">
                      <a16:colId xmlns:a16="http://schemas.microsoft.com/office/drawing/2014/main" val="3028703937"/>
                    </a:ext>
                  </a:extLst>
                </a:gridCol>
                <a:gridCol w="3237258">
                  <a:extLst>
                    <a:ext uri="{9D8B030D-6E8A-4147-A177-3AD203B41FA5}">
                      <a16:colId xmlns:a16="http://schemas.microsoft.com/office/drawing/2014/main" val="1859025906"/>
                    </a:ext>
                  </a:extLst>
                </a:gridCol>
                <a:gridCol w="851176">
                  <a:extLst>
                    <a:ext uri="{9D8B030D-6E8A-4147-A177-3AD203B41FA5}">
                      <a16:colId xmlns:a16="http://schemas.microsoft.com/office/drawing/2014/main" val="3979149899"/>
                    </a:ext>
                  </a:extLst>
                </a:gridCol>
                <a:gridCol w="851176">
                  <a:extLst>
                    <a:ext uri="{9D8B030D-6E8A-4147-A177-3AD203B41FA5}">
                      <a16:colId xmlns:a16="http://schemas.microsoft.com/office/drawing/2014/main" val="4000977675"/>
                    </a:ext>
                  </a:extLst>
                </a:gridCol>
              </a:tblGrid>
              <a:tr h="1079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3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3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3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3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3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3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3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3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3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3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3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3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3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3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64126"/>
                  </a:ext>
                </a:extLst>
              </a:tr>
              <a:tr h="9552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3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… organise </a:t>
                      </a:r>
                      <a:r>
                        <a:rPr lang="en-GB" sz="200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une</a:t>
                      </a:r>
                      <a:r>
                        <a:rPr lang="en-GB" sz="20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visite</a:t>
                      </a:r>
                      <a:r>
                        <a:rPr lang="en-GB" sz="20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le weekend ?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3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3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3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présente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idée pour un concert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septembre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?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245337"/>
                  </a:ext>
                </a:extLst>
              </a:tr>
              <a:tr h="999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3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cherches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image de Rouen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ligne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*?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organises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activité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pour un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groupe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le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vendredi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?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114728"/>
                  </a:ext>
                </a:extLst>
              </a:tr>
              <a:tr h="999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3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prépares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brochure le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jeudi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?</a:t>
                      </a:r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3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3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3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prépares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liste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d’activités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?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591263"/>
                  </a:ext>
                </a:extLst>
              </a:tr>
              <a:tr h="899718"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weekend, …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prépare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un pique-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nique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?</a:t>
                      </a:r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cheche un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ou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volontaire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pour un match de football ?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226188"/>
                  </a:ext>
                </a:extLst>
              </a:tr>
            </a:tbl>
          </a:graphicData>
        </a:graphic>
      </p:graphicFrame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42890214-B5B2-4D00-B6CA-D29C6DF79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7" y="485917"/>
            <a:ext cx="1330335" cy="865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86402F-6F6B-460D-B4E7-F118E46BD0DC}"/>
              </a:ext>
            </a:extLst>
          </p:cNvPr>
          <p:cNvSpPr txBox="1"/>
          <p:nvPr/>
        </p:nvSpPr>
        <p:spPr>
          <a:xfrm>
            <a:off x="876774" y="513581"/>
            <a:ext cx="1504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Claudine,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… ?</a:t>
            </a:r>
          </a:p>
        </p:txBody>
      </p:sp>
      <p:pic>
        <p:nvPicPr>
          <p:cNvPr id="124" name="Picture 123" descr="Shape&#10;&#10;Description automatically generated">
            <a:extLst>
              <a:ext uri="{FF2B5EF4-FFF2-40B4-BE49-F238E27FC236}">
                <a16:creationId xmlns:a16="http://schemas.microsoft.com/office/drawing/2014/main" id="{7A013090-3E76-47CD-9FCF-D1867E563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49" y="461511"/>
            <a:ext cx="1512715" cy="865401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0ACD2E7E-E871-4BBE-A694-270EF2373D9A}"/>
              </a:ext>
            </a:extLst>
          </p:cNvPr>
          <p:cNvSpPr txBox="1"/>
          <p:nvPr/>
        </p:nvSpPr>
        <p:spPr>
          <a:xfrm>
            <a:off x="2262794" y="461511"/>
            <a:ext cx="1615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Hervé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? Il… ?</a:t>
            </a:r>
          </a:p>
        </p:txBody>
      </p:sp>
      <p:pic>
        <p:nvPicPr>
          <p:cNvPr id="126" name="Picture 125" descr="Shape, arrow&#10;&#10;Description automatically generated">
            <a:extLst>
              <a:ext uri="{FF2B5EF4-FFF2-40B4-BE49-F238E27FC236}">
                <a16:creationId xmlns:a16="http://schemas.microsoft.com/office/drawing/2014/main" id="{FCE4CF19-4516-4A12-9B71-437387132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808" y="2755834"/>
            <a:ext cx="462709" cy="428729"/>
          </a:xfrm>
          <a:prstGeom prst="rect">
            <a:avLst/>
          </a:prstGeom>
        </p:spPr>
      </p:pic>
      <p:pic>
        <p:nvPicPr>
          <p:cNvPr id="127" name="Picture 126" descr="Shape, arrow&#10;&#10;Description automatically generated">
            <a:extLst>
              <a:ext uri="{FF2B5EF4-FFF2-40B4-BE49-F238E27FC236}">
                <a16:creationId xmlns:a16="http://schemas.microsoft.com/office/drawing/2014/main" id="{9F7F1823-1EE8-4524-BA85-948620362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706" y="3760409"/>
            <a:ext cx="462709" cy="428729"/>
          </a:xfrm>
          <a:prstGeom prst="rect">
            <a:avLst/>
          </a:prstGeom>
        </p:spPr>
      </p:pic>
      <p:pic>
        <p:nvPicPr>
          <p:cNvPr id="128" name="Picture 127" descr="Shape, arrow&#10;&#10;Description automatically generated">
            <a:extLst>
              <a:ext uri="{FF2B5EF4-FFF2-40B4-BE49-F238E27FC236}">
                <a16:creationId xmlns:a16="http://schemas.microsoft.com/office/drawing/2014/main" id="{47917269-6206-4D0F-B637-DFAB37B41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705" y="4749491"/>
            <a:ext cx="462709" cy="428729"/>
          </a:xfrm>
          <a:prstGeom prst="rect">
            <a:avLst/>
          </a:prstGeom>
        </p:spPr>
      </p:pic>
      <p:pic>
        <p:nvPicPr>
          <p:cNvPr id="129" name="Picture 128" descr="Shape, arrow&#10;&#10;Description automatically generated">
            <a:extLst>
              <a:ext uri="{FF2B5EF4-FFF2-40B4-BE49-F238E27FC236}">
                <a16:creationId xmlns:a16="http://schemas.microsoft.com/office/drawing/2014/main" id="{639487EA-EB41-4617-900B-0B805234E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808" y="5724677"/>
            <a:ext cx="462709" cy="428729"/>
          </a:xfrm>
          <a:prstGeom prst="rect">
            <a:avLst/>
          </a:prstGeom>
        </p:spPr>
      </p:pic>
      <p:pic>
        <p:nvPicPr>
          <p:cNvPr id="130" name="Picture 129" descr="Shape, arrow&#10;&#10;Description automatically generated">
            <a:extLst>
              <a:ext uri="{FF2B5EF4-FFF2-40B4-BE49-F238E27FC236}">
                <a16:creationId xmlns:a16="http://schemas.microsoft.com/office/drawing/2014/main" id="{F973443D-F1D7-42BB-9A3B-CFB9D4279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3773" y="2755834"/>
            <a:ext cx="462709" cy="428729"/>
          </a:xfrm>
          <a:prstGeom prst="rect">
            <a:avLst/>
          </a:prstGeom>
        </p:spPr>
      </p:pic>
      <p:pic>
        <p:nvPicPr>
          <p:cNvPr id="131" name="Picture 130" descr="Shape, arrow&#10;&#10;Description automatically generated">
            <a:extLst>
              <a:ext uri="{FF2B5EF4-FFF2-40B4-BE49-F238E27FC236}">
                <a16:creationId xmlns:a16="http://schemas.microsoft.com/office/drawing/2014/main" id="{5EDEDCC9-8F5B-4CE7-8C17-7809A852C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0920" y="3823754"/>
            <a:ext cx="462709" cy="428729"/>
          </a:xfrm>
          <a:prstGeom prst="rect">
            <a:avLst/>
          </a:prstGeom>
        </p:spPr>
      </p:pic>
      <p:pic>
        <p:nvPicPr>
          <p:cNvPr id="132" name="Picture 131" descr="Shape, arrow&#10;&#10;Description automatically generated">
            <a:extLst>
              <a:ext uri="{FF2B5EF4-FFF2-40B4-BE49-F238E27FC236}">
                <a16:creationId xmlns:a16="http://schemas.microsoft.com/office/drawing/2014/main" id="{FA662C43-9256-436D-869D-FFF297376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8048" y="4789184"/>
            <a:ext cx="462709" cy="428729"/>
          </a:xfrm>
          <a:prstGeom prst="rect">
            <a:avLst/>
          </a:prstGeom>
        </p:spPr>
      </p:pic>
      <p:pic>
        <p:nvPicPr>
          <p:cNvPr id="133" name="Picture 132" descr="Shape, arrow&#10;&#10;Description automatically generated">
            <a:extLst>
              <a:ext uri="{FF2B5EF4-FFF2-40B4-BE49-F238E27FC236}">
                <a16:creationId xmlns:a16="http://schemas.microsoft.com/office/drawing/2014/main" id="{02C6A891-2381-4380-A443-DBAE376E3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2862" y="5724677"/>
            <a:ext cx="462709" cy="428729"/>
          </a:xfrm>
          <a:prstGeom prst="rect">
            <a:avLst/>
          </a:prstGeom>
        </p:spPr>
      </p:pic>
      <p:sp>
        <p:nvSpPr>
          <p:cNvPr id="134" name="CustomShape 23">
            <a:extLst>
              <a:ext uri="{FF2B5EF4-FFF2-40B4-BE49-F238E27FC236}">
                <a16:creationId xmlns:a16="http://schemas.microsoft.com/office/drawing/2014/main" id="{721FBEC0-DC1F-4B0A-A1AA-A50A3E39C526}"/>
              </a:ext>
            </a:extLst>
          </p:cNvPr>
          <p:cNvSpPr/>
          <p:nvPr/>
        </p:nvSpPr>
        <p:spPr>
          <a:xfrm>
            <a:off x="288214" y="2835243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5" name="CustomShape 23">
            <a:extLst>
              <a:ext uri="{FF2B5EF4-FFF2-40B4-BE49-F238E27FC236}">
                <a16:creationId xmlns:a16="http://schemas.microsoft.com/office/drawing/2014/main" id="{D870B0EF-949F-439F-8B24-660063941E21}"/>
              </a:ext>
            </a:extLst>
          </p:cNvPr>
          <p:cNvSpPr/>
          <p:nvPr/>
        </p:nvSpPr>
        <p:spPr>
          <a:xfrm>
            <a:off x="288214" y="3858181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6" name="CustomShape 23">
            <a:extLst>
              <a:ext uri="{FF2B5EF4-FFF2-40B4-BE49-F238E27FC236}">
                <a16:creationId xmlns:a16="http://schemas.microsoft.com/office/drawing/2014/main" id="{D75DE045-7227-4614-9A7F-6486282388E9}"/>
              </a:ext>
            </a:extLst>
          </p:cNvPr>
          <p:cNvSpPr/>
          <p:nvPr/>
        </p:nvSpPr>
        <p:spPr>
          <a:xfrm>
            <a:off x="288214" y="4821553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7" name="CustomShape 23">
            <a:extLst>
              <a:ext uri="{FF2B5EF4-FFF2-40B4-BE49-F238E27FC236}">
                <a16:creationId xmlns:a16="http://schemas.microsoft.com/office/drawing/2014/main" id="{311AB7DF-0779-4B45-BA8F-0551DE008A43}"/>
              </a:ext>
            </a:extLst>
          </p:cNvPr>
          <p:cNvSpPr/>
          <p:nvPr/>
        </p:nvSpPr>
        <p:spPr>
          <a:xfrm>
            <a:off x="288214" y="5839988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4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8" name="CustomShape 23">
            <a:extLst>
              <a:ext uri="{FF2B5EF4-FFF2-40B4-BE49-F238E27FC236}">
                <a16:creationId xmlns:a16="http://schemas.microsoft.com/office/drawing/2014/main" id="{EBFB98A7-F886-4D8C-B981-1E9C9AA489AB}"/>
              </a:ext>
            </a:extLst>
          </p:cNvPr>
          <p:cNvSpPr/>
          <p:nvPr/>
        </p:nvSpPr>
        <p:spPr>
          <a:xfrm>
            <a:off x="5582005" y="2835243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5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9" name="CustomShape 23">
            <a:extLst>
              <a:ext uri="{FF2B5EF4-FFF2-40B4-BE49-F238E27FC236}">
                <a16:creationId xmlns:a16="http://schemas.microsoft.com/office/drawing/2014/main" id="{5AD017A5-2C03-4E6A-A5B0-66D786EB928A}"/>
              </a:ext>
            </a:extLst>
          </p:cNvPr>
          <p:cNvSpPr/>
          <p:nvPr/>
        </p:nvSpPr>
        <p:spPr>
          <a:xfrm>
            <a:off x="5582005" y="3824577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6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0" name="CustomShape 23">
            <a:extLst>
              <a:ext uri="{FF2B5EF4-FFF2-40B4-BE49-F238E27FC236}">
                <a16:creationId xmlns:a16="http://schemas.microsoft.com/office/drawing/2014/main" id="{07E68002-A486-495B-BBBC-6C64AA7D3F08}"/>
              </a:ext>
            </a:extLst>
          </p:cNvPr>
          <p:cNvSpPr/>
          <p:nvPr/>
        </p:nvSpPr>
        <p:spPr>
          <a:xfrm>
            <a:off x="5582005" y="4822714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7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1" name="CustomShape 23">
            <a:extLst>
              <a:ext uri="{FF2B5EF4-FFF2-40B4-BE49-F238E27FC236}">
                <a16:creationId xmlns:a16="http://schemas.microsoft.com/office/drawing/2014/main" id="{06F13886-E764-4468-9AFA-4F85F5DE0FAA}"/>
              </a:ext>
            </a:extLst>
          </p:cNvPr>
          <p:cNvSpPr/>
          <p:nvPr/>
        </p:nvSpPr>
        <p:spPr>
          <a:xfrm>
            <a:off x="5582005" y="5797735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8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E5BED95-155F-4D1D-B4AA-A841B4EB4D32}"/>
              </a:ext>
            </a:extLst>
          </p:cNvPr>
          <p:cNvSpPr txBox="1"/>
          <p:nvPr/>
        </p:nvSpPr>
        <p:spPr>
          <a:xfrm>
            <a:off x="6852125" y="677935"/>
            <a:ext cx="4188472" cy="707886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en ligne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 = online</a:t>
            </a:r>
            <a:b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</a:b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un/une volontaire 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= a volunteer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AF3EBB3-923E-43B3-A5AD-0C4DD2DE25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3"/>
          <a:stretch/>
        </p:blipFill>
        <p:spPr>
          <a:xfrm>
            <a:off x="17402" y="477271"/>
            <a:ext cx="891787" cy="971550"/>
          </a:xfrm>
          <a:prstGeom prst="rect">
            <a:avLst/>
          </a:prstGeom>
        </p:spPr>
      </p:pic>
      <p:pic>
        <p:nvPicPr>
          <p:cNvPr id="7" name="Picture 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8AD209AA-6D85-45D9-A409-E8CF903689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77"/>
          <a:stretch/>
        </p:blipFill>
        <p:spPr>
          <a:xfrm>
            <a:off x="3931849" y="1371857"/>
            <a:ext cx="604419" cy="67543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2E6106C-165D-49A8-A152-5E91ABCCF0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9"/>
          <a:stretch/>
        </p:blipFill>
        <p:spPr>
          <a:xfrm>
            <a:off x="4735684" y="1412788"/>
            <a:ext cx="910315" cy="630285"/>
          </a:xfrm>
          <a:prstGeom prst="rect">
            <a:avLst/>
          </a:prstGeom>
        </p:spPr>
      </p:pic>
      <p:pic>
        <p:nvPicPr>
          <p:cNvPr id="39" name="Picture 38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E22A3F8E-264B-4266-BFF3-0539F2B42C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77"/>
          <a:stretch/>
        </p:blipFill>
        <p:spPr>
          <a:xfrm>
            <a:off x="9430064" y="1411228"/>
            <a:ext cx="604419" cy="675430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9D6E1BCF-C50E-40D5-8090-E67A7184EF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9"/>
          <a:stretch/>
        </p:blipFill>
        <p:spPr>
          <a:xfrm>
            <a:off x="10219971" y="1394429"/>
            <a:ext cx="910315" cy="6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7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1870</Words>
  <Application>Microsoft Office PowerPoint</Application>
  <PresentationFormat>Widescreen</PresentationFormat>
  <Paragraphs>269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Amasis MT Pro Black</vt:lpstr>
      <vt:lpstr>Arial</vt:lpstr>
      <vt:lpstr>Calibri</vt:lpstr>
      <vt:lpstr>Calibri Light</vt:lpstr>
      <vt:lpstr>Century gothic</vt:lpstr>
      <vt:lpstr>Century gothic</vt:lpstr>
      <vt:lpstr>Eras Demi ITC</vt:lpstr>
      <vt:lpstr>Modern Love</vt:lpstr>
      <vt:lpstr>Segoe Print</vt:lpstr>
      <vt:lpstr>Symbol</vt:lpstr>
      <vt:lpstr>Wingdings</vt:lpstr>
      <vt:lpstr>1_Office Theme</vt:lpstr>
      <vt:lpstr>4_Office Theme</vt:lpstr>
      <vt:lpstr>Saying what I and others do</vt:lpstr>
      <vt:lpstr>prononcer</vt:lpstr>
      <vt:lpstr>prononcer</vt:lpstr>
      <vt:lpstr>vocabulaire</vt:lpstr>
      <vt:lpstr>vocabulaire</vt:lpstr>
      <vt:lpstr>Knowing who does what</vt:lpstr>
      <vt:lpstr>lire</vt:lpstr>
      <vt:lpstr>Knowing who does what</vt:lpstr>
      <vt:lpstr>lire</vt:lpstr>
      <vt:lpstr>Au revoir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Rachel Hawkes</cp:lastModifiedBy>
  <cp:revision>40</cp:revision>
  <dcterms:created xsi:type="dcterms:W3CDTF">2021-07-02T19:27:01Z</dcterms:created>
  <dcterms:modified xsi:type="dcterms:W3CDTF">2022-12-24T11:44:39Z</dcterms:modified>
</cp:coreProperties>
</file>