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78" r:id="rId3"/>
    <p:sldId id="534" r:id="rId4"/>
    <p:sldId id="535" r:id="rId5"/>
    <p:sldId id="536" r:id="rId6"/>
    <p:sldId id="537" r:id="rId7"/>
    <p:sldId id="759" r:id="rId8"/>
    <p:sldId id="758" r:id="rId9"/>
    <p:sldId id="753" r:id="rId10"/>
    <p:sldId id="760" r:id="rId11"/>
    <p:sldId id="761" r:id="rId12"/>
    <p:sldId id="762" r:id="rId13"/>
    <p:sldId id="763" r:id="rId14"/>
    <p:sldId id="5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76968" autoAdjust="0"/>
  </p:normalViewPr>
  <p:slideViewPr>
    <p:cSldViewPr snapToGrid="0">
      <p:cViewPr varScale="1">
        <p:scale>
          <a:sx n="52" d="100"/>
          <a:sy n="52" d="100"/>
        </p:scale>
        <p:origin x="1286" y="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[é] [er] répéter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[630]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écrire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bébé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[2271]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donner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parler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[106]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chercher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dessiner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[2086]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présenter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prononcer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pays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facile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intéressant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[1244]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 [78]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[151] revisit days of the week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it-IT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lundi [1091] mardi [1044] mercredi [1168]  jeudi [1112] vendredi [1086] samedi [1356] dimanche [1235] aujourd’hui [233] ce (c') [12]</a:t>
            </a: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[2/5]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47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[3/5]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2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[4/5]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1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[5/5]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638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there are two further letter combinations that are also pronounced the same.  We will introduce those next week.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Note that pupils already know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parler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from term 1.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https:/./www.signbsl.com/sign/repeat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the cluster words are also suggestive of simple gestures that teachers may want to use to elicit the words from pupils in the practice phase.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0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classroom activities (a range of infinitive verbs).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new and revisited vocabulary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French words.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French word from pupils.</a:t>
            </a:r>
            <a:br>
              <a:rPr lang="en-GB" b="0" dirty="0"/>
            </a:br>
            <a:r>
              <a:rPr lang="en-GB" b="0" dirty="0"/>
              <a:t>4. Continue until all 9 items have been seen and heard.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6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notion of infinitive –ER verbs and their two positions and two English translations.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90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infinitive verbs, their position and corresponding meaning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listen out first for the infinitive and note its position in the sentence.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2</a:t>
            </a:r>
            <a:r>
              <a:rPr lang="en-GB" b="0" baseline="30000" dirty="0"/>
              <a:t>nd</a:t>
            </a:r>
            <a:r>
              <a:rPr lang="en-GB" b="0" dirty="0"/>
              <a:t> table and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listen again and write the infinitive.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They also write the English meaning, using the gapped English sentence for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Note: for additional challenge pupils could turn away and try to complete the task without the English sentence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7.   Click to elicit and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 C’est intéressant de chercher un texte.</a:t>
            </a:r>
            <a:b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C‘est amusant de dessiner une affiche.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Avoir un crayon, c’est important !</a:t>
            </a:r>
            <a:b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C’est intéressant de présenter un pays.</a:t>
            </a:r>
            <a:b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C’est facile de chercher un mot.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Prononcer un texte bien, c’est important !</a:t>
            </a:r>
            <a:endParaRPr lang="en-GB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–</a:t>
            </a:r>
            <a:r>
              <a:rPr lang="en-GB" b="0" baseline="0" dirty="0" err="1"/>
              <a:t>er</a:t>
            </a:r>
            <a:r>
              <a:rPr lang="en-GB" b="0" baseline="0" dirty="0"/>
              <a:t> verbs, including both possible translations into English (to __ / </a:t>
            </a:r>
            <a:r>
              <a:rPr lang="en-GB" b="0" baseline="0" dirty="0" err="1"/>
              <a:t>ing</a:t>
            </a:r>
            <a:r>
              <a:rPr lang="en-GB" b="0" baseline="0" dirty="0"/>
              <a:t>) and previously taught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click to explain the context of the task (Max reflects on what he’s learned in French club so far this year).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a further instruction in French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complète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les phrases).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task. Remind students about the English translation of the infinitive form of the verb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Students complete 2-7.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completer [2034] difficile [296] </a:t>
            </a:r>
            <a:r>
              <a:rPr lang="en-GB" sz="1200" b="0" strike="noStrike" spc="-1" dirty="0" err="1">
                <a:latin typeface="Arial"/>
              </a:rPr>
              <a:t>texte</a:t>
            </a:r>
            <a:r>
              <a:rPr lang="en-GB" sz="1200" b="0" strike="noStrike" spc="-1" dirty="0">
                <a:latin typeface="Arial"/>
              </a:rPr>
              <a:t> [631]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[1/5]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this week’s language and spoken production of infinitive verbs.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and elicits English translation from students.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English instruction.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say the sentence aloud in French.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Médor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disappears, the infinitive is removed from the board and three options are provided.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the full sentence again from students, with the correct infinitive.</a:t>
            </a:r>
            <a:endParaRPr lang="en-GB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0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6.wav"/><Relationship Id="rId7" Type="http://schemas.openxmlformats.org/officeDocument/2006/relationships/image" Target="../media/image12.png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39.sv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4.wav"/><Relationship Id="rId9" Type="http://schemas.openxmlformats.org/officeDocument/2006/relationships/audio" Target="../media/audio3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7.wav"/><Relationship Id="rId7" Type="http://schemas.openxmlformats.org/officeDocument/2006/relationships/image" Target="../media/image12.png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39.sv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4.wav"/><Relationship Id="rId9" Type="http://schemas.openxmlformats.org/officeDocument/2006/relationships/audio" Target="../media/audio3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8.wav"/><Relationship Id="rId7" Type="http://schemas.openxmlformats.org/officeDocument/2006/relationships/image" Target="../media/image12.png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39.sv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4.wav"/><Relationship Id="rId9" Type="http://schemas.openxmlformats.org/officeDocument/2006/relationships/audio" Target="../media/audio3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6.gif"/><Relationship Id="rId5" Type="http://schemas.openxmlformats.org/officeDocument/2006/relationships/image" Target="../media/image41.png"/><Relationship Id="rId10" Type="http://schemas.openxmlformats.org/officeDocument/2006/relationships/image" Target="../media/image39.svg"/><Relationship Id="rId4" Type="http://schemas.openxmlformats.org/officeDocument/2006/relationships/audio" Target="../media/audio34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2.png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6.png"/><Relationship Id="rId18" Type="http://schemas.openxmlformats.org/officeDocument/2006/relationships/image" Target="../media/image25.svg"/><Relationship Id="rId3" Type="http://schemas.openxmlformats.org/officeDocument/2006/relationships/audio" Target="../media/audio5.wav"/><Relationship Id="rId21" Type="http://schemas.openxmlformats.org/officeDocument/2006/relationships/image" Target="../media/image28.png"/><Relationship Id="rId7" Type="http://schemas.openxmlformats.org/officeDocument/2006/relationships/audio" Target="../media/audio9.wav"/><Relationship Id="rId12" Type="http://schemas.openxmlformats.org/officeDocument/2006/relationships/image" Target="../media/image12.png"/><Relationship Id="rId17" Type="http://schemas.openxmlformats.org/officeDocument/2006/relationships/image" Target="../media/image24.png"/><Relationship Id="rId25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30.png"/><Relationship Id="rId5" Type="http://schemas.openxmlformats.org/officeDocument/2006/relationships/audio" Target="../media/audio7.wav"/><Relationship Id="rId15" Type="http://schemas.openxmlformats.org/officeDocument/2006/relationships/image" Target="../media/image22.png"/><Relationship Id="rId23" Type="http://schemas.openxmlformats.org/officeDocument/2006/relationships/image" Target="../media/image10.png"/><Relationship Id="rId10" Type="http://schemas.openxmlformats.org/officeDocument/2006/relationships/audio" Target="../media/audio12.wav"/><Relationship Id="rId19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21.png"/><Relationship Id="rId22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4.wav"/><Relationship Id="rId18" Type="http://schemas.openxmlformats.org/officeDocument/2006/relationships/image" Target="../media/image3.png"/><Relationship Id="rId26" Type="http://schemas.openxmlformats.org/officeDocument/2006/relationships/image" Target="../media/image40.png"/><Relationship Id="rId3" Type="http://schemas.openxmlformats.org/officeDocument/2006/relationships/audio" Target="../media/audio16.wav"/><Relationship Id="rId21" Type="http://schemas.openxmlformats.org/officeDocument/2006/relationships/image" Target="../media/image5.png"/><Relationship Id="rId7" Type="http://schemas.openxmlformats.org/officeDocument/2006/relationships/audio" Target="../media/audio19.wav"/><Relationship Id="rId12" Type="http://schemas.openxmlformats.org/officeDocument/2006/relationships/image" Target="../media/image37.png"/><Relationship Id="rId17" Type="http://schemas.openxmlformats.org/officeDocument/2006/relationships/image" Target="../media/image2.png"/><Relationship Id="rId25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5.wav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image" Target="../media/image8.png"/><Relationship Id="rId5" Type="http://schemas.openxmlformats.org/officeDocument/2006/relationships/audio" Target="../media/audio17.wav"/><Relationship Id="rId15" Type="http://schemas.openxmlformats.org/officeDocument/2006/relationships/image" Target="../media/image39.svg"/><Relationship Id="rId23" Type="http://schemas.openxmlformats.org/officeDocument/2006/relationships/image" Target="../media/image7.png"/><Relationship Id="rId10" Type="http://schemas.openxmlformats.org/officeDocument/2006/relationships/audio" Target="../media/audio22.wav"/><Relationship Id="rId19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audio" Target="../media/audio21.wav"/><Relationship Id="rId14" Type="http://schemas.openxmlformats.org/officeDocument/2006/relationships/image" Target="../media/image38.png"/><Relationship Id="rId2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44.gif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audio" Target="../media/audio31.wav"/><Relationship Id="rId5" Type="http://schemas.openxmlformats.org/officeDocument/2006/relationships/image" Target="../media/image42.png"/><Relationship Id="rId10" Type="http://schemas.openxmlformats.org/officeDocument/2006/relationships/audio" Target="../media/audio30.wav"/><Relationship Id="rId4" Type="http://schemas.openxmlformats.org/officeDocument/2006/relationships/image" Target="../media/image41.png"/><Relationship Id="rId9" Type="http://schemas.openxmlformats.org/officeDocument/2006/relationships/audio" Target="../media/audio2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3.wav"/><Relationship Id="rId7" Type="http://schemas.openxmlformats.org/officeDocument/2006/relationships/image" Target="../media/image12.png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39.sv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4.wav"/><Relationship Id="rId9" Type="http://schemas.openxmlformats.org/officeDocument/2006/relationships/audio" Target="../media/audio3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953328"/>
            <a:ext cx="4511040" cy="91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-ER verbs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: infinitives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[é] [er]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23131-F9F9-48C0-9FCB-245E2BFCB8BB}"/>
              </a:ext>
            </a:extLst>
          </p:cNvPr>
          <p:cNvSpPr txBox="1"/>
          <p:nvPr/>
        </p:nvSpPr>
        <p:spPr>
          <a:xfrm>
            <a:off x="351184" y="1930520"/>
            <a:ext cx="3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3B3838"/>
                </a:solidFill>
                <a:latin typeface="Segoe Print" panose="02000600000000000000" pitchFamily="2" charset="0"/>
              </a:rPr>
              <a:t>Au club de </a:t>
            </a:r>
            <a:r>
              <a:rPr lang="en-GB" sz="2800" b="1" dirty="0" err="1">
                <a:solidFill>
                  <a:srgbClr val="3B3838"/>
                </a:solidFill>
                <a:latin typeface="Segoe Print" panose="02000600000000000000" pitchFamily="2" charset="0"/>
              </a:rPr>
              <a:t>français</a:t>
            </a:r>
            <a:endParaRPr lang="en-GB" sz="2800" b="1" dirty="0">
              <a:solidFill>
                <a:srgbClr val="3B3838"/>
              </a:solidFill>
              <a:latin typeface="Segoe Print" panose="020006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4A9CFA-35A3-409E-B23B-527F284B8295}"/>
              </a:ext>
            </a:extLst>
          </p:cNvPr>
          <p:cNvGrpSpPr/>
          <p:nvPr/>
        </p:nvGrpSpPr>
        <p:grpSpPr>
          <a:xfrm>
            <a:off x="351184" y="2732314"/>
            <a:ext cx="3647872" cy="2460172"/>
            <a:chOff x="351184" y="2732314"/>
            <a:chExt cx="3647872" cy="246017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4D35406-B09F-4FDC-B29B-291577AE757A}"/>
                </a:ext>
              </a:extLst>
            </p:cNvPr>
            <p:cNvSpPr/>
            <p:nvPr/>
          </p:nvSpPr>
          <p:spPr>
            <a:xfrm>
              <a:off x="351184" y="2732314"/>
              <a:ext cx="3647872" cy="24601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2293EA-F4DE-4B3A-9941-C7E387560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6" t="21294" r="31585" b="41956"/>
            <a:stretch/>
          </p:blipFill>
          <p:spPr>
            <a:xfrm>
              <a:off x="981294" y="2862943"/>
              <a:ext cx="2299564" cy="22131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236393-2114-4B1F-8ECA-54ACF6548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69" b="91658" l="6087" r="89938">
                          <a14:foregroundMark x1="15652" y1="85181" x2="15652" y2="85181"/>
                          <a14:foregroundMark x1="6335" y1="84632" x2="6335" y2="84632"/>
                          <a14:foregroundMark x1="43727" y1="28101" x2="43727" y2="28101"/>
                          <a14:foregroundMark x1="17019" y1="55763" x2="17019" y2="55763"/>
                          <a14:foregroundMark x1="6335" y1="58727" x2="6335" y2="58727"/>
                          <a14:foregroundMark x1="35031" y1="50494" x2="35031" y2="50494"/>
                          <a14:foregroundMark x1="63727" y1="45774" x2="63727" y2="45774"/>
                          <a14:foregroundMark x1="75031" y1="89352" x2="75031" y2="89352"/>
                          <a14:foregroundMark x1="44969" y1="91109" x2="44969" y2="91109"/>
                          <a14:foregroundMark x1="11677" y1="91658" x2="11677" y2="91658"/>
                          <a14:foregroundMark x1="56398" y1="91658" x2="56398" y2="91658"/>
                          <a14:backgroundMark x1="23727" y1="16246" x2="23727" y2="16246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3043" y1="10977" x2="33043" y2="10977"/>
                          <a14:backgroundMark x1="31677" y1="10977" x2="31677" y2="10977"/>
                          <a14:backgroundMark x1="34410" y1="11526" x2="34410" y2="11526"/>
                          <a14:backgroundMark x1="34410" y1="11526" x2="34410" y2="11526"/>
                          <a14:backgroundMark x1="33665" y1="11526" x2="33665" y2="115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9421" y="3416312"/>
              <a:ext cx="1391250" cy="1574445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9C8223D-7A04-4AA1-BEE2-0F90EBC7C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49" y="3446084"/>
              <a:ext cx="770672" cy="652061"/>
            </a:xfrm>
            <a:prstGeom prst="rect">
              <a:avLst/>
            </a:prstGeom>
          </p:spPr>
        </p:pic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45ECD447-203E-4BAD-BE9A-5D6A61057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257" y="2792030"/>
              <a:ext cx="810474" cy="619886"/>
            </a:xfrm>
            <a:prstGeom prst="rect">
              <a:avLst/>
            </a:prstGeom>
          </p:spPr>
        </p:pic>
        <p:pic>
          <p:nvPicPr>
            <p:cNvPr id="14" name="Picture 13" descr="A picture containing sitting, indoor, kitchenware, pan&#10;&#10;Description automatically generated">
              <a:extLst>
                <a:ext uri="{FF2B5EF4-FFF2-40B4-BE49-F238E27FC236}">
                  <a16:creationId xmlns:a16="http://schemas.microsoft.com/office/drawing/2014/main" id="{6B3AC068-A746-4AF8-AB82-5E00C974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662" y="3914164"/>
              <a:ext cx="735924" cy="367962"/>
            </a:xfrm>
            <a:prstGeom prst="rect">
              <a:avLst/>
            </a:prstGeom>
          </p:spPr>
        </p:pic>
        <p:pic>
          <p:nvPicPr>
            <p:cNvPr id="15" name="Picture 14" descr="A picture containing text, gambling house, room&#10;&#10;Description automatically generated">
              <a:extLst>
                <a:ext uri="{FF2B5EF4-FFF2-40B4-BE49-F238E27FC236}">
                  <a16:creationId xmlns:a16="http://schemas.microsoft.com/office/drawing/2014/main" id="{708263F1-3288-4284-A823-51401BB5C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017085"/>
              <a:ext cx="421125" cy="238857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F3E2C400-CBFC-4AB8-934B-9B82024FE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2"/>
            <a:stretch/>
          </p:blipFill>
          <p:spPr>
            <a:xfrm>
              <a:off x="1142864" y="4361868"/>
              <a:ext cx="675658" cy="320646"/>
            </a:xfrm>
            <a:prstGeom prst="rect">
              <a:avLst/>
            </a:prstGeom>
          </p:spPr>
        </p:pic>
        <p:pic>
          <p:nvPicPr>
            <p:cNvPr id="28" name="Picture 2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BB15660-3CA4-43A2-A042-8E2F29024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736" y="3536764"/>
              <a:ext cx="731991" cy="4952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2_W1_8.1.wav"/>
            </a:hlinkClick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facile de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chercher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mot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ligne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37237" y="2492728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facile de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[look for]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un mot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ligne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6289" y="3601705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237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2_W1_8.1.wav"/>
            </a:hlinkClick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normal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98759" y="2473855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[Having]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question,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normal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411" y="3617579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44880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208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2_W1_8.1.wav"/>
            </a:hlinkClick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classe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super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5716" y="2493972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[Presenting]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texte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super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1016" y="3631092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2" y="640752"/>
            <a:ext cx="5318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9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2_W1_8.1.wav"/>
            </a:hlinkClick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important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97025" y="2482682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[Pronouncing]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bien,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important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279" y="3631092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3" name="T2_W1_8.2.wav"/>
            </a:hlinkClick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3" name="T2_W1_8.2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49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14">
            <a:extLst>
              <a:ext uri="{FF2B5EF4-FFF2-40B4-BE49-F238E27FC236}">
                <a16:creationId xmlns:a16="http://schemas.microsoft.com/office/drawing/2014/main" id="{9A805CDD-F82C-45C3-B7A4-89C94C589C3E}"/>
              </a:ext>
            </a:extLst>
          </p:cNvPr>
          <p:cNvSpPr/>
          <p:nvPr/>
        </p:nvSpPr>
        <p:spPr>
          <a:xfrm>
            <a:off x="96543" y="2264006"/>
            <a:ext cx="3832840" cy="2024550"/>
          </a:xfrm>
          <a:prstGeom prst="wedgeEllipseCallout">
            <a:avLst>
              <a:gd name="adj1" fmla="val -8515"/>
              <a:gd name="adj2" fmla="val -9111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F1063A-72EE-46DA-8D83-A4105CBE6AEF}"/>
              </a:ext>
            </a:extLst>
          </p:cNvPr>
          <p:cNvSpPr txBox="1"/>
          <p:nvPr/>
        </p:nvSpPr>
        <p:spPr>
          <a:xfrm>
            <a:off x="287733" y="2590808"/>
            <a:ext cx="36187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  They are two ways to write exactly the same sound.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812331" y="2867330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111293" y="28996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812331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5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69" y="1474857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66" y="4004443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7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836185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</p:spTree>
    <p:extLst>
      <p:ext uri="{BB962C8B-B14F-4D97-AF65-F5344CB8AC3E}">
        <p14:creationId xmlns:p14="http://schemas.microsoft.com/office/powerpoint/2010/main" val="2933997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hlinkClick r:id="" action="ppaction://noaction">
              <a:snd r:embed="rId5" name="T2_W1_3.1.wav"/>
            </a:hlinkClick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hlinkClick r:id="" action="ppaction://noaction">
              <a:snd r:embed="rId6" name="T2_W1_3.2.wav"/>
            </a:hlinkClick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hlinkClick r:id="" action="ppaction://noaction">
              <a:snd r:embed="rId7" name="T2_W1_3.3.wav"/>
            </a:hlinkClick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hlinkClick r:id="" action="ppaction://noaction">
              <a:snd r:embed="rId8" name="T2_W1_3.4.wav"/>
            </a:hlinkClick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75B01C-BDFF-4193-9459-D2EA1CC86337}"/>
              </a:ext>
            </a:extLst>
          </p:cNvPr>
          <p:cNvGrpSpPr/>
          <p:nvPr/>
        </p:nvGrpSpPr>
        <p:grpSpPr>
          <a:xfrm>
            <a:off x="321733" y="919060"/>
            <a:ext cx="2777067" cy="2579881"/>
            <a:chOff x="321733" y="919060"/>
            <a:chExt cx="2777067" cy="25798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look for, looking for]</a:t>
              </a: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1FB04B3C-BFF5-4095-80E4-37754B6C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26" y="919060"/>
              <a:ext cx="1588353" cy="157759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91477C-C577-4DC1-BF84-E8BE81818438}"/>
              </a:ext>
            </a:extLst>
          </p:cNvPr>
          <p:cNvGrpSpPr/>
          <p:nvPr/>
        </p:nvGrpSpPr>
        <p:grpSpPr>
          <a:xfrm>
            <a:off x="6163733" y="676237"/>
            <a:ext cx="2777067" cy="2575960"/>
            <a:chOff x="6163733" y="676237"/>
            <a:chExt cx="2777067" cy="257596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draw, drawing]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00DE9D4F-E953-4199-8B82-62B2B69D6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089" y="676237"/>
              <a:ext cx="1588353" cy="15811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4C438B-D507-4752-AA3C-5C5D9ABEAE18}"/>
              </a:ext>
            </a:extLst>
          </p:cNvPr>
          <p:cNvGrpSpPr/>
          <p:nvPr/>
        </p:nvGrpSpPr>
        <p:grpSpPr>
          <a:xfrm>
            <a:off x="349458" y="4012463"/>
            <a:ext cx="2777067" cy="2601623"/>
            <a:chOff x="349458" y="4012463"/>
            <a:chExt cx="2777067" cy="260162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present, presenting]</a:t>
              </a:r>
            </a:p>
          </p:txBody>
        </p: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641E3799-0694-41AB-A86E-64E08722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77" y="4012463"/>
              <a:ext cx="1583628" cy="157647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28C63-3C87-472F-AD71-1B8A22153582}"/>
              </a:ext>
            </a:extLst>
          </p:cNvPr>
          <p:cNvGrpSpPr/>
          <p:nvPr/>
        </p:nvGrpSpPr>
        <p:grpSpPr>
          <a:xfrm>
            <a:off x="6163733" y="4012463"/>
            <a:ext cx="2901744" cy="2601623"/>
            <a:chOff x="6163733" y="4012463"/>
            <a:chExt cx="2901744" cy="260162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9017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pronounce,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pronouncing]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D242E528-98FD-46D2-AF81-E5C15114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05" y="4012463"/>
              <a:ext cx="1557800" cy="1570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3F7F1B-F7C5-490D-8158-7F6DDAEC8FC3}"/>
              </a:ext>
            </a:extLst>
          </p:cNvPr>
          <p:cNvSpPr/>
          <p:nvPr/>
        </p:nvSpPr>
        <p:spPr>
          <a:xfrm>
            <a:off x="1798922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D7B76-5F2C-4C54-B0BE-D39D2A7FF82B}"/>
              </a:ext>
            </a:extLst>
          </p:cNvPr>
          <p:cNvSpPr/>
          <p:nvPr/>
        </p:nvSpPr>
        <p:spPr>
          <a:xfrm>
            <a:off x="4394773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49441-160E-45EA-9AEF-ACBF3ADAB5E6}"/>
              </a:ext>
            </a:extLst>
          </p:cNvPr>
          <p:cNvSpPr/>
          <p:nvPr/>
        </p:nvSpPr>
        <p:spPr>
          <a:xfrm>
            <a:off x="7027138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24925-658D-4DD8-AA6F-6532B6F6D8EB}"/>
              </a:ext>
            </a:extLst>
          </p:cNvPr>
          <p:cNvSpPr/>
          <p:nvPr/>
        </p:nvSpPr>
        <p:spPr>
          <a:xfrm>
            <a:off x="1793081" y="3528964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93A53-9E0E-48C9-88BF-8257B0998A7F}"/>
              </a:ext>
            </a:extLst>
          </p:cNvPr>
          <p:cNvSpPr/>
          <p:nvPr/>
        </p:nvSpPr>
        <p:spPr>
          <a:xfrm>
            <a:off x="1809066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0ABDB-D5F7-458F-893A-1756E57BAF87}"/>
              </a:ext>
            </a:extLst>
          </p:cNvPr>
          <p:cNvSpPr/>
          <p:nvPr/>
        </p:nvSpPr>
        <p:spPr>
          <a:xfrm>
            <a:off x="4404917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33B847-F3BE-46B2-9EF0-E92A283D36E4}"/>
              </a:ext>
            </a:extLst>
          </p:cNvPr>
          <p:cNvSpPr/>
          <p:nvPr/>
        </p:nvSpPr>
        <p:spPr>
          <a:xfrm>
            <a:off x="7037282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0CCC48-2006-406C-98F7-7C5696AE6421}"/>
              </a:ext>
            </a:extLst>
          </p:cNvPr>
          <p:cNvSpPr/>
          <p:nvPr/>
        </p:nvSpPr>
        <p:spPr>
          <a:xfrm>
            <a:off x="4428574" y="3489221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95880-371B-4614-9908-EEA4CA81133F}"/>
              </a:ext>
            </a:extLst>
          </p:cNvPr>
          <p:cNvSpPr txBox="1"/>
          <p:nvPr/>
        </p:nvSpPr>
        <p:spPr>
          <a:xfrm>
            <a:off x="1837894" y="888257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BFD683-E8F2-4C36-A6AE-B43B108BBF89}"/>
              </a:ext>
            </a:extLst>
          </p:cNvPr>
          <p:cNvSpPr txBox="1"/>
          <p:nvPr/>
        </p:nvSpPr>
        <p:spPr>
          <a:xfrm>
            <a:off x="4578437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AE49C0-2710-4E25-9D99-8185669DFD4E}"/>
              </a:ext>
            </a:extLst>
          </p:cNvPr>
          <p:cNvSpPr txBox="1"/>
          <p:nvPr/>
        </p:nvSpPr>
        <p:spPr>
          <a:xfrm>
            <a:off x="7229654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mot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EBFDD-5639-4FA9-84E1-1E6CD1C015CE}"/>
              </a:ext>
            </a:extLst>
          </p:cNvPr>
          <p:cNvSpPr txBox="1"/>
          <p:nvPr/>
        </p:nvSpPr>
        <p:spPr>
          <a:xfrm>
            <a:off x="1816895" y="400488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967698-BC5C-4037-BBF6-815BD7B49242}"/>
              </a:ext>
            </a:extLst>
          </p:cNvPr>
          <p:cNvSpPr txBox="1"/>
          <p:nvPr/>
        </p:nvSpPr>
        <p:spPr>
          <a:xfrm>
            <a:off x="2214191" y="2495253"/>
            <a:ext cx="1771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784091-5558-4759-AA79-7D491CC024E6}"/>
              </a:ext>
            </a:extLst>
          </p:cNvPr>
          <p:cNvSpPr txBox="1"/>
          <p:nvPr/>
        </p:nvSpPr>
        <p:spPr>
          <a:xfrm>
            <a:off x="4589033" y="2164784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143CEB-B77F-4594-9897-BFB32E6D2076}"/>
              </a:ext>
            </a:extLst>
          </p:cNvPr>
          <p:cNvSpPr txBox="1"/>
          <p:nvPr/>
        </p:nvSpPr>
        <p:spPr>
          <a:xfrm>
            <a:off x="7174966" y="242630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D6B914-E6C9-4ECE-A8E7-F39024B8DB7F}"/>
              </a:ext>
            </a:extLst>
          </p:cNvPr>
          <p:cNvSpPr txBox="1"/>
          <p:nvPr/>
        </p:nvSpPr>
        <p:spPr>
          <a:xfrm>
            <a:off x="4528152" y="3965142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4EDB11-1CF1-4865-B11B-5F19D49E4967}"/>
              </a:ext>
            </a:extLst>
          </p:cNvPr>
          <p:cNvSpPr/>
          <p:nvPr/>
        </p:nvSpPr>
        <p:spPr>
          <a:xfrm>
            <a:off x="4419026" y="348922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A4BECC8-3052-438B-8C2D-ED4FF9295293}"/>
              </a:ext>
            </a:extLst>
          </p:cNvPr>
          <p:cNvSpPr/>
          <p:nvPr/>
        </p:nvSpPr>
        <p:spPr>
          <a:xfrm>
            <a:off x="1813800" y="195203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4E1A89A-BEF6-4E2B-B6DD-D97DF7E7974D}"/>
              </a:ext>
            </a:extLst>
          </p:cNvPr>
          <p:cNvSpPr/>
          <p:nvPr/>
        </p:nvSpPr>
        <p:spPr>
          <a:xfrm>
            <a:off x="4401338" y="42151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09877-95A1-4FF4-AEC4-05C90E011858}"/>
              </a:ext>
            </a:extLst>
          </p:cNvPr>
          <p:cNvSpPr/>
          <p:nvPr/>
        </p:nvSpPr>
        <p:spPr>
          <a:xfrm>
            <a:off x="4420807" y="194676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729F98-CCBD-4F97-A77E-67029D52EA9C}"/>
              </a:ext>
            </a:extLst>
          </p:cNvPr>
          <p:cNvSpPr/>
          <p:nvPr/>
        </p:nvSpPr>
        <p:spPr>
          <a:xfrm>
            <a:off x="1793292" y="38900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5C74D4-853C-4C89-A9C3-F358E51DFA54}"/>
              </a:ext>
            </a:extLst>
          </p:cNvPr>
          <p:cNvSpPr/>
          <p:nvPr/>
        </p:nvSpPr>
        <p:spPr>
          <a:xfrm>
            <a:off x="7021392" y="198699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4AC81C2-7F04-4E0B-AA2B-027070B9CB20}"/>
              </a:ext>
            </a:extLst>
          </p:cNvPr>
          <p:cNvSpPr/>
          <p:nvPr/>
        </p:nvSpPr>
        <p:spPr>
          <a:xfrm>
            <a:off x="1809066" y="351884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CC56BA-761C-4F1A-80B9-5FEA0A8BC3FF}"/>
              </a:ext>
            </a:extLst>
          </p:cNvPr>
          <p:cNvSpPr/>
          <p:nvPr/>
        </p:nvSpPr>
        <p:spPr>
          <a:xfrm>
            <a:off x="6997189" y="36917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658442E-B3B2-4313-85C5-43542DAC3D09}"/>
              </a:ext>
            </a:extLst>
          </p:cNvPr>
          <p:cNvSpPr/>
          <p:nvPr/>
        </p:nvSpPr>
        <p:spPr>
          <a:xfrm>
            <a:off x="7032050" y="349967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FF91F34-BA26-4589-871D-7A227933FA9F}"/>
              </a:ext>
            </a:extLst>
          </p:cNvPr>
          <p:cNvSpPr txBox="1"/>
          <p:nvPr/>
        </p:nvSpPr>
        <p:spPr>
          <a:xfrm>
            <a:off x="7174965" y="393971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pays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17BBAD3-59F0-4E5D-A15B-97C6175578F2}"/>
              </a:ext>
            </a:extLst>
          </p:cNvPr>
          <p:cNvSpPr/>
          <p:nvPr/>
        </p:nvSpPr>
        <p:spPr>
          <a:xfrm>
            <a:off x="7035115" y="352430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339373-A088-4447-9777-785C7A0130A8}"/>
              </a:ext>
            </a:extLst>
          </p:cNvPr>
          <p:cNvGrpSpPr/>
          <p:nvPr/>
        </p:nvGrpSpPr>
        <p:grpSpPr>
          <a:xfrm>
            <a:off x="4303317" y="5297527"/>
            <a:ext cx="2339102" cy="1438908"/>
            <a:chOff x="4303317" y="5297527"/>
            <a:chExt cx="2339102" cy="14389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D03822-C436-43ED-A2FF-983A4D5566AA}"/>
                </a:ext>
              </a:extLst>
            </p:cNvPr>
            <p:cNvSpPr/>
            <p:nvPr/>
          </p:nvSpPr>
          <p:spPr>
            <a:xfrm>
              <a:off x="4303317" y="5297527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D97ED9E-B783-47E1-9EF8-B0674DEC5FBD}"/>
                </a:ext>
              </a:extLst>
            </p:cNvPr>
            <p:cNvGrpSpPr/>
            <p:nvPr/>
          </p:nvGrpSpPr>
          <p:grpSpPr>
            <a:xfrm>
              <a:off x="4901016" y="5480575"/>
              <a:ext cx="1150036" cy="1163476"/>
              <a:chOff x="5520682" y="3315268"/>
              <a:chExt cx="1150036" cy="1163476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8428C3D-4A98-43E7-B640-2D1910AF2EF1}"/>
                  </a:ext>
                </a:extLst>
              </p:cNvPr>
              <p:cNvGrpSpPr/>
              <p:nvPr/>
            </p:nvGrpSpPr>
            <p:grpSpPr>
              <a:xfrm>
                <a:off x="5684490" y="3368178"/>
                <a:ext cx="822419" cy="1110566"/>
                <a:chOff x="7048593" y="3232834"/>
                <a:chExt cx="932329" cy="1245910"/>
              </a:xfrm>
            </p:grpSpPr>
            <p:pic>
              <p:nvPicPr>
                <p:cNvPr id="65" name="Picture 64" descr="A group of people in clothing&#10;&#10;Description automatically generated with low confidence">
                  <a:extLst>
                    <a:ext uri="{FF2B5EF4-FFF2-40B4-BE49-F238E27FC236}">
                      <a16:creationId xmlns:a16="http://schemas.microsoft.com/office/drawing/2014/main" id="{793E5864-8649-4E21-B7EE-0B48EED871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596" r="61569" b="17573"/>
                <a:stretch/>
              </p:blipFill>
              <p:spPr>
                <a:xfrm>
                  <a:off x="7048593" y="3232834"/>
                  <a:ext cx="932329" cy="841820"/>
                </a:xfrm>
                <a:prstGeom prst="rect">
                  <a:avLst/>
                </a:prstGeom>
              </p:spPr>
            </p:pic>
            <p:pic>
              <p:nvPicPr>
                <p:cNvPr id="66" name="Graphic 65" descr="Music notation with solid fill">
                  <a:extLst>
                    <a:ext uri="{FF2B5EF4-FFF2-40B4-BE49-F238E27FC236}">
                      <a16:creationId xmlns:a16="http://schemas.microsoft.com/office/drawing/2014/main" id="{076F0DF9-BAFC-4007-A414-AF82E96BB9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522" y="3564344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CA0C67F-55E8-4E21-9AE0-AC6FEF56B52C}"/>
                  </a:ext>
                </a:extLst>
              </p:cNvPr>
              <p:cNvSpPr/>
              <p:nvPr/>
            </p:nvSpPr>
            <p:spPr>
              <a:xfrm>
                <a:off x="5520682" y="3315268"/>
                <a:ext cx="1150036" cy="1141863"/>
              </a:xfrm>
              <a:prstGeom prst="ellipse">
                <a:avLst/>
              </a:pr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E1CE91-DE52-43B9-ADDB-3ABD3E477093}"/>
              </a:ext>
            </a:extLst>
          </p:cNvPr>
          <p:cNvGrpSpPr/>
          <p:nvPr/>
        </p:nvGrpSpPr>
        <p:grpSpPr>
          <a:xfrm>
            <a:off x="4306145" y="5305475"/>
            <a:ext cx="2339102" cy="1438908"/>
            <a:chOff x="7745065" y="5408911"/>
            <a:chExt cx="2339102" cy="143890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EB7A05-CF60-49F7-B4C5-E81ADB590ADD}"/>
                </a:ext>
              </a:extLst>
            </p:cNvPr>
            <p:cNvSpPr/>
            <p:nvPr/>
          </p:nvSpPr>
          <p:spPr>
            <a:xfrm>
              <a:off x="7745065" y="5408911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Graphic 66" descr="Document with solid fill">
              <a:extLst>
                <a:ext uri="{FF2B5EF4-FFF2-40B4-BE49-F238E27FC236}">
                  <a16:creationId xmlns:a16="http://schemas.microsoft.com/office/drawing/2014/main" id="{8D91E278-EF77-4455-A4F7-E048735B9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338454" y="5578286"/>
              <a:ext cx="1162580" cy="116258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9DE452-6594-4BBC-81DA-C8A141C7C642}"/>
              </a:ext>
            </a:extLst>
          </p:cNvPr>
          <p:cNvGrpSpPr/>
          <p:nvPr/>
        </p:nvGrpSpPr>
        <p:grpSpPr>
          <a:xfrm>
            <a:off x="4300489" y="5295727"/>
            <a:ext cx="2339102" cy="1438908"/>
            <a:chOff x="1828094" y="3951885"/>
            <a:chExt cx="2339102" cy="14389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6CDB0F-DE9F-404E-B6AA-633AE064F078}"/>
                </a:ext>
              </a:extLst>
            </p:cNvPr>
            <p:cNvSpPr/>
            <p:nvPr/>
          </p:nvSpPr>
          <p:spPr>
            <a:xfrm>
              <a:off x="1828094" y="3951885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AB051D-99D9-4DC3-A531-01244616429C}"/>
                </a:ext>
              </a:extLst>
            </p:cNvPr>
            <p:cNvSpPr txBox="1"/>
            <p:nvPr/>
          </p:nvSpPr>
          <p:spPr>
            <a:xfrm>
              <a:off x="1871981" y="4388518"/>
              <a:ext cx="2168650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easy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EB99C2-8250-42C2-B823-4294AE956F89}"/>
              </a:ext>
            </a:extLst>
          </p:cNvPr>
          <p:cNvGrpSpPr/>
          <p:nvPr/>
        </p:nvGrpSpPr>
        <p:grpSpPr>
          <a:xfrm>
            <a:off x="4300489" y="5293545"/>
            <a:ext cx="2339102" cy="1438908"/>
            <a:chOff x="-1323360" y="7342628"/>
            <a:chExt cx="2339102" cy="143890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D7A45F3-3071-48EB-8A0F-451B1844016D}"/>
                </a:ext>
              </a:extLst>
            </p:cNvPr>
            <p:cNvSpPr/>
            <p:nvPr/>
          </p:nvSpPr>
          <p:spPr>
            <a:xfrm>
              <a:off x="-1323360" y="7342628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8" name="Graphic 67" descr="Cave Drawing with solid fill">
              <a:extLst>
                <a:ext uri="{FF2B5EF4-FFF2-40B4-BE49-F238E27FC236}">
                  <a16:creationId xmlns:a16="http://schemas.microsoft.com/office/drawing/2014/main" id="{E6414059-31FB-4832-8BD7-61086DA79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722006" y="7536092"/>
              <a:ext cx="1197913" cy="119791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6C01E9-A5A9-4D55-B702-91CE09B3103B}"/>
              </a:ext>
            </a:extLst>
          </p:cNvPr>
          <p:cNvGrpSpPr/>
          <p:nvPr/>
        </p:nvGrpSpPr>
        <p:grpSpPr>
          <a:xfrm>
            <a:off x="4308847" y="5300601"/>
            <a:ext cx="2339102" cy="1438908"/>
            <a:chOff x="-292693" y="4994766"/>
            <a:chExt cx="2339102" cy="143890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1334D5-1067-4A9A-925C-F2E6AA7D5329}"/>
                </a:ext>
              </a:extLst>
            </p:cNvPr>
            <p:cNvSpPr/>
            <p:nvPr/>
          </p:nvSpPr>
          <p:spPr>
            <a:xfrm>
              <a:off x="-292693" y="499476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B3DF03-8BFF-4330-8EC5-7E6145ED1955}"/>
                </a:ext>
              </a:extLst>
            </p:cNvPr>
            <p:cNvSpPr txBox="1"/>
            <p:nvPr/>
          </p:nvSpPr>
          <p:spPr>
            <a:xfrm>
              <a:off x="-125440" y="5425928"/>
              <a:ext cx="1980533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interesting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C3D94E-656A-424C-BFD7-4367B33C5CC7}"/>
              </a:ext>
            </a:extLst>
          </p:cNvPr>
          <p:cNvGrpSpPr/>
          <p:nvPr/>
        </p:nvGrpSpPr>
        <p:grpSpPr>
          <a:xfrm>
            <a:off x="4292131" y="5307657"/>
            <a:ext cx="2346106" cy="1438908"/>
            <a:chOff x="4696331" y="7304958"/>
            <a:chExt cx="2346106" cy="14389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E440EE-0077-4DC6-89F5-5A6EA3EB40E6}"/>
                </a:ext>
              </a:extLst>
            </p:cNvPr>
            <p:cNvSpPr/>
            <p:nvPr/>
          </p:nvSpPr>
          <p:spPr>
            <a:xfrm>
              <a:off x="4696331" y="7304958"/>
              <a:ext cx="2346106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7A5A500-34D6-469D-B96D-80E88A674231}"/>
                </a:ext>
              </a:extLst>
            </p:cNvPr>
            <p:cNvGrpSpPr/>
            <p:nvPr/>
          </p:nvGrpSpPr>
          <p:grpSpPr>
            <a:xfrm>
              <a:off x="5273310" y="7498304"/>
              <a:ext cx="1150036" cy="1144800"/>
              <a:chOff x="9100933" y="1794434"/>
              <a:chExt cx="1150036" cy="114480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88496D9-03EC-4558-A055-1351D5FD016B}"/>
                  </a:ext>
                </a:extLst>
              </p:cNvPr>
              <p:cNvSpPr/>
              <p:nvPr/>
            </p:nvSpPr>
            <p:spPr>
              <a:xfrm>
                <a:off x="9100933" y="1794434"/>
                <a:ext cx="1150036" cy="1144800"/>
              </a:xfrm>
              <a:prstGeom prst="ellipse">
                <a:avLst/>
              </a:prstGeom>
              <a:noFill/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72" name="Graphic 71" descr="Architecture with solid fill">
                <a:extLst>
                  <a:ext uri="{FF2B5EF4-FFF2-40B4-BE49-F238E27FC236}">
                    <a16:creationId xmlns:a16="http://schemas.microsoft.com/office/drawing/2014/main" id="{5DB9FD3F-9333-4FD3-B659-D98B87156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9224141" y="1875053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58AE37-06AA-4B05-9C41-F79D31D5B917}"/>
              </a:ext>
            </a:extLst>
          </p:cNvPr>
          <p:cNvGrpSpPr/>
          <p:nvPr/>
        </p:nvGrpSpPr>
        <p:grpSpPr>
          <a:xfrm>
            <a:off x="4302640" y="5290853"/>
            <a:ext cx="2339102" cy="1438908"/>
            <a:chOff x="7364998" y="7295097"/>
            <a:chExt cx="2339102" cy="143890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755897-83B6-4F4D-B427-0DDE0EB22BE5}"/>
                </a:ext>
              </a:extLst>
            </p:cNvPr>
            <p:cNvSpPr/>
            <p:nvPr/>
          </p:nvSpPr>
          <p:spPr>
            <a:xfrm>
              <a:off x="7364998" y="7295097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Google Shape;111;p3">
              <a:extLst>
                <a:ext uri="{FF2B5EF4-FFF2-40B4-BE49-F238E27FC236}">
                  <a16:creationId xmlns:a16="http://schemas.microsoft.com/office/drawing/2014/main" id="{DDC390A9-EF9B-4FDB-BD60-2A478051D198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7959531" y="7462805"/>
              <a:ext cx="1150036" cy="114479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AFE9A158-FBBF-489D-A63E-EB63F74C4FFA}"/>
              </a:ext>
            </a:extLst>
          </p:cNvPr>
          <p:cNvSpPr/>
          <p:nvPr/>
        </p:nvSpPr>
        <p:spPr>
          <a:xfrm>
            <a:off x="4282419" y="5310491"/>
            <a:ext cx="2339102" cy="145287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F3FD39-8B4F-4489-9B5D-841EE3B51429}"/>
              </a:ext>
            </a:extLst>
          </p:cNvPr>
          <p:cNvSpPr txBox="1"/>
          <p:nvPr/>
        </p:nvSpPr>
        <p:spPr>
          <a:xfrm>
            <a:off x="4451459" y="5775320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 word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1DCAD2-DAD2-429D-8CD6-64A8682D164A}"/>
              </a:ext>
            </a:extLst>
          </p:cNvPr>
          <p:cNvGrpSpPr/>
          <p:nvPr/>
        </p:nvGrpSpPr>
        <p:grpSpPr>
          <a:xfrm>
            <a:off x="4299135" y="5310731"/>
            <a:ext cx="2339102" cy="1438908"/>
            <a:chOff x="13325797" y="7315751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C41A2B8-C933-4D49-925F-CCB6946874C4}"/>
                </a:ext>
              </a:extLst>
            </p:cNvPr>
            <p:cNvSpPr/>
            <p:nvPr/>
          </p:nvSpPr>
          <p:spPr>
            <a:xfrm>
              <a:off x="13325797" y="7315751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" name="Graphic 89" descr="Earth globe: Americas with solid fill">
              <a:extLst>
                <a:ext uri="{FF2B5EF4-FFF2-40B4-BE49-F238E27FC236}">
                  <a16:creationId xmlns:a16="http://schemas.microsoft.com/office/drawing/2014/main" id="{3370D5FD-4095-4DD7-9CE1-4515AE1C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3871230" y="7411087"/>
              <a:ext cx="1248235" cy="1248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3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1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1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1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1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1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1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1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  <p:bldP spid="52" grpId="0" animBg="1"/>
      <p:bldP spid="55" grpId="0" animBg="1"/>
      <p:bldP spid="59" grpId="0" animBg="1"/>
      <p:bldP spid="76" grpId="0" animBg="1"/>
      <p:bldP spid="80" grpId="0" animBg="1"/>
      <p:bldP spid="83" grpId="0" animBg="1"/>
      <p:bldP spid="86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Infinitives: -</a:t>
            </a:r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verbs</a:t>
            </a:r>
            <a:endParaRPr lang="en-GB" sz="36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BC24F0-2E61-461B-8FD0-B4ABFC7D04D5}"/>
              </a:ext>
            </a:extLst>
          </p:cNvPr>
          <p:cNvSpPr txBox="1"/>
          <p:nvPr/>
        </p:nvSpPr>
        <p:spPr>
          <a:xfrm>
            <a:off x="140760" y="515954"/>
            <a:ext cx="660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[to ______]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C3619-30BB-40C7-99D9-8024EEFF90AD}"/>
              </a:ext>
            </a:extLst>
          </p:cNvPr>
          <p:cNvSpPr txBox="1"/>
          <p:nvPr/>
        </p:nvSpPr>
        <p:spPr>
          <a:xfrm>
            <a:off x="223830" y="1380369"/>
            <a:ext cx="113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infinitive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often describes the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general meaning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of the verb.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6C1EE4B-88A7-48BE-AB2E-59B224A0BDB0}"/>
              </a:ext>
            </a:extLst>
          </p:cNvPr>
          <p:cNvSpPr/>
          <p:nvPr/>
        </p:nvSpPr>
        <p:spPr>
          <a:xfrm>
            <a:off x="204234" y="5527905"/>
            <a:ext cx="7061538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938601-92D1-4CC4-A19E-054CB093FE11}"/>
              </a:ext>
            </a:extLst>
          </p:cNvPr>
          <p:cNvSpPr/>
          <p:nvPr/>
        </p:nvSpPr>
        <p:spPr>
          <a:xfrm>
            <a:off x="213280" y="3933985"/>
            <a:ext cx="7052492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2A6B8CE-7245-49F1-A22A-32EDBD7FDABC}"/>
              </a:ext>
            </a:extLst>
          </p:cNvPr>
          <p:cNvSpPr/>
          <p:nvPr/>
        </p:nvSpPr>
        <p:spPr>
          <a:xfrm>
            <a:off x="223830" y="2512989"/>
            <a:ext cx="489988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6F58D9-808E-48D6-BD42-753201B26621}"/>
              </a:ext>
            </a:extLst>
          </p:cNvPr>
          <p:cNvSpPr txBox="1"/>
          <p:nvPr/>
        </p:nvSpPr>
        <p:spPr>
          <a:xfrm>
            <a:off x="204234" y="1911234"/>
            <a:ext cx="927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+ verb’: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2F9C8D-DB75-4763-AAE5-9369B0E51BB3}"/>
              </a:ext>
            </a:extLst>
          </p:cNvPr>
          <p:cNvSpPr txBox="1"/>
          <p:nvPr/>
        </p:nvSpPr>
        <p:spPr>
          <a:xfrm>
            <a:off x="211774" y="3937874"/>
            <a:ext cx="705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facile de </a:t>
            </a: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image.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07E908-8697-47FC-9AD5-8B8DABB1F94D}"/>
              </a:ext>
            </a:extLst>
          </p:cNvPr>
          <p:cNvSpPr txBox="1"/>
          <p:nvPr/>
        </p:nvSpPr>
        <p:spPr>
          <a:xfrm>
            <a:off x="238832" y="2460050"/>
            <a:ext cx="488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easy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draw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picture.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2BED60-A3F0-4255-9A18-EF426D37FFBA}"/>
              </a:ext>
            </a:extLst>
          </p:cNvPr>
          <p:cNvSpPr txBox="1"/>
          <p:nvPr/>
        </p:nvSpPr>
        <p:spPr>
          <a:xfrm>
            <a:off x="204234" y="4798280"/>
            <a:ext cx="1040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also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begin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French sentence with the infinitive: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71015C-C789-4990-817E-16E9893836BA}"/>
              </a:ext>
            </a:extLst>
          </p:cNvPr>
          <p:cNvSpPr txBox="1"/>
          <p:nvPr/>
        </p:nvSpPr>
        <p:spPr>
          <a:xfrm>
            <a:off x="204234" y="5542081"/>
            <a:ext cx="677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image,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facile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BCB93D-E854-42A9-9118-A0CE235D2F4C}"/>
              </a:ext>
            </a:extLst>
          </p:cNvPr>
          <p:cNvSpPr txBox="1"/>
          <p:nvPr/>
        </p:nvSpPr>
        <p:spPr>
          <a:xfrm>
            <a:off x="810668" y="6200677"/>
            <a:ext cx="540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picture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easy!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653636A4-9975-4A79-B178-A1F4362736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5" y="6165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96BC4E7-6613-4B56-9B72-DEFE5CC9785A}"/>
              </a:ext>
            </a:extLst>
          </p:cNvPr>
          <p:cNvSpPr/>
          <p:nvPr/>
        </p:nvSpPr>
        <p:spPr>
          <a:xfrm>
            <a:off x="8644867" y="94505"/>
            <a:ext cx="3547133" cy="1337880"/>
          </a:xfrm>
          <a:prstGeom prst="wedgeRoundRectCallout">
            <a:avLst>
              <a:gd name="adj1" fmla="val 27597"/>
              <a:gd name="adj2" fmla="val 821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infinitive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form of a verb is the form you see in a dictionary.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F2E40493-BA04-46EB-A4E4-76331A23FA6E}"/>
              </a:ext>
            </a:extLst>
          </p:cNvPr>
          <p:cNvSpPr/>
          <p:nvPr/>
        </p:nvSpPr>
        <p:spPr>
          <a:xfrm>
            <a:off x="7412669" y="5406705"/>
            <a:ext cx="4703880" cy="1317192"/>
          </a:xfrm>
          <a:prstGeom prst="wedgeRoundRectCallout">
            <a:avLst>
              <a:gd name="adj1" fmla="val -65308"/>
              <a:gd name="adj2" fmla="val 277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this case, we translate the French infinitive with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form of the verb in English.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7106F-B077-4D1A-98AB-D39F4E8CDCF1}"/>
              </a:ext>
            </a:extLst>
          </p:cNvPr>
          <p:cNvSpPr txBox="1"/>
          <p:nvPr/>
        </p:nvSpPr>
        <p:spPr>
          <a:xfrm>
            <a:off x="204234" y="3285236"/>
            <a:ext cx="706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many infinitives end in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" name="Picture 2" descr="Archivo Vectorial, Hombre, Canción, Hombre Cantando">
            <a:extLst>
              <a:ext uri="{FF2B5EF4-FFF2-40B4-BE49-F238E27FC236}">
                <a16:creationId xmlns:a16="http://schemas.microsoft.com/office/drawing/2014/main" id="{B2ABB9C6-7B0E-4C5C-B7C4-C5533C5B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08" y="3618919"/>
            <a:ext cx="744122" cy="8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6536666-4486-4CC8-AC77-0D21C539D7E7}"/>
              </a:ext>
            </a:extLst>
          </p:cNvPr>
          <p:cNvSpPr/>
          <p:nvPr/>
        </p:nvSpPr>
        <p:spPr>
          <a:xfrm>
            <a:off x="2336012" y="3808456"/>
            <a:ext cx="558800" cy="748529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CF387E6-C5C0-48AD-8E4E-484231DED47D}"/>
              </a:ext>
            </a:extLst>
          </p:cNvPr>
          <p:cNvSpPr/>
          <p:nvPr/>
        </p:nvSpPr>
        <p:spPr>
          <a:xfrm>
            <a:off x="5261853" y="2408539"/>
            <a:ext cx="3199525" cy="848797"/>
          </a:xfrm>
          <a:prstGeom prst="wedgeRoundRectCallout">
            <a:avLst>
              <a:gd name="adj1" fmla="val -127280"/>
              <a:gd name="adj2" fmla="val 1382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add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to link adjective and verb.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E74F7-972F-4E84-BA93-D5CDA2EE6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6089" y="1901678"/>
            <a:ext cx="3485911" cy="30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29" grpId="0" animBg="1"/>
      <p:bldP spid="31" grpId="0"/>
      <p:bldP spid="32" grpId="0"/>
      <p:bldP spid="33" grpId="0"/>
      <p:bldP spid="35" grpId="0"/>
      <p:bldP spid="36" grpId="0"/>
      <p:bldP spid="37" grpId="0"/>
      <p:bldP spid="39" grpId="0" animBg="1"/>
      <p:bldP spid="40" grpId="0" animBg="1"/>
      <p:bldP spid="42" grpId="0"/>
      <p:bldP spid="23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peech Bubble: Rectangle with Corners Rounded 50">
            <a:hlinkClick r:id="" action="ppaction://noaction">
              <a:snd r:embed="rId3" name="T2_W1_6.4.wav"/>
            </a:hlinkClick>
            <a:extLst>
              <a:ext uri="{FF2B5EF4-FFF2-40B4-BE49-F238E27FC236}">
                <a16:creationId xmlns:a16="http://schemas.microsoft.com/office/drawing/2014/main" id="{B65F3858-53D8-418D-9293-A71C4C6704FC}"/>
              </a:ext>
            </a:extLst>
          </p:cNvPr>
          <p:cNvSpPr/>
          <p:nvPr/>
        </p:nvSpPr>
        <p:spPr>
          <a:xfrm>
            <a:off x="4033667" y="601964"/>
            <a:ext cx="357257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>
              <a:snd r:embed="rId5" name="T2_W1_6.1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406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club de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/>
        </p:nvGraphicFramePr>
        <p:xfrm>
          <a:off x="107718" y="1272247"/>
          <a:ext cx="5303378" cy="4739917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077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beginning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6" name="T2_W1_6.5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212063" y="20917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7" name="T2_W1_6.6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212063" y="27783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8" name="T2_W1_6.7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212063" y="34758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9" name="T2_W1_6.8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212063" y="41360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10" name="T2_W1_6.9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212063" y="480013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7">
            <a:hlinkClick r:id="" action="ppaction://noaction">
              <a:snd r:embed="rId11" name="T2_W1_6.10.wav"/>
            </a:hlinkClick>
            <a:extLst>
              <a:ext uri="{FF2B5EF4-FFF2-40B4-BE49-F238E27FC236}">
                <a16:creationId xmlns:a16="http://schemas.microsoft.com/office/drawing/2014/main" id="{2C500DDC-49F5-47C9-810E-60D18EBB5303}"/>
              </a:ext>
            </a:extLst>
          </p:cNvPr>
          <p:cNvSpPr/>
          <p:nvPr/>
        </p:nvSpPr>
        <p:spPr>
          <a:xfrm>
            <a:off x="212063" y="545976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D0B202-7C7C-4D64-AC20-21BF1ABA3278}"/>
              </a:ext>
            </a:extLst>
          </p:cNvPr>
          <p:cNvGraphicFramePr>
            <a:graphicFrameLocks noGrp="1"/>
          </p:cNvGraphicFramePr>
          <p:nvPr/>
        </p:nvGraphicFramePr>
        <p:xfrm>
          <a:off x="5515441" y="1272246"/>
          <a:ext cx="6576154" cy="4739917"/>
        </p:xfrm>
        <a:graphic>
          <a:graphicData uri="http://schemas.openxmlformats.org/drawingml/2006/table">
            <a:tbl>
              <a:tblPr/>
              <a:tblGrid>
                <a:gridCol w="1864305">
                  <a:extLst>
                    <a:ext uri="{9D8B030D-6E8A-4147-A177-3AD203B41FA5}">
                      <a16:colId xmlns:a16="http://schemas.microsoft.com/office/drawing/2014/main" val="4184281386"/>
                    </a:ext>
                  </a:extLst>
                </a:gridCol>
                <a:gridCol w="4711849">
                  <a:extLst>
                    <a:ext uri="{9D8B030D-6E8A-4147-A177-3AD203B41FA5}">
                      <a16:colId xmlns:a16="http://schemas.microsoft.com/office/drawing/2014/main" val="2505683502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l’infinitif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49483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49524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7821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143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55589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70927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9455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1FECF871-0768-4A2F-9425-71773E4B2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950" y="2075610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5DB5F7A-FCBC-4994-958D-B096245C89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950" y="2765075"/>
            <a:ext cx="462709" cy="42872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7B71CF37-7D7A-48FE-AF37-0A0CB54C1A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9444" y="3366710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FE11E53F-690F-433B-9720-FC55C6C029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239" y="4024450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8724AA31-9E2D-4691-AFDE-9090619A05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951" y="4767761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B15BE54B-0961-44D9-BAF1-5E0570495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1026" y="5427400"/>
            <a:ext cx="462709" cy="428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399E9-0BB7-4278-A6A1-101668FD817B}"/>
              </a:ext>
            </a:extLst>
          </p:cNvPr>
          <p:cNvSpPr txBox="1"/>
          <p:nvPr/>
        </p:nvSpPr>
        <p:spPr>
          <a:xfrm>
            <a:off x="5515441" y="205536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9A2344-E451-4527-8CBE-38613DE6CD47}"/>
              </a:ext>
            </a:extLst>
          </p:cNvPr>
          <p:cNvSpPr txBox="1"/>
          <p:nvPr/>
        </p:nvSpPr>
        <p:spPr>
          <a:xfrm>
            <a:off x="7411619" y="2116920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__ _________ a text.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A97FEA-FEF6-4D8B-8228-ADAB4D924A0E}"/>
              </a:ext>
            </a:extLst>
          </p:cNvPr>
          <p:cNvSpPr txBox="1"/>
          <p:nvPr/>
        </p:nvSpPr>
        <p:spPr>
          <a:xfrm>
            <a:off x="9242674" y="2067252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look for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DE7556-130A-4A51-AE46-158C2540F838}"/>
              </a:ext>
            </a:extLst>
          </p:cNvPr>
          <p:cNvSpPr txBox="1"/>
          <p:nvPr/>
        </p:nvSpPr>
        <p:spPr>
          <a:xfrm>
            <a:off x="5501536" y="2729436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06106A-50C1-4FDE-B9EC-B7C77B5A3224}"/>
              </a:ext>
            </a:extLst>
          </p:cNvPr>
          <p:cNvSpPr txBox="1"/>
          <p:nvPr/>
        </p:nvSpPr>
        <p:spPr>
          <a:xfrm>
            <a:off x="7326587" y="2756319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fun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__ ___________ a poster.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EEB188-3913-4B30-B61D-4286210BE498}"/>
              </a:ext>
            </a:extLst>
          </p:cNvPr>
          <p:cNvSpPr txBox="1"/>
          <p:nvPr/>
        </p:nvSpPr>
        <p:spPr>
          <a:xfrm>
            <a:off x="8286591" y="2663662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draw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E5FA27-DCC8-46E3-BF14-21D032F692FD}"/>
              </a:ext>
            </a:extLst>
          </p:cNvPr>
          <p:cNvSpPr txBox="1"/>
          <p:nvPr/>
        </p:nvSpPr>
        <p:spPr>
          <a:xfrm>
            <a:off x="5515440" y="3366710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3C8AFA-FE02-4938-B2CA-ADAC7F8695D9}"/>
              </a:ext>
            </a:extLst>
          </p:cNvPr>
          <p:cNvSpPr txBox="1"/>
          <p:nvPr/>
        </p:nvSpPr>
        <p:spPr>
          <a:xfrm>
            <a:off x="7425523" y="3397487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 a pencil is important.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6A1B41-B240-4537-87DD-2DC668D63A93}"/>
              </a:ext>
            </a:extLst>
          </p:cNvPr>
          <p:cNvSpPr txBox="1"/>
          <p:nvPr/>
        </p:nvSpPr>
        <p:spPr>
          <a:xfrm>
            <a:off x="7439428" y="3319630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2FC1B5-A73E-4907-9941-7AC3483BEE74}"/>
              </a:ext>
            </a:extLst>
          </p:cNvPr>
          <p:cNvSpPr txBox="1"/>
          <p:nvPr/>
        </p:nvSpPr>
        <p:spPr>
          <a:xfrm>
            <a:off x="5515440" y="405793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3CD98D-96BC-41EA-8492-7E3182071046}"/>
              </a:ext>
            </a:extLst>
          </p:cNvPr>
          <p:cNvSpPr txBox="1"/>
          <p:nvPr/>
        </p:nvSpPr>
        <p:spPr>
          <a:xfrm>
            <a:off x="7326587" y="4159284"/>
            <a:ext cx="486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interesting __ _________ a country.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4CE3EA5-324D-4347-A206-6221A0812FA5}"/>
              </a:ext>
            </a:extLst>
          </p:cNvPr>
          <p:cNvSpPr txBox="1"/>
          <p:nvPr/>
        </p:nvSpPr>
        <p:spPr>
          <a:xfrm>
            <a:off x="9029734" y="4111222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present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CCCF9D-9A93-45F6-BB04-759472B09569}"/>
              </a:ext>
            </a:extLst>
          </p:cNvPr>
          <p:cNvSpPr txBox="1"/>
          <p:nvPr/>
        </p:nvSpPr>
        <p:spPr>
          <a:xfrm>
            <a:off x="5515440" y="479305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F8EA593-A7CA-486E-AEA3-140A8FD93099}"/>
              </a:ext>
            </a:extLst>
          </p:cNvPr>
          <p:cNvSpPr txBox="1"/>
          <p:nvPr/>
        </p:nvSpPr>
        <p:spPr>
          <a:xfrm>
            <a:off x="7411619" y="4677412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easy __ ____________ a word.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90D8595-7695-4ECD-B6EF-20537AD9F21B}"/>
              </a:ext>
            </a:extLst>
          </p:cNvPr>
          <p:cNvSpPr txBox="1"/>
          <p:nvPr/>
        </p:nvSpPr>
        <p:spPr>
          <a:xfrm>
            <a:off x="8695330" y="4641579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look for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161E6D7-298E-42E1-838E-44210A6DD1C7}"/>
              </a:ext>
            </a:extLst>
          </p:cNvPr>
          <p:cNvSpPr txBox="1"/>
          <p:nvPr/>
        </p:nvSpPr>
        <p:spPr>
          <a:xfrm>
            <a:off x="5515440" y="544877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6C0B38-72C8-4056-847A-644CEB9801CE}"/>
              </a:ext>
            </a:extLst>
          </p:cNvPr>
          <p:cNvSpPr txBox="1"/>
          <p:nvPr/>
        </p:nvSpPr>
        <p:spPr>
          <a:xfrm>
            <a:off x="7196942" y="5489823"/>
            <a:ext cx="5147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_____________ a text well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important!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CD91D8-1A82-416F-8D45-CD3B686CBB84}"/>
              </a:ext>
            </a:extLst>
          </p:cNvPr>
          <p:cNvSpPr txBox="1"/>
          <p:nvPr/>
        </p:nvSpPr>
        <p:spPr>
          <a:xfrm>
            <a:off x="7243345" y="5404248"/>
            <a:ext cx="2113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Pronouncing</a:t>
            </a: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0B82D1D2-7D97-49D8-94C8-5F12F64EA87E}"/>
              </a:ext>
            </a:extLst>
          </p:cNvPr>
          <p:cNvSpPr/>
          <p:nvPr/>
        </p:nvSpPr>
        <p:spPr>
          <a:xfrm>
            <a:off x="444083" y="6179932"/>
            <a:ext cx="11181468" cy="424815"/>
          </a:xfrm>
          <a:prstGeom prst="wedgeRoundRectCallout">
            <a:avLst>
              <a:gd name="adj1" fmla="val 11101"/>
              <a:gd name="adj2" fmla="val -501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 Most infinitives end in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but you know a few verbs already that end in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–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Speech Bubble: Rectangle with Corners Rounded 41">
            <a:hlinkClick r:id="" action="ppaction://noaction">
              <a:snd r:embed="rId13" name="T2_W1_6.3.wav"/>
            </a:hlinkClick>
            <a:extLst>
              <a:ext uri="{FF2B5EF4-FFF2-40B4-BE49-F238E27FC236}">
                <a16:creationId xmlns:a16="http://schemas.microsoft.com/office/drawing/2014/main" id="{4A30A34A-33CC-4862-A99E-1147EAE6F780}"/>
              </a:ext>
            </a:extLst>
          </p:cNvPr>
          <p:cNvSpPr/>
          <p:nvPr/>
        </p:nvSpPr>
        <p:spPr>
          <a:xfrm>
            <a:off x="892262" y="626979"/>
            <a:ext cx="28991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D402F642-228E-4B57-90C6-24968005D9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3" name="T2_W1_6.4.wav"/>
            </a:hlinkClick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4298958" y="619030"/>
            <a:ext cx="264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TextBox 49">
            <a:hlinkClick r:id="" action="ppaction://noaction">
              <a:snd r:embed="rId16" name="T2_W1_6.2.wav"/>
            </a:hlinkClick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4020360" y="78432"/>
            <a:ext cx="3585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 Nancy parle.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Rectangle 9">
            <a:hlinkClick r:id="" action="ppaction://noaction">
              <a:snd r:embed="rId13" name="T2_W1_6.3.wav"/>
            </a:hlinkClick>
            <a:extLst>
              <a:ext uri="{FF2B5EF4-FFF2-40B4-BE49-F238E27FC236}">
                <a16:creationId xmlns:a16="http://schemas.microsoft.com/office/drawing/2014/main" id="{19934FE6-9C8A-421B-BD29-66BFD714E23F}"/>
              </a:ext>
            </a:extLst>
          </p:cNvPr>
          <p:cNvSpPr/>
          <p:nvPr/>
        </p:nvSpPr>
        <p:spPr>
          <a:xfrm>
            <a:off x="859714" y="640847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L’infinitif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ES_tradnl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où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 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D3AA3DF-0F25-41DB-A2F1-BD563E09FDB7}"/>
              </a:ext>
            </a:extLst>
          </p:cNvPr>
          <p:cNvGrpSpPr/>
          <p:nvPr/>
        </p:nvGrpSpPr>
        <p:grpSpPr>
          <a:xfrm>
            <a:off x="9170849" y="161830"/>
            <a:ext cx="1355846" cy="914400"/>
            <a:chOff x="351184" y="2732314"/>
            <a:chExt cx="3647872" cy="246017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9B8B7D6-C7E0-4D60-B592-70A2639C78A0}"/>
                </a:ext>
              </a:extLst>
            </p:cNvPr>
            <p:cNvSpPr/>
            <p:nvPr/>
          </p:nvSpPr>
          <p:spPr>
            <a:xfrm>
              <a:off x="351184" y="2732314"/>
              <a:ext cx="3647872" cy="24601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172CE76E-5505-4CA3-8EEF-C65F3B894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6" t="21294" r="31585" b="41956"/>
            <a:stretch/>
          </p:blipFill>
          <p:spPr>
            <a:xfrm>
              <a:off x="981294" y="2862943"/>
              <a:ext cx="2299564" cy="221311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5930D7-0E3C-4C95-9EFE-4CC4A76E0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69" b="91658" l="6087" r="89938">
                          <a14:foregroundMark x1="15652" y1="85181" x2="15652" y2="85181"/>
                          <a14:foregroundMark x1="6335" y1="84632" x2="6335" y2="84632"/>
                          <a14:foregroundMark x1="43727" y1="28101" x2="43727" y2="28101"/>
                          <a14:foregroundMark x1="17019" y1="55763" x2="17019" y2="55763"/>
                          <a14:foregroundMark x1="6335" y1="58727" x2="6335" y2="58727"/>
                          <a14:foregroundMark x1="35031" y1="50494" x2="35031" y2="50494"/>
                          <a14:foregroundMark x1="63727" y1="45774" x2="63727" y2="45774"/>
                          <a14:foregroundMark x1="75031" y1="89352" x2="75031" y2="89352"/>
                          <a14:foregroundMark x1="44969" y1="91109" x2="44969" y2="91109"/>
                          <a14:foregroundMark x1="11677" y1="91658" x2="11677" y2="91658"/>
                          <a14:foregroundMark x1="56398" y1="91658" x2="56398" y2="91658"/>
                          <a14:backgroundMark x1="23727" y1="16246" x2="23727" y2="16246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3043" y1="10977" x2="33043" y2="10977"/>
                          <a14:backgroundMark x1="31677" y1="10977" x2="31677" y2="10977"/>
                          <a14:backgroundMark x1="34410" y1="11526" x2="34410" y2="11526"/>
                          <a14:backgroundMark x1="34410" y1="11526" x2="34410" y2="11526"/>
                          <a14:backgroundMark x1="33665" y1="11526" x2="33665" y2="115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9421" y="3416312"/>
              <a:ext cx="1391250" cy="1574445"/>
            </a:xfrm>
            <a:prstGeom prst="rect">
              <a:avLst/>
            </a:prstGeom>
          </p:spPr>
        </p:pic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E944E75-89B6-4044-A7BC-B121E95DC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49" y="3446084"/>
              <a:ext cx="770672" cy="652061"/>
            </a:xfrm>
            <a:prstGeom prst="rect">
              <a:avLst/>
            </a:prstGeom>
          </p:spPr>
        </p:pic>
        <p:pic>
          <p:nvPicPr>
            <p:cNvPr id="57" name="Picture 56" descr="Map&#10;&#10;Description automatically generated">
              <a:extLst>
                <a:ext uri="{FF2B5EF4-FFF2-40B4-BE49-F238E27FC236}">
                  <a16:creationId xmlns:a16="http://schemas.microsoft.com/office/drawing/2014/main" id="{5527C571-645C-4CE8-8A88-03F021713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257" y="2792030"/>
              <a:ext cx="810474" cy="619886"/>
            </a:xfrm>
            <a:prstGeom prst="rect">
              <a:avLst/>
            </a:prstGeom>
          </p:spPr>
        </p:pic>
        <p:pic>
          <p:nvPicPr>
            <p:cNvPr id="58" name="Picture 57" descr="A picture containing sitting, indoor, kitchenware, pan&#10;&#10;Description automatically generated">
              <a:extLst>
                <a:ext uri="{FF2B5EF4-FFF2-40B4-BE49-F238E27FC236}">
                  <a16:creationId xmlns:a16="http://schemas.microsoft.com/office/drawing/2014/main" id="{9BC059D4-BAD6-46F4-9A14-8B4DE38D2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662" y="3914164"/>
              <a:ext cx="735924" cy="367962"/>
            </a:xfrm>
            <a:prstGeom prst="rect">
              <a:avLst/>
            </a:prstGeom>
          </p:spPr>
        </p:pic>
        <p:pic>
          <p:nvPicPr>
            <p:cNvPr id="59" name="Picture 58" descr="A picture containing text, gambling house, room&#10;&#10;Description automatically generated">
              <a:extLst>
                <a:ext uri="{FF2B5EF4-FFF2-40B4-BE49-F238E27FC236}">
                  <a16:creationId xmlns:a16="http://schemas.microsoft.com/office/drawing/2014/main" id="{B5CED3E0-33DF-43F6-A7D1-601B47992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017085"/>
              <a:ext cx="421125" cy="238857"/>
            </a:xfrm>
            <a:prstGeom prst="rect">
              <a:avLst/>
            </a:prstGeom>
          </p:spPr>
        </p:pic>
        <p:pic>
          <p:nvPicPr>
            <p:cNvPr id="60" name="Picture 59" descr="Text&#10;&#10;Description automatically generated">
              <a:extLst>
                <a:ext uri="{FF2B5EF4-FFF2-40B4-BE49-F238E27FC236}">
                  <a16:creationId xmlns:a16="http://schemas.microsoft.com/office/drawing/2014/main" id="{4252F450-6E01-4A5B-AEC4-64D6BEA18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2"/>
            <a:stretch/>
          </p:blipFill>
          <p:spPr>
            <a:xfrm>
              <a:off x="1142864" y="4361868"/>
              <a:ext cx="675658" cy="320646"/>
            </a:xfrm>
            <a:prstGeom prst="rect">
              <a:avLst/>
            </a:prstGeom>
          </p:spPr>
        </p:pic>
        <p:pic>
          <p:nvPicPr>
            <p:cNvPr id="61" name="Picture 6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FA0C3F2-55E0-46DE-9D77-D127E77A6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736" y="3536764"/>
              <a:ext cx="731991" cy="495238"/>
            </a:xfrm>
            <a:prstGeom prst="rect">
              <a:avLst/>
            </a:prstGeom>
          </p:spPr>
        </p:pic>
      </p:grp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C72A2C-C135-47DF-AF11-DD4CC1BBA6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99" y="89590"/>
            <a:ext cx="81693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  <p:bldP spid="45" grpId="0"/>
      <p:bldP spid="4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2_W1_7.1.wav"/>
            </a:hlinkClick>
          </p:cNvPr>
          <p:cNvSpPr/>
          <p:nvPr/>
        </p:nvSpPr>
        <p:spPr>
          <a:xfrm>
            <a:off x="75717" y="43189"/>
            <a:ext cx="218412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Max écrit.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1994600" y="66006"/>
            <a:ext cx="703045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Max writes his impressions of French club.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Pensando, Pensamiento, Burbujas, Burbujas De Discurso">
            <a:extLst>
              <a:ext uri="{FF2B5EF4-FFF2-40B4-BE49-F238E27FC236}">
                <a16:creationId xmlns:a16="http://schemas.microsoft.com/office/drawing/2014/main" id="{CDAAAD25-412D-4030-B856-B0A3838B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58" y="96729"/>
            <a:ext cx="877813" cy="9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per, Write, Texture, Lines, Pattern, Writing Paper">
            <a:extLst>
              <a:ext uri="{FF2B5EF4-FFF2-40B4-BE49-F238E27FC236}">
                <a16:creationId xmlns:a16="http://schemas.microsoft.com/office/drawing/2014/main" id="{56526E2B-B29A-42DB-B506-7DCCD0CCE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0" y="514359"/>
            <a:ext cx="7315200" cy="6641631"/>
          </a:xfrm>
          <a:custGeom>
            <a:avLst/>
            <a:gdLst>
              <a:gd name="connsiteX0" fmla="*/ 0 w 7315200"/>
              <a:gd name="connsiteY0" fmla="*/ 0 h 6641631"/>
              <a:gd name="connsiteX1" fmla="*/ 343252 w 7315200"/>
              <a:gd name="connsiteY1" fmla="*/ 0 h 6641631"/>
              <a:gd name="connsiteX2" fmla="*/ 905959 w 7315200"/>
              <a:gd name="connsiteY2" fmla="*/ 0 h 6641631"/>
              <a:gd name="connsiteX3" fmla="*/ 1249211 w 7315200"/>
              <a:gd name="connsiteY3" fmla="*/ 0 h 6641631"/>
              <a:gd name="connsiteX4" fmla="*/ 1958223 w 7315200"/>
              <a:gd name="connsiteY4" fmla="*/ 0 h 6641631"/>
              <a:gd name="connsiteX5" fmla="*/ 2594082 w 7315200"/>
              <a:gd name="connsiteY5" fmla="*/ 0 h 6641631"/>
              <a:gd name="connsiteX6" fmla="*/ 3156790 w 7315200"/>
              <a:gd name="connsiteY6" fmla="*/ 0 h 6641631"/>
              <a:gd name="connsiteX7" fmla="*/ 3646346 w 7315200"/>
              <a:gd name="connsiteY7" fmla="*/ 0 h 6641631"/>
              <a:gd name="connsiteX8" fmla="*/ 4062750 w 7315200"/>
              <a:gd name="connsiteY8" fmla="*/ 0 h 6641631"/>
              <a:gd name="connsiteX9" fmla="*/ 4479153 w 7315200"/>
              <a:gd name="connsiteY9" fmla="*/ 0 h 6641631"/>
              <a:gd name="connsiteX10" fmla="*/ 5115013 w 7315200"/>
              <a:gd name="connsiteY10" fmla="*/ 0 h 6641631"/>
              <a:gd name="connsiteX11" fmla="*/ 5824025 w 7315200"/>
              <a:gd name="connsiteY11" fmla="*/ 0 h 6641631"/>
              <a:gd name="connsiteX12" fmla="*/ 6386732 w 7315200"/>
              <a:gd name="connsiteY12" fmla="*/ 0 h 6641631"/>
              <a:gd name="connsiteX13" fmla="*/ 7315200 w 7315200"/>
              <a:gd name="connsiteY13" fmla="*/ 0 h 6641631"/>
              <a:gd name="connsiteX14" fmla="*/ 7315200 w 7315200"/>
              <a:gd name="connsiteY14" fmla="*/ 420637 h 6641631"/>
              <a:gd name="connsiteX15" fmla="*/ 7315200 w 7315200"/>
              <a:gd name="connsiteY15" fmla="*/ 1040522 h 6641631"/>
              <a:gd name="connsiteX16" fmla="*/ 7315200 w 7315200"/>
              <a:gd name="connsiteY16" fmla="*/ 1461159 h 6641631"/>
              <a:gd name="connsiteX17" fmla="*/ 7315200 w 7315200"/>
              <a:gd name="connsiteY17" fmla="*/ 1881795 h 6641631"/>
              <a:gd name="connsiteX18" fmla="*/ 7315200 w 7315200"/>
              <a:gd name="connsiteY18" fmla="*/ 2435265 h 6641631"/>
              <a:gd name="connsiteX19" fmla="*/ 7315200 w 7315200"/>
              <a:gd name="connsiteY19" fmla="*/ 2855901 h 6641631"/>
              <a:gd name="connsiteX20" fmla="*/ 7315200 w 7315200"/>
              <a:gd name="connsiteY20" fmla="*/ 3276538 h 6641631"/>
              <a:gd name="connsiteX21" fmla="*/ 7315200 w 7315200"/>
              <a:gd name="connsiteY21" fmla="*/ 3830007 h 6641631"/>
              <a:gd name="connsiteX22" fmla="*/ 7315200 w 7315200"/>
              <a:gd name="connsiteY22" fmla="*/ 4250644 h 6641631"/>
              <a:gd name="connsiteX23" fmla="*/ 7315200 w 7315200"/>
              <a:gd name="connsiteY23" fmla="*/ 4737697 h 6641631"/>
              <a:gd name="connsiteX24" fmla="*/ 7315200 w 7315200"/>
              <a:gd name="connsiteY24" fmla="*/ 5224750 h 6641631"/>
              <a:gd name="connsiteX25" fmla="*/ 7315200 w 7315200"/>
              <a:gd name="connsiteY25" fmla="*/ 5778219 h 6641631"/>
              <a:gd name="connsiteX26" fmla="*/ 7315200 w 7315200"/>
              <a:gd name="connsiteY26" fmla="*/ 6641631 h 6641631"/>
              <a:gd name="connsiteX27" fmla="*/ 6606188 w 7315200"/>
              <a:gd name="connsiteY27" fmla="*/ 6641631 h 6641631"/>
              <a:gd name="connsiteX28" fmla="*/ 6043481 w 7315200"/>
              <a:gd name="connsiteY28" fmla="*/ 6641631 h 6641631"/>
              <a:gd name="connsiteX29" fmla="*/ 5407621 w 7315200"/>
              <a:gd name="connsiteY29" fmla="*/ 6641631 h 6641631"/>
              <a:gd name="connsiteX30" fmla="*/ 5064369 w 7315200"/>
              <a:gd name="connsiteY30" fmla="*/ 6641631 h 6641631"/>
              <a:gd name="connsiteX31" fmla="*/ 4647966 w 7315200"/>
              <a:gd name="connsiteY31" fmla="*/ 6641631 h 6641631"/>
              <a:gd name="connsiteX32" fmla="*/ 3938954 w 7315200"/>
              <a:gd name="connsiteY32" fmla="*/ 6641631 h 6641631"/>
              <a:gd name="connsiteX33" fmla="*/ 3303094 w 7315200"/>
              <a:gd name="connsiteY33" fmla="*/ 6641631 h 6641631"/>
              <a:gd name="connsiteX34" fmla="*/ 2667234 w 7315200"/>
              <a:gd name="connsiteY34" fmla="*/ 6641631 h 6641631"/>
              <a:gd name="connsiteX35" fmla="*/ 1958223 w 7315200"/>
              <a:gd name="connsiteY35" fmla="*/ 6641631 h 6641631"/>
              <a:gd name="connsiteX36" fmla="*/ 1395515 w 7315200"/>
              <a:gd name="connsiteY36" fmla="*/ 6641631 h 6641631"/>
              <a:gd name="connsiteX37" fmla="*/ 1052263 w 7315200"/>
              <a:gd name="connsiteY37" fmla="*/ 6641631 h 6641631"/>
              <a:gd name="connsiteX38" fmla="*/ 0 w 7315200"/>
              <a:gd name="connsiteY38" fmla="*/ 6641631 h 6641631"/>
              <a:gd name="connsiteX39" fmla="*/ 0 w 7315200"/>
              <a:gd name="connsiteY39" fmla="*/ 5955329 h 6641631"/>
              <a:gd name="connsiteX40" fmla="*/ 0 w 7315200"/>
              <a:gd name="connsiteY40" fmla="*/ 5401860 h 6641631"/>
              <a:gd name="connsiteX41" fmla="*/ 0 w 7315200"/>
              <a:gd name="connsiteY41" fmla="*/ 4914807 h 6641631"/>
              <a:gd name="connsiteX42" fmla="*/ 0 w 7315200"/>
              <a:gd name="connsiteY42" fmla="*/ 4294921 h 6641631"/>
              <a:gd name="connsiteX43" fmla="*/ 0 w 7315200"/>
              <a:gd name="connsiteY43" fmla="*/ 3608620 h 6641631"/>
              <a:gd name="connsiteX44" fmla="*/ 0 w 7315200"/>
              <a:gd name="connsiteY44" fmla="*/ 3187983 h 6641631"/>
              <a:gd name="connsiteX45" fmla="*/ 0 w 7315200"/>
              <a:gd name="connsiteY45" fmla="*/ 2501681 h 6641631"/>
              <a:gd name="connsiteX46" fmla="*/ 0 w 7315200"/>
              <a:gd name="connsiteY46" fmla="*/ 1815379 h 6641631"/>
              <a:gd name="connsiteX47" fmla="*/ 0 w 7315200"/>
              <a:gd name="connsiteY47" fmla="*/ 1129077 h 6641631"/>
              <a:gd name="connsiteX48" fmla="*/ 0 w 7315200"/>
              <a:gd name="connsiteY48" fmla="*/ 575608 h 6641631"/>
              <a:gd name="connsiteX49" fmla="*/ 0 w 7315200"/>
              <a:gd name="connsiteY49" fmla="*/ 0 h 664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15200" h="6641631" extrusionOk="0">
                <a:moveTo>
                  <a:pt x="0" y="0"/>
                </a:moveTo>
                <a:cubicBezTo>
                  <a:pt x="76339" y="-13076"/>
                  <a:pt x="241357" y="27309"/>
                  <a:pt x="343252" y="0"/>
                </a:cubicBezTo>
                <a:cubicBezTo>
                  <a:pt x="445147" y="-27309"/>
                  <a:pt x="641830" y="15483"/>
                  <a:pt x="905959" y="0"/>
                </a:cubicBezTo>
                <a:cubicBezTo>
                  <a:pt x="1170088" y="-15483"/>
                  <a:pt x="1082836" y="24853"/>
                  <a:pt x="1249211" y="0"/>
                </a:cubicBezTo>
                <a:cubicBezTo>
                  <a:pt x="1415586" y="-24853"/>
                  <a:pt x="1699517" y="27794"/>
                  <a:pt x="1958223" y="0"/>
                </a:cubicBezTo>
                <a:cubicBezTo>
                  <a:pt x="2216929" y="-27794"/>
                  <a:pt x="2398279" y="5283"/>
                  <a:pt x="2594082" y="0"/>
                </a:cubicBezTo>
                <a:cubicBezTo>
                  <a:pt x="2789885" y="-5283"/>
                  <a:pt x="2938709" y="40264"/>
                  <a:pt x="3156790" y="0"/>
                </a:cubicBezTo>
                <a:cubicBezTo>
                  <a:pt x="3374871" y="-40264"/>
                  <a:pt x="3545872" y="3878"/>
                  <a:pt x="3646346" y="0"/>
                </a:cubicBezTo>
                <a:cubicBezTo>
                  <a:pt x="3746820" y="-3878"/>
                  <a:pt x="3910602" y="8182"/>
                  <a:pt x="4062750" y="0"/>
                </a:cubicBezTo>
                <a:cubicBezTo>
                  <a:pt x="4214898" y="-8182"/>
                  <a:pt x="4363152" y="2373"/>
                  <a:pt x="4479153" y="0"/>
                </a:cubicBezTo>
                <a:cubicBezTo>
                  <a:pt x="4595154" y="-2373"/>
                  <a:pt x="4950569" y="25666"/>
                  <a:pt x="5115013" y="0"/>
                </a:cubicBezTo>
                <a:cubicBezTo>
                  <a:pt x="5279457" y="-25666"/>
                  <a:pt x="5497650" y="30518"/>
                  <a:pt x="5824025" y="0"/>
                </a:cubicBezTo>
                <a:cubicBezTo>
                  <a:pt x="6150400" y="-30518"/>
                  <a:pt x="6146390" y="60845"/>
                  <a:pt x="6386732" y="0"/>
                </a:cubicBezTo>
                <a:cubicBezTo>
                  <a:pt x="6627074" y="-60845"/>
                  <a:pt x="7023573" y="25409"/>
                  <a:pt x="7315200" y="0"/>
                </a:cubicBezTo>
                <a:cubicBezTo>
                  <a:pt x="7360136" y="141801"/>
                  <a:pt x="7278887" y="249391"/>
                  <a:pt x="7315200" y="420637"/>
                </a:cubicBezTo>
                <a:cubicBezTo>
                  <a:pt x="7351513" y="591883"/>
                  <a:pt x="7311985" y="859564"/>
                  <a:pt x="7315200" y="1040522"/>
                </a:cubicBezTo>
                <a:cubicBezTo>
                  <a:pt x="7318415" y="1221481"/>
                  <a:pt x="7266518" y="1343428"/>
                  <a:pt x="7315200" y="1461159"/>
                </a:cubicBezTo>
                <a:cubicBezTo>
                  <a:pt x="7363882" y="1578890"/>
                  <a:pt x="7275652" y="1702279"/>
                  <a:pt x="7315200" y="1881795"/>
                </a:cubicBezTo>
                <a:cubicBezTo>
                  <a:pt x="7354748" y="2061311"/>
                  <a:pt x="7259698" y="2197985"/>
                  <a:pt x="7315200" y="2435265"/>
                </a:cubicBezTo>
                <a:cubicBezTo>
                  <a:pt x="7370702" y="2672545"/>
                  <a:pt x="7288537" y="2650215"/>
                  <a:pt x="7315200" y="2855901"/>
                </a:cubicBezTo>
                <a:cubicBezTo>
                  <a:pt x="7341863" y="3061587"/>
                  <a:pt x="7267330" y="3115274"/>
                  <a:pt x="7315200" y="3276538"/>
                </a:cubicBezTo>
                <a:cubicBezTo>
                  <a:pt x="7363070" y="3437802"/>
                  <a:pt x="7254378" y="3657944"/>
                  <a:pt x="7315200" y="3830007"/>
                </a:cubicBezTo>
                <a:cubicBezTo>
                  <a:pt x="7376022" y="4002070"/>
                  <a:pt x="7291711" y="4085528"/>
                  <a:pt x="7315200" y="4250644"/>
                </a:cubicBezTo>
                <a:cubicBezTo>
                  <a:pt x="7338689" y="4415760"/>
                  <a:pt x="7308324" y="4517706"/>
                  <a:pt x="7315200" y="4737697"/>
                </a:cubicBezTo>
                <a:cubicBezTo>
                  <a:pt x="7322076" y="4957688"/>
                  <a:pt x="7311059" y="5094915"/>
                  <a:pt x="7315200" y="5224750"/>
                </a:cubicBezTo>
                <a:cubicBezTo>
                  <a:pt x="7319341" y="5354585"/>
                  <a:pt x="7272874" y="5622187"/>
                  <a:pt x="7315200" y="5778219"/>
                </a:cubicBezTo>
                <a:cubicBezTo>
                  <a:pt x="7357526" y="5934251"/>
                  <a:pt x="7260239" y="6428985"/>
                  <a:pt x="7315200" y="6641631"/>
                </a:cubicBezTo>
                <a:cubicBezTo>
                  <a:pt x="7145014" y="6651963"/>
                  <a:pt x="6850851" y="6634604"/>
                  <a:pt x="6606188" y="6641631"/>
                </a:cubicBezTo>
                <a:cubicBezTo>
                  <a:pt x="6361525" y="6648658"/>
                  <a:pt x="6203913" y="6605197"/>
                  <a:pt x="6043481" y="6641631"/>
                </a:cubicBezTo>
                <a:cubicBezTo>
                  <a:pt x="5883049" y="6678065"/>
                  <a:pt x="5589862" y="6621640"/>
                  <a:pt x="5407621" y="6641631"/>
                </a:cubicBezTo>
                <a:cubicBezTo>
                  <a:pt x="5225380" y="6661622"/>
                  <a:pt x="5203339" y="6611635"/>
                  <a:pt x="5064369" y="6641631"/>
                </a:cubicBezTo>
                <a:cubicBezTo>
                  <a:pt x="4925399" y="6671627"/>
                  <a:pt x="4771588" y="6636108"/>
                  <a:pt x="4647966" y="6641631"/>
                </a:cubicBezTo>
                <a:cubicBezTo>
                  <a:pt x="4524344" y="6647154"/>
                  <a:pt x="4134168" y="6612465"/>
                  <a:pt x="3938954" y="6641631"/>
                </a:cubicBezTo>
                <a:cubicBezTo>
                  <a:pt x="3743740" y="6670797"/>
                  <a:pt x="3579621" y="6569819"/>
                  <a:pt x="3303094" y="6641631"/>
                </a:cubicBezTo>
                <a:cubicBezTo>
                  <a:pt x="3026567" y="6713443"/>
                  <a:pt x="2875066" y="6598034"/>
                  <a:pt x="2667234" y="6641631"/>
                </a:cubicBezTo>
                <a:cubicBezTo>
                  <a:pt x="2459402" y="6685228"/>
                  <a:pt x="2191153" y="6604535"/>
                  <a:pt x="1958223" y="6641631"/>
                </a:cubicBezTo>
                <a:cubicBezTo>
                  <a:pt x="1725293" y="6678727"/>
                  <a:pt x="1587707" y="6582800"/>
                  <a:pt x="1395515" y="6641631"/>
                </a:cubicBezTo>
                <a:cubicBezTo>
                  <a:pt x="1203323" y="6700462"/>
                  <a:pt x="1133251" y="6606752"/>
                  <a:pt x="1052263" y="6641631"/>
                </a:cubicBezTo>
                <a:cubicBezTo>
                  <a:pt x="971275" y="6676510"/>
                  <a:pt x="524453" y="6537843"/>
                  <a:pt x="0" y="6641631"/>
                </a:cubicBezTo>
                <a:cubicBezTo>
                  <a:pt x="-15525" y="6444987"/>
                  <a:pt x="48544" y="6188040"/>
                  <a:pt x="0" y="5955329"/>
                </a:cubicBezTo>
                <a:cubicBezTo>
                  <a:pt x="-48544" y="5722618"/>
                  <a:pt x="55443" y="5674835"/>
                  <a:pt x="0" y="5401860"/>
                </a:cubicBezTo>
                <a:cubicBezTo>
                  <a:pt x="-55443" y="5128885"/>
                  <a:pt x="53580" y="5057392"/>
                  <a:pt x="0" y="4914807"/>
                </a:cubicBezTo>
                <a:cubicBezTo>
                  <a:pt x="-53580" y="4772222"/>
                  <a:pt x="62866" y="4582686"/>
                  <a:pt x="0" y="4294921"/>
                </a:cubicBezTo>
                <a:cubicBezTo>
                  <a:pt x="-62866" y="4007156"/>
                  <a:pt x="51465" y="3752231"/>
                  <a:pt x="0" y="3608620"/>
                </a:cubicBezTo>
                <a:cubicBezTo>
                  <a:pt x="-51465" y="3465009"/>
                  <a:pt x="24100" y="3289879"/>
                  <a:pt x="0" y="3187983"/>
                </a:cubicBezTo>
                <a:cubicBezTo>
                  <a:pt x="-24100" y="3086087"/>
                  <a:pt x="4900" y="2802473"/>
                  <a:pt x="0" y="2501681"/>
                </a:cubicBezTo>
                <a:cubicBezTo>
                  <a:pt x="-4900" y="2200889"/>
                  <a:pt x="2121" y="2090534"/>
                  <a:pt x="0" y="1815379"/>
                </a:cubicBezTo>
                <a:cubicBezTo>
                  <a:pt x="-2121" y="1540224"/>
                  <a:pt x="20715" y="1339083"/>
                  <a:pt x="0" y="1129077"/>
                </a:cubicBezTo>
                <a:cubicBezTo>
                  <a:pt x="-20715" y="919071"/>
                  <a:pt x="39908" y="700284"/>
                  <a:pt x="0" y="575608"/>
                </a:cubicBezTo>
                <a:cubicBezTo>
                  <a:pt x="-39908" y="450932"/>
                  <a:pt x="55094" y="16153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CF94A0-E811-445D-B549-E427A3B5EF7A}"/>
              </a:ext>
            </a:extLst>
          </p:cNvPr>
          <p:cNvSpPr txBox="1"/>
          <p:nvPr/>
        </p:nvSpPr>
        <p:spPr>
          <a:xfrm>
            <a:off x="6736702" y="1230128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Complète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phrases ✍.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654ABFFD-C2ED-45B8-9289-B2473885E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28702"/>
              </p:ext>
            </p:extLst>
          </p:nvPr>
        </p:nvGraphicFramePr>
        <p:xfrm>
          <a:off x="5682863" y="1799150"/>
          <a:ext cx="6509137" cy="3661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913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527422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country is hard!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00573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easy ___ _____________ an image.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__________  a ruler in class.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30009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ideal ___ ____________ a text online.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1035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[5]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 a country ___ ___________ is interesting.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450669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[6]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fun ___ ____________ in French.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544781" y="655506"/>
            <a:ext cx="6479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Dessiner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pays, c’est difficile 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2419C-1AF3-4651-9AD8-9F7DB0456F5F}"/>
              </a:ext>
            </a:extLst>
          </p:cNvPr>
          <p:cNvSpPr txBox="1"/>
          <p:nvPr/>
        </p:nvSpPr>
        <p:spPr>
          <a:xfrm>
            <a:off x="526219" y="1383892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facile de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chercher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une image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D71AC-9595-4DA5-A5BC-A12D26981E7E}"/>
              </a:ext>
            </a:extLst>
          </p:cNvPr>
          <p:cNvSpPr txBox="1"/>
          <p:nvPr/>
        </p:nvSpPr>
        <p:spPr>
          <a:xfrm>
            <a:off x="593460" y="2507703"/>
            <a:ext cx="50979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texte, c’est difficile 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846C-6F48-495E-AA86-30ABBC35A999}"/>
              </a:ext>
            </a:extLst>
          </p:cNvPr>
          <p:cNvSpPr txBox="1"/>
          <p:nvPr/>
        </p:nvSpPr>
        <p:spPr>
          <a:xfrm>
            <a:off x="526218" y="3554848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idéal de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chercher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texte en ligne.</a:t>
            </a:r>
            <a:endParaRPr kumimoji="0" lang="en-GB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98BE1B-BD4E-4FC6-BEA7-29976EA25226}"/>
              </a:ext>
            </a:extLst>
          </p:cNvPr>
          <p:cNvSpPr txBox="1"/>
          <p:nvPr/>
        </p:nvSpPr>
        <p:spPr>
          <a:xfrm>
            <a:off x="515822" y="4449280"/>
            <a:ext cx="5575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Avoir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pays pour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présenter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c’est intéressant.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22039-38DC-4056-ADB3-A8829D3878A9}"/>
              </a:ext>
            </a:extLst>
          </p:cNvPr>
          <p:cNvSpPr txBox="1"/>
          <p:nvPr/>
        </p:nvSpPr>
        <p:spPr>
          <a:xfrm>
            <a:off x="520235" y="5442605"/>
            <a:ext cx="5575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amusant de prononcer en français.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0" name="CustomShape 23">
            <a:hlinkClick r:id="" action="ppaction://noaction">
              <a:snd r:embed="rId7" name="T2_W1_7.2.wav"/>
            </a:hlinkClick>
            <a:extLst>
              <a:ext uri="{FF2B5EF4-FFF2-40B4-BE49-F238E27FC236}">
                <a16:creationId xmlns:a16="http://schemas.microsoft.com/office/drawing/2014/main" id="{DBE33C31-C5E6-4398-8C63-B5E363CBCBAD}"/>
              </a:ext>
            </a:extLst>
          </p:cNvPr>
          <p:cNvSpPr/>
          <p:nvPr/>
        </p:nvSpPr>
        <p:spPr>
          <a:xfrm>
            <a:off x="56194" y="6537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8" name="T2_W1_7.3.wav"/>
            </a:hlinkClick>
            <a:extLst>
              <a:ext uri="{FF2B5EF4-FFF2-40B4-BE49-F238E27FC236}">
                <a16:creationId xmlns:a16="http://schemas.microsoft.com/office/drawing/2014/main" id="{E8870D9D-A0BE-4EA3-B1FA-E5C1410AFB2D}"/>
              </a:ext>
            </a:extLst>
          </p:cNvPr>
          <p:cNvSpPr/>
          <p:nvPr/>
        </p:nvSpPr>
        <p:spPr>
          <a:xfrm>
            <a:off x="65819" y="13914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9" name="T2_W1_7.4.wav"/>
            </a:hlinkClick>
            <a:extLst>
              <a:ext uri="{FF2B5EF4-FFF2-40B4-BE49-F238E27FC236}">
                <a16:creationId xmlns:a16="http://schemas.microsoft.com/office/drawing/2014/main" id="{3FD4E909-EC64-4E0C-8558-6DDBFE811464}"/>
              </a:ext>
            </a:extLst>
          </p:cNvPr>
          <p:cNvSpPr/>
          <p:nvPr/>
        </p:nvSpPr>
        <p:spPr>
          <a:xfrm>
            <a:off x="64710" y="24984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0" name="T2_W1_7.5.wav"/>
            </a:hlinkClick>
            <a:extLst>
              <a:ext uri="{FF2B5EF4-FFF2-40B4-BE49-F238E27FC236}">
                <a16:creationId xmlns:a16="http://schemas.microsoft.com/office/drawing/2014/main" id="{CED29CC3-A7B7-44EA-A43B-BAE633DC88E6}"/>
              </a:ext>
            </a:extLst>
          </p:cNvPr>
          <p:cNvSpPr/>
          <p:nvPr/>
        </p:nvSpPr>
        <p:spPr>
          <a:xfrm>
            <a:off x="62811" y="360101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1" name="T2_W1_7.6.wav"/>
            </a:hlinkClick>
            <a:extLst>
              <a:ext uri="{FF2B5EF4-FFF2-40B4-BE49-F238E27FC236}">
                <a16:creationId xmlns:a16="http://schemas.microsoft.com/office/drawing/2014/main" id="{A703BD02-6A6F-4FFC-9B91-78B71F767A11}"/>
              </a:ext>
            </a:extLst>
          </p:cNvPr>
          <p:cNvSpPr/>
          <p:nvPr/>
        </p:nvSpPr>
        <p:spPr>
          <a:xfrm>
            <a:off x="63444" y="442635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12" name="T2_W1_7.7.wav"/>
            </a:hlinkClick>
            <a:extLst>
              <a:ext uri="{FF2B5EF4-FFF2-40B4-BE49-F238E27FC236}">
                <a16:creationId xmlns:a16="http://schemas.microsoft.com/office/drawing/2014/main" id="{CB2BACA2-0ACA-43D2-B83E-58C04ED7BAD1}"/>
              </a:ext>
            </a:extLst>
          </p:cNvPr>
          <p:cNvSpPr/>
          <p:nvPr/>
        </p:nvSpPr>
        <p:spPr>
          <a:xfrm>
            <a:off x="50635" y="5493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6FF168-A64D-4DA1-8B9E-FF115482C6E6}"/>
              </a:ext>
            </a:extLst>
          </p:cNvPr>
          <p:cNvSpPr txBox="1"/>
          <p:nvPr/>
        </p:nvSpPr>
        <p:spPr>
          <a:xfrm>
            <a:off x="7454279" y="2272501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ADBC9B-B82E-4EBD-B102-CF7D4C7D47A9}"/>
              </a:ext>
            </a:extLst>
          </p:cNvPr>
          <p:cNvSpPr txBox="1"/>
          <p:nvPr/>
        </p:nvSpPr>
        <p:spPr>
          <a:xfrm>
            <a:off x="6376118" y="1787298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Drawing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2FA688-398B-4AE4-A579-C2A2B662C6B9}"/>
              </a:ext>
            </a:extLst>
          </p:cNvPr>
          <p:cNvSpPr txBox="1"/>
          <p:nvPr/>
        </p:nvSpPr>
        <p:spPr>
          <a:xfrm>
            <a:off x="8282707" y="2265278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look for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2E3C1A-DDF6-41DD-83FA-980BDED1236A}"/>
              </a:ext>
            </a:extLst>
          </p:cNvPr>
          <p:cNvSpPr txBox="1"/>
          <p:nvPr/>
        </p:nvSpPr>
        <p:spPr>
          <a:xfrm>
            <a:off x="8350525" y="2798522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E570B7-7934-4751-8D59-8C9818370F90}"/>
              </a:ext>
            </a:extLst>
          </p:cNvPr>
          <p:cNvSpPr txBox="1"/>
          <p:nvPr/>
        </p:nvSpPr>
        <p:spPr>
          <a:xfrm>
            <a:off x="9463965" y="279852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91E2F2-AF12-46EB-88B0-1C2E1AA6D5D8}"/>
              </a:ext>
            </a:extLst>
          </p:cNvPr>
          <p:cNvSpPr txBox="1"/>
          <p:nvPr/>
        </p:nvSpPr>
        <p:spPr>
          <a:xfrm>
            <a:off x="7549023" y="3573564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 look for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F29AD2-4CEF-4AD9-90ED-EC3E56903994}"/>
              </a:ext>
            </a:extLst>
          </p:cNvPr>
          <p:cNvSpPr txBox="1"/>
          <p:nvPr/>
        </p:nvSpPr>
        <p:spPr>
          <a:xfrm>
            <a:off x="6248380" y="4108636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487AE6-B90F-4729-9B7F-0A45EBFE422A}"/>
              </a:ext>
            </a:extLst>
          </p:cNvPr>
          <p:cNvSpPr txBox="1"/>
          <p:nvPr/>
        </p:nvSpPr>
        <p:spPr>
          <a:xfrm>
            <a:off x="9313813" y="4126406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D94BBD-8C64-4803-936E-A00642400B30}"/>
              </a:ext>
            </a:extLst>
          </p:cNvPr>
          <p:cNvSpPr txBox="1"/>
          <p:nvPr/>
        </p:nvSpPr>
        <p:spPr>
          <a:xfrm>
            <a:off x="9960198" y="4092902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E45567-0F90-414B-B4EF-4F4D5C808E7A}"/>
              </a:ext>
            </a:extLst>
          </p:cNvPr>
          <p:cNvSpPr txBox="1"/>
          <p:nvPr/>
        </p:nvSpPr>
        <p:spPr>
          <a:xfrm>
            <a:off x="7215826" y="4919993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24E407-FE53-4D28-BDF6-53DC41674E9C}"/>
              </a:ext>
            </a:extLst>
          </p:cNvPr>
          <p:cNvSpPr txBox="1"/>
          <p:nvPr/>
        </p:nvSpPr>
        <p:spPr>
          <a:xfrm>
            <a:off x="7652932" y="4884727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29747-B932-4679-8E4E-C2867006FF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>
            <a:off x="9615945" y="377487"/>
            <a:ext cx="1435594" cy="8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2_W1_8.1.wav"/>
            </a:hlinkClick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de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5716" y="2493973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important de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[speak]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jour.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4667" y="3563051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T2_W1_8.2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2" y="640751"/>
            <a:ext cx="5006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2281</Words>
  <Application>Microsoft Office PowerPoint</Application>
  <PresentationFormat>Widescreen</PresentationFormat>
  <Paragraphs>304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vocabulaire</vt:lpstr>
      <vt:lpstr>vocabulaire</vt:lpstr>
      <vt:lpstr>Infinitives: -er verbs</vt:lpstr>
      <vt:lpstr>écouter</vt:lpstr>
      <vt:lpstr>lire</vt:lpstr>
      <vt:lpstr>lire</vt:lpstr>
      <vt:lpstr>lire</vt:lpstr>
      <vt:lpstr>lire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28</cp:revision>
  <dcterms:created xsi:type="dcterms:W3CDTF">2021-07-02T19:27:01Z</dcterms:created>
  <dcterms:modified xsi:type="dcterms:W3CDTF">2022-11-16T12:20:26Z</dcterms:modified>
</cp:coreProperties>
</file>