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Lst>
  <p:notesMasterIdLst>
    <p:notesMasterId r:id="rId17"/>
  </p:notesMasterIdLst>
  <p:sldIdLst>
    <p:sldId id="369" r:id="rId4"/>
    <p:sldId id="506" r:id="rId5"/>
    <p:sldId id="499" r:id="rId6"/>
    <p:sldId id="300" r:id="rId7"/>
    <p:sldId id="509" r:id="rId8"/>
    <p:sldId id="510" r:id="rId9"/>
    <p:sldId id="511" r:id="rId10"/>
    <p:sldId id="512" r:id="rId11"/>
    <p:sldId id="513" r:id="rId12"/>
    <p:sldId id="514" r:id="rId13"/>
    <p:sldId id="507" r:id="rId14"/>
    <p:sldId id="508" r:id="rId15"/>
    <p:sldId id="5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1"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F"/>
    <a:srgbClr val="FF0066"/>
    <a:srgbClr val="0080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74" autoAdjust="0"/>
    <p:restoredTop sz="86558" autoAdjust="0"/>
  </p:normalViewPr>
  <p:slideViewPr>
    <p:cSldViewPr snapToGrid="0">
      <p:cViewPr varScale="1">
        <p:scale>
          <a:sx n="71" d="100"/>
          <a:sy n="71" d="100"/>
        </p:scale>
        <p:origin x="504"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03F-BxFi3y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gn="l">
              <a:lnSpc>
                <a:spcPct val="100000"/>
              </a:lnSpc>
            </a:pPr>
            <a:r>
              <a:rPr lang="en-GB" sz="1800" b="0" strike="noStrike" spc="-1" dirty="0">
                <a:solidFill>
                  <a:srgbClr val="000000"/>
                </a:solidFill>
                <a:latin typeface="+mn-lt"/>
                <a:ea typeface="Calibri"/>
              </a:rPr>
              <a:t>Artwork by Steve Clarke. Pronoun pictures from NCELP (www.ncelp.org). All additional pictures selected from </a:t>
            </a:r>
            <a:r>
              <a:rPr lang="en-GB" sz="1800" b="0" strike="noStrike" spc="-1" dirty="0" err="1">
                <a:solidFill>
                  <a:srgbClr val="000000"/>
                </a:solidFill>
                <a:latin typeface="+mn-lt"/>
                <a:ea typeface="Calibri"/>
              </a:rPr>
              <a:t>Pixabay</a:t>
            </a:r>
            <a:r>
              <a:rPr lang="en-GB" sz="1800" b="0" strike="noStrike" spc="-1" dirty="0">
                <a:solidFill>
                  <a:srgbClr val="000000"/>
                </a:solidFill>
                <a:latin typeface="+mn-lt"/>
                <a:ea typeface="Calibri"/>
              </a:rPr>
              <a:t> and are</a:t>
            </a:r>
          </a:p>
          <a:p>
            <a:pPr marL="216000" indent="-216000" algn="l">
              <a:lnSpc>
                <a:spcPct val="100000"/>
              </a:lnSpc>
            </a:pPr>
            <a:r>
              <a:rPr lang="en-GB" sz="1800" b="0" strike="noStrike" spc="-1" dirty="0">
                <a:solidFill>
                  <a:srgbClr val="000000"/>
                </a:solidFill>
                <a:latin typeface="+mn-lt"/>
                <a:ea typeface="Calibri"/>
              </a:rPr>
              <a:t>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mn-lt"/>
            </a:endParaRPr>
          </a:p>
          <a:p>
            <a:pPr marL="216000" indent="-216000">
              <a:lnSpc>
                <a:spcPct val="100000"/>
              </a:lnSpc>
            </a:pPr>
            <a:r>
              <a:rPr lang="en-GB" sz="1800" b="1" strike="noStrike" spc="-1" dirty="0">
                <a:solidFill>
                  <a:srgbClr val="002060"/>
                </a:solidFill>
                <a:latin typeface="Century Gothic"/>
                <a:ea typeface="Century Gothic"/>
              </a:rPr>
              <a:t>Phonics</a:t>
            </a:r>
            <a:r>
              <a:rPr lang="en-GB" sz="1800" b="0" strike="noStrike" spc="-1" dirty="0">
                <a:solidFill>
                  <a:srgbClr val="002060"/>
                </a:solidFill>
                <a:latin typeface="Century Gothic"/>
                <a:ea typeface="Century Gothic"/>
              </a:rPr>
              <a:t>: [</a:t>
            </a:r>
            <a:r>
              <a:rPr lang="en-GB" sz="1800" b="1" strike="noStrike" spc="-1" dirty="0" err="1">
                <a:solidFill>
                  <a:srgbClr val="002060"/>
                </a:solidFill>
                <a:latin typeface="Century Gothic"/>
                <a:ea typeface="Century Gothic"/>
              </a:rPr>
              <a:t>eu</a:t>
            </a:r>
            <a:r>
              <a:rPr lang="en-GB" sz="1800" b="0" strike="noStrike" spc="-1" dirty="0">
                <a:solidFill>
                  <a:srgbClr val="002060"/>
                </a:solidFill>
                <a:latin typeface="Century Gothic"/>
                <a:ea typeface="Century Gothic"/>
              </a:rPr>
              <a:t>] and [</a:t>
            </a:r>
            <a:r>
              <a:rPr lang="en-GB" sz="1800" b="1" strike="noStrike" spc="-1" dirty="0">
                <a:solidFill>
                  <a:srgbClr val="002060"/>
                </a:solidFill>
                <a:latin typeface="Century Gothic"/>
                <a:ea typeface="Century Gothic"/>
              </a:rPr>
              <a:t>SFC</a:t>
            </a:r>
            <a:r>
              <a:rPr lang="en-GB" sz="1800" b="0" strike="noStrike" spc="-1" dirty="0">
                <a:solidFill>
                  <a:srgbClr val="002060"/>
                </a:solidFill>
                <a:latin typeface="Century Gothic"/>
                <a:ea typeface="Century Gothic"/>
              </a:rPr>
              <a:t>] with words ending in -x</a:t>
            </a:r>
          </a:p>
          <a:p>
            <a:pPr marL="0" indent="-216000">
              <a:lnSpc>
                <a:spcPct val="100000"/>
              </a:lnSpc>
            </a:pPr>
            <a:endParaRPr lang="en-GB" sz="1800" b="0" strike="noStrike" spc="-1" dirty="0">
              <a:solidFill>
                <a:srgbClr val="002060"/>
              </a:solidFill>
              <a:latin typeface="Century Gothic"/>
              <a:ea typeface="Century Gothic"/>
            </a:endParaRPr>
          </a:p>
          <a:p>
            <a:pPr marL="0" indent="-216000">
              <a:lnSpc>
                <a:spcPct val="100000"/>
              </a:lnSpc>
            </a:pPr>
            <a:r>
              <a:rPr lang="en-GB" sz="1800" b="0" strike="noStrike" spc="-1" dirty="0">
                <a:solidFill>
                  <a:srgbClr val="002060"/>
                </a:solidFill>
                <a:latin typeface="Century Gothic"/>
                <a:ea typeface="Century Gothic"/>
              </a:rPr>
              <a:t>Frequency of new words:</a:t>
            </a:r>
            <a:endParaRPr lang="en-GB" sz="1800" b="0" strike="noStrike" spc="-1" dirty="0">
              <a:latin typeface="Arial"/>
            </a:endParaRPr>
          </a:p>
          <a:p>
            <a:pPr marL="0" indent="-216000">
              <a:lnSpc>
                <a:spcPct val="100000"/>
              </a:lnSpc>
            </a:pPr>
            <a:r>
              <a:rPr lang="en-GB" sz="1800" b="1" strike="noStrike" spc="-1" dirty="0">
                <a:solidFill>
                  <a:srgbClr val="002060"/>
                </a:solidFill>
                <a:latin typeface="Century Gothic"/>
                <a:ea typeface="Century Gothic"/>
              </a:rPr>
              <a:t>Phonics:  </a:t>
            </a:r>
            <a:r>
              <a:rPr lang="it-IT" sz="1800" b="1" i="1" strike="noStrike" spc="-1" dirty="0">
                <a:solidFill>
                  <a:srgbClr val="002060"/>
                </a:solidFill>
                <a:latin typeface="Century Gothic"/>
                <a:ea typeface="Century Gothic"/>
              </a:rPr>
              <a:t>deux </a:t>
            </a:r>
            <a:r>
              <a:rPr lang="it-IT" sz="1800" b="0" i="1" strike="noStrike" spc="-1" dirty="0">
                <a:solidFill>
                  <a:srgbClr val="002060"/>
                </a:solidFill>
                <a:latin typeface="Century Gothic"/>
                <a:ea typeface="Century Gothic"/>
              </a:rPr>
              <a:t>[41] </a:t>
            </a:r>
            <a:r>
              <a:rPr lang="it-IT" sz="1800" b="1" i="1" strike="noStrike" spc="-1" dirty="0">
                <a:solidFill>
                  <a:srgbClr val="002060"/>
                </a:solidFill>
                <a:latin typeface="Century Gothic"/>
                <a:ea typeface="Century Gothic"/>
              </a:rPr>
              <a:t>un (petit) peu </a:t>
            </a:r>
            <a:r>
              <a:rPr lang="it-IT" sz="1800" b="0" i="1" strike="noStrike" spc="-1" dirty="0">
                <a:solidFill>
                  <a:srgbClr val="002060"/>
                </a:solidFill>
                <a:latin typeface="Century Gothic"/>
                <a:ea typeface="Century Gothic"/>
              </a:rPr>
              <a:t>[91] </a:t>
            </a:r>
            <a:r>
              <a:rPr lang="it-IT" sz="1800" b="1" i="1" strike="noStrike" spc="-1" dirty="0">
                <a:solidFill>
                  <a:srgbClr val="002060"/>
                </a:solidFill>
                <a:latin typeface="Century Gothic"/>
                <a:ea typeface="Century Gothic"/>
              </a:rPr>
              <a:t>un jeu </a:t>
            </a:r>
            <a:r>
              <a:rPr lang="it-IT" sz="1800" b="0" i="1" strike="noStrike" spc="-1" dirty="0">
                <a:solidFill>
                  <a:srgbClr val="002060"/>
                </a:solidFill>
                <a:latin typeface="Century Gothic"/>
                <a:ea typeface="Century Gothic"/>
              </a:rPr>
              <a:t>[291]</a:t>
            </a:r>
          </a:p>
          <a:p>
            <a:pPr marL="0" marR="0" lvl="0" indent="-21600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it-IT" sz="1800" b="1" i="1" strike="noStrike" spc="-1" dirty="0">
                <a:solidFill>
                  <a:srgbClr val="002060"/>
                </a:solidFill>
                <a:latin typeface="Century Gothic"/>
                <a:ea typeface="Century Gothic"/>
              </a:rPr>
              <a:t>ce (c') </a:t>
            </a:r>
            <a:r>
              <a:rPr lang="it-IT" sz="1800" b="0" i="1" strike="noStrike" spc="-1" dirty="0">
                <a:solidFill>
                  <a:srgbClr val="002060"/>
                </a:solidFill>
                <a:latin typeface="Century Gothic"/>
                <a:ea typeface="Century Gothic"/>
              </a:rPr>
              <a:t>[12] </a:t>
            </a:r>
            <a:r>
              <a:rPr lang="it-IT" sz="1800" b="1" i="1" strike="noStrike" spc="-1" dirty="0">
                <a:solidFill>
                  <a:srgbClr val="002060"/>
                </a:solidFill>
                <a:latin typeface="Century Gothic"/>
                <a:ea typeface="Century Gothic"/>
              </a:rPr>
              <a:t>lundi </a:t>
            </a:r>
            <a:r>
              <a:rPr lang="it-IT" sz="1800" b="0" i="1" strike="noStrike" spc="-1" dirty="0">
                <a:solidFill>
                  <a:srgbClr val="002060"/>
                </a:solidFill>
                <a:latin typeface="Century Gothic"/>
                <a:ea typeface="Century Gothic"/>
              </a:rPr>
              <a:t>[1091] </a:t>
            </a:r>
            <a:r>
              <a:rPr lang="it-IT" sz="1800" b="1" i="1" strike="noStrike" spc="-1" dirty="0">
                <a:solidFill>
                  <a:srgbClr val="002060"/>
                </a:solidFill>
                <a:latin typeface="Century Gothic"/>
                <a:ea typeface="Century Gothic"/>
              </a:rPr>
              <a:t>mardi </a:t>
            </a:r>
            <a:r>
              <a:rPr lang="it-IT" sz="1800" b="0" i="1" strike="noStrike" spc="-1" dirty="0">
                <a:solidFill>
                  <a:srgbClr val="002060"/>
                </a:solidFill>
                <a:latin typeface="Century Gothic"/>
                <a:ea typeface="Century Gothic"/>
              </a:rPr>
              <a:t>[1044] </a:t>
            </a:r>
            <a:r>
              <a:rPr lang="it-IT" sz="1800" b="1" i="1" strike="noStrike" spc="-1" dirty="0">
                <a:solidFill>
                  <a:srgbClr val="002060"/>
                </a:solidFill>
                <a:latin typeface="Century Gothic"/>
                <a:ea typeface="Century Gothic"/>
              </a:rPr>
              <a:t>mercredi </a:t>
            </a:r>
            <a:r>
              <a:rPr lang="it-IT" sz="1800" b="0" i="1" strike="noStrike" spc="-1" dirty="0">
                <a:solidFill>
                  <a:srgbClr val="002060"/>
                </a:solidFill>
                <a:latin typeface="Century Gothic"/>
                <a:ea typeface="Century Gothic"/>
              </a:rPr>
              <a:t>[1168] </a:t>
            </a:r>
            <a:r>
              <a:rPr lang="it-IT" sz="1800" b="1" i="1" strike="noStrike" spc="-1" dirty="0">
                <a:solidFill>
                  <a:srgbClr val="002060"/>
                </a:solidFill>
                <a:latin typeface="Century Gothic"/>
                <a:ea typeface="Century Gothic"/>
              </a:rPr>
              <a:t>jeudi </a:t>
            </a:r>
            <a:r>
              <a:rPr lang="it-IT" sz="1800" b="0" i="1" strike="noStrike" spc="-1" dirty="0">
                <a:solidFill>
                  <a:srgbClr val="002060"/>
                </a:solidFill>
                <a:latin typeface="Century Gothic"/>
                <a:ea typeface="Century Gothic"/>
              </a:rPr>
              <a:t>[1112] </a:t>
            </a:r>
            <a:r>
              <a:rPr lang="it-IT" sz="1800" b="1" i="1" strike="noStrike" spc="-1" dirty="0">
                <a:solidFill>
                  <a:srgbClr val="002060"/>
                </a:solidFill>
                <a:latin typeface="Century Gothic"/>
                <a:ea typeface="Century Gothic"/>
              </a:rPr>
              <a:t>vendredi </a:t>
            </a:r>
            <a:r>
              <a:rPr lang="it-IT" sz="1800" b="0" i="1" strike="noStrike" spc="-1" dirty="0">
                <a:solidFill>
                  <a:srgbClr val="002060"/>
                </a:solidFill>
                <a:latin typeface="Century Gothic"/>
                <a:ea typeface="Century Gothic"/>
              </a:rPr>
              <a:t>[1086] </a:t>
            </a:r>
            <a:r>
              <a:rPr lang="it-IT" sz="1800" b="1" i="1" strike="noStrike" spc="-1" dirty="0">
                <a:solidFill>
                  <a:srgbClr val="002060"/>
                </a:solidFill>
                <a:latin typeface="Century Gothic"/>
                <a:ea typeface="Century Gothic"/>
              </a:rPr>
              <a:t>samedi </a:t>
            </a:r>
            <a:r>
              <a:rPr lang="it-IT" sz="1800" b="0" i="1" strike="noStrike" spc="-1" dirty="0">
                <a:solidFill>
                  <a:srgbClr val="002060"/>
                </a:solidFill>
                <a:latin typeface="Century Gothic"/>
                <a:ea typeface="Century Gothic"/>
              </a:rPr>
              <a:t>[1356] </a:t>
            </a:r>
            <a:r>
              <a:rPr lang="it-IT" sz="1800" b="1" i="1" strike="noStrike" spc="-1" dirty="0">
                <a:solidFill>
                  <a:srgbClr val="002060"/>
                </a:solidFill>
                <a:latin typeface="Century Gothic"/>
                <a:ea typeface="Century Gothic"/>
              </a:rPr>
              <a:t>dimanche </a:t>
            </a:r>
            <a:r>
              <a:rPr lang="it-IT" sz="1800" b="0" i="1" strike="noStrike" spc="-1" dirty="0">
                <a:solidFill>
                  <a:srgbClr val="002060"/>
                </a:solidFill>
                <a:latin typeface="Century Gothic"/>
                <a:ea typeface="Century Gothic"/>
              </a:rPr>
              <a:t>[1235] </a:t>
            </a:r>
            <a:r>
              <a:rPr lang="it-IT" sz="1800" b="1" i="1" strike="noStrike" spc="-1" dirty="0">
                <a:solidFill>
                  <a:srgbClr val="002060"/>
                </a:solidFill>
                <a:latin typeface="Century Gothic"/>
                <a:ea typeface="Century Gothic"/>
              </a:rPr>
              <a:t>aujourd’hui </a:t>
            </a:r>
            <a:r>
              <a:rPr lang="it-IT" sz="1800" b="0" i="1" strike="noStrike" spc="-1" dirty="0">
                <a:solidFill>
                  <a:srgbClr val="002060"/>
                </a:solidFill>
                <a:latin typeface="Century Gothic"/>
                <a:ea typeface="Century Gothic"/>
              </a:rPr>
              <a:t>[233] </a:t>
            </a: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600" b="0" strike="noStrike" spc="-1" dirty="0">
              <a:latin typeface="+mn-lt"/>
            </a:endParaRPr>
          </a:p>
          <a:p>
            <a:pPr marL="216000" indent="-216000" algn="l">
              <a:lnSpc>
                <a:spcPct val="100000"/>
              </a:lnSpc>
            </a:pPr>
            <a:r>
              <a:rPr lang="en-GB" sz="1400" b="0" strike="noStrike" spc="-1" dirty="0">
                <a:solidFill>
                  <a:srgbClr val="000000"/>
                </a:solidFill>
                <a:latin typeface="+mn-lt"/>
                <a:ea typeface="Calibri"/>
              </a:rPr>
              <a:t>The frequency rankings for words that occur in this PowerPoint which have been</a:t>
            </a:r>
            <a:r>
              <a:rPr lang="en-GB" sz="1400" b="0" i="1" strike="noStrike" spc="-1" dirty="0">
                <a:solidFill>
                  <a:srgbClr val="000000"/>
                </a:solidFill>
                <a:latin typeface="+mn-lt"/>
                <a:ea typeface="Calibri"/>
              </a:rPr>
              <a:t> previously</a:t>
            </a:r>
            <a:r>
              <a:rPr lang="en-GB" sz="1400" b="0" strike="noStrike" spc="-1" dirty="0">
                <a:solidFill>
                  <a:srgbClr val="000000"/>
                </a:solidFill>
                <a:latin typeface="+mn-lt"/>
                <a:ea typeface="Calibri"/>
              </a:rPr>
              <a:t> introduced in these resources are</a:t>
            </a:r>
          </a:p>
          <a:p>
            <a:pPr marL="216000" indent="-216000" algn="l">
              <a:lnSpc>
                <a:spcPct val="100000"/>
              </a:lnSpc>
            </a:pPr>
            <a:r>
              <a:rPr lang="en-GB" sz="1400" b="0" strike="noStrike" spc="-1" dirty="0">
                <a:solidFill>
                  <a:srgbClr val="000000"/>
                </a:solidFill>
                <a:latin typeface="+mn-lt"/>
                <a:ea typeface="Calibri"/>
              </a:rPr>
              <a:t>given in the SOW and in the resources that first introduced and formally re-visited those words. </a:t>
            </a:r>
            <a:endParaRPr lang="en-GB" sz="1400" b="0" strike="noStrike" spc="-1" dirty="0">
              <a:latin typeface="Arial"/>
            </a:endParaRPr>
          </a:p>
          <a:p>
            <a:pPr marL="216000" indent="-216000" algn="l">
              <a:lnSpc>
                <a:spcPct val="100000"/>
              </a:lnSpc>
            </a:pPr>
            <a:r>
              <a:rPr lang="en-GB" sz="1600" b="0" strike="noStrike" spc="-1" dirty="0">
                <a:solidFill>
                  <a:srgbClr val="000000"/>
                </a:solidFill>
                <a:latin typeface="+mn-lt"/>
                <a:ea typeface="Calibri"/>
              </a:rPr>
              <a:t>For any </a:t>
            </a:r>
            <a:r>
              <a:rPr lang="en-GB" sz="1600" b="0" i="1" strike="noStrike" spc="-1" dirty="0">
                <a:solidFill>
                  <a:srgbClr val="000000"/>
                </a:solidFill>
                <a:latin typeface="+mn-lt"/>
                <a:ea typeface="Calibri"/>
              </a:rPr>
              <a:t>other </a:t>
            </a:r>
            <a:r>
              <a:rPr lang="en-GB" sz="1600" b="0" strike="noStrike" spc="-1" dirty="0">
                <a:solidFill>
                  <a:srgbClr val="000000"/>
                </a:solidFill>
                <a:latin typeface="+mn-lt"/>
                <a:ea typeface="Calibri"/>
              </a:rPr>
              <a:t>words that occur incidentally in this PowerPoint, frequency rankings will be provided in the notes field wherever</a:t>
            </a:r>
          </a:p>
          <a:p>
            <a:pPr marL="216000" indent="-216000" algn="l">
              <a:lnSpc>
                <a:spcPct val="100000"/>
              </a:lnSpc>
            </a:pPr>
            <a:r>
              <a:rPr lang="en-GB" sz="1600" b="0" strike="noStrike" spc="-1" dirty="0">
                <a:solidFill>
                  <a:srgbClr val="000000"/>
                </a:solidFill>
                <a:latin typeface="+mn-lt"/>
                <a:ea typeface="Calibri"/>
              </a:rPr>
              <a:t>possible.</a:t>
            </a:r>
            <a:endParaRPr lang="en-GB" sz="1600" b="0" strike="noStrike" spc="-1" dirty="0">
              <a:latin typeface="Arial"/>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[7/7]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err="1"/>
              <a:t>Aujourd’hui</a:t>
            </a:r>
            <a:r>
              <a:rPr lang="en-GB" sz="1200" b="0" dirty="0"/>
              <a:t> </a:t>
            </a:r>
            <a:r>
              <a:rPr lang="en-GB" sz="1200" b="0" dirty="0" err="1"/>
              <a:t>tu</a:t>
            </a:r>
            <a:r>
              <a:rPr lang="en-GB" sz="1200" b="0" dirty="0"/>
              <a:t> es </a:t>
            </a:r>
            <a:r>
              <a:rPr lang="en-GB" sz="1200" b="0" dirty="0" err="1"/>
              <a:t>différent</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0275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10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the days of the week and different adjectives.</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Pupils write a set of short statements, following the model: </a:t>
            </a:r>
            <a:r>
              <a:rPr lang="en-GB" b="0" dirty="0" err="1"/>
              <a:t>Aujourd’hui</a:t>
            </a:r>
            <a:r>
              <a:rPr lang="en-GB" b="0" dirty="0"/>
              <a:t>, </a:t>
            </a:r>
            <a:r>
              <a:rPr lang="en-GB" b="0" dirty="0" err="1"/>
              <a:t>c’est</a:t>
            </a:r>
            <a:r>
              <a:rPr lang="en-GB" b="0" dirty="0"/>
              <a:t> </a:t>
            </a:r>
            <a:r>
              <a:rPr lang="en-GB" b="0" dirty="0" err="1"/>
              <a:t>lundi</a:t>
            </a:r>
            <a:r>
              <a:rPr lang="en-GB" b="0" dirty="0"/>
              <a:t>. Je </a:t>
            </a:r>
            <a:r>
              <a:rPr lang="en-GB" b="0" dirty="0" err="1"/>
              <a:t>suis</a:t>
            </a:r>
            <a:r>
              <a:rPr lang="en-GB" b="0" dirty="0"/>
              <a:t> </a:t>
            </a:r>
            <a:r>
              <a:rPr lang="en-GB" b="0" dirty="0" err="1"/>
              <a:t>sérieux</a:t>
            </a:r>
            <a:r>
              <a:rPr lang="en-GB" b="0" dirty="0"/>
              <a:t> | </a:t>
            </a:r>
            <a:r>
              <a:rPr lang="en-GB" b="0" dirty="0" err="1"/>
              <a:t>sérieuse</a:t>
            </a:r>
            <a:r>
              <a:rPr lang="en-GB" b="0" dirty="0"/>
              <a:t>.</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623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production of the days of the week and different adjectives.</a:t>
            </a:r>
            <a:endParaRPr lang="en-GB" b="1" dirty="0"/>
          </a:p>
          <a:p>
            <a:br>
              <a:rPr lang="en-GB" dirty="0"/>
            </a:br>
            <a:r>
              <a:rPr lang="en-GB" b="1" dirty="0"/>
              <a:t>Procedure:</a:t>
            </a:r>
            <a:br>
              <a:rPr lang="en-GB" dirty="0"/>
            </a:br>
            <a:r>
              <a:rPr lang="en-GB" dirty="0"/>
              <a:t>1. Click to ‘roll’ the dice.</a:t>
            </a:r>
          </a:p>
          <a:p>
            <a:r>
              <a:rPr lang="en-GB" dirty="0"/>
              <a:t>2. Students pick</a:t>
            </a:r>
            <a:r>
              <a:rPr lang="en-GB" baseline="0" dirty="0"/>
              <a:t> the day and adjective whose numbers correspond to the respective dice, then make two short sentences using the pattern, ‘</a:t>
            </a:r>
            <a:r>
              <a:rPr lang="en-GB" baseline="0" dirty="0" err="1"/>
              <a:t>Aujourd’hui</a:t>
            </a:r>
            <a:r>
              <a:rPr lang="en-GB" baseline="0" dirty="0"/>
              <a:t>, </a:t>
            </a:r>
            <a:r>
              <a:rPr lang="en-GB" baseline="0" dirty="0" err="1"/>
              <a:t>c’est</a:t>
            </a:r>
            <a:r>
              <a:rPr lang="en-GB" baseline="0" dirty="0"/>
              <a:t> (</a:t>
            </a:r>
            <a:r>
              <a:rPr lang="en-GB" baseline="0" dirty="0" err="1"/>
              <a:t>lundi</a:t>
            </a:r>
            <a:r>
              <a:rPr lang="en-GB" baseline="0" dirty="0"/>
              <a:t>). Je </a:t>
            </a:r>
            <a:r>
              <a:rPr lang="en-GB" baseline="0" dirty="0" err="1"/>
              <a:t>suis</a:t>
            </a:r>
            <a:r>
              <a:rPr lang="en-GB" baseline="0" dirty="0"/>
              <a:t> (</a:t>
            </a:r>
            <a:r>
              <a:rPr lang="en-GB" baseline="0" dirty="0" err="1"/>
              <a:t>sérieux</a:t>
            </a:r>
            <a:r>
              <a:rPr lang="en-GB" baseline="0" dirty="0"/>
              <a:t>).’ They should make the adjective agree for them. They say the answer chorally.</a:t>
            </a:r>
            <a:endParaRPr lang="en-GB" dirty="0"/>
          </a:p>
          <a:p>
            <a:r>
              <a:rPr lang="en-GB" dirty="0"/>
              <a:t>3. Click</a:t>
            </a:r>
            <a:r>
              <a:rPr lang="en-GB" baseline="0" dirty="0"/>
              <a:t> to reveal the correct sentence.</a:t>
            </a:r>
            <a:endParaRPr lang="en-GB" dirty="0"/>
          </a:p>
          <a:p>
            <a:r>
              <a:rPr lang="en-GB" dirty="0"/>
              <a:t>4. Repeat</a:t>
            </a:r>
            <a:r>
              <a:rPr lang="en-GB" baseline="0" dirty="0"/>
              <a:t> until all combinations have been tried.</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0911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ADDITIONAL</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SSC [</a:t>
            </a:r>
            <a:r>
              <a:rPr lang="en-GB" b="0" dirty="0" err="1"/>
              <a:t>eu</a:t>
            </a:r>
            <a:r>
              <a:rPr lang="en-GB" b="0" dirty="0"/>
              <a:t>] and [SFC].</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video from the beginning up to 28s (the first two verses) and ask pupils to follow along.</a:t>
            </a:r>
          </a:p>
          <a:p>
            <a:pPr marL="228600" lvl="0" indent="-228600" algn="l" rtl="0">
              <a:spcBef>
                <a:spcPts val="0"/>
              </a:spcBef>
              <a:spcAft>
                <a:spcPts val="0"/>
              </a:spcAft>
              <a:buAutoNum type="arabicPeriod"/>
            </a:pPr>
            <a:r>
              <a:rPr lang="en-GB" dirty="0"/>
              <a:t>Play the extract again.</a:t>
            </a:r>
          </a:p>
          <a:p>
            <a:pPr marL="228600" lvl="0" indent="-228600" algn="l" rtl="0">
              <a:spcBef>
                <a:spcPts val="0"/>
              </a:spcBef>
              <a:spcAft>
                <a:spcPts val="0"/>
              </a:spcAft>
              <a:buAutoNum type="arabicPeriod"/>
            </a:pPr>
            <a:r>
              <a:rPr lang="en-GB" dirty="0"/>
              <a:t>The third time, encourage pupils to read along as you play the clip.</a:t>
            </a:r>
          </a:p>
          <a:p>
            <a:pPr marL="228600" lvl="0" indent="-228600" algn="l" rtl="0">
              <a:spcBef>
                <a:spcPts val="0"/>
              </a:spcBef>
              <a:spcAft>
                <a:spcPts val="0"/>
              </a:spcAft>
              <a:buAutoNum type="arabicPeriod"/>
            </a:pPr>
            <a:r>
              <a:rPr lang="en-GB" dirty="0"/>
              <a:t>Ask pupils to tell you the words they recognise. (deux, </a:t>
            </a:r>
            <a:r>
              <a:rPr lang="en-GB" dirty="0" err="1"/>
              <a:t>mais</a:t>
            </a:r>
            <a:r>
              <a:rPr lang="en-GB" dirty="0"/>
              <a:t>, </a:t>
            </a:r>
            <a:r>
              <a:rPr lang="en-GB" dirty="0" err="1"/>
              <a:t>il</a:t>
            </a:r>
            <a:r>
              <a:rPr lang="en-GB" dirty="0"/>
              <a:t>, </a:t>
            </a:r>
            <a:r>
              <a:rPr lang="en-GB" dirty="0" err="1"/>
              <a:t>est</a:t>
            </a:r>
            <a:r>
              <a:rPr lang="en-GB" dirty="0"/>
              <a:t>, </a:t>
            </a:r>
            <a:r>
              <a:rPr lang="en-GB" dirty="0" err="1"/>
              <a:t>courageux</a:t>
            </a:r>
            <a:r>
              <a:rPr lang="en-GB" dirty="0"/>
              <a:t>, </a:t>
            </a:r>
            <a:r>
              <a:rPr lang="en-GB" dirty="0" err="1"/>
              <a:t>heureux</a:t>
            </a:r>
            <a:r>
              <a:rPr lang="en-GB" dirty="0"/>
              <a:t>, </a:t>
            </a:r>
            <a:r>
              <a:rPr lang="en-GB" dirty="0" err="1"/>
              <a:t>curieux</a:t>
            </a:r>
            <a:r>
              <a:rPr lang="en-GB" dirty="0"/>
              <a:t>).</a:t>
            </a:r>
          </a:p>
          <a:p>
            <a:pPr marL="228600" lvl="0" indent="-228600" algn="l" rtl="0">
              <a:spcBef>
                <a:spcPts val="0"/>
              </a:spcBef>
              <a:spcAft>
                <a:spcPts val="0"/>
              </a:spcAft>
              <a:buAutoNum type="arabicPeriod"/>
            </a:pPr>
            <a:r>
              <a:rPr lang="en-GB" dirty="0"/>
              <a:t>Clarify the meaning of the lines.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Translation</a:t>
            </a:r>
            <a:r>
              <a:rPr lang="en-GB" dirty="0"/>
              <a:t>:</a:t>
            </a:r>
            <a:br>
              <a:rPr lang="en-GB" dirty="0"/>
            </a:br>
            <a:r>
              <a:rPr lang="en-GB" dirty="0"/>
              <a:t>Matthew has two blue eyes</a:t>
            </a:r>
            <a:br>
              <a:rPr lang="en-GB" dirty="0"/>
            </a:br>
            <a:r>
              <a:rPr lang="en-GB" dirty="0"/>
              <a:t>He has no hair (He no longer has any hair)</a:t>
            </a:r>
          </a:p>
          <a:p>
            <a:pPr marL="0" lvl="0" indent="0" algn="l" rtl="0">
              <a:spcBef>
                <a:spcPts val="0"/>
              </a:spcBef>
              <a:spcAft>
                <a:spcPts val="0"/>
              </a:spcAft>
              <a:buNone/>
            </a:pPr>
            <a:r>
              <a:rPr lang="en-GB" dirty="0"/>
              <a:t>But he is marvellous</a:t>
            </a:r>
            <a:br>
              <a:rPr lang="en-GB" dirty="0"/>
            </a:br>
            <a:r>
              <a:rPr lang="en-GB" dirty="0"/>
              <a:t>Matthew is brave</a:t>
            </a:r>
            <a:br>
              <a:rPr lang="en-GB" dirty="0"/>
            </a:br>
            <a:r>
              <a:rPr lang="en-GB" dirty="0"/>
              <a:t>He is not unhappy</a:t>
            </a:r>
            <a:br>
              <a:rPr lang="en-GB" dirty="0"/>
            </a:br>
            <a:r>
              <a:rPr lang="en-GB" dirty="0"/>
              <a:t>But he is very curious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US" sz="1200" u="sng" kern="1200" dirty="0">
                <a:solidFill>
                  <a:schemeClr val="tx1"/>
                </a:solidFill>
                <a:effectLst/>
                <a:latin typeface="+mn-lt"/>
                <a:ea typeface="+mn-ea"/>
                <a:cs typeface="+mn-cs"/>
                <a:hlinkClick r:id="rId3"/>
              </a:rPr>
              <a:t>https://www.youtube.com/watch?v=03F-BxFi3y0</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GB" b="1" dirty="0"/>
              <a:t>Note</a:t>
            </a:r>
            <a:r>
              <a:rPr lang="en-GB" dirty="0"/>
              <a:t>: these two verses contain a lot of familiar language and structures but even in the first two verses there is unknown language.  For example, it is not until next week that pupils will learn </a:t>
            </a:r>
            <a:r>
              <a:rPr lang="en-GB" dirty="0" err="1"/>
              <a:t>avoir</a:t>
            </a:r>
            <a:r>
              <a:rPr lang="en-GB" dirty="0"/>
              <a:t> (to have) and it will be some time before we introduce negative structures.  However, we introduce this part of the poem here for pronunciation practise of [</a:t>
            </a:r>
            <a:r>
              <a:rPr lang="en-GB" dirty="0" err="1"/>
              <a:t>eu</a:t>
            </a:r>
            <a:r>
              <a:rPr lang="en-GB" dirty="0"/>
              <a:t>] and [SFC].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r>
              <a:rPr lang="en-GB" b="1" dirty="0"/>
              <a:t>Frequency of unknown words and cognates:</a:t>
            </a:r>
            <a:br>
              <a:rPr lang="en-GB" dirty="0"/>
            </a:br>
            <a:r>
              <a:rPr lang="en-GB" dirty="0"/>
              <a:t>merveilleux [2209] </a:t>
            </a:r>
            <a:r>
              <a:rPr lang="en-GB" dirty="0" err="1"/>
              <a:t>œil</a:t>
            </a:r>
            <a:r>
              <a:rPr lang="en-GB" dirty="0"/>
              <a:t> (pl. </a:t>
            </a:r>
            <a:r>
              <a:rPr lang="en-GB" dirty="0" err="1"/>
              <a:t>yeux</a:t>
            </a:r>
            <a:r>
              <a:rPr lang="en-GB" dirty="0"/>
              <a:t>) [474] bleu [1216] plus [19] de [2] </a:t>
            </a:r>
            <a:r>
              <a:rPr lang="en-GB" dirty="0" err="1"/>
              <a:t>cheveu</a:t>
            </a:r>
            <a:r>
              <a:rPr lang="en-GB" dirty="0"/>
              <a:t> [2296] </a:t>
            </a:r>
            <a:r>
              <a:rPr lang="en-GB" dirty="0" err="1"/>
              <a:t>malheureux</a:t>
            </a:r>
            <a:r>
              <a:rPr lang="en-GB" dirty="0"/>
              <a:t> [2372]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endPar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7126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recognition of masculine –</a:t>
            </a:r>
            <a:r>
              <a:rPr lang="en-GB" b="0" dirty="0" err="1"/>
              <a:t>eux</a:t>
            </a:r>
            <a:r>
              <a:rPr lang="en-GB" b="0" dirty="0"/>
              <a:t> and feminine –</a:t>
            </a:r>
            <a:r>
              <a:rPr lang="en-GB" b="0" dirty="0" err="1"/>
              <a:t>euse</a:t>
            </a:r>
            <a:r>
              <a:rPr lang="en-GB" b="0" dirty="0"/>
              <a:t> adjective endings in some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on each audio symbol to listen to the word.</a:t>
            </a:r>
          </a:p>
          <a:p>
            <a:pPr marL="228600" lvl="0" indent="-228600" algn="l" rtl="0">
              <a:spcBef>
                <a:spcPts val="0"/>
              </a:spcBef>
              <a:spcAft>
                <a:spcPts val="0"/>
              </a:spcAft>
              <a:buAutoNum type="arabicPeriod"/>
            </a:pPr>
            <a:r>
              <a:rPr lang="en-GB" dirty="0"/>
              <a:t>Pupils write 1-6 and M or F for each word, paying attention to the ending. </a:t>
            </a:r>
          </a:p>
          <a:p>
            <a:pPr marL="228600" lvl="0" indent="-228600" algn="l" rtl="0">
              <a:spcBef>
                <a:spcPts val="0"/>
              </a:spcBef>
              <a:spcAft>
                <a:spcPts val="0"/>
              </a:spcAft>
              <a:buAutoNum type="arabicPeriod"/>
            </a:pPr>
            <a:r>
              <a:rPr lang="en-GB" dirty="0"/>
              <a:t>Click for the answer ticks, the French word and then the English word (which pupils may offer suggestions for, as we include some written cognates here).</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Ex. </a:t>
            </a:r>
            <a:r>
              <a:rPr lang="en-GB" dirty="0" err="1"/>
              <a:t>joyeuse</a:t>
            </a:r>
            <a:br>
              <a:rPr lang="en-GB" dirty="0"/>
            </a:br>
            <a:r>
              <a:rPr lang="en-GB" dirty="0"/>
              <a:t>[1] </a:t>
            </a:r>
            <a:r>
              <a:rPr lang="en-GB" dirty="0" err="1"/>
              <a:t>ambitieuse</a:t>
            </a:r>
            <a:br>
              <a:rPr lang="en-GB" dirty="0"/>
            </a:br>
            <a:r>
              <a:rPr lang="en-GB" dirty="0"/>
              <a:t>[2] </a:t>
            </a:r>
            <a:r>
              <a:rPr lang="en-GB" dirty="0" err="1"/>
              <a:t>miraculeux</a:t>
            </a:r>
            <a:br>
              <a:rPr lang="en-GB" dirty="0"/>
            </a:br>
            <a:r>
              <a:rPr lang="en-GB" dirty="0"/>
              <a:t>[3] religieuse</a:t>
            </a:r>
            <a:br>
              <a:rPr lang="en-GB" dirty="0"/>
            </a:br>
            <a:r>
              <a:rPr lang="en-GB" dirty="0"/>
              <a:t>[4] </a:t>
            </a:r>
            <a:r>
              <a:rPr lang="en-GB" dirty="0" err="1"/>
              <a:t>vigoreux</a:t>
            </a:r>
            <a:br>
              <a:rPr lang="en-GB" dirty="0"/>
            </a:br>
            <a:r>
              <a:rPr lang="en-GB" dirty="0"/>
              <a:t>[5] </a:t>
            </a:r>
            <a:r>
              <a:rPr lang="en-GB" dirty="0" err="1"/>
              <a:t>contagieuse</a:t>
            </a:r>
            <a:endParaRPr lang="en-GB" dirty="0"/>
          </a:p>
          <a:p>
            <a:pPr marL="0" lvl="0" indent="0" algn="l" rtl="0">
              <a:spcBef>
                <a:spcPts val="0"/>
              </a:spcBef>
              <a:spcAft>
                <a:spcPts val="0"/>
              </a:spcAft>
              <a:buNone/>
            </a:pPr>
            <a:r>
              <a:rPr lang="en-GB" dirty="0"/>
              <a:t>[6] </a:t>
            </a:r>
            <a:r>
              <a:rPr lang="en-GB" dirty="0" err="1"/>
              <a:t>malheureux</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br>
              <a:rPr lang="en-GB" dirty="0"/>
            </a:br>
            <a:r>
              <a:rPr lang="en-GB" dirty="0" err="1"/>
              <a:t>ambitieux</a:t>
            </a:r>
            <a:r>
              <a:rPr lang="en-GB" dirty="0"/>
              <a:t> [2905] </a:t>
            </a:r>
            <a:r>
              <a:rPr lang="en-GB" dirty="0" err="1"/>
              <a:t>contagieux</a:t>
            </a:r>
            <a:r>
              <a:rPr lang="en-GB" dirty="0"/>
              <a:t> [&gt;5000] </a:t>
            </a:r>
            <a:r>
              <a:rPr lang="en-GB" dirty="0" err="1"/>
              <a:t>joyeux</a:t>
            </a:r>
            <a:r>
              <a:rPr lang="en-GB" dirty="0"/>
              <a:t> [3987] </a:t>
            </a:r>
            <a:r>
              <a:rPr lang="en-GB" dirty="0" err="1"/>
              <a:t>malheureux</a:t>
            </a:r>
            <a:r>
              <a:rPr lang="en-GB" dirty="0"/>
              <a:t> [2372] </a:t>
            </a:r>
            <a:r>
              <a:rPr lang="en-GB" dirty="0" err="1"/>
              <a:t>miraculeux</a:t>
            </a:r>
            <a:r>
              <a:rPr lang="en-GB" dirty="0"/>
              <a:t> [&gt;5000] religieux [1203] </a:t>
            </a:r>
            <a:r>
              <a:rPr lang="en-GB" dirty="0" err="1"/>
              <a:t>vigoreux</a:t>
            </a:r>
            <a:r>
              <a:rPr lang="en-GB" dirty="0"/>
              <a:t>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pPr marL="0" lvl="0" indent="0" algn="l" rtl="0">
              <a:spcBef>
                <a:spcPts val="0"/>
              </a:spcBef>
              <a:spcAft>
                <a:spcPts val="0"/>
              </a:spcAft>
              <a:buNone/>
            </a:pPr>
            <a:br>
              <a:rPr lang="en-GB" dirty="0"/>
            </a:b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4207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6</a:t>
            </a:r>
            <a:r>
              <a:rPr lang="en-GB" b="1" dirty="0"/>
              <a:t>-</a:t>
            </a:r>
            <a:r>
              <a:rPr lang="en-GB" b="0" dirty="0"/>
              <a:t>8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understanding of adjective agreement and vocabulary from this and previous weeks.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Explain the task to pupils.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Ask students to write down the adjective &amp; the person it refers to (Léa, Yves or either). Encourage them to write down the English meaning too.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The answers are animated – click to bring up the adjective, again for the tick and the name in the diary, and again to reveal the English meaning. For those statements that could be both, you can ask students to suggest who they think it is briefly before revealing the name (Léa </a:t>
            </a:r>
            <a:r>
              <a:rPr lang="en-GB" b="0" dirty="0" err="1"/>
              <a:t>ou</a:t>
            </a:r>
            <a:r>
              <a:rPr lang="en-GB" b="0" dirty="0"/>
              <a:t> Yves?). </a:t>
            </a:r>
          </a:p>
          <a:p>
            <a:endParaRPr lang="en-GB" sz="1200" b="0" kern="1200" dirty="0">
              <a:solidFill>
                <a:schemeClr val="tx1"/>
              </a:solidFill>
              <a:effectLst/>
              <a:latin typeface="+mn-lt"/>
              <a:ea typeface="+mn-ea"/>
              <a:cs typeface="+mn-cs"/>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3942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(five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recognition of masculine and feminine adjective forms and connect them to the correct gender.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on </a:t>
            </a:r>
            <a:r>
              <a:rPr lang="en-GB" sz="1200" b="0" dirty="0" err="1"/>
              <a:t>Clémentine</a:t>
            </a:r>
            <a:r>
              <a:rPr lang="en-GB" sz="1200" b="0" dirty="0"/>
              <a:t> to hear her speak.</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listen and select the correct person who is being addressed.</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for answer, to see and to see the written form of </a:t>
            </a:r>
            <a:r>
              <a:rPr lang="en-GB" sz="1200" b="0" dirty="0" err="1"/>
              <a:t>Clémentine’s</a:t>
            </a:r>
            <a:r>
              <a:rPr lang="en-GB" sz="1200" b="0" dirty="0"/>
              <a:t> utterance.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for an introduction to </a:t>
            </a:r>
            <a:r>
              <a:rPr lang="en-GB" sz="1200" b="0" dirty="0" err="1"/>
              <a:t>Clémentine</a:t>
            </a:r>
            <a:r>
              <a:rPr lang="en-GB" sz="1200" b="0" dirty="0"/>
              <a:t>, Jean-Michel’s sister and the pronunciation tip for œ.</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sérieuse</a:t>
            </a:r>
            <a:r>
              <a:rPr lang="en-GB" sz="1200" b="0" dirty="0"/>
              <a:t>, </a:t>
            </a:r>
            <a:r>
              <a:rPr lang="en-GB" sz="1200" b="0" dirty="0" err="1"/>
              <a:t>aujourd’hui</a:t>
            </a:r>
            <a:r>
              <a:rPr lang="en-GB" sz="1200"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importante</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461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courageux</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051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[4/7]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err="1"/>
              <a:t>Aujourd’hui</a:t>
            </a:r>
            <a:r>
              <a:rPr lang="en-GB" sz="1200" b="0" dirty="0"/>
              <a:t> </a:t>
            </a:r>
            <a:r>
              <a:rPr lang="en-GB" sz="1200" b="0" dirty="0" err="1"/>
              <a:t>tu</a:t>
            </a:r>
            <a:r>
              <a:rPr lang="en-GB" sz="1200" b="0" dirty="0"/>
              <a:t> es </a:t>
            </a:r>
            <a:r>
              <a:rPr lang="en-GB" sz="1200" b="0" dirty="0" err="1"/>
              <a:t>seul</a:t>
            </a:r>
            <a:r>
              <a:rPr lang="en-GB" sz="1200"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307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[5/7]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contente</a:t>
            </a:r>
            <a:r>
              <a:rPr lang="en-GB" sz="1200"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3944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[6/7]</a:t>
            </a: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Tu es </a:t>
            </a:r>
            <a:r>
              <a:rPr lang="en-GB" sz="1200" b="0" dirty="0" err="1"/>
              <a:t>curieuse</a:t>
            </a:r>
            <a:r>
              <a:rPr lang="en-GB" sz="1200" b="0"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153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7FB-D9FB-43BE-B87D-889C5CF8C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E70390-AFC6-42AF-B4B3-E7B8A7E91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58DA6C-2B5A-4802-96AB-DDD45096B67F}"/>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8A689C3E-176F-406C-B256-53BA7C752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44C37-BD62-4C84-A5EC-BA8F633573B9}"/>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682170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3D16-E291-4DCF-9EFF-C579E2B436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132B6-B76F-476D-AD8D-B823B1C9A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A970A-1DCA-434F-9ACA-1B3E4CC0DB0F}"/>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B2A1A8C5-84E8-4CAC-B2D5-55E4629EF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F67E4E-2A2E-4DF2-9248-F46CCC24CE56}"/>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133938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E1EE-E738-4575-9D0E-56AEF69AC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D56ED6-89E0-473D-9C39-9ADCB18EA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AC784-D6CF-46BE-ABE1-F014D46CBCFB}"/>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2354BAB9-4999-4CCE-BA63-7955E6C44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BA83D-DB08-491D-9843-EF81A60E5D40}"/>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412675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C5EF-1686-4B28-81EC-46C5DD508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567BC2-05DC-4672-A3CC-02804BD86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F9FA79-21C8-4563-8AA9-13172D3EE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4F7E37-E2B7-4C43-9065-A97FAAE420C2}"/>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6" name="Footer Placeholder 5">
            <a:extLst>
              <a:ext uri="{FF2B5EF4-FFF2-40B4-BE49-F238E27FC236}">
                <a16:creationId xmlns:a16="http://schemas.microsoft.com/office/drawing/2014/main" id="{EBF5214C-0ABE-41F9-937D-BBFEA0331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1E4E3E-8187-431F-8E1F-B86D2E315CBB}"/>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425458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C4FC-7751-4981-9E06-0242722D6C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076134-5296-4F60-B3A9-E1A810D0E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76F5B3-D8DD-4484-9CF9-1C1D3315BB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F19A03-D45F-4CF5-B4EA-AD2EAF08B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AC117-AEFA-406C-8F54-928910591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39FBC4-1592-4D69-AA7E-C806BB2C53E1}"/>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8" name="Footer Placeholder 7">
            <a:extLst>
              <a:ext uri="{FF2B5EF4-FFF2-40B4-BE49-F238E27FC236}">
                <a16:creationId xmlns:a16="http://schemas.microsoft.com/office/drawing/2014/main" id="{0104D4A3-86C3-46D3-9D2D-80D5EA3DE7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96E59-215E-4991-99C3-B02A30CB1E7E}"/>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2721605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52FB-FC19-4825-A9F2-E4637FAC0F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AB2855-E9F0-4F83-8C47-36584FC2D94D}"/>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4" name="Footer Placeholder 3">
            <a:extLst>
              <a:ext uri="{FF2B5EF4-FFF2-40B4-BE49-F238E27FC236}">
                <a16:creationId xmlns:a16="http://schemas.microsoft.com/office/drawing/2014/main" id="{C085A1A9-A0EB-4AD4-A787-E91E844BDE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9816BA-E2D6-499E-9DC8-0C8A5B532954}"/>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31282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0EBC4-AB49-4F90-AF5E-43BD6183AB34}"/>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3" name="Footer Placeholder 2">
            <a:extLst>
              <a:ext uri="{FF2B5EF4-FFF2-40B4-BE49-F238E27FC236}">
                <a16:creationId xmlns:a16="http://schemas.microsoft.com/office/drawing/2014/main" id="{97AFAAE0-A4F3-4930-B950-2BF502AF61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B63196-72B8-42CF-954E-20CCE71DCAFA}"/>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34170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8E3F-1164-4CDF-9948-842266A21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FD2D69-1560-43B8-BF43-32D6413688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91B230-CAAE-46D4-8099-9CCD19FFF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AEC52-C9B5-4BCD-B62D-5C6028A15441}"/>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6" name="Footer Placeholder 5">
            <a:extLst>
              <a:ext uri="{FF2B5EF4-FFF2-40B4-BE49-F238E27FC236}">
                <a16:creationId xmlns:a16="http://schemas.microsoft.com/office/drawing/2014/main" id="{109D6E85-7C33-4AAD-A075-8290AD322A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1C0BC-2E1F-42EE-B4E4-C9ACBC80D93E}"/>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1543016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0BF5-A1D8-4D9A-8F24-5B31B3604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D7C736-3C84-4B04-863D-F27429029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F15B56-8063-4547-B3B9-4CC5AA6E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8C6D3-C273-4098-A93B-915DEE5707EC}"/>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6" name="Footer Placeholder 5">
            <a:extLst>
              <a:ext uri="{FF2B5EF4-FFF2-40B4-BE49-F238E27FC236}">
                <a16:creationId xmlns:a16="http://schemas.microsoft.com/office/drawing/2014/main" id="{0241C806-D4BE-4E78-99D6-9140713D6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81B7B-09B9-43C6-B679-71EAF57F9F2F}"/>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824920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415F-2A96-4910-B8DF-9EB9311CE6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9A3559-6F1F-4F3C-AAAA-E38C693FD3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74C09-EE91-4C25-8A21-E6FE81903ABD}"/>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4789B27B-570B-4B33-AEB4-430F892D4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D38FB8-7547-4CF5-9C9C-F439EF765012}"/>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325931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2C151-5A98-4E1B-B3B6-E48BB4744D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3C0925-2D36-430B-B01D-D03B6CF948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BB1B8-703F-4513-AE09-F7AF70832112}"/>
              </a:ext>
            </a:extLst>
          </p:cNvPr>
          <p:cNvSpPr>
            <a:spLocks noGrp="1"/>
          </p:cNvSpPr>
          <p:nvPr>
            <p:ph type="dt" sz="half" idx="10"/>
          </p:nvPr>
        </p:nvSpPr>
        <p:spPr/>
        <p:txBody>
          <a:body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445A4CEF-3691-40F6-95E7-34018D045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B9AE5-0D57-426E-8A0D-EDC113EBE6D2}"/>
              </a:ext>
            </a:extLst>
          </p:cNvPr>
          <p:cNvSpPr>
            <a:spLocks noGrp="1"/>
          </p:cNvSpPr>
          <p:nvPr>
            <p:ph type="sldNum" sz="quarter" idx="12"/>
          </p:nvPr>
        </p:nvSpPr>
        <p:spPr/>
        <p:txBody>
          <a:bodyPr/>
          <a:lstStyle/>
          <a:p>
            <a:fld id="{7F60E0AD-C698-4C46-B5AD-5CD1DFD5816B}" type="slidenum">
              <a:rPr lang="en-GB" smtClean="0"/>
              <a:t>‹#›</a:t>
            </a:fld>
            <a:endParaRPr lang="en-GB"/>
          </a:p>
        </p:txBody>
      </p:sp>
    </p:spTree>
    <p:extLst>
      <p:ext uri="{BB962C8B-B14F-4D97-AF65-F5344CB8AC3E}">
        <p14:creationId xmlns:p14="http://schemas.microsoft.com/office/powerpoint/2010/main" val="11074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CF4BC-6847-4190-8F7F-991C313FA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3985F5-BCBC-4119-A51C-EF3650525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FBA6D-9B8E-46C0-8706-BF6D75325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537B3-035D-45B2-84FA-665767581E93}" type="datetimeFigureOut">
              <a:rPr lang="en-GB" smtClean="0"/>
              <a:t>26/09/2023</a:t>
            </a:fld>
            <a:endParaRPr lang="en-GB"/>
          </a:p>
        </p:txBody>
      </p:sp>
      <p:sp>
        <p:nvSpPr>
          <p:cNvPr id="5" name="Footer Placeholder 4">
            <a:extLst>
              <a:ext uri="{FF2B5EF4-FFF2-40B4-BE49-F238E27FC236}">
                <a16:creationId xmlns:a16="http://schemas.microsoft.com/office/drawing/2014/main" id="{BBEE5BE9-2FE6-4F91-8B8D-67BFAE120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DCDF20-C785-49A3-9BA5-EC2577B85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0E0AD-C698-4C46-B5AD-5CD1DFD5816B}" type="slidenum">
              <a:rPr lang="en-GB" smtClean="0"/>
              <a:t>‹#›</a:t>
            </a:fld>
            <a:endParaRPr lang="en-GB"/>
          </a:p>
        </p:txBody>
      </p:sp>
    </p:spTree>
    <p:extLst>
      <p:ext uri="{BB962C8B-B14F-4D97-AF65-F5344CB8AC3E}">
        <p14:creationId xmlns:p14="http://schemas.microsoft.com/office/powerpoint/2010/main" val="22988399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8.wav"/><Relationship Id="rId7"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image" Target="../media/image1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audio" Target="../media/audio19.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2.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gif"/><Relationship Id="rId4" Type="http://schemas.openxmlformats.org/officeDocument/2006/relationships/image" Target="../media/image26.png"/><Relationship Id="rId9" Type="http://schemas.openxmlformats.org/officeDocument/2006/relationships/image" Target="../media/image31.gif"/><Relationship Id="rId14" Type="http://schemas.openxmlformats.org/officeDocument/2006/relationships/audio" Target="../media/audio20.wav"/></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3.xml"/><Relationship Id="rId7"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video" Target="https://www.youtube.com/embed/03F-BxFi3y0?feature=oembed" TargetMode="Externa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4.jpeg"/><Relationship Id="rId9" Type="http://schemas.openxmlformats.org/officeDocument/2006/relationships/audio" Target="../media/audio21.wav"/></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audio" Target="../media/audio6.wav"/><Relationship Id="rId19" Type="http://schemas.openxmlformats.org/officeDocument/2006/relationships/audio" Target="../media/audio8.wav"/><Relationship Id="rId4" Type="http://schemas.openxmlformats.org/officeDocument/2006/relationships/image" Target="../media/image4.png"/><Relationship Id="rId9" Type="http://schemas.openxmlformats.org/officeDocument/2006/relationships/audio" Target="../media/audio5.wav"/><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audio" Target="../media/audio10.wav"/><Relationship Id="rId4" Type="http://schemas.openxmlformats.org/officeDocument/2006/relationships/image" Target="../media/image14.png"/><Relationship Id="rId9" Type="http://schemas.openxmlformats.org/officeDocument/2006/relationships/image" Target="../media/image18.gif"/></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1.wav"/><Relationship Id="rId7" Type="http://schemas.openxmlformats.org/officeDocument/2006/relationships/image" Target="../media/image20.gif"/><Relationship Id="rId12"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12.wav"/><Relationship Id="rId11" Type="http://schemas.openxmlformats.org/officeDocument/2006/relationships/image" Target="../media/image12.svg"/><Relationship Id="rId5" Type="http://schemas.openxmlformats.org/officeDocument/2006/relationships/image" Target="../media/image19.gif"/><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2.gif"/></Relationships>
</file>

<file path=ppt/slides/_rels/slide5.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3.wav"/><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image" Target="../media/image1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4.wav"/><Relationship Id="rId7"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image" Target="../media/image1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5.wav"/><Relationship Id="rId7"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image" Target="../media/image1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6.wav"/><Relationship Id="rId7"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image" Target="../media/image19.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7.wav"/><Relationship Id="rId7"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2.wav"/><Relationship Id="rId5" Type="http://schemas.openxmlformats.org/officeDocument/2006/relationships/image" Target="../media/image1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8E65F3BF-D1B3-4F7A-AAC8-255D93C5F38F}"/>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ea typeface="+mn-ea"/>
                <a:cs typeface="Arial"/>
                <a:sym typeface="Arial"/>
              </a:rPr>
              <a:t>jaune</a:t>
            </a:r>
            <a:endParaRPr kumimoji="0" sz="1400" b="0" i="0" u="none" strike="noStrike" kern="0" cap="none" spc="0" normalizeH="0" baseline="0" noProof="0" dirty="0">
              <a:ln>
                <a:noFill/>
              </a:ln>
              <a:solidFill>
                <a:srgbClr val="FFC000"/>
              </a:solidFill>
              <a:effectLst/>
              <a:uLnTx/>
              <a:uFillTx/>
              <a:latin typeface="Modern Love" panose="04090805081005020601" pitchFamily="82" charset="0"/>
              <a:ea typeface="+mn-ea"/>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0" cap="none" spc="0" normalizeH="0" baseline="0" noProof="0" dirty="0">
                <a:ln>
                  <a:noFill/>
                </a:ln>
                <a:solidFill>
                  <a:srgbClr val="E7E6E6">
                    <a:lumMod val="25000"/>
                  </a:srgb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E7E6E6">
                  <a:lumMod val="25000"/>
                </a:srgb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chemeClr val="tx2">
                    <a:lumMod val="25000"/>
                  </a:schemeClr>
                </a:solidFill>
                <a:latin typeface="Century Gothic"/>
                <a:ea typeface="Century Gothic"/>
                <a:cs typeface="Century Gothic"/>
                <a:sym typeface="Century Gothic"/>
              </a:rPr>
              <a:t>Describing me and others</a:t>
            </a:r>
            <a:br>
              <a:rPr lang="en-GB" sz="3600" dirty="0">
                <a:solidFill>
                  <a:srgbClr val="002060"/>
                </a:solidFill>
                <a:latin typeface="Arial"/>
                <a:cs typeface="Arial"/>
                <a:sym typeface="Arial"/>
              </a:rPr>
            </a:br>
            <a:endParaRPr lang="en-GB" sz="3600" dirty="0">
              <a:solidFill>
                <a:srgbClr val="002060"/>
              </a:solidFil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8F0C2F7A-216B-43A8-A849-7A82598C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20" y="193370"/>
            <a:ext cx="5084505" cy="4359018"/>
          </a:xfrm>
          <a:prstGeom prst="rect">
            <a:avLst/>
          </a:prstGeom>
        </p:spPr>
      </p:pic>
      <p:pic>
        <p:nvPicPr>
          <p:cNvPr id="7" name="Picture 6" descr="A cartoon of a child&#10;&#10;Description automatically generated">
            <a:extLst>
              <a:ext uri="{FF2B5EF4-FFF2-40B4-BE49-F238E27FC236}">
                <a16:creationId xmlns:a16="http://schemas.microsoft.com/office/drawing/2014/main" id="{12D51D27-C913-4368-A918-8D30F5626114}"/>
              </a:ext>
            </a:extLst>
          </p:cNvPr>
          <p:cNvPicPr>
            <a:picLocks noChangeAspect="1"/>
          </p:cNvPicPr>
          <p:nvPr/>
        </p:nvPicPr>
        <p:blipFill>
          <a:blip r:embed="rId4"/>
          <a:stretch>
            <a:fillRect/>
          </a:stretch>
        </p:blipFill>
        <p:spPr>
          <a:xfrm flipH="1">
            <a:off x="1040561" y="2824577"/>
            <a:ext cx="1168262" cy="2053951"/>
          </a:xfrm>
          <a:prstGeom prst="rect">
            <a:avLst/>
          </a:prstGeom>
        </p:spPr>
      </p:pic>
      <p:pic>
        <p:nvPicPr>
          <p:cNvPr id="8" name="Picture 7" descr="A cartoon of a person in a blue dress&#10;&#10;Description automatically generated">
            <a:extLst>
              <a:ext uri="{FF2B5EF4-FFF2-40B4-BE49-F238E27FC236}">
                <a16:creationId xmlns:a16="http://schemas.microsoft.com/office/drawing/2014/main" id="{CD3B6C5A-819C-4031-9E5D-8124D97C2BD8}"/>
              </a:ext>
            </a:extLst>
          </p:cNvPr>
          <p:cNvPicPr>
            <a:picLocks noChangeAspect="1"/>
          </p:cNvPicPr>
          <p:nvPr/>
        </p:nvPicPr>
        <p:blipFill>
          <a:blip r:embed="rId5"/>
          <a:stretch>
            <a:fillRect/>
          </a:stretch>
        </p:blipFill>
        <p:spPr>
          <a:xfrm>
            <a:off x="2208823" y="1516757"/>
            <a:ext cx="1157857" cy="3279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[7/7]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Aujourd’hui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différent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17939"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6095999"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aujourdhui_tu_es_different.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17472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ujourdhui_tu_es_different.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2CC666C-55A4-4003-95BE-AD110CE2F7C9}"/>
              </a:ext>
            </a:extLst>
          </p:cNvPr>
          <p:cNvSpPr txBox="1"/>
          <p:nvPr/>
        </p:nvSpPr>
        <p:spPr>
          <a:xfrm>
            <a:off x="651135" y="545301"/>
            <a:ext cx="103461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Write a phrase stating the day of the week, and another to describe how you are.</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587174"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a:t>
            </a:r>
            <a:endParaRPr lang="en-GB" sz="2800" dirty="0">
              <a:latin typeface="Century Gothic" panose="020B0502020202020204" pitchFamily="34" charset="0"/>
            </a:endParaRPr>
          </a:p>
        </p:txBody>
      </p:sp>
      <p:sp>
        <p:nvSpPr>
          <p:cNvPr id="33" name="Title 2">
            <a:extLst>
              <a:ext uri="{FF2B5EF4-FFF2-40B4-BE49-F238E27FC236}">
                <a16:creationId xmlns:a16="http://schemas.microsoft.com/office/drawing/2014/main" id="{EB23F3F6-9F04-4702-B0C7-CEA344AE0CDD}"/>
              </a:ext>
            </a:extLst>
          </p:cNvPr>
          <p:cNvSpPr txBox="1">
            <a:spLocks/>
          </p:cNvSpPr>
          <p:nvPr/>
        </p:nvSpPr>
        <p:spPr>
          <a:xfrm>
            <a:off x="11151774" y="1135676"/>
            <a:ext cx="953857" cy="374973"/>
          </a:xfrm>
          <a:prstGeom prst="rect">
            <a:avLst/>
          </a:prstGeom>
          <a:solidFill>
            <a:schemeClr val="accent3">
              <a:lumMod val="7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D7A95D6E-4BF0-4EE5-BF20-EA95A3CA3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graphicFrame>
        <p:nvGraphicFramePr>
          <p:cNvPr id="11" name="Table 5">
            <a:extLst>
              <a:ext uri="{FF2B5EF4-FFF2-40B4-BE49-F238E27FC236}">
                <a16:creationId xmlns:a16="http://schemas.microsoft.com/office/drawing/2014/main" id="{B3F140CC-E638-4D66-9F37-707A9A202F0C}"/>
              </a:ext>
            </a:extLst>
          </p:cNvPr>
          <p:cNvGraphicFramePr>
            <a:graphicFrameLocks noGrp="1"/>
          </p:cNvGraphicFramePr>
          <p:nvPr/>
        </p:nvGraphicFramePr>
        <p:xfrm>
          <a:off x="101599" y="1855409"/>
          <a:ext cx="11993744" cy="2423584"/>
        </p:xfrm>
        <a:graphic>
          <a:graphicData uri="http://schemas.openxmlformats.org/drawingml/2006/table">
            <a:tbl>
              <a:tblPr firstRow="1" bandRow="1"/>
              <a:tblGrid>
                <a:gridCol w="1448232">
                  <a:extLst>
                    <a:ext uri="{9D8B030D-6E8A-4147-A177-3AD203B41FA5}">
                      <a16:colId xmlns:a16="http://schemas.microsoft.com/office/drawing/2014/main" val="708695226"/>
                    </a:ext>
                  </a:extLst>
                </a:gridCol>
                <a:gridCol w="1673816">
                  <a:extLst>
                    <a:ext uri="{9D8B030D-6E8A-4147-A177-3AD203B41FA5}">
                      <a16:colId xmlns:a16="http://schemas.microsoft.com/office/drawing/2014/main" val="44410006"/>
                    </a:ext>
                  </a:extLst>
                </a:gridCol>
                <a:gridCol w="1375606">
                  <a:extLst>
                    <a:ext uri="{9D8B030D-6E8A-4147-A177-3AD203B41FA5}">
                      <a16:colId xmlns:a16="http://schemas.microsoft.com/office/drawing/2014/main" val="438897240"/>
                    </a:ext>
                  </a:extLst>
                </a:gridCol>
                <a:gridCol w="1499218">
                  <a:extLst>
                    <a:ext uri="{9D8B030D-6E8A-4147-A177-3AD203B41FA5}">
                      <a16:colId xmlns:a16="http://schemas.microsoft.com/office/drawing/2014/main" val="2794303834"/>
                    </a:ext>
                  </a:extLst>
                </a:gridCol>
                <a:gridCol w="1499218">
                  <a:extLst>
                    <a:ext uri="{9D8B030D-6E8A-4147-A177-3AD203B41FA5}">
                      <a16:colId xmlns:a16="http://schemas.microsoft.com/office/drawing/2014/main" val="3094756364"/>
                    </a:ext>
                  </a:extLst>
                </a:gridCol>
                <a:gridCol w="1499218">
                  <a:extLst>
                    <a:ext uri="{9D8B030D-6E8A-4147-A177-3AD203B41FA5}">
                      <a16:colId xmlns:a16="http://schemas.microsoft.com/office/drawing/2014/main" val="1730436470"/>
                    </a:ext>
                  </a:extLst>
                </a:gridCol>
                <a:gridCol w="1499218">
                  <a:extLst>
                    <a:ext uri="{9D8B030D-6E8A-4147-A177-3AD203B41FA5}">
                      <a16:colId xmlns:a16="http://schemas.microsoft.com/office/drawing/2014/main" val="1406511556"/>
                    </a:ext>
                  </a:extLst>
                </a:gridCol>
                <a:gridCol w="1499218">
                  <a:extLst>
                    <a:ext uri="{9D8B030D-6E8A-4147-A177-3AD203B41FA5}">
                      <a16:colId xmlns:a16="http://schemas.microsoft.com/office/drawing/2014/main" val="4122352242"/>
                    </a:ext>
                  </a:extLst>
                </a:gridCol>
              </a:tblGrid>
              <a:tr h="1211792">
                <a:tc>
                  <a:txBody>
                    <a:bodyPr/>
                    <a:lstStyle/>
                    <a:p>
                      <a:pPr algn="ctr"/>
                      <a:r>
                        <a:rPr lang="en-GB" sz="2000" b="1" dirty="0">
                          <a:solidFill>
                            <a:srgbClr val="002060"/>
                          </a:solidFill>
                          <a:latin typeface="Century Gothic" panose="020B0502020202020204" pitchFamily="34" charset="0"/>
                        </a:rPr>
                        <a:t>Une </a:t>
                      </a:r>
                      <a:r>
                        <a:rPr lang="en-GB" sz="2000" b="1" dirty="0" err="1">
                          <a:solidFill>
                            <a:srgbClr val="002060"/>
                          </a:solidFill>
                          <a:latin typeface="Century Gothic" panose="020B0502020202020204" pitchFamily="34" charset="0"/>
                        </a:rPr>
                        <a:t>semaine</a:t>
                      </a:r>
                      <a:endParaRPr lang="en-GB" sz="2000" b="1" dirty="0">
                        <a:solidFill>
                          <a:srgbClr val="002060"/>
                        </a:solidFill>
                        <a:latin typeface="Century Gothic" panose="020B0502020202020204" pitchFamily="34" charset="0"/>
                      </a:endParaRPr>
                    </a:p>
                  </a:txBody>
                  <a:tcPr anchor="ctr"/>
                </a:tc>
                <a:tc>
                  <a:txBody>
                    <a:bodyPr/>
                    <a:lstStyle/>
                    <a:p>
                      <a:pPr algn="ctr"/>
                      <a:r>
                        <a:rPr lang="en-GB" sz="2000" dirty="0" err="1">
                          <a:solidFill>
                            <a:srgbClr val="002060"/>
                          </a:solidFill>
                          <a:latin typeface="Century Gothic" panose="020B0502020202020204" pitchFamily="34" charset="0"/>
                        </a:rPr>
                        <a:t>Aujourd’hui</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lundi</a:t>
                      </a:r>
                      <a:r>
                        <a:rPr lang="en-GB" sz="2000" dirty="0">
                          <a:solidFill>
                            <a:srgbClr val="002060"/>
                          </a:solidFill>
                          <a:latin typeface="Century Gothic" panose="020B0502020202020204" pitchFamily="34" charset="0"/>
                        </a:rPr>
                        <a:t>.</a:t>
                      </a: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a:solidFill>
                          <a:srgbClr val="002060"/>
                        </a:solidFill>
                        <a:latin typeface="Century Gothic" panose="020B0502020202020204" pitchFamily="34" charset="0"/>
                      </a:endParaRPr>
                    </a:p>
                  </a:txBody>
                  <a:tcPr anchor="ctr"/>
                </a:tc>
                <a:tc>
                  <a:txBody>
                    <a:bodyPr/>
                    <a:lstStyle/>
                    <a:p>
                      <a:pPr algn="ctr"/>
                      <a:endParaRPr lang="en-GB" sz="2000">
                        <a:solidFill>
                          <a:srgbClr val="002060"/>
                        </a:solidFill>
                        <a:latin typeface="Century Gothic" panose="020B0502020202020204" pitchFamily="34" charset="0"/>
                      </a:endParaRPr>
                    </a:p>
                  </a:txBody>
                  <a:tcPr anchor="ctr"/>
                </a:tc>
                <a:tc>
                  <a:txBody>
                    <a:bodyPr/>
                    <a:lstStyle/>
                    <a:p>
                      <a:pPr algn="ctr"/>
                      <a:endParaRPr lang="en-GB" sz="200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204618098"/>
                  </a:ext>
                </a:extLst>
              </a:tr>
              <a:tr h="1211792">
                <a:tc>
                  <a:txBody>
                    <a:bodyPr/>
                    <a:lstStyle/>
                    <a:p>
                      <a:pPr algn="ctr"/>
                      <a:r>
                        <a:rPr lang="en-GB" sz="2000" b="1" dirty="0" err="1">
                          <a:solidFill>
                            <a:srgbClr val="002060"/>
                          </a:solidFill>
                          <a:latin typeface="Century Gothic" panose="020B0502020202020204" pitchFamily="34" charset="0"/>
                        </a:rPr>
                        <a:t>Ça</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va</a:t>
                      </a:r>
                      <a:r>
                        <a:rPr lang="en-GB" sz="2000" b="1" dirty="0">
                          <a:solidFill>
                            <a:srgbClr val="002060"/>
                          </a:solidFill>
                          <a:latin typeface="Century Gothic" panose="020B0502020202020204" pitchFamily="34" charset="0"/>
                        </a:rPr>
                        <a:t> ?</a:t>
                      </a:r>
                    </a:p>
                  </a:txBody>
                  <a:tcPr anchor="ctr"/>
                </a:tc>
                <a:tc>
                  <a:txBody>
                    <a:bodyPr/>
                    <a:lstStyle/>
                    <a:p>
                      <a:pPr algn="ctr"/>
                      <a:r>
                        <a:rPr lang="en-GB" sz="2000" dirty="0">
                          <a:solidFill>
                            <a:srgbClr val="002060"/>
                          </a:solidFill>
                          <a:latin typeface="Century Gothic" panose="020B0502020202020204" pitchFamily="34" charset="0"/>
                        </a:rPr>
                        <a:t>Je </a:t>
                      </a:r>
                      <a:r>
                        <a:rPr lang="en-GB" sz="2000" dirty="0" err="1">
                          <a:solidFill>
                            <a:srgbClr val="002060"/>
                          </a:solidFill>
                          <a:latin typeface="Century Gothic" panose="020B0502020202020204" pitchFamily="34" charset="0"/>
                        </a:rPr>
                        <a:t>suis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sérieux</a:t>
                      </a:r>
                      <a:r>
                        <a:rPr lang="en-GB" sz="2000" dirty="0">
                          <a:solidFill>
                            <a:srgbClr val="002060"/>
                          </a:solidFill>
                          <a:latin typeface="Century Gothic" panose="020B0502020202020204" pitchFamily="34" charset="0"/>
                        </a:rPr>
                        <a:t> | </a:t>
                      </a:r>
                      <a:r>
                        <a:rPr lang="en-GB" sz="2000" dirty="0" err="1">
                          <a:solidFill>
                            <a:srgbClr val="002060"/>
                          </a:solidFill>
                          <a:latin typeface="Century Gothic" panose="020B0502020202020204" pitchFamily="34" charset="0"/>
                        </a:rPr>
                        <a:t>sérieuse</a:t>
                      </a:r>
                      <a:r>
                        <a:rPr lang="en-GB" sz="2000" dirty="0">
                          <a:solidFill>
                            <a:srgbClr val="002060"/>
                          </a:solidFill>
                          <a:latin typeface="Century Gothic" panose="020B0502020202020204" pitchFamily="34" charset="0"/>
                        </a:rPr>
                        <a:t>.</a:t>
                      </a: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tc>
                  <a:txBody>
                    <a:bodyPr/>
                    <a:lstStyle/>
                    <a:p>
                      <a:pPr algn="ctr"/>
                      <a:endParaRPr lang="en-GB" sz="200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815279467"/>
                  </a:ext>
                </a:extLst>
              </a:tr>
            </a:tbl>
          </a:graphicData>
        </a:graphic>
      </p:graphicFrame>
      <p:sp>
        <p:nvSpPr>
          <p:cNvPr id="12" name="Google Shape;167;p2">
            <a:extLst>
              <a:ext uri="{FF2B5EF4-FFF2-40B4-BE49-F238E27FC236}">
                <a16:creationId xmlns:a16="http://schemas.microsoft.com/office/drawing/2014/main" id="{58316F6A-E403-44D2-B408-1815C19C7AB6}"/>
              </a:ext>
            </a:extLst>
          </p:cNvPr>
          <p:cNvSpPr/>
          <p:nvPr/>
        </p:nvSpPr>
        <p:spPr>
          <a:xfrm>
            <a:off x="101599" y="154874"/>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Picture 4" descr="A picture containing graphical user interface&#10;&#10;Description automatically generated">
            <a:extLst>
              <a:ext uri="{FF2B5EF4-FFF2-40B4-BE49-F238E27FC236}">
                <a16:creationId xmlns:a16="http://schemas.microsoft.com/office/drawing/2014/main" id="{A52E6402-0942-48CF-9151-40E824815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319" y="4462896"/>
            <a:ext cx="2842452" cy="2076322"/>
          </a:xfrm>
          <a:prstGeom prst="rect">
            <a:avLst/>
          </a:prstGeom>
        </p:spPr>
      </p:pic>
      <p:pic>
        <p:nvPicPr>
          <p:cNvPr id="13" name="Graphic 12" descr="Teacher">
            <a:extLst>
              <a:ext uri="{FF2B5EF4-FFF2-40B4-BE49-F238E27FC236}">
                <a16:creationId xmlns:a16="http://schemas.microsoft.com/office/drawing/2014/main" id="{B7A25C75-4750-4158-B6B9-E8D3125B4C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1646" y="-86338"/>
            <a:ext cx="914400" cy="914400"/>
          </a:xfrm>
          <a:prstGeom prst="rect">
            <a:avLst/>
          </a:prstGeom>
        </p:spPr>
      </p:pic>
      <p:sp>
        <p:nvSpPr>
          <p:cNvPr id="14" name="Speech Bubble: Rectangle with Corners Rounded 13">
            <a:hlinkClick r:id="" action="ppaction://noaction">
              <a:snd r:embed="rId7" name="Écris.wav"/>
            </a:hlinkClick>
            <a:extLst>
              <a:ext uri="{FF2B5EF4-FFF2-40B4-BE49-F238E27FC236}">
                <a16:creationId xmlns:a16="http://schemas.microsoft.com/office/drawing/2014/main" id="{B801734E-3DA8-427C-B2A4-F7212F5E5AF2}"/>
              </a:ext>
            </a:extLst>
          </p:cNvPr>
          <p:cNvSpPr/>
          <p:nvPr/>
        </p:nvSpPr>
        <p:spPr>
          <a:xfrm>
            <a:off x="3649290" y="145566"/>
            <a:ext cx="1617729" cy="431663"/>
          </a:xfrm>
          <a:prstGeom prst="wedgeRoundRectCallout">
            <a:avLst>
              <a:gd name="adj1" fmla="val -64738"/>
              <a:gd name="adj2" fmla="val -1688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sz="2400" b="1" i="0" u="none" strike="noStrike" kern="1200" cap="none" spc="-1" normalizeH="0" baseline="0" noProof="0" dirty="0" err="1">
                <a:ln>
                  <a:noFill/>
                </a:ln>
                <a:solidFill>
                  <a:schemeClr val="bg1"/>
                </a:solidFill>
                <a:effectLst/>
                <a:uLnTx/>
                <a:uFillTx/>
                <a:latin typeface="Century gothic"/>
                <a:ea typeface="Century Gothic"/>
                <a:sym typeface="Arial"/>
              </a:rPr>
              <a:t>Écris</a:t>
            </a:r>
            <a:r>
              <a:rPr kumimoji="0" lang="en-GB" sz="2400" b="1" i="0" u="none" strike="noStrike" kern="1200" cap="none" spc="-1" normalizeH="0" baseline="0" noProof="0" dirty="0">
                <a:ln>
                  <a:noFill/>
                </a:ln>
                <a:solidFill>
                  <a:schemeClr val="bg1"/>
                </a:solidFill>
                <a:effectLst/>
                <a:uLnTx/>
                <a:uFillTx/>
                <a:latin typeface="Century gothic"/>
                <a:ea typeface="Century Gothic"/>
                <a:sym typeface="Arial"/>
              </a:rPr>
              <a:t>. </a:t>
            </a:r>
            <a:endParaRPr lang="en-GB" sz="4000" i="1" dirty="0">
              <a:solidFill>
                <a:schemeClr val="bg1"/>
              </a:solidFill>
              <a:latin typeface="Century Gothic" panose="020B0502020202020204" pitchFamily="34" charset="0"/>
            </a:endParaRPr>
          </a:p>
        </p:txBody>
      </p:sp>
      <p:sp>
        <p:nvSpPr>
          <p:cNvPr id="15" name="TextBox 14">
            <a:hlinkClick r:id="" action="ppaction://noaction">
              <a:snd r:embed="rId7" name="Écris.wav"/>
            </a:hlinkClick>
            <a:extLst>
              <a:ext uri="{FF2B5EF4-FFF2-40B4-BE49-F238E27FC236}">
                <a16:creationId xmlns:a16="http://schemas.microsoft.com/office/drawing/2014/main" id="{25305363-5CC3-498C-8E78-43F9CEB8B406}"/>
              </a:ext>
            </a:extLst>
          </p:cNvPr>
          <p:cNvSpPr txBox="1"/>
          <p:nvPr/>
        </p:nvSpPr>
        <p:spPr>
          <a:xfrm>
            <a:off x="4413134" y="-238820"/>
            <a:ext cx="1082031" cy="1015663"/>
          </a:xfrm>
          <a:prstGeom prst="rect">
            <a:avLst/>
          </a:prstGeom>
          <a:noFill/>
        </p:spPr>
        <p:txBody>
          <a:bodyPr wrap="square" rtlCol="0">
            <a:spAutoFit/>
          </a:bodyPr>
          <a:lstStyle/>
          <a:p>
            <a:r>
              <a:rPr lang="en-GB" sz="6000" i="1" dirty="0">
                <a:solidFill>
                  <a:schemeClr val="bg1"/>
                </a:solidFill>
                <a:latin typeface="Century Gothic" panose="020B0502020202020204" pitchFamily="34" charset="0"/>
                <a:sym typeface="Wingdings" panose="05000000000000000000" pitchFamily="2" charset="2"/>
              </a:rPr>
              <a:t></a:t>
            </a:r>
            <a:endParaRPr lang="en-GB" sz="60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4254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44541" y="28656"/>
            <a:ext cx="3029613" cy="675762"/>
          </a:xfrm>
        </p:spPr>
        <p:txBody>
          <a:bodyPr>
            <a:normAutofit/>
          </a:bodyPr>
          <a:lstStyle/>
          <a:p>
            <a:r>
              <a:rPr lang="en-GB" sz="3200" b="1" dirty="0">
                <a:solidFill>
                  <a:srgbClr val="002060"/>
                </a:solidFill>
                <a:latin typeface="Century Gothic"/>
                <a:ea typeface="Century Gothic"/>
                <a:cs typeface="Century Gothic"/>
                <a:sym typeface="Century Gothic"/>
              </a:rPr>
              <a:t>Follow up 5A </a:t>
            </a:r>
            <a:endParaRPr lang="en-GB" sz="3200" dirty="0"/>
          </a:p>
        </p:txBody>
      </p:sp>
      <p:sp>
        <p:nvSpPr>
          <p:cNvPr id="9" name="Google Shape;167;p2">
            <a:extLst>
              <a:ext uri="{FF2B5EF4-FFF2-40B4-BE49-F238E27FC236}">
                <a16:creationId xmlns:a16="http://schemas.microsoft.com/office/drawing/2014/main" id="{E4D056E1-B5D6-4AD6-B4F9-800D465B4BD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1" name="Rectangle: Rounded Corners 180">
            <a:extLst>
              <a:ext uri="{FF2B5EF4-FFF2-40B4-BE49-F238E27FC236}">
                <a16:creationId xmlns:a16="http://schemas.microsoft.com/office/drawing/2014/main" id="{9F610894-15E2-4E34-A65C-C5643B46A31D}"/>
              </a:ext>
            </a:extLst>
          </p:cNvPr>
          <p:cNvSpPr/>
          <p:nvPr/>
        </p:nvSpPr>
        <p:spPr>
          <a:xfrm>
            <a:off x="5047241" y="1237276"/>
            <a:ext cx="5852047" cy="993394"/>
          </a:xfrm>
          <a:prstGeom prst="roundRect">
            <a:avLst/>
          </a:prstGeom>
          <a:solidFill>
            <a:srgbClr val="FFF3FF"/>
          </a:solidFill>
          <a:ln w="12700" cap="flat" cmpd="sng" algn="ctr">
            <a:solidFill>
              <a:srgbClr val="FF00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82" name="Picture 14" descr="number 5 on dice - Clip Art Library">
            <a:extLst>
              <a:ext uri="{FF2B5EF4-FFF2-40B4-BE49-F238E27FC236}">
                <a16:creationId xmlns:a16="http://schemas.microsoft.com/office/drawing/2014/main" id="{DAF45EC3-435C-40F0-A966-851A34EE43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149" y="26250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 descr="dice clipart six - Clip Art Library">
            <a:extLst>
              <a:ext uri="{FF2B5EF4-FFF2-40B4-BE49-F238E27FC236}">
                <a16:creationId xmlns:a16="http://schemas.microsoft.com/office/drawing/2014/main" id="{CC1E0F1F-2824-4404-9DB9-5CA6324610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26659" y="2649276"/>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6" descr="Free Dice Faces, Download Free Clip Art, Free Clip Art on Clipart ...">
            <a:extLst>
              <a:ext uri="{FF2B5EF4-FFF2-40B4-BE49-F238E27FC236}">
                <a16:creationId xmlns:a16="http://schemas.microsoft.com/office/drawing/2014/main" id="{3B441EA6-2BBC-44E2-8992-FBC8578723F6}"/>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736048"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Free Dice Faces, Download Free Clip Art, Free Clip Art on Clipart ...">
            <a:extLst>
              <a:ext uri="{FF2B5EF4-FFF2-40B4-BE49-F238E27FC236}">
                <a16:creationId xmlns:a16="http://schemas.microsoft.com/office/drawing/2014/main" id="{A620BF64-FAD8-4031-AC62-A0D84FAD4848}"/>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8879496" y="26113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4" descr="Dice Faces Png - Clip Art Library">
            <a:extLst>
              <a:ext uri="{FF2B5EF4-FFF2-40B4-BE49-F238E27FC236}">
                <a16:creationId xmlns:a16="http://schemas.microsoft.com/office/drawing/2014/main" id="{65303893-CDBE-45BC-92D2-76C580DE3096}"/>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5736049"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8" descr="dice face 2 png - Clip Art Library">
            <a:extLst>
              <a:ext uri="{FF2B5EF4-FFF2-40B4-BE49-F238E27FC236}">
                <a16:creationId xmlns:a16="http://schemas.microsoft.com/office/drawing/2014/main" id="{18E231ED-AE3A-40E3-B11E-44FAA9CEFB1B}"/>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726659" y="26243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6" descr="Free Dice Face, Download Free Clip Art, Free Clip Art on Clipart ...">
            <a:extLst>
              <a:ext uri="{FF2B5EF4-FFF2-40B4-BE49-F238E27FC236}">
                <a16:creationId xmlns:a16="http://schemas.microsoft.com/office/drawing/2014/main" id="{496CA718-5A79-467C-8AF0-09EAA5807E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2135" y="2634184"/>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9" name="Table 7">
            <a:extLst>
              <a:ext uri="{FF2B5EF4-FFF2-40B4-BE49-F238E27FC236}">
                <a16:creationId xmlns:a16="http://schemas.microsoft.com/office/drawing/2014/main" id="{1EE5F884-42A3-4B28-8171-E653E9B30D12}"/>
              </a:ext>
            </a:extLst>
          </p:cNvPr>
          <p:cNvGraphicFramePr>
            <a:graphicFrameLocks noGrp="1"/>
          </p:cNvGraphicFramePr>
          <p:nvPr>
            <p:extLst>
              <p:ext uri="{D42A27DB-BD31-4B8C-83A1-F6EECF244321}">
                <p14:modId xmlns:p14="http://schemas.microsoft.com/office/powerpoint/2010/main" val="2977245728"/>
              </p:ext>
            </p:extLst>
          </p:nvPr>
        </p:nvGraphicFramePr>
        <p:xfrm>
          <a:off x="4821366" y="3325851"/>
          <a:ext cx="3318906" cy="3200400"/>
        </p:xfrm>
        <a:graphic>
          <a:graphicData uri="http://schemas.openxmlformats.org/drawingml/2006/table">
            <a:tbl>
              <a:tblPr firstRow="1" bandRow="1"/>
              <a:tblGrid>
                <a:gridCol w="559500">
                  <a:extLst>
                    <a:ext uri="{9D8B030D-6E8A-4147-A177-3AD203B41FA5}">
                      <a16:colId xmlns:a16="http://schemas.microsoft.com/office/drawing/2014/main" val="431552140"/>
                    </a:ext>
                  </a:extLst>
                </a:gridCol>
                <a:gridCol w="2759406">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Friday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Saturday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Monday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Sunday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Wednesday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190" name="Table 7">
            <a:extLst>
              <a:ext uri="{FF2B5EF4-FFF2-40B4-BE49-F238E27FC236}">
                <a16:creationId xmlns:a16="http://schemas.microsoft.com/office/drawing/2014/main" id="{0504666A-EB71-4055-9724-A64A7F8CF50B}"/>
              </a:ext>
            </a:extLst>
          </p:cNvPr>
          <p:cNvGraphicFramePr>
            <a:graphicFrameLocks noGrp="1"/>
          </p:cNvGraphicFramePr>
          <p:nvPr>
            <p:extLst>
              <p:ext uri="{D42A27DB-BD31-4B8C-83A1-F6EECF244321}">
                <p14:modId xmlns:p14="http://schemas.microsoft.com/office/powerpoint/2010/main" val="259071018"/>
              </p:ext>
            </p:extLst>
          </p:nvPr>
        </p:nvGraphicFramePr>
        <p:xfrm>
          <a:off x="8224967" y="3325851"/>
          <a:ext cx="2587424" cy="3200400"/>
        </p:xfrm>
        <a:graphic>
          <a:graphicData uri="http://schemas.openxmlformats.org/drawingml/2006/table">
            <a:tbl>
              <a:tblPr firstRow="1" bandRow="1"/>
              <a:tblGrid>
                <a:gridCol w="436187">
                  <a:extLst>
                    <a:ext uri="{9D8B030D-6E8A-4147-A177-3AD203B41FA5}">
                      <a16:colId xmlns:a16="http://schemas.microsoft.com/office/drawing/2014/main" val="431552140"/>
                    </a:ext>
                  </a:extLst>
                </a:gridCol>
                <a:gridCol w="2151237">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curious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serious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important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brave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happy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careful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191" name="Picture 24" descr="Dice Faces Png - Clip Art Library">
            <a:extLst>
              <a:ext uri="{FF2B5EF4-FFF2-40B4-BE49-F238E27FC236}">
                <a16:creationId xmlns:a16="http://schemas.microsoft.com/office/drawing/2014/main" id="{042A0005-D7B3-479A-8453-8A474162E6AF}"/>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896986" y="2618224"/>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6BC39AF9-A838-474F-8C63-F5F5727CE174}"/>
              </a:ext>
            </a:extLst>
          </p:cNvPr>
          <p:cNvSpPr txBox="1"/>
          <p:nvPr/>
        </p:nvSpPr>
        <p:spPr>
          <a:xfrm>
            <a:off x="5111130" y="1318474"/>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samedi</a:t>
            </a:r>
            <a:r>
              <a:rPr lang="en-GB" sz="2400" dirty="0">
                <a:solidFill>
                  <a:srgbClr val="4472C4">
                    <a:lumMod val="50000"/>
                  </a:srgbClr>
                </a:solidFill>
                <a:latin typeface="Century Gothic" panose="020F0302020204030204"/>
              </a:rPr>
              <a:t>. </a:t>
            </a:r>
            <a:br>
              <a:rPr lang="en-GB" sz="2400" dirty="0">
                <a:solidFill>
                  <a:srgbClr val="4472C4">
                    <a:lumMod val="50000"/>
                  </a:srgbClr>
                </a:solidFill>
                <a:latin typeface="Century Gothic" panose="020F0302020204030204"/>
              </a:rPr>
            </a:br>
            <a:r>
              <a:rPr lang="en-GB" sz="2400" dirty="0">
                <a:solidFill>
                  <a:srgbClr val="4472C4">
                    <a:lumMod val="50000"/>
                  </a:srgbClr>
                </a:solidFill>
                <a:latin typeface="Century Gothic" panose="020F0302020204030204"/>
              </a:rPr>
              <a:t>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heureux|heureuse</a:t>
            </a:r>
            <a:r>
              <a:rPr lang="en-GB" sz="2400" dirty="0">
                <a:solidFill>
                  <a:srgbClr val="4472C4">
                    <a:lumMod val="50000"/>
                  </a:srgbClr>
                </a:solidFill>
                <a:latin typeface="Century Gothic" panose="020F0302020204030204"/>
              </a:rPr>
              <a:t>.</a:t>
            </a:r>
          </a:p>
        </p:txBody>
      </p:sp>
      <p:sp>
        <p:nvSpPr>
          <p:cNvPr id="193" name="TextBox 192">
            <a:extLst>
              <a:ext uri="{FF2B5EF4-FFF2-40B4-BE49-F238E27FC236}">
                <a16:creationId xmlns:a16="http://schemas.microsoft.com/office/drawing/2014/main" id="{AA3BFD63-EA56-4329-B27F-EF17CA101383}"/>
              </a:ext>
            </a:extLst>
          </p:cNvPr>
          <p:cNvSpPr txBox="1"/>
          <p:nvPr/>
        </p:nvSpPr>
        <p:spPr>
          <a:xfrm>
            <a:off x="5096258" y="1318473"/>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lundi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curieux|curieuse</a:t>
            </a:r>
            <a:r>
              <a:rPr lang="en-GB" sz="2400" dirty="0">
                <a:solidFill>
                  <a:srgbClr val="4472C4">
                    <a:lumMod val="50000"/>
                  </a:srgbClr>
                </a:solidFill>
                <a:latin typeface="Century Gothic" panose="020F0302020204030204"/>
              </a:rPr>
              <a:t>.</a:t>
            </a:r>
          </a:p>
        </p:txBody>
      </p:sp>
      <p:sp>
        <p:nvSpPr>
          <p:cNvPr id="194" name="TextBox 193">
            <a:extLst>
              <a:ext uri="{FF2B5EF4-FFF2-40B4-BE49-F238E27FC236}">
                <a16:creationId xmlns:a16="http://schemas.microsoft.com/office/drawing/2014/main" id="{4142D9F1-598E-41A4-936B-68A60DB4E35F}"/>
              </a:ext>
            </a:extLst>
          </p:cNvPr>
          <p:cNvSpPr txBox="1"/>
          <p:nvPr/>
        </p:nvSpPr>
        <p:spPr>
          <a:xfrm>
            <a:off x="5118392" y="1318472"/>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vendredi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important|importante</a:t>
            </a:r>
            <a:r>
              <a:rPr lang="en-GB" sz="2400" dirty="0">
                <a:solidFill>
                  <a:srgbClr val="4472C4">
                    <a:lumMod val="50000"/>
                  </a:srgbClr>
                </a:solidFill>
                <a:latin typeface="Century Gothic" panose="020F0302020204030204"/>
              </a:rPr>
              <a:t>.</a:t>
            </a:r>
          </a:p>
        </p:txBody>
      </p:sp>
      <p:sp>
        <p:nvSpPr>
          <p:cNvPr id="195" name="TextBox 194">
            <a:extLst>
              <a:ext uri="{FF2B5EF4-FFF2-40B4-BE49-F238E27FC236}">
                <a16:creationId xmlns:a16="http://schemas.microsoft.com/office/drawing/2014/main" id="{D743447A-824D-4B48-94A6-51F4CFF5936A}"/>
              </a:ext>
            </a:extLst>
          </p:cNvPr>
          <p:cNvSpPr txBox="1"/>
          <p:nvPr/>
        </p:nvSpPr>
        <p:spPr>
          <a:xfrm>
            <a:off x="5107782" y="1326660"/>
            <a:ext cx="5923656"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jeudi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sérieux|sérieuse</a:t>
            </a:r>
            <a:r>
              <a:rPr lang="en-GB" sz="2400" dirty="0">
                <a:solidFill>
                  <a:srgbClr val="4472C4">
                    <a:lumMod val="50000"/>
                  </a:srgbClr>
                </a:solidFill>
                <a:latin typeface="Century Gothic" panose="020F0302020204030204"/>
              </a:rPr>
              <a:t>..</a:t>
            </a:r>
          </a:p>
        </p:txBody>
      </p:sp>
      <p:sp>
        <p:nvSpPr>
          <p:cNvPr id="196" name="TextBox 195">
            <a:extLst>
              <a:ext uri="{FF2B5EF4-FFF2-40B4-BE49-F238E27FC236}">
                <a16:creationId xmlns:a16="http://schemas.microsoft.com/office/drawing/2014/main" id="{64248AE1-5042-4D2D-98A4-B3D55AD6EBD4}"/>
              </a:ext>
            </a:extLst>
          </p:cNvPr>
          <p:cNvSpPr txBox="1"/>
          <p:nvPr/>
        </p:nvSpPr>
        <p:spPr>
          <a:xfrm>
            <a:off x="5103520" y="1326660"/>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dimanche</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courageux|courageuse</a:t>
            </a:r>
            <a:r>
              <a:rPr lang="en-GB" sz="2400" dirty="0">
                <a:solidFill>
                  <a:srgbClr val="4472C4">
                    <a:lumMod val="50000"/>
                  </a:srgbClr>
                </a:solidFill>
                <a:latin typeface="Century Gothic" panose="020F0302020204030204"/>
              </a:rPr>
              <a:t>.</a:t>
            </a:r>
          </a:p>
        </p:txBody>
      </p:sp>
      <p:sp>
        <p:nvSpPr>
          <p:cNvPr id="197" name="TextBox 196">
            <a:extLst>
              <a:ext uri="{FF2B5EF4-FFF2-40B4-BE49-F238E27FC236}">
                <a16:creationId xmlns:a16="http://schemas.microsoft.com/office/drawing/2014/main" id="{18982582-43B1-4D17-8DDA-4F1B05541D69}"/>
              </a:ext>
            </a:extLst>
          </p:cNvPr>
          <p:cNvSpPr txBox="1"/>
          <p:nvPr/>
        </p:nvSpPr>
        <p:spPr>
          <a:xfrm>
            <a:off x="5120916" y="1310175"/>
            <a:ext cx="5615134" cy="830997"/>
          </a:xfrm>
          <a:prstGeom prst="rect">
            <a:avLst/>
          </a:prstGeom>
          <a:noFill/>
        </p:spPr>
        <p:txBody>
          <a:bodyPr wrap="square" rtlCol="0">
            <a:spAutoFit/>
          </a:bodyPr>
          <a:lstStyle/>
          <a:p>
            <a:pPr>
              <a:defRPr/>
            </a:pPr>
            <a:r>
              <a:rPr lang="en-GB" sz="2400" dirty="0" err="1">
                <a:solidFill>
                  <a:srgbClr val="4472C4">
                    <a:lumMod val="50000"/>
                  </a:srgbClr>
                </a:solidFill>
                <a:latin typeface="Century Gothic" panose="020F0302020204030204"/>
              </a:rPr>
              <a:t>Aujourd’hui</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c’est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mercredi</a:t>
            </a:r>
            <a:r>
              <a:rPr lang="en-GB" sz="2400" dirty="0">
                <a:solidFill>
                  <a:srgbClr val="4472C4">
                    <a:lumMod val="50000"/>
                  </a:srgbClr>
                </a:solidFill>
                <a:latin typeface="Century Gothic" panose="020F0302020204030204"/>
              </a:rPr>
              <a:t>. Je </a:t>
            </a:r>
            <a:r>
              <a:rPr lang="en-GB" sz="2400" dirty="0" err="1">
                <a:solidFill>
                  <a:srgbClr val="4472C4">
                    <a:lumMod val="50000"/>
                  </a:srgbClr>
                </a:solidFill>
                <a:latin typeface="Century Gothic" panose="020F0302020204030204"/>
              </a:rPr>
              <a:t>suis</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prudent|prudente</a:t>
            </a:r>
            <a:r>
              <a:rPr lang="en-GB" sz="2400" dirty="0">
                <a:solidFill>
                  <a:srgbClr val="4472C4">
                    <a:lumMod val="50000"/>
                  </a:srgbClr>
                </a:solidFill>
                <a:latin typeface="Century Gothic" panose="020F0302020204030204"/>
              </a:rPr>
              <a:t>.</a:t>
            </a:r>
          </a:p>
        </p:txBody>
      </p:sp>
      <p:pic>
        <p:nvPicPr>
          <p:cNvPr id="198" name="Picture 28" descr="dice face 2 png - Clip Art Library">
            <a:extLst>
              <a:ext uri="{FF2B5EF4-FFF2-40B4-BE49-F238E27FC236}">
                <a16:creationId xmlns:a16="http://schemas.microsoft.com/office/drawing/2014/main" id="{700067D9-844E-475E-9969-3EFB0E101991}"/>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8879496" y="26387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4" descr="number 5 on dice - Clip Art Library">
            <a:extLst>
              <a:ext uri="{FF2B5EF4-FFF2-40B4-BE49-F238E27FC236}">
                <a16:creationId xmlns:a16="http://schemas.microsoft.com/office/drawing/2014/main" id="{062CC5C8-2860-46E6-BF65-0EE3178A6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015" y="264111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6" descr="Free Dice Face, Download Free Clip Art, Free Clip Art on Clipart ...">
            <a:extLst>
              <a:ext uri="{FF2B5EF4-FFF2-40B4-BE49-F238E27FC236}">
                <a16:creationId xmlns:a16="http://schemas.microsoft.com/office/drawing/2014/main" id="{B99068F0-623C-4FF2-9784-EE51A732A5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1510" y="260815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dice clipart six - Clip Art Library">
            <a:extLst>
              <a:ext uri="{FF2B5EF4-FFF2-40B4-BE49-F238E27FC236}">
                <a16:creationId xmlns:a16="http://schemas.microsoft.com/office/drawing/2014/main" id="{8D0DCD4B-B9CC-4220-A600-F59762EC74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874226" y="2641115"/>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a:extLst>
              <a:ext uri="{FF2B5EF4-FFF2-40B4-BE49-F238E27FC236}">
                <a16:creationId xmlns:a16="http://schemas.microsoft.com/office/drawing/2014/main" id="{03800C6C-3C05-4F54-B102-192624A364FE}"/>
              </a:ext>
            </a:extLst>
          </p:cNvPr>
          <p:cNvSpPr txBox="1"/>
          <p:nvPr/>
        </p:nvSpPr>
        <p:spPr>
          <a:xfrm>
            <a:off x="160923" y="836618"/>
            <a:ext cx="53881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Léa is playing a word game with her sister,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Eugénie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b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b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What does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Euégenie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have to say?</a:t>
            </a:r>
          </a:p>
        </p:txBody>
      </p:sp>
      <p:pic>
        <p:nvPicPr>
          <p:cNvPr id="205" name="Picture 204" descr="A picture containing logo&#10;&#10;Description automatically generated">
            <a:extLst>
              <a:ext uri="{FF2B5EF4-FFF2-40B4-BE49-F238E27FC236}">
                <a16:creationId xmlns:a16="http://schemas.microsoft.com/office/drawing/2014/main" id="{7826EDB0-C51F-4002-A48E-CABF48FA4D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88306" y="3920647"/>
            <a:ext cx="1818783" cy="2937353"/>
          </a:xfrm>
          <a:prstGeom prst="rect">
            <a:avLst/>
          </a:prstGeom>
        </p:spPr>
      </p:pic>
      <p:pic>
        <p:nvPicPr>
          <p:cNvPr id="206" name="Picture 205" descr="Logo&#10;&#10;Description automatically generated">
            <a:extLst>
              <a:ext uri="{FF2B5EF4-FFF2-40B4-BE49-F238E27FC236}">
                <a16:creationId xmlns:a16="http://schemas.microsoft.com/office/drawing/2014/main" id="{67C18E32-0DE3-4236-8191-43ADE65935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3320" y="2199189"/>
            <a:ext cx="1630834" cy="4619658"/>
          </a:xfrm>
          <a:prstGeom prst="rect">
            <a:avLst/>
          </a:prstGeom>
        </p:spPr>
      </p:pic>
      <p:sp>
        <p:nvSpPr>
          <p:cNvPr id="207" name="Title 2">
            <a:extLst>
              <a:ext uri="{FF2B5EF4-FFF2-40B4-BE49-F238E27FC236}">
                <a16:creationId xmlns:a16="http://schemas.microsoft.com/office/drawing/2014/main" id="{405A2596-58D5-495A-A7B3-067415E1894A}"/>
              </a:ext>
            </a:extLst>
          </p:cNvPr>
          <p:cNvSpPr txBox="1">
            <a:spLocks/>
          </p:cNvSpPr>
          <p:nvPr/>
        </p:nvSpPr>
        <p:spPr>
          <a:xfrm>
            <a:off x="11238143" y="1135676"/>
            <a:ext cx="781120"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parler</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208" name="Picture 207" descr="Icon&#10;&#10;Description automatically generated">
            <a:extLst>
              <a:ext uri="{FF2B5EF4-FFF2-40B4-BE49-F238E27FC236}">
                <a16:creationId xmlns:a16="http://schemas.microsoft.com/office/drawing/2014/main" id="{C3092E7A-0A56-4F20-B037-356B7DD408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1" name="Graphic 30" descr="Teacher">
            <a:extLst>
              <a:ext uri="{FF2B5EF4-FFF2-40B4-BE49-F238E27FC236}">
                <a16:creationId xmlns:a16="http://schemas.microsoft.com/office/drawing/2014/main" id="{4970F2D9-1303-4214-9B65-3953A923A75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12704" y="-129788"/>
            <a:ext cx="1043752" cy="1043752"/>
          </a:xfrm>
          <a:prstGeom prst="rect">
            <a:avLst/>
          </a:prstGeom>
        </p:spPr>
      </p:pic>
      <p:sp>
        <p:nvSpPr>
          <p:cNvPr id="32" name="Speech Bubble: Rectangle with Corners Rounded 31">
            <a:hlinkClick r:id="" action="ppaction://noaction">
              <a:snd r:embed="rId14" name="T3_W5_22.1.wav"/>
            </a:hlinkClick>
            <a:extLst>
              <a:ext uri="{FF2B5EF4-FFF2-40B4-BE49-F238E27FC236}">
                <a16:creationId xmlns:a16="http://schemas.microsoft.com/office/drawing/2014/main" id="{B961DF2A-7B77-4EFB-B38E-3F619B90114F}"/>
              </a:ext>
            </a:extLst>
          </p:cNvPr>
          <p:cNvSpPr/>
          <p:nvPr/>
        </p:nvSpPr>
        <p:spPr>
          <a:xfrm>
            <a:off x="4050989" y="153080"/>
            <a:ext cx="2893101" cy="517628"/>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français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5578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80">
                                          <p:stCondLst>
                                            <p:cond delay="0"/>
                                          </p:stCondLst>
                                        </p:cTn>
                                        <p:tgtEl>
                                          <p:spTgt spid="186"/>
                                        </p:tgtEl>
                                      </p:cBhvr>
                                    </p:animEffect>
                                    <p:anim calcmode="lin" valueType="num">
                                      <p:cBhvr>
                                        <p:cTn id="8"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6"/>
                                        </p:tgtEl>
                                      </p:cBhvr>
                                      <p:to x="100000" y="60000"/>
                                    </p:animScale>
                                    <p:animScale>
                                      <p:cBhvr>
                                        <p:cTn id="14" dur="166" decel="50000">
                                          <p:stCondLst>
                                            <p:cond delay="676"/>
                                          </p:stCondLst>
                                        </p:cTn>
                                        <p:tgtEl>
                                          <p:spTgt spid="186"/>
                                        </p:tgtEl>
                                      </p:cBhvr>
                                      <p:to x="100000" y="100000"/>
                                    </p:animScale>
                                    <p:animScale>
                                      <p:cBhvr>
                                        <p:cTn id="15" dur="26">
                                          <p:stCondLst>
                                            <p:cond delay="1312"/>
                                          </p:stCondLst>
                                        </p:cTn>
                                        <p:tgtEl>
                                          <p:spTgt spid="186"/>
                                        </p:tgtEl>
                                      </p:cBhvr>
                                      <p:to x="100000" y="80000"/>
                                    </p:animScale>
                                    <p:animScale>
                                      <p:cBhvr>
                                        <p:cTn id="16" dur="166" decel="50000">
                                          <p:stCondLst>
                                            <p:cond delay="1338"/>
                                          </p:stCondLst>
                                        </p:cTn>
                                        <p:tgtEl>
                                          <p:spTgt spid="186"/>
                                        </p:tgtEl>
                                      </p:cBhvr>
                                      <p:to x="100000" y="100000"/>
                                    </p:animScale>
                                    <p:animScale>
                                      <p:cBhvr>
                                        <p:cTn id="17" dur="26">
                                          <p:stCondLst>
                                            <p:cond delay="1642"/>
                                          </p:stCondLst>
                                        </p:cTn>
                                        <p:tgtEl>
                                          <p:spTgt spid="186"/>
                                        </p:tgtEl>
                                      </p:cBhvr>
                                      <p:to x="100000" y="90000"/>
                                    </p:animScale>
                                    <p:animScale>
                                      <p:cBhvr>
                                        <p:cTn id="18" dur="166" decel="50000">
                                          <p:stCondLst>
                                            <p:cond delay="1668"/>
                                          </p:stCondLst>
                                        </p:cTn>
                                        <p:tgtEl>
                                          <p:spTgt spid="186"/>
                                        </p:tgtEl>
                                      </p:cBhvr>
                                      <p:to x="100000" y="100000"/>
                                    </p:animScale>
                                    <p:animScale>
                                      <p:cBhvr>
                                        <p:cTn id="19" dur="26">
                                          <p:stCondLst>
                                            <p:cond delay="1808"/>
                                          </p:stCondLst>
                                        </p:cTn>
                                        <p:tgtEl>
                                          <p:spTgt spid="186"/>
                                        </p:tgtEl>
                                      </p:cBhvr>
                                      <p:to x="100000" y="95000"/>
                                    </p:animScale>
                                    <p:animScale>
                                      <p:cBhvr>
                                        <p:cTn id="20" dur="166" decel="50000">
                                          <p:stCondLst>
                                            <p:cond delay="1834"/>
                                          </p:stCondLst>
                                        </p:cTn>
                                        <p:tgtEl>
                                          <p:spTgt spid="1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2"/>
                                        </p:tgtEl>
                                        <p:attrNameLst>
                                          <p:attrName>style.visibility</p:attrName>
                                        </p:attrNameLst>
                                      </p:cBhvr>
                                      <p:to>
                                        <p:strVal val="visible"/>
                                      </p:to>
                                    </p:set>
                                    <p:animEffect transition="in" filter="wipe(down)">
                                      <p:cBhvr>
                                        <p:cTn id="25" dur="580">
                                          <p:stCondLst>
                                            <p:cond delay="0"/>
                                          </p:stCondLst>
                                        </p:cTn>
                                        <p:tgtEl>
                                          <p:spTgt spid="182"/>
                                        </p:tgtEl>
                                      </p:cBhvr>
                                    </p:animEffect>
                                    <p:anim calcmode="lin" valueType="num">
                                      <p:cBhvr>
                                        <p:cTn id="26"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31" dur="26">
                                          <p:stCondLst>
                                            <p:cond delay="650"/>
                                          </p:stCondLst>
                                        </p:cTn>
                                        <p:tgtEl>
                                          <p:spTgt spid="182"/>
                                        </p:tgtEl>
                                      </p:cBhvr>
                                      <p:to x="100000" y="60000"/>
                                    </p:animScale>
                                    <p:animScale>
                                      <p:cBhvr>
                                        <p:cTn id="32" dur="166" decel="50000">
                                          <p:stCondLst>
                                            <p:cond delay="676"/>
                                          </p:stCondLst>
                                        </p:cTn>
                                        <p:tgtEl>
                                          <p:spTgt spid="182"/>
                                        </p:tgtEl>
                                      </p:cBhvr>
                                      <p:to x="100000" y="100000"/>
                                    </p:animScale>
                                    <p:animScale>
                                      <p:cBhvr>
                                        <p:cTn id="33" dur="26">
                                          <p:stCondLst>
                                            <p:cond delay="1312"/>
                                          </p:stCondLst>
                                        </p:cTn>
                                        <p:tgtEl>
                                          <p:spTgt spid="182"/>
                                        </p:tgtEl>
                                      </p:cBhvr>
                                      <p:to x="100000" y="80000"/>
                                    </p:animScale>
                                    <p:animScale>
                                      <p:cBhvr>
                                        <p:cTn id="34" dur="166" decel="50000">
                                          <p:stCondLst>
                                            <p:cond delay="1338"/>
                                          </p:stCondLst>
                                        </p:cTn>
                                        <p:tgtEl>
                                          <p:spTgt spid="182"/>
                                        </p:tgtEl>
                                      </p:cBhvr>
                                      <p:to x="100000" y="100000"/>
                                    </p:animScale>
                                    <p:animScale>
                                      <p:cBhvr>
                                        <p:cTn id="35" dur="26">
                                          <p:stCondLst>
                                            <p:cond delay="1642"/>
                                          </p:stCondLst>
                                        </p:cTn>
                                        <p:tgtEl>
                                          <p:spTgt spid="182"/>
                                        </p:tgtEl>
                                      </p:cBhvr>
                                      <p:to x="100000" y="90000"/>
                                    </p:animScale>
                                    <p:animScale>
                                      <p:cBhvr>
                                        <p:cTn id="36" dur="166" decel="50000">
                                          <p:stCondLst>
                                            <p:cond delay="1668"/>
                                          </p:stCondLst>
                                        </p:cTn>
                                        <p:tgtEl>
                                          <p:spTgt spid="182"/>
                                        </p:tgtEl>
                                      </p:cBhvr>
                                      <p:to x="100000" y="100000"/>
                                    </p:animScale>
                                    <p:animScale>
                                      <p:cBhvr>
                                        <p:cTn id="37" dur="26">
                                          <p:stCondLst>
                                            <p:cond delay="1808"/>
                                          </p:stCondLst>
                                        </p:cTn>
                                        <p:tgtEl>
                                          <p:spTgt spid="182"/>
                                        </p:tgtEl>
                                      </p:cBhvr>
                                      <p:to x="100000" y="95000"/>
                                    </p:animScale>
                                    <p:animScale>
                                      <p:cBhvr>
                                        <p:cTn id="38" dur="166" decel="50000">
                                          <p:stCondLst>
                                            <p:cond delay="1834"/>
                                          </p:stCondLst>
                                        </p:cTn>
                                        <p:tgtEl>
                                          <p:spTgt spid="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88"/>
                                        </p:tgtEl>
                                        <p:attrNameLst>
                                          <p:attrName>style.visibility</p:attrName>
                                        </p:attrNameLst>
                                      </p:cBhvr>
                                      <p:to>
                                        <p:strVal val="visible"/>
                                      </p:to>
                                    </p:set>
                                    <p:animEffect transition="in" filter="wipe(down)">
                                      <p:cBhvr>
                                        <p:cTn id="57" dur="580">
                                          <p:stCondLst>
                                            <p:cond delay="0"/>
                                          </p:stCondLst>
                                        </p:cTn>
                                        <p:tgtEl>
                                          <p:spTgt spid="188"/>
                                        </p:tgtEl>
                                      </p:cBhvr>
                                    </p:animEffect>
                                    <p:anim calcmode="lin" valueType="num">
                                      <p:cBhvr>
                                        <p:cTn id="58" dur="1822" tmFilter="0,0; 0.14,0.36; 0.43,0.73; 0.71,0.91; 1.0,1.0">
                                          <p:stCondLst>
                                            <p:cond delay="0"/>
                                          </p:stCondLst>
                                        </p:cTn>
                                        <p:tgtEl>
                                          <p:spTgt spid="18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8"/>
                                        </p:tgtEl>
                                      </p:cBhvr>
                                      <p:to x="100000" y="60000"/>
                                    </p:animScale>
                                    <p:animScale>
                                      <p:cBhvr>
                                        <p:cTn id="64" dur="166" decel="50000">
                                          <p:stCondLst>
                                            <p:cond delay="676"/>
                                          </p:stCondLst>
                                        </p:cTn>
                                        <p:tgtEl>
                                          <p:spTgt spid="188"/>
                                        </p:tgtEl>
                                      </p:cBhvr>
                                      <p:to x="100000" y="100000"/>
                                    </p:animScale>
                                    <p:animScale>
                                      <p:cBhvr>
                                        <p:cTn id="65" dur="26">
                                          <p:stCondLst>
                                            <p:cond delay="1312"/>
                                          </p:stCondLst>
                                        </p:cTn>
                                        <p:tgtEl>
                                          <p:spTgt spid="188"/>
                                        </p:tgtEl>
                                      </p:cBhvr>
                                      <p:to x="100000" y="80000"/>
                                    </p:animScale>
                                    <p:animScale>
                                      <p:cBhvr>
                                        <p:cTn id="66" dur="166" decel="50000">
                                          <p:stCondLst>
                                            <p:cond delay="1338"/>
                                          </p:stCondLst>
                                        </p:cTn>
                                        <p:tgtEl>
                                          <p:spTgt spid="188"/>
                                        </p:tgtEl>
                                      </p:cBhvr>
                                      <p:to x="100000" y="100000"/>
                                    </p:animScale>
                                    <p:animScale>
                                      <p:cBhvr>
                                        <p:cTn id="67" dur="26">
                                          <p:stCondLst>
                                            <p:cond delay="1642"/>
                                          </p:stCondLst>
                                        </p:cTn>
                                        <p:tgtEl>
                                          <p:spTgt spid="188"/>
                                        </p:tgtEl>
                                      </p:cBhvr>
                                      <p:to x="100000" y="90000"/>
                                    </p:animScale>
                                    <p:animScale>
                                      <p:cBhvr>
                                        <p:cTn id="68" dur="166" decel="50000">
                                          <p:stCondLst>
                                            <p:cond delay="1668"/>
                                          </p:stCondLst>
                                        </p:cTn>
                                        <p:tgtEl>
                                          <p:spTgt spid="188"/>
                                        </p:tgtEl>
                                      </p:cBhvr>
                                      <p:to x="100000" y="100000"/>
                                    </p:animScale>
                                    <p:animScale>
                                      <p:cBhvr>
                                        <p:cTn id="69" dur="26">
                                          <p:stCondLst>
                                            <p:cond delay="1808"/>
                                          </p:stCondLst>
                                        </p:cTn>
                                        <p:tgtEl>
                                          <p:spTgt spid="188"/>
                                        </p:tgtEl>
                                      </p:cBhvr>
                                      <p:to x="100000" y="95000"/>
                                    </p:animScale>
                                    <p:animScale>
                                      <p:cBhvr>
                                        <p:cTn id="70" dur="166" decel="50000">
                                          <p:stCondLst>
                                            <p:cond delay="1834"/>
                                          </p:stCondLst>
                                        </p:cTn>
                                        <p:tgtEl>
                                          <p:spTgt spid="18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85"/>
                                        </p:tgtEl>
                                        <p:attrNameLst>
                                          <p:attrName>style.visibility</p:attrName>
                                        </p:attrNameLst>
                                      </p:cBhvr>
                                      <p:to>
                                        <p:strVal val="visible"/>
                                      </p:to>
                                    </p:set>
                                    <p:animEffect transition="in" filter="wipe(down)">
                                      <p:cBhvr>
                                        <p:cTn id="75" dur="580">
                                          <p:stCondLst>
                                            <p:cond delay="0"/>
                                          </p:stCondLst>
                                        </p:cTn>
                                        <p:tgtEl>
                                          <p:spTgt spid="185"/>
                                        </p:tgtEl>
                                      </p:cBhvr>
                                    </p:animEffect>
                                    <p:anim calcmode="lin" valueType="num">
                                      <p:cBhvr>
                                        <p:cTn id="76" dur="1822"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5"/>
                                        </p:tgtEl>
                                        <p:attrNameLst>
                                          <p:attrName>ppt_y</p:attrName>
                                        </p:attrNameLst>
                                      </p:cBhvr>
                                      <p:tavLst>
                                        <p:tav tm="0" fmla="#ppt_y-sin(pi*$)/81">
                                          <p:val>
                                            <p:fltVal val="0"/>
                                          </p:val>
                                        </p:tav>
                                        <p:tav tm="100000">
                                          <p:val>
                                            <p:fltVal val="1"/>
                                          </p:val>
                                        </p:tav>
                                      </p:tavLst>
                                    </p:anim>
                                    <p:animScale>
                                      <p:cBhvr>
                                        <p:cTn id="81" dur="26">
                                          <p:stCondLst>
                                            <p:cond delay="650"/>
                                          </p:stCondLst>
                                        </p:cTn>
                                        <p:tgtEl>
                                          <p:spTgt spid="185"/>
                                        </p:tgtEl>
                                      </p:cBhvr>
                                      <p:to x="100000" y="60000"/>
                                    </p:animScale>
                                    <p:animScale>
                                      <p:cBhvr>
                                        <p:cTn id="82" dur="166" decel="50000">
                                          <p:stCondLst>
                                            <p:cond delay="676"/>
                                          </p:stCondLst>
                                        </p:cTn>
                                        <p:tgtEl>
                                          <p:spTgt spid="185"/>
                                        </p:tgtEl>
                                      </p:cBhvr>
                                      <p:to x="100000" y="100000"/>
                                    </p:animScale>
                                    <p:animScale>
                                      <p:cBhvr>
                                        <p:cTn id="83" dur="26">
                                          <p:stCondLst>
                                            <p:cond delay="1312"/>
                                          </p:stCondLst>
                                        </p:cTn>
                                        <p:tgtEl>
                                          <p:spTgt spid="185"/>
                                        </p:tgtEl>
                                      </p:cBhvr>
                                      <p:to x="100000" y="80000"/>
                                    </p:animScale>
                                    <p:animScale>
                                      <p:cBhvr>
                                        <p:cTn id="84" dur="166" decel="50000">
                                          <p:stCondLst>
                                            <p:cond delay="1338"/>
                                          </p:stCondLst>
                                        </p:cTn>
                                        <p:tgtEl>
                                          <p:spTgt spid="185"/>
                                        </p:tgtEl>
                                      </p:cBhvr>
                                      <p:to x="100000" y="100000"/>
                                    </p:animScale>
                                    <p:animScale>
                                      <p:cBhvr>
                                        <p:cTn id="85" dur="26">
                                          <p:stCondLst>
                                            <p:cond delay="1642"/>
                                          </p:stCondLst>
                                        </p:cTn>
                                        <p:tgtEl>
                                          <p:spTgt spid="185"/>
                                        </p:tgtEl>
                                      </p:cBhvr>
                                      <p:to x="100000" y="90000"/>
                                    </p:animScale>
                                    <p:animScale>
                                      <p:cBhvr>
                                        <p:cTn id="86" dur="166" decel="50000">
                                          <p:stCondLst>
                                            <p:cond delay="1668"/>
                                          </p:stCondLst>
                                        </p:cTn>
                                        <p:tgtEl>
                                          <p:spTgt spid="185"/>
                                        </p:tgtEl>
                                      </p:cBhvr>
                                      <p:to x="100000" y="100000"/>
                                    </p:animScale>
                                    <p:animScale>
                                      <p:cBhvr>
                                        <p:cTn id="87" dur="26">
                                          <p:stCondLst>
                                            <p:cond delay="1808"/>
                                          </p:stCondLst>
                                        </p:cTn>
                                        <p:tgtEl>
                                          <p:spTgt spid="185"/>
                                        </p:tgtEl>
                                      </p:cBhvr>
                                      <p:to x="100000" y="95000"/>
                                    </p:animScale>
                                    <p:animScale>
                                      <p:cBhvr>
                                        <p:cTn id="88" dur="166" decel="50000">
                                          <p:stCondLst>
                                            <p:cond delay="1834"/>
                                          </p:stCondLst>
                                        </p:cTn>
                                        <p:tgtEl>
                                          <p:spTgt spid="18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93"/>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84"/>
                                        </p:tgtEl>
                                        <p:attrNameLst>
                                          <p:attrName>style.visibility</p:attrName>
                                        </p:attrNameLst>
                                      </p:cBhvr>
                                      <p:to>
                                        <p:strVal val="visible"/>
                                      </p:to>
                                    </p:set>
                                    <p:animEffect transition="in" filter="wipe(down)">
                                      <p:cBhvr>
                                        <p:cTn id="105" dur="580">
                                          <p:stCondLst>
                                            <p:cond delay="0"/>
                                          </p:stCondLst>
                                        </p:cTn>
                                        <p:tgtEl>
                                          <p:spTgt spid="184"/>
                                        </p:tgtEl>
                                      </p:cBhvr>
                                    </p:animEffect>
                                    <p:anim calcmode="lin" valueType="num">
                                      <p:cBhvr>
                                        <p:cTn id="106"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4"/>
                                        </p:tgtEl>
                                      </p:cBhvr>
                                      <p:to x="100000" y="60000"/>
                                    </p:animScale>
                                    <p:animScale>
                                      <p:cBhvr>
                                        <p:cTn id="112" dur="166" decel="50000">
                                          <p:stCondLst>
                                            <p:cond delay="676"/>
                                          </p:stCondLst>
                                        </p:cTn>
                                        <p:tgtEl>
                                          <p:spTgt spid="184"/>
                                        </p:tgtEl>
                                      </p:cBhvr>
                                      <p:to x="100000" y="100000"/>
                                    </p:animScale>
                                    <p:animScale>
                                      <p:cBhvr>
                                        <p:cTn id="113" dur="26">
                                          <p:stCondLst>
                                            <p:cond delay="1312"/>
                                          </p:stCondLst>
                                        </p:cTn>
                                        <p:tgtEl>
                                          <p:spTgt spid="184"/>
                                        </p:tgtEl>
                                      </p:cBhvr>
                                      <p:to x="100000" y="80000"/>
                                    </p:animScale>
                                    <p:animScale>
                                      <p:cBhvr>
                                        <p:cTn id="114" dur="166" decel="50000">
                                          <p:stCondLst>
                                            <p:cond delay="1338"/>
                                          </p:stCondLst>
                                        </p:cTn>
                                        <p:tgtEl>
                                          <p:spTgt spid="184"/>
                                        </p:tgtEl>
                                      </p:cBhvr>
                                      <p:to x="100000" y="100000"/>
                                    </p:animScale>
                                    <p:animScale>
                                      <p:cBhvr>
                                        <p:cTn id="115" dur="26">
                                          <p:stCondLst>
                                            <p:cond delay="1642"/>
                                          </p:stCondLst>
                                        </p:cTn>
                                        <p:tgtEl>
                                          <p:spTgt spid="184"/>
                                        </p:tgtEl>
                                      </p:cBhvr>
                                      <p:to x="100000" y="90000"/>
                                    </p:animScale>
                                    <p:animScale>
                                      <p:cBhvr>
                                        <p:cTn id="116" dur="166" decel="50000">
                                          <p:stCondLst>
                                            <p:cond delay="1668"/>
                                          </p:stCondLst>
                                        </p:cTn>
                                        <p:tgtEl>
                                          <p:spTgt spid="184"/>
                                        </p:tgtEl>
                                      </p:cBhvr>
                                      <p:to x="100000" y="100000"/>
                                    </p:animScale>
                                    <p:animScale>
                                      <p:cBhvr>
                                        <p:cTn id="117" dur="26">
                                          <p:stCondLst>
                                            <p:cond delay="1808"/>
                                          </p:stCondLst>
                                        </p:cTn>
                                        <p:tgtEl>
                                          <p:spTgt spid="184"/>
                                        </p:tgtEl>
                                      </p:cBhvr>
                                      <p:to x="100000" y="95000"/>
                                    </p:animScale>
                                    <p:animScale>
                                      <p:cBhvr>
                                        <p:cTn id="118" dur="166" decel="50000">
                                          <p:stCondLst>
                                            <p:cond delay="1834"/>
                                          </p:stCondLst>
                                        </p:cTn>
                                        <p:tgtEl>
                                          <p:spTgt spid="184"/>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wipe(down)">
                                      <p:cBhvr>
                                        <p:cTn id="123" dur="580">
                                          <p:stCondLst>
                                            <p:cond delay="0"/>
                                          </p:stCondLst>
                                        </p:cTn>
                                        <p:tgtEl>
                                          <p:spTgt spid="191"/>
                                        </p:tgtEl>
                                      </p:cBhvr>
                                    </p:animEffect>
                                    <p:anim calcmode="lin" valueType="num">
                                      <p:cBhvr>
                                        <p:cTn id="124" dur="1822" tmFilter="0,0; 0.14,0.36; 0.43,0.73; 0.71,0.91; 1.0,1.0">
                                          <p:stCondLst>
                                            <p:cond delay="0"/>
                                          </p:stCondLst>
                                        </p:cTn>
                                        <p:tgtEl>
                                          <p:spTgt spid="19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1"/>
                                        </p:tgtEl>
                                      </p:cBhvr>
                                      <p:to x="100000" y="60000"/>
                                    </p:animScale>
                                    <p:animScale>
                                      <p:cBhvr>
                                        <p:cTn id="130" dur="166" decel="50000">
                                          <p:stCondLst>
                                            <p:cond delay="676"/>
                                          </p:stCondLst>
                                        </p:cTn>
                                        <p:tgtEl>
                                          <p:spTgt spid="191"/>
                                        </p:tgtEl>
                                      </p:cBhvr>
                                      <p:to x="100000" y="100000"/>
                                    </p:animScale>
                                    <p:animScale>
                                      <p:cBhvr>
                                        <p:cTn id="131" dur="26">
                                          <p:stCondLst>
                                            <p:cond delay="1312"/>
                                          </p:stCondLst>
                                        </p:cTn>
                                        <p:tgtEl>
                                          <p:spTgt spid="191"/>
                                        </p:tgtEl>
                                      </p:cBhvr>
                                      <p:to x="100000" y="80000"/>
                                    </p:animScale>
                                    <p:animScale>
                                      <p:cBhvr>
                                        <p:cTn id="132" dur="166" decel="50000">
                                          <p:stCondLst>
                                            <p:cond delay="1338"/>
                                          </p:stCondLst>
                                        </p:cTn>
                                        <p:tgtEl>
                                          <p:spTgt spid="191"/>
                                        </p:tgtEl>
                                      </p:cBhvr>
                                      <p:to x="100000" y="100000"/>
                                    </p:animScale>
                                    <p:animScale>
                                      <p:cBhvr>
                                        <p:cTn id="133" dur="26">
                                          <p:stCondLst>
                                            <p:cond delay="1642"/>
                                          </p:stCondLst>
                                        </p:cTn>
                                        <p:tgtEl>
                                          <p:spTgt spid="191"/>
                                        </p:tgtEl>
                                      </p:cBhvr>
                                      <p:to x="100000" y="90000"/>
                                    </p:animScale>
                                    <p:animScale>
                                      <p:cBhvr>
                                        <p:cTn id="134" dur="166" decel="50000">
                                          <p:stCondLst>
                                            <p:cond delay="1668"/>
                                          </p:stCondLst>
                                        </p:cTn>
                                        <p:tgtEl>
                                          <p:spTgt spid="191"/>
                                        </p:tgtEl>
                                      </p:cBhvr>
                                      <p:to x="100000" y="100000"/>
                                    </p:animScale>
                                    <p:animScale>
                                      <p:cBhvr>
                                        <p:cTn id="135" dur="26">
                                          <p:stCondLst>
                                            <p:cond delay="1808"/>
                                          </p:stCondLst>
                                        </p:cTn>
                                        <p:tgtEl>
                                          <p:spTgt spid="191"/>
                                        </p:tgtEl>
                                      </p:cBhvr>
                                      <p:to x="100000" y="95000"/>
                                    </p:animScale>
                                    <p:animScale>
                                      <p:cBhvr>
                                        <p:cTn id="136" dur="166" decel="50000">
                                          <p:stCondLst>
                                            <p:cond delay="1834"/>
                                          </p:stCondLst>
                                        </p:cTn>
                                        <p:tgtEl>
                                          <p:spTgt spid="19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19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9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8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nodeType="clickEffect">
                                  <p:stCondLst>
                                    <p:cond delay="0"/>
                                  </p:stCondLst>
                                  <p:childTnLst>
                                    <p:set>
                                      <p:cBhvr>
                                        <p:cTn id="152" dur="1" fill="hold">
                                          <p:stCondLst>
                                            <p:cond delay="0"/>
                                          </p:stCondLst>
                                        </p:cTn>
                                        <p:tgtEl>
                                          <p:spTgt spid="187"/>
                                        </p:tgtEl>
                                        <p:attrNameLst>
                                          <p:attrName>style.visibility</p:attrName>
                                        </p:attrNameLst>
                                      </p:cBhvr>
                                      <p:to>
                                        <p:strVal val="visible"/>
                                      </p:to>
                                    </p:set>
                                    <p:animEffect transition="in" filter="wipe(down)">
                                      <p:cBhvr>
                                        <p:cTn id="153" dur="580">
                                          <p:stCondLst>
                                            <p:cond delay="0"/>
                                          </p:stCondLst>
                                        </p:cTn>
                                        <p:tgtEl>
                                          <p:spTgt spid="187"/>
                                        </p:tgtEl>
                                      </p:cBhvr>
                                    </p:animEffect>
                                    <p:anim calcmode="lin" valueType="num">
                                      <p:cBhvr>
                                        <p:cTn id="15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159" dur="26">
                                          <p:stCondLst>
                                            <p:cond delay="650"/>
                                          </p:stCondLst>
                                        </p:cTn>
                                        <p:tgtEl>
                                          <p:spTgt spid="187"/>
                                        </p:tgtEl>
                                      </p:cBhvr>
                                      <p:to x="100000" y="60000"/>
                                    </p:animScale>
                                    <p:animScale>
                                      <p:cBhvr>
                                        <p:cTn id="160" dur="166" decel="50000">
                                          <p:stCondLst>
                                            <p:cond delay="676"/>
                                          </p:stCondLst>
                                        </p:cTn>
                                        <p:tgtEl>
                                          <p:spTgt spid="187"/>
                                        </p:tgtEl>
                                      </p:cBhvr>
                                      <p:to x="100000" y="100000"/>
                                    </p:animScale>
                                    <p:animScale>
                                      <p:cBhvr>
                                        <p:cTn id="161" dur="26">
                                          <p:stCondLst>
                                            <p:cond delay="1312"/>
                                          </p:stCondLst>
                                        </p:cTn>
                                        <p:tgtEl>
                                          <p:spTgt spid="187"/>
                                        </p:tgtEl>
                                      </p:cBhvr>
                                      <p:to x="100000" y="80000"/>
                                    </p:animScale>
                                    <p:animScale>
                                      <p:cBhvr>
                                        <p:cTn id="162" dur="166" decel="50000">
                                          <p:stCondLst>
                                            <p:cond delay="1338"/>
                                          </p:stCondLst>
                                        </p:cTn>
                                        <p:tgtEl>
                                          <p:spTgt spid="187"/>
                                        </p:tgtEl>
                                      </p:cBhvr>
                                      <p:to x="100000" y="100000"/>
                                    </p:animScale>
                                    <p:animScale>
                                      <p:cBhvr>
                                        <p:cTn id="163" dur="26">
                                          <p:stCondLst>
                                            <p:cond delay="1642"/>
                                          </p:stCondLst>
                                        </p:cTn>
                                        <p:tgtEl>
                                          <p:spTgt spid="187"/>
                                        </p:tgtEl>
                                      </p:cBhvr>
                                      <p:to x="100000" y="90000"/>
                                    </p:animScale>
                                    <p:animScale>
                                      <p:cBhvr>
                                        <p:cTn id="164" dur="166" decel="50000">
                                          <p:stCondLst>
                                            <p:cond delay="1668"/>
                                          </p:stCondLst>
                                        </p:cTn>
                                        <p:tgtEl>
                                          <p:spTgt spid="187"/>
                                        </p:tgtEl>
                                      </p:cBhvr>
                                      <p:to x="100000" y="100000"/>
                                    </p:animScale>
                                    <p:animScale>
                                      <p:cBhvr>
                                        <p:cTn id="165" dur="26">
                                          <p:stCondLst>
                                            <p:cond delay="1808"/>
                                          </p:stCondLst>
                                        </p:cTn>
                                        <p:tgtEl>
                                          <p:spTgt spid="187"/>
                                        </p:tgtEl>
                                      </p:cBhvr>
                                      <p:to x="100000" y="95000"/>
                                    </p:animScale>
                                    <p:animScale>
                                      <p:cBhvr>
                                        <p:cTn id="166" dur="166" decel="50000">
                                          <p:stCondLst>
                                            <p:cond delay="1834"/>
                                          </p:stCondLst>
                                        </p:cTn>
                                        <p:tgtEl>
                                          <p:spTgt spid="187"/>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nodeType="clickEffect">
                                  <p:stCondLst>
                                    <p:cond delay="0"/>
                                  </p:stCondLst>
                                  <p:childTnLst>
                                    <p:set>
                                      <p:cBhvr>
                                        <p:cTn id="170" dur="1" fill="hold">
                                          <p:stCondLst>
                                            <p:cond delay="0"/>
                                          </p:stCondLst>
                                        </p:cTn>
                                        <p:tgtEl>
                                          <p:spTgt spid="198"/>
                                        </p:tgtEl>
                                        <p:attrNameLst>
                                          <p:attrName>style.visibility</p:attrName>
                                        </p:attrNameLst>
                                      </p:cBhvr>
                                      <p:to>
                                        <p:strVal val="visible"/>
                                      </p:to>
                                    </p:set>
                                    <p:animEffect transition="in" filter="wipe(down)">
                                      <p:cBhvr>
                                        <p:cTn id="171" dur="580">
                                          <p:stCondLst>
                                            <p:cond delay="0"/>
                                          </p:stCondLst>
                                        </p:cTn>
                                        <p:tgtEl>
                                          <p:spTgt spid="198"/>
                                        </p:tgtEl>
                                      </p:cBhvr>
                                    </p:animEffect>
                                    <p:anim calcmode="lin" valueType="num">
                                      <p:cBhvr>
                                        <p:cTn id="172" dur="1822" tmFilter="0,0; 0.14,0.36; 0.43,0.73; 0.71,0.91; 1.0,1.0">
                                          <p:stCondLst>
                                            <p:cond delay="0"/>
                                          </p:stCondLst>
                                        </p:cTn>
                                        <p:tgtEl>
                                          <p:spTgt spid="198"/>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98"/>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98"/>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98"/>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98"/>
                                        </p:tgtEl>
                                        <p:attrNameLst>
                                          <p:attrName>ppt_y</p:attrName>
                                        </p:attrNameLst>
                                      </p:cBhvr>
                                      <p:tavLst>
                                        <p:tav tm="0" fmla="#ppt_y-sin(pi*$)/81">
                                          <p:val>
                                            <p:fltVal val="0"/>
                                          </p:val>
                                        </p:tav>
                                        <p:tav tm="100000">
                                          <p:val>
                                            <p:fltVal val="1"/>
                                          </p:val>
                                        </p:tav>
                                      </p:tavLst>
                                    </p:anim>
                                    <p:animScale>
                                      <p:cBhvr>
                                        <p:cTn id="177" dur="26">
                                          <p:stCondLst>
                                            <p:cond delay="650"/>
                                          </p:stCondLst>
                                        </p:cTn>
                                        <p:tgtEl>
                                          <p:spTgt spid="198"/>
                                        </p:tgtEl>
                                      </p:cBhvr>
                                      <p:to x="100000" y="60000"/>
                                    </p:animScale>
                                    <p:animScale>
                                      <p:cBhvr>
                                        <p:cTn id="178" dur="166" decel="50000">
                                          <p:stCondLst>
                                            <p:cond delay="676"/>
                                          </p:stCondLst>
                                        </p:cTn>
                                        <p:tgtEl>
                                          <p:spTgt spid="198"/>
                                        </p:tgtEl>
                                      </p:cBhvr>
                                      <p:to x="100000" y="100000"/>
                                    </p:animScale>
                                    <p:animScale>
                                      <p:cBhvr>
                                        <p:cTn id="179" dur="26">
                                          <p:stCondLst>
                                            <p:cond delay="1312"/>
                                          </p:stCondLst>
                                        </p:cTn>
                                        <p:tgtEl>
                                          <p:spTgt spid="198"/>
                                        </p:tgtEl>
                                      </p:cBhvr>
                                      <p:to x="100000" y="80000"/>
                                    </p:animScale>
                                    <p:animScale>
                                      <p:cBhvr>
                                        <p:cTn id="180" dur="166" decel="50000">
                                          <p:stCondLst>
                                            <p:cond delay="1338"/>
                                          </p:stCondLst>
                                        </p:cTn>
                                        <p:tgtEl>
                                          <p:spTgt spid="198"/>
                                        </p:tgtEl>
                                      </p:cBhvr>
                                      <p:to x="100000" y="100000"/>
                                    </p:animScale>
                                    <p:animScale>
                                      <p:cBhvr>
                                        <p:cTn id="181" dur="26">
                                          <p:stCondLst>
                                            <p:cond delay="1642"/>
                                          </p:stCondLst>
                                        </p:cTn>
                                        <p:tgtEl>
                                          <p:spTgt spid="198"/>
                                        </p:tgtEl>
                                      </p:cBhvr>
                                      <p:to x="100000" y="90000"/>
                                    </p:animScale>
                                    <p:animScale>
                                      <p:cBhvr>
                                        <p:cTn id="182" dur="166" decel="50000">
                                          <p:stCondLst>
                                            <p:cond delay="1668"/>
                                          </p:stCondLst>
                                        </p:cTn>
                                        <p:tgtEl>
                                          <p:spTgt spid="198"/>
                                        </p:tgtEl>
                                      </p:cBhvr>
                                      <p:to x="100000" y="100000"/>
                                    </p:animScale>
                                    <p:animScale>
                                      <p:cBhvr>
                                        <p:cTn id="183" dur="26">
                                          <p:stCondLst>
                                            <p:cond delay="1808"/>
                                          </p:stCondLst>
                                        </p:cTn>
                                        <p:tgtEl>
                                          <p:spTgt spid="198"/>
                                        </p:tgtEl>
                                      </p:cBhvr>
                                      <p:to x="100000" y="95000"/>
                                    </p:animScale>
                                    <p:animScale>
                                      <p:cBhvr>
                                        <p:cTn id="184" dur="166" decel="50000">
                                          <p:stCondLst>
                                            <p:cond delay="1834"/>
                                          </p:stCondLst>
                                        </p:cTn>
                                        <p:tgtEl>
                                          <p:spTgt spid="198"/>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9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grpId="1" nodeType="clickEffect">
                                  <p:stCondLst>
                                    <p:cond delay="0"/>
                                  </p:stCondLst>
                                  <p:childTnLst>
                                    <p:set>
                                      <p:cBhvr>
                                        <p:cTn id="192" dur="1" fill="hold">
                                          <p:stCondLst>
                                            <p:cond delay="0"/>
                                          </p:stCondLst>
                                        </p:cTn>
                                        <p:tgtEl>
                                          <p:spTgt spid="19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87"/>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9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199"/>
                                        </p:tgtEl>
                                        <p:attrNameLst>
                                          <p:attrName>style.visibility</p:attrName>
                                        </p:attrNameLst>
                                      </p:cBhvr>
                                      <p:to>
                                        <p:strVal val="visible"/>
                                      </p:to>
                                    </p:set>
                                    <p:animEffect transition="in" filter="wipe(down)">
                                      <p:cBhvr>
                                        <p:cTn id="201" dur="580">
                                          <p:stCondLst>
                                            <p:cond delay="0"/>
                                          </p:stCondLst>
                                        </p:cTn>
                                        <p:tgtEl>
                                          <p:spTgt spid="199"/>
                                        </p:tgtEl>
                                      </p:cBhvr>
                                    </p:animEffect>
                                    <p:anim calcmode="lin" valueType="num">
                                      <p:cBhvr>
                                        <p:cTn id="202" dur="1822" tmFilter="0,0; 0.14,0.36; 0.43,0.73; 0.71,0.91; 1.0,1.0">
                                          <p:stCondLst>
                                            <p:cond delay="0"/>
                                          </p:stCondLst>
                                        </p:cTn>
                                        <p:tgtEl>
                                          <p:spTgt spid="199"/>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99"/>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99"/>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99"/>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99"/>
                                        </p:tgtEl>
                                        <p:attrNameLst>
                                          <p:attrName>ppt_y</p:attrName>
                                        </p:attrNameLst>
                                      </p:cBhvr>
                                      <p:tavLst>
                                        <p:tav tm="0" fmla="#ppt_y-sin(pi*$)/81">
                                          <p:val>
                                            <p:fltVal val="0"/>
                                          </p:val>
                                        </p:tav>
                                        <p:tav tm="100000">
                                          <p:val>
                                            <p:fltVal val="1"/>
                                          </p:val>
                                        </p:tav>
                                      </p:tavLst>
                                    </p:anim>
                                    <p:animScale>
                                      <p:cBhvr>
                                        <p:cTn id="207" dur="26">
                                          <p:stCondLst>
                                            <p:cond delay="650"/>
                                          </p:stCondLst>
                                        </p:cTn>
                                        <p:tgtEl>
                                          <p:spTgt spid="199"/>
                                        </p:tgtEl>
                                      </p:cBhvr>
                                      <p:to x="100000" y="60000"/>
                                    </p:animScale>
                                    <p:animScale>
                                      <p:cBhvr>
                                        <p:cTn id="208" dur="166" decel="50000">
                                          <p:stCondLst>
                                            <p:cond delay="676"/>
                                          </p:stCondLst>
                                        </p:cTn>
                                        <p:tgtEl>
                                          <p:spTgt spid="199"/>
                                        </p:tgtEl>
                                      </p:cBhvr>
                                      <p:to x="100000" y="100000"/>
                                    </p:animScale>
                                    <p:animScale>
                                      <p:cBhvr>
                                        <p:cTn id="209" dur="26">
                                          <p:stCondLst>
                                            <p:cond delay="1312"/>
                                          </p:stCondLst>
                                        </p:cTn>
                                        <p:tgtEl>
                                          <p:spTgt spid="199"/>
                                        </p:tgtEl>
                                      </p:cBhvr>
                                      <p:to x="100000" y="80000"/>
                                    </p:animScale>
                                    <p:animScale>
                                      <p:cBhvr>
                                        <p:cTn id="210" dur="166" decel="50000">
                                          <p:stCondLst>
                                            <p:cond delay="1338"/>
                                          </p:stCondLst>
                                        </p:cTn>
                                        <p:tgtEl>
                                          <p:spTgt spid="199"/>
                                        </p:tgtEl>
                                      </p:cBhvr>
                                      <p:to x="100000" y="100000"/>
                                    </p:animScale>
                                    <p:animScale>
                                      <p:cBhvr>
                                        <p:cTn id="211" dur="26">
                                          <p:stCondLst>
                                            <p:cond delay="1642"/>
                                          </p:stCondLst>
                                        </p:cTn>
                                        <p:tgtEl>
                                          <p:spTgt spid="199"/>
                                        </p:tgtEl>
                                      </p:cBhvr>
                                      <p:to x="100000" y="90000"/>
                                    </p:animScale>
                                    <p:animScale>
                                      <p:cBhvr>
                                        <p:cTn id="212" dur="166" decel="50000">
                                          <p:stCondLst>
                                            <p:cond delay="1668"/>
                                          </p:stCondLst>
                                        </p:cTn>
                                        <p:tgtEl>
                                          <p:spTgt spid="199"/>
                                        </p:tgtEl>
                                      </p:cBhvr>
                                      <p:to x="100000" y="100000"/>
                                    </p:animScale>
                                    <p:animScale>
                                      <p:cBhvr>
                                        <p:cTn id="213" dur="26">
                                          <p:stCondLst>
                                            <p:cond delay="1808"/>
                                          </p:stCondLst>
                                        </p:cTn>
                                        <p:tgtEl>
                                          <p:spTgt spid="199"/>
                                        </p:tgtEl>
                                      </p:cBhvr>
                                      <p:to x="100000" y="95000"/>
                                    </p:animScale>
                                    <p:animScale>
                                      <p:cBhvr>
                                        <p:cTn id="214" dur="166" decel="50000">
                                          <p:stCondLst>
                                            <p:cond delay="1834"/>
                                          </p:stCondLst>
                                        </p:cTn>
                                        <p:tgtEl>
                                          <p:spTgt spid="199"/>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nodeType="clickEffect">
                                  <p:stCondLst>
                                    <p:cond delay="0"/>
                                  </p:stCondLst>
                                  <p:childTnLst>
                                    <p:set>
                                      <p:cBhvr>
                                        <p:cTn id="218" dur="1" fill="hold">
                                          <p:stCondLst>
                                            <p:cond delay="0"/>
                                          </p:stCondLst>
                                        </p:cTn>
                                        <p:tgtEl>
                                          <p:spTgt spid="200"/>
                                        </p:tgtEl>
                                        <p:attrNameLst>
                                          <p:attrName>style.visibility</p:attrName>
                                        </p:attrNameLst>
                                      </p:cBhvr>
                                      <p:to>
                                        <p:strVal val="visible"/>
                                      </p:to>
                                    </p:set>
                                    <p:animEffect transition="in" filter="wipe(down)">
                                      <p:cBhvr>
                                        <p:cTn id="219" dur="580">
                                          <p:stCondLst>
                                            <p:cond delay="0"/>
                                          </p:stCondLst>
                                        </p:cTn>
                                        <p:tgtEl>
                                          <p:spTgt spid="200"/>
                                        </p:tgtEl>
                                      </p:cBhvr>
                                    </p:animEffect>
                                    <p:anim calcmode="lin" valueType="num">
                                      <p:cBhvr>
                                        <p:cTn id="220"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225" dur="26">
                                          <p:stCondLst>
                                            <p:cond delay="650"/>
                                          </p:stCondLst>
                                        </p:cTn>
                                        <p:tgtEl>
                                          <p:spTgt spid="200"/>
                                        </p:tgtEl>
                                      </p:cBhvr>
                                      <p:to x="100000" y="60000"/>
                                    </p:animScale>
                                    <p:animScale>
                                      <p:cBhvr>
                                        <p:cTn id="226" dur="166" decel="50000">
                                          <p:stCondLst>
                                            <p:cond delay="676"/>
                                          </p:stCondLst>
                                        </p:cTn>
                                        <p:tgtEl>
                                          <p:spTgt spid="200"/>
                                        </p:tgtEl>
                                      </p:cBhvr>
                                      <p:to x="100000" y="100000"/>
                                    </p:animScale>
                                    <p:animScale>
                                      <p:cBhvr>
                                        <p:cTn id="227" dur="26">
                                          <p:stCondLst>
                                            <p:cond delay="1312"/>
                                          </p:stCondLst>
                                        </p:cTn>
                                        <p:tgtEl>
                                          <p:spTgt spid="200"/>
                                        </p:tgtEl>
                                      </p:cBhvr>
                                      <p:to x="100000" y="80000"/>
                                    </p:animScale>
                                    <p:animScale>
                                      <p:cBhvr>
                                        <p:cTn id="228" dur="166" decel="50000">
                                          <p:stCondLst>
                                            <p:cond delay="1338"/>
                                          </p:stCondLst>
                                        </p:cTn>
                                        <p:tgtEl>
                                          <p:spTgt spid="200"/>
                                        </p:tgtEl>
                                      </p:cBhvr>
                                      <p:to x="100000" y="100000"/>
                                    </p:animScale>
                                    <p:animScale>
                                      <p:cBhvr>
                                        <p:cTn id="229" dur="26">
                                          <p:stCondLst>
                                            <p:cond delay="1642"/>
                                          </p:stCondLst>
                                        </p:cTn>
                                        <p:tgtEl>
                                          <p:spTgt spid="200"/>
                                        </p:tgtEl>
                                      </p:cBhvr>
                                      <p:to x="100000" y="90000"/>
                                    </p:animScale>
                                    <p:animScale>
                                      <p:cBhvr>
                                        <p:cTn id="230" dur="166" decel="50000">
                                          <p:stCondLst>
                                            <p:cond delay="1668"/>
                                          </p:stCondLst>
                                        </p:cTn>
                                        <p:tgtEl>
                                          <p:spTgt spid="200"/>
                                        </p:tgtEl>
                                      </p:cBhvr>
                                      <p:to x="100000" y="100000"/>
                                    </p:animScale>
                                    <p:animScale>
                                      <p:cBhvr>
                                        <p:cTn id="231" dur="26">
                                          <p:stCondLst>
                                            <p:cond delay="1808"/>
                                          </p:stCondLst>
                                        </p:cTn>
                                        <p:tgtEl>
                                          <p:spTgt spid="200"/>
                                        </p:tgtEl>
                                      </p:cBhvr>
                                      <p:to x="100000" y="95000"/>
                                    </p:animScale>
                                    <p:animScale>
                                      <p:cBhvr>
                                        <p:cTn id="232" dur="166" decel="50000">
                                          <p:stCondLst>
                                            <p:cond delay="1834"/>
                                          </p:stCondLst>
                                        </p:cTn>
                                        <p:tgtEl>
                                          <p:spTgt spid="200"/>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9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96"/>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99"/>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200"/>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26" presetClass="entr" presetSubtype="0" fill="hold" nodeType="clickEffect">
                                  <p:stCondLst>
                                    <p:cond delay="0"/>
                                  </p:stCondLst>
                                  <p:childTnLst>
                                    <p:set>
                                      <p:cBhvr>
                                        <p:cTn id="248" dur="1" fill="hold">
                                          <p:stCondLst>
                                            <p:cond delay="0"/>
                                          </p:stCondLst>
                                        </p:cTn>
                                        <p:tgtEl>
                                          <p:spTgt spid="183"/>
                                        </p:tgtEl>
                                        <p:attrNameLst>
                                          <p:attrName>style.visibility</p:attrName>
                                        </p:attrNameLst>
                                      </p:cBhvr>
                                      <p:to>
                                        <p:strVal val="visible"/>
                                      </p:to>
                                    </p:set>
                                    <p:animEffect transition="in" filter="wipe(down)">
                                      <p:cBhvr>
                                        <p:cTn id="249" dur="580">
                                          <p:stCondLst>
                                            <p:cond delay="0"/>
                                          </p:stCondLst>
                                        </p:cTn>
                                        <p:tgtEl>
                                          <p:spTgt spid="183"/>
                                        </p:tgtEl>
                                      </p:cBhvr>
                                    </p:animEffect>
                                    <p:anim calcmode="lin" valueType="num">
                                      <p:cBhvr>
                                        <p:cTn id="25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255" dur="26">
                                          <p:stCondLst>
                                            <p:cond delay="650"/>
                                          </p:stCondLst>
                                        </p:cTn>
                                        <p:tgtEl>
                                          <p:spTgt spid="183"/>
                                        </p:tgtEl>
                                      </p:cBhvr>
                                      <p:to x="100000" y="60000"/>
                                    </p:animScale>
                                    <p:animScale>
                                      <p:cBhvr>
                                        <p:cTn id="256" dur="166" decel="50000">
                                          <p:stCondLst>
                                            <p:cond delay="676"/>
                                          </p:stCondLst>
                                        </p:cTn>
                                        <p:tgtEl>
                                          <p:spTgt spid="183"/>
                                        </p:tgtEl>
                                      </p:cBhvr>
                                      <p:to x="100000" y="100000"/>
                                    </p:animScale>
                                    <p:animScale>
                                      <p:cBhvr>
                                        <p:cTn id="257" dur="26">
                                          <p:stCondLst>
                                            <p:cond delay="1312"/>
                                          </p:stCondLst>
                                        </p:cTn>
                                        <p:tgtEl>
                                          <p:spTgt spid="183"/>
                                        </p:tgtEl>
                                      </p:cBhvr>
                                      <p:to x="100000" y="80000"/>
                                    </p:animScale>
                                    <p:animScale>
                                      <p:cBhvr>
                                        <p:cTn id="258" dur="166" decel="50000">
                                          <p:stCondLst>
                                            <p:cond delay="1338"/>
                                          </p:stCondLst>
                                        </p:cTn>
                                        <p:tgtEl>
                                          <p:spTgt spid="183"/>
                                        </p:tgtEl>
                                      </p:cBhvr>
                                      <p:to x="100000" y="100000"/>
                                    </p:animScale>
                                    <p:animScale>
                                      <p:cBhvr>
                                        <p:cTn id="259" dur="26">
                                          <p:stCondLst>
                                            <p:cond delay="1642"/>
                                          </p:stCondLst>
                                        </p:cTn>
                                        <p:tgtEl>
                                          <p:spTgt spid="183"/>
                                        </p:tgtEl>
                                      </p:cBhvr>
                                      <p:to x="100000" y="90000"/>
                                    </p:animScale>
                                    <p:animScale>
                                      <p:cBhvr>
                                        <p:cTn id="260" dur="166" decel="50000">
                                          <p:stCondLst>
                                            <p:cond delay="1668"/>
                                          </p:stCondLst>
                                        </p:cTn>
                                        <p:tgtEl>
                                          <p:spTgt spid="183"/>
                                        </p:tgtEl>
                                      </p:cBhvr>
                                      <p:to x="100000" y="100000"/>
                                    </p:animScale>
                                    <p:animScale>
                                      <p:cBhvr>
                                        <p:cTn id="261" dur="26">
                                          <p:stCondLst>
                                            <p:cond delay="1808"/>
                                          </p:stCondLst>
                                        </p:cTn>
                                        <p:tgtEl>
                                          <p:spTgt spid="183"/>
                                        </p:tgtEl>
                                      </p:cBhvr>
                                      <p:to x="100000" y="95000"/>
                                    </p:animScale>
                                    <p:animScale>
                                      <p:cBhvr>
                                        <p:cTn id="262" dur="166" decel="50000">
                                          <p:stCondLst>
                                            <p:cond delay="1834"/>
                                          </p:stCondLst>
                                        </p:cTn>
                                        <p:tgtEl>
                                          <p:spTgt spid="183"/>
                                        </p:tgtEl>
                                      </p:cBhvr>
                                      <p:to x="100000" y="100000"/>
                                    </p:animScale>
                                  </p:childTnLst>
                                </p:cTn>
                              </p:par>
                            </p:childTnLst>
                          </p:cTn>
                        </p:par>
                      </p:childTnLst>
                    </p:cTn>
                  </p:par>
                  <p:par>
                    <p:cTn id="263" fill="hold">
                      <p:stCondLst>
                        <p:cond delay="indefinite"/>
                      </p:stCondLst>
                      <p:childTnLst>
                        <p:par>
                          <p:cTn id="264" fill="hold">
                            <p:stCondLst>
                              <p:cond delay="0"/>
                            </p:stCondLst>
                            <p:childTnLst>
                              <p:par>
                                <p:cTn id="265" presetID="26" presetClass="entr" presetSubtype="0" fill="hold" nodeType="clickEffect">
                                  <p:stCondLst>
                                    <p:cond delay="0"/>
                                  </p:stCondLst>
                                  <p:childTnLst>
                                    <p:set>
                                      <p:cBhvr>
                                        <p:cTn id="266" dur="1" fill="hold">
                                          <p:stCondLst>
                                            <p:cond delay="0"/>
                                          </p:stCondLst>
                                        </p:cTn>
                                        <p:tgtEl>
                                          <p:spTgt spid="201"/>
                                        </p:tgtEl>
                                        <p:attrNameLst>
                                          <p:attrName>style.visibility</p:attrName>
                                        </p:attrNameLst>
                                      </p:cBhvr>
                                      <p:to>
                                        <p:strVal val="visible"/>
                                      </p:to>
                                    </p:set>
                                    <p:animEffect transition="in" filter="wipe(down)">
                                      <p:cBhvr>
                                        <p:cTn id="267" dur="580">
                                          <p:stCondLst>
                                            <p:cond delay="0"/>
                                          </p:stCondLst>
                                        </p:cTn>
                                        <p:tgtEl>
                                          <p:spTgt spid="201"/>
                                        </p:tgtEl>
                                      </p:cBhvr>
                                    </p:animEffect>
                                    <p:anim calcmode="lin" valueType="num">
                                      <p:cBhvr>
                                        <p:cTn id="268"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273" dur="26">
                                          <p:stCondLst>
                                            <p:cond delay="650"/>
                                          </p:stCondLst>
                                        </p:cTn>
                                        <p:tgtEl>
                                          <p:spTgt spid="201"/>
                                        </p:tgtEl>
                                      </p:cBhvr>
                                      <p:to x="100000" y="60000"/>
                                    </p:animScale>
                                    <p:animScale>
                                      <p:cBhvr>
                                        <p:cTn id="274" dur="166" decel="50000">
                                          <p:stCondLst>
                                            <p:cond delay="676"/>
                                          </p:stCondLst>
                                        </p:cTn>
                                        <p:tgtEl>
                                          <p:spTgt spid="201"/>
                                        </p:tgtEl>
                                      </p:cBhvr>
                                      <p:to x="100000" y="100000"/>
                                    </p:animScale>
                                    <p:animScale>
                                      <p:cBhvr>
                                        <p:cTn id="275" dur="26">
                                          <p:stCondLst>
                                            <p:cond delay="1312"/>
                                          </p:stCondLst>
                                        </p:cTn>
                                        <p:tgtEl>
                                          <p:spTgt spid="201"/>
                                        </p:tgtEl>
                                      </p:cBhvr>
                                      <p:to x="100000" y="80000"/>
                                    </p:animScale>
                                    <p:animScale>
                                      <p:cBhvr>
                                        <p:cTn id="276" dur="166" decel="50000">
                                          <p:stCondLst>
                                            <p:cond delay="1338"/>
                                          </p:stCondLst>
                                        </p:cTn>
                                        <p:tgtEl>
                                          <p:spTgt spid="201"/>
                                        </p:tgtEl>
                                      </p:cBhvr>
                                      <p:to x="100000" y="100000"/>
                                    </p:animScale>
                                    <p:animScale>
                                      <p:cBhvr>
                                        <p:cTn id="277" dur="26">
                                          <p:stCondLst>
                                            <p:cond delay="1642"/>
                                          </p:stCondLst>
                                        </p:cTn>
                                        <p:tgtEl>
                                          <p:spTgt spid="201"/>
                                        </p:tgtEl>
                                      </p:cBhvr>
                                      <p:to x="100000" y="90000"/>
                                    </p:animScale>
                                    <p:animScale>
                                      <p:cBhvr>
                                        <p:cTn id="278" dur="166" decel="50000">
                                          <p:stCondLst>
                                            <p:cond delay="1668"/>
                                          </p:stCondLst>
                                        </p:cTn>
                                        <p:tgtEl>
                                          <p:spTgt spid="201"/>
                                        </p:tgtEl>
                                      </p:cBhvr>
                                      <p:to x="100000" y="100000"/>
                                    </p:animScale>
                                    <p:animScale>
                                      <p:cBhvr>
                                        <p:cTn id="279" dur="26">
                                          <p:stCondLst>
                                            <p:cond delay="1808"/>
                                          </p:stCondLst>
                                        </p:cTn>
                                        <p:tgtEl>
                                          <p:spTgt spid="201"/>
                                        </p:tgtEl>
                                      </p:cBhvr>
                                      <p:to x="100000" y="95000"/>
                                    </p:animScale>
                                    <p:animScale>
                                      <p:cBhvr>
                                        <p:cTn id="280" dur="166" decel="50000">
                                          <p:stCondLst>
                                            <p:cond delay="1834"/>
                                          </p:stCondLst>
                                        </p:cTn>
                                        <p:tgtEl>
                                          <p:spTgt spid="201"/>
                                        </p:tgtEl>
                                      </p:cBhvr>
                                      <p:to x="100000" y="100000"/>
                                    </p:animScale>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7"/>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xit" presetSubtype="0" fill="hold" grpId="1" nodeType="clickEffect">
                                  <p:stCondLst>
                                    <p:cond delay="0"/>
                                  </p:stCondLst>
                                  <p:childTnLst>
                                    <p:set>
                                      <p:cBhvr>
                                        <p:cTn id="288" dur="1" fill="hold">
                                          <p:stCondLst>
                                            <p:cond delay="0"/>
                                          </p:stCondLst>
                                        </p:cTn>
                                        <p:tgtEl>
                                          <p:spTgt spid="197"/>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83"/>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92" grpId="0"/>
      <p:bldP spid="192" grpId="1"/>
      <p:bldP spid="193" grpId="0"/>
      <p:bldP spid="193" grpId="1"/>
      <p:bldP spid="194" grpId="0"/>
      <p:bldP spid="194" grpId="1"/>
      <p:bldP spid="195" grpId="0"/>
      <p:bldP spid="195" grpId="1"/>
      <p:bldP spid="196" grpId="0"/>
      <p:bldP spid="196" grpId="1"/>
      <p:bldP spid="197" grpId="0"/>
      <p:bldP spid="19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 name="Online Media 2" title="Mathieu, le merveilleux">
            <a:hlinkClick r:id="" action="ppaction://media"/>
            <a:extLst>
              <a:ext uri="{FF2B5EF4-FFF2-40B4-BE49-F238E27FC236}">
                <a16:creationId xmlns:a16="http://schemas.microsoft.com/office/drawing/2014/main" id="{3ED01727-00F8-464D-B21B-A9A26FC4D534}"/>
              </a:ext>
            </a:extLst>
          </p:cNvPr>
          <p:cNvPicPr>
            <a:picLocks noRot="1" noChangeAspect="1"/>
          </p:cNvPicPr>
          <p:nvPr>
            <a:videoFile r:link="rId1"/>
          </p:nvPr>
        </p:nvPicPr>
        <p:blipFill>
          <a:blip r:embed="rId4"/>
          <a:stretch>
            <a:fillRect/>
          </a:stretch>
        </p:blipFill>
        <p:spPr>
          <a:xfrm>
            <a:off x="0" y="1843598"/>
            <a:ext cx="7767228" cy="4388485"/>
          </a:xfrm>
          <a:prstGeom prst="rect">
            <a:avLst/>
          </a:prstGeom>
        </p:spPr>
      </p:pic>
      <p:sp>
        <p:nvSpPr>
          <p:cNvPr id="157" name="Google Shape;157;p2"/>
          <p:cNvSpPr txBox="1"/>
          <p:nvPr/>
        </p:nvSpPr>
        <p:spPr>
          <a:xfrm>
            <a:off x="123171" y="1258863"/>
            <a:ext cx="671951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Mathi</a:t>
            </a:r>
            <a:r>
              <a:rPr kumimoji="0" lang="en-GB" sz="3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eu</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merveill</a:t>
            </a:r>
            <a:r>
              <a:rPr kumimoji="0" lang="en-GB" sz="32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eu</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a:t>
            </a:r>
            <a:endParaRPr kumimoji="0" sz="3200" b="0"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426073" cy="675762"/>
          </a:xfrm>
        </p:spPr>
        <p:txBody>
          <a:bodyPr>
            <a:normAutofit/>
          </a:bodyPr>
          <a:lstStyle/>
          <a:p>
            <a:r>
              <a:rPr lang="en-GB" sz="3200" b="1" dirty="0">
                <a:solidFill>
                  <a:srgbClr val="002060"/>
                </a:solidFill>
                <a:latin typeface="Century Gothic"/>
                <a:ea typeface="Century Gothic"/>
                <a:cs typeface="Century Gothic"/>
                <a:sym typeface="Century Gothic"/>
              </a:rPr>
              <a:t>Follow up 5B </a:t>
            </a:r>
            <a:endParaRPr lang="en-GB" sz="3200" dirty="0"/>
          </a:p>
        </p:txBody>
      </p:sp>
      <p:sp>
        <p:nvSpPr>
          <p:cNvPr id="62" name="Google Shape;153;p2">
            <a:extLst>
              <a:ext uri="{FF2B5EF4-FFF2-40B4-BE49-F238E27FC236}">
                <a16:creationId xmlns:a16="http://schemas.microsoft.com/office/drawing/2014/main" id="{CD011D73-7157-40FD-9CE7-98325FFEE87E}"/>
              </a:ext>
            </a:extLst>
          </p:cNvPr>
          <p:cNvSpPr txBox="1"/>
          <p:nvPr/>
        </p:nvSpPr>
        <p:spPr>
          <a:xfrm>
            <a:off x="8001685" y="142804"/>
            <a:ext cx="205257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eu</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 name="Google Shape;154;p2">
            <a:extLst>
              <a:ext uri="{FF2B5EF4-FFF2-40B4-BE49-F238E27FC236}">
                <a16:creationId xmlns:a16="http://schemas.microsoft.com/office/drawing/2014/main" id="{8ADC3802-2558-4C1F-A58F-71F171366526}"/>
              </a:ext>
            </a:extLst>
          </p:cNvPr>
          <p:cNvSpPr txBox="1"/>
          <p:nvPr/>
        </p:nvSpPr>
        <p:spPr>
          <a:xfrm>
            <a:off x="9042471" y="142804"/>
            <a:ext cx="2078741"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4000" b="0"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eu</a:t>
            </a:r>
            <a:r>
              <a:rPr kumimoji="0" lang="en-GB" sz="4000" b="0" i="0" u="none" strike="noStrike" kern="0" cap="none" spc="0" normalizeH="0" baseline="0" noProof="0" dirty="0">
                <a:ln>
                  <a:noFill/>
                </a:ln>
                <a:solidFill>
                  <a:srgbClr val="44546A">
                    <a:lumMod val="60000"/>
                    <a:lumOff val="40000"/>
                  </a:srgbClr>
                </a:solidFill>
                <a:effectLst/>
                <a:uLnTx/>
                <a:uFillTx/>
                <a:latin typeface="Century Gothic"/>
                <a:ea typeface="Century Gothic"/>
                <a:cs typeface="Century Gothic"/>
                <a:sym typeface="Century Gothic"/>
              </a:rPr>
              <a:t>x</a:t>
            </a:r>
            <a:endParaRPr kumimoji="0" sz="4000" b="1" i="0" u="none" strike="noStrike" kern="0" cap="none" spc="0" normalizeH="0" baseline="0" noProof="0" dirty="0">
              <a:ln>
                <a:noFill/>
              </a:ln>
              <a:solidFill>
                <a:srgbClr val="44546A">
                  <a:lumMod val="60000"/>
                  <a:lumOff val="40000"/>
                </a:srgbClr>
              </a:solidFill>
              <a:effectLst/>
              <a:uLnTx/>
              <a:uFillTx/>
              <a:latin typeface="Calibri"/>
              <a:ea typeface="Calibri"/>
              <a:cs typeface="Calibri"/>
              <a:sym typeface="Calibri"/>
            </a:endParaRPr>
          </a:p>
        </p:txBody>
      </p:sp>
      <p:pic>
        <p:nvPicPr>
          <p:cNvPr id="64" name="Picture 63" descr="Icon&#10;&#10;Description automatically generated">
            <a:extLst>
              <a:ext uri="{FF2B5EF4-FFF2-40B4-BE49-F238E27FC236}">
                <a16:creationId xmlns:a16="http://schemas.microsoft.com/office/drawing/2014/main" id="{8F0D4F70-EE4F-46E7-BC8C-CAA7EAC7C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9510" y="252336"/>
            <a:ext cx="447244" cy="447244"/>
          </a:xfrm>
          <a:prstGeom prst="rect">
            <a:avLst/>
          </a:prstGeom>
        </p:spPr>
      </p:pic>
      <p:sp>
        <p:nvSpPr>
          <p:cNvPr id="55" name="Google Shape;112;p3">
            <a:extLst>
              <a:ext uri="{FF2B5EF4-FFF2-40B4-BE49-F238E27FC236}">
                <a16:creationId xmlns:a16="http://schemas.microsoft.com/office/drawing/2014/main" id="{6C77CDF5-C844-4B98-91FF-EA1FA146F2B8}"/>
              </a:ext>
            </a:extLst>
          </p:cNvPr>
          <p:cNvSpPr txBox="1"/>
          <p:nvPr/>
        </p:nvSpPr>
        <p:spPr>
          <a:xfrm>
            <a:off x="10509509" y="960222"/>
            <a:ext cx="1638049"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 name="TextBox 4">
            <a:extLst>
              <a:ext uri="{FF2B5EF4-FFF2-40B4-BE49-F238E27FC236}">
                <a16:creationId xmlns:a16="http://schemas.microsoft.com/office/drawing/2014/main" id="{10A9EA62-064B-4121-B4D8-FA7BE9799860}"/>
              </a:ext>
            </a:extLst>
          </p:cNvPr>
          <p:cNvSpPr txBox="1"/>
          <p:nvPr/>
        </p:nvSpPr>
        <p:spPr>
          <a:xfrm>
            <a:off x="7767228" y="2656631"/>
            <a:ext cx="4451344" cy="2677656"/>
          </a:xfrm>
          <a:prstGeom prst="rect">
            <a:avLst/>
          </a:prstGeom>
          <a:solidFill>
            <a:srgbClr val="002060"/>
          </a:solidFill>
          <a:ln>
            <a:solidFill>
              <a:srgbClr val="FF0066"/>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Mathi</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 d</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x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y</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bl</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Il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n’a</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plus de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chev</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Mais</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merveill</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Mathi</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courag</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Il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pas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malh</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r</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b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Mais</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est</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très</a:t>
            </a: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curi</a:t>
            </a:r>
            <a:r>
              <a:rPr kumimoji="0" lang="en-GB"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eu</a:t>
            </a:r>
            <a:r>
              <a:rPr kumimoji="0" lang="en-GB" sz="24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x</a:t>
            </a:r>
            <a:endPar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2" name="Google Shape;167;p2">
            <a:extLst>
              <a:ext uri="{FF2B5EF4-FFF2-40B4-BE49-F238E27FC236}">
                <a16:creationId xmlns:a16="http://schemas.microsoft.com/office/drawing/2014/main" id="{BFE58664-8C9A-4915-BAB1-66B6AE6D955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 name="Graphic 12" descr="Teacher">
            <a:extLst>
              <a:ext uri="{FF2B5EF4-FFF2-40B4-BE49-F238E27FC236}">
                <a16:creationId xmlns:a16="http://schemas.microsoft.com/office/drawing/2014/main" id="{E7C7D914-FC7F-4B0A-8CE0-0AAB0F348E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188" y="416712"/>
            <a:ext cx="1043752" cy="1043752"/>
          </a:xfrm>
          <a:prstGeom prst="rect">
            <a:avLst/>
          </a:prstGeom>
        </p:spPr>
      </p:pic>
      <p:sp>
        <p:nvSpPr>
          <p:cNvPr id="14" name="Speech Bubble: Rectangle with Corners Rounded 13">
            <a:hlinkClick r:id="" action="ppaction://noaction">
              <a:snd r:embed="rId9" name="Add_JW7F_13.1.wav"/>
            </a:hlinkClick>
            <a:extLst>
              <a:ext uri="{FF2B5EF4-FFF2-40B4-BE49-F238E27FC236}">
                <a16:creationId xmlns:a16="http://schemas.microsoft.com/office/drawing/2014/main" id="{AAD322D6-F790-44AA-8938-D66EF199C252}"/>
              </a:ext>
            </a:extLst>
          </p:cNvPr>
          <p:cNvSpPr/>
          <p:nvPr/>
        </p:nvSpPr>
        <p:spPr>
          <a:xfrm>
            <a:off x="1427473" y="699580"/>
            <a:ext cx="3638893" cy="517628"/>
          </a:xfrm>
          <a:prstGeom prst="wedgeRoundRectCallout">
            <a:avLst>
              <a:gd name="adj1" fmla="val -53762"/>
              <a:gd name="adj2" fmla="val -437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lis</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rPr>
              <a:t> le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rPr>
              <a:t>po</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ème</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870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7" name="Google Shape;127;p2">
            <a:hlinkClick r:id="" action="ppaction://noaction">
              <a:snd r:embed="rId3" name="joyeuse.wav"/>
            </a:hlinkClick>
          </p:cNvPr>
          <p:cNvPicPr preferRelativeResize="0"/>
          <p:nvPr/>
        </p:nvPicPr>
        <p:blipFill rotWithShape="1">
          <a:blip r:embed="rId4">
            <a:alphaModFix/>
          </a:blip>
          <a:srcRect/>
          <a:stretch/>
        </p:blipFill>
        <p:spPr>
          <a:xfrm>
            <a:off x="1484530" y="2761300"/>
            <a:ext cx="408205" cy="369333"/>
          </a:xfrm>
          <a:prstGeom prst="rect">
            <a:avLst/>
          </a:prstGeom>
          <a:noFill/>
          <a:ln>
            <a:noFill/>
          </a:ln>
          <a:effectLst>
            <a:outerShdw blurRad="50800" dist="38100" dir="5400000" algn="t" rotWithShape="0">
              <a:prstClr val="black">
                <a:alpha val="40000"/>
              </a:prstClr>
            </a:outerShdw>
          </a:effectLst>
        </p:spPr>
      </p:pic>
      <p:sp>
        <p:nvSpPr>
          <p:cNvPr id="129" name="Google Shape;129;p2"/>
          <p:cNvSpPr txBox="1"/>
          <p:nvPr/>
        </p:nvSpPr>
        <p:spPr>
          <a:xfrm>
            <a:off x="697655" y="2653580"/>
            <a:ext cx="67078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Ex</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
          <p:cNvSpPr txBox="1"/>
          <p:nvPr/>
        </p:nvSpPr>
        <p:spPr>
          <a:xfrm>
            <a:off x="154686" y="1497203"/>
            <a:ext cx="914983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Is the speaker describing a masculine or feminine noun?</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406010"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graphicFrame>
        <p:nvGraphicFramePr>
          <p:cNvPr id="3" name="Table 3">
            <a:extLst>
              <a:ext uri="{FF2B5EF4-FFF2-40B4-BE49-F238E27FC236}">
                <a16:creationId xmlns:a16="http://schemas.microsoft.com/office/drawing/2014/main" id="{D0D01F6D-DDF3-427A-B839-C2482214D094}"/>
              </a:ext>
            </a:extLst>
          </p:cNvPr>
          <p:cNvGraphicFramePr>
            <a:graphicFrameLocks noGrp="1"/>
          </p:cNvGraphicFramePr>
          <p:nvPr>
            <p:extLst>
              <p:ext uri="{D42A27DB-BD31-4B8C-83A1-F6EECF244321}">
                <p14:modId xmlns:p14="http://schemas.microsoft.com/office/powerpoint/2010/main" val="3909634172"/>
              </p:ext>
            </p:extLst>
          </p:nvPr>
        </p:nvGraphicFramePr>
        <p:xfrm>
          <a:off x="2182677" y="2125176"/>
          <a:ext cx="8912043" cy="4645486"/>
        </p:xfrm>
        <a:graphic>
          <a:graphicData uri="http://schemas.openxmlformats.org/drawingml/2006/table">
            <a:tbl>
              <a:tblPr firstRow="1" bandRow="1">
                <a:tableStyleId>{5940675A-B579-460E-94D1-54222C63F5DA}</a:tableStyleId>
              </a:tblPr>
              <a:tblGrid>
                <a:gridCol w="3335883">
                  <a:extLst>
                    <a:ext uri="{9D8B030D-6E8A-4147-A177-3AD203B41FA5}">
                      <a16:colId xmlns:a16="http://schemas.microsoft.com/office/drawing/2014/main" val="3543149608"/>
                    </a:ext>
                  </a:extLst>
                </a:gridCol>
                <a:gridCol w="1465557">
                  <a:extLst>
                    <a:ext uri="{9D8B030D-6E8A-4147-A177-3AD203B41FA5}">
                      <a16:colId xmlns:a16="http://schemas.microsoft.com/office/drawing/2014/main" val="59531969"/>
                    </a:ext>
                  </a:extLst>
                </a:gridCol>
                <a:gridCol w="1437794">
                  <a:extLst>
                    <a:ext uri="{9D8B030D-6E8A-4147-A177-3AD203B41FA5}">
                      <a16:colId xmlns:a16="http://schemas.microsoft.com/office/drawing/2014/main" val="4158137349"/>
                    </a:ext>
                  </a:extLst>
                </a:gridCol>
                <a:gridCol w="2672809">
                  <a:extLst>
                    <a:ext uri="{9D8B030D-6E8A-4147-A177-3AD203B41FA5}">
                      <a16:colId xmlns:a16="http://schemas.microsoft.com/office/drawing/2014/main" val="1496446765"/>
                    </a:ext>
                  </a:extLst>
                </a:gridCol>
              </a:tblGrid>
              <a:tr h="394275">
                <a:tc>
                  <a:txBody>
                    <a:bodyPr/>
                    <a:lstStyle/>
                    <a:p>
                      <a:pPr algn="ct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an</a:t>
                      </a:r>
                      <a:r>
                        <a:rPr lang="en-GB" sz="2800" dirty="0" err="1">
                          <a:solidFill>
                            <a:srgbClr val="002060"/>
                          </a:solidFill>
                          <a:latin typeface="Century Gothic" panose="020B0502020202020204" pitchFamily="34" charset="0"/>
                        </a:rPr>
                        <a:t>glais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894360"/>
                  </a:ext>
                </a:extLst>
              </a:tr>
              <a:tr h="589618">
                <a:tc>
                  <a:txBody>
                    <a:bodyPr/>
                    <a:lstStyle/>
                    <a:p>
                      <a:pPr algn="l"/>
                      <a:r>
                        <a:rPr lang="en-GB" sz="2800" dirty="0" err="1">
                          <a:solidFill>
                            <a:srgbClr val="002060"/>
                          </a:solidFill>
                          <a:latin typeface="Century Gothic" panose="020B0502020202020204" pitchFamily="34" charset="0"/>
                        </a:rPr>
                        <a:t>joy</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se</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joyous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20081"/>
                  </a:ext>
                </a:extLst>
              </a:tr>
              <a:tr h="589618">
                <a:tc>
                  <a:txBody>
                    <a:bodyPr/>
                    <a:lstStyle/>
                    <a:p>
                      <a:pPr algn="l"/>
                      <a:r>
                        <a:rPr lang="en-GB" sz="2800" dirty="0" err="1">
                          <a:solidFill>
                            <a:srgbClr val="002060"/>
                          </a:solidFill>
                          <a:latin typeface="Century Gothic" panose="020B0502020202020204" pitchFamily="34" charset="0"/>
                        </a:rPr>
                        <a:t>ambiti</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se</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ambitious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7911072"/>
                  </a:ext>
                </a:extLst>
              </a:tr>
              <a:tr h="589618">
                <a:tc>
                  <a:txBody>
                    <a:bodyPr/>
                    <a:lstStyle/>
                    <a:p>
                      <a:pPr algn="l"/>
                      <a:r>
                        <a:rPr lang="en-GB" sz="2800" dirty="0" err="1">
                          <a:solidFill>
                            <a:srgbClr val="002060"/>
                          </a:solidFill>
                          <a:latin typeface="Century Gothic" panose="020B0502020202020204" pitchFamily="34" charset="0"/>
                        </a:rPr>
                        <a:t>miracul</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x</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miraculous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439463"/>
                  </a:ext>
                </a:extLst>
              </a:tr>
              <a:tr h="589618">
                <a:tc>
                  <a:txBody>
                    <a:bodyPr/>
                    <a:lstStyle/>
                    <a:p>
                      <a:pPr algn="l"/>
                      <a:r>
                        <a:rPr lang="en-GB" sz="2800" dirty="0">
                          <a:solidFill>
                            <a:srgbClr val="002060"/>
                          </a:solidFill>
                          <a:latin typeface="Century Gothic" panose="020B0502020202020204" pitchFamily="34" charset="0"/>
                        </a:rPr>
                        <a:t>religi</a:t>
                      </a:r>
                      <a:r>
                        <a:rPr lang="en-GB" sz="2800" b="1" dirty="0">
                          <a:solidFill>
                            <a:srgbClr val="002060"/>
                          </a:solidFill>
                          <a:latin typeface="Century Gothic" panose="020B0502020202020204" pitchFamily="34" charset="0"/>
                        </a:rPr>
                        <a:t>eu</a:t>
                      </a:r>
                      <a:r>
                        <a:rPr lang="en-GB" sz="2800" dirty="0">
                          <a:solidFill>
                            <a:srgbClr val="002060"/>
                          </a:solidFill>
                          <a:latin typeface="Century Gothic" panose="020B0502020202020204" pitchFamily="34" charset="0"/>
                        </a:rPr>
                        <a:t>se</a:t>
                      </a: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religious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544404"/>
                  </a:ext>
                </a:extLst>
              </a:tr>
              <a:tr h="589618">
                <a:tc>
                  <a:txBody>
                    <a:bodyPr/>
                    <a:lstStyle/>
                    <a:p>
                      <a:pPr algn="l"/>
                      <a:r>
                        <a:rPr lang="en-GB" sz="2800" dirty="0" err="1">
                          <a:solidFill>
                            <a:srgbClr val="002060"/>
                          </a:solidFill>
                          <a:latin typeface="Century Gothic" panose="020B0502020202020204" pitchFamily="34" charset="0"/>
                        </a:rPr>
                        <a:t>vigor</a:t>
                      </a:r>
                      <a:r>
                        <a:rPr lang="en-GB" sz="2800" b="1" dirty="0" err="1">
                          <a:solidFill>
                            <a:srgbClr val="002060"/>
                          </a:solidFill>
                          <a:latin typeface="Century Gothic" panose="020B0502020202020204" pitchFamily="34" charset="0"/>
                        </a:rPr>
                        <a:t>eu</a:t>
                      </a:r>
                      <a:r>
                        <a:rPr lang="en-GB" sz="2800" dirty="0" err="1">
                          <a:solidFill>
                            <a:srgbClr val="002060"/>
                          </a:solidFill>
                          <a:latin typeface="Century Gothic" panose="020B0502020202020204" pitchFamily="34" charset="0"/>
                        </a:rPr>
                        <a:t>x</a:t>
                      </a:r>
                      <a:endParaRPr lang="en-GB" sz="280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vigorous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726032"/>
                  </a:ext>
                </a:extLst>
              </a:tr>
              <a:tr h="589618">
                <a:tc>
                  <a:txBody>
                    <a:bodyPr/>
                    <a:lstStyle/>
                    <a:p>
                      <a:pPr algn="l"/>
                      <a:r>
                        <a:rPr lang="en-GB" sz="2800" dirty="0" err="1">
                          <a:solidFill>
                            <a:srgbClr val="002060"/>
                          </a:solidFill>
                          <a:latin typeface="Century Gothic" panose="020B0502020202020204" pitchFamily="34" charset="0"/>
                        </a:rPr>
                        <a:t>contagi</a:t>
                      </a:r>
                      <a:r>
                        <a:rPr lang="en-GB" sz="2800" b="1" dirty="0" err="1">
                          <a:solidFill>
                            <a:srgbClr val="002060"/>
                          </a:solidFill>
                          <a:latin typeface="Century Gothic" panose="020B0502020202020204" pitchFamily="34" charset="0"/>
                        </a:rPr>
                        <a:t>eu</a:t>
                      </a:r>
                      <a:r>
                        <a:rPr lang="en-GB" sz="2800" b="0" dirty="0" err="1">
                          <a:solidFill>
                            <a:srgbClr val="002060"/>
                          </a:solidFill>
                          <a:latin typeface="Century Gothic" panose="020B0502020202020204" pitchFamily="34" charset="0"/>
                        </a:rPr>
                        <a:t>se</a:t>
                      </a:r>
                      <a:endParaRPr lang="en-GB" sz="2800" b="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contagious</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7832"/>
                  </a:ext>
                </a:extLst>
              </a:tr>
              <a:tr h="589618">
                <a:tc>
                  <a:txBody>
                    <a:bodyPr/>
                    <a:lstStyle/>
                    <a:p>
                      <a:pPr algn="l"/>
                      <a:r>
                        <a:rPr lang="en-GB" sz="2800" b="0" dirty="0" err="1">
                          <a:solidFill>
                            <a:srgbClr val="002060"/>
                          </a:solidFill>
                          <a:latin typeface="Century Gothic" panose="020B0502020202020204" pitchFamily="34" charset="0"/>
                        </a:rPr>
                        <a:t>malh</a:t>
                      </a:r>
                      <a:r>
                        <a:rPr lang="en-GB" sz="2800" b="1" dirty="0" err="1">
                          <a:solidFill>
                            <a:srgbClr val="002060"/>
                          </a:solidFill>
                          <a:latin typeface="Century Gothic" panose="020B0502020202020204" pitchFamily="34" charset="0"/>
                        </a:rPr>
                        <a:t>eu</a:t>
                      </a:r>
                      <a:r>
                        <a:rPr lang="en-GB" sz="2800" b="0" dirty="0" err="1">
                          <a:solidFill>
                            <a:srgbClr val="002060"/>
                          </a:solidFill>
                          <a:latin typeface="Century Gothic" panose="020B0502020202020204" pitchFamily="34" charset="0"/>
                        </a:rPr>
                        <a:t>r</a:t>
                      </a:r>
                      <a:r>
                        <a:rPr lang="en-GB" sz="2800" b="1" dirty="0" err="1">
                          <a:solidFill>
                            <a:srgbClr val="002060"/>
                          </a:solidFill>
                          <a:latin typeface="Century Gothic" panose="020B0502020202020204" pitchFamily="34" charset="0"/>
                        </a:rPr>
                        <a:t>eu</a:t>
                      </a:r>
                      <a:r>
                        <a:rPr lang="en-GB" sz="2800" b="0" dirty="0" err="1">
                          <a:solidFill>
                            <a:srgbClr val="002060"/>
                          </a:solidFill>
                          <a:latin typeface="Century Gothic" panose="020B0502020202020204" pitchFamily="34" charset="0"/>
                        </a:rPr>
                        <a:t>x</a:t>
                      </a:r>
                      <a:endParaRPr lang="en-GB" sz="2800" b="0" dirty="0">
                        <a:solidFill>
                          <a:srgbClr val="002060"/>
                        </a:solidFill>
                        <a:latin typeface="Century Gothic" panose="020B0502020202020204"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i="1" dirty="0">
                          <a:solidFill>
                            <a:srgbClr val="002060"/>
                          </a:solidFill>
                          <a:latin typeface="Century Gothic" panose="020B0502020202020204" pitchFamily="34" charset="0"/>
                        </a:rPr>
                        <a:t>unhappy</a:t>
                      </a:r>
                    </a:p>
                  </a:txBody>
                  <a:tcPr anchor="ctr">
                    <a:lnL w="12700" cap="flat" cmpd="sng" algn="ctr">
                      <a:solidFill>
                        <a:srgbClr val="002060"/>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554187"/>
                  </a:ext>
                </a:extLst>
              </a:tr>
            </a:tbl>
          </a:graphicData>
        </a:graphic>
      </p:graphicFrame>
      <p:pic>
        <p:nvPicPr>
          <p:cNvPr id="29" name="Google Shape;127;p2">
            <a:hlinkClick r:id="" action="ppaction://noaction">
              <a:snd r:embed="rId6" name="ambitieuse.wav"/>
            </a:hlinkClick>
            <a:extLst>
              <a:ext uri="{FF2B5EF4-FFF2-40B4-BE49-F238E27FC236}">
                <a16:creationId xmlns:a16="http://schemas.microsoft.com/office/drawing/2014/main" id="{F00FE78E-3914-43B9-8FFB-689D76AB8E02}"/>
              </a:ext>
            </a:extLst>
          </p:cNvPr>
          <p:cNvPicPr preferRelativeResize="0"/>
          <p:nvPr/>
        </p:nvPicPr>
        <p:blipFill rotWithShape="1">
          <a:blip r:embed="rId4">
            <a:alphaModFix/>
          </a:blip>
          <a:srcRect/>
          <a:stretch/>
        </p:blipFill>
        <p:spPr>
          <a:xfrm>
            <a:off x="1482348" y="3275933"/>
            <a:ext cx="408205" cy="369333"/>
          </a:xfrm>
          <a:prstGeom prst="rect">
            <a:avLst/>
          </a:prstGeom>
          <a:noFill/>
          <a:ln>
            <a:noFill/>
          </a:ln>
          <a:effectLst>
            <a:outerShdw blurRad="50800" dist="38100" dir="5400000" algn="t" rotWithShape="0">
              <a:prstClr val="black">
                <a:alpha val="40000"/>
              </a:prstClr>
            </a:outerShdw>
          </a:effectLst>
        </p:spPr>
      </p:pic>
      <p:sp>
        <p:nvSpPr>
          <p:cNvPr id="30" name="Google Shape;129;p2">
            <a:extLst>
              <a:ext uri="{FF2B5EF4-FFF2-40B4-BE49-F238E27FC236}">
                <a16:creationId xmlns:a16="http://schemas.microsoft.com/office/drawing/2014/main" id="{397CEBA8-DD25-4785-92C5-0FA30B71A155}"/>
              </a:ext>
            </a:extLst>
          </p:cNvPr>
          <p:cNvSpPr txBox="1"/>
          <p:nvPr/>
        </p:nvSpPr>
        <p:spPr>
          <a:xfrm>
            <a:off x="1007852" y="316821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1" name="Google Shape;127;p2">
            <a:hlinkClick r:id="" action="ppaction://noaction">
              <a:snd r:embed="rId7" name="miraculeux.wav"/>
            </a:hlinkClick>
            <a:extLst>
              <a:ext uri="{FF2B5EF4-FFF2-40B4-BE49-F238E27FC236}">
                <a16:creationId xmlns:a16="http://schemas.microsoft.com/office/drawing/2014/main" id="{BD1C85DA-86F4-4EB2-9129-15D4A881385F}"/>
              </a:ext>
            </a:extLst>
          </p:cNvPr>
          <p:cNvPicPr preferRelativeResize="0"/>
          <p:nvPr/>
        </p:nvPicPr>
        <p:blipFill rotWithShape="1">
          <a:blip r:embed="rId4">
            <a:alphaModFix/>
          </a:blip>
          <a:srcRect/>
          <a:stretch/>
        </p:blipFill>
        <p:spPr>
          <a:xfrm>
            <a:off x="1482348" y="3861395"/>
            <a:ext cx="408205" cy="369333"/>
          </a:xfrm>
          <a:prstGeom prst="rect">
            <a:avLst/>
          </a:prstGeom>
          <a:noFill/>
          <a:ln>
            <a:noFill/>
          </a:ln>
          <a:effectLst>
            <a:outerShdw blurRad="50800" dist="38100" dir="5400000" algn="t" rotWithShape="0">
              <a:prstClr val="black">
                <a:alpha val="40000"/>
              </a:prstClr>
            </a:outerShdw>
          </a:effectLst>
        </p:spPr>
      </p:pic>
      <p:sp>
        <p:nvSpPr>
          <p:cNvPr id="32" name="Google Shape;129;p2">
            <a:extLst>
              <a:ext uri="{FF2B5EF4-FFF2-40B4-BE49-F238E27FC236}">
                <a16:creationId xmlns:a16="http://schemas.microsoft.com/office/drawing/2014/main" id="{F397E758-F9D6-4C72-8C5C-E7718A3D11D8}"/>
              </a:ext>
            </a:extLst>
          </p:cNvPr>
          <p:cNvSpPr txBox="1"/>
          <p:nvPr/>
        </p:nvSpPr>
        <p:spPr>
          <a:xfrm>
            <a:off x="1007852" y="375367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3" name="Google Shape;127;p2">
            <a:hlinkClick r:id="" action="ppaction://noaction">
              <a:snd r:embed="rId8" name="religieuse.wav"/>
            </a:hlinkClick>
            <a:extLst>
              <a:ext uri="{FF2B5EF4-FFF2-40B4-BE49-F238E27FC236}">
                <a16:creationId xmlns:a16="http://schemas.microsoft.com/office/drawing/2014/main" id="{64EDF885-B489-4EE3-BCA2-A7D527B4D0B6}"/>
              </a:ext>
            </a:extLst>
          </p:cNvPr>
          <p:cNvPicPr preferRelativeResize="0"/>
          <p:nvPr/>
        </p:nvPicPr>
        <p:blipFill rotWithShape="1">
          <a:blip r:embed="rId4">
            <a:alphaModFix/>
          </a:blip>
          <a:srcRect/>
          <a:stretch/>
        </p:blipFill>
        <p:spPr>
          <a:xfrm>
            <a:off x="1482348" y="4449688"/>
            <a:ext cx="408205" cy="369333"/>
          </a:xfrm>
          <a:prstGeom prst="rect">
            <a:avLst/>
          </a:prstGeom>
          <a:noFill/>
          <a:ln>
            <a:noFill/>
          </a:ln>
          <a:effectLst>
            <a:outerShdw blurRad="50800" dist="38100" dir="5400000" algn="t" rotWithShape="0">
              <a:prstClr val="black">
                <a:alpha val="40000"/>
              </a:prstClr>
            </a:outerShdw>
          </a:effectLst>
        </p:spPr>
      </p:pic>
      <p:sp>
        <p:nvSpPr>
          <p:cNvPr id="34" name="Google Shape;129;p2">
            <a:extLst>
              <a:ext uri="{FF2B5EF4-FFF2-40B4-BE49-F238E27FC236}">
                <a16:creationId xmlns:a16="http://schemas.microsoft.com/office/drawing/2014/main" id="{E75D56BC-E396-4A36-A7D3-4C9632327DCB}"/>
              </a:ext>
            </a:extLst>
          </p:cNvPr>
          <p:cNvSpPr txBox="1"/>
          <p:nvPr/>
        </p:nvSpPr>
        <p:spPr>
          <a:xfrm>
            <a:off x="1007852" y="434196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5" name="Google Shape;127;p2">
            <a:hlinkClick r:id="" action="ppaction://noaction">
              <a:snd r:embed="rId9" name="vigoreux.wav"/>
            </a:hlinkClick>
            <a:extLst>
              <a:ext uri="{FF2B5EF4-FFF2-40B4-BE49-F238E27FC236}">
                <a16:creationId xmlns:a16="http://schemas.microsoft.com/office/drawing/2014/main" id="{5310AF9B-B323-47B3-ACE0-3E13C5C1D1F4}"/>
              </a:ext>
            </a:extLst>
          </p:cNvPr>
          <p:cNvPicPr preferRelativeResize="0"/>
          <p:nvPr/>
        </p:nvPicPr>
        <p:blipFill rotWithShape="1">
          <a:blip r:embed="rId4">
            <a:alphaModFix/>
          </a:blip>
          <a:srcRect/>
          <a:stretch/>
        </p:blipFill>
        <p:spPr>
          <a:xfrm>
            <a:off x="1509930" y="5079579"/>
            <a:ext cx="408205" cy="369333"/>
          </a:xfrm>
          <a:prstGeom prst="rect">
            <a:avLst/>
          </a:prstGeom>
          <a:noFill/>
          <a:ln>
            <a:noFill/>
          </a:ln>
          <a:effectLst>
            <a:outerShdw blurRad="50800" dist="38100" dir="5400000" algn="t" rotWithShape="0">
              <a:prstClr val="black">
                <a:alpha val="40000"/>
              </a:prstClr>
            </a:outerShdw>
          </a:effectLst>
        </p:spPr>
      </p:pic>
      <p:sp>
        <p:nvSpPr>
          <p:cNvPr id="36" name="Google Shape;129;p2">
            <a:extLst>
              <a:ext uri="{FF2B5EF4-FFF2-40B4-BE49-F238E27FC236}">
                <a16:creationId xmlns:a16="http://schemas.microsoft.com/office/drawing/2014/main" id="{B59902E4-C460-4522-8D21-ABF95FE23E51}"/>
              </a:ext>
            </a:extLst>
          </p:cNvPr>
          <p:cNvSpPr txBox="1"/>
          <p:nvPr/>
        </p:nvSpPr>
        <p:spPr>
          <a:xfrm>
            <a:off x="1035434" y="497185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7" name="Google Shape;127;p2">
            <a:hlinkClick r:id="" action="ppaction://noaction">
              <a:snd r:embed="rId10" name="contagieuse.wav"/>
            </a:hlinkClick>
            <a:extLst>
              <a:ext uri="{FF2B5EF4-FFF2-40B4-BE49-F238E27FC236}">
                <a16:creationId xmlns:a16="http://schemas.microsoft.com/office/drawing/2014/main" id="{D320E253-4E4B-4A64-9E7C-86D602E4F7DE}"/>
              </a:ext>
            </a:extLst>
          </p:cNvPr>
          <p:cNvPicPr preferRelativeResize="0"/>
          <p:nvPr/>
        </p:nvPicPr>
        <p:blipFill rotWithShape="1">
          <a:blip r:embed="rId4">
            <a:alphaModFix/>
          </a:blip>
          <a:srcRect/>
          <a:stretch/>
        </p:blipFill>
        <p:spPr>
          <a:xfrm>
            <a:off x="1482348" y="5668559"/>
            <a:ext cx="408205" cy="369333"/>
          </a:xfrm>
          <a:prstGeom prst="rect">
            <a:avLst/>
          </a:prstGeom>
          <a:noFill/>
          <a:ln>
            <a:noFill/>
          </a:ln>
          <a:effectLst>
            <a:outerShdw blurRad="50800" dist="38100" dir="5400000" algn="t" rotWithShape="0">
              <a:prstClr val="black">
                <a:alpha val="40000"/>
              </a:prstClr>
            </a:outerShdw>
          </a:effectLst>
        </p:spPr>
      </p:pic>
      <p:sp>
        <p:nvSpPr>
          <p:cNvPr id="38" name="Google Shape;129;p2">
            <a:extLst>
              <a:ext uri="{FF2B5EF4-FFF2-40B4-BE49-F238E27FC236}">
                <a16:creationId xmlns:a16="http://schemas.microsoft.com/office/drawing/2014/main" id="{DF5078EE-DDA5-4C41-9F67-BC9D22671049}"/>
              </a:ext>
            </a:extLst>
          </p:cNvPr>
          <p:cNvSpPr txBox="1"/>
          <p:nvPr/>
        </p:nvSpPr>
        <p:spPr>
          <a:xfrm>
            <a:off x="1007852" y="556083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5</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9" name="Google Shape;127;p2">
            <a:hlinkClick r:id="" action="ppaction://noaction">
              <a:snd r:embed="rId11" name="malheureux.wav"/>
            </a:hlinkClick>
            <a:extLst>
              <a:ext uri="{FF2B5EF4-FFF2-40B4-BE49-F238E27FC236}">
                <a16:creationId xmlns:a16="http://schemas.microsoft.com/office/drawing/2014/main" id="{3FE196EF-E779-4A72-9F14-218A3B9F7ABD}"/>
              </a:ext>
            </a:extLst>
          </p:cNvPr>
          <p:cNvPicPr preferRelativeResize="0"/>
          <p:nvPr/>
        </p:nvPicPr>
        <p:blipFill rotWithShape="1">
          <a:blip r:embed="rId4">
            <a:alphaModFix/>
          </a:blip>
          <a:srcRect/>
          <a:stretch/>
        </p:blipFill>
        <p:spPr>
          <a:xfrm>
            <a:off x="1482348" y="6300215"/>
            <a:ext cx="408205" cy="369333"/>
          </a:xfrm>
          <a:prstGeom prst="rect">
            <a:avLst/>
          </a:prstGeom>
          <a:noFill/>
          <a:ln>
            <a:noFill/>
          </a:ln>
          <a:effectLst>
            <a:outerShdw blurRad="50800" dist="38100" dir="5400000" algn="t" rotWithShape="0">
              <a:prstClr val="black">
                <a:alpha val="40000"/>
              </a:prstClr>
            </a:outerShdw>
          </a:effectLst>
        </p:spPr>
      </p:pic>
      <p:sp>
        <p:nvSpPr>
          <p:cNvPr id="40" name="Google Shape;129;p2">
            <a:extLst>
              <a:ext uri="{FF2B5EF4-FFF2-40B4-BE49-F238E27FC236}">
                <a16:creationId xmlns:a16="http://schemas.microsoft.com/office/drawing/2014/main" id="{E655A000-DA4F-4735-A3E7-2220EB4D0E13}"/>
              </a:ext>
            </a:extLst>
          </p:cNvPr>
          <p:cNvSpPr txBox="1"/>
          <p:nvPr/>
        </p:nvSpPr>
        <p:spPr>
          <a:xfrm>
            <a:off x="1007852" y="619249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6</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5" name="Picture 74" descr="green checkmark">
            <a:extLst>
              <a:ext uri="{FF2B5EF4-FFF2-40B4-BE49-F238E27FC236}">
                <a16:creationId xmlns:a16="http://schemas.microsoft.com/office/drawing/2014/main" id="{9BD91991-D8BE-4D3E-AA39-F65725429B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6767" y="2766727"/>
            <a:ext cx="341263" cy="355483"/>
          </a:xfrm>
          <a:prstGeom prst="rect">
            <a:avLst/>
          </a:prstGeom>
        </p:spPr>
      </p:pic>
      <p:pic>
        <p:nvPicPr>
          <p:cNvPr id="77" name="Picture 76" descr="green checkmark">
            <a:extLst>
              <a:ext uri="{FF2B5EF4-FFF2-40B4-BE49-F238E27FC236}">
                <a16:creationId xmlns:a16="http://schemas.microsoft.com/office/drawing/2014/main" id="{16D21BF4-082D-4EFF-8943-7937597DEE2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334" y="3347146"/>
            <a:ext cx="341263" cy="355483"/>
          </a:xfrm>
          <a:prstGeom prst="rect">
            <a:avLst/>
          </a:prstGeom>
        </p:spPr>
      </p:pic>
      <p:pic>
        <p:nvPicPr>
          <p:cNvPr id="78" name="Picture 77" descr="green checkmark">
            <a:extLst>
              <a:ext uri="{FF2B5EF4-FFF2-40B4-BE49-F238E27FC236}">
                <a16:creationId xmlns:a16="http://schemas.microsoft.com/office/drawing/2014/main" id="{92431C44-9CA1-4330-B76C-41E62946A0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61819" y="3948331"/>
            <a:ext cx="341263" cy="355483"/>
          </a:xfrm>
          <a:prstGeom prst="rect">
            <a:avLst/>
          </a:prstGeom>
        </p:spPr>
      </p:pic>
      <p:pic>
        <p:nvPicPr>
          <p:cNvPr id="79" name="Picture 78" descr="green checkmark">
            <a:extLst>
              <a:ext uri="{FF2B5EF4-FFF2-40B4-BE49-F238E27FC236}">
                <a16:creationId xmlns:a16="http://schemas.microsoft.com/office/drawing/2014/main" id="{7150FD20-76B1-40F5-8B3C-C164485751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334" y="4530076"/>
            <a:ext cx="341263" cy="355483"/>
          </a:xfrm>
          <a:prstGeom prst="rect">
            <a:avLst/>
          </a:prstGeom>
        </p:spPr>
      </p:pic>
      <p:pic>
        <p:nvPicPr>
          <p:cNvPr id="80" name="Picture 79" descr="green checkmark">
            <a:extLst>
              <a:ext uri="{FF2B5EF4-FFF2-40B4-BE49-F238E27FC236}">
                <a16:creationId xmlns:a16="http://schemas.microsoft.com/office/drawing/2014/main" id="{29B2E6C1-33A4-4B48-8F57-1B952CEF5B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0118" y="5122434"/>
            <a:ext cx="341263" cy="355483"/>
          </a:xfrm>
          <a:prstGeom prst="rect">
            <a:avLst/>
          </a:prstGeom>
        </p:spPr>
      </p:pic>
      <p:sp>
        <p:nvSpPr>
          <p:cNvPr id="89" name="Rectangle: Rounded Corners 88">
            <a:extLst>
              <a:ext uri="{FF2B5EF4-FFF2-40B4-BE49-F238E27FC236}">
                <a16:creationId xmlns:a16="http://schemas.microsoft.com/office/drawing/2014/main" id="{06A5E385-10C4-42F7-B308-3BA93F37479C}"/>
              </a:ext>
            </a:extLst>
          </p:cNvPr>
          <p:cNvSpPr/>
          <p:nvPr/>
        </p:nvSpPr>
        <p:spPr>
          <a:xfrm>
            <a:off x="2230858" y="2740986"/>
            <a:ext cx="2306337"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tangle: Rounded Corners 104">
            <a:extLst>
              <a:ext uri="{FF2B5EF4-FFF2-40B4-BE49-F238E27FC236}">
                <a16:creationId xmlns:a16="http://schemas.microsoft.com/office/drawing/2014/main" id="{982BE488-61C1-45F6-97F1-783652E2AE7B}"/>
              </a:ext>
            </a:extLst>
          </p:cNvPr>
          <p:cNvSpPr/>
          <p:nvPr/>
        </p:nvSpPr>
        <p:spPr>
          <a:xfrm>
            <a:off x="8766165" y="2765956"/>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Rounded Corners 105">
            <a:extLst>
              <a:ext uri="{FF2B5EF4-FFF2-40B4-BE49-F238E27FC236}">
                <a16:creationId xmlns:a16="http://schemas.microsoft.com/office/drawing/2014/main" id="{E92BCAE7-6284-40CD-BC05-535261AA7A55}"/>
              </a:ext>
            </a:extLst>
          </p:cNvPr>
          <p:cNvSpPr/>
          <p:nvPr/>
        </p:nvSpPr>
        <p:spPr>
          <a:xfrm>
            <a:off x="2160705" y="3335142"/>
            <a:ext cx="2369080"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Rectangle: Rounded Corners 106">
            <a:extLst>
              <a:ext uri="{FF2B5EF4-FFF2-40B4-BE49-F238E27FC236}">
                <a16:creationId xmlns:a16="http://schemas.microsoft.com/office/drawing/2014/main" id="{17C4A362-BF1F-4116-B5F4-56727E188770}"/>
              </a:ext>
            </a:extLst>
          </p:cNvPr>
          <p:cNvSpPr/>
          <p:nvPr/>
        </p:nvSpPr>
        <p:spPr>
          <a:xfrm>
            <a:off x="8728261" y="3347146"/>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tangle: Rounded Corners 107">
            <a:extLst>
              <a:ext uri="{FF2B5EF4-FFF2-40B4-BE49-F238E27FC236}">
                <a16:creationId xmlns:a16="http://schemas.microsoft.com/office/drawing/2014/main" id="{A6B0C08F-A768-4B3E-8825-E8CB36F3421C}"/>
              </a:ext>
            </a:extLst>
          </p:cNvPr>
          <p:cNvSpPr/>
          <p:nvPr/>
        </p:nvSpPr>
        <p:spPr>
          <a:xfrm>
            <a:off x="2227244" y="3907717"/>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Rounded Corners 108">
            <a:extLst>
              <a:ext uri="{FF2B5EF4-FFF2-40B4-BE49-F238E27FC236}">
                <a16:creationId xmlns:a16="http://schemas.microsoft.com/office/drawing/2014/main" id="{0997BB30-659E-4D25-9E8F-AE997D349FD3}"/>
              </a:ext>
            </a:extLst>
          </p:cNvPr>
          <p:cNvSpPr/>
          <p:nvPr/>
        </p:nvSpPr>
        <p:spPr>
          <a:xfrm>
            <a:off x="8728261" y="3923277"/>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Rounded Corners 109">
            <a:extLst>
              <a:ext uri="{FF2B5EF4-FFF2-40B4-BE49-F238E27FC236}">
                <a16:creationId xmlns:a16="http://schemas.microsoft.com/office/drawing/2014/main" id="{A48AD041-D4CC-4744-9E24-BA85A3653127}"/>
              </a:ext>
            </a:extLst>
          </p:cNvPr>
          <p:cNvSpPr/>
          <p:nvPr/>
        </p:nvSpPr>
        <p:spPr>
          <a:xfrm>
            <a:off x="2227244" y="4566673"/>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Rounded Corners 110">
            <a:extLst>
              <a:ext uri="{FF2B5EF4-FFF2-40B4-BE49-F238E27FC236}">
                <a16:creationId xmlns:a16="http://schemas.microsoft.com/office/drawing/2014/main" id="{03637ED0-FF60-4E06-9C87-E5AC0D90BBBA}"/>
              </a:ext>
            </a:extLst>
          </p:cNvPr>
          <p:cNvSpPr/>
          <p:nvPr/>
        </p:nvSpPr>
        <p:spPr>
          <a:xfrm>
            <a:off x="8766165" y="4511570"/>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Rectangle: Rounded Corners 111">
            <a:extLst>
              <a:ext uri="{FF2B5EF4-FFF2-40B4-BE49-F238E27FC236}">
                <a16:creationId xmlns:a16="http://schemas.microsoft.com/office/drawing/2014/main" id="{F4034947-9EBA-471F-8F2E-9CEAD63D0D71}"/>
              </a:ext>
            </a:extLst>
          </p:cNvPr>
          <p:cNvSpPr/>
          <p:nvPr/>
        </p:nvSpPr>
        <p:spPr>
          <a:xfrm>
            <a:off x="2182677" y="5122434"/>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Rounded Corners 112">
            <a:extLst>
              <a:ext uri="{FF2B5EF4-FFF2-40B4-BE49-F238E27FC236}">
                <a16:creationId xmlns:a16="http://schemas.microsoft.com/office/drawing/2014/main" id="{FDE7BC83-5BE4-4E6A-B24F-697887641E7E}"/>
              </a:ext>
            </a:extLst>
          </p:cNvPr>
          <p:cNvSpPr/>
          <p:nvPr/>
        </p:nvSpPr>
        <p:spPr>
          <a:xfrm>
            <a:off x="8766165" y="5132546"/>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Rounded Corners 113">
            <a:extLst>
              <a:ext uri="{FF2B5EF4-FFF2-40B4-BE49-F238E27FC236}">
                <a16:creationId xmlns:a16="http://schemas.microsoft.com/office/drawing/2014/main" id="{2567CFEF-A368-412F-A3D5-3455F1D16066}"/>
              </a:ext>
            </a:extLst>
          </p:cNvPr>
          <p:cNvSpPr/>
          <p:nvPr/>
        </p:nvSpPr>
        <p:spPr>
          <a:xfrm>
            <a:off x="2182677" y="5660858"/>
            <a:ext cx="2369080" cy="461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5" name="Rectangle: Rounded Corners 114">
            <a:extLst>
              <a:ext uri="{FF2B5EF4-FFF2-40B4-BE49-F238E27FC236}">
                <a16:creationId xmlns:a16="http://schemas.microsoft.com/office/drawing/2014/main" id="{1C4F5423-57DD-4F95-BD7D-CCD15AF94755}"/>
              </a:ext>
            </a:extLst>
          </p:cNvPr>
          <p:cNvSpPr/>
          <p:nvPr/>
        </p:nvSpPr>
        <p:spPr>
          <a:xfrm>
            <a:off x="8793746" y="5730441"/>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Rectangle: Rounded Corners 115">
            <a:extLst>
              <a:ext uri="{FF2B5EF4-FFF2-40B4-BE49-F238E27FC236}">
                <a16:creationId xmlns:a16="http://schemas.microsoft.com/office/drawing/2014/main" id="{00E7CF25-D9E4-444E-84BD-0BE8FFF3B8C7}"/>
              </a:ext>
            </a:extLst>
          </p:cNvPr>
          <p:cNvSpPr/>
          <p:nvPr/>
        </p:nvSpPr>
        <p:spPr>
          <a:xfrm>
            <a:off x="2227244" y="6286681"/>
            <a:ext cx="2541570"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Rectangle: Rounded Corners 116">
            <a:extLst>
              <a:ext uri="{FF2B5EF4-FFF2-40B4-BE49-F238E27FC236}">
                <a16:creationId xmlns:a16="http://schemas.microsoft.com/office/drawing/2014/main" id="{9FD73CDC-4B18-4713-9087-EAA3862CD2A5}"/>
              </a:ext>
            </a:extLst>
          </p:cNvPr>
          <p:cNvSpPr/>
          <p:nvPr/>
        </p:nvSpPr>
        <p:spPr>
          <a:xfrm>
            <a:off x="8766165" y="6271408"/>
            <a:ext cx="2009128" cy="41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Google Shape;153;p2">
            <a:extLst>
              <a:ext uri="{FF2B5EF4-FFF2-40B4-BE49-F238E27FC236}">
                <a16:creationId xmlns:a16="http://schemas.microsoft.com/office/drawing/2014/main" id="{CD011D73-7157-40FD-9CE7-98325FFEE87E}"/>
              </a:ext>
            </a:extLst>
          </p:cNvPr>
          <p:cNvSpPr txBox="1"/>
          <p:nvPr/>
        </p:nvSpPr>
        <p:spPr>
          <a:xfrm>
            <a:off x="6796700" y="87338"/>
            <a:ext cx="205257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eu</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 name="Google Shape;154;p2">
            <a:extLst>
              <a:ext uri="{FF2B5EF4-FFF2-40B4-BE49-F238E27FC236}">
                <a16:creationId xmlns:a16="http://schemas.microsoft.com/office/drawing/2014/main" id="{8ADC3802-2558-4C1F-A58F-71F171366526}"/>
              </a:ext>
            </a:extLst>
          </p:cNvPr>
          <p:cNvSpPr txBox="1"/>
          <p:nvPr/>
        </p:nvSpPr>
        <p:spPr>
          <a:xfrm>
            <a:off x="7837486" y="87338"/>
            <a:ext cx="2078741"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4000" b="0"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eu</a:t>
            </a:r>
            <a:r>
              <a:rPr kumimoji="0" lang="en-GB" sz="4000" b="0" i="0" u="none" strike="noStrike" kern="0" cap="none" spc="0" normalizeH="0" baseline="0" noProof="0" dirty="0">
                <a:ln>
                  <a:noFill/>
                </a:ln>
                <a:solidFill>
                  <a:srgbClr val="44546A">
                    <a:lumMod val="60000"/>
                    <a:lumOff val="40000"/>
                  </a:srgbClr>
                </a:solidFill>
                <a:effectLst/>
                <a:uLnTx/>
                <a:uFillTx/>
                <a:latin typeface="Century Gothic"/>
                <a:ea typeface="Century Gothic"/>
                <a:cs typeface="Century Gothic"/>
                <a:sym typeface="Century Gothic"/>
              </a:rPr>
              <a:t>x</a:t>
            </a:r>
            <a:endParaRPr kumimoji="0" sz="4000" b="1" i="0" u="none" strike="noStrike" kern="0" cap="none" spc="0" normalizeH="0" baseline="0" noProof="0" dirty="0">
              <a:ln>
                <a:noFill/>
              </a:ln>
              <a:solidFill>
                <a:srgbClr val="44546A">
                  <a:lumMod val="60000"/>
                  <a:lumOff val="40000"/>
                </a:srgbClr>
              </a:solidFill>
              <a:effectLst/>
              <a:uLnTx/>
              <a:uFillTx/>
              <a:latin typeface="Calibri"/>
              <a:ea typeface="Calibri"/>
              <a:cs typeface="Calibri"/>
              <a:sym typeface="Calibri"/>
            </a:endParaRPr>
          </a:p>
        </p:txBody>
      </p:sp>
      <p:pic>
        <p:nvPicPr>
          <p:cNvPr id="64" name="Picture 63" descr="Icon&#10;&#10;Description automatically generated">
            <a:extLst>
              <a:ext uri="{FF2B5EF4-FFF2-40B4-BE49-F238E27FC236}">
                <a16:creationId xmlns:a16="http://schemas.microsoft.com/office/drawing/2014/main" id="{8F0D4F70-EE4F-46E7-BC8C-CAA7EAC7C9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04525" y="196870"/>
            <a:ext cx="447244" cy="447244"/>
          </a:xfrm>
          <a:prstGeom prst="rect">
            <a:avLst/>
          </a:prstGeom>
        </p:spPr>
      </p:pic>
      <p:pic>
        <p:nvPicPr>
          <p:cNvPr id="66" name="Picture 65" descr="green checkmark">
            <a:extLst>
              <a:ext uri="{FF2B5EF4-FFF2-40B4-BE49-F238E27FC236}">
                <a16:creationId xmlns:a16="http://schemas.microsoft.com/office/drawing/2014/main" id="{D2F9680E-7666-409E-9DC7-E146848174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3334" y="5733854"/>
            <a:ext cx="341263" cy="355483"/>
          </a:xfrm>
          <a:prstGeom prst="rect">
            <a:avLst/>
          </a:prstGeom>
        </p:spPr>
      </p:pic>
      <p:pic>
        <p:nvPicPr>
          <p:cNvPr id="67" name="Picture 66" descr="green checkmark">
            <a:extLst>
              <a:ext uri="{FF2B5EF4-FFF2-40B4-BE49-F238E27FC236}">
                <a16:creationId xmlns:a16="http://schemas.microsoft.com/office/drawing/2014/main" id="{945927DA-F480-4DDC-B935-689C3CFA45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0117" y="6288369"/>
            <a:ext cx="341263" cy="355483"/>
          </a:xfrm>
          <a:prstGeom prst="rect">
            <a:avLst/>
          </a:prstGeom>
        </p:spPr>
      </p:pic>
      <p:pic>
        <p:nvPicPr>
          <p:cNvPr id="70" name="Picture 69" descr="Icon&#10;&#10;Description automatically generated">
            <a:extLst>
              <a:ext uri="{FF2B5EF4-FFF2-40B4-BE49-F238E27FC236}">
                <a16:creationId xmlns:a16="http://schemas.microsoft.com/office/drawing/2014/main" id="{D994A28D-A79A-4571-97D7-66F77C85AA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71" name="Title 1">
            <a:extLst>
              <a:ext uri="{FF2B5EF4-FFF2-40B4-BE49-F238E27FC236}">
                <a16:creationId xmlns:a16="http://schemas.microsoft.com/office/drawing/2014/main" id="{2190045F-F195-4312-BF65-87B6A93F8AD1}"/>
              </a:ext>
            </a:extLst>
          </p:cNvPr>
          <p:cNvSpPr txBox="1">
            <a:spLocks/>
          </p:cNvSpPr>
          <p:nvPr/>
        </p:nvSpPr>
        <p:spPr>
          <a:xfrm>
            <a:off x="10950576" y="1049760"/>
            <a:ext cx="1241424" cy="424815"/>
          </a:xfrm>
          <a:prstGeom prst="rect">
            <a:avLst/>
          </a:prstGeom>
          <a:solidFill>
            <a:schemeClr val="accent2">
              <a:lumMod val="20000"/>
              <a:lumOff val="8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53" name="Picture 52">
            <a:extLst>
              <a:ext uri="{FF2B5EF4-FFF2-40B4-BE49-F238E27FC236}">
                <a16:creationId xmlns:a16="http://schemas.microsoft.com/office/drawing/2014/main" id="{63215EA8-0237-4F12-8DCD-0BB16E5286A2}"/>
              </a:ext>
            </a:extLst>
          </p:cNvPr>
          <p:cNvPicPr>
            <a:picLocks noChangeAspect="1"/>
          </p:cNvPicPr>
          <p:nvPr/>
        </p:nvPicPr>
        <p:blipFill rotWithShape="1">
          <a:blip r:embed="rId15"/>
          <a:srcRect l="49237" t="14899" r="17129" b="11582"/>
          <a:stretch/>
        </p:blipFill>
        <p:spPr>
          <a:xfrm>
            <a:off x="5988162" y="2059104"/>
            <a:ext cx="425177" cy="620341"/>
          </a:xfrm>
          <a:prstGeom prst="rect">
            <a:avLst/>
          </a:prstGeom>
        </p:spPr>
      </p:pic>
      <p:pic>
        <p:nvPicPr>
          <p:cNvPr id="54" name="Picture 53">
            <a:extLst>
              <a:ext uri="{FF2B5EF4-FFF2-40B4-BE49-F238E27FC236}">
                <a16:creationId xmlns:a16="http://schemas.microsoft.com/office/drawing/2014/main" id="{BD821D82-88B3-427C-AEAF-E4A85C1FF888}"/>
              </a:ext>
            </a:extLst>
          </p:cNvPr>
          <p:cNvPicPr>
            <a:picLocks noChangeAspect="1"/>
          </p:cNvPicPr>
          <p:nvPr/>
        </p:nvPicPr>
        <p:blipFill rotWithShape="1">
          <a:blip r:embed="rId16">
            <a:extLst>
              <a:ext uri="{28A0092B-C50C-407E-A947-70E740481C1C}">
                <a14:useLocalDpi xmlns:a14="http://schemas.microsoft.com/office/drawing/2010/main" val="0"/>
              </a:ext>
            </a:extLst>
          </a:blip>
          <a:srcRect l="14258" t="14973" r="51474" b="12900"/>
          <a:stretch/>
        </p:blipFill>
        <p:spPr>
          <a:xfrm>
            <a:off x="7502594" y="2094153"/>
            <a:ext cx="392539" cy="550821"/>
          </a:xfrm>
          <a:prstGeom prst="rect">
            <a:avLst/>
          </a:prstGeom>
        </p:spPr>
      </p:pic>
      <p:sp>
        <p:nvSpPr>
          <p:cNvPr id="50" name="Google Shape;167;p2">
            <a:extLst>
              <a:ext uri="{FF2B5EF4-FFF2-40B4-BE49-F238E27FC236}">
                <a16:creationId xmlns:a16="http://schemas.microsoft.com/office/drawing/2014/main" id="{21EC6F99-FD6C-4BC5-A49B-FF74A62BF4B8}"/>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1" name="Graphic 50" descr="Teacher">
            <a:extLst>
              <a:ext uri="{FF2B5EF4-FFF2-40B4-BE49-F238E27FC236}">
                <a16:creationId xmlns:a16="http://schemas.microsoft.com/office/drawing/2014/main" id="{C8BC4F2C-84E2-4A5F-A81B-922A2B3FE8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2974" y="647916"/>
            <a:ext cx="914400" cy="914400"/>
          </a:xfrm>
          <a:prstGeom prst="rect">
            <a:avLst/>
          </a:prstGeom>
        </p:spPr>
      </p:pic>
      <p:sp>
        <p:nvSpPr>
          <p:cNvPr id="52" name="Speech Bubble: Rectangle with Corners Rounded 51">
            <a:hlinkClick r:id="" action="ppaction://noaction">
              <a:snd r:embed="rId19" name="Écoute.wav"/>
            </a:hlinkClick>
            <a:extLst>
              <a:ext uri="{FF2B5EF4-FFF2-40B4-BE49-F238E27FC236}">
                <a16:creationId xmlns:a16="http://schemas.microsoft.com/office/drawing/2014/main" id="{25F26B90-51AE-44FC-B986-AA37D65898F4}"/>
              </a:ext>
            </a:extLst>
          </p:cNvPr>
          <p:cNvSpPr/>
          <p:nvPr/>
        </p:nvSpPr>
        <p:spPr>
          <a:xfrm>
            <a:off x="1167375" y="762882"/>
            <a:ext cx="1654506" cy="547644"/>
          </a:xfrm>
          <a:prstGeom prst="wedgeRoundRectCallout">
            <a:avLst>
              <a:gd name="adj1" fmla="val -62879"/>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55" name="TextBox 54">
            <a:hlinkClick r:id="" action="ppaction://noaction">
              <a:snd r:embed="rId19" name="Écoute.wav"/>
            </a:hlinkClick>
            <a:extLst>
              <a:ext uri="{FF2B5EF4-FFF2-40B4-BE49-F238E27FC236}">
                <a16:creationId xmlns:a16="http://schemas.microsoft.com/office/drawing/2014/main" id="{FD2DFC28-45FB-4D73-86AC-6075986E12C0}"/>
              </a:ext>
            </a:extLst>
          </p:cNvPr>
          <p:cNvSpPr txBox="1"/>
          <p:nvPr/>
        </p:nvSpPr>
        <p:spPr>
          <a:xfrm>
            <a:off x="1167374" y="762882"/>
            <a:ext cx="1481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5306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4441778" cy="563783"/>
          </a:xfrm>
        </p:spPr>
        <p:txBody>
          <a:bodyPr>
            <a:normAutofit/>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131" name="Google Shape;167;p2">
            <a:extLst>
              <a:ext uri="{FF2B5EF4-FFF2-40B4-BE49-F238E27FC236}">
                <a16:creationId xmlns:a16="http://schemas.microsoft.com/office/drawing/2014/main" id="{8FAA2E0A-1BF0-4FC7-A7CE-0D416EADDB0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6" name="Picture 28">
            <a:extLst>
              <a:ext uri="{FF2B5EF4-FFF2-40B4-BE49-F238E27FC236}">
                <a16:creationId xmlns:a16="http://schemas.microsoft.com/office/drawing/2014/main" id="{EAB85A57-8653-4759-9911-385087CA0E63}"/>
              </a:ext>
            </a:extLst>
          </p:cNvPr>
          <p:cNvPicPr/>
          <p:nvPr/>
        </p:nvPicPr>
        <p:blipFill>
          <a:blip r:embed="rId3"/>
          <a:stretch/>
        </p:blipFill>
        <p:spPr>
          <a:xfrm>
            <a:off x="11037321" y="104985"/>
            <a:ext cx="1101240" cy="1101240"/>
          </a:xfrm>
          <a:prstGeom prst="rect">
            <a:avLst/>
          </a:prstGeom>
          <a:ln>
            <a:noFill/>
          </a:ln>
        </p:spPr>
      </p:pic>
      <p:sp>
        <p:nvSpPr>
          <p:cNvPr id="70" name="TextShape 5">
            <a:extLst>
              <a:ext uri="{FF2B5EF4-FFF2-40B4-BE49-F238E27FC236}">
                <a16:creationId xmlns:a16="http://schemas.microsoft.com/office/drawing/2014/main" id="{F59225C9-04AB-4326-8E74-8DF2C72A0494}"/>
              </a:ext>
            </a:extLst>
          </p:cNvPr>
          <p:cNvSpPr txBox="1"/>
          <p:nvPr/>
        </p:nvSpPr>
        <p:spPr>
          <a:xfrm>
            <a:off x="11264121" y="1169003"/>
            <a:ext cx="647640" cy="374760"/>
          </a:xfrm>
          <a:prstGeom prst="rect">
            <a:avLst/>
          </a:prstGeom>
          <a:solidFill>
            <a:srgbClr val="786EB1"/>
          </a:solidFill>
          <a:ln>
            <a:noFill/>
          </a:ln>
        </p:spPr>
        <p:txBody>
          <a:bodyPr lIns="0" tIns="0" rIns="0" bIns="0" anchor="ctr"/>
          <a:lstStyle/>
          <a:p>
            <a:pPr algn="ctr">
              <a:lnSpc>
                <a:spcPct val="90000"/>
              </a:lnSpc>
              <a:buClr>
                <a:srgbClr val="000000"/>
              </a:buClr>
              <a:buFont typeface="Arial"/>
              <a:buNone/>
            </a:pPr>
            <a:r>
              <a:rPr lang="en-US" sz="2000" b="1" kern="0" spc="-1">
                <a:solidFill>
                  <a:srgbClr val="FFFFFF"/>
                </a:solidFill>
                <a:latin typeface="Century Gothic"/>
                <a:ea typeface="DejaVu Sans"/>
                <a:cs typeface="Arial"/>
                <a:sym typeface="Arial"/>
              </a:rPr>
              <a:t>lire</a:t>
            </a:r>
            <a:endParaRPr lang="en-US" sz="2000" kern="0" spc="-1">
              <a:solidFill>
                <a:srgbClr val="000000"/>
              </a:solidFill>
              <a:latin typeface="Arial"/>
              <a:cs typeface="Arial"/>
              <a:sym typeface="Arial"/>
            </a:endParaRPr>
          </a:p>
        </p:txBody>
      </p:sp>
      <p:sp>
        <p:nvSpPr>
          <p:cNvPr id="73" name="TextBox 72">
            <a:extLst>
              <a:ext uri="{FF2B5EF4-FFF2-40B4-BE49-F238E27FC236}">
                <a16:creationId xmlns:a16="http://schemas.microsoft.com/office/drawing/2014/main" id="{F9458AE4-7D20-466E-BDE1-1967C50024F1}"/>
              </a:ext>
            </a:extLst>
          </p:cNvPr>
          <p:cNvSpPr txBox="1"/>
          <p:nvPr/>
        </p:nvSpPr>
        <p:spPr>
          <a:xfrm>
            <a:off x="718945" y="603327"/>
            <a:ext cx="95525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In her diary, Adèle describes how her friends are.</a:t>
            </a:r>
          </a:p>
        </p:txBody>
      </p:sp>
      <p:sp>
        <p:nvSpPr>
          <p:cNvPr id="74" name="TextBox 73">
            <a:extLst>
              <a:ext uri="{FF2B5EF4-FFF2-40B4-BE49-F238E27FC236}">
                <a16:creationId xmlns:a16="http://schemas.microsoft.com/office/drawing/2014/main" id="{7760608A-445D-4B3D-BBB6-6CD87E784E4E}"/>
              </a:ext>
            </a:extLst>
          </p:cNvPr>
          <p:cNvSpPr txBox="1"/>
          <p:nvPr/>
        </p:nvSpPr>
        <p:spPr>
          <a:xfrm>
            <a:off x="154248" y="1113734"/>
            <a:ext cx="1068191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Aïe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aïe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aïe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She is as clumsy as Pierre! With hot chocolate on it we can’t read the names. Is it Léa or Yves or could it be either?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2" name="Picture 111" descr="Diagram, text&#10;&#10;Description automatically generated">
            <a:extLst>
              <a:ext uri="{FF2B5EF4-FFF2-40B4-BE49-F238E27FC236}">
                <a16:creationId xmlns:a16="http://schemas.microsoft.com/office/drawing/2014/main" id="{580F214E-8463-4B65-A964-4822680776C5}"/>
              </a:ext>
            </a:extLst>
          </p:cNvPr>
          <p:cNvPicPr>
            <a:picLocks noChangeAspect="1"/>
          </p:cNvPicPr>
          <p:nvPr/>
        </p:nvPicPr>
        <p:blipFill rotWithShape="1">
          <a:blip r:embed="rId4"/>
          <a:srcRect l="41786"/>
          <a:stretch/>
        </p:blipFill>
        <p:spPr>
          <a:xfrm>
            <a:off x="-23608" y="2219423"/>
            <a:ext cx="4428408" cy="4669789"/>
          </a:xfrm>
          <a:prstGeom prst="rect">
            <a:avLst/>
          </a:prstGeom>
        </p:spPr>
      </p:pic>
      <p:sp>
        <p:nvSpPr>
          <p:cNvPr id="113" name="TextBox 112">
            <a:extLst>
              <a:ext uri="{FF2B5EF4-FFF2-40B4-BE49-F238E27FC236}">
                <a16:creationId xmlns:a16="http://schemas.microsoft.com/office/drawing/2014/main" id="{1C358959-5D4D-4263-BF69-B25463F493AC}"/>
              </a:ext>
            </a:extLst>
          </p:cNvPr>
          <p:cNvSpPr txBox="1"/>
          <p:nvPr/>
        </p:nvSpPr>
        <p:spPr>
          <a:xfrm>
            <a:off x="898183" y="2689992"/>
            <a:ext cx="3639614" cy="830997"/>
          </a:xfrm>
          <a:prstGeom prst="rect">
            <a:avLst/>
          </a:prstGeom>
          <a:noFill/>
        </p:spPr>
        <p:txBody>
          <a:bodyPr wrap="square" rtlCol="0">
            <a:spAutoFit/>
          </a:bodyPr>
          <a:lstStyle/>
          <a:p>
            <a:pPr>
              <a:buClr>
                <a:srgbClr val="000000"/>
              </a:buClr>
              <a:buFont typeface="Arial"/>
              <a:buNone/>
            </a:pPr>
            <a:r>
              <a:rPr lang="en-GB" sz="2300" kern="0" dirty="0">
                <a:solidFill>
                  <a:srgbClr val="002060"/>
                </a:solidFill>
                <a:latin typeface="Ink Free" panose="03080402000500000000" pitchFamily="66" charset="0"/>
                <a:cs typeface="Arial"/>
                <a:sym typeface="Arial"/>
              </a:rPr>
              <a:t>Léa  </a:t>
            </a:r>
            <a:r>
              <a:rPr lang="en-GB" sz="2300" kern="0" dirty="0" err="1">
                <a:solidFill>
                  <a:srgbClr val="002060"/>
                </a:solidFill>
                <a:latin typeface="Ink Free" panose="03080402000500000000" pitchFamily="66" charset="0"/>
                <a:cs typeface="Arial"/>
                <a:sym typeface="Arial"/>
              </a:rPr>
              <a:t>est</a:t>
            </a:r>
            <a:r>
              <a:rPr lang="en-GB" sz="2300" kern="0" dirty="0">
                <a:solidFill>
                  <a:srgbClr val="002060"/>
                </a:solidFill>
                <a:latin typeface="Ink Free" panose="03080402000500000000" pitchFamily="66" charset="0"/>
                <a:cs typeface="Arial"/>
                <a:sym typeface="Arial"/>
              </a:rPr>
              <a:t>  </a:t>
            </a:r>
            <a:br>
              <a:rPr lang="en-GB" sz="2300" kern="0" dirty="0">
                <a:solidFill>
                  <a:srgbClr val="002060"/>
                </a:solidFill>
                <a:latin typeface="Ink Free" panose="03080402000500000000" pitchFamily="66" charset="0"/>
                <a:cs typeface="Arial"/>
                <a:sym typeface="Arial"/>
              </a:rPr>
            </a:br>
            <a:r>
              <a:rPr lang="en-GB" sz="2300" kern="0" dirty="0" err="1">
                <a:solidFill>
                  <a:srgbClr val="002060"/>
                </a:solidFill>
                <a:latin typeface="Ink Free" panose="03080402000500000000" pitchFamily="66" charset="0"/>
                <a:cs typeface="Arial"/>
                <a:sym typeface="Arial"/>
              </a:rPr>
              <a:t>curieuse</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aujourd’hui</a:t>
            </a:r>
            <a:r>
              <a:rPr lang="en-GB" sz="2300" kern="0" dirty="0">
                <a:solidFill>
                  <a:srgbClr val="002060"/>
                </a:solidFill>
                <a:latin typeface="Ink Free" panose="03080402000500000000" pitchFamily="66" charset="0"/>
                <a:cs typeface="Arial"/>
                <a:sym typeface="Arial"/>
              </a:rPr>
              <a:t>.</a:t>
            </a:r>
          </a:p>
        </p:txBody>
      </p:sp>
      <p:sp>
        <p:nvSpPr>
          <p:cNvPr id="114" name="TextBox 113">
            <a:extLst>
              <a:ext uri="{FF2B5EF4-FFF2-40B4-BE49-F238E27FC236}">
                <a16:creationId xmlns:a16="http://schemas.microsoft.com/office/drawing/2014/main" id="{46B656DA-0A43-4796-9BD4-9B20549FBB75}"/>
              </a:ext>
            </a:extLst>
          </p:cNvPr>
          <p:cNvSpPr txBox="1"/>
          <p:nvPr/>
        </p:nvSpPr>
        <p:spPr>
          <a:xfrm>
            <a:off x="852235" y="3318473"/>
            <a:ext cx="2893935"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Ink Free" panose="03080402000500000000" pitchFamily="66" charset="0"/>
                <a:cs typeface="Arial"/>
                <a:sym typeface="Arial"/>
              </a:rPr>
              <a:t>Léa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drôle</a:t>
            </a:r>
            <a:r>
              <a:rPr lang="en-GB" sz="2400" kern="0" dirty="0">
                <a:solidFill>
                  <a:srgbClr val="002060"/>
                </a:solidFill>
                <a:latin typeface="Ink Free" panose="03080402000500000000" pitchFamily="66" charset="0"/>
                <a:cs typeface="Arial"/>
                <a:sym typeface="Arial"/>
              </a:rPr>
              <a:t>.</a:t>
            </a:r>
          </a:p>
        </p:txBody>
      </p:sp>
      <p:sp>
        <p:nvSpPr>
          <p:cNvPr id="115" name="TextBox 114">
            <a:extLst>
              <a:ext uri="{FF2B5EF4-FFF2-40B4-BE49-F238E27FC236}">
                <a16:creationId xmlns:a16="http://schemas.microsoft.com/office/drawing/2014/main" id="{0A1DB876-F04F-46BD-B978-F3AD134B4705}"/>
              </a:ext>
            </a:extLst>
          </p:cNvPr>
          <p:cNvSpPr txBox="1"/>
          <p:nvPr/>
        </p:nvSpPr>
        <p:spPr>
          <a:xfrm>
            <a:off x="1058933" y="3871038"/>
            <a:ext cx="2893935"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Ink Free" panose="03080402000500000000" pitchFamily="66" charset="0"/>
                <a:cs typeface="Arial"/>
                <a:sym typeface="Arial"/>
              </a:rPr>
              <a:t>Yves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triste.</a:t>
            </a:r>
          </a:p>
        </p:txBody>
      </p:sp>
      <p:sp>
        <p:nvSpPr>
          <p:cNvPr id="116" name="TextBox 115">
            <a:extLst>
              <a:ext uri="{FF2B5EF4-FFF2-40B4-BE49-F238E27FC236}">
                <a16:creationId xmlns:a16="http://schemas.microsoft.com/office/drawing/2014/main" id="{CAF0F0D3-66C8-4CC9-A647-DA3066EDB412}"/>
              </a:ext>
            </a:extLst>
          </p:cNvPr>
          <p:cNvSpPr txBox="1"/>
          <p:nvPr/>
        </p:nvSpPr>
        <p:spPr>
          <a:xfrm>
            <a:off x="873029" y="4448478"/>
            <a:ext cx="3058370" cy="800219"/>
          </a:xfrm>
          <a:prstGeom prst="rect">
            <a:avLst/>
          </a:prstGeom>
          <a:noFill/>
        </p:spPr>
        <p:txBody>
          <a:bodyPr wrap="square" rtlCol="0">
            <a:spAutoFit/>
          </a:bodyPr>
          <a:lstStyle/>
          <a:p>
            <a:pPr>
              <a:buClr>
                <a:srgbClr val="000000"/>
              </a:buClr>
              <a:buFont typeface="Arial"/>
              <a:buNone/>
            </a:pPr>
            <a:r>
              <a:rPr lang="en-GB" sz="2300" kern="0" dirty="0">
                <a:solidFill>
                  <a:srgbClr val="002060"/>
                </a:solidFill>
                <a:latin typeface="Ink Free" panose="03080402000500000000" pitchFamily="66" charset="0"/>
                <a:cs typeface="Arial"/>
                <a:sym typeface="Arial"/>
              </a:rPr>
              <a:t>Yves   </a:t>
            </a:r>
            <a:r>
              <a:rPr lang="en-GB" sz="2300" kern="0" dirty="0" err="1">
                <a:solidFill>
                  <a:srgbClr val="002060"/>
                </a:solidFill>
                <a:latin typeface="Ink Free" panose="03080402000500000000" pitchFamily="66" charset="0"/>
                <a:cs typeface="Arial"/>
                <a:sym typeface="Arial"/>
              </a:rPr>
              <a:t>est</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différent</a:t>
            </a:r>
            <a:r>
              <a:rPr lang="en-GB" sz="2300" kern="0" dirty="0">
                <a:solidFill>
                  <a:srgbClr val="002060"/>
                </a:solidFill>
                <a:latin typeface="Ink Free" panose="03080402000500000000" pitchFamily="66" charset="0"/>
                <a:cs typeface="Arial"/>
                <a:sym typeface="Arial"/>
              </a:rPr>
              <a:t> </a:t>
            </a:r>
            <a:r>
              <a:rPr lang="en-GB" sz="2300" kern="0" dirty="0" err="1">
                <a:solidFill>
                  <a:srgbClr val="002060"/>
                </a:solidFill>
                <a:latin typeface="Ink Free" panose="03080402000500000000" pitchFamily="66" charset="0"/>
                <a:cs typeface="Arial"/>
                <a:sym typeface="Arial"/>
              </a:rPr>
              <a:t>aujourd’hui</a:t>
            </a:r>
            <a:r>
              <a:rPr lang="en-GB" sz="2300" kern="0" dirty="0">
                <a:solidFill>
                  <a:srgbClr val="002060"/>
                </a:solidFill>
                <a:latin typeface="Ink Free" panose="03080402000500000000" pitchFamily="66" charset="0"/>
                <a:cs typeface="Arial"/>
                <a:sym typeface="Arial"/>
              </a:rPr>
              <a:t>.</a:t>
            </a:r>
          </a:p>
        </p:txBody>
      </p:sp>
      <p:pic>
        <p:nvPicPr>
          <p:cNvPr id="117" name="Picture 116">
            <a:extLst>
              <a:ext uri="{FF2B5EF4-FFF2-40B4-BE49-F238E27FC236}">
                <a16:creationId xmlns:a16="http://schemas.microsoft.com/office/drawing/2014/main" id="{DDE8381C-A214-495D-A8C0-23EDCF8DF232}"/>
              </a:ext>
            </a:extLst>
          </p:cNvPr>
          <p:cNvPicPr>
            <a:picLocks noChangeAspect="1"/>
          </p:cNvPicPr>
          <p:nvPr/>
        </p:nvPicPr>
        <p:blipFill rotWithShape="1">
          <a:blip r:embed="rId5"/>
          <a:srcRect t="21610" b="24121"/>
          <a:stretch/>
        </p:blipFill>
        <p:spPr>
          <a:xfrm>
            <a:off x="20328" y="3120749"/>
            <a:ext cx="1574324" cy="796957"/>
          </a:xfrm>
          <a:prstGeom prst="rect">
            <a:avLst/>
          </a:prstGeom>
        </p:spPr>
      </p:pic>
      <p:sp>
        <p:nvSpPr>
          <p:cNvPr id="118" name="TextBox 117">
            <a:extLst>
              <a:ext uri="{FF2B5EF4-FFF2-40B4-BE49-F238E27FC236}">
                <a16:creationId xmlns:a16="http://schemas.microsoft.com/office/drawing/2014/main" id="{7C98D466-F1FC-47A0-BEA0-4CEC8635D1EE}"/>
              </a:ext>
            </a:extLst>
          </p:cNvPr>
          <p:cNvSpPr txBox="1"/>
          <p:nvPr/>
        </p:nvSpPr>
        <p:spPr>
          <a:xfrm>
            <a:off x="968083" y="5099729"/>
            <a:ext cx="3102108"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Ink Free" panose="03080402000500000000" pitchFamily="66" charset="0"/>
                <a:cs typeface="Arial"/>
                <a:sym typeface="Arial"/>
              </a:rPr>
              <a:t>Yves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sérieux</a:t>
            </a:r>
            <a:r>
              <a:rPr lang="en-GB" sz="2400" kern="0" dirty="0">
                <a:solidFill>
                  <a:srgbClr val="002060"/>
                </a:solidFill>
                <a:latin typeface="Ink Free" panose="03080402000500000000" pitchFamily="66" charset="0"/>
                <a:cs typeface="Arial"/>
                <a:sym typeface="Arial"/>
              </a:rPr>
              <a:t>.</a:t>
            </a:r>
          </a:p>
        </p:txBody>
      </p:sp>
      <p:sp>
        <p:nvSpPr>
          <p:cNvPr id="119" name="TextBox 118">
            <a:extLst>
              <a:ext uri="{FF2B5EF4-FFF2-40B4-BE49-F238E27FC236}">
                <a16:creationId xmlns:a16="http://schemas.microsoft.com/office/drawing/2014/main" id="{A26916A8-A875-4967-9968-7793315F484F}"/>
              </a:ext>
            </a:extLst>
          </p:cNvPr>
          <p:cNvSpPr txBox="1"/>
          <p:nvPr/>
        </p:nvSpPr>
        <p:spPr>
          <a:xfrm>
            <a:off x="1058933" y="5610618"/>
            <a:ext cx="3234704" cy="830997"/>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Ink Free" panose="03080402000500000000" pitchFamily="66" charset="0"/>
                <a:cs typeface="Arial"/>
                <a:sym typeface="Arial"/>
              </a:rPr>
              <a:t>Léa </a:t>
            </a:r>
            <a:r>
              <a:rPr lang="en-GB" sz="2400" kern="0" dirty="0" err="1">
                <a:solidFill>
                  <a:srgbClr val="002060"/>
                </a:solidFill>
                <a:latin typeface="Ink Free" panose="03080402000500000000" pitchFamily="66" charset="0"/>
                <a:cs typeface="Arial"/>
                <a:sym typeface="Arial"/>
              </a:rPr>
              <a:t>est</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seule</a:t>
            </a:r>
            <a:r>
              <a:rPr lang="en-GB" sz="2400" kern="0" dirty="0">
                <a:solidFill>
                  <a:srgbClr val="002060"/>
                </a:solidFill>
                <a:latin typeface="Ink Free" panose="03080402000500000000" pitchFamily="66" charset="0"/>
                <a:cs typeface="Arial"/>
                <a:sym typeface="Arial"/>
              </a:rPr>
              <a:t> </a:t>
            </a:r>
            <a:r>
              <a:rPr lang="en-GB" sz="2400" kern="0" dirty="0" err="1">
                <a:solidFill>
                  <a:srgbClr val="002060"/>
                </a:solidFill>
                <a:latin typeface="Ink Free" panose="03080402000500000000" pitchFamily="66" charset="0"/>
                <a:cs typeface="Arial"/>
                <a:sym typeface="Arial"/>
              </a:rPr>
              <a:t>aujourd’hui</a:t>
            </a:r>
            <a:r>
              <a:rPr lang="en-GB" sz="2400" kern="0" dirty="0">
                <a:solidFill>
                  <a:srgbClr val="002060"/>
                </a:solidFill>
                <a:latin typeface="Ink Free" panose="03080402000500000000" pitchFamily="66" charset="0"/>
                <a:cs typeface="Arial"/>
                <a:sym typeface="Arial"/>
              </a:rPr>
              <a:t>.</a:t>
            </a:r>
          </a:p>
        </p:txBody>
      </p:sp>
      <p:graphicFrame>
        <p:nvGraphicFramePr>
          <p:cNvPr id="120" name="Table 2">
            <a:extLst>
              <a:ext uri="{FF2B5EF4-FFF2-40B4-BE49-F238E27FC236}">
                <a16:creationId xmlns:a16="http://schemas.microsoft.com/office/drawing/2014/main" id="{4BAB3BC5-8279-42D8-86A9-E8FC3DBA46DF}"/>
              </a:ext>
            </a:extLst>
          </p:cNvPr>
          <p:cNvGraphicFramePr>
            <a:graphicFrameLocks noGrp="1"/>
          </p:cNvGraphicFramePr>
          <p:nvPr/>
        </p:nvGraphicFramePr>
        <p:xfrm>
          <a:off x="4474773" y="3261714"/>
          <a:ext cx="7539845" cy="3413760"/>
        </p:xfrm>
        <a:graphic>
          <a:graphicData uri="http://schemas.openxmlformats.org/drawingml/2006/table">
            <a:tbl>
              <a:tblPr firstRow="1" bandRow="1"/>
              <a:tblGrid>
                <a:gridCol w="1767765">
                  <a:extLst>
                    <a:ext uri="{9D8B030D-6E8A-4147-A177-3AD203B41FA5}">
                      <a16:colId xmlns:a16="http://schemas.microsoft.com/office/drawing/2014/main" val="3410757535"/>
                    </a:ext>
                  </a:extLst>
                </a:gridCol>
                <a:gridCol w="1362808">
                  <a:extLst>
                    <a:ext uri="{9D8B030D-6E8A-4147-A177-3AD203B41FA5}">
                      <a16:colId xmlns:a16="http://schemas.microsoft.com/office/drawing/2014/main" val="1432009305"/>
                    </a:ext>
                  </a:extLst>
                </a:gridCol>
                <a:gridCol w="1186962">
                  <a:extLst>
                    <a:ext uri="{9D8B030D-6E8A-4147-A177-3AD203B41FA5}">
                      <a16:colId xmlns:a16="http://schemas.microsoft.com/office/drawing/2014/main" val="2923634213"/>
                    </a:ext>
                  </a:extLst>
                </a:gridCol>
                <a:gridCol w="1494692">
                  <a:extLst>
                    <a:ext uri="{9D8B030D-6E8A-4147-A177-3AD203B41FA5}">
                      <a16:colId xmlns:a16="http://schemas.microsoft.com/office/drawing/2014/main" val="2446025577"/>
                    </a:ext>
                  </a:extLst>
                </a:gridCol>
                <a:gridCol w="1727618">
                  <a:extLst>
                    <a:ext uri="{9D8B030D-6E8A-4147-A177-3AD203B41FA5}">
                      <a16:colId xmlns:a16="http://schemas.microsoft.com/office/drawing/2014/main" val="3694677752"/>
                    </a:ext>
                  </a:extLst>
                </a:gridCol>
              </a:tblGrid>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err="1">
                          <a:solidFill>
                            <a:srgbClr val="002060"/>
                          </a:solidFill>
                          <a:latin typeface="Century Gothic" panose="020B0502020202020204" pitchFamily="34" charset="0"/>
                        </a:rPr>
                        <a:t>adjectif</a:t>
                      </a:r>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a:solidFill>
                            <a:srgbClr val="002060"/>
                          </a:solidFill>
                          <a:latin typeface="Century Gothic" panose="020B0502020202020204" pitchFamily="34" charset="0"/>
                        </a:rPr>
                        <a:t>Léa</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a:solidFill>
                            <a:srgbClr val="002060"/>
                          </a:solidFill>
                          <a:latin typeface="Century Gothic" panose="020B0502020202020204" pitchFamily="34" charset="0"/>
                        </a:rPr>
                        <a:t>Yves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400" dirty="0">
                          <a:solidFill>
                            <a:srgbClr val="002060"/>
                          </a:solidFill>
                          <a:latin typeface="Century Gothic" panose="020B0502020202020204" pitchFamily="34" charset="0"/>
                        </a:rPr>
                        <a:t>either</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2600" dirty="0" err="1">
                          <a:solidFill>
                            <a:srgbClr val="002060"/>
                          </a:solidFill>
                          <a:latin typeface="Century Gothic" panose="020B0502020202020204" pitchFamily="34" charset="0"/>
                        </a:rPr>
                        <a:t>anglais</a:t>
                      </a:r>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61334062"/>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2600" b="1" dirty="0">
                          <a:solidFill>
                            <a:srgbClr val="002060"/>
                          </a:solidFill>
                          <a:latin typeface="Century Gothic" panose="020B0502020202020204" pitchFamily="34" charset="0"/>
                        </a:rPr>
                        <a:t> </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39983069"/>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96509419"/>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0979678"/>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12195194"/>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23195723"/>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2600" dirty="0">
                        <a:solidFill>
                          <a:srgbClr val="002060"/>
                        </a:solidFill>
                        <a:latin typeface="Century Gothic" panose="020B0502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0040550"/>
                  </a:ext>
                </a:extLst>
              </a:tr>
            </a:tbl>
          </a:graphicData>
        </a:graphic>
      </p:graphicFrame>
      <p:pic>
        <p:nvPicPr>
          <p:cNvPr id="121" name="Picture 2" descr="Check Mark, Checkbox, Check, Tick, Yes">
            <a:extLst>
              <a:ext uri="{FF2B5EF4-FFF2-40B4-BE49-F238E27FC236}">
                <a16:creationId xmlns:a16="http://schemas.microsoft.com/office/drawing/2014/main" id="{4756656F-C193-4318-8416-7332911A0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860" y="3816368"/>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D02EB653-D642-4ED9-A19B-F69EADD0D28A}"/>
              </a:ext>
            </a:extLst>
          </p:cNvPr>
          <p:cNvSpPr txBox="1"/>
          <p:nvPr/>
        </p:nvSpPr>
        <p:spPr>
          <a:xfrm>
            <a:off x="10521439" y="3774339"/>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curious</a:t>
            </a:r>
          </a:p>
        </p:txBody>
      </p:sp>
      <p:sp>
        <p:nvSpPr>
          <p:cNvPr id="123" name="TextBox 122">
            <a:extLst>
              <a:ext uri="{FF2B5EF4-FFF2-40B4-BE49-F238E27FC236}">
                <a16:creationId xmlns:a16="http://schemas.microsoft.com/office/drawing/2014/main" id="{6A0E5459-1FC9-46E1-AAAD-7624979ECFE9}"/>
              </a:ext>
            </a:extLst>
          </p:cNvPr>
          <p:cNvSpPr txBox="1"/>
          <p:nvPr/>
        </p:nvSpPr>
        <p:spPr>
          <a:xfrm>
            <a:off x="4672457" y="3736223"/>
            <a:ext cx="1451038"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curieuse</a:t>
            </a:r>
            <a:endParaRPr lang="en-GB" sz="2400" b="1" kern="0" dirty="0">
              <a:solidFill>
                <a:srgbClr val="002060"/>
              </a:solidFill>
              <a:latin typeface="Century Gothic" panose="020B0502020202020204" pitchFamily="34" charset="0"/>
              <a:cs typeface="Arial"/>
              <a:sym typeface="Arial"/>
            </a:endParaRPr>
          </a:p>
        </p:txBody>
      </p:sp>
      <p:pic>
        <p:nvPicPr>
          <p:cNvPr id="124" name="Picture 123">
            <a:extLst>
              <a:ext uri="{FF2B5EF4-FFF2-40B4-BE49-F238E27FC236}">
                <a16:creationId xmlns:a16="http://schemas.microsoft.com/office/drawing/2014/main" id="{3AD15774-4745-4940-B6DA-98115CF22D66}"/>
              </a:ext>
            </a:extLst>
          </p:cNvPr>
          <p:cNvPicPr>
            <a:picLocks noChangeAspect="1"/>
          </p:cNvPicPr>
          <p:nvPr/>
        </p:nvPicPr>
        <p:blipFill>
          <a:blip r:embed="rId7"/>
          <a:stretch>
            <a:fillRect/>
          </a:stretch>
        </p:blipFill>
        <p:spPr>
          <a:xfrm>
            <a:off x="105777" y="2554982"/>
            <a:ext cx="1603387" cy="621846"/>
          </a:xfrm>
          <a:prstGeom prst="rect">
            <a:avLst/>
          </a:prstGeom>
        </p:spPr>
      </p:pic>
      <p:pic>
        <p:nvPicPr>
          <p:cNvPr id="125" name="Picture 124">
            <a:extLst>
              <a:ext uri="{FF2B5EF4-FFF2-40B4-BE49-F238E27FC236}">
                <a16:creationId xmlns:a16="http://schemas.microsoft.com/office/drawing/2014/main" id="{D3172992-2F3B-4773-A2D2-3E3E19B53971}"/>
              </a:ext>
            </a:extLst>
          </p:cNvPr>
          <p:cNvPicPr>
            <a:picLocks noChangeAspect="1"/>
          </p:cNvPicPr>
          <p:nvPr/>
        </p:nvPicPr>
        <p:blipFill>
          <a:blip r:embed="rId7"/>
          <a:stretch>
            <a:fillRect/>
          </a:stretch>
        </p:blipFill>
        <p:spPr>
          <a:xfrm>
            <a:off x="368319" y="3805087"/>
            <a:ext cx="1603387" cy="621846"/>
          </a:xfrm>
          <a:prstGeom prst="rect">
            <a:avLst/>
          </a:prstGeom>
        </p:spPr>
      </p:pic>
      <p:pic>
        <p:nvPicPr>
          <p:cNvPr id="126" name="Picture 125">
            <a:extLst>
              <a:ext uri="{FF2B5EF4-FFF2-40B4-BE49-F238E27FC236}">
                <a16:creationId xmlns:a16="http://schemas.microsoft.com/office/drawing/2014/main" id="{E70D3BED-46C6-45AD-9088-AA1D927C9FA4}"/>
              </a:ext>
            </a:extLst>
          </p:cNvPr>
          <p:cNvPicPr>
            <a:picLocks noChangeAspect="1"/>
          </p:cNvPicPr>
          <p:nvPr/>
        </p:nvPicPr>
        <p:blipFill rotWithShape="1">
          <a:blip r:embed="rId5"/>
          <a:srcRect t="21610" b="24121"/>
          <a:stretch/>
        </p:blipFill>
        <p:spPr>
          <a:xfrm>
            <a:off x="245321" y="4277060"/>
            <a:ext cx="1574324" cy="796957"/>
          </a:xfrm>
          <a:prstGeom prst="rect">
            <a:avLst/>
          </a:prstGeom>
        </p:spPr>
      </p:pic>
      <p:pic>
        <p:nvPicPr>
          <p:cNvPr id="127" name="Picture 126">
            <a:extLst>
              <a:ext uri="{FF2B5EF4-FFF2-40B4-BE49-F238E27FC236}">
                <a16:creationId xmlns:a16="http://schemas.microsoft.com/office/drawing/2014/main" id="{85434A56-531B-41E6-AA61-ABE38EB16781}"/>
              </a:ext>
            </a:extLst>
          </p:cNvPr>
          <p:cNvPicPr>
            <a:picLocks noChangeAspect="1"/>
          </p:cNvPicPr>
          <p:nvPr/>
        </p:nvPicPr>
        <p:blipFill>
          <a:blip r:embed="rId7"/>
          <a:stretch>
            <a:fillRect/>
          </a:stretch>
        </p:blipFill>
        <p:spPr>
          <a:xfrm>
            <a:off x="263970" y="5040384"/>
            <a:ext cx="1603387" cy="621846"/>
          </a:xfrm>
          <a:prstGeom prst="rect">
            <a:avLst/>
          </a:prstGeom>
        </p:spPr>
      </p:pic>
      <p:pic>
        <p:nvPicPr>
          <p:cNvPr id="128" name="Picture 127">
            <a:extLst>
              <a:ext uri="{FF2B5EF4-FFF2-40B4-BE49-F238E27FC236}">
                <a16:creationId xmlns:a16="http://schemas.microsoft.com/office/drawing/2014/main" id="{609FC9D1-77B7-4043-BCAB-5CBCFB615820}"/>
              </a:ext>
            </a:extLst>
          </p:cNvPr>
          <p:cNvPicPr>
            <a:picLocks noChangeAspect="1"/>
          </p:cNvPicPr>
          <p:nvPr/>
        </p:nvPicPr>
        <p:blipFill rotWithShape="1">
          <a:blip r:embed="rId5"/>
          <a:srcRect t="21610" b="24121"/>
          <a:stretch/>
        </p:blipFill>
        <p:spPr>
          <a:xfrm>
            <a:off x="236785" y="5422184"/>
            <a:ext cx="1574324" cy="796957"/>
          </a:xfrm>
          <a:prstGeom prst="rect">
            <a:avLst/>
          </a:prstGeom>
        </p:spPr>
      </p:pic>
      <p:sp>
        <p:nvSpPr>
          <p:cNvPr id="130" name="TextBox 129">
            <a:hlinkClick r:id="" action="ppaction://noaction">
              <a:snd r:embed="rId8" name="Add_JW7F_3.1.wav"/>
            </a:hlinkClick>
            <a:extLst>
              <a:ext uri="{FF2B5EF4-FFF2-40B4-BE49-F238E27FC236}">
                <a16:creationId xmlns:a16="http://schemas.microsoft.com/office/drawing/2014/main" id="{EB6D2021-47D8-4969-9D52-E967C8B8277C}"/>
              </a:ext>
            </a:extLst>
          </p:cNvPr>
          <p:cNvSpPr txBox="1"/>
          <p:nvPr/>
        </p:nvSpPr>
        <p:spPr>
          <a:xfrm>
            <a:off x="5415652" y="2684976"/>
            <a:ext cx="5369296" cy="461665"/>
          </a:xfrm>
          <a:prstGeom prst="rect">
            <a:avLst/>
          </a:prstGeom>
          <a:noFill/>
        </p:spPr>
        <p:txBody>
          <a:bodyPr wrap="square">
            <a:spAutoFit/>
          </a:bodyPr>
          <a:lstStyle/>
          <a:p>
            <a:pPr>
              <a:buClr>
                <a:srgbClr val="000000"/>
              </a:buClr>
              <a:buFont typeface="Arial"/>
              <a:buNone/>
            </a:pPr>
            <a:r>
              <a:rPr lang="fr-FR" sz="2400" b="1" kern="0" dirty="0">
                <a:solidFill>
                  <a:srgbClr val="002060"/>
                </a:solidFill>
                <a:latin typeface="Century Gothic" panose="020B0502020202020204" pitchFamily="34" charset="0"/>
                <a:cs typeface="Arial"/>
                <a:sym typeface="Arial"/>
              </a:rPr>
              <a:t>Écris : Léa, Yves ou les deux* ?</a:t>
            </a:r>
            <a:endParaRPr lang="en-GB" sz="2400" kern="0" dirty="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0786E7CA-C451-4808-BF7C-C7A36A18A87E}"/>
              </a:ext>
            </a:extLst>
          </p:cNvPr>
          <p:cNvPicPr>
            <a:picLocks noChangeAspect="1"/>
          </p:cNvPicPr>
          <p:nvPr/>
        </p:nvPicPr>
        <p:blipFill rotWithShape="1">
          <a:blip r:embed="rId9"/>
          <a:srcRect b="72258"/>
          <a:stretch/>
        </p:blipFill>
        <p:spPr>
          <a:xfrm>
            <a:off x="10137533" y="1817138"/>
            <a:ext cx="2014864" cy="1413300"/>
          </a:xfrm>
          <a:prstGeom prst="rect">
            <a:avLst/>
          </a:prstGeom>
        </p:spPr>
      </p:pic>
      <p:sp>
        <p:nvSpPr>
          <p:cNvPr id="133" name="TextBox 132">
            <a:extLst>
              <a:ext uri="{FF2B5EF4-FFF2-40B4-BE49-F238E27FC236}">
                <a16:creationId xmlns:a16="http://schemas.microsoft.com/office/drawing/2014/main" id="{7D542F2E-9E6B-46A9-B668-737BCE89B5B3}"/>
              </a:ext>
            </a:extLst>
          </p:cNvPr>
          <p:cNvSpPr txBox="1"/>
          <p:nvPr/>
        </p:nvSpPr>
        <p:spPr>
          <a:xfrm>
            <a:off x="4765179" y="4238226"/>
            <a:ext cx="954107"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drôle</a:t>
            </a:r>
            <a:endParaRPr lang="en-GB" sz="2400" b="1" kern="0" dirty="0">
              <a:solidFill>
                <a:srgbClr val="002060"/>
              </a:solidFill>
              <a:latin typeface="Century Gothic" panose="020B0502020202020204" pitchFamily="34" charset="0"/>
              <a:cs typeface="Arial"/>
              <a:sym typeface="Arial"/>
            </a:endParaRPr>
          </a:p>
        </p:txBody>
      </p:sp>
      <p:pic>
        <p:nvPicPr>
          <p:cNvPr id="134" name="Picture 2" descr="Check Mark, Checkbox, Check, Tick, Yes">
            <a:extLst>
              <a:ext uri="{FF2B5EF4-FFF2-40B4-BE49-F238E27FC236}">
                <a16:creationId xmlns:a16="http://schemas.microsoft.com/office/drawing/2014/main" id="{A1D4BA87-E6E6-4674-B063-C91E4DC6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5193" y="426402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FD3E4C8F-7468-49CC-B51C-BD74A65643D0}"/>
              </a:ext>
            </a:extLst>
          </p:cNvPr>
          <p:cNvSpPr txBox="1"/>
          <p:nvPr/>
        </p:nvSpPr>
        <p:spPr>
          <a:xfrm>
            <a:off x="10561193" y="4220375"/>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funny</a:t>
            </a:r>
          </a:p>
        </p:txBody>
      </p:sp>
      <p:sp>
        <p:nvSpPr>
          <p:cNvPr id="136" name="TextBox 135">
            <a:extLst>
              <a:ext uri="{FF2B5EF4-FFF2-40B4-BE49-F238E27FC236}">
                <a16:creationId xmlns:a16="http://schemas.microsoft.com/office/drawing/2014/main" id="{175352AF-8962-460B-9CC9-3411A2DBB69F}"/>
              </a:ext>
            </a:extLst>
          </p:cNvPr>
          <p:cNvSpPr txBox="1"/>
          <p:nvPr/>
        </p:nvSpPr>
        <p:spPr>
          <a:xfrm>
            <a:off x="4788620" y="4715727"/>
            <a:ext cx="873957" cy="461665"/>
          </a:xfrm>
          <a:prstGeom prst="rect">
            <a:avLst/>
          </a:prstGeom>
          <a:noFill/>
        </p:spPr>
        <p:txBody>
          <a:bodyPr wrap="none" rtlCol="0">
            <a:spAutoFit/>
          </a:bodyPr>
          <a:lstStyle/>
          <a:p>
            <a:pPr>
              <a:buClr>
                <a:srgbClr val="000000"/>
              </a:buClr>
              <a:buFont typeface="Arial"/>
              <a:buNone/>
            </a:pPr>
            <a:r>
              <a:rPr lang="en-GB" sz="2400" b="1" kern="0" dirty="0">
                <a:solidFill>
                  <a:srgbClr val="002060"/>
                </a:solidFill>
                <a:latin typeface="Century Gothic" panose="020B0502020202020204" pitchFamily="34" charset="0"/>
                <a:cs typeface="Arial"/>
                <a:sym typeface="Arial"/>
              </a:rPr>
              <a:t>triste</a:t>
            </a:r>
          </a:p>
        </p:txBody>
      </p:sp>
      <p:pic>
        <p:nvPicPr>
          <p:cNvPr id="137" name="Picture 2" descr="Check Mark, Checkbox, Check, Tick, Yes">
            <a:extLst>
              <a:ext uri="{FF2B5EF4-FFF2-40B4-BE49-F238E27FC236}">
                <a16:creationId xmlns:a16="http://schemas.microsoft.com/office/drawing/2014/main" id="{B7E93EED-E386-4AC3-A084-A9736FF09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2614" y="477137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783D20C7-2A35-4643-BE2A-D1C90D0C7741}"/>
              </a:ext>
            </a:extLst>
          </p:cNvPr>
          <p:cNvSpPr txBox="1"/>
          <p:nvPr/>
        </p:nvSpPr>
        <p:spPr>
          <a:xfrm>
            <a:off x="10563378" y="4758851"/>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sad</a:t>
            </a:r>
          </a:p>
        </p:txBody>
      </p:sp>
      <p:sp>
        <p:nvSpPr>
          <p:cNvPr id="139" name="TextBox 138">
            <a:extLst>
              <a:ext uri="{FF2B5EF4-FFF2-40B4-BE49-F238E27FC236}">
                <a16:creationId xmlns:a16="http://schemas.microsoft.com/office/drawing/2014/main" id="{DC51DBEA-B30D-4A88-B8E4-704131D02DAA}"/>
              </a:ext>
            </a:extLst>
          </p:cNvPr>
          <p:cNvSpPr txBox="1"/>
          <p:nvPr/>
        </p:nvSpPr>
        <p:spPr>
          <a:xfrm>
            <a:off x="4606449" y="5221483"/>
            <a:ext cx="1404552"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différent</a:t>
            </a:r>
            <a:endParaRPr lang="en-GB" sz="2400" b="1" kern="0" dirty="0">
              <a:solidFill>
                <a:srgbClr val="002060"/>
              </a:solidFill>
              <a:latin typeface="Century Gothic" panose="020B0502020202020204" pitchFamily="34" charset="0"/>
              <a:cs typeface="Arial"/>
              <a:sym typeface="Arial"/>
            </a:endParaRPr>
          </a:p>
        </p:txBody>
      </p:sp>
      <p:pic>
        <p:nvPicPr>
          <p:cNvPr id="140" name="Picture 2" descr="Check Mark, Checkbox, Check, Tick, Yes">
            <a:extLst>
              <a:ext uri="{FF2B5EF4-FFF2-40B4-BE49-F238E27FC236}">
                <a16:creationId xmlns:a16="http://schemas.microsoft.com/office/drawing/2014/main" id="{1A0EF26A-B446-41F9-A308-C51566C7F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624" y="526024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73BF0271-2FEE-4208-8311-478CE0E4082C}"/>
              </a:ext>
            </a:extLst>
          </p:cNvPr>
          <p:cNvSpPr txBox="1"/>
          <p:nvPr/>
        </p:nvSpPr>
        <p:spPr>
          <a:xfrm>
            <a:off x="10431822" y="5221483"/>
            <a:ext cx="1561646"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different</a:t>
            </a:r>
          </a:p>
        </p:txBody>
      </p:sp>
      <p:sp>
        <p:nvSpPr>
          <p:cNvPr id="142" name="TextBox 141">
            <a:extLst>
              <a:ext uri="{FF2B5EF4-FFF2-40B4-BE49-F238E27FC236}">
                <a16:creationId xmlns:a16="http://schemas.microsoft.com/office/drawing/2014/main" id="{E99EFC45-B7E2-4A43-8BC2-7B6C558BFD1B}"/>
              </a:ext>
            </a:extLst>
          </p:cNvPr>
          <p:cNvSpPr txBox="1"/>
          <p:nvPr/>
        </p:nvSpPr>
        <p:spPr>
          <a:xfrm>
            <a:off x="4754854" y="5698983"/>
            <a:ext cx="1242648"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sérieux</a:t>
            </a:r>
            <a:endParaRPr lang="en-GB" sz="2400" b="1" kern="0" dirty="0">
              <a:solidFill>
                <a:srgbClr val="002060"/>
              </a:solidFill>
              <a:latin typeface="Century Gothic" panose="020B0502020202020204" pitchFamily="34" charset="0"/>
              <a:cs typeface="Arial"/>
              <a:sym typeface="Arial"/>
            </a:endParaRPr>
          </a:p>
        </p:txBody>
      </p:sp>
      <p:pic>
        <p:nvPicPr>
          <p:cNvPr id="143" name="Picture 2" descr="Check Mark, Checkbox, Check, Tick, Yes">
            <a:extLst>
              <a:ext uri="{FF2B5EF4-FFF2-40B4-BE49-F238E27FC236}">
                <a16:creationId xmlns:a16="http://schemas.microsoft.com/office/drawing/2014/main" id="{CE9C0FF2-66D9-4F7C-81D9-5EF1510FB1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2587" y="575462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a:extLst>
              <a:ext uri="{FF2B5EF4-FFF2-40B4-BE49-F238E27FC236}">
                <a16:creationId xmlns:a16="http://schemas.microsoft.com/office/drawing/2014/main" id="{0BF2330C-5E74-4C5B-9A98-7A7F99969BBC}"/>
              </a:ext>
            </a:extLst>
          </p:cNvPr>
          <p:cNvSpPr txBox="1"/>
          <p:nvPr/>
        </p:nvSpPr>
        <p:spPr>
          <a:xfrm>
            <a:off x="10626200" y="5680335"/>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serious</a:t>
            </a:r>
          </a:p>
        </p:txBody>
      </p:sp>
      <p:sp>
        <p:nvSpPr>
          <p:cNvPr id="145" name="TextBox 144">
            <a:extLst>
              <a:ext uri="{FF2B5EF4-FFF2-40B4-BE49-F238E27FC236}">
                <a16:creationId xmlns:a16="http://schemas.microsoft.com/office/drawing/2014/main" id="{BBC06724-5042-4368-8EAD-06685F3B2EC1}"/>
              </a:ext>
            </a:extLst>
          </p:cNvPr>
          <p:cNvSpPr txBox="1"/>
          <p:nvPr/>
        </p:nvSpPr>
        <p:spPr>
          <a:xfrm>
            <a:off x="4788620" y="6201785"/>
            <a:ext cx="971741" cy="461665"/>
          </a:xfrm>
          <a:prstGeom prst="rect">
            <a:avLst/>
          </a:prstGeom>
          <a:noFill/>
        </p:spPr>
        <p:txBody>
          <a:bodyPr wrap="none" rtlCol="0">
            <a:spAutoFit/>
          </a:bodyPr>
          <a:lstStyle/>
          <a:p>
            <a:pPr>
              <a:buClr>
                <a:srgbClr val="000000"/>
              </a:buClr>
              <a:buFont typeface="Arial"/>
              <a:buNone/>
            </a:pPr>
            <a:r>
              <a:rPr lang="en-GB" sz="2400" b="1" kern="0" dirty="0" err="1">
                <a:solidFill>
                  <a:srgbClr val="002060"/>
                </a:solidFill>
                <a:latin typeface="Century Gothic" panose="020B0502020202020204" pitchFamily="34" charset="0"/>
                <a:cs typeface="Arial"/>
                <a:sym typeface="Arial"/>
              </a:rPr>
              <a:t>seule</a:t>
            </a:r>
            <a:endParaRPr lang="en-GB" sz="2400" b="1" kern="0" dirty="0">
              <a:solidFill>
                <a:srgbClr val="002060"/>
              </a:solidFill>
              <a:latin typeface="Century Gothic" panose="020B0502020202020204" pitchFamily="34" charset="0"/>
              <a:cs typeface="Arial"/>
              <a:sym typeface="Arial"/>
            </a:endParaRPr>
          </a:p>
        </p:txBody>
      </p:sp>
      <p:pic>
        <p:nvPicPr>
          <p:cNvPr id="146" name="Picture 2" descr="Check Mark, Checkbox, Check, Tick, Yes">
            <a:extLst>
              <a:ext uri="{FF2B5EF4-FFF2-40B4-BE49-F238E27FC236}">
                <a16:creationId xmlns:a16="http://schemas.microsoft.com/office/drawing/2014/main" id="{EE9AAF76-6DC0-4A4F-BE75-1507DD6ABB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255" y="6215050"/>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a:extLst>
              <a:ext uri="{FF2B5EF4-FFF2-40B4-BE49-F238E27FC236}">
                <a16:creationId xmlns:a16="http://schemas.microsoft.com/office/drawing/2014/main" id="{031FB258-FC7C-4F5F-A680-44145B71C209}"/>
              </a:ext>
            </a:extLst>
          </p:cNvPr>
          <p:cNvSpPr txBox="1"/>
          <p:nvPr/>
        </p:nvSpPr>
        <p:spPr>
          <a:xfrm>
            <a:off x="10637169" y="6205995"/>
            <a:ext cx="1247052" cy="461665"/>
          </a:xfrm>
          <a:prstGeom prst="rect">
            <a:avLst/>
          </a:prstGeom>
          <a:noFill/>
        </p:spPr>
        <p:txBody>
          <a:bodyPr wrap="square" rtlCol="0">
            <a:spAutoFit/>
          </a:bodyPr>
          <a:lstStyle/>
          <a:p>
            <a:pPr algn="ctr">
              <a:buClr>
                <a:srgbClr val="000000"/>
              </a:buClr>
              <a:buFont typeface="Arial"/>
              <a:buNone/>
            </a:pPr>
            <a:r>
              <a:rPr lang="en-GB" sz="2400" b="1" kern="0" dirty="0">
                <a:solidFill>
                  <a:srgbClr val="92D050"/>
                </a:solidFill>
                <a:latin typeface="Century Gothic" panose="020B0502020202020204" pitchFamily="34" charset="0"/>
                <a:cs typeface="Arial"/>
                <a:sym typeface="Arial"/>
              </a:rPr>
              <a:t>alone</a:t>
            </a:r>
          </a:p>
        </p:txBody>
      </p:sp>
      <p:sp>
        <p:nvSpPr>
          <p:cNvPr id="148" name="Speech Bubble: Rectangle with Corners Rounded 147">
            <a:extLst>
              <a:ext uri="{FF2B5EF4-FFF2-40B4-BE49-F238E27FC236}">
                <a16:creationId xmlns:a16="http://schemas.microsoft.com/office/drawing/2014/main" id="{4460BC2A-2818-44F8-911C-ABBC09B8CEB2}"/>
              </a:ext>
            </a:extLst>
          </p:cNvPr>
          <p:cNvSpPr/>
          <p:nvPr/>
        </p:nvSpPr>
        <p:spPr>
          <a:xfrm>
            <a:off x="8645205" y="2210112"/>
            <a:ext cx="2159593" cy="449604"/>
          </a:xfrm>
          <a:prstGeom prst="wedgeRoundRectCallout">
            <a:avLst>
              <a:gd name="adj1" fmla="val 57716"/>
              <a:gd name="adj2" fmla="val 31063"/>
              <a:gd name="adj3" fmla="val 16667"/>
            </a:avLst>
          </a:prstGeom>
          <a:solidFill>
            <a:srgbClr val="8BC145">
              <a:lumMod val="60000"/>
              <a:lumOff val="40000"/>
            </a:srgbClr>
          </a:solidFill>
          <a:ln w="25400" cap="flat" cmpd="sng" algn="ctr">
            <a:solidFill>
              <a:srgbClr val="8BC14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les deux – both  </a:t>
            </a:r>
          </a:p>
        </p:txBody>
      </p:sp>
      <p:sp>
        <p:nvSpPr>
          <p:cNvPr id="43" name="Speech Bubble: Rectangle with Corners Rounded 42">
            <a:hlinkClick r:id="" action="ppaction://noaction">
              <a:snd r:embed="rId10" name="Lis_le_texte.wav"/>
            </a:hlinkClick>
            <a:extLst>
              <a:ext uri="{FF2B5EF4-FFF2-40B4-BE49-F238E27FC236}">
                <a16:creationId xmlns:a16="http://schemas.microsoft.com/office/drawing/2014/main" id="{B9C932B8-3EF4-4754-8B00-000D4285CA8F}"/>
              </a:ext>
            </a:extLst>
          </p:cNvPr>
          <p:cNvSpPr/>
          <p:nvPr/>
        </p:nvSpPr>
        <p:spPr>
          <a:xfrm>
            <a:off x="3746170" y="200136"/>
            <a:ext cx="2090863" cy="408313"/>
          </a:xfrm>
          <a:prstGeom prst="wedgeRoundRectCallout">
            <a:avLst>
              <a:gd name="adj1" fmla="val -63417"/>
              <a:gd name="adj2" fmla="val -4234"/>
              <a:gd name="adj3" fmla="val 16667"/>
            </a:avLst>
          </a:prstGeom>
          <a:solidFill>
            <a:srgbClr val="002060"/>
          </a:solidFill>
          <a:ln w="5715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4" name="TextBox 43">
            <a:hlinkClick r:id="" action="ppaction://noaction">
              <a:snd r:embed="rId10" name="Lis_le_texte.wav"/>
            </a:hlinkClick>
            <a:extLst>
              <a:ext uri="{FF2B5EF4-FFF2-40B4-BE49-F238E27FC236}">
                <a16:creationId xmlns:a16="http://schemas.microsoft.com/office/drawing/2014/main" id="{39EFEBF5-D0DA-4BA5-A101-85010A0CD216}"/>
              </a:ext>
            </a:extLst>
          </p:cNvPr>
          <p:cNvSpPr txBox="1"/>
          <p:nvPr/>
        </p:nvSpPr>
        <p:spPr>
          <a:xfrm>
            <a:off x="3690840" y="147612"/>
            <a:ext cx="20908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Lis le </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texte</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t>
            </a:r>
            <a:endPar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pic>
        <p:nvPicPr>
          <p:cNvPr id="45" name="Graphic 44" descr="Teacher">
            <a:extLst>
              <a:ext uri="{FF2B5EF4-FFF2-40B4-BE49-F238E27FC236}">
                <a16:creationId xmlns:a16="http://schemas.microsoft.com/office/drawing/2014/main" id="{29A0F3EC-D623-475A-BEDD-F192CF9A35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31769" y="-79583"/>
            <a:ext cx="914400" cy="914400"/>
          </a:xfrm>
          <a:prstGeom prst="rect">
            <a:avLst/>
          </a:prstGeom>
        </p:spPr>
      </p:pic>
      <p:pic>
        <p:nvPicPr>
          <p:cNvPr id="46" name="Graphic 45" descr="Teacher">
            <a:extLst>
              <a:ext uri="{FF2B5EF4-FFF2-40B4-BE49-F238E27FC236}">
                <a16:creationId xmlns:a16="http://schemas.microsoft.com/office/drawing/2014/main" id="{F45E6473-728C-4F4C-9F50-8824F152E7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01565" y="2464034"/>
            <a:ext cx="914400" cy="914400"/>
          </a:xfrm>
          <a:prstGeom prst="rect">
            <a:avLst/>
          </a:prstGeom>
        </p:spPr>
      </p:pic>
    </p:spTree>
    <p:extLst>
      <p:ext uri="{BB962C8B-B14F-4D97-AF65-F5344CB8AC3E}">
        <p14:creationId xmlns:p14="http://schemas.microsoft.com/office/powerpoint/2010/main" val="31785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2" presetClass="exit" presetSubtype="4" fill="hold" nodeType="withEffect">
                                  <p:stCondLst>
                                    <p:cond delay="0"/>
                                  </p:stCondLst>
                                  <p:childTnLst>
                                    <p:anim calcmode="lin" valueType="num">
                                      <p:cBhvr additive="base">
                                        <p:cTn id="20" dur="500"/>
                                        <p:tgtEl>
                                          <p:spTgt spid="124"/>
                                        </p:tgtEl>
                                        <p:attrNameLst>
                                          <p:attrName>ppt_x</p:attrName>
                                        </p:attrNameLst>
                                      </p:cBhvr>
                                      <p:tavLst>
                                        <p:tav tm="0">
                                          <p:val>
                                            <p:strVal val="ppt_x"/>
                                          </p:val>
                                        </p:tav>
                                        <p:tav tm="100000">
                                          <p:val>
                                            <p:strVal val="ppt_x"/>
                                          </p:val>
                                        </p:tav>
                                      </p:tavLst>
                                    </p:anim>
                                    <p:anim calcmode="lin" valueType="num">
                                      <p:cBhvr additive="base">
                                        <p:cTn id="21" dur="500"/>
                                        <p:tgtEl>
                                          <p:spTgt spid="124"/>
                                        </p:tgtEl>
                                        <p:attrNameLst>
                                          <p:attrName>ppt_y</p:attrName>
                                        </p:attrNameLst>
                                      </p:cBhvr>
                                      <p:tavLst>
                                        <p:tav tm="0">
                                          <p:val>
                                            <p:strVal val="ppt_y"/>
                                          </p:val>
                                        </p:tav>
                                        <p:tav tm="100000">
                                          <p:val>
                                            <p:strVal val="1+ppt_h/2"/>
                                          </p:val>
                                        </p:tav>
                                      </p:tavLst>
                                    </p:anim>
                                    <p:set>
                                      <p:cBhvr>
                                        <p:cTn id="22" dur="1" fill="hold">
                                          <p:stCondLst>
                                            <p:cond delay="499"/>
                                          </p:stCondLst>
                                        </p:cTn>
                                        <p:tgtEl>
                                          <p:spTgt spid="1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17"/>
                                        </p:tgtEl>
                                        <p:attrNameLst>
                                          <p:attrName>ppt_x</p:attrName>
                                        </p:attrNameLst>
                                      </p:cBhvr>
                                      <p:tavLst>
                                        <p:tav tm="0">
                                          <p:val>
                                            <p:strVal val="ppt_x"/>
                                          </p:val>
                                        </p:tav>
                                        <p:tav tm="100000">
                                          <p:val>
                                            <p:strVal val="ppt_x"/>
                                          </p:val>
                                        </p:tav>
                                      </p:tavLst>
                                    </p:anim>
                                    <p:anim calcmode="lin" valueType="num">
                                      <p:cBhvr additive="base">
                                        <p:cTn id="39" dur="500"/>
                                        <p:tgtEl>
                                          <p:spTgt spid="117"/>
                                        </p:tgtEl>
                                        <p:attrNameLst>
                                          <p:attrName>ppt_y</p:attrName>
                                        </p:attrNameLst>
                                      </p:cBhvr>
                                      <p:tavLst>
                                        <p:tav tm="0">
                                          <p:val>
                                            <p:strVal val="ppt_y"/>
                                          </p:val>
                                        </p:tav>
                                        <p:tav tm="100000">
                                          <p:val>
                                            <p:strVal val="1+ppt_h/2"/>
                                          </p:val>
                                        </p:tav>
                                      </p:tavLst>
                                    </p:anim>
                                    <p:set>
                                      <p:cBhvr>
                                        <p:cTn id="40" dur="1" fill="hold">
                                          <p:stCondLst>
                                            <p:cond delay="499"/>
                                          </p:stCondLst>
                                        </p:cTn>
                                        <p:tgtEl>
                                          <p:spTgt spid="1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25"/>
                                        </p:tgtEl>
                                        <p:attrNameLst>
                                          <p:attrName>ppt_x</p:attrName>
                                        </p:attrNameLst>
                                      </p:cBhvr>
                                      <p:tavLst>
                                        <p:tav tm="0">
                                          <p:val>
                                            <p:strVal val="ppt_x"/>
                                          </p:val>
                                        </p:tav>
                                        <p:tav tm="100000">
                                          <p:val>
                                            <p:strVal val="ppt_x"/>
                                          </p:val>
                                        </p:tav>
                                      </p:tavLst>
                                    </p:anim>
                                    <p:anim calcmode="lin" valueType="num">
                                      <p:cBhvr additive="base">
                                        <p:cTn id="57" dur="500"/>
                                        <p:tgtEl>
                                          <p:spTgt spid="125"/>
                                        </p:tgtEl>
                                        <p:attrNameLst>
                                          <p:attrName>ppt_y</p:attrName>
                                        </p:attrNameLst>
                                      </p:cBhvr>
                                      <p:tavLst>
                                        <p:tav tm="0">
                                          <p:val>
                                            <p:strVal val="ppt_y"/>
                                          </p:val>
                                        </p:tav>
                                        <p:tav tm="100000">
                                          <p:val>
                                            <p:strVal val="1+ppt_h/2"/>
                                          </p:val>
                                        </p:tav>
                                      </p:tavLst>
                                    </p:anim>
                                    <p:set>
                                      <p:cBhvr>
                                        <p:cTn id="58" dur="1" fill="hold">
                                          <p:stCondLst>
                                            <p:cond delay="499"/>
                                          </p:stCondLst>
                                        </p:cTn>
                                        <p:tgtEl>
                                          <p:spTgt spid="1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126"/>
                                        </p:tgtEl>
                                        <p:attrNameLst>
                                          <p:attrName>ppt_x</p:attrName>
                                        </p:attrNameLst>
                                      </p:cBhvr>
                                      <p:tavLst>
                                        <p:tav tm="0">
                                          <p:val>
                                            <p:strVal val="ppt_x"/>
                                          </p:val>
                                        </p:tav>
                                        <p:tav tm="100000">
                                          <p:val>
                                            <p:strVal val="ppt_x"/>
                                          </p:val>
                                        </p:tav>
                                      </p:tavLst>
                                    </p:anim>
                                    <p:anim calcmode="lin" valueType="num">
                                      <p:cBhvr additive="base">
                                        <p:cTn id="75" dur="500"/>
                                        <p:tgtEl>
                                          <p:spTgt spid="126"/>
                                        </p:tgtEl>
                                        <p:attrNameLst>
                                          <p:attrName>ppt_y</p:attrName>
                                        </p:attrNameLst>
                                      </p:cBhvr>
                                      <p:tavLst>
                                        <p:tav tm="0">
                                          <p:val>
                                            <p:strVal val="ppt_y"/>
                                          </p:val>
                                        </p:tav>
                                        <p:tav tm="100000">
                                          <p:val>
                                            <p:strVal val="1+ppt_h/2"/>
                                          </p:val>
                                        </p:tav>
                                      </p:tavLst>
                                    </p:anim>
                                    <p:set>
                                      <p:cBhvr>
                                        <p:cTn id="76" dur="1" fill="hold">
                                          <p:stCondLst>
                                            <p:cond delay="499"/>
                                          </p:stCondLst>
                                        </p:cTn>
                                        <p:tgtEl>
                                          <p:spTgt spid="1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43"/>
                                        </p:tgtEl>
                                        <p:attrNameLst>
                                          <p:attrName>style.visibility</p:attrName>
                                        </p:attrNameLst>
                                      </p:cBhvr>
                                      <p:to>
                                        <p:strVal val="visible"/>
                                      </p:to>
                                    </p:set>
                                  </p:childTnLst>
                                </p:cTn>
                              </p:par>
                              <p:par>
                                <p:cTn id="89" presetID="2" presetClass="exit" presetSubtype="4" fill="hold" nodeType="withEffect">
                                  <p:stCondLst>
                                    <p:cond delay="0"/>
                                  </p:stCondLst>
                                  <p:childTnLst>
                                    <p:anim calcmode="lin" valueType="num">
                                      <p:cBhvr additive="base">
                                        <p:cTn id="90" dur="500"/>
                                        <p:tgtEl>
                                          <p:spTgt spid="127"/>
                                        </p:tgtEl>
                                        <p:attrNameLst>
                                          <p:attrName>ppt_x</p:attrName>
                                        </p:attrNameLst>
                                      </p:cBhvr>
                                      <p:tavLst>
                                        <p:tav tm="0">
                                          <p:val>
                                            <p:strVal val="ppt_x"/>
                                          </p:val>
                                        </p:tav>
                                        <p:tav tm="100000">
                                          <p:val>
                                            <p:strVal val="ppt_x"/>
                                          </p:val>
                                        </p:tav>
                                      </p:tavLst>
                                    </p:anim>
                                    <p:anim calcmode="lin" valueType="num">
                                      <p:cBhvr additive="base">
                                        <p:cTn id="91" dur="500"/>
                                        <p:tgtEl>
                                          <p:spTgt spid="127"/>
                                        </p:tgtEl>
                                        <p:attrNameLst>
                                          <p:attrName>ppt_y</p:attrName>
                                        </p:attrNameLst>
                                      </p:cBhvr>
                                      <p:tavLst>
                                        <p:tav tm="0">
                                          <p:val>
                                            <p:strVal val="ppt_y"/>
                                          </p:val>
                                        </p:tav>
                                        <p:tav tm="100000">
                                          <p:val>
                                            <p:strVal val="1+ppt_h/2"/>
                                          </p:val>
                                        </p:tav>
                                      </p:tavLst>
                                    </p:anim>
                                    <p:set>
                                      <p:cBhvr>
                                        <p:cTn id="92" dur="1" fill="hold">
                                          <p:stCondLst>
                                            <p:cond delay="499"/>
                                          </p:stCondLst>
                                        </p:cTn>
                                        <p:tgtEl>
                                          <p:spTgt spid="1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4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46"/>
                                        </p:tgtEl>
                                        <p:attrNameLst>
                                          <p:attrName>style.visibility</p:attrName>
                                        </p:attrNameLst>
                                      </p:cBhvr>
                                      <p:to>
                                        <p:strVal val="visible"/>
                                      </p:to>
                                    </p:set>
                                  </p:childTnLst>
                                </p:cTn>
                              </p:par>
                              <p:par>
                                <p:cTn id="105" presetID="2" presetClass="exit" presetSubtype="4" fill="hold" nodeType="withEffect">
                                  <p:stCondLst>
                                    <p:cond delay="0"/>
                                  </p:stCondLst>
                                  <p:childTnLst>
                                    <p:anim calcmode="lin" valueType="num">
                                      <p:cBhvr additive="base">
                                        <p:cTn id="106" dur="500"/>
                                        <p:tgtEl>
                                          <p:spTgt spid="128"/>
                                        </p:tgtEl>
                                        <p:attrNameLst>
                                          <p:attrName>ppt_x</p:attrName>
                                        </p:attrNameLst>
                                      </p:cBhvr>
                                      <p:tavLst>
                                        <p:tav tm="0">
                                          <p:val>
                                            <p:strVal val="ppt_x"/>
                                          </p:val>
                                        </p:tav>
                                        <p:tav tm="100000">
                                          <p:val>
                                            <p:strVal val="ppt_x"/>
                                          </p:val>
                                        </p:tav>
                                      </p:tavLst>
                                    </p:anim>
                                    <p:anim calcmode="lin" valueType="num">
                                      <p:cBhvr additive="base">
                                        <p:cTn id="107" dur="500"/>
                                        <p:tgtEl>
                                          <p:spTgt spid="128"/>
                                        </p:tgtEl>
                                        <p:attrNameLst>
                                          <p:attrName>ppt_y</p:attrName>
                                        </p:attrNameLst>
                                      </p:cBhvr>
                                      <p:tavLst>
                                        <p:tav tm="0">
                                          <p:val>
                                            <p:strVal val="ppt_y"/>
                                          </p:val>
                                        </p:tav>
                                        <p:tav tm="100000">
                                          <p:val>
                                            <p:strVal val="1+ppt_h/2"/>
                                          </p:val>
                                        </p:tav>
                                      </p:tavLst>
                                    </p:anim>
                                    <p:set>
                                      <p:cBhvr>
                                        <p:cTn id="108" dur="1" fill="hold">
                                          <p:stCondLst>
                                            <p:cond delay="499"/>
                                          </p:stCondLst>
                                        </p:cTn>
                                        <p:tgtEl>
                                          <p:spTgt spid="12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22" grpId="0"/>
      <p:bldP spid="123" grpId="0"/>
      <p:bldP spid="130" grpId="0"/>
      <p:bldP spid="133" grpId="0"/>
      <p:bldP spid="135" grpId="0"/>
      <p:bldP spid="136" grpId="0"/>
      <p:bldP spid="138" grpId="0"/>
      <p:bldP spid="139" grpId="0"/>
      <p:bldP spid="141" grpId="0"/>
      <p:bldP spid="142" grpId="0"/>
      <p:bldP spid="144" grpId="0"/>
      <p:bldP spid="145" grpId="0"/>
      <p:bldP spid="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5A146B-973C-4F30-B6CA-7973F6B84C96}"/>
              </a:ext>
            </a:extLst>
          </p:cNvPr>
          <p:cNvSpPr/>
          <p:nvPr/>
        </p:nvSpPr>
        <p:spPr>
          <a:xfrm>
            <a:off x="112998" y="4277183"/>
            <a:ext cx="3271327" cy="2500544"/>
          </a:xfrm>
          <a:prstGeom prst="rect">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[1/7]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sp>
        <p:nvSpPr>
          <p:cNvPr id="12" name="CustomShape 3">
            <a:extLst>
              <a:ext uri="{FF2B5EF4-FFF2-40B4-BE49-F238E27FC236}">
                <a16:creationId xmlns:a16="http://schemas.microsoft.com/office/drawing/2014/main" id="{976A85E5-4281-4E0F-BAB0-72DE6B3B6253}"/>
              </a:ext>
            </a:extLst>
          </p:cNvPr>
          <p:cNvSpPr/>
          <p:nvPr/>
        </p:nvSpPr>
        <p:spPr>
          <a:xfrm>
            <a:off x="60508" y="1047051"/>
            <a:ext cx="1082740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Who is </a:t>
            </a:r>
            <a:r>
              <a:rPr kumimoji="0" lang="en-GB" sz="24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Clémentine</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talking to? Her cousin Adèle or her cousin Pierre?</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sérieuse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aujourd’hui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392763" y="177748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80767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serieuse_aujourdhui.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pic>
        <p:nvPicPr>
          <p:cNvPr id="24" name="Picture 23" descr="Logo&#10;&#10;Description automatically generated">
            <a:extLst>
              <a:ext uri="{FF2B5EF4-FFF2-40B4-BE49-F238E27FC236}">
                <a16:creationId xmlns:a16="http://schemas.microsoft.com/office/drawing/2014/main" id="{6A6F810F-7FC3-49AA-B5B6-9E1DDFBE91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98" y="5032322"/>
            <a:ext cx="1058309" cy="1745405"/>
          </a:xfrm>
          <a:prstGeom prst="rect">
            <a:avLst/>
          </a:prstGeom>
          <a:effectLst>
            <a:outerShdw blurRad="50800" dist="38100" dir="5400000" algn="t" rotWithShape="0">
              <a:prstClr val="black">
                <a:alpha val="40000"/>
              </a:prstClr>
            </a:outerShdw>
          </a:effectLst>
        </p:spPr>
      </p:pic>
      <p:pic>
        <p:nvPicPr>
          <p:cNvPr id="9" name="Picture 8" descr="A picture containing text&#10;&#10;Description automatically generated">
            <a:extLst>
              <a:ext uri="{FF2B5EF4-FFF2-40B4-BE49-F238E27FC236}">
                <a16:creationId xmlns:a16="http://schemas.microsoft.com/office/drawing/2014/main" id="{88DA584E-3F9C-46CC-9D01-C379E48733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4195" y="5371842"/>
            <a:ext cx="1352909" cy="1373723"/>
          </a:xfrm>
          <a:prstGeom prst="rect">
            <a:avLst/>
          </a:prstGeom>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31C37BA4-59AC-40E5-9F7C-FDFD0A8ACAD3}"/>
              </a:ext>
            </a:extLst>
          </p:cNvPr>
          <p:cNvSpPr/>
          <p:nvPr/>
        </p:nvSpPr>
        <p:spPr>
          <a:xfrm>
            <a:off x="123170" y="4322059"/>
            <a:ext cx="2909503" cy="646331"/>
          </a:xfrm>
          <a:prstGeom prst="rect">
            <a:avLst/>
          </a:prstGeom>
        </p:spPr>
        <p:txBody>
          <a:bodyPr wrap="square">
            <a:spAutoFit/>
          </a:bodyPr>
          <a:lstStyle/>
          <a:p>
            <a:r>
              <a:rPr lang="en-GB" spc="-1" dirty="0" err="1">
                <a:solidFill>
                  <a:srgbClr val="002060"/>
                </a:solidFill>
                <a:latin typeface="Century Gothic" panose="020B0502020202020204" pitchFamily="34" charset="0"/>
                <a:ea typeface="Century Gothic"/>
              </a:rPr>
              <a:t>Clémentine</a:t>
            </a:r>
            <a:r>
              <a:rPr lang="en-GB" spc="-1" dirty="0">
                <a:solidFill>
                  <a:srgbClr val="002060"/>
                </a:solidFill>
                <a:latin typeface="Century Gothic" panose="020B0502020202020204" pitchFamily="34" charset="0"/>
                <a:ea typeface="Century Gothic"/>
              </a:rPr>
              <a:t> </a:t>
            </a:r>
            <a:r>
              <a:rPr lang="en-GB" spc="-1" dirty="0" err="1">
                <a:solidFill>
                  <a:srgbClr val="002060"/>
                </a:solidFill>
                <a:latin typeface="Century Gothic" panose="020B0502020202020204" pitchFamily="34" charset="0"/>
                <a:ea typeface="Century Gothic"/>
              </a:rPr>
              <a:t>est</a:t>
            </a:r>
            <a:r>
              <a:rPr lang="en-GB" spc="-1" dirty="0">
                <a:solidFill>
                  <a:srgbClr val="002060"/>
                </a:solidFill>
                <a:latin typeface="Century Gothic" panose="020B0502020202020204" pitchFamily="34" charset="0"/>
                <a:ea typeface="Century Gothic"/>
              </a:rPr>
              <a:t> la </a:t>
            </a:r>
            <a:r>
              <a:rPr lang="en-GB" b="1" spc="-1" dirty="0" err="1">
                <a:solidFill>
                  <a:srgbClr val="002060"/>
                </a:solidFill>
                <a:latin typeface="Century Gothic" panose="020B0502020202020204" pitchFamily="34" charset="0"/>
                <a:ea typeface="Century Gothic"/>
              </a:rPr>
              <a:t>sœur</a:t>
            </a:r>
            <a:r>
              <a:rPr lang="en-GB" b="1" spc="-1" dirty="0">
                <a:solidFill>
                  <a:srgbClr val="002060"/>
                </a:solidFill>
                <a:latin typeface="Century Gothic" panose="020B0502020202020204" pitchFamily="34" charset="0"/>
                <a:ea typeface="Century Gothic"/>
              </a:rPr>
              <a:t> </a:t>
            </a:r>
            <a:r>
              <a:rPr lang="en-GB" i="1" spc="-1" dirty="0">
                <a:solidFill>
                  <a:srgbClr val="002060"/>
                </a:solidFill>
                <a:latin typeface="Century Gothic" panose="020B0502020202020204" pitchFamily="34" charset="0"/>
                <a:ea typeface="Century Gothic"/>
              </a:rPr>
              <a:t>(sister) </a:t>
            </a:r>
            <a:r>
              <a:rPr lang="en-GB" spc="-1" dirty="0">
                <a:solidFill>
                  <a:srgbClr val="002060"/>
                </a:solidFill>
                <a:latin typeface="Century Gothic" panose="020B0502020202020204" pitchFamily="34" charset="0"/>
                <a:ea typeface="Century Gothic"/>
              </a:rPr>
              <a:t>de Jean-Michel.</a:t>
            </a:r>
            <a:endParaRPr lang="en-GB" dirty="0"/>
          </a:p>
        </p:txBody>
      </p:sp>
      <p:sp>
        <p:nvSpPr>
          <p:cNvPr id="26" name="CustomShape 14">
            <a:extLst>
              <a:ext uri="{FF2B5EF4-FFF2-40B4-BE49-F238E27FC236}">
                <a16:creationId xmlns:a16="http://schemas.microsoft.com/office/drawing/2014/main" id="{378EDD41-55C3-4BCB-B4AE-16C3C59F59CE}"/>
              </a:ext>
            </a:extLst>
          </p:cNvPr>
          <p:cNvSpPr/>
          <p:nvPr/>
        </p:nvSpPr>
        <p:spPr>
          <a:xfrm>
            <a:off x="3253959" y="3737337"/>
            <a:ext cx="2005616" cy="1373723"/>
          </a:xfrm>
          <a:prstGeom prst="wedgeEllipseCallout">
            <a:avLst>
              <a:gd name="adj1" fmla="val -68844"/>
              <a:gd name="adj2" fmla="val 776"/>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1" normalizeH="0" baseline="0" noProof="0" dirty="0">
              <a:ln>
                <a:noFill/>
              </a:ln>
              <a:solidFill>
                <a:prstClr val="white"/>
              </a:solidFill>
              <a:effectLst/>
              <a:uLnTx/>
              <a:uFillTx/>
              <a:latin typeface="Arial"/>
              <a:sym typeface="Arial"/>
            </a:endParaRPr>
          </a:p>
        </p:txBody>
      </p:sp>
      <p:sp>
        <p:nvSpPr>
          <p:cNvPr id="27" name="TextBox 26">
            <a:extLst>
              <a:ext uri="{FF2B5EF4-FFF2-40B4-BE49-F238E27FC236}">
                <a16:creationId xmlns:a16="http://schemas.microsoft.com/office/drawing/2014/main" id="{3C4838B8-C863-4274-89EB-DC112971F139}"/>
              </a:ext>
            </a:extLst>
          </p:cNvPr>
          <p:cNvSpPr txBox="1"/>
          <p:nvPr/>
        </p:nvSpPr>
        <p:spPr>
          <a:xfrm>
            <a:off x="3337104" y="3808849"/>
            <a:ext cx="184061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Arial"/>
                <a:sym typeface="Arial"/>
              </a:rPr>
              <a:t>œ</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cs typeface="Arial"/>
                <a:sym typeface="Arial"/>
              </a:rPr>
              <a:t> is the same sound as open [</a:t>
            </a:r>
            <a:r>
              <a:rPr kumimoji="0" lang="en-GB" sz="2000" b="1" i="0" u="none" strike="noStrike" kern="0" cap="none" spc="0" normalizeH="0" baseline="0" noProof="0" dirty="0" err="1">
                <a:ln>
                  <a:noFill/>
                </a:ln>
                <a:solidFill>
                  <a:prstClr val="white"/>
                </a:solidFill>
                <a:effectLst/>
                <a:uLnTx/>
                <a:uFillTx/>
                <a:latin typeface="Century Gothic" panose="020B0502020202020204" pitchFamily="34" charset="0"/>
                <a:cs typeface="Arial"/>
                <a:sym typeface="Arial"/>
              </a:rPr>
              <a:t>eu</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cs typeface="Arial"/>
                <a:sym typeface="Arial"/>
              </a:rPr>
              <a:t>].</a:t>
            </a:r>
          </a:p>
        </p:txBody>
      </p:sp>
      <p:pic>
        <p:nvPicPr>
          <p:cNvPr id="25" name="Graphic 24" descr="Teacher">
            <a:extLst>
              <a:ext uri="{FF2B5EF4-FFF2-40B4-BE49-F238E27FC236}">
                <a16:creationId xmlns:a16="http://schemas.microsoft.com/office/drawing/2014/main" id="{20DBA2F2-3732-4133-8AF6-67C759E0EE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76065" y="-31215"/>
            <a:ext cx="914400" cy="914400"/>
          </a:xfrm>
          <a:prstGeom prst="rect">
            <a:avLst/>
          </a:prstGeom>
        </p:spPr>
      </p:pic>
      <p:sp>
        <p:nvSpPr>
          <p:cNvPr id="28" name="Speech Bubble: Rectangle with Corners Rounded 27">
            <a:hlinkClick r:id="" action="ppaction://noaction">
              <a:snd r:embed="rId12" name="Écoute.wav"/>
            </a:hlinkClick>
            <a:extLst>
              <a:ext uri="{FF2B5EF4-FFF2-40B4-BE49-F238E27FC236}">
                <a16:creationId xmlns:a16="http://schemas.microsoft.com/office/drawing/2014/main" id="{39016DB1-A91B-4D0E-B0EF-9BFEB489C788}"/>
              </a:ext>
            </a:extLst>
          </p:cNvPr>
          <p:cNvSpPr/>
          <p:nvPr/>
        </p:nvSpPr>
        <p:spPr>
          <a:xfrm>
            <a:off x="4890466" y="83751"/>
            <a:ext cx="1654506" cy="547644"/>
          </a:xfrm>
          <a:prstGeom prst="wedgeRoundRectCallout">
            <a:avLst>
              <a:gd name="adj1" fmla="val -62879"/>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9" name="TextBox 28">
            <a:hlinkClick r:id="" action="ppaction://noaction">
              <a:snd r:embed="rId12" name="Écoute.wav"/>
            </a:hlinkClick>
            <a:extLst>
              <a:ext uri="{FF2B5EF4-FFF2-40B4-BE49-F238E27FC236}">
                <a16:creationId xmlns:a16="http://schemas.microsoft.com/office/drawing/2014/main" id="{11DA591E-BDF8-4E2F-ADDC-1817225AC05F}"/>
              </a:ext>
            </a:extLst>
          </p:cNvPr>
          <p:cNvSpPr txBox="1"/>
          <p:nvPr/>
        </p:nvSpPr>
        <p:spPr>
          <a:xfrm>
            <a:off x="4890465" y="83751"/>
            <a:ext cx="1481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5694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tu_es_serieuse_aujourdhu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15"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[2/7]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549746" y="1982042"/>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80767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importante.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38765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importante.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[3/7]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courageux</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83843"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603009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courageux.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40869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courageux.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[4/7]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Aujourd’hui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seul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17939"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6030096"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aujourdhui_tu_es_seul.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
        <p:nvSpPr>
          <p:cNvPr id="15" name="Rectangle: Rounded Corners 14">
            <a:hlinkClick r:id="" action="ppaction://noaction">
              <a:snd r:embed="rId6" name="Tu_es_prudente.wav"/>
            </a:hlinkClick>
            <a:extLst>
              <a:ext uri="{FF2B5EF4-FFF2-40B4-BE49-F238E27FC236}">
                <a16:creationId xmlns:a16="http://schemas.microsoft.com/office/drawing/2014/main" id="{115813A8-1649-455E-B2D7-2FD166648AA1}"/>
              </a:ext>
            </a:extLst>
          </p:cNvPr>
          <p:cNvSpPr/>
          <p:nvPr/>
        </p:nvSpPr>
        <p:spPr>
          <a:xfrm>
            <a:off x="8879039"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098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ujourdhui_tu_es_seul.wav"/>
                                        </p:tgtEl>
                                      </p:cMediaNode>
                                    </p:audio>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aujourdhui_tu_es_seul.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[5/7]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contente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83843" y="202324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799329" y="3516682"/>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contente.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9677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contente.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43556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a:t>
            </a:r>
            <a:r>
              <a:rPr lang="es-AR" sz="3200" dirty="0">
                <a:solidFill>
                  <a:srgbClr val="002060"/>
                </a:solidFill>
                <a:latin typeface="Century Gothic" panose="020B0502020202020204" pitchFamily="34" charset="0"/>
                <a:cs typeface="Arial"/>
                <a:sym typeface="Arial"/>
              </a:rPr>
              <a:t>[6/7]</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cxnSp>
        <p:nvCxnSpPr>
          <p:cNvPr id="14" name="Straight Connector 13">
            <a:extLst>
              <a:ext uri="{FF2B5EF4-FFF2-40B4-BE49-F238E27FC236}">
                <a16:creationId xmlns:a16="http://schemas.microsoft.com/office/drawing/2014/main" id="{3943493A-BF91-41C1-88B2-DE91D8A7DE48}"/>
              </a:ext>
            </a:extLst>
          </p:cNvPr>
          <p:cNvCxnSpPr>
            <a:cxnSpLocks/>
          </p:cNvCxnSpPr>
          <p:nvPr/>
        </p:nvCxnSpPr>
        <p:spPr>
          <a:xfrm flipV="1">
            <a:off x="3645628" y="1484655"/>
            <a:ext cx="4254645" cy="42642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vector graphics&#10;&#10;Description automatically generated">
            <a:extLst>
              <a:ext uri="{FF2B5EF4-FFF2-40B4-BE49-F238E27FC236}">
                <a16:creationId xmlns:a16="http://schemas.microsoft.com/office/drawing/2014/main" id="{F0785A5B-D570-4234-8CA4-2492CF9AA2C3}"/>
              </a:ext>
            </a:extLst>
          </p:cNvPr>
          <p:cNvPicPr>
            <a:picLocks noChangeAspect="1"/>
          </p:cNvPicPr>
          <p:nvPr/>
        </p:nvPicPr>
        <p:blipFill rotWithShape="1">
          <a:blip r:embed="rId5"/>
          <a:srcRect b="62794"/>
          <a:stretch/>
        </p:blipFill>
        <p:spPr>
          <a:xfrm>
            <a:off x="6168636" y="3782860"/>
            <a:ext cx="1617596" cy="1687711"/>
          </a:xfrm>
          <a:prstGeom prst="rect">
            <a:avLst/>
          </a:prstGeom>
        </p:spPr>
      </p:pic>
      <p:sp>
        <p:nvSpPr>
          <p:cNvPr id="18" name="Speech Bubble: Rectangle with Corners Rounded 17">
            <a:extLst>
              <a:ext uri="{FF2B5EF4-FFF2-40B4-BE49-F238E27FC236}">
                <a16:creationId xmlns:a16="http://schemas.microsoft.com/office/drawing/2014/main" id="{C766279F-BBB7-4302-804E-AC92875B1E41}"/>
              </a:ext>
            </a:extLst>
          </p:cNvPr>
          <p:cNvSpPr/>
          <p:nvPr/>
        </p:nvSpPr>
        <p:spPr>
          <a:xfrm>
            <a:off x="2223703" y="1536915"/>
            <a:ext cx="2580237" cy="1832474"/>
          </a:xfrm>
          <a:prstGeom prst="wedgeRoundRectCallout">
            <a:avLst>
              <a:gd name="adj1" fmla="val -67149"/>
              <a:gd name="adj2" fmla="val 29892"/>
              <a:gd name="adj3" fmla="val 16667"/>
            </a:avLst>
          </a:prstGeom>
          <a:solidFill>
            <a:schemeClr val="accent6">
              <a:lumMod val="40000"/>
              <a:lumOff val="6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curieuse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Rounded Corners 18">
            <a:extLst>
              <a:ext uri="{FF2B5EF4-FFF2-40B4-BE49-F238E27FC236}">
                <a16:creationId xmlns:a16="http://schemas.microsoft.com/office/drawing/2014/main" id="{26539E8C-A0E4-423B-8D48-449F00200841}"/>
              </a:ext>
            </a:extLst>
          </p:cNvPr>
          <p:cNvSpPr/>
          <p:nvPr/>
        </p:nvSpPr>
        <p:spPr>
          <a:xfrm>
            <a:off x="2417939" y="1928778"/>
            <a:ext cx="2191763" cy="104874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Rounded Corners 19">
            <a:hlinkClick r:id="" action="ppaction://noaction">
              <a:snd r:embed="rId6" name="Tu_es_prudente.wav"/>
            </a:hlinkClick>
            <a:extLst>
              <a:ext uri="{FF2B5EF4-FFF2-40B4-BE49-F238E27FC236}">
                <a16:creationId xmlns:a16="http://schemas.microsoft.com/office/drawing/2014/main" id="{E825FDF9-4132-4E24-BEC7-2626E31F2FCA}"/>
              </a:ext>
            </a:extLst>
          </p:cNvPr>
          <p:cNvSpPr/>
          <p:nvPr/>
        </p:nvSpPr>
        <p:spPr>
          <a:xfrm>
            <a:off x="8799329" y="3429000"/>
            <a:ext cx="1936080" cy="299762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A439C33D-BB55-4466-B6B7-CB93C1BA221D}"/>
              </a:ext>
            </a:extLst>
          </p:cNvPr>
          <p:cNvSpPr txBox="1"/>
          <p:nvPr/>
        </p:nvSpPr>
        <p:spPr>
          <a:xfrm>
            <a:off x="5936579" y="5751973"/>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a:t>
            </a:r>
          </a:p>
        </p:txBody>
      </p:sp>
      <p:sp>
        <p:nvSpPr>
          <p:cNvPr id="23" name="TextBox 22">
            <a:extLst>
              <a:ext uri="{FF2B5EF4-FFF2-40B4-BE49-F238E27FC236}">
                <a16:creationId xmlns:a16="http://schemas.microsoft.com/office/drawing/2014/main" id="{9E5AC297-DB9C-42D8-8180-45D01C1848D7}"/>
              </a:ext>
            </a:extLst>
          </p:cNvPr>
          <p:cNvSpPr txBox="1"/>
          <p:nvPr/>
        </p:nvSpPr>
        <p:spPr>
          <a:xfrm>
            <a:off x="8719619" y="5748950"/>
            <a:ext cx="2095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p>
        </p:txBody>
      </p:sp>
      <p:pic>
        <p:nvPicPr>
          <p:cNvPr id="4" name="Picture 3">
            <a:hlinkClick r:id="" action="ppaction://noaction">
              <a:snd r:embed="rId6" name="Tu_es_prudente.wav"/>
            </a:hlinkClick>
            <a:extLst>
              <a:ext uri="{FF2B5EF4-FFF2-40B4-BE49-F238E27FC236}">
                <a16:creationId xmlns:a16="http://schemas.microsoft.com/office/drawing/2014/main" id="{B8F2F482-DB3E-4933-83FD-DF2329015932}"/>
              </a:ext>
            </a:extLst>
          </p:cNvPr>
          <p:cNvPicPr>
            <a:picLocks noChangeAspect="1"/>
          </p:cNvPicPr>
          <p:nvPr/>
        </p:nvPicPr>
        <p:blipFill rotWithShape="1">
          <a:blip r:embed="rId7">
            <a:extLst>
              <a:ext uri="{28A0092B-C50C-407E-A947-70E740481C1C}">
                <a14:useLocalDpi xmlns:a14="http://schemas.microsoft.com/office/drawing/2010/main" val="0"/>
              </a:ext>
            </a:extLst>
          </a:blip>
          <a:srcRect b="62772"/>
          <a:stretch/>
        </p:blipFill>
        <p:spPr>
          <a:xfrm flipH="1">
            <a:off x="8691691" y="3782860"/>
            <a:ext cx="2002985" cy="1601200"/>
          </a:xfrm>
          <a:prstGeom prst="rect">
            <a:avLst/>
          </a:prstGeom>
        </p:spPr>
      </p:pic>
      <p:sp>
        <p:nvSpPr>
          <p:cNvPr id="22" name="Google Shape;119;p1">
            <a:extLst>
              <a:ext uri="{FF2B5EF4-FFF2-40B4-BE49-F238E27FC236}">
                <a16:creationId xmlns:a16="http://schemas.microsoft.com/office/drawing/2014/main" id="{F3C13038-84DC-47B1-A3B1-C49005E32AE0}"/>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Logo&#10;&#10;Description automatically generated">
            <a:hlinkClick r:id="" action="ppaction://noaction">
              <a:snd r:embed="rId3" name="tu_es_curieuse2.wav"/>
            </a:hlinkClick>
            <a:extLst>
              <a:ext uri="{FF2B5EF4-FFF2-40B4-BE49-F238E27FC236}">
                <a16:creationId xmlns:a16="http://schemas.microsoft.com/office/drawing/2014/main" id="{BE07FEB0-7B03-46FE-AB9C-B46E547498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6" y="1460529"/>
            <a:ext cx="1516180" cy="2500544"/>
          </a:xfrm>
          <a:prstGeom prst="rect">
            <a:avLst/>
          </a:prstGeom>
        </p:spPr>
      </p:pic>
    </p:spTree>
    <p:extLst>
      <p:ext uri="{BB962C8B-B14F-4D97-AF65-F5344CB8AC3E}">
        <p14:creationId xmlns:p14="http://schemas.microsoft.com/office/powerpoint/2010/main" val="11196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u_es_curieuse2.wav"/>
                                        </p:tgtEl>
                                      </p:cMediaNode>
                                    </p:audio>
                                  </p:sub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TotalTime>
  <Words>1633</Words>
  <Application>Microsoft Office PowerPoint</Application>
  <PresentationFormat>Widescreen</PresentationFormat>
  <Paragraphs>262</Paragraphs>
  <Slides>13</Slides>
  <Notes>13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Century Gothic</vt:lpstr>
      <vt:lpstr>Century Gothic</vt:lpstr>
      <vt:lpstr>Ink Free</vt:lpstr>
      <vt:lpstr>Modern Love</vt:lpstr>
      <vt:lpstr>1_Office Theme</vt:lpstr>
      <vt:lpstr>Office Theme</vt:lpstr>
      <vt:lpstr>3_Office Theme</vt:lpstr>
      <vt:lpstr>Describing me and others </vt:lpstr>
      <vt:lpstr>Follow up 1 </vt:lpstr>
      <vt:lpstr>Follow up 2 </vt:lpstr>
      <vt:lpstr>Follow up 3 [1/7]</vt:lpstr>
      <vt:lpstr>Follow up 3 [2/7]</vt:lpstr>
      <vt:lpstr>Follow up 3 [3/7]</vt:lpstr>
      <vt:lpstr>Follow up 3 [4/7]</vt:lpstr>
      <vt:lpstr>Follow up 3 [5/7]</vt:lpstr>
      <vt:lpstr>Follow up 3 [6/7]</vt:lpstr>
      <vt:lpstr>Follow up 3 [7/7]</vt:lpstr>
      <vt:lpstr>Follow up 4</vt:lpstr>
      <vt:lpstr>Follow up 5A </vt:lpstr>
      <vt:lpstr>Follow up 5B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34</cp:revision>
  <dcterms:created xsi:type="dcterms:W3CDTF">2021-08-15T15:42:17Z</dcterms:created>
  <dcterms:modified xsi:type="dcterms:W3CDTF">2023-09-26T16:24:01Z</dcterms:modified>
</cp:coreProperties>
</file>