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9"/>
  </p:notesMasterIdLst>
  <p:sldIdLst>
    <p:sldId id="256" r:id="rId3"/>
    <p:sldId id="360" r:id="rId4"/>
    <p:sldId id="361" r:id="rId5"/>
    <p:sldId id="425" r:id="rId6"/>
    <p:sldId id="294" r:id="rId7"/>
    <p:sldId id="346" r:id="rId8"/>
    <p:sldId id="362" r:id="rId9"/>
    <p:sldId id="358" r:id="rId10"/>
    <p:sldId id="363" r:id="rId11"/>
    <p:sldId id="426" r:id="rId12"/>
    <p:sldId id="427" r:id="rId13"/>
    <p:sldId id="365" r:id="rId14"/>
    <p:sldId id="367" r:id="rId15"/>
    <p:sldId id="359" r:id="rId16"/>
    <p:sldId id="357" r:id="rId17"/>
    <p:sldId id="291" r:id="rId18"/>
  </p:sldIdLst>
  <p:sldSz cx="12192000" cy="6858000"/>
  <p:notesSz cx="6797675" cy="9926638"/>
  <p:embeddedFontLst>
    <p:embeddedFont>
      <p:font typeface="Calibri" panose="020F0502020204030204" pitchFamily="34" charset="0"/>
      <p:regular r:id="rId20"/>
      <p:bold r:id="rId21"/>
      <p:italic r:id="rId22"/>
      <p:boldItalic r:id="rId23"/>
    </p:embeddedFont>
    <p:embeddedFont>
      <p:font typeface="Century Gothic" panose="020B0502020202020204" pitchFamily="34" charset="0"/>
      <p:regular r:id="rId24"/>
      <p:bold r:id="rId25"/>
      <p:italic r:id="rId26"/>
      <p:boldItalic r:id="rId27"/>
    </p:embeddedFont>
    <p:embeddedFont>
      <p:font typeface="Century Gothic" panose="020B0502020202020204" pitchFamily="34" charset="0"/>
      <p:regular r:id="rId24"/>
      <p:bold r:id="rId25"/>
      <p:italic r:id="rId26"/>
      <p:boldItalic r:id="rId27"/>
    </p:embeddedFont>
    <p:embeddedFont>
      <p:font typeface="Eras Demi ITC" panose="020B0805030504020804" pitchFamily="34" charset="0"/>
      <p:regular r:id="rId28"/>
    </p:embeddedFont>
    <p:embeddedFont>
      <p:font typeface="Modern Love" panose="04090805081005020601" pitchFamily="82" charset="0"/>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 id="2" name="Marie-Odile Guillou" initials="MOG" lastIdx="1" clrIdx="1">
    <p:extLst>
      <p:ext uri="{19B8F6BF-5375-455C-9EA6-DF929625EA0E}">
        <p15:presenceInfo xmlns:p15="http://schemas.microsoft.com/office/powerpoint/2012/main" userId="d8fb4f9aa2ddc9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FF"/>
    <a:srgbClr val="FF0066"/>
    <a:srgbClr val="786EB1"/>
    <a:srgbClr val="CC66FF"/>
    <a:srgbClr val="B48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88" autoAdjust="0"/>
    <p:restoredTop sz="72973" autoAdjust="0"/>
  </p:normalViewPr>
  <p:slideViewPr>
    <p:cSldViewPr snapToGrid="0" showGuides="1">
      <p:cViewPr varScale="1">
        <p:scale>
          <a:sx n="59" d="100"/>
          <a:sy n="59" d="100"/>
        </p:scale>
        <p:origin x="1464" y="8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47" Type="http://customschemas.google.com/relationships/presentationmetadata" Target="meta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notesMaster" Target="notesMasters/notesMaster1.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gn="l">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gn="l">
              <a:lnSpc>
                <a:spcPct val="100000"/>
              </a:lnSpc>
            </a:pPr>
            <a:r>
              <a:rPr lang="en-GB" sz="1200" b="0" strike="noStrike" spc="-1" dirty="0">
                <a:solidFill>
                  <a:srgbClr val="000000"/>
                </a:solidFill>
                <a:latin typeface="Calibri"/>
                <a:ea typeface="Calibri"/>
              </a:rPr>
              <a:t>available under a Creative Commons license, no attribution required.</a:t>
            </a:r>
          </a:p>
          <a:p>
            <a:pPr marL="216000" indent="-216000" algn="l">
              <a:lnSpc>
                <a:spcPct val="100000"/>
              </a:lnSpc>
            </a:pPr>
            <a:endParaRPr lang="en-GB" sz="1200" b="0" strike="noStrike" spc="-1" dirty="0">
              <a:latin typeface="Arial"/>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mn-lt"/>
            </a:endParaRPr>
          </a:p>
          <a:p>
            <a:pPr marL="216000" indent="-216000">
              <a:lnSpc>
                <a:spcPct val="100000"/>
              </a:lnSpc>
            </a:pPr>
            <a:endParaRPr lang="en-GB" sz="1200" b="0" strike="noStrike" spc="-1" dirty="0">
              <a:latin typeface="+mn-lt"/>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[an/</a:t>
            </a:r>
            <a:r>
              <a:rPr lang="en-GB" sz="1200" b="1" dirty="0" err="1">
                <a:solidFill>
                  <a:srgbClr val="002060"/>
                </a:solidFill>
                <a:latin typeface="Century Gothic"/>
                <a:ea typeface="Century Gothic"/>
                <a:cs typeface="Century Gothic"/>
                <a:sym typeface="Century Gothic"/>
              </a:rPr>
              <a:t>en</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and </a:t>
            </a:r>
            <a:r>
              <a:rPr lang="en-GB" sz="1200" b="1" dirty="0">
                <a:solidFill>
                  <a:srgbClr val="002060"/>
                </a:solidFill>
                <a:latin typeface="Century Gothic"/>
                <a:ea typeface="Century Gothic"/>
                <a:cs typeface="Century Gothic"/>
                <a:sym typeface="Century Gothic"/>
              </a:rPr>
              <a:t>[a], </a:t>
            </a:r>
            <a:r>
              <a:rPr lang="en-GB" sz="1200" b="0" dirty="0">
                <a:solidFill>
                  <a:srgbClr val="002060"/>
                </a:solidFill>
                <a:latin typeface="Century Gothic"/>
                <a:ea typeface="Century Gothic"/>
                <a:cs typeface="Century Gothic"/>
                <a:sym typeface="Century Gothic"/>
              </a:rPr>
              <a:t>also</a:t>
            </a:r>
            <a:r>
              <a:rPr lang="en-GB" sz="1200" b="1" dirty="0">
                <a:solidFill>
                  <a:srgbClr val="002060"/>
                </a:solidFill>
                <a:latin typeface="Century Gothic"/>
                <a:ea typeface="Century Gothic"/>
                <a:cs typeface="Century Gothic"/>
                <a:sym typeface="Century Gothic"/>
              </a:rPr>
              <a:t> [SFC] </a:t>
            </a:r>
            <a:r>
              <a:rPr lang="en-GB" sz="1200" b="0" dirty="0">
                <a:solidFill>
                  <a:srgbClr val="002060"/>
                </a:solidFill>
                <a:latin typeface="Century Gothic"/>
                <a:ea typeface="Century Gothic"/>
                <a:cs typeface="Century Gothic"/>
                <a:sym typeface="Century Gothic"/>
              </a:rPr>
              <a:t>with final -t</a:t>
            </a:r>
            <a:endParaRPr lang="en-GB" sz="1200" b="0" i="0" u="none" strike="noStrike" cap="none" dirty="0">
              <a:solidFill>
                <a:schemeClr val="dk1"/>
              </a:solidFill>
              <a:latin typeface="Calibri"/>
              <a:ea typeface="Calibri"/>
              <a:cs typeface="Calibri"/>
              <a:sym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it-IT" sz="1200" b="1" i="1" strike="noStrike" spc="-1" dirty="0">
                <a:solidFill>
                  <a:srgbClr val="002060"/>
                </a:solidFill>
                <a:latin typeface="Century Gothic"/>
                <a:ea typeface="Century Gothic"/>
              </a:rPr>
              <a:t>enfant </a:t>
            </a:r>
            <a:r>
              <a:rPr lang="it-IT" sz="1200" b="0" i="1" strike="noStrike" spc="-1" dirty="0">
                <a:solidFill>
                  <a:srgbClr val="002060"/>
                </a:solidFill>
                <a:latin typeface="Century Gothic"/>
                <a:ea typeface="Century Gothic"/>
              </a:rPr>
              <a:t>[126] </a:t>
            </a:r>
            <a:r>
              <a:rPr lang="it-IT" sz="1200" b="1" i="1" strike="noStrike" spc="-1" dirty="0">
                <a:solidFill>
                  <a:srgbClr val="002060"/>
                </a:solidFill>
                <a:latin typeface="Century Gothic"/>
                <a:ea typeface="Century Gothic"/>
              </a:rPr>
              <a:t>maman</a:t>
            </a:r>
            <a:r>
              <a:rPr lang="it-IT" sz="1200" b="0" i="1" strike="noStrike" spc="-1" dirty="0">
                <a:solidFill>
                  <a:srgbClr val="002060"/>
                </a:solidFill>
                <a:latin typeface="Century Gothic"/>
                <a:ea typeface="Century Gothic"/>
              </a:rPr>
              <a:t> [2168]</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i="1" strike="noStrike" spc="-1" dirty="0">
                <a:solidFill>
                  <a:srgbClr val="002060"/>
                </a:solidFill>
                <a:latin typeface="Century Gothic"/>
                <a:ea typeface="Century Gothic"/>
              </a:rPr>
              <a:t>difficile </a:t>
            </a:r>
            <a:r>
              <a:rPr lang="fr-FR" sz="1200" b="0" i="1" strike="noStrike" spc="-1" dirty="0">
                <a:solidFill>
                  <a:srgbClr val="002060"/>
                </a:solidFill>
                <a:latin typeface="Century Gothic"/>
                <a:ea typeface="Century Gothic"/>
              </a:rPr>
              <a:t>[296] </a:t>
            </a:r>
            <a:r>
              <a:rPr lang="fr-FR" sz="1200" b="1" i="1" strike="noStrike" spc="-1" dirty="0">
                <a:solidFill>
                  <a:srgbClr val="002060"/>
                </a:solidFill>
                <a:latin typeface="Century Gothic"/>
                <a:ea typeface="Century Gothic"/>
              </a:rPr>
              <a:t>drôle </a:t>
            </a:r>
            <a:r>
              <a:rPr lang="fr-FR" sz="1200" b="0" i="1" strike="noStrike" spc="-1" dirty="0">
                <a:solidFill>
                  <a:srgbClr val="002060"/>
                </a:solidFill>
                <a:latin typeface="Century Gothic"/>
                <a:ea typeface="Century Gothic"/>
              </a:rPr>
              <a:t>[2166] </a:t>
            </a:r>
            <a:r>
              <a:rPr lang="fr-FR" sz="1200" b="1" i="1" strike="noStrike" spc="-1" dirty="0">
                <a:solidFill>
                  <a:srgbClr val="002060"/>
                </a:solidFill>
                <a:latin typeface="Century Gothic"/>
                <a:ea typeface="Century Gothic"/>
              </a:rPr>
              <a:t>jeune </a:t>
            </a:r>
            <a:r>
              <a:rPr lang="fr-FR" sz="1200" b="0" i="1" strike="noStrike" spc="-1" dirty="0">
                <a:solidFill>
                  <a:srgbClr val="002060"/>
                </a:solidFill>
                <a:latin typeface="Century Gothic"/>
                <a:ea typeface="Century Gothic"/>
              </a:rPr>
              <a:t>[152]  </a:t>
            </a:r>
            <a:r>
              <a:rPr lang="fr-FR" sz="1200" b="1" i="1" strike="noStrike" spc="-1" dirty="0">
                <a:solidFill>
                  <a:srgbClr val="002060"/>
                </a:solidFill>
                <a:latin typeface="Century Gothic"/>
                <a:ea typeface="Century Gothic"/>
              </a:rPr>
              <a:t>joli </a:t>
            </a:r>
            <a:r>
              <a:rPr lang="fr-FR" sz="1200" b="0" i="1" strike="noStrike" spc="-1" dirty="0">
                <a:solidFill>
                  <a:srgbClr val="002060"/>
                </a:solidFill>
                <a:latin typeface="Century Gothic"/>
                <a:ea typeface="Century Gothic"/>
              </a:rPr>
              <a:t>[2398] </a:t>
            </a: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mn-lt"/>
            </a:endParaRPr>
          </a:p>
          <a:p>
            <a:pPr marL="216000" indent="-216000" algn="l">
              <a:lnSpc>
                <a:spcPct val="100000"/>
              </a:lnSpc>
            </a:pPr>
            <a:r>
              <a:rPr lang="en-GB" sz="1050" b="0" strike="noStrike" spc="-1" dirty="0">
                <a:solidFill>
                  <a:srgbClr val="000000"/>
                </a:solidFill>
                <a:latin typeface="Calibri"/>
                <a:ea typeface="Calibri"/>
              </a:rPr>
              <a:t>The frequency rankings for words that occur in this PowerPoint which have been</a:t>
            </a:r>
            <a:r>
              <a:rPr lang="en-GB" sz="1050" b="0" i="1" strike="noStrike" spc="-1" dirty="0">
                <a:solidFill>
                  <a:srgbClr val="000000"/>
                </a:solidFill>
                <a:latin typeface="Calibri"/>
                <a:ea typeface="Calibri"/>
              </a:rPr>
              <a:t> previously</a:t>
            </a:r>
            <a:r>
              <a:rPr lang="en-GB" sz="1050" b="0" strike="noStrike" spc="-1" dirty="0">
                <a:solidFill>
                  <a:srgbClr val="000000"/>
                </a:solidFill>
                <a:latin typeface="Calibri"/>
                <a:ea typeface="Calibri"/>
              </a:rPr>
              <a:t> introduced in these resources are</a:t>
            </a:r>
          </a:p>
          <a:p>
            <a:pPr marL="216000" indent="-216000" algn="l">
              <a:lnSpc>
                <a:spcPct val="100000"/>
              </a:lnSpc>
            </a:pPr>
            <a:r>
              <a:rPr lang="en-GB" sz="1050" b="0" strike="noStrike" spc="-1" dirty="0">
                <a:solidFill>
                  <a:srgbClr val="000000"/>
                </a:solidFill>
                <a:latin typeface="Calibri"/>
                <a:ea typeface="Calibri"/>
              </a:rPr>
              <a:t>given in the SOW and in the resources that first introduced and formally re-visited those words. </a:t>
            </a:r>
            <a:endParaRPr lang="en-GB" sz="1050" b="0" strike="noStrike" spc="-1" dirty="0">
              <a:latin typeface="Arial"/>
            </a:endParaRPr>
          </a:p>
          <a:p>
            <a:pPr marL="216000" indent="-216000" algn="l">
              <a:lnSpc>
                <a:spcPct val="100000"/>
              </a:lnSpc>
            </a:pPr>
            <a:r>
              <a:rPr lang="en-GB" sz="1100" b="0" strike="noStrike" spc="-1" dirty="0">
                <a:solidFill>
                  <a:srgbClr val="000000"/>
                </a:solidFill>
                <a:latin typeface="Calibri"/>
                <a:ea typeface="Calibri"/>
              </a:rPr>
              <a:t>For any </a:t>
            </a:r>
            <a:r>
              <a:rPr lang="en-GB" sz="1100" b="0" i="1" strike="noStrike" spc="-1" dirty="0">
                <a:solidFill>
                  <a:srgbClr val="000000"/>
                </a:solidFill>
                <a:latin typeface="Calibri"/>
                <a:ea typeface="Calibri"/>
              </a:rPr>
              <a:t>other </a:t>
            </a:r>
            <a:r>
              <a:rPr lang="en-GB" sz="1100" b="0" strike="noStrike" spc="-1" dirty="0">
                <a:solidFill>
                  <a:srgbClr val="000000"/>
                </a:solidFill>
                <a:latin typeface="Calibri"/>
                <a:ea typeface="Calibri"/>
              </a:rPr>
              <a:t>words that occur incidentally in this PowerPoint, frequency rankings will be provided in the notes field wherever</a:t>
            </a:r>
          </a:p>
          <a:p>
            <a:pPr marL="216000" indent="-216000" algn="l">
              <a:lnSpc>
                <a:spcPct val="100000"/>
              </a:lnSpc>
            </a:pPr>
            <a:r>
              <a:rPr lang="en-GB" sz="1100" b="0" strike="noStrike" spc="-1" dirty="0">
                <a:solidFill>
                  <a:srgbClr val="000000"/>
                </a:solidFill>
                <a:latin typeface="Calibri"/>
                <a:ea typeface="Calibri"/>
              </a:rPr>
              <a:t>possible.</a:t>
            </a:r>
            <a:endParaRPr lang="en-GB" sz="1100" b="0" strike="noStrike" spc="-1" dirty="0">
              <a:latin typeface="Arial"/>
            </a:endParaRPr>
          </a:p>
          <a:p>
            <a:pPr marL="216000" indent="-216000" algn="l">
              <a:lnSpc>
                <a:spcPct val="100000"/>
              </a:lnSpc>
            </a:pPr>
            <a:endParaRPr lang="en-GB" sz="1100" b="0" strike="noStrike" spc="-1" dirty="0">
              <a:latin typeface="Arial"/>
            </a:endParaRPr>
          </a:p>
          <a:p>
            <a:pPr marL="216000" indent="-216000">
              <a:lnSpc>
                <a:spcPct val="100000"/>
              </a:lnSpc>
            </a:pPr>
            <a:endParaRPr lang="en-GB" sz="11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noRot="1" noChangeAspect="1"/>
          </p:cNvSpPr>
          <p:nvPr>
            <p:ph type="sldImg"/>
          </p:nvPr>
        </p:nvSpPr>
        <p:spPr>
          <a:xfrm>
            <a:off x="685800" y="1143000"/>
            <a:ext cx="5486400" cy="3086100"/>
          </a:xfrm>
          <a:prstGeom prst="rect">
            <a:avLst/>
          </a:prstGeom>
        </p:spPr>
      </p:sp>
      <p:sp>
        <p:nvSpPr>
          <p:cNvPr id="311"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 </a:t>
            </a:r>
            <a:endParaRPr lang="en-GB" sz="1200" b="0" strike="noStrike" spc="-1" dirty="0">
              <a:latin typeface="Arial"/>
            </a:endParaRPr>
          </a:p>
          <a:p>
            <a:pPr marL="216000" indent="-215280">
              <a:lnSpc>
                <a:spcPct val="100000"/>
              </a:lnSpc>
            </a:pPr>
            <a:endParaRPr lang="en-GB" sz="1200" b="0" strike="noStrike" spc="-1" dirty="0">
              <a:latin typeface="Arial"/>
            </a:endParaRPr>
          </a:p>
          <a:p>
            <a:pPr marL="216000" indent="-215280">
              <a:lnSpc>
                <a:spcPct val="100000"/>
              </a:lnSpc>
            </a:pPr>
            <a:r>
              <a:rPr lang="en-GB" sz="1200" b="1" strike="noStrike" spc="-1" dirty="0">
                <a:latin typeface="Arial"/>
              </a:rPr>
              <a:t>Aim</a:t>
            </a:r>
            <a:r>
              <a:rPr lang="en-GB" sz="1200" b="0" strike="noStrike" spc="-1" dirty="0">
                <a:latin typeface="Arial"/>
              </a:rPr>
              <a:t>: to revisit the pattern for regular adjective agreement (add-e to form the feminine adjective)</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Read the grammar explanation about adjective agreement. </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translations for the French examples provided. </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Draw pupils’ attention to the SFC ‘t’ and to the change you hear when an ‘e’ is added.</a:t>
            </a:r>
            <a:endParaRPr lang="en-GB" sz="1200" b="0" strike="noStrike" spc="-1" dirty="0">
              <a:latin typeface="Arial"/>
            </a:endParaRPr>
          </a:p>
        </p:txBody>
      </p:sp>
      <p:sp>
        <p:nvSpPr>
          <p:cNvPr id="312"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noRot="1" noChangeAspect="1"/>
          </p:cNvSpPr>
          <p:nvPr>
            <p:ph type="sldImg"/>
          </p:nvPr>
        </p:nvSpPr>
        <p:spPr>
          <a:xfrm>
            <a:off x="685800" y="1143000"/>
            <a:ext cx="5486400" cy="3086100"/>
          </a:xfrm>
          <a:prstGeom prst="rect">
            <a:avLst/>
          </a:prstGeom>
        </p:spPr>
      </p:sp>
      <p:sp>
        <p:nvSpPr>
          <p:cNvPr id="311"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 </a:t>
            </a:r>
            <a:endParaRPr lang="en-GB" sz="1200" b="0" strike="noStrike" spc="-1" dirty="0">
              <a:latin typeface="Arial"/>
            </a:endParaRPr>
          </a:p>
          <a:p>
            <a:pPr marL="216000" indent="-215280">
              <a:lnSpc>
                <a:spcPct val="100000"/>
              </a:lnSpc>
            </a:pPr>
            <a:endParaRPr lang="en-GB" sz="1200" b="0" strike="noStrike" spc="-1" dirty="0">
              <a:latin typeface="Arial"/>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Read the grammar explanation about adjective agreement. </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Draw pupils’ attention to the SFC ‘t’ and to the change you hear when an ‘e’ is added.</a:t>
            </a:r>
            <a:endParaRPr lang="en-GB" sz="1200" b="0" strike="noStrike" spc="-1" dirty="0">
              <a:latin typeface="Arial"/>
            </a:endParaRPr>
          </a:p>
        </p:txBody>
      </p:sp>
      <p:sp>
        <p:nvSpPr>
          <p:cNvPr id="312"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879032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masculine and feminine adjectives.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1-6.</a:t>
            </a:r>
          </a:p>
          <a:p>
            <a:pPr marL="229320" indent="-228600">
              <a:lnSpc>
                <a:spcPct val="100000"/>
              </a:lnSpc>
              <a:buAutoNum type="arabicPeriod"/>
            </a:pPr>
            <a:r>
              <a:rPr lang="en-GB" sz="1200" b="0" strike="noStrike" spc="-1" dirty="0">
                <a:solidFill>
                  <a:srgbClr val="000000"/>
                </a:solidFill>
                <a:latin typeface="Calibri"/>
              </a:rPr>
              <a:t>First they look at the adjectives to decide who is being talked about (the male or female friend).</a:t>
            </a:r>
          </a:p>
          <a:p>
            <a:pPr marL="229320" indent="-228600">
              <a:lnSpc>
                <a:spcPct val="100000"/>
              </a:lnSpc>
              <a:buAutoNum type="arabicPeriod"/>
            </a:pPr>
            <a:r>
              <a:rPr lang="en-GB" sz="1200" b="0" strike="noStrike" spc="-1" dirty="0">
                <a:solidFill>
                  <a:srgbClr val="000000"/>
                </a:solidFill>
                <a:latin typeface="Calibri"/>
              </a:rPr>
              <a:t>Then they complete the sentence in English.</a:t>
            </a:r>
          </a:p>
          <a:p>
            <a:pPr marL="229320" indent="-228600">
              <a:lnSpc>
                <a:spcPct val="100000"/>
              </a:lnSpc>
              <a:buAutoNum type="arabicPeriod"/>
            </a:pPr>
            <a:r>
              <a:rPr lang="en-GB" sz="1200" b="0" strike="noStrike" spc="-1" dirty="0">
                <a:solidFill>
                  <a:srgbClr val="000000"/>
                </a:solidFill>
                <a:latin typeface="Calibri"/>
              </a:rPr>
              <a:t>Click to bring up a tick to identify the correct name, and again to reveal the full sentence.</a:t>
            </a:r>
          </a:p>
          <a:p>
            <a:pPr marL="229320" indent="-228600">
              <a:lnSpc>
                <a:spcPct val="100000"/>
              </a:lnSpc>
              <a:buAutoNum type="arabicPeriod"/>
            </a:pPr>
            <a:endParaRPr lang="en-GB" sz="1200" b="0" strike="noStrike" spc="-1" dirty="0">
              <a:solidFill>
                <a:srgbClr val="000000"/>
              </a:solidFill>
              <a:latin typeface="Calibri"/>
            </a:endParaRPr>
          </a:p>
          <a:p>
            <a:pPr marL="216000" indent="-216000">
              <a:lnSpc>
                <a:spcPct val="100000"/>
              </a:lnSpc>
            </a:pPr>
            <a:r>
              <a:rPr lang="fr-FR" sz="1400" b="1" i="1" strike="noStrike" spc="-1" dirty="0">
                <a:solidFill>
                  <a:srgbClr val="002060"/>
                </a:solidFill>
                <a:latin typeface="Century Gothic"/>
                <a:ea typeface="Century Gothic"/>
              </a:rPr>
              <a:t>et </a:t>
            </a:r>
            <a:r>
              <a:rPr lang="fr-FR" sz="1400" b="0" i="1" strike="noStrike" spc="-1" dirty="0">
                <a:solidFill>
                  <a:srgbClr val="002060"/>
                </a:solidFill>
                <a:latin typeface="Century Gothic"/>
                <a:ea typeface="Century Gothic"/>
              </a:rPr>
              <a:t>[6] </a:t>
            </a:r>
            <a:r>
              <a:rPr lang="fr-FR" sz="1400" b="1" i="1" strike="noStrike" spc="-1" dirty="0">
                <a:solidFill>
                  <a:srgbClr val="002060"/>
                </a:solidFill>
                <a:latin typeface="Century Gothic"/>
                <a:ea typeface="Century Gothic"/>
              </a:rPr>
              <a:t>mais</a:t>
            </a:r>
            <a:r>
              <a:rPr lang="fr-FR" sz="1400" b="0" i="1" strike="noStrike" spc="-1" dirty="0">
                <a:solidFill>
                  <a:srgbClr val="002060"/>
                </a:solidFill>
                <a:latin typeface="Century Gothic"/>
                <a:ea typeface="Century Gothic"/>
              </a:rPr>
              <a:t> [30] </a:t>
            </a:r>
            <a:r>
              <a:rPr lang="fr-FR" sz="1400" b="1" i="1" strike="noStrike" spc="-1" dirty="0">
                <a:solidFill>
                  <a:srgbClr val="002060"/>
                </a:solidFill>
                <a:latin typeface="Century Gothic"/>
                <a:ea typeface="Century Gothic"/>
              </a:rPr>
              <a:t>aujourd’hui </a:t>
            </a:r>
            <a:r>
              <a:rPr lang="fr-FR" sz="1400" b="0" i="1" strike="noStrike" spc="-1" dirty="0">
                <a:solidFill>
                  <a:srgbClr val="002060"/>
                </a:solidFill>
                <a:latin typeface="Century Gothic"/>
                <a:ea typeface="Century Gothic"/>
              </a:rPr>
              <a:t>[233]</a:t>
            </a:r>
          </a:p>
          <a:p>
            <a:pPr marL="216000" indent="-216000">
              <a:lnSpc>
                <a:spcPct val="100000"/>
              </a:lnSpc>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720" indent="0">
              <a:lnSpc>
                <a:spcPct val="100000"/>
              </a:lnSpc>
              <a:buNone/>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0" strike="noStrike" spc="-1" dirty="0">
                <a:latin typeface="Arial"/>
              </a:rPr>
              <a:t>[2/2]</a:t>
            </a:r>
          </a:p>
          <a:p>
            <a:pPr marL="216000" indent="-215280">
              <a:lnSpc>
                <a:spcPct val="100000"/>
              </a:lnSpc>
            </a:pPr>
            <a:endParaRPr lang="en-GB" sz="1200" b="0" strike="noStrike" spc="-1" dirty="0">
              <a:latin typeface="Arial"/>
            </a:endParaRPr>
          </a:p>
          <a:p>
            <a:pPr marL="216000" indent="-216000">
              <a:lnSpc>
                <a:spcPct val="100000"/>
              </a:lnSpc>
            </a:pPr>
            <a:r>
              <a:rPr lang="fr-FR" sz="1400" b="1" i="1" strike="noStrike" spc="-1" dirty="0">
                <a:solidFill>
                  <a:srgbClr val="002060"/>
                </a:solidFill>
                <a:latin typeface="Century Gothic"/>
                <a:ea typeface="Century Gothic"/>
              </a:rPr>
              <a:t>et </a:t>
            </a:r>
            <a:r>
              <a:rPr lang="fr-FR" sz="1400" b="0" i="1" strike="noStrike" spc="-1" dirty="0">
                <a:solidFill>
                  <a:srgbClr val="002060"/>
                </a:solidFill>
                <a:latin typeface="Century Gothic"/>
                <a:ea typeface="Century Gothic"/>
              </a:rPr>
              <a:t>[6] </a:t>
            </a:r>
            <a:r>
              <a:rPr lang="fr-FR" sz="1400" b="1" i="1" strike="noStrike" spc="-1" dirty="0">
                <a:solidFill>
                  <a:srgbClr val="002060"/>
                </a:solidFill>
                <a:latin typeface="Century Gothic"/>
                <a:ea typeface="Century Gothic"/>
              </a:rPr>
              <a:t>mais</a:t>
            </a:r>
            <a:r>
              <a:rPr lang="fr-FR" sz="1400" b="0" i="1" strike="noStrike" spc="-1" dirty="0">
                <a:solidFill>
                  <a:srgbClr val="002060"/>
                </a:solidFill>
                <a:latin typeface="Century Gothic"/>
                <a:ea typeface="Century Gothic"/>
              </a:rPr>
              <a:t> [30] </a:t>
            </a:r>
            <a:r>
              <a:rPr lang="fr-FR" sz="1400" b="1" i="1" strike="noStrike" spc="-1" dirty="0">
                <a:solidFill>
                  <a:srgbClr val="002060"/>
                </a:solidFill>
                <a:latin typeface="Century Gothic"/>
                <a:ea typeface="Century Gothic"/>
              </a:rPr>
              <a:t>aujourd’hui </a:t>
            </a:r>
            <a:r>
              <a:rPr lang="fr-FR" sz="1400" b="0" i="1" strike="noStrike" spc="-1" dirty="0">
                <a:solidFill>
                  <a:srgbClr val="002060"/>
                </a:solidFill>
                <a:latin typeface="Century Gothic"/>
                <a:ea typeface="Century Gothic"/>
              </a:rPr>
              <a:t>[233]</a:t>
            </a:r>
          </a:p>
          <a:p>
            <a:pPr marL="216000" indent="-216000">
              <a:lnSpc>
                <a:spcPct val="100000"/>
              </a:lnSpc>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14798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7 minutes</a:t>
            </a:r>
            <a:br>
              <a:rPr dirty="0"/>
            </a:br>
            <a:endParaRPr lang="en-GB" sz="1200" b="0" strike="noStrike" spc="-1" dirty="0">
              <a:latin typeface="Arial"/>
            </a:endParaRPr>
          </a:p>
          <a:p>
            <a:pPr marL="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recognition of feminine and masculine adjectives and their meaning; to practise aural comprehension of this week’s vocabulary.</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to pupils that they will not here the pronoun ‘</a:t>
            </a:r>
            <a:r>
              <a:rPr lang="en-GB" sz="1200" b="0" strike="noStrike" spc="-1" dirty="0" err="1">
                <a:solidFill>
                  <a:srgbClr val="000000"/>
                </a:solidFill>
                <a:latin typeface="Calibri"/>
              </a:rPr>
              <a:t>elle</a:t>
            </a:r>
            <a:r>
              <a:rPr lang="en-GB" sz="1200" b="0" strike="noStrike" spc="-1" dirty="0">
                <a:solidFill>
                  <a:srgbClr val="000000"/>
                </a:solidFill>
                <a:latin typeface="Calibri"/>
              </a:rPr>
              <a:t>’ or ‘</a:t>
            </a:r>
            <a:r>
              <a:rPr lang="en-GB" sz="1200" b="0" strike="noStrike" spc="-1" dirty="0" err="1">
                <a:solidFill>
                  <a:srgbClr val="000000"/>
                </a:solidFill>
                <a:latin typeface="Calibri"/>
              </a:rPr>
              <a:t>il</a:t>
            </a:r>
            <a:r>
              <a:rPr lang="en-GB" sz="1200" b="0" strike="noStrike" spc="-1" dirty="0">
                <a:solidFill>
                  <a:srgbClr val="000000"/>
                </a:solidFill>
                <a:latin typeface="Calibri"/>
              </a:rPr>
              <a:t>’ so they will need to listen for the adjective form to know if the sentence refers to a male or female person.</a:t>
            </a:r>
          </a:p>
          <a:p>
            <a:pPr marL="216000" indent="-216000">
              <a:lnSpc>
                <a:spcPct val="100000"/>
              </a:lnSpc>
            </a:pPr>
            <a:r>
              <a:rPr lang="en-GB" sz="1200" b="0" strike="noStrike" spc="-1" dirty="0">
                <a:solidFill>
                  <a:srgbClr val="000000"/>
                </a:solidFill>
                <a:latin typeface="Calibri"/>
              </a:rPr>
              <a:t>2. Click to hear audio.</a:t>
            </a:r>
          </a:p>
          <a:p>
            <a:pPr marL="216000" indent="-216000">
              <a:lnSpc>
                <a:spcPct val="100000"/>
              </a:lnSpc>
            </a:pPr>
            <a:r>
              <a:rPr lang="en-GB" sz="1200" b="0" strike="noStrike" spc="-1" dirty="0">
                <a:solidFill>
                  <a:srgbClr val="000000"/>
                </a:solidFill>
                <a:latin typeface="Calibri"/>
              </a:rPr>
              <a:t>3. Pupils write 1-8 and A or B.</a:t>
            </a:r>
          </a:p>
          <a:p>
            <a:pPr marL="216000" indent="-216000">
              <a:lnSpc>
                <a:spcPct val="100000"/>
              </a:lnSpc>
            </a:pPr>
            <a:r>
              <a:rPr lang="en-GB" sz="1200" b="0" strike="noStrike" spc="-1" dirty="0">
                <a:solidFill>
                  <a:srgbClr val="000000"/>
                </a:solidFill>
                <a:latin typeface="Calibri"/>
              </a:rPr>
              <a:t>4. Click to listen again.  Pupils write the adjective meaning they hear in English.</a:t>
            </a:r>
          </a:p>
          <a:p>
            <a:pPr marL="216000" indent="-216000">
              <a:lnSpc>
                <a:spcPct val="100000"/>
              </a:lnSpc>
            </a:pPr>
            <a:r>
              <a:rPr lang="en-GB" sz="1200" b="0" strike="noStrike" spc="-1" dirty="0">
                <a:solidFill>
                  <a:srgbClr val="000000"/>
                </a:solidFill>
                <a:latin typeface="Calibri"/>
              </a:rPr>
              <a:t>5. Click for answers to provide feedback.</a:t>
            </a:r>
          </a:p>
          <a:p>
            <a:pPr marL="216000" indent="-216000">
              <a:lnSpc>
                <a:spcPct val="100000"/>
              </a:lnSpc>
            </a:pPr>
            <a:r>
              <a:rPr lang="en-GB" sz="1200" b="0" strike="noStrike" spc="-1" dirty="0">
                <a:solidFill>
                  <a:srgbClr val="000000"/>
                </a:solidFill>
                <a:latin typeface="Calibri"/>
              </a:rPr>
              <a:t>6. If time allows, click to bring up a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set of audio buttons, which have the full sentences.  Click to play and students repeat.</a:t>
            </a:r>
          </a:p>
          <a:p>
            <a:pPr marL="216000" indent="-216000">
              <a:lnSpc>
                <a:spcPct val="100000"/>
              </a:lnSpc>
            </a:pPr>
            <a:r>
              <a:rPr lang="en-GB" sz="1200" b="0" strike="noStrike" spc="-1" dirty="0">
                <a:solidFill>
                  <a:srgbClr val="000000"/>
                </a:solidFill>
                <a:latin typeface="Calibri"/>
              </a:rPr>
              <a:t>7. Final set of clicks brings up the emojis one by one.  When pupils have listened to the full sentence, they should be able to identify which person (male or female) is being described.  Click to ‘disappear’ the other emoji, leaving the correct version only.</a:t>
            </a:r>
          </a:p>
          <a:p>
            <a:pPr marL="216000" indent="-216000">
              <a:lnSpc>
                <a:spcPct val="100000"/>
              </a:lnSpc>
            </a:pPr>
            <a:r>
              <a:rPr lang="en-GB" sz="1200" b="0" strike="noStrike" spc="-1" dirty="0">
                <a:solidFill>
                  <a:srgbClr val="000000"/>
                </a:solidFill>
                <a:latin typeface="Calibri"/>
              </a:rPr>
              <a:t>8. The emojis could be used to elicit further repetitions of the sentences.</a:t>
            </a:r>
          </a:p>
          <a:p>
            <a:pPr marL="216000" indent="-216000">
              <a:lnSpc>
                <a:spcPct val="100000"/>
              </a:lnSpc>
            </a:pPr>
            <a:br>
              <a:rPr lang="en-GB" sz="1200" b="1" strike="noStrike" spc="-1" dirty="0">
                <a:solidFill>
                  <a:srgbClr val="000000"/>
                </a:solidFill>
                <a:latin typeface="Calibri"/>
              </a:rPr>
            </a:br>
            <a:r>
              <a:rPr lang="en-GB" sz="1200" b="1" strike="noStrike" spc="-1" dirty="0">
                <a:solidFill>
                  <a:srgbClr val="000000"/>
                </a:solidFill>
                <a:latin typeface="Calibri"/>
              </a:rPr>
              <a:t>Transcript:</a:t>
            </a:r>
          </a:p>
          <a:p>
            <a:pPr marL="0" indent="0">
              <a:lnSpc>
                <a:spcPct val="100000"/>
              </a:lnSpc>
              <a:buFontTx/>
              <a:buNone/>
            </a:pPr>
            <a:r>
              <a:rPr lang="fr-FR" sz="1200" b="0" strike="noStrike" spc="-1" dirty="0">
                <a:latin typeface="Arial"/>
              </a:rPr>
              <a:t>1. [Elle] est jeune.</a:t>
            </a:r>
          </a:p>
          <a:p>
            <a:pPr marL="0" indent="0">
              <a:lnSpc>
                <a:spcPct val="100000"/>
              </a:lnSpc>
              <a:buFontTx/>
              <a:buNone/>
            </a:pPr>
            <a:r>
              <a:rPr lang="fr-FR" sz="1200" b="0" strike="noStrike" spc="-1" dirty="0">
                <a:latin typeface="Arial"/>
              </a:rPr>
              <a:t>2. [Elle] est prudente.</a:t>
            </a:r>
          </a:p>
          <a:p>
            <a:pPr marL="0" indent="0">
              <a:lnSpc>
                <a:spcPct val="100000"/>
              </a:lnSpc>
              <a:buFontTx/>
              <a:buNone/>
            </a:pPr>
            <a:r>
              <a:rPr lang="fr-FR" sz="1200" b="0" strike="noStrike" spc="-1" dirty="0">
                <a:latin typeface="Arial"/>
              </a:rPr>
              <a:t>3. [Il] est joli.</a:t>
            </a:r>
          </a:p>
          <a:p>
            <a:pPr marL="0" indent="0">
              <a:lnSpc>
                <a:spcPct val="100000"/>
              </a:lnSpc>
              <a:buFontTx/>
              <a:buNone/>
            </a:pPr>
            <a:r>
              <a:rPr lang="fr-FR" sz="1200" b="0" strike="noStrike" spc="-1" dirty="0">
                <a:latin typeface="Arial"/>
              </a:rPr>
              <a:t>4. [Elle] est difficile.</a:t>
            </a:r>
          </a:p>
          <a:p>
            <a:pPr marL="0" indent="0">
              <a:lnSpc>
                <a:spcPct val="100000"/>
              </a:lnSpc>
              <a:buFontTx/>
              <a:buNone/>
            </a:pPr>
            <a:r>
              <a:rPr lang="fr-FR" sz="1200" b="0" strike="noStrike" spc="-1" dirty="0">
                <a:latin typeface="Arial"/>
              </a:rPr>
              <a:t>5. [Il] est drôle.</a:t>
            </a:r>
          </a:p>
          <a:p>
            <a:pPr marL="0" indent="0">
              <a:lnSpc>
                <a:spcPct val="100000"/>
              </a:lnSpc>
              <a:buFontTx/>
              <a:buNone/>
            </a:pPr>
            <a:r>
              <a:rPr lang="fr-FR" sz="1200" b="0" strike="noStrike" spc="-1" dirty="0">
                <a:latin typeface="Arial"/>
              </a:rPr>
              <a:t>6. [Il] est élégant.</a:t>
            </a:r>
          </a:p>
          <a:p>
            <a:pPr marL="0" indent="0">
              <a:lnSpc>
                <a:spcPct val="100000"/>
              </a:lnSpc>
              <a:buFontTx/>
              <a:buNone/>
            </a:pPr>
            <a:r>
              <a:rPr lang="fr-FR" sz="1200" b="0" strike="noStrike" spc="-1" dirty="0">
                <a:latin typeface="Arial"/>
              </a:rPr>
              <a:t>7. [Elle] est absente.</a:t>
            </a:r>
          </a:p>
          <a:p>
            <a:pPr marL="0" indent="0">
              <a:lnSpc>
                <a:spcPct val="100000"/>
              </a:lnSpc>
              <a:buFontTx/>
              <a:buNone/>
            </a:pPr>
            <a:r>
              <a:rPr lang="fr-FR" sz="1200" b="0" strike="noStrike" spc="-1" dirty="0">
                <a:latin typeface="Arial"/>
              </a:rPr>
              <a:t>8. [Il] est prudent.</a:t>
            </a:r>
          </a:p>
          <a:p>
            <a:pPr marL="0" indent="0">
              <a:lnSpc>
                <a:spcPct val="100000"/>
              </a:lnSpc>
              <a:buFontTx/>
              <a:buNone/>
            </a:pPr>
            <a:br>
              <a:rPr lang="en-GB" sz="1200" b="1" strike="noStrike" spc="-1" dirty="0">
                <a:latin typeface="Arial"/>
              </a:rPr>
            </a:br>
            <a:r>
              <a:rPr lang="en-GB" sz="1200" b="1" strike="noStrike" spc="-1" dirty="0">
                <a:latin typeface="Arial"/>
              </a:rPr>
              <a:t>Transcript 2:</a:t>
            </a:r>
            <a:br>
              <a:rPr lang="en-GB" sz="1200" b="1" strike="noStrike" spc="-1" dirty="0">
                <a:latin typeface="Arial"/>
              </a:rPr>
            </a:br>
            <a:r>
              <a:rPr lang="fr-FR" sz="1200" b="0" strike="noStrike" spc="-1" dirty="0">
                <a:latin typeface="Arial"/>
              </a:rPr>
              <a:t>1. Elle est jeune.</a:t>
            </a:r>
          </a:p>
          <a:p>
            <a:pPr marL="0" indent="0">
              <a:lnSpc>
                <a:spcPct val="100000"/>
              </a:lnSpc>
              <a:buFontTx/>
              <a:buNone/>
            </a:pPr>
            <a:r>
              <a:rPr lang="fr-FR" sz="1200" b="0" strike="noStrike" spc="-1" dirty="0">
                <a:latin typeface="Arial"/>
              </a:rPr>
              <a:t>2. Elle est prudente.</a:t>
            </a:r>
          </a:p>
          <a:p>
            <a:pPr marL="0" indent="0">
              <a:lnSpc>
                <a:spcPct val="100000"/>
              </a:lnSpc>
              <a:buFontTx/>
              <a:buNone/>
            </a:pPr>
            <a:r>
              <a:rPr lang="fr-FR" sz="1200" b="0" strike="noStrike" spc="-1" dirty="0">
                <a:latin typeface="Arial"/>
              </a:rPr>
              <a:t>3. Il est joli.</a:t>
            </a:r>
          </a:p>
          <a:p>
            <a:pPr marL="0" indent="0">
              <a:lnSpc>
                <a:spcPct val="100000"/>
              </a:lnSpc>
              <a:buFontTx/>
              <a:buNone/>
            </a:pPr>
            <a:r>
              <a:rPr lang="fr-FR" sz="1200" b="0" strike="noStrike" spc="-1" dirty="0">
                <a:latin typeface="Arial"/>
              </a:rPr>
              <a:t>4. Elle est difficile.</a:t>
            </a:r>
          </a:p>
          <a:p>
            <a:pPr marL="0" indent="0">
              <a:lnSpc>
                <a:spcPct val="100000"/>
              </a:lnSpc>
              <a:buFontTx/>
              <a:buNone/>
            </a:pPr>
            <a:r>
              <a:rPr lang="fr-FR" sz="1200" b="0" strike="noStrike" spc="-1" dirty="0">
                <a:latin typeface="Arial"/>
              </a:rPr>
              <a:t>5. Il est drôle.</a:t>
            </a:r>
          </a:p>
          <a:p>
            <a:pPr marL="0" indent="0">
              <a:lnSpc>
                <a:spcPct val="100000"/>
              </a:lnSpc>
              <a:buFontTx/>
              <a:buNone/>
            </a:pPr>
            <a:r>
              <a:rPr lang="fr-FR" sz="1200" b="0" strike="noStrike" spc="-1" dirty="0">
                <a:latin typeface="Arial"/>
              </a:rPr>
              <a:t>6. Il est élégant.</a:t>
            </a:r>
          </a:p>
          <a:p>
            <a:pPr marL="0" indent="0">
              <a:lnSpc>
                <a:spcPct val="100000"/>
              </a:lnSpc>
              <a:buFontTx/>
              <a:buNone/>
            </a:pPr>
            <a:r>
              <a:rPr lang="fr-FR" sz="1200" b="0" strike="noStrike" spc="-1" dirty="0">
                <a:latin typeface="Arial"/>
              </a:rPr>
              <a:t>7. Elle est absente.</a:t>
            </a:r>
          </a:p>
          <a:p>
            <a:pPr marL="0" indent="0">
              <a:lnSpc>
                <a:spcPct val="100000"/>
              </a:lnSpc>
              <a:buFontTx/>
              <a:buNone/>
            </a:pPr>
            <a:r>
              <a:rPr lang="fr-FR" sz="1200" b="0" strike="noStrike" spc="-1" dirty="0">
                <a:latin typeface="Arial"/>
              </a:rPr>
              <a:t>8. Il est prudent.</a:t>
            </a:r>
          </a:p>
          <a:p>
            <a:pPr marL="0" indent="0">
              <a:lnSpc>
                <a:spcPct val="100000"/>
              </a:lnSpc>
              <a:buFontTx/>
              <a:buNone/>
            </a:pPr>
            <a:endParaRPr lang="fr-FR" sz="1200" b="0" strike="noStrike" spc="-1" dirty="0">
              <a:latin typeface="Arial"/>
            </a:endParaRPr>
          </a:p>
          <a:p>
            <a:pPr marL="0" indent="0">
              <a:lnSpc>
                <a:spcPct val="100000"/>
              </a:lnSpc>
              <a:buFontTx/>
              <a:buNone/>
            </a:pPr>
            <a:r>
              <a:rPr lang="fr-FR" sz="1200" b="0" strike="noStrike" spc="-1" dirty="0" err="1">
                <a:latin typeface="Arial"/>
              </a:rPr>
              <a:t>Cognates</a:t>
            </a:r>
            <a:r>
              <a:rPr lang="fr-FR" sz="1200" b="0" strike="noStrike" spc="-1" dirty="0">
                <a:latin typeface="Arial"/>
              </a:rPr>
              <a:t>:</a:t>
            </a:r>
          </a:p>
          <a:p>
            <a:pPr marL="216000" indent="-216000">
              <a:lnSpc>
                <a:spcPct val="100000"/>
              </a:lnSpc>
            </a:pPr>
            <a:r>
              <a:rPr lang="fr-FR" sz="1400" b="1" i="1" strike="noStrike" spc="-1" dirty="0">
                <a:solidFill>
                  <a:srgbClr val="002060"/>
                </a:solidFill>
                <a:latin typeface="Century Gothic"/>
                <a:ea typeface="Century Gothic"/>
              </a:rPr>
              <a:t>élégant </a:t>
            </a:r>
            <a:r>
              <a:rPr lang="fr-FR" sz="1400" b="0" i="1" strike="noStrike" spc="-1" dirty="0">
                <a:solidFill>
                  <a:srgbClr val="002060"/>
                </a:solidFill>
                <a:latin typeface="Century Gothic"/>
                <a:ea typeface="Century Gothic"/>
              </a:rPr>
              <a:t>[4747] </a:t>
            </a:r>
          </a:p>
          <a:p>
            <a:pPr marL="216000" indent="-216000">
              <a:lnSpc>
                <a:spcPct val="100000"/>
              </a:lnSpc>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indent="0">
              <a:lnSpc>
                <a:spcPct val="100000"/>
              </a:lnSpc>
              <a:buFontTx/>
              <a:buNone/>
            </a:pPr>
            <a:endParaRPr lang="fr-FR"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55277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tall (f), careful (m).  We will be practising adjective agreement in the follow ups.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1 minute</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re-introduce SSC </a:t>
            </a:r>
            <a:r>
              <a:rPr lang="en-GB" b="1" dirty="0"/>
              <a:t>[</a:t>
            </a:r>
            <a:r>
              <a:rPr lang="en-GB" b="1" dirty="0" err="1"/>
              <a:t>an|en</a:t>
            </a:r>
            <a:r>
              <a:rPr lang="en-GB" b="1" dirty="0"/>
              <a:t>]</a:t>
            </a:r>
            <a:r>
              <a:rPr lang="en-GB" b="0" dirty="0"/>
              <a:t>, which pupils met last week.</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0" dirty="0"/>
              <a:t>individual SSC [</a:t>
            </a:r>
            <a:r>
              <a:rPr lang="en-GB" b="1" dirty="0" err="1"/>
              <a:t>an|en</a:t>
            </a:r>
            <a:r>
              <a:rPr lang="en-GB" b="0" dirty="0"/>
              <a:t>]. Practise saying it several times.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information about nasal and oral vowel sounds.  Practise saying [</a:t>
            </a:r>
            <a:r>
              <a:rPr lang="en-GB" b="1" dirty="0"/>
              <a:t>a</a:t>
            </a:r>
            <a:r>
              <a:rPr lang="en-GB" b="0" dirty="0"/>
              <a:t>] then [</a:t>
            </a:r>
            <a:r>
              <a:rPr lang="en-GB" b="1" dirty="0" err="1"/>
              <a:t>an|en</a:t>
            </a:r>
            <a:r>
              <a:rPr lang="en-GB" b="0" dirty="0"/>
              <a:t>] several times.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source word ‘</a:t>
            </a:r>
            <a:r>
              <a:rPr lang="en-GB" b="1" dirty="0"/>
              <a:t>enfant</a:t>
            </a:r>
            <a:r>
              <a:rPr lang="en-GB" b="0" dirty="0"/>
              <a:t>’ (with gesture, if using). Say the word several times.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Click to bring up the picture and get pupils to repeat the words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can also practise in pairs.</a:t>
            </a:r>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remind pupils of SSC </a:t>
            </a:r>
            <a:r>
              <a:rPr lang="en-GB" sz="1200" b="1" strike="noStrike" spc="-1" dirty="0">
                <a:solidFill>
                  <a:srgbClr val="000000"/>
                </a:solidFill>
                <a:latin typeface="Calibri"/>
                <a:ea typeface="Calibri"/>
              </a:rPr>
              <a:t>[a]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the pronunciation of the </a:t>
            </a:r>
            <a:r>
              <a:rPr lang="en-GB" sz="1200" b="1" strike="noStrike" spc="-1" dirty="0">
                <a:solidFill>
                  <a:srgbClr val="000000"/>
                </a:solidFill>
                <a:latin typeface="Calibri"/>
                <a:ea typeface="Calibri"/>
              </a:rPr>
              <a:t>individual SSC [a] </a:t>
            </a:r>
            <a:r>
              <a:rPr lang="en-GB" sz="1200" b="0" strike="noStrike" spc="-1" dirty="0">
                <a:solidFill>
                  <a:srgbClr val="000000"/>
                </a:solidFill>
                <a:latin typeface="Calibri"/>
                <a:ea typeface="Calibri"/>
              </a:rPr>
              <a:t>and 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banane</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endParaRPr lang="en-GB" sz="1200" b="0" strike="noStrike" spc="-1" dirty="0">
              <a:solidFill>
                <a:srgbClr val="000000"/>
              </a:solidFill>
              <a:latin typeface="Arial"/>
              <a:ea typeface="Calibri"/>
            </a:endParaRPr>
          </a:p>
          <a:p>
            <a:pPr marL="720" indent="0">
              <a:lnSpc>
                <a:spcPct val="100000"/>
              </a:lnSpc>
              <a:buClr>
                <a:srgbClr val="000000"/>
              </a:buClr>
              <a:buFont typeface="Calibri"/>
              <a:buNone/>
            </a:pPr>
            <a:endParaRPr lang="en-GB" sz="1200" b="0" strike="noStrike" spc="-1" dirty="0">
              <a:solidFill>
                <a:srgbClr val="000000"/>
              </a:solidFill>
              <a:latin typeface="Arial"/>
            </a:endParaRPr>
          </a:p>
          <a:p>
            <a:pPr marL="720" indent="0">
              <a:lnSpc>
                <a:spcPct val="100000"/>
              </a:lnSpc>
              <a:buClr>
                <a:srgbClr val="000000"/>
              </a:buClr>
              <a:buFont typeface="Calibri"/>
              <a:buNone/>
            </a:pPr>
            <a:endParaRPr lang="en-GB" sz="1200" b="0" strike="noStrike" spc="-1" dirty="0">
              <a:solidFill>
                <a:srgbClr val="000000"/>
              </a:solidFill>
              <a:latin typeface="Arial"/>
            </a:endParaRPr>
          </a:p>
          <a:p>
            <a:pPr marL="720" indent="0">
              <a:lnSpc>
                <a:spcPct val="100000"/>
              </a:lnSpc>
              <a:buClr>
                <a:srgbClr val="000000"/>
              </a:buClr>
              <a:buFont typeface="Calibri"/>
              <a:buNone/>
            </a:pPr>
            <a:r>
              <a:rPr lang="en-GB" sz="1200" b="1" strike="noStrike" spc="-1" dirty="0">
                <a:latin typeface="Arial"/>
              </a:rPr>
              <a:t>Note</a:t>
            </a:r>
            <a:r>
              <a:rPr lang="en-GB" sz="1200" b="0" strike="noStrike" spc="-1" dirty="0">
                <a:latin typeface="Arial"/>
              </a:rPr>
              <a:t>: </a:t>
            </a:r>
            <a:r>
              <a:rPr lang="fr-FR" baseline="0" dirty="0"/>
              <a:t>a </a:t>
            </a:r>
            <a:r>
              <a:rPr lang="fr-FR" baseline="0" dirty="0" err="1"/>
              <a:t>gesture</a:t>
            </a:r>
            <a:r>
              <a:rPr lang="fr-FR" baseline="0" dirty="0"/>
              <a:t> for ‘banana’ – </a:t>
            </a:r>
            <a:r>
              <a:rPr lang="fr-FR" baseline="0" dirty="0" err="1"/>
              <a:t>we</a:t>
            </a:r>
            <a:r>
              <a:rPr lang="fr-FR" baseline="0" dirty="0"/>
              <a:t> </a:t>
            </a:r>
            <a:r>
              <a:rPr lang="fr-FR" baseline="0" dirty="0" err="1"/>
              <a:t>suggest</a:t>
            </a:r>
            <a:r>
              <a:rPr lang="fr-FR" baseline="0" dirty="0"/>
              <a:t> </a:t>
            </a:r>
            <a:r>
              <a:rPr lang="fr-FR" baseline="0" dirty="0" err="1"/>
              <a:t>making</a:t>
            </a:r>
            <a:r>
              <a:rPr lang="fr-FR" baseline="0" dirty="0"/>
              <a:t> the </a:t>
            </a:r>
            <a:r>
              <a:rPr lang="fr-FR" baseline="0" dirty="0" err="1"/>
              <a:t>shape</a:t>
            </a:r>
            <a:r>
              <a:rPr lang="fr-FR" baseline="0" dirty="0"/>
              <a:t> of a banana </a:t>
            </a:r>
            <a:r>
              <a:rPr lang="fr-FR" baseline="0" dirty="0" err="1"/>
              <a:t>with</a:t>
            </a:r>
            <a:r>
              <a:rPr lang="fr-FR" baseline="0" dirty="0"/>
              <a:t> </a:t>
            </a:r>
            <a:r>
              <a:rPr lang="fr-FR" baseline="0" dirty="0" err="1"/>
              <a:t>both</a:t>
            </a:r>
            <a:r>
              <a:rPr lang="fr-FR" baseline="0" dirty="0"/>
              <a:t> hands – start </a:t>
            </a:r>
            <a:r>
              <a:rPr lang="fr-FR" baseline="0" dirty="0" err="1"/>
              <a:t>with</a:t>
            </a:r>
            <a:r>
              <a:rPr lang="fr-FR" baseline="0" dirty="0"/>
              <a:t> finger </a:t>
            </a:r>
            <a:r>
              <a:rPr lang="fr-FR" baseline="0" dirty="0" err="1"/>
              <a:t>tips</a:t>
            </a:r>
            <a:r>
              <a:rPr lang="fr-FR" baseline="0" dirty="0"/>
              <a:t> </a:t>
            </a:r>
            <a:r>
              <a:rPr lang="fr-FR" baseline="0" dirty="0" err="1"/>
              <a:t>together</a:t>
            </a:r>
            <a:r>
              <a:rPr lang="fr-FR" baseline="0" dirty="0"/>
              <a:t> in the middle, pull </a:t>
            </a:r>
            <a:r>
              <a:rPr lang="fr-FR" baseline="0" dirty="0" err="1"/>
              <a:t>them</a:t>
            </a:r>
            <a:r>
              <a:rPr lang="fr-FR" baseline="0" dirty="0"/>
              <a:t> </a:t>
            </a:r>
            <a:r>
              <a:rPr lang="fr-FR" baseline="0" dirty="0" err="1"/>
              <a:t>apart</a:t>
            </a:r>
            <a:r>
              <a:rPr lang="fr-FR" baseline="0" dirty="0"/>
              <a:t> and </a:t>
            </a:r>
            <a:r>
              <a:rPr lang="fr-FR" baseline="0" dirty="0" err="1"/>
              <a:t>upwards</a:t>
            </a:r>
            <a:r>
              <a:rPr lang="fr-FR" baseline="0" dirty="0"/>
              <a:t> to trace the </a:t>
            </a:r>
            <a:r>
              <a:rPr lang="fr-FR" baseline="0" dirty="0" err="1"/>
              <a:t>shape</a:t>
            </a:r>
            <a:r>
              <a:rPr lang="fr-FR" baseline="0" dirty="0"/>
              <a:t> of a banana (like the </a:t>
            </a:r>
            <a:r>
              <a:rPr lang="fr-FR" baseline="0" dirty="0" err="1"/>
              <a:t>shape</a:t>
            </a:r>
            <a:r>
              <a:rPr lang="fr-FR" baseline="0" dirty="0"/>
              <a:t> of a </a:t>
            </a:r>
            <a:r>
              <a:rPr lang="fr-FR" baseline="0" dirty="0" err="1"/>
              <a:t>smile</a:t>
            </a:r>
            <a:r>
              <a:rPr lang="fr-FR" baseline="0" dirty="0"/>
              <a:t>).</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focus further on the difference in sound between [</a:t>
            </a:r>
            <a:r>
              <a:rPr lang="en-GB" sz="1200" b="1" strike="noStrike" spc="-1" dirty="0">
                <a:solidFill>
                  <a:srgbClr val="000000"/>
                </a:solidFill>
                <a:latin typeface="Calibri"/>
                <a:ea typeface="Calibri"/>
              </a:rPr>
              <a:t>a</a:t>
            </a:r>
            <a:r>
              <a:rPr lang="en-GB" sz="1200" b="0" strike="noStrike" spc="-1" dirty="0">
                <a:solidFill>
                  <a:srgbClr val="000000"/>
                </a:solidFill>
                <a:latin typeface="Calibri"/>
                <a:ea typeface="Calibri"/>
              </a:rPr>
              <a:t>] and [</a:t>
            </a:r>
            <a:r>
              <a:rPr lang="en-GB" sz="1200" b="1" strike="noStrike" spc="-1" dirty="0" err="1">
                <a:solidFill>
                  <a:srgbClr val="000000"/>
                </a:solidFill>
                <a:latin typeface="Calibri"/>
                <a:ea typeface="Calibri"/>
              </a:rPr>
              <a:t>an|en</a:t>
            </a:r>
            <a:r>
              <a:rPr lang="en-GB" sz="1200" b="0" strike="noStrike" spc="-1" dirty="0">
                <a:solidFill>
                  <a:srgbClr val="000000"/>
                </a:solidFill>
                <a:latin typeface="Calibri"/>
                <a:ea typeface="Calibri"/>
              </a:rPr>
              <a:t>].</a:t>
            </a:r>
            <a:endParaRPr lang="en-GB" sz="1200" b="1" strike="noStrike" spc="-1" dirty="0">
              <a:solidFill>
                <a:srgbClr val="000000"/>
              </a:solidFill>
              <a:latin typeface="Calibri"/>
              <a:ea typeface="Calibri"/>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up the two SSC [a] and [</a:t>
            </a:r>
            <a:r>
              <a:rPr lang="en-GB" sz="1200" b="0" strike="noStrike" spc="-1" dirty="0" err="1">
                <a:solidFill>
                  <a:srgbClr val="000000"/>
                </a:solidFill>
                <a:latin typeface="Calibri"/>
                <a:ea typeface="Calibri"/>
              </a:rPr>
              <a:t>an|en</a:t>
            </a:r>
            <a:r>
              <a:rPr lang="en-GB" sz="1200" b="0" strike="noStrike" spc="-1" dirty="0">
                <a:solidFill>
                  <a:srgbClr val="000000"/>
                </a:solidFill>
                <a:latin typeface="Calibri"/>
                <a:ea typeface="Calibri"/>
              </a:rPr>
              <a:t>].</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bring up the cluster word ‘</a:t>
            </a:r>
            <a:r>
              <a:rPr lang="en-GB" sz="1200" b="1" strike="noStrike" spc="-1" dirty="0" err="1">
                <a:solidFill>
                  <a:srgbClr val="000000"/>
                </a:solidFill>
                <a:latin typeface="Calibri"/>
              </a:rPr>
              <a:t>maman</a:t>
            </a:r>
            <a:r>
              <a:rPr lang="en-GB" sz="1200" b="0" strike="noStrike" spc="-1" dirty="0">
                <a:solidFill>
                  <a:srgbClr val="000000"/>
                </a:solidFill>
                <a:latin typeface="Calibri"/>
              </a:rPr>
              <a:t>’. Say the word several times.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bring up the call out and labels for [</a:t>
            </a:r>
            <a:r>
              <a:rPr lang="en-GB" sz="1200" b="1" strike="noStrike" spc="-1" dirty="0">
                <a:solidFill>
                  <a:srgbClr val="000000"/>
                </a:solidFill>
                <a:latin typeface="Calibri"/>
              </a:rPr>
              <a:t>a</a:t>
            </a:r>
            <a:r>
              <a:rPr lang="en-GB" sz="1200" b="0" strike="noStrike" spc="-1" dirty="0">
                <a:solidFill>
                  <a:srgbClr val="000000"/>
                </a:solidFill>
                <a:latin typeface="Calibri"/>
              </a:rPr>
              <a:t>] and [</a:t>
            </a:r>
            <a:r>
              <a:rPr lang="en-GB" sz="1200" b="1" strike="noStrike" spc="-1" dirty="0" err="1">
                <a:solidFill>
                  <a:srgbClr val="000000"/>
                </a:solidFill>
                <a:latin typeface="Calibri"/>
              </a:rPr>
              <a:t>an|en</a:t>
            </a:r>
            <a:r>
              <a:rPr lang="en-GB" sz="1200" b="0" strike="noStrike" spc="-1" dirty="0">
                <a:solidFill>
                  <a:srgbClr val="000000"/>
                </a:solidFill>
                <a:latin typeface="Calibri"/>
              </a:rPr>
              <a:t>].</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introduce Claudine, Pierre and Adèle’s mum.</a:t>
            </a:r>
            <a:endParaRPr lang="en-GB" sz="1200" b="0" strike="noStrike" spc="-1" dirty="0">
              <a:latin typeface="Arial"/>
            </a:endParaRP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63884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 (five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word. Say the word.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the English meaning. Say the French word again. 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picture.  Say the word again, together with pupils this time. Do the accompanying gesture.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Teacher uses the gesture again to elicit the word again from pupils.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the reminder of the silent final –t for the masculine, and the pronounced –t for the feminine form.</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Continue with the next four slides.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89890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53302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06769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681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534456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652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893423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77155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00950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225520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66790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54208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174136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90528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6714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15787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892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73"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1995230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image" Target="../media/image31.gi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audio" Target="../media/audio16.wav"/><Relationship Id="rId11" Type="http://schemas.openxmlformats.org/officeDocument/2006/relationships/image" Target="../media/image30.gif"/><Relationship Id="rId5" Type="http://schemas.openxmlformats.org/officeDocument/2006/relationships/audio" Target="../media/audio15.wav"/><Relationship Id="rId10" Type="http://schemas.openxmlformats.org/officeDocument/2006/relationships/image" Target="../media/image6.png"/><Relationship Id="rId4" Type="http://schemas.openxmlformats.org/officeDocument/2006/relationships/audio" Target="../media/audio14.wav"/><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9.wav"/><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audio" Target="../media/audio22.wav"/><Relationship Id="rId5" Type="http://schemas.openxmlformats.org/officeDocument/2006/relationships/audio" Target="../media/audio21.wav"/><Relationship Id="rId10" Type="http://schemas.openxmlformats.org/officeDocument/2006/relationships/image" Target="../media/image33.png"/><Relationship Id="rId4" Type="http://schemas.openxmlformats.org/officeDocument/2006/relationships/audio" Target="../media/audio20.wav"/><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gif"/><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3" Type="http://schemas.openxmlformats.org/officeDocument/2006/relationships/audio" Target="../media/audio31.wav"/><Relationship Id="rId18" Type="http://schemas.openxmlformats.org/officeDocument/2006/relationships/audio" Target="../media/audio36.wav"/><Relationship Id="rId26" Type="http://schemas.openxmlformats.org/officeDocument/2006/relationships/image" Target="../media/image24.gif"/><Relationship Id="rId21" Type="http://schemas.openxmlformats.org/officeDocument/2006/relationships/image" Target="../media/image25.gif"/><Relationship Id="rId34" Type="http://schemas.openxmlformats.org/officeDocument/2006/relationships/image" Target="../media/image19.png"/><Relationship Id="rId7" Type="http://schemas.openxmlformats.org/officeDocument/2006/relationships/audio" Target="../media/audio25.wav"/><Relationship Id="rId12" Type="http://schemas.openxmlformats.org/officeDocument/2006/relationships/audio" Target="../media/audio30.wav"/><Relationship Id="rId17" Type="http://schemas.openxmlformats.org/officeDocument/2006/relationships/audio" Target="../media/audio35.wav"/><Relationship Id="rId25" Type="http://schemas.openxmlformats.org/officeDocument/2006/relationships/image" Target="../media/image23.gif"/><Relationship Id="rId33" Type="http://schemas.openxmlformats.org/officeDocument/2006/relationships/image" Target="../media/image45.png"/><Relationship Id="rId2" Type="http://schemas.openxmlformats.org/officeDocument/2006/relationships/notesSlide" Target="../notesSlides/notesSlide14.xml"/><Relationship Id="rId16" Type="http://schemas.openxmlformats.org/officeDocument/2006/relationships/audio" Target="../media/audio34.wav"/><Relationship Id="rId20" Type="http://schemas.openxmlformats.org/officeDocument/2006/relationships/audio" Target="../media/audio38.wav"/><Relationship Id="rId29" Type="http://schemas.openxmlformats.org/officeDocument/2006/relationships/image" Target="../media/image41.gif"/><Relationship Id="rId1" Type="http://schemas.openxmlformats.org/officeDocument/2006/relationships/slideLayout" Target="../slideLayouts/slideLayout15.xml"/><Relationship Id="rId6" Type="http://schemas.openxmlformats.org/officeDocument/2006/relationships/audio" Target="../media/audio24.wav"/><Relationship Id="rId11" Type="http://schemas.openxmlformats.org/officeDocument/2006/relationships/audio" Target="../media/audio29.wav"/><Relationship Id="rId24" Type="http://schemas.openxmlformats.org/officeDocument/2006/relationships/image" Target="../media/image17.gif"/><Relationship Id="rId32" Type="http://schemas.openxmlformats.org/officeDocument/2006/relationships/image" Target="../media/image44.png"/><Relationship Id="rId37" Type="http://schemas.openxmlformats.org/officeDocument/2006/relationships/audio" Target="../media/audio40.wav"/><Relationship Id="rId5" Type="http://schemas.openxmlformats.org/officeDocument/2006/relationships/audio" Target="../media/audio23.wav"/><Relationship Id="rId15" Type="http://schemas.openxmlformats.org/officeDocument/2006/relationships/audio" Target="../media/audio33.wav"/><Relationship Id="rId23" Type="http://schemas.openxmlformats.org/officeDocument/2006/relationships/image" Target="../media/image18.gif"/><Relationship Id="rId28" Type="http://schemas.openxmlformats.org/officeDocument/2006/relationships/image" Target="../media/image28.gif"/><Relationship Id="rId36" Type="http://schemas.openxmlformats.org/officeDocument/2006/relationships/audio" Target="../media/audio39.wav"/><Relationship Id="rId10" Type="http://schemas.openxmlformats.org/officeDocument/2006/relationships/audio" Target="../media/audio28.wav"/><Relationship Id="rId19" Type="http://schemas.openxmlformats.org/officeDocument/2006/relationships/audio" Target="../media/audio37.wav"/><Relationship Id="rId31" Type="http://schemas.openxmlformats.org/officeDocument/2006/relationships/image" Target="../media/image43.gif"/><Relationship Id="rId4" Type="http://schemas.openxmlformats.org/officeDocument/2006/relationships/image" Target="../media/image40.png"/><Relationship Id="rId9" Type="http://schemas.openxmlformats.org/officeDocument/2006/relationships/audio" Target="../media/audio27.wav"/><Relationship Id="rId14" Type="http://schemas.openxmlformats.org/officeDocument/2006/relationships/audio" Target="../media/audio32.wav"/><Relationship Id="rId22" Type="http://schemas.openxmlformats.org/officeDocument/2006/relationships/image" Target="../media/image26.gif"/><Relationship Id="rId27" Type="http://schemas.openxmlformats.org/officeDocument/2006/relationships/image" Target="../media/image27.gif"/><Relationship Id="rId30" Type="http://schemas.openxmlformats.org/officeDocument/2006/relationships/image" Target="../media/image42.gif"/><Relationship Id="rId35" Type="http://schemas.openxmlformats.org/officeDocument/2006/relationships/image" Target="../media/image20.svg"/><Relationship Id="rId8" Type="http://schemas.openxmlformats.org/officeDocument/2006/relationships/audio" Target="../media/audio26.wav"/><Relationship Id="rId3"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audio" Target="../media/audio41.wav"/><Relationship Id="rId3" Type="http://schemas.openxmlformats.org/officeDocument/2006/relationships/image" Target="../media/image15.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png"/><Relationship Id="rId3" Type="http://schemas.openxmlformats.org/officeDocument/2006/relationships/audio" Target="../media/audio3.wav"/><Relationship Id="rId7" Type="http://schemas.openxmlformats.org/officeDocument/2006/relationships/image" Target="../media/image11.gif"/><Relationship Id="rId12"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0.gif"/><Relationship Id="rId11" Type="http://schemas.openxmlformats.org/officeDocument/2006/relationships/image" Target="../media/image8.png"/><Relationship Id="rId5" Type="http://schemas.openxmlformats.org/officeDocument/2006/relationships/audio" Target="../media/audio5.wav"/><Relationship Id="rId10" Type="http://schemas.openxmlformats.org/officeDocument/2006/relationships/image" Target="../media/image7.png"/><Relationship Id="rId4" Type="http://schemas.openxmlformats.org/officeDocument/2006/relationships/audio" Target="../media/audio1.wav"/><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6.wav"/><Relationship Id="rId7" Type="http://schemas.openxmlformats.org/officeDocument/2006/relationships/image" Target="../media/image6.png"/><Relationship Id="rId12" Type="http://schemas.openxmlformats.org/officeDocument/2006/relationships/audio" Target="../media/audio8.wav"/><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6.png"/><Relationship Id="rId11" Type="http://schemas.openxmlformats.org/officeDocument/2006/relationships/image" Target="../media/image20.sv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audio" Target="../media/audio7.wav"/><Relationship Id="rId9" Type="http://schemas.openxmlformats.org/officeDocument/2006/relationships/image" Target="../media/image18.gif"/></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9.wav"/><Relationship Id="rId7" Type="http://schemas.openxmlformats.org/officeDocument/2006/relationships/image" Target="../media/image22.gi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audio" Target="../media/audio8.wav"/><Relationship Id="rId4" Type="http://schemas.openxmlformats.org/officeDocument/2006/relationships/image" Target="../media/image21.gif"/><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10.wav"/><Relationship Id="rId7" Type="http://schemas.openxmlformats.org/officeDocument/2006/relationships/image" Target="../media/image23.gif"/><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6.png"/><Relationship Id="rId11" Type="http://schemas.openxmlformats.org/officeDocument/2006/relationships/audio" Target="../media/audio8.wav"/><Relationship Id="rId5" Type="http://schemas.openxmlformats.org/officeDocument/2006/relationships/image" Target="../media/image16.png"/><Relationship Id="rId10" Type="http://schemas.openxmlformats.org/officeDocument/2006/relationships/image" Target="../media/image20.svg"/><Relationship Id="rId4" Type="http://schemas.openxmlformats.org/officeDocument/2006/relationships/image" Target="../media/image15.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audio" Target="../media/audio11.wav"/><Relationship Id="rId7" Type="http://schemas.openxmlformats.org/officeDocument/2006/relationships/image" Target="../media/image25.gif"/><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6.png"/><Relationship Id="rId11" Type="http://schemas.openxmlformats.org/officeDocument/2006/relationships/audio" Target="../media/audio8.wav"/><Relationship Id="rId5" Type="http://schemas.openxmlformats.org/officeDocument/2006/relationships/image" Target="../media/image16.png"/><Relationship Id="rId10" Type="http://schemas.openxmlformats.org/officeDocument/2006/relationships/image" Target="../media/image20.svg"/><Relationship Id="rId4" Type="http://schemas.openxmlformats.org/officeDocument/2006/relationships/image" Target="../media/image15.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12.wav"/><Relationship Id="rId7" Type="http://schemas.openxmlformats.org/officeDocument/2006/relationships/image" Target="../media/image27.gif"/><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6.png"/><Relationship Id="rId11" Type="http://schemas.openxmlformats.org/officeDocument/2006/relationships/audio" Target="../media/audio8.wav"/><Relationship Id="rId5" Type="http://schemas.openxmlformats.org/officeDocument/2006/relationships/image" Target="../media/image16.png"/><Relationship Id="rId10" Type="http://schemas.openxmlformats.org/officeDocument/2006/relationships/image" Target="../media/image20.svg"/><Relationship Id="rId4" Type="http://schemas.openxmlformats.org/officeDocument/2006/relationships/image" Target="../media/image15.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0" y="4953077"/>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lvl="0" indent="-342360">
              <a:buClr>
                <a:srgbClr val="44546A"/>
              </a:buClr>
              <a:buFont typeface="Century Gothic"/>
              <a:buChar char="-"/>
              <a:defRPr/>
            </a:pPr>
            <a:r>
              <a:rPr lang="en-GB" sz="2000" b="1" kern="1200" spc="-1" dirty="0">
                <a:solidFill>
                  <a:srgbClr val="E7E6E6">
                    <a:lumMod val="25000"/>
                  </a:srgbClr>
                </a:solidFill>
                <a:latin typeface="Century Gothic" panose="020B0502020202020204" pitchFamily="34" charset="0"/>
                <a:ea typeface="Century Gothic"/>
              </a:rPr>
              <a:t>Review of « Être » </a:t>
            </a:r>
            <a:r>
              <a:rPr kumimoji="0" lang="en-GB" sz="20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rPr>
              <a:t>: je </a:t>
            </a:r>
            <a:r>
              <a:rPr kumimoji="0" lang="en-GB" sz="2000" b="1" i="0" u="none" strike="noStrike" kern="1200" cap="none" spc="-1" normalizeH="0" baseline="0" noProof="0" dirty="0" err="1">
                <a:ln>
                  <a:noFill/>
                </a:ln>
                <a:solidFill>
                  <a:srgbClr val="E7E6E6">
                    <a:lumMod val="25000"/>
                  </a:srgbClr>
                </a:solidFill>
                <a:effectLst/>
                <a:uLnTx/>
                <a:uFillTx/>
                <a:latin typeface="Century Gothic" panose="020B0502020202020204" pitchFamily="34" charset="0"/>
                <a:ea typeface="Century Gothic"/>
              </a:rPr>
              <a:t>suis</a:t>
            </a:r>
            <a:r>
              <a:rPr kumimoji="0" lang="en-GB" sz="20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rPr>
              <a:t>, </a:t>
            </a:r>
            <a:r>
              <a:rPr kumimoji="0" lang="en-GB" sz="2000" b="1" i="0" u="none" strike="noStrike" kern="1200" cap="none" spc="-1" normalizeH="0" baseline="0" noProof="0" dirty="0" err="1">
                <a:ln>
                  <a:noFill/>
                </a:ln>
                <a:solidFill>
                  <a:srgbClr val="E7E6E6">
                    <a:lumMod val="25000"/>
                  </a:srgbClr>
                </a:solidFill>
                <a:effectLst/>
                <a:uLnTx/>
                <a:uFillTx/>
                <a:latin typeface="Century Gothic" panose="020B0502020202020204" pitchFamily="34" charset="0"/>
                <a:ea typeface="Century Gothic"/>
              </a:rPr>
              <a:t>tu</a:t>
            </a:r>
            <a:r>
              <a:rPr kumimoji="0" lang="en-GB" sz="20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rPr>
              <a:t> es, </a:t>
            </a:r>
            <a:r>
              <a:rPr kumimoji="0" lang="en-GB" sz="2000" b="1" i="0" u="none" strike="noStrike" kern="1200" cap="none" spc="-1" normalizeH="0" baseline="0" noProof="0" dirty="0" err="1">
                <a:ln>
                  <a:noFill/>
                </a:ln>
                <a:solidFill>
                  <a:srgbClr val="E7E6E6">
                    <a:lumMod val="25000"/>
                  </a:srgbClr>
                </a:solidFill>
                <a:effectLst/>
                <a:uLnTx/>
                <a:uFillTx/>
                <a:latin typeface="Century Gothic" panose="020B0502020202020204" pitchFamily="34" charset="0"/>
                <a:ea typeface="Century Gothic"/>
              </a:rPr>
              <a:t>il</a:t>
            </a:r>
            <a:r>
              <a:rPr kumimoji="0" lang="en-GB" sz="20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rPr>
              <a:t>/</a:t>
            </a:r>
            <a:r>
              <a:rPr kumimoji="0" lang="en-GB" sz="2000" b="1" i="0" u="none" strike="noStrike" kern="1200" cap="none" spc="-1" normalizeH="0" baseline="0" noProof="0" dirty="0" err="1">
                <a:ln>
                  <a:noFill/>
                </a:ln>
                <a:solidFill>
                  <a:srgbClr val="E7E6E6">
                    <a:lumMod val="25000"/>
                  </a:srgbClr>
                </a:solidFill>
                <a:effectLst/>
                <a:uLnTx/>
                <a:uFillTx/>
                <a:latin typeface="Century Gothic" panose="020B0502020202020204" pitchFamily="34" charset="0"/>
                <a:ea typeface="Century Gothic"/>
              </a:rPr>
              <a:t>elle</a:t>
            </a:r>
            <a:r>
              <a:rPr kumimoji="0" lang="en-GB" sz="20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rPr>
              <a:t> </a:t>
            </a:r>
            <a:r>
              <a:rPr kumimoji="0" lang="en-GB" sz="2000" b="1" i="0" u="none" strike="noStrike" kern="1200" cap="none" spc="-1" normalizeH="0" baseline="0" noProof="0" dirty="0" err="1">
                <a:ln>
                  <a:noFill/>
                </a:ln>
                <a:solidFill>
                  <a:srgbClr val="E7E6E6">
                    <a:lumMod val="25000"/>
                  </a:srgbClr>
                </a:solidFill>
                <a:effectLst/>
                <a:uLnTx/>
                <a:uFillTx/>
                <a:latin typeface="Century Gothic" panose="020B0502020202020204" pitchFamily="34" charset="0"/>
                <a:ea typeface="Century Gothic"/>
              </a:rPr>
              <a:t>est</a:t>
            </a:r>
            <a:endParaRPr kumimoji="0" lang="en-GB" sz="20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endParaRPr>
          </a:p>
          <a:p>
            <a:pPr marL="343080" lvl="0" indent="-342360">
              <a:buClr>
                <a:srgbClr val="44546A"/>
              </a:buClr>
              <a:buFont typeface="Century Gothic"/>
              <a:buChar char="-"/>
              <a:defRPr/>
            </a:pPr>
            <a:r>
              <a:rPr lang="en-GB" sz="2000" b="1" kern="1200" spc="-1" dirty="0">
                <a:solidFill>
                  <a:srgbClr val="E7E6E6">
                    <a:lumMod val="25000"/>
                  </a:srgbClr>
                </a:solidFill>
                <a:latin typeface="Century Gothic" panose="020B0502020202020204" pitchFamily="34" charset="0"/>
                <a:ea typeface="Century Gothic"/>
              </a:rPr>
              <a:t>Adjectival agreement</a:t>
            </a:r>
          </a:p>
          <a:p>
            <a:pPr marL="343080" lvl="0" indent="-342360">
              <a:buClr>
                <a:srgbClr val="44546A"/>
              </a:buClr>
              <a:buFont typeface="Century Gothic"/>
              <a:buChar char="-"/>
              <a:defRPr/>
            </a:pPr>
            <a:r>
              <a:rPr kumimoji="0" lang="en-GB" sz="20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rPr>
              <a:t>Intonation questions</a:t>
            </a:r>
          </a:p>
          <a:p>
            <a:pPr marL="343080" marR="0" lvl="0" indent="-342360" algn="l" defTabSz="914400" rtl="0" eaLnBrk="1" fontAlgn="auto" latinLnBrk="0" hangingPunct="1">
              <a:lnSpc>
                <a:spcPct val="100000"/>
              </a:lnSpc>
              <a:spcBef>
                <a:spcPts val="0"/>
              </a:spcBef>
              <a:spcAft>
                <a:spcPts val="0"/>
              </a:spcAft>
              <a:buClr>
                <a:srgbClr val="44546A"/>
              </a:buClr>
              <a:buSzTx/>
              <a:buFont typeface="Century Gothic"/>
              <a:buChar char="-"/>
              <a:tabLst/>
              <a:defRPr/>
            </a:pPr>
            <a:r>
              <a:rPr kumimoji="0" lang="en-GB" sz="20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rPr>
              <a:t>SSC [an/</a:t>
            </a:r>
            <a:r>
              <a:rPr kumimoji="0" lang="en-GB" sz="2000" b="1" i="0" u="none" strike="noStrike" kern="1200" cap="none" spc="-1" normalizeH="0" baseline="0" noProof="0" dirty="0" err="1">
                <a:ln>
                  <a:noFill/>
                </a:ln>
                <a:solidFill>
                  <a:srgbClr val="E7E6E6">
                    <a:lumMod val="25000"/>
                  </a:srgbClr>
                </a:solidFill>
                <a:effectLst/>
                <a:uLnTx/>
                <a:uFillTx/>
                <a:latin typeface="Century Gothic" panose="020B0502020202020204" pitchFamily="34" charset="0"/>
                <a:ea typeface="Century Gothic"/>
              </a:rPr>
              <a:t>en</a:t>
            </a:r>
            <a:r>
              <a:rPr kumimoji="0" lang="en-GB" sz="20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rPr>
              <a:t>] (nasal sound)</a:t>
            </a:r>
          </a:p>
          <a:p>
            <a:pPr marL="343080" marR="0" lvl="0" indent="-342360" algn="l" defTabSz="914400" rtl="0" eaLnBrk="1" fontAlgn="auto" latinLnBrk="0" hangingPunct="1">
              <a:lnSpc>
                <a:spcPct val="100000"/>
              </a:lnSpc>
              <a:spcBef>
                <a:spcPts val="0"/>
              </a:spcBef>
              <a:spcAft>
                <a:spcPts val="0"/>
              </a:spcAft>
              <a:buClr>
                <a:srgbClr val="44546A"/>
              </a:buClr>
              <a:buSzTx/>
              <a:buFont typeface="Century Gothic"/>
              <a:buChar char="-"/>
              <a:tabLst/>
              <a:defRPr/>
            </a:pPr>
            <a:r>
              <a:rPr lang="en-GB" sz="2000" b="1" kern="1200" spc="-1" dirty="0">
                <a:solidFill>
                  <a:srgbClr val="E7E6E6">
                    <a:lumMod val="25000"/>
                  </a:srgbClr>
                </a:solidFill>
                <a:latin typeface="Century Gothic" panose="020B0502020202020204" pitchFamily="34" charset="0"/>
              </a:rPr>
              <a:t>SFC</a:t>
            </a:r>
            <a:endParaRPr kumimoji="0" lang="en-GB" sz="2000" b="0" i="0" u="none" strike="noStrike" kern="1200" cap="none" spc="-1" normalizeH="0" baseline="0" noProof="0" dirty="0">
              <a:ln>
                <a:noFill/>
              </a:ln>
              <a:solidFill>
                <a:srgbClr val="E7E6E6">
                  <a:lumMod val="25000"/>
                </a:srgbClr>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Describing me and others</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sp>
        <p:nvSpPr>
          <p:cNvPr id="7" name="TextBox 6">
            <a:extLst>
              <a:ext uri="{FF2B5EF4-FFF2-40B4-BE49-F238E27FC236}">
                <a16:creationId xmlns:a16="http://schemas.microsoft.com/office/drawing/2014/main" id="{4632D601-9587-4D40-90F8-1C2A8E96819F}"/>
              </a:ext>
            </a:extLst>
          </p:cNvPr>
          <p:cNvSpPr txBox="1"/>
          <p:nvPr/>
        </p:nvSpPr>
        <p:spPr>
          <a:xfrm>
            <a:off x="9462977" y="6466185"/>
            <a:ext cx="2729023"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5</a:t>
            </a:r>
          </a:p>
        </p:txBody>
      </p:sp>
      <p:pic>
        <p:nvPicPr>
          <p:cNvPr id="8" name="Picture 7">
            <a:extLst>
              <a:ext uri="{FF2B5EF4-FFF2-40B4-BE49-F238E27FC236}">
                <a16:creationId xmlns:a16="http://schemas.microsoft.com/office/drawing/2014/main" id="{148DD8D4-0CE5-450C-BA62-DE710C881453}"/>
              </a:ext>
            </a:extLst>
          </p:cNvPr>
          <p:cNvPicPr>
            <a:picLocks noChangeAspect="1"/>
          </p:cNvPicPr>
          <p:nvPr/>
        </p:nvPicPr>
        <p:blipFill rotWithShape="1">
          <a:blip r:embed="rId4"/>
          <a:srcRect b="67120"/>
          <a:stretch/>
        </p:blipFill>
        <p:spPr>
          <a:xfrm flipH="1">
            <a:off x="39152" y="1616616"/>
            <a:ext cx="2246488" cy="1993228"/>
          </a:xfrm>
          <a:prstGeom prst="ellipse">
            <a:avLst/>
          </a:prstGeom>
        </p:spPr>
      </p:pic>
      <p:pic>
        <p:nvPicPr>
          <p:cNvPr id="9" name="Picture 8" descr="A screen shot of a phone&#10;&#10;Description automatically generated">
            <a:extLst>
              <a:ext uri="{FF2B5EF4-FFF2-40B4-BE49-F238E27FC236}">
                <a16:creationId xmlns:a16="http://schemas.microsoft.com/office/drawing/2014/main" id="{875E4BFE-3335-4EA7-9B81-299B7E4252A3}"/>
              </a:ext>
            </a:extLst>
          </p:cNvPr>
          <p:cNvPicPr>
            <a:picLocks noChangeAspect="1"/>
          </p:cNvPicPr>
          <p:nvPr/>
        </p:nvPicPr>
        <p:blipFill>
          <a:blip r:embed="rId5"/>
          <a:stretch>
            <a:fillRect/>
          </a:stretch>
        </p:blipFill>
        <p:spPr>
          <a:xfrm>
            <a:off x="2175120" y="2556167"/>
            <a:ext cx="582238" cy="1144800"/>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Google Shape;170;p8"/>
          <p:cNvPicPr/>
          <p:nvPr/>
        </p:nvPicPr>
        <p:blipFill>
          <a:blip r:embed="rId9"/>
          <a:stretch/>
        </p:blipFill>
        <p:spPr>
          <a:xfrm>
            <a:off x="10416600" y="148320"/>
            <a:ext cx="1329120" cy="1330920"/>
          </a:xfrm>
          <a:prstGeom prst="rect">
            <a:avLst/>
          </a:prstGeom>
          <a:ln>
            <a:noFill/>
          </a:ln>
        </p:spPr>
      </p:pic>
      <p:sp>
        <p:nvSpPr>
          <p:cNvPr id="215" name="CustomShape 1"/>
          <p:cNvSpPr/>
          <p:nvPr/>
        </p:nvSpPr>
        <p:spPr>
          <a:xfrm>
            <a:off x="278640" y="1067040"/>
            <a:ext cx="114627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The spelling and sound of </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adjectives</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 sometimes change.</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16" name="CustomShape 2"/>
          <p:cNvSpPr/>
          <p:nvPr/>
        </p:nvSpPr>
        <p:spPr>
          <a:xfrm>
            <a:off x="3071380" y="2715660"/>
            <a:ext cx="331926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Je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suis</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 gran</a:t>
            </a:r>
            <a:r>
              <a:rPr kumimoji="0" lang="en-GB" sz="2800" b="1" i="0" u="none" strike="noStrike" kern="0" cap="none" spc="-1" normalizeH="0" baseline="0" noProof="0" dirty="0">
                <a:ln>
                  <a:noFill/>
                </a:ln>
                <a:solidFill>
                  <a:srgbClr val="767171"/>
                </a:solidFill>
                <a:effectLst/>
                <a:uLnTx/>
                <a:uFillTx/>
                <a:latin typeface="Century Gothic"/>
                <a:ea typeface="Century Gothic"/>
                <a:cs typeface="+mn-cs"/>
                <a:sym typeface="Arial"/>
              </a:rPr>
              <a:t>d</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18" name="CustomShape 4"/>
          <p:cNvSpPr/>
          <p:nvPr/>
        </p:nvSpPr>
        <p:spPr>
          <a:xfrm>
            <a:off x="306540" y="1606065"/>
            <a:ext cx="11406960" cy="94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The most common change is to add </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‘e’ </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to the end  of the word in the feminine form.</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19" name="CustomShape 5"/>
          <p:cNvSpPr/>
          <p:nvPr/>
        </p:nvSpPr>
        <p:spPr>
          <a:xfrm>
            <a:off x="6010020" y="2718959"/>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I </a:t>
            </a:r>
            <a:r>
              <a:rPr kumimoji="0" lang="en-GB" sz="2800" b="0" i="1" u="none" strike="noStrike" kern="0" cap="none" spc="-1" normalizeH="0" baseline="0" noProof="0" dirty="0">
                <a:ln>
                  <a:noFill/>
                </a:ln>
                <a:solidFill>
                  <a:srgbClr val="002060"/>
                </a:solidFill>
                <a:effectLst/>
                <a:uLnTx/>
                <a:uFillTx/>
                <a:latin typeface="Century Gothic"/>
                <a:ea typeface="Century Gothic"/>
                <a:cs typeface="+mn-cs"/>
                <a:sym typeface="Arial"/>
              </a:rPr>
              <a:t>(a boy) </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am tall.</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0" name="CustomShape 6"/>
          <p:cNvSpPr/>
          <p:nvPr/>
        </p:nvSpPr>
        <p:spPr>
          <a:xfrm>
            <a:off x="3409547" y="3771688"/>
            <a:ext cx="268645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Il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est</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 gran</a:t>
            </a:r>
            <a:r>
              <a:rPr kumimoji="0" lang="en-GB" sz="2800" b="1" i="0" u="none" strike="noStrike" kern="0" cap="none" spc="-1" normalizeH="0" baseline="0" noProof="0" dirty="0">
                <a:ln>
                  <a:noFill/>
                </a:ln>
                <a:solidFill>
                  <a:srgbClr val="767171"/>
                </a:solidFill>
                <a:effectLst/>
                <a:uLnTx/>
                <a:uFillTx/>
                <a:latin typeface="Century Gothic"/>
                <a:ea typeface="Century Gothic"/>
                <a:cs typeface="+mn-cs"/>
                <a:sym typeface="Arial"/>
              </a:rPr>
              <a:t>d</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1" name="CustomShape 7"/>
          <p:cNvSpPr/>
          <p:nvPr/>
        </p:nvSpPr>
        <p:spPr>
          <a:xfrm>
            <a:off x="6010020" y="3813663"/>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He is tall.</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2" name="CustomShape 8"/>
          <p:cNvSpPr/>
          <p:nvPr/>
        </p:nvSpPr>
        <p:spPr>
          <a:xfrm>
            <a:off x="3127248" y="4682852"/>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Je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suis</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grand</a:t>
            </a:r>
            <a:r>
              <a:rPr kumimoji="0" lang="en-GB" sz="2800" b="1" i="0" u="none" strike="noStrike" kern="0" cap="none" spc="-1" normalizeH="0" baseline="0" noProof="0" dirty="0" err="1">
                <a:ln>
                  <a:noFill/>
                </a:ln>
                <a:solidFill>
                  <a:srgbClr val="FF0066"/>
                </a:solidFill>
                <a:effectLst/>
                <a:uLnTx/>
                <a:uFillTx/>
                <a:latin typeface="Century Gothic"/>
                <a:ea typeface="Century Gothic"/>
                <a:cs typeface="+mn-cs"/>
                <a:sym typeface="Arial"/>
              </a:rPr>
              <a:t>e</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3" name="CustomShape 9"/>
          <p:cNvSpPr/>
          <p:nvPr/>
        </p:nvSpPr>
        <p:spPr>
          <a:xfrm>
            <a:off x="3072704" y="5882583"/>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Elle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est</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grand</a:t>
            </a:r>
            <a:r>
              <a:rPr kumimoji="0" lang="en-GB" sz="2800" b="1" i="0" u="none" strike="noStrike" kern="0" cap="none" spc="-1" normalizeH="0" baseline="0" noProof="0" dirty="0" err="1">
                <a:ln>
                  <a:noFill/>
                </a:ln>
                <a:solidFill>
                  <a:srgbClr val="FF0066"/>
                </a:solidFill>
                <a:effectLst/>
                <a:uLnTx/>
                <a:uFillTx/>
                <a:latin typeface="Century Gothic"/>
                <a:ea typeface="Century Gothic"/>
                <a:cs typeface="+mn-cs"/>
                <a:sym typeface="Arial"/>
              </a:rPr>
              <a:t>e</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4" name="CustomShape 10"/>
          <p:cNvSpPr/>
          <p:nvPr/>
        </p:nvSpPr>
        <p:spPr>
          <a:xfrm>
            <a:off x="6061645" y="4706802"/>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I </a:t>
            </a:r>
            <a:r>
              <a:rPr kumimoji="0" lang="en-GB" sz="2800" b="0" i="1" u="none" strike="noStrike" kern="0" cap="none" spc="-1" normalizeH="0" baseline="0" noProof="0" dirty="0">
                <a:ln>
                  <a:noFill/>
                </a:ln>
                <a:solidFill>
                  <a:srgbClr val="002060"/>
                </a:solidFill>
                <a:effectLst/>
                <a:uLnTx/>
                <a:uFillTx/>
                <a:latin typeface="Century Gothic"/>
                <a:ea typeface="Century Gothic"/>
                <a:cs typeface="+mn-cs"/>
                <a:sym typeface="Arial"/>
              </a:rPr>
              <a:t>(a girl) </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am tall.</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5" name="CustomShape 11"/>
          <p:cNvSpPr/>
          <p:nvPr/>
        </p:nvSpPr>
        <p:spPr>
          <a:xfrm>
            <a:off x="6053089" y="5890158"/>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She is tall.</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6" name="CustomShape 12"/>
          <p:cNvSpPr/>
          <p:nvPr/>
        </p:nvSpPr>
        <p:spPr>
          <a:xfrm>
            <a:off x="521189" y="3254368"/>
            <a:ext cx="2002680" cy="516600"/>
          </a:xfrm>
          <a:prstGeom prst="rect">
            <a:avLst/>
          </a:prstGeom>
          <a:solidFill>
            <a:schemeClr val="tx2">
              <a:lumMod val="9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a:ln>
                  <a:noFill/>
                </a:ln>
                <a:solidFill>
                  <a:srgbClr val="002060"/>
                </a:solidFill>
                <a:effectLst/>
                <a:uLnTx/>
                <a:uFillTx/>
                <a:latin typeface="Century Gothic"/>
                <a:ea typeface="Century Gothic"/>
                <a:cs typeface="+mn-cs"/>
                <a:sym typeface="Arial"/>
              </a:rPr>
              <a:t>Masculine</a:t>
            </a:r>
            <a:endParaRPr kumimoji="0" lang="en-GB" sz="2800" b="0" i="0" u="none" strike="noStrike" kern="0" cap="none" spc="-1" normalizeH="0" baseline="0" noProof="0">
              <a:ln>
                <a:noFill/>
              </a:ln>
              <a:solidFill>
                <a:srgbClr val="000000"/>
              </a:solidFill>
              <a:effectLst/>
              <a:uLnTx/>
              <a:uFillTx/>
              <a:latin typeface="Arial"/>
              <a:ea typeface="+mn-ea"/>
              <a:cs typeface="+mn-cs"/>
              <a:sym typeface="Arial"/>
            </a:endParaRPr>
          </a:p>
        </p:txBody>
      </p:sp>
      <p:sp>
        <p:nvSpPr>
          <p:cNvPr id="227" name="CustomShape 13"/>
          <p:cNvSpPr/>
          <p:nvPr/>
        </p:nvSpPr>
        <p:spPr>
          <a:xfrm>
            <a:off x="501840" y="5331960"/>
            <a:ext cx="2002680" cy="51660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FFFFFF"/>
                </a:solidFill>
                <a:effectLst/>
                <a:uLnTx/>
                <a:uFillTx/>
                <a:latin typeface="Century Gothic"/>
                <a:ea typeface="Century Gothic"/>
                <a:cs typeface="+mn-cs"/>
                <a:sym typeface="Arial"/>
              </a:rPr>
              <a:t>Feminine</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pic>
        <p:nvPicPr>
          <p:cNvPr id="230" name="Picture 2"/>
          <p:cNvPicPr/>
          <p:nvPr/>
        </p:nvPicPr>
        <p:blipFill>
          <a:blip r:embed="rId10"/>
          <a:stretch/>
        </p:blipFill>
        <p:spPr>
          <a:xfrm>
            <a:off x="5135478" y="2280201"/>
            <a:ext cx="362196" cy="559516"/>
          </a:xfrm>
          <a:prstGeom prst="rect">
            <a:avLst/>
          </a:prstGeom>
          <a:ln>
            <a:noFill/>
          </a:ln>
        </p:spPr>
      </p:pic>
      <p:pic>
        <p:nvPicPr>
          <p:cNvPr id="19" name="Image3">
            <a:extLst>
              <a:ext uri="{FF2B5EF4-FFF2-40B4-BE49-F238E27FC236}">
                <a16:creationId xmlns:a16="http://schemas.microsoft.com/office/drawing/2014/main" id="{4EED29E3-3F34-42AD-AEA6-5FD0ECE74476}"/>
              </a:ext>
            </a:extLst>
          </p:cNvPr>
          <p:cNvPicPr/>
          <p:nvPr/>
        </p:nvPicPr>
        <p:blipFill>
          <a:blip r:embed="rId11">
            <a:lum/>
            <a:alphaModFix/>
          </a:blip>
          <a:srcRect/>
          <a:stretch>
            <a:fillRect/>
          </a:stretch>
        </p:blipFill>
        <p:spPr>
          <a:xfrm>
            <a:off x="9780618" y="2552642"/>
            <a:ext cx="1994267" cy="1625497"/>
          </a:xfrm>
          <a:prstGeom prst="rect">
            <a:avLst/>
          </a:prstGeom>
        </p:spPr>
      </p:pic>
      <p:pic>
        <p:nvPicPr>
          <p:cNvPr id="20" name="Image4">
            <a:extLst>
              <a:ext uri="{FF2B5EF4-FFF2-40B4-BE49-F238E27FC236}">
                <a16:creationId xmlns:a16="http://schemas.microsoft.com/office/drawing/2014/main" id="{E99AF62C-7D40-4760-BE71-81B0E6D10269}"/>
              </a:ext>
            </a:extLst>
          </p:cNvPr>
          <p:cNvPicPr/>
          <p:nvPr/>
        </p:nvPicPr>
        <p:blipFill>
          <a:blip r:embed="rId12">
            <a:lum/>
            <a:alphaModFix/>
          </a:blip>
          <a:srcRect/>
          <a:stretch>
            <a:fillRect/>
          </a:stretch>
        </p:blipFill>
        <p:spPr>
          <a:xfrm>
            <a:off x="9734934" y="4755523"/>
            <a:ext cx="1994267" cy="1650225"/>
          </a:xfrm>
          <a:prstGeom prst="rect">
            <a:avLst/>
          </a:prstGeom>
        </p:spPr>
      </p:pic>
      <p:sp>
        <p:nvSpPr>
          <p:cNvPr id="22" name="CustomShape 2">
            <a:extLst>
              <a:ext uri="{FF2B5EF4-FFF2-40B4-BE49-F238E27FC236}">
                <a16:creationId xmlns:a16="http://schemas.microsoft.com/office/drawing/2014/main" id="{F8CD9920-7B74-403E-AA05-A8C4B74E1A34}"/>
              </a:ext>
            </a:extLst>
          </p:cNvPr>
          <p:cNvSpPr/>
          <p:nvPr/>
        </p:nvSpPr>
        <p:spPr>
          <a:xfrm>
            <a:off x="3348162" y="3254368"/>
            <a:ext cx="249804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Tu es gran</a:t>
            </a:r>
            <a:r>
              <a:rPr kumimoji="0" lang="en-GB" sz="2800" b="1" i="0" u="none" strike="noStrike" kern="0" cap="none" spc="-1" normalizeH="0" baseline="0" noProof="0" dirty="0">
                <a:ln>
                  <a:noFill/>
                </a:ln>
                <a:solidFill>
                  <a:srgbClr val="767171"/>
                </a:solidFill>
                <a:effectLst/>
                <a:uLnTx/>
                <a:uFillTx/>
                <a:latin typeface="Century Gothic"/>
                <a:ea typeface="Century Gothic"/>
                <a:cs typeface="+mn-cs"/>
                <a:sym typeface="Arial"/>
              </a:rPr>
              <a:t>d</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3" name="CustomShape 7">
            <a:extLst>
              <a:ext uri="{FF2B5EF4-FFF2-40B4-BE49-F238E27FC236}">
                <a16:creationId xmlns:a16="http://schemas.microsoft.com/office/drawing/2014/main" id="{AB04EED6-1F7F-4056-9E74-5BE3260EDBB0}"/>
              </a:ext>
            </a:extLst>
          </p:cNvPr>
          <p:cNvSpPr/>
          <p:nvPr/>
        </p:nvSpPr>
        <p:spPr>
          <a:xfrm>
            <a:off x="5985909" y="3259204"/>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You (a boy) are tall.</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4" name="CustomShape 8">
            <a:extLst>
              <a:ext uri="{FF2B5EF4-FFF2-40B4-BE49-F238E27FC236}">
                <a16:creationId xmlns:a16="http://schemas.microsoft.com/office/drawing/2014/main" id="{FECD62AF-753E-40B2-8C51-7B4E4D4AF30F}"/>
              </a:ext>
            </a:extLst>
          </p:cNvPr>
          <p:cNvSpPr/>
          <p:nvPr/>
        </p:nvSpPr>
        <p:spPr>
          <a:xfrm>
            <a:off x="3383030" y="5265540"/>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Tu es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grand</a:t>
            </a:r>
            <a:r>
              <a:rPr kumimoji="0" lang="en-GB" sz="2800" b="1" i="0" u="none" strike="noStrike" kern="0" cap="none" spc="-1" normalizeH="0" baseline="0" noProof="0" dirty="0" err="1">
                <a:ln>
                  <a:noFill/>
                </a:ln>
                <a:solidFill>
                  <a:srgbClr val="FF0066"/>
                </a:solidFill>
                <a:effectLst/>
                <a:uLnTx/>
                <a:uFillTx/>
                <a:latin typeface="Century Gothic"/>
                <a:ea typeface="Century Gothic"/>
                <a:cs typeface="+mn-cs"/>
                <a:sym typeface="Arial"/>
              </a:rPr>
              <a:t>e</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5" name="CustomShape 11">
            <a:extLst>
              <a:ext uri="{FF2B5EF4-FFF2-40B4-BE49-F238E27FC236}">
                <a16:creationId xmlns:a16="http://schemas.microsoft.com/office/drawing/2014/main" id="{F81FDE19-6B00-40D7-8CD1-D262FFAE01FE}"/>
              </a:ext>
            </a:extLst>
          </p:cNvPr>
          <p:cNvSpPr/>
          <p:nvPr/>
        </p:nvSpPr>
        <p:spPr>
          <a:xfrm>
            <a:off x="6010020" y="5282717"/>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You (a girl) are tall.</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8" name="CustomShape 14"/>
          <p:cNvSpPr/>
          <p:nvPr/>
        </p:nvSpPr>
        <p:spPr>
          <a:xfrm>
            <a:off x="5796725" y="2879681"/>
            <a:ext cx="2959200" cy="1990440"/>
          </a:xfrm>
          <a:prstGeom prst="wedgeEllipseCallout">
            <a:avLst>
              <a:gd name="adj1" fmla="val -49820"/>
              <a:gd name="adj2" fmla="val 48602"/>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981A3E8F-82D2-4E97-AB71-02333E8DE8E1}"/>
              </a:ext>
            </a:extLst>
          </p:cNvPr>
          <p:cNvSpPr/>
          <p:nvPr/>
        </p:nvSpPr>
        <p:spPr>
          <a:xfrm>
            <a:off x="5992713" y="3367069"/>
            <a:ext cx="2567223"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1" normalizeH="0" baseline="0" noProof="0" dirty="0">
                <a:ln>
                  <a:noFill/>
                </a:ln>
                <a:solidFill>
                  <a:srgbClr val="FFFFFF"/>
                </a:solidFill>
                <a:effectLst/>
                <a:uLnTx/>
                <a:uFillTx/>
                <a:latin typeface="Century Gothic"/>
                <a:ea typeface="DejaVu Sans"/>
                <a:cs typeface="Arial"/>
                <a:sym typeface="Arial"/>
              </a:rPr>
              <a:t>An ‘e’ at the end means you </a:t>
            </a:r>
            <a:r>
              <a:rPr kumimoji="0" lang="en-GB" sz="2000" b="1" i="0" u="none" strike="noStrike" kern="0" cap="none" spc="-1" normalizeH="0" baseline="0" noProof="0" dirty="0">
                <a:ln>
                  <a:noFill/>
                </a:ln>
                <a:solidFill>
                  <a:srgbClr val="FFFFFF"/>
                </a:solidFill>
                <a:effectLst/>
                <a:uLnTx/>
                <a:uFillTx/>
                <a:latin typeface="Century Gothic"/>
                <a:ea typeface="DejaVu Sans"/>
                <a:cs typeface="Arial"/>
                <a:sym typeface="Arial"/>
              </a:rPr>
              <a:t>do</a:t>
            </a:r>
            <a:r>
              <a:rPr kumimoji="0" lang="en-GB" sz="2000" b="0" i="0" u="none" strike="noStrike" kern="0" cap="none" spc="-1" normalizeH="0" baseline="0" noProof="0" dirty="0">
                <a:ln>
                  <a:noFill/>
                </a:ln>
                <a:solidFill>
                  <a:srgbClr val="FFFFFF"/>
                </a:solidFill>
                <a:effectLst/>
                <a:uLnTx/>
                <a:uFillTx/>
                <a:latin typeface="Century Gothic"/>
                <a:ea typeface="DejaVu Sans"/>
                <a:cs typeface="Arial"/>
                <a:sym typeface="Arial"/>
              </a:rPr>
              <a:t> pronounce the ‘d’.</a:t>
            </a:r>
            <a:endParaRPr kumimoji="0" lang="en-GB" sz="2000" b="0" i="0" u="none" strike="noStrike" kern="0" cap="none" spc="-1" normalizeH="0" baseline="0" noProof="0" dirty="0">
              <a:ln>
                <a:noFill/>
              </a:ln>
              <a:solidFill>
                <a:srgbClr val="000000"/>
              </a:solidFill>
              <a:effectLst/>
              <a:uLnTx/>
              <a:uFillTx/>
              <a:latin typeface="Arial"/>
              <a:ea typeface="+mn-ea"/>
              <a:cs typeface="Arial"/>
              <a:sym typeface="Arial"/>
            </a:endParaRPr>
          </a:p>
        </p:txBody>
      </p:sp>
      <p:sp>
        <p:nvSpPr>
          <p:cNvPr id="4" name="Title 3">
            <a:extLst>
              <a:ext uri="{FF2B5EF4-FFF2-40B4-BE49-F238E27FC236}">
                <a16:creationId xmlns:a16="http://schemas.microsoft.com/office/drawing/2014/main" id="{47EB52AF-ED66-403F-8346-214738D53CCC}"/>
              </a:ext>
            </a:extLst>
          </p:cNvPr>
          <p:cNvSpPr>
            <a:spLocks noGrp="1"/>
          </p:cNvSpPr>
          <p:nvPr>
            <p:ph type="title"/>
          </p:nvPr>
        </p:nvSpPr>
        <p:spPr>
          <a:xfrm>
            <a:off x="239874" y="-63204"/>
            <a:ext cx="10515600" cy="1325563"/>
          </a:xfrm>
        </p:spPr>
        <p:txBody>
          <a:bodyPr/>
          <a:lstStyle/>
          <a:p>
            <a:r>
              <a:rPr lang="en-GB" b="1" spc="-1" dirty="0">
                <a:solidFill>
                  <a:srgbClr val="1E4E79"/>
                </a:solidFill>
                <a:latin typeface="Century Gothic"/>
                <a:ea typeface="Century Gothic"/>
              </a:rPr>
              <a:t>Using adjectives [1/2]</a:t>
            </a:r>
            <a:endParaRPr lang="en-GB" dirty="0"/>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1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je_suis_grand.wav"/>
                                        </p:tgtEl>
                                      </p:cMediaNode>
                                    </p:audio>
                                  </p:sub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2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u_es_grand.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22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il_est_grand.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2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2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p:cTn id="48" dur="1" fill="hold">
                                          <p:stCondLst>
                                            <p:cond delay="0"/>
                                          </p:stCondLst>
                                        </p:cTn>
                                        <p:tgtEl>
                                          <p:spTgt spid="22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je_suis_grande.wav"/>
                                        </p:tgtEl>
                                      </p:cMediaNode>
                                    </p:audio>
                                  </p:sub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2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tu_es_grande.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fill="hold" nodeType="clickEffect">
                                  <p:stCondLst>
                                    <p:cond delay="0"/>
                                  </p:stCondLst>
                                  <p:childTnLst>
                                    <p:set>
                                      <p:cBhvr>
                                        <p:cTn id="66" dur="1" fill="hold">
                                          <p:stCondLst>
                                            <p:cond delay="0"/>
                                          </p:stCondLst>
                                        </p:cTn>
                                        <p:tgtEl>
                                          <p:spTgt spid="2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8" name="elle_est_grande.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fill="hold" nodeType="clickEffect">
                                  <p:stCondLst>
                                    <p:cond delay="0"/>
                                  </p:stCondLst>
                                  <p:childTnLst>
                                    <p:set>
                                      <p:cBhvr>
                                        <p:cTn id="70" dur="1" fill="hold">
                                          <p:stCondLst>
                                            <p:cond delay="0"/>
                                          </p:stCondLst>
                                        </p:cTn>
                                        <p:tgtEl>
                                          <p:spTgt spid="2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fill="hold" nodeType="clickEffect">
                                  <p:stCondLst>
                                    <p:cond delay="0"/>
                                  </p:stCondLst>
                                  <p:childTnLst>
                                    <p:set>
                                      <p:cBhvr>
                                        <p:cTn id="74" dur="1" fill="hold">
                                          <p:stCondLst>
                                            <p:cond delay="0"/>
                                          </p:stCondLst>
                                        </p:cTn>
                                        <p:tgtEl>
                                          <p:spTgt spid="230"/>
                                        </p:tgtEl>
                                        <p:attrNameLst>
                                          <p:attrName>style.visibility</p:attrName>
                                        </p:attrNameLst>
                                      </p:cBhvr>
                                      <p:to>
                                        <p:strVal val="visible"/>
                                      </p:to>
                                    </p:set>
                                    <p:animEffect transition="in" filter="fade">
                                      <p:cBhvr additive="repl">
                                        <p:cTn id="75" dur="500"/>
                                        <p:tgtEl>
                                          <p:spTgt spid="230"/>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fill="hold" nodeType="clickEffect">
                                  <p:stCondLst>
                                    <p:cond delay="0"/>
                                  </p:stCondLst>
                                  <p:childTnLst>
                                    <p:set>
                                      <p:cBhvr>
                                        <p:cTn id="79" dur="1" fill="hold">
                                          <p:stCondLst>
                                            <p:cond delay="0"/>
                                          </p:stCondLst>
                                        </p:cTn>
                                        <p:tgtEl>
                                          <p:spTgt spid="228"/>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Google Shape;170;p8"/>
          <p:cNvPicPr/>
          <p:nvPr/>
        </p:nvPicPr>
        <p:blipFill>
          <a:blip r:embed="rId7"/>
          <a:stretch/>
        </p:blipFill>
        <p:spPr>
          <a:xfrm>
            <a:off x="11062741" y="72121"/>
            <a:ext cx="998446" cy="1005281"/>
          </a:xfrm>
          <a:prstGeom prst="rect">
            <a:avLst/>
          </a:prstGeom>
          <a:ln>
            <a:noFill/>
          </a:ln>
        </p:spPr>
      </p:pic>
      <p:sp>
        <p:nvSpPr>
          <p:cNvPr id="215" name="CustomShape 1"/>
          <p:cNvSpPr/>
          <p:nvPr/>
        </p:nvSpPr>
        <p:spPr>
          <a:xfrm>
            <a:off x="278640" y="1067040"/>
            <a:ext cx="114627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The spelling and sound of </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adjectives</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 ending in </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e</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 do not change.</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16" name="CustomShape 2"/>
          <p:cNvSpPr/>
          <p:nvPr/>
        </p:nvSpPr>
        <p:spPr>
          <a:xfrm>
            <a:off x="3071380" y="2715660"/>
            <a:ext cx="331926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Je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suis</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 trist</a:t>
            </a:r>
            <a:r>
              <a:rPr kumimoji="0" lang="en-GB" sz="2800" b="1" i="0" u="none" strike="noStrike" kern="0" cap="none" spc="-1" normalizeH="0" baseline="0" noProof="0" dirty="0">
                <a:ln>
                  <a:noFill/>
                </a:ln>
                <a:solidFill>
                  <a:srgbClr val="767171"/>
                </a:solidFill>
                <a:effectLst/>
                <a:uLnTx/>
                <a:uFillTx/>
                <a:latin typeface="Century Gothic"/>
                <a:ea typeface="Century Gothic"/>
                <a:cs typeface="+mn-cs"/>
                <a:sym typeface="Arial"/>
              </a:rPr>
              <a:t>e</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18" name="CustomShape 4"/>
          <p:cNvSpPr/>
          <p:nvPr/>
        </p:nvSpPr>
        <p:spPr>
          <a:xfrm>
            <a:off x="306540" y="1606065"/>
            <a:ext cx="11406960" cy="94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They are the same when describing feminine </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and</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 masculine nouns.</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19" name="CustomShape 5"/>
          <p:cNvSpPr/>
          <p:nvPr/>
        </p:nvSpPr>
        <p:spPr>
          <a:xfrm>
            <a:off x="6010020" y="2718959"/>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I </a:t>
            </a:r>
            <a:r>
              <a:rPr kumimoji="0" lang="en-GB" sz="2800" b="0" i="1" u="none" strike="noStrike" kern="0" cap="none" spc="-1" normalizeH="0" baseline="0" noProof="0" dirty="0">
                <a:ln>
                  <a:noFill/>
                </a:ln>
                <a:solidFill>
                  <a:srgbClr val="002060"/>
                </a:solidFill>
                <a:effectLst/>
                <a:uLnTx/>
                <a:uFillTx/>
                <a:latin typeface="Century Gothic"/>
                <a:ea typeface="Century Gothic"/>
                <a:cs typeface="+mn-cs"/>
                <a:sym typeface="Arial"/>
              </a:rPr>
              <a:t>(a boy) </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am sad.</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0" name="CustomShape 6"/>
          <p:cNvSpPr/>
          <p:nvPr/>
        </p:nvSpPr>
        <p:spPr>
          <a:xfrm>
            <a:off x="3409547" y="3771688"/>
            <a:ext cx="268645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Il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est</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 trist</a:t>
            </a:r>
            <a:r>
              <a:rPr kumimoji="0" lang="en-GB" sz="2800" b="1" i="0" u="none" strike="noStrike" kern="0" cap="none" spc="-1" normalizeH="0" baseline="0" noProof="0" dirty="0">
                <a:ln>
                  <a:noFill/>
                </a:ln>
                <a:solidFill>
                  <a:srgbClr val="767171"/>
                </a:solidFill>
                <a:effectLst/>
                <a:uLnTx/>
                <a:uFillTx/>
                <a:latin typeface="Century Gothic"/>
                <a:ea typeface="Century Gothic"/>
                <a:cs typeface="+mn-cs"/>
                <a:sym typeface="Arial"/>
              </a:rPr>
              <a:t>e</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1" name="CustomShape 7"/>
          <p:cNvSpPr/>
          <p:nvPr/>
        </p:nvSpPr>
        <p:spPr>
          <a:xfrm>
            <a:off x="6010020" y="3813663"/>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He is sad.</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2" name="CustomShape 8"/>
          <p:cNvSpPr/>
          <p:nvPr/>
        </p:nvSpPr>
        <p:spPr>
          <a:xfrm>
            <a:off x="3127248" y="4682852"/>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Je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suis</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 trist</a:t>
            </a:r>
            <a:r>
              <a:rPr kumimoji="0" lang="en-GB" sz="2800" b="1" i="0" u="none" strike="noStrike" kern="0" cap="none" spc="-1" normalizeH="0" baseline="0" noProof="0" dirty="0">
                <a:ln>
                  <a:noFill/>
                </a:ln>
                <a:solidFill>
                  <a:srgbClr val="767171"/>
                </a:solidFill>
                <a:effectLst/>
                <a:uLnTx/>
                <a:uFillTx/>
                <a:latin typeface="Century Gothic"/>
                <a:ea typeface="Century Gothic"/>
                <a:cs typeface="+mn-cs"/>
                <a:sym typeface="Arial"/>
              </a:rPr>
              <a:t>e</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3" name="CustomShape 9"/>
          <p:cNvSpPr/>
          <p:nvPr/>
        </p:nvSpPr>
        <p:spPr>
          <a:xfrm>
            <a:off x="3072704" y="5882583"/>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Elle </a:t>
            </a:r>
            <a:r>
              <a:rPr kumimoji="0" lang="en-GB" sz="2800" b="1" i="0" u="none" strike="noStrike" kern="0" cap="none" spc="-1" normalizeH="0" baseline="0" noProof="0" dirty="0" err="1">
                <a:ln>
                  <a:noFill/>
                </a:ln>
                <a:solidFill>
                  <a:srgbClr val="002060"/>
                </a:solidFill>
                <a:effectLst/>
                <a:uLnTx/>
                <a:uFillTx/>
                <a:latin typeface="Century Gothic"/>
                <a:ea typeface="Century Gothic"/>
                <a:cs typeface="+mn-cs"/>
                <a:sym typeface="Arial"/>
              </a:rPr>
              <a:t>est</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 trist</a:t>
            </a:r>
            <a:r>
              <a:rPr kumimoji="0" lang="en-GB" sz="2800" b="1" i="0" u="none" strike="noStrike" kern="0" cap="none" spc="-1" normalizeH="0" baseline="0" noProof="0" dirty="0">
                <a:ln>
                  <a:noFill/>
                </a:ln>
                <a:solidFill>
                  <a:srgbClr val="767171"/>
                </a:solidFill>
                <a:effectLst/>
                <a:uLnTx/>
                <a:uFillTx/>
                <a:latin typeface="Century Gothic"/>
                <a:ea typeface="Century Gothic"/>
                <a:cs typeface="+mn-cs"/>
                <a:sym typeface="Arial"/>
              </a:rPr>
              <a:t>e</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4" name="CustomShape 10"/>
          <p:cNvSpPr/>
          <p:nvPr/>
        </p:nvSpPr>
        <p:spPr>
          <a:xfrm>
            <a:off x="6061645" y="4706802"/>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I </a:t>
            </a:r>
            <a:r>
              <a:rPr kumimoji="0" lang="en-GB" sz="2800" b="0" i="1" u="none" strike="noStrike" kern="0" cap="none" spc="-1" normalizeH="0" baseline="0" noProof="0" dirty="0">
                <a:ln>
                  <a:noFill/>
                </a:ln>
                <a:solidFill>
                  <a:srgbClr val="002060"/>
                </a:solidFill>
                <a:effectLst/>
                <a:uLnTx/>
                <a:uFillTx/>
                <a:latin typeface="Century Gothic"/>
                <a:ea typeface="Century Gothic"/>
                <a:cs typeface="+mn-cs"/>
                <a:sym typeface="Arial"/>
              </a:rPr>
              <a:t>(a girl) </a:t>
            </a: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am sad.</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5" name="CustomShape 11"/>
          <p:cNvSpPr/>
          <p:nvPr/>
        </p:nvSpPr>
        <p:spPr>
          <a:xfrm>
            <a:off x="6053089" y="5890158"/>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She is sad.</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6" name="CustomShape 12"/>
          <p:cNvSpPr/>
          <p:nvPr/>
        </p:nvSpPr>
        <p:spPr>
          <a:xfrm>
            <a:off x="521189" y="3254368"/>
            <a:ext cx="2002680" cy="516600"/>
          </a:xfrm>
          <a:prstGeom prst="rect">
            <a:avLst/>
          </a:prstGeom>
          <a:solidFill>
            <a:schemeClr val="tx2">
              <a:lumMod val="9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a:ln>
                  <a:noFill/>
                </a:ln>
                <a:solidFill>
                  <a:srgbClr val="002060"/>
                </a:solidFill>
                <a:effectLst/>
                <a:uLnTx/>
                <a:uFillTx/>
                <a:latin typeface="Century Gothic"/>
                <a:ea typeface="Century Gothic"/>
                <a:cs typeface="+mn-cs"/>
                <a:sym typeface="Arial"/>
              </a:rPr>
              <a:t>Masculine</a:t>
            </a:r>
            <a:endParaRPr kumimoji="0" lang="en-GB" sz="2800" b="0" i="0" u="none" strike="noStrike" kern="0" cap="none" spc="-1" normalizeH="0" baseline="0" noProof="0">
              <a:ln>
                <a:noFill/>
              </a:ln>
              <a:solidFill>
                <a:srgbClr val="000000"/>
              </a:solidFill>
              <a:effectLst/>
              <a:uLnTx/>
              <a:uFillTx/>
              <a:latin typeface="Arial"/>
              <a:ea typeface="+mn-ea"/>
              <a:cs typeface="+mn-cs"/>
              <a:sym typeface="Arial"/>
            </a:endParaRPr>
          </a:p>
        </p:txBody>
      </p:sp>
      <p:sp>
        <p:nvSpPr>
          <p:cNvPr id="227" name="CustomShape 13"/>
          <p:cNvSpPr/>
          <p:nvPr/>
        </p:nvSpPr>
        <p:spPr>
          <a:xfrm>
            <a:off x="501840" y="5331960"/>
            <a:ext cx="2002680" cy="51660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FFFFFF"/>
                </a:solidFill>
                <a:effectLst/>
                <a:uLnTx/>
                <a:uFillTx/>
                <a:latin typeface="Century Gothic"/>
                <a:ea typeface="Century Gothic"/>
                <a:cs typeface="+mn-cs"/>
                <a:sym typeface="Arial"/>
              </a:rPr>
              <a:t>Feminine</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pic>
        <p:nvPicPr>
          <p:cNvPr id="230" name="Picture 2"/>
          <p:cNvPicPr/>
          <p:nvPr/>
        </p:nvPicPr>
        <p:blipFill>
          <a:blip r:embed="rId8"/>
          <a:stretch/>
        </p:blipFill>
        <p:spPr>
          <a:xfrm>
            <a:off x="4963770" y="2330954"/>
            <a:ext cx="362196" cy="559516"/>
          </a:xfrm>
          <a:prstGeom prst="rect">
            <a:avLst/>
          </a:prstGeom>
          <a:ln>
            <a:noFill/>
          </a:ln>
        </p:spPr>
      </p:pic>
      <p:sp>
        <p:nvSpPr>
          <p:cNvPr id="22" name="CustomShape 2">
            <a:extLst>
              <a:ext uri="{FF2B5EF4-FFF2-40B4-BE49-F238E27FC236}">
                <a16:creationId xmlns:a16="http://schemas.microsoft.com/office/drawing/2014/main" id="{F8CD9920-7B74-403E-AA05-A8C4B74E1A34}"/>
              </a:ext>
            </a:extLst>
          </p:cNvPr>
          <p:cNvSpPr/>
          <p:nvPr/>
        </p:nvSpPr>
        <p:spPr>
          <a:xfrm>
            <a:off x="3348162" y="3254368"/>
            <a:ext cx="249804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Tu es trist</a:t>
            </a:r>
            <a:r>
              <a:rPr kumimoji="0" lang="en-GB" sz="2800" b="1" i="0" u="none" strike="noStrike" kern="0" cap="none" spc="-1" normalizeH="0" baseline="0" noProof="0" dirty="0">
                <a:ln>
                  <a:noFill/>
                </a:ln>
                <a:solidFill>
                  <a:srgbClr val="767171"/>
                </a:solidFill>
                <a:effectLst/>
                <a:uLnTx/>
                <a:uFillTx/>
                <a:latin typeface="Century Gothic"/>
                <a:ea typeface="Century Gothic"/>
                <a:cs typeface="+mn-cs"/>
                <a:sym typeface="Arial"/>
              </a:rPr>
              <a:t>e</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3" name="CustomShape 7">
            <a:extLst>
              <a:ext uri="{FF2B5EF4-FFF2-40B4-BE49-F238E27FC236}">
                <a16:creationId xmlns:a16="http://schemas.microsoft.com/office/drawing/2014/main" id="{AB04EED6-1F7F-4056-9E74-5BE3260EDBB0}"/>
              </a:ext>
            </a:extLst>
          </p:cNvPr>
          <p:cNvSpPr/>
          <p:nvPr/>
        </p:nvSpPr>
        <p:spPr>
          <a:xfrm>
            <a:off x="5985909" y="3259204"/>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You (a boy) are sad.</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4" name="CustomShape 8">
            <a:extLst>
              <a:ext uri="{FF2B5EF4-FFF2-40B4-BE49-F238E27FC236}">
                <a16:creationId xmlns:a16="http://schemas.microsoft.com/office/drawing/2014/main" id="{FECD62AF-753E-40B2-8C51-7B4E4D4AF30F}"/>
              </a:ext>
            </a:extLst>
          </p:cNvPr>
          <p:cNvSpPr/>
          <p:nvPr/>
        </p:nvSpPr>
        <p:spPr>
          <a:xfrm>
            <a:off x="3383030" y="5265540"/>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Tu es trist</a:t>
            </a:r>
            <a:r>
              <a:rPr kumimoji="0" lang="en-GB" sz="2800" b="1" i="0" u="none" strike="noStrike" kern="0" cap="none" spc="-1" normalizeH="0" baseline="0" noProof="0" dirty="0">
                <a:ln>
                  <a:noFill/>
                </a:ln>
                <a:solidFill>
                  <a:srgbClr val="767171"/>
                </a:solidFill>
                <a:effectLst/>
                <a:uLnTx/>
                <a:uFillTx/>
                <a:latin typeface="Century Gothic"/>
                <a:ea typeface="Century Gothic"/>
                <a:cs typeface="+mn-cs"/>
                <a:sym typeface="Arial"/>
              </a:rPr>
              <a:t>e</a:t>
            </a:r>
            <a:r>
              <a:rPr kumimoji="0" lang="en-GB" sz="2800" b="1" i="0" u="none" strike="noStrike" kern="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5" name="CustomShape 11">
            <a:extLst>
              <a:ext uri="{FF2B5EF4-FFF2-40B4-BE49-F238E27FC236}">
                <a16:creationId xmlns:a16="http://schemas.microsoft.com/office/drawing/2014/main" id="{F81FDE19-6B00-40D7-8CD1-D262FFAE01FE}"/>
              </a:ext>
            </a:extLst>
          </p:cNvPr>
          <p:cNvSpPr/>
          <p:nvPr/>
        </p:nvSpPr>
        <p:spPr>
          <a:xfrm>
            <a:off x="6010020" y="5282717"/>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1" normalizeH="0" baseline="0" noProof="0" dirty="0">
                <a:ln>
                  <a:noFill/>
                </a:ln>
                <a:solidFill>
                  <a:srgbClr val="002060"/>
                </a:solidFill>
                <a:effectLst/>
                <a:uLnTx/>
                <a:uFillTx/>
                <a:latin typeface="Century Gothic"/>
                <a:ea typeface="Century Gothic"/>
                <a:cs typeface="+mn-cs"/>
                <a:sym typeface="Arial"/>
              </a:rPr>
              <a:t>You (a girl) are sad.</a:t>
            </a:r>
            <a:endParaRPr kumimoji="0" lang="en-GB" sz="28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228" name="CustomShape 14"/>
          <p:cNvSpPr/>
          <p:nvPr/>
        </p:nvSpPr>
        <p:spPr>
          <a:xfrm>
            <a:off x="5443388" y="927123"/>
            <a:ext cx="2959200" cy="1990440"/>
          </a:xfrm>
          <a:prstGeom prst="wedgeEllipseCallout">
            <a:avLst>
              <a:gd name="adj1" fmla="val -49820"/>
              <a:gd name="adj2" fmla="val 48602"/>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981A3E8F-82D2-4E97-AB71-02333E8DE8E1}"/>
              </a:ext>
            </a:extLst>
          </p:cNvPr>
          <p:cNvSpPr/>
          <p:nvPr/>
        </p:nvSpPr>
        <p:spPr>
          <a:xfrm>
            <a:off x="5639376" y="1414511"/>
            <a:ext cx="2567223"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1" normalizeH="0" baseline="0" noProof="0" dirty="0">
                <a:ln>
                  <a:noFill/>
                </a:ln>
                <a:solidFill>
                  <a:srgbClr val="FFFFFF"/>
                </a:solidFill>
                <a:effectLst/>
                <a:uLnTx/>
                <a:uFillTx/>
                <a:latin typeface="Century Gothic"/>
                <a:ea typeface="DejaVu Sans"/>
                <a:cs typeface="Arial"/>
                <a:sym typeface="Arial"/>
              </a:rPr>
              <a:t>An ‘e’ at the end means you </a:t>
            </a:r>
            <a:r>
              <a:rPr kumimoji="0" lang="en-GB" sz="2000" b="1" i="0" u="none" strike="noStrike" kern="0" cap="none" spc="-1" normalizeH="0" baseline="0" noProof="0" dirty="0">
                <a:ln>
                  <a:noFill/>
                </a:ln>
                <a:solidFill>
                  <a:srgbClr val="FFFFFF"/>
                </a:solidFill>
                <a:effectLst/>
                <a:uLnTx/>
                <a:uFillTx/>
                <a:latin typeface="Century Gothic"/>
                <a:ea typeface="DejaVu Sans"/>
                <a:cs typeface="Arial"/>
                <a:sym typeface="Arial"/>
              </a:rPr>
              <a:t>do</a:t>
            </a:r>
            <a:r>
              <a:rPr kumimoji="0" lang="en-GB" sz="2000" b="0" i="0" u="none" strike="noStrike" kern="0" cap="none" spc="-1" normalizeH="0" baseline="0" noProof="0" dirty="0">
                <a:ln>
                  <a:noFill/>
                </a:ln>
                <a:solidFill>
                  <a:srgbClr val="FFFFFF"/>
                </a:solidFill>
                <a:effectLst/>
                <a:uLnTx/>
                <a:uFillTx/>
                <a:latin typeface="Century Gothic"/>
                <a:ea typeface="DejaVu Sans"/>
                <a:cs typeface="Arial"/>
                <a:sym typeface="Arial"/>
              </a:rPr>
              <a:t> pronounce the ‘t’.</a:t>
            </a:r>
            <a:endParaRPr kumimoji="0" lang="en-GB" sz="2000" b="0" i="0" u="none" strike="noStrike" kern="0" cap="none" spc="-1" normalizeH="0" baseline="0" noProof="0" dirty="0">
              <a:ln>
                <a:noFill/>
              </a:ln>
              <a:solidFill>
                <a:srgbClr val="000000"/>
              </a:solidFill>
              <a:effectLst/>
              <a:uLnTx/>
              <a:uFillTx/>
              <a:latin typeface="Arial"/>
              <a:ea typeface="+mn-ea"/>
              <a:cs typeface="Arial"/>
              <a:sym typeface="Arial"/>
            </a:endParaRPr>
          </a:p>
        </p:txBody>
      </p:sp>
      <p:pic>
        <p:nvPicPr>
          <p:cNvPr id="26" name="Picture 25" descr="Shape, circle&#10;&#10;Description automatically generated">
            <a:extLst>
              <a:ext uri="{FF2B5EF4-FFF2-40B4-BE49-F238E27FC236}">
                <a16:creationId xmlns:a16="http://schemas.microsoft.com/office/drawing/2014/main" id="{B6DC8205-0AAA-4B7D-A841-1E801340F77D}"/>
              </a:ext>
            </a:extLst>
          </p:cNvPr>
          <p:cNvPicPr>
            <a:picLocks noChangeAspect="1"/>
          </p:cNvPicPr>
          <p:nvPr/>
        </p:nvPicPr>
        <p:blipFill>
          <a:blip r:embed="rId9"/>
          <a:stretch>
            <a:fillRect/>
          </a:stretch>
        </p:blipFill>
        <p:spPr>
          <a:xfrm>
            <a:off x="9569339" y="2478535"/>
            <a:ext cx="2474489" cy="2172722"/>
          </a:xfrm>
          <a:prstGeom prst="rect">
            <a:avLst/>
          </a:prstGeom>
        </p:spPr>
      </p:pic>
      <p:pic>
        <p:nvPicPr>
          <p:cNvPr id="27" name="Picture 26" descr="Shape, circle&#10;&#10;Description automatically generated">
            <a:extLst>
              <a:ext uri="{FF2B5EF4-FFF2-40B4-BE49-F238E27FC236}">
                <a16:creationId xmlns:a16="http://schemas.microsoft.com/office/drawing/2014/main" id="{F33C40BF-655B-49DB-8473-7A9C6233A979}"/>
              </a:ext>
            </a:extLst>
          </p:cNvPr>
          <p:cNvPicPr>
            <a:picLocks noChangeAspect="1"/>
          </p:cNvPicPr>
          <p:nvPr/>
        </p:nvPicPr>
        <p:blipFill>
          <a:blip r:embed="rId10"/>
          <a:stretch>
            <a:fillRect/>
          </a:stretch>
        </p:blipFill>
        <p:spPr>
          <a:xfrm>
            <a:off x="9637165" y="4651257"/>
            <a:ext cx="2474490" cy="2172723"/>
          </a:xfrm>
          <a:prstGeom prst="rect">
            <a:avLst/>
          </a:prstGeom>
        </p:spPr>
      </p:pic>
      <p:sp>
        <p:nvSpPr>
          <p:cNvPr id="2" name="Title 1">
            <a:extLst>
              <a:ext uri="{FF2B5EF4-FFF2-40B4-BE49-F238E27FC236}">
                <a16:creationId xmlns:a16="http://schemas.microsoft.com/office/drawing/2014/main" id="{94B3CDF4-6A01-486D-9591-418E4D517035}"/>
              </a:ext>
            </a:extLst>
          </p:cNvPr>
          <p:cNvSpPr>
            <a:spLocks noGrp="1"/>
          </p:cNvSpPr>
          <p:nvPr>
            <p:ph type="title"/>
          </p:nvPr>
        </p:nvSpPr>
        <p:spPr>
          <a:xfrm>
            <a:off x="130813" y="-185347"/>
            <a:ext cx="10515600" cy="1325563"/>
          </a:xfrm>
        </p:spPr>
        <p:txBody>
          <a:bodyPr/>
          <a:lstStyle/>
          <a:p>
            <a:r>
              <a:rPr lang="en-GB" b="1" spc="-1" dirty="0">
                <a:solidFill>
                  <a:srgbClr val="1E4E79"/>
                </a:solidFill>
                <a:latin typeface="Century Gothic"/>
                <a:ea typeface="Century Gothic"/>
              </a:rPr>
              <a:t>Using adjectives [2/2]</a:t>
            </a:r>
            <a:endParaRPr lang="en-GB" dirty="0"/>
          </a:p>
        </p:txBody>
      </p:sp>
    </p:spTree>
    <p:extLst>
      <p:ext uri="{BB962C8B-B14F-4D97-AF65-F5344CB8AC3E}">
        <p14:creationId xmlns:p14="http://schemas.microsoft.com/office/powerpoint/2010/main" val="23820456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1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je_suis_triste.wav"/>
                                        </p:tgtEl>
                                      </p:cMediaNode>
                                    </p:audio>
                                  </p:sub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2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u_es_triste.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22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il_est_triste.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2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2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p:cTn id="48" dur="1" fill="hold">
                                          <p:stCondLst>
                                            <p:cond delay="0"/>
                                          </p:stCondLst>
                                        </p:cTn>
                                        <p:tgtEl>
                                          <p:spTgt spid="22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je_suis_triste.wav"/>
                                        </p:tgtEl>
                                      </p:cMediaNode>
                                    </p:audio>
                                  </p:sub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2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4" name="tu_es_triste.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fill="hold" nodeType="clickEffect">
                                  <p:stCondLst>
                                    <p:cond delay="0"/>
                                  </p:stCondLst>
                                  <p:childTnLst>
                                    <p:set>
                                      <p:cBhvr>
                                        <p:cTn id="66" dur="1" fill="hold">
                                          <p:stCondLst>
                                            <p:cond delay="0"/>
                                          </p:stCondLst>
                                        </p:cTn>
                                        <p:tgtEl>
                                          <p:spTgt spid="2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elle_est_triste.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fill="hold" nodeType="clickEffect">
                                  <p:stCondLst>
                                    <p:cond delay="0"/>
                                  </p:stCondLst>
                                  <p:childTnLst>
                                    <p:set>
                                      <p:cBhvr>
                                        <p:cTn id="70" dur="1" fill="hold">
                                          <p:stCondLst>
                                            <p:cond delay="0"/>
                                          </p:stCondLst>
                                        </p:cTn>
                                        <p:tgtEl>
                                          <p:spTgt spid="2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fill="hold" nodeType="clickEffect">
                                  <p:stCondLst>
                                    <p:cond delay="0"/>
                                  </p:stCondLst>
                                  <p:childTnLst>
                                    <p:set>
                                      <p:cBhvr>
                                        <p:cTn id="74" dur="1" fill="hold">
                                          <p:stCondLst>
                                            <p:cond delay="0"/>
                                          </p:stCondLst>
                                        </p:cTn>
                                        <p:tgtEl>
                                          <p:spTgt spid="230"/>
                                        </p:tgtEl>
                                        <p:attrNameLst>
                                          <p:attrName>style.visibility</p:attrName>
                                        </p:attrNameLst>
                                      </p:cBhvr>
                                      <p:to>
                                        <p:strVal val="visible"/>
                                      </p:to>
                                    </p:set>
                                    <p:animEffect transition="in" filter="fade">
                                      <p:cBhvr additive="repl">
                                        <p:cTn id="75" dur="500"/>
                                        <p:tgtEl>
                                          <p:spTgt spid="230"/>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fill="hold" nodeType="clickEffect">
                                  <p:stCondLst>
                                    <p:cond delay="0"/>
                                  </p:stCondLst>
                                  <p:childTnLst>
                                    <p:set>
                                      <p:cBhvr>
                                        <p:cTn id="79" dur="1" fill="hold">
                                          <p:stCondLst>
                                            <p:cond delay="0"/>
                                          </p:stCondLst>
                                        </p:cTn>
                                        <p:tgtEl>
                                          <p:spTgt spid="228"/>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rPr>
              <a:t>Adèle’s phone got dropped. </a:t>
            </a:r>
            <a:endParaRPr kumimoji="0" lang="en-GB" sz="26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5307072" y="20164"/>
            <a:ext cx="6008391" cy="41997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She can’t read all her messages.</a:t>
            </a:r>
            <a:endParaRPr kumimoji="0" lang="en-GB" sz="2400" b="0" i="0" u="none" strike="noStrike" kern="1200" cap="none" spc="-1" normalizeH="0" baseline="0" noProof="0" dirty="0">
              <a:ln>
                <a:noFill/>
              </a:ln>
              <a:solidFill>
                <a:prstClr val="black"/>
              </a:solidFill>
              <a:effectLst/>
              <a:uLnTx/>
              <a:uFillTx/>
              <a:latin typeface="Arial"/>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2" name="CustomShape 8">
            <a:extLst>
              <a:ext uri="{FF2B5EF4-FFF2-40B4-BE49-F238E27FC236}">
                <a16:creationId xmlns:a16="http://schemas.microsoft.com/office/drawing/2014/main" id="{977D9DC2-7212-4C61-B9B9-2FECC03F6397}"/>
              </a:ext>
            </a:extLst>
          </p:cNvPr>
          <p:cNvSpPr/>
          <p:nvPr/>
        </p:nvSpPr>
        <p:spPr>
          <a:xfrm>
            <a:off x="101160" y="493955"/>
            <a:ext cx="8471344"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Help her.  Write 1-6 and the correct friend’s name.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2" name="TextBox 11">
            <a:extLst>
              <a:ext uri="{FF2B5EF4-FFF2-40B4-BE49-F238E27FC236}">
                <a16:creationId xmlns:a16="http://schemas.microsoft.com/office/drawing/2014/main" id="{CF5C1279-333B-453F-B9FA-6D14DCBBBFF4}"/>
              </a:ext>
            </a:extLst>
          </p:cNvPr>
          <p:cNvSpPr txBox="1"/>
          <p:nvPr/>
        </p:nvSpPr>
        <p:spPr>
          <a:xfrm>
            <a:off x="5195531" y="1947539"/>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2654560" y="379483"/>
            <a:ext cx="1576131" cy="3162619"/>
          </a:xfrm>
          <a:prstGeom prst="roundRect">
            <a:avLst/>
          </a:prstGeom>
          <a:solidFill>
            <a:srgbClr val="FF0000"/>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2627919" y="71144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4711772" y="1857224"/>
            <a:ext cx="159150" cy="1629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2128577" y="1340028"/>
            <a:ext cx="2392549" cy="1124332"/>
          </a:xfrm>
          <a:prstGeom prst="wedgeRoundRectCallout">
            <a:avLst>
              <a:gd name="adj1" fmla="val 26248"/>
              <a:gd name="adj2" fmla="val 6355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2259327" y="1460030"/>
            <a:ext cx="22033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Marianne</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est</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jeune</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et </a:t>
            </a:r>
            <a:r>
              <a:rPr kumimoji="0" lang="en-GB" sz="24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jolie</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76629107-549E-4B60-9A05-7B0B89B30765}"/>
              </a:ext>
            </a:extLst>
          </p:cNvPr>
          <p:cNvSpPr txBox="1"/>
          <p:nvPr/>
        </p:nvSpPr>
        <p:spPr>
          <a:xfrm>
            <a:off x="1352035" y="1203122"/>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1" name="TextBox 20">
            <a:extLst>
              <a:ext uri="{FF2B5EF4-FFF2-40B4-BE49-F238E27FC236}">
                <a16:creationId xmlns:a16="http://schemas.microsoft.com/office/drawing/2014/main" id="{9CD58BB9-4907-432F-9B6E-52E1D914C9D7}"/>
              </a:ext>
            </a:extLst>
          </p:cNvPr>
          <p:cNvSpPr txBox="1"/>
          <p:nvPr/>
        </p:nvSpPr>
        <p:spPr>
          <a:xfrm>
            <a:off x="5195531" y="1312450"/>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22" name="TextBox 21">
            <a:extLst>
              <a:ext uri="{FF2B5EF4-FFF2-40B4-BE49-F238E27FC236}">
                <a16:creationId xmlns:a16="http://schemas.microsoft.com/office/drawing/2014/main" id="{FACFC432-5E19-4F84-B63E-E189C50EEB68}"/>
              </a:ext>
            </a:extLst>
          </p:cNvPr>
          <p:cNvSpPr txBox="1"/>
          <p:nvPr/>
        </p:nvSpPr>
        <p:spPr>
          <a:xfrm>
            <a:off x="5880470" y="1403177"/>
            <a:ext cx="4009886"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Martin is</a:t>
            </a:r>
          </a:p>
        </p:txBody>
      </p:sp>
      <p:pic>
        <p:nvPicPr>
          <p:cNvPr id="23" name="Picture 22">
            <a:extLst>
              <a:ext uri="{FF2B5EF4-FFF2-40B4-BE49-F238E27FC236}">
                <a16:creationId xmlns:a16="http://schemas.microsoft.com/office/drawing/2014/main" id="{EB93CCC8-FA2B-41F8-B88F-A8C6BA4202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6448" y="1850097"/>
            <a:ext cx="498794" cy="519576"/>
          </a:xfrm>
          <a:prstGeom prst="rect">
            <a:avLst/>
          </a:prstGeom>
        </p:spPr>
      </p:pic>
      <p:sp>
        <p:nvSpPr>
          <p:cNvPr id="24" name="TextBox 23">
            <a:extLst>
              <a:ext uri="{FF2B5EF4-FFF2-40B4-BE49-F238E27FC236}">
                <a16:creationId xmlns:a16="http://schemas.microsoft.com/office/drawing/2014/main" id="{1B4548B4-4D5C-4D2B-AF47-3AB7ED5CC829}"/>
              </a:ext>
            </a:extLst>
          </p:cNvPr>
          <p:cNvSpPr txBox="1"/>
          <p:nvPr/>
        </p:nvSpPr>
        <p:spPr>
          <a:xfrm>
            <a:off x="5880470" y="2005894"/>
            <a:ext cx="4009885"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Marianne is young and pretty.</a:t>
            </a:r>
          </a:p>
        </p:txBody>
      </p:sp>
      <p:pic>
        <p:nvPicPr>
          <p:cNvPr id="4" name="Picture 3" descr="A picture containing text&#10;&#10;Description automatically generated">
            <a:extLst>
              <a:ext uri="{FF2B5EF4-FFF2-40B4-BE49-F238E27FC236}">
                <a16:creationId xmlns:a16="http://schemas.microsoft.com/office/drawing/2014/main" id="{10731C3B-F399-4414-9E07-5725C5B3DC8A}"/>
              </a:ext>
            </a:extLst>
          </p:cNvPr>
          <p:cNvPicPr>
            <a:picLocks noChangeAspect="1"/>
          </p:cNvPicPr>
          <p:nvPr/>
        </p:nvPicPr>
        <p:blipFill>
          <a:blip r:embed="rId5"/>
          <a:stretch>
            <a:fillRect/>
          </a:stretch>
        </p:blipFill>
        <p:spPr>
          <a:xfrm>
            <a:off x="10211332" y="666806"/>
            <a:ext cx="912164" cy="1793502"/>
          </a:xfrm>
          <a:prstGeom prst="rect">
            <a:avLst/>
          </a:prstGeom>
        </p:spPr>
      </p:pic>
      <p:sp>
        <p:nvSpPr>
          <p:cNvPr id="6" name="Rectangle: Rounded Corners 5">
            <a:extLst>
              <a:ext uri="{FF2B5EF4-FFF2-40B4-BE49-F238E27FC236}">
                <a16:creationId xmlns:a16="http://schemas.microsoft.com/office/drawing/2014/main" id="{8C666A73-ECEC-4006-9AFC-50B4C04FED45}"/>
              </a:ext>
            </a:extLst>
          </p:cNvPr>
          <p:cNvSpPr/>
          <p:nvPr/>
        </p:nvSpPr>
        <p:spPr>
          <a:xfrm>
            <a:off x="7392775" y="2039242"/>
            <a:ext cx="2323353" cy="349481"/>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F6ED89D-5F44-48B1-93E0-A66418128003}"/>
              </a:ext>
            </a:extLst>
          </p:cNvPr>
          <p:cNvSpPr/>
          <p:nvPr/>
        </p:nvSpPr>
        <p:spPr>
          <a:xfrm>
            <a:off x="2128577" y="1563557"/>
            <a:ext cx="1641536" cy="29366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5F75F0CF-FE4A-4308-8143-5B2E76B48B30}"/>
              </a:ext>
            </a:extLst>
          </p:cNvPr>
          <p:cNvSpPr/>
          <p:nvPr/>
        </p:nvSpPr>
        <p:spPr>
          <a:xfrm>
            <a:off x="2280118" y="1333154"/>
            <a:ext cx="774457" cy="784022"/>
          </a:xfrm>
          <a:custGeom>
            <a:avLst/>
            <a:gdLst>
              <a:gd name="connsiteX0" fmla="*/ 762000 w 1657350"/>
              <a:gd name="connsiteY0" fmla="*/ 19050 h 1638300"/>
              <a:gd name="connsiteX1" fmla="*/ 762000 w 1657350"/>
              <a:gd name="connsiteY1" fmla="*/ 19050 h 1638300"/>
              <a:gd name="connsiteX2" fmla="*/ 438150 w 1657350"/>
              <a:gd name="connsiteY2" fmla="*/ 95250 h 1638300"/>
              <a:gd name="connsiteX3" fmla="*/ 228600 w 1657350"/>
              <a:gd name="connsiteY3" fmla="*/ 152400 h 1638300"/>
              <a:gd name="connsiteX4" fmla="*/ 133350 w 1657350"/>
              <a:gd name="connsiteY4" fmla="*/ 304800 h 1638300"/>
              <a:gd name="connsiteX5" fmla="*/ 76200 w 1657350"/>
              <a:gd name="connsiteY5" fmla="*/ 457200 h 1638300"/>
              <a:gd name="connsiteX6" fmla="*/ 0 w 1657350"/>
              <a:gd name="connsiteY6" fmla="*/ 723900 h 1638300"/>
              <a:gd name="connsiteX7" fmla="*/ 38100 w 1657350"/>
              <a:gd name="connsiteY7" fmla="*/ 800100 h 1638300"/>
              <a:gd name="connsiteX8" fmla="*/ 114300 w 1657350"/>
              <a:gd name="connsiteY8" fmla="*/ 857250 h 1638300"/>
              <a:gd name="connsiteX9" fmla="*/ 209550 w 1657350"/>
              <a:gd name="connsiteY9" fmla="*/ 971550 h 1638300"/>
              <a:gd name="connsiteX10" fmla="*/ 228600 w 1657350"/>
              <a:gd name="connsiteY10" fmla="*/ 1295400 h 1638300"/>
              <a:gd name="connsiteX11" fmla="*/ 247650 w 1657350"/>
              <a:gd name="connsiteY11" fmla="*/ 1352550 h 1638300"/>
              <a:gd name="connsiteX12" fmla="*/ 266700 w 1657350"/>
              <a:gd name="connsiteY12" fmla="*/ 1638300 h 1638300"/>
              <a:gd name="connsiteX13" fmla="*/ 323850 w 1657350"/>
              <a:gd name="connsiteY13" fmla="*/ 1619250 h 1638300"/>
              <a:gd name="connsiteX14" fmla="*/ 438150 w 1657350"/>
              <a:gd name="connsiteY14" fmla="*/ 1504950 h 1638300"/>
              <a:gd name="connsiteX15" fmla="*/ 495300 w 1657350"/>
              <a:gd name="connsiteY15" fmla="*/ 1466850 h 1638300"/>
              <a:gd name="connsiteX16" fmla="*/ 628650 w 1657350"/>
              <a:gd name="connsiteY16" fmla="*/ 1276350 h 1638300"/>
              <a:gd name="connsiteX17" fmla="*/ 742950 w 1657350"/>
              <a:gd name="connsiteY17" fmla="*/ 1162050 h 1638300"/>
              <a:gd name="connsiteX18" fmla="*/ 800100 w 1657350"/>
              <a:gd name="connsiteY18" fmla="*/ 1200150 h 1638300"/>
              <a:gd name="connsiteX19" fmla="*/ 952500 w 1657350"/>
              <a:gd name="connsiteY19" fmla="*/ 1314450 h 1638300"/>
              <a:gd name="connsiteX20" fmla="*/ 1009650 w 1657350"/>
              <a:gd name="connsiteY20" fmla="*/ 1333500 h 1638300"/>
              <a:gd name="connsiteX21" fmla="*/ 1181100 w 1657350"/>
              <a:gd name="connsiteY21" fmla="*/ 1390650 h 1638300"/>
              <a:gd name="connsiteX22" fmla="*/ 1257300 w 1657350"/>
              <a:gd name="connsiteY22" fmla="*/ 1333500 h 1638300"/>
              <a:gd name="connsiteX23" fmla="*/ 1276350 w 1657350"/>
              <a:gd name="connsiteY23" fmla="*/ 1257300 h 1638300"/>
              <a:gd name="connsiteX24" fmla="*/ 1352550 w 1657350"/>
              <a:gd name="connsiteY24" fmla="*/ 1009650 h 1638300"/>
              <a:gd name="connsiteX25" fmla="*/ 1409700 w 1657350"/>
              <a:gd name="connsiteY25" fmla="*/ 1047750 h 1638300"/>
              <a:gd name="connsiteX26" fmla="*/ 1466850 w 1657350"/>
              <a:gd name="connsiteY26" fmla="*/ 1066800 h 1638300"/>
              <a:gd name="connsiteX27" fmla="*/ 1638300 w 1657350"/>
              <a:gd name="connsiteY27" fmla="*/ 1162050 h 1638300"/>
              <a:gd name="connsiteX28" fmla="*/ 1657350 w 1657350"/>
              <a:gd name="connsiteY28" fmla="*/ 1104900 h 1638300"/>
              <a:gd name="connsiteX29" fmla="*/ 1638300 w 1657350"/>
              <a:gd name="connsiteY29" fmla="*/ 1009650 h 1638300"/>
              <a:gd name="connsiteX30" fmla="*/ 1543050 w 1657350"/>
              <a:gd name="connsiteY30" fmla="*/ 819150 h 1638300"/>
              <a:gd name="connsiteX31" fmla="*/ 1428750 w 1657350"/>
              <a:gd name="connsiteY31" fmla="*/ 647700 h 1638300"/>
              <a:gd name="connsiteX32" fmla="*/ 1314450 w 1657350"/>
              <a:gd name="connsiteY32" fmla="*/ 533400 h 1638300"/>
              <a:gd name="connsiteX33" fmla="*/ 1123950 w 1657350"/>
              <a:gd name="connsiteY33" fmla="*/ 514350 h 1638300"/>
              <a:gd name="connsiteX34" fmla="*/ 895350 w 1657350"/>
              <a:gd name="connsiteY34" fmla="*/ 457200 h 1638300"/>
              <a:gd name="connsiteX35" fmla="*/ 876300 w 1657350"/>
              <a:gd name="connsiteY35" fmla="*/ 361950 h 1638300"/>
              <a:gd name="connsiteX36" fmla="*/ 857250 w 1657350"/>
              <a:gd name="connsiteY36" fmla="*/ 304800 h 1638300"/>
              <a:gd name="connsiteX37" fmla="*/ 800100 w 1657350"/>
              <a:gd name="connsiteY37" fmla="*/ 0 h 1638300"/>
              <a:gd name="connsiteX38" fmla="*/ 552450 w 1657350"/>
              <a:gd name="connsiteY38" fmla="*/ 57150 h 1638300"/>
              <a:gd name="connsiteX39" fmla="*/ 495300 w 1657350"/>
              <a:gd name="connsiteY39" fmla="*/ 76200 h 1638300"/>
              <a:gd name="connsiteX40" fmla="*/ 361950 w 1657350"/>
              <a:gd name="connsiteY40" fmla="*/ 133350 h 1638300"/>
              <a:gd name="connsiteX41" fmla="*/ 209550 w 1657350"/>
              <a:gd name="connsiteY41" fmla="*/ 152400 h 1638300"/>
              <a:gd name="connsiteX42" fmla="*/ 190500 w 1657350"/>
              <a:gd name="connsiteY42" fmla="*/ 209550 h 1638300"/>
              <a:gd name="connsiteX43" fmla="*/ 247650 w 1657350"/>
              <a:gd name="connsiteY43" fmla="*/ 171450 h 1638300"/>
              <a:gd name="connsiteX44" fmla="*/ 247650 w 1657350"/>
              <a:gd name="connsiteY44" fmla="*/ 17145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57350" h="1638300">
                <a:moveTo>
                  <a:pt x="762000" y="19050"/>
                </a:moveTo>
                <a:lnTo>
                  <a:pt x="762000" y="19050"/>
                </a:lnTo>
                <a:cubicBezTo>
                  <a:pt x="714850" y="29528"/>
                  <a:pt x="490449" y="77817"/>
                  <a:pt x="438150" y="95250"/>
                </a:cubicBezTo>
                <a:cubicBezTo>
                  <a:pt x="219973" y="167976"/>
                  <a:pt x="551048" y="106336"/>
                  <a:pt x="228600" y="152400"/>
                </a:cubicBezTo>
                <a:cubicBezTo>
                  <a:pt x="201928" y="192408"/>
                  <a:pt x="150582" y="267463"/>
                  <a:pt x="133350" y="304800"/>
                </a:cubicBezTo>
                <a:cubicBezTo>
                  <a:pt x="110614" y="354061"/>
                  <a:pt x="94257" y="406039"/>
                  <a:pt x="76200" y="457200"/>
                </a:cubicBezTo>
                <a:cubicBezTo>
                  <a:pt x="13995" y="633448"/>
                  <a:pt x="28078" y="583509"/>
                  <a:pt x="0" y="723900"/>
                </a:cubicBezTo>
                <a:cubicBezTo>
                  <a:pt x="12700" y="749300"/>
                  <a:pt x="19619" y="778539"/>
                  <a:pt x="38100" y="800100"/>
                </a:cubicBezTo>
                <a:cubicBezTo>
                  <a:pt x="58763" y="824206"/>
                  <a:pt x="90194" y="836587"/>
                  <a:pt x="114300" y="857250"/>
                </a:cubicBezTo>
                <a:cubicBezTo>
                  <a:pt x="171342" y="906143"/>
                  <a:pt x="170356" y="912759"/>
                  <a:pt x="209550" y="971550"/>
                </a:cubicBezTo>
                <a:cubicBezTo>
                  <a:pt x="215900" y="1079500"/>
                  <a:pt x="217840" y="1187800"/>
                  <a:pt x="228600" y="1295400"/>
                </a:cubicBezTo>
                <a:cubicBezTo>
                  <a:pt x="230598" y="1315381"/>
                  <a:pt x="245432" y="1332592"/>
                  <a:pt x="247650" y="1352550"/>
                </a:cubicBezTo>
                <a:cubicBezTo>
                  <a:pt x="258192" y="1447428"/>
                  <a:pt x="260350" y="1543050"/>
                  <a:pt x="266700" y="1638300"/>
                </a:cubicBezTo>
                <a:cubicBezTo>
                  <a:pt x="285750" y="1631950"/>
                  <a:pt x="307999" y="1631578"/>
                  <a:pt x="323850" y="1619250"/>
                </a:cubicBezTo>
                <a:cubicBezTo>
                  <a:pt x="366382" y="1586170"/>
                  <a:pt x="393318" y="1534838"/>
                  <a:pt x="438150" y="1504950"/>
                </a:cubicBezTo>
                <a:lnTo>
                  <a:pt x="495300" y="1466850"/>
                </a:lnTo>
                <a:cubicBezTo>
                  <a:pt x="507747" y="1448179"/>
                  <a:pt x="600442" y="1304558"/>
                  <a:pt x="628650" y="1276350"/>
                </a:cubicBezTo>
                <a:cubicBezTo>
                  <a:pt x="770424" y="1134576"/>
                  <a:pt x="653160" y="1296735"/>
                  <a:pt x="742950" y="1162050"/>
                </a:cubicBezTo>
                <a:cubicBezTo>
                  <a:pt x="762000" y="1174750"/>
                  <a:pt x="781584" y="1186684"/>
                  <a:pt x="800100" y="1200150"/>
                </a:cubicBezTo>
                <a:cubicBezTo>
                  <a:pt x="851455" y="1237499"/>
                  <a:pt x="898927" y="1280358"/>
                  <a:pt x="952500" y="1314450"/>
                </a:cubicBezTo>
                <a:cubicBezTo>
                  <a:pt x="969441" y="1325231"/>
                  <a:pt x="991193" y="1325590"/>
                  <a:pt x="1009650" y="1333500"/>
                </a:cubicBezTo>
                <a:cubicBezTo>
                  <a:pt x="1147673" y="1392653"/>
                  <a:pt x="1020534" y="1358537"/>
                  <a:pt x="1181100" y="1390650"/>
                </a:cubicBezTo>
                <a:cubicBezTo>
                  <a:pt x="1206500" y="1371600"/>
                  <a:pt x="1238846" y="1359336"/>
                  <a:pt x="1257300" y="1333500"/>
                </a:cubicBezTo>
                <a:cubicBezTo>
                  <a:pt x="1272518" y="1312195"/>
                  <a:pt x="1268962" y="1282418"/>
                  <a:pt x="1276350" y="1257300"/>
                </a:cubicBezTo>
                <a:cubicBezTo>
                  <a:pt x="1300721" y="1174440"/>
                  <a:pt x="1327150" y="1092200"/>
                  <a:pt x="1352550" y="1009650"/>
                </a:cubicBezTo>
                <a:cubicBezTo>
                  <a:pt x="1371600" y="1022350"/>
                  <a:pt x="1389222" y="1037511"/>
                  <a:pt x="1409700" y="1047750"/>
                </a:cubicBezTo>
                <a:cubicBezTo>
                  <a:pt x="1427661" y="1056730"/>
                  <a:pt x="1449297" y="1057048"/>
                  <a:pt x="1466850" y="1066800"/>
                </a:cubicBezTo>
                <a:cubicBezTo>
                  <a:pt x="1663362" y="1175973"/>
                  <a:pt x="1508984" y="1118945"/>
                  <a:pt x="1638300" y="1162050"/>
                </a:cubicBezTo>
                <a:cubicBezTo>
                  <a:pt x="1644650" y="1143000"/>
                  <a:pt x="1657350" y="1124980"/>
                  <a:pt x="1657350" y="1104900"/>
                </a:cubicBezTo>
                <a:cubicBezTo>
                  <a:pt x="1657350" y="1072521"/>
                  <a:pt x="1647604" y="1040663"/>
                  <a:pt x="1638300" y="1009650"/>
                </a:cubicBezTo>
                <a:cubicBezTo>
                  <a:pt x="1615068" y="932211"/>
                  <a:pt x="1586805" y="887213"/>
                  <a:pt x="1543050" y="819150"/>
                </a:cubicBezTo>
                <a:cubicBezTo>
                  <a:pt x="1505908" y="761373"/>
                  <a:pt x="1469961" y="702649"/>
                  <a:pt x="1428750" y="647700"/>
                </a:cubicBezTo>
                <a:cubicBezTo>
                  <a:pt x="1403679" y="614272"/>
                  <a:pt x="1364979" y="545061"/>
                  <a:pt x="1314450" y="533400"/>
                </a:cubicBezTo>
                <a:cubicBezTo>
                  <a:pt x="1252268" y="519050"/>
                  <a:pt x="1187450" y="520700"/>
                  <a:pt x="1123950" y="514350"/>
                </a:cubicBezTo>
                <a:cubicBezTo>
                  <a:pt x="1047750" y="495300"/>
                  <a:pt x="962244" y="498365"/>
                  <a:pt x="895350" y="457200"/>
                </a:cubicBezTo>
                <a:cubicBezTo>
                  <a:pt x="867774" y="440230"/>
                  <a:pt x="884153" y="393362"/>
                  <a:pt x="876300" y="361950"/>
                </a:cubicBezTo>
                <a:cubicBezTo>
                  <a:pt x="871430" y="342469"/>
                  <a:pt x="861387" y="324450"/>
                  <a:pt x="857250" y="304800"/>
                </a:cubicBezTo>
                <a:cubicBezTo>
                  <a:pt x="835955" y="203647"/>
                  <a:pt x="819150" y="101600"/>
                  <a:pt x="800100" y="0"/>
                </a:cubicBezTo>
                <a:cubicBezTo>
                  <a:pt x="626993" y="24730"/>
                  <a:pt x="709347" y="4851"/>
                  <a:pt x="552450" y="57150"/>
                </a:cubicBezTo>
                <a:cubicBezTo>
                  <a:pt x="533400" y="63500"/>
                  <a:pt x="513261" y="67220"/>
                  <a:pt x="495300" y="76200"/>
                </a:cubicBezTo>
                <a:cubicBezTo>
                  <a:pt x="457769" y="94965"/>
                  <a:pt x="405998" y="125341"/>
                  <a:pt x="361950" y="133350"/>
                </a:cubicBezTo>
                <a:cubicBezTo>
                  <a:pt x="311580" y="142508"/>
                  <a:pt x="260350" y="146050"/>
                  <a:pt x="209550" y="152400"/>
                </a:cubicBezTo>
                <a:cubicBezTo>
                  <a:pt x="203200" y="171450"/>
                  <a:pt x="172539" y="200570"/>
                  <a:pt x="190500" y="209550"/>
                </a:cubicBezTo>
                <a:cubicBezTo>
                  <a:pt x="210978" y="219789"/>
                  <a:pt x="247650" y="171450"/>
                  <a:pt x="247650" y="171450"/>
                </a:cubicBezTo>
                <a:lnTo>
                  <a:pt x="247650" y="171450"/>
                </a:lnTo>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Graphic 67" descr="Surprised face with no fill">
            <a:extLst>
              <a:ext uri="{FF2B5EF4-FFF2-40B4-BE49-F238E27FC236}">
                <a16:creationId xmlns:a16="http://schemas.microsoft.com/office/drawing/2014/main" id="{C7659315-007F-4A54-B5B8-5644FD7ECF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91347" y="36755"/>
            <a:ext cx="457200" cy="457200"/>
          </a:xfrm>
          <a:prstGeom prst="rect">
            <a:avLst/>
          </a:prstGeom>
        </p:spPr>
      </p:pic>
      <p:pic>
        <p:nvPicPr>
          <p:cNvPr id="71" name="Picture 70">
            <a:extLst>
              <a:ext uri="{FF2B5EF4-FFF2-40B4-BE49-F238E27FC236}">
                <a16:creationId xmlns:a16="http://schemas.microsoft.com/office/drawing/2014/main" id="{F9A8F978-C778-49A7-950A-277CE36B29CB}"/>
              </a:ext>
            </a:extLst>
          </p:cNvPr>
          <p:cNvPicPr>
            <a:picLocks noChangeAspect="1"/>
          </p:cNvPicPr>
          <p:nvPr/>
        </p:nvPicPr>
        <p:blipFill rotWithShape="1">
          <a:blip r:embed="rId8"/>
          <a:srcRect b="67120"/>
          <a:stretch/>
        </p:blipFill>
        <p:spPr>
          <a:xfrm flipH="1">
            <a:off x="-316175" y="739438"/>
            <a:ext cx="2246488" cy="1993228"/>
          </a:xfrm>
          <a:prstGeom prst="rect">
            <a:avLst/>
          </a:prstGeom>
        </p:spPr>
      </p:pic>
      <p:sp>
        <p:nvSpPr>
          <p:cNvPr id="74" name="TextBox 73">
            <a:extLst>
              <a:ext uri="{FF2B5EF4-FFF2-40B4-BE49-F238E27FC236}">
                <a16:creationId xmlns:a16="http://schemas.microsoft.com/office/drawing/2014/main" id="{D6678EC2-1741-4944-8424-A56EC283DEA2}"/>
              </a:ext>
            </a:extLst>
          </p:cNvPr>
          <p:cNvSpPr txBox="1"/>
          <p:nvPr/>
        </p:nvSpPr>
        <p:spPr>
          <a:xfrm>
            <a:off x="10373839" y="5399164"/>
            <a:ext cx="1709187" cy="1323439"/>
          </a:xfrm>
          <a:prstGeom prst="rect">
            <a:avLst/>
          </a:prstGeom>
          <a:solidFill>
            <a:srgbClr val="92D050"/>
          </a:solidFill>
          <a:ln>
            <a:solidFill>
              <a:srgbClr val="92D050"/>
            </a:solidFill>
          </a:ln>
        </p:spPr>
        <p:txBody>
          <a:bodyPr wrap="square" rtlCol="0">
            <a:spAutoFit/>
          </a:bodyPr>
          <a:lstStyle/>
          <a:p>
            <a:pPr algn="ctr"/>
            <a:r>
              <a:rPr lang="en-GB" sz="2000" dirty="0">
                <a:latin typeface="Century Gothic" panose="020B0502020202020204" pitchFamily="34" charset="0"/>
              </a:rPr>
              <a:t>et – and</a:t>
            </a:r>
            <a:br>
              <a:rPr lang="en-GB" sz="2000" dirty="0">
                <a:latin typeface="Century Gothic" panose="020B0502020202020204" pitchFamily="34" charset="0"/>
              </a:rPr>
            </a:br>
            <a:r>
              <a:rPr lang="en-GB" sz="2000" dirty="0" err="1">
                <a:latin typeface="Century Gothic" panose="020B0502020202020204" pitchFamily="34" charset="0"/>
              </a:rPr>
              <a:t>mais</a:t>
            </a:r>
            <a:r>
              <a:rPr lang="en-GB" sz="2000" dirty="0">
                <a:latin typeface="Century Gothic" panose="020B0502020202020204" pitchFamily="34" charset="0"/>
              </a:rPr>
              <a:t> – but </a:t>
            </a:r>
            <a:br>
              <a:rPr lang="en-GB" sz="2000" dirty="0">
                <a:latin typeface="Century Gothic" panose="020B0502020202020204" pitchFamily="34" charset="0"/>
              </a:rPr>
            </a:br>
            <a:r>
              <a:rPr lang="en-GB" sz="2000" dirty="0" err="1">
                <a:latin typeface="Century Gothic" panose="020B0502020202020204" pitchFamily="34" charset="0"/>
              </a:rPr>
              <a:t>aujourd’hui</a:t>
            </a:r>
            <a:r>
              <a:rPr lang="en-GB" sz="2000" dirty="0">
                <a:latin typeface="Century Gothic" panose="020B0502020202020204" pitchFamily="34" charset="0"/>
              </a:rPr>
              <a:t> – today  </a:t>
            </a:r>
          </a:p>
        </p:txBody>
      </p:sp>
      <p:sp>
        <p:nvSpPr>
          <p:cNvPr id="75" name="TextBox 74">
            <a:extLst>
              <a:ext uri="{FF2B5EF4-FFF2-40B4-BE49-F238E27FC236}">
                <a16:creationId xmlns:a16="http://schemas.microsoft.com/office/drawing/2014/main" id="{1AAD0197-F000-4CD8-9315-62190FBAFD17}"/>
              </a:ext>
            </a:extLst>
          </p:cNvPr>
          <p:cNvSpPr txBox="1"/>
          <p:nvPr/>
        </p:nvSpPr>
        <p:spPr>
          <a:xfrm>
            <a:off x="5195531" y="3792772"/>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76" name="Rectangle: Rounded Corners 75">
            <a:extLst>
              <a:ext uri="{FF2B5EF4-FFF2-40B4-BE49-F238E27FC236}">
                <a16:creationId xmlns:a16="http://schemas.microsoft.com/office/drawing/2014/main" id="{ECD20D5A-D6E5-4FCB-91F8-CDFF0EC77DC3}"/>
              </a:ext>
            </a:extLst>
          </p:cNvPr>
          <p:cNvSpPr/>
          <p:nvPr/>
        </p:nvSpPr>
        <p:spPr>
          <a:xfrm rot="16200000">
            <a:off x="2654560" y="2224716"/>
            <a:ext cx="1576131" cy="3162619"/>
          </a:xfrm>
          <a:prstGeom prst="roundRect">
            <a:avLst/>
          </a:prstGeom>
          <a:solidFill>
            <a:srgbClr val="FF0000"/>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76B89607-B1BB-410B-89AA-9EB7A6EC433B}"/>
              </a:ext>
            </a:extLst>
          </p:cNvPr>
          <p:cNvSpPr/>
          <p:nvPr/>
        </p:nvSpPr>
        <p:spPr>
          <a:xfrm rot="16200000">
            <a:off x="2627919" y="2556674"/>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8" name="Oval 77">
            <a:extLst>
              <a:ext uri="{FF2B5EF4-FFF2-40B4-BE49-F238E27FC236}">
                <a16:creationId xmlns:a16="http://schemas.microsoft.com/office/drawing/2014/main" id="{33CDBB83-0BAD-4065-B4CE-398CD205EDC0}"/>
              </a:ext>
            </a:extLst>
          </p:cNvPr>
          <p:cNvSpPr/>
          <p:nvPr/>
        </p:nvSpPr>
        <p:spPr>
          <a:xfrm>
            <a:off x="4711772" y="3702457"/>
            <a:ext cx="159150" cy="1629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Speech Bubble: Rectangle with Corners Rounded 78">
            <a:extLst>
              <a:ext uri="{FF2B5EF4-FFF2-40B4-BE49-F238E27FC236}">
                <a16:creationId xmlns:a16="http://schemas.microsoft.com/office/drawing/2014/main" id="{92D0DE04-B5A0-4057-8ADC-829CE8AB15BA}"/>
              </a:ext>
            </a:extLst>
          </p:cNvPr>
          <p:cNvSpPr/>
          <p:nvPr/>
        </p:nvSpPr>
        <p:spPr>
          <a:xfrm>
            <a:off x="2128577" y="3185261"/>
            <a:ext cx="2392549" cy="1124332"/>
          </a:xfrm>
          <a:prstGeom prst="wedgeRoundRectCallout">
            <a:avLst>
              <a:gd name="adj1" fmla="val 26248"/>
              <a:gd name="adj2" fmla="val 6355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TextBox 79">
            <a:extLst>
              <a:ext uri="{FF2B5EF4-FFF2-40B4-BE49-F238E27FC236}">
                <a16:creationId xmlns:a16="http://schemas.microsoft.com/office/drawing/2014/main" id="{DC6A5788-F507-4A0A-A8B2-23E69FD74D00}"/>
              </a:ext>
            </a:extLst>
          </p:cNvPr>
          <p:cNvSpPr txBox="1"/>
          <p:nvPr/>
        </p:nvSpPr>
        <p:spPr>
          <a:xfrm>
            <a:off x="2259327" y="3305263"/>
            <a:ext cx="22033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Yves</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est</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seul</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aujourd’hui</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1" name="TextBox 80">
            <a:extLst>
              <a:ext uri="{FF2B5EF4-FFF2-40B4-BE49-F238E27FC236}">
                <a16:creationId xmlns:a16="http://schemas.microsoft.com/office/drawing/2014/main" id="{8348E93B-086A-4A62-86BA-674681B59EBC}"/>
              </a:ext>
            </a:extLst>
          </p:cNvPr>
          <p:cNvSpPr txBox="1"/>
          <p:nvPr/>
        </p:nvSpPr>
        <p:spPr>
          <a:xfrm>
            <a:off x="1352035" y="3048355"/>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82" name="TextBox 81">
            <a:extLst>
              <a:ext uri="{FF2B5EF4-FFF2-40B4-BE49-F238E27FC236}">
                <a16:creationId xmlns:a16="http://schemas.microsoft.com/office/drawing/2014/main" id="{434E836C-232B-4AB8-882A-5510AC78D804}"/>
              </a:ext>
            </a:extLst>
          </p:cNvPr>
          <p:cNvSpPr txBox="1"/>
          <p:nvPr/>
        </p:nvSpPr>
        <p:spPr>
          <a:xfrm>
            <a:off x="5195531" y="3157683"/>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83" name="TextBox 82">
            <a:extLst>
              <a:ext uri="{FF2B5EF4-FFF2-40B4-BE49-F238E27FC236}">
                <a16:creationId xmlns:a16="http://schemas.microsoft.com/office/drawing/2014/main" id="{15E2ADA0-359F-4701-9C5D-B2B9BC96843F}"/>
              </a:ext>
            </a:extLst>
          </p:cNvPr>
          <p:cNvSpPr txBox="1"/>
          <p:nvPr/>
        </p:nvSpPr>
        <p:spPr>
          <a:xfrm>
            <a:off x="5880470" y="3248410"/>
            <a:ext cx="4009886"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Léa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is</a:t>
            </a:r>
          </a:p>
        </p:txBody>
      </p:sp>
      <p:pic>
        <p:nvPicPr>
          <p:cNvPr id="84" name="Picture 83">
            <a:extLst>
              <a:ext uri="{FF2B5EF4-FFF2-40B4-BE49-F238E27FC236}">
                <a16:creationId xmlns:a16="http://schemas.microsoft.com/office/drawing/2014/main" id="{66876EBB-5D53-4A5E-ADEB-961C5D121A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6448" y="3695330"/>
            <a:ext cx="498794" cy="519576"/>
          </a:xfrm>
          <a:prstGeom prst="rect">
            <a:avLst/>
          </a:prstGeom>
        </p:spPr>
      </p:pic>
      <p:sp>
        <p:nvSpPr>
          <p:cNvPr id="85" name="TextBox 84">
            <a:extLst>
              <a:ext uri="{FF2B5EF4-FFF2-40B4-BE49-F238E27FC236}">
                <a16:creationId xmlns:a16="http://schemas.microsoft.com/office/drawing/2014/main" id="{2AAF7842-9F7D-4AD4-97FD-BB347A879A1B}"/>
              </a:ext>
            </a:extLst>
          </p:cNvPr>
          <p:cNvSpPr txBox="1"/>
          <p:nvPr/>
        </p:nvSpPr>
        <p:spPr>
          <a:xfrm>
            <a:off x="5880470" y="3851127"/>
            <a:ext cx="4009885"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Yves is alone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today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86" name="Rectangle: Rounded Corners 85">
            <a:extLst>
              <a:ext uri="{FF2B5EF4-FFF2-40B4-BE49-F238E27FC236}">
                <a16:creationId xmlns:a16="http://schemas.microsoft.com/office/drawing/2014/main" id="{A7BE9FD2-2E6C-40CF-BDC9-D9772852C76C}"/>
              </a:ext>
            </a:extLst>
          </p:cNvPr>
          <p:cNvSpPr/>
          <p:nvPr/>
        </p:nvSpPr>
        <p:spPr>
          <a:xfrm>
            <a:off x="6806366" y="3895355"/>
            <a:ext cx="2323353" cy="349481"/>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33128E61-2A54-4C53-BF49-047448A1BD24}"/>
              </a:ext>
            </a:extLst>
          </p:cNvPr>
          <p:cNvSpPr/>
          <p:nvPr/>
        </p:nvSpPr>
        <p:spPr>
          <a:xfrm>
            <a:off x="2135329" y="3427094"/>
            <a:ext cx="919246" cy="29366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13F7E5C9-64B1-48F4-800B-AC4CD879E46B}"/>
              </a:ext>
            </a:extLst>
          </p:cNvPr>
          <p:cNvSpPr/>
          <p:nvPr/>
        </p:nvSpPr>
        <p:spPr>
          <a:xfrm>
            <a:off x="2207723" y="3171096"/>
            <a:ext cx="774457" cy="784022"/>
          </a:xfrm>
          <a:custGeom>
            <a:avLst/>
            <a:gdLst>
              <a:gd name="connsiteX0" fmla="*/ 762000 w 1657350"/>
              <a:gd name="connsiteY0" fmla="*/ 19050 h 1638300"/>
              <a:gd name="connsiteX1" fmla="*/ 762000 w 1657350"/>
              <a:gd name="connsiteY1" fmla="*/ 19050 h 1638300"/>
              <a:gd name="connsiteX2" fmla="*/ 438150 w 1657350"/>
              <a:gd name="connsiteY2" fmla="*/ 95250 h 1638300"/>
              <a:gd name="connsiteX3" fmla="*/ 228600 w 1657350"/>
              <a:gd name="connsiteY3" fmla="*/ 152400 h 1638300"/>
              <a:gd name="connsiteX4" fmla="*/ 133350 w 1657350"/>
              <a:gd name="connsiteY4" fmla="*/ 304800 h 1638300"/>
              <a:gd name="connsiteX5" fmla="*/ 76200 w 1657350"/>
              <a:gd name="connsiteY5" fmla="*/ 457200 h 1638300"/>
              <a:gd name="connsiteX6" fmla="*/ 0 w 1657350"/>
              <a:gd name="connsiteY6" fmla="*/ 723900 h 1638300"/>
              <a:gd name="connsiteX7" fmla="*/ 38100 w 1657350"/>
              <a:gd name="connsiteY7" fmla="*/ 800100 h 1638300"/>
              <a:gd name="connsiteX8" fmla="*/ 114300 w 1657350"/>
              <a:gd name="connsiteY8" fmla="*/ 857250 h 1638300"/>
              <a:gd name="connsiteX9" fmla="*/ 209550 w 1657350"/>
              <a:gd name="connsiteY9" fmla="*/ 971550 h 1638300"/>
              <a:gd name="connsiteX10" fmla="*/ 228600 w 1657350"/>
              <a:gd name="connsiteY10" fmla="*/ 1295400 h 1638300"/>
              <a:gd name="connsiteX11" fmla="*/ 247650 w 1657350"/>
              <a:gd name="connsiteY11" fmla="*/ 1352550 h 1638300"/>
              <a:gd name="connsiteX12" fmla="*/ 266700 w 1657350"/>
              <a:gd name="connsiteY12" fmla="*/ 1638300 h 1638300"/>
              <a:gd name="connsiteX13" fmla="*/ 323850 w 1657350"/>
              <a:gd name="connsiteY13" fmla="*/ 1619250 h 1638300"/>
              <a:gd name="connsiteX14" fmla="*/ 438150 w 1657350"/>
              <a:gd name="connsiteY14" fmla="*/ 1504950 h 1638300"/>
              <a:gd name="connsiteX15" fmla="*/ 495300 w 1657350"/>
              <a:gd name="connsiteY15" fmla="*/ 1466850 h 1638300"/>
              <a:gd name="connsiteX16" fmla="*/ 628650 w 1657350"/>
              <a:gd name="connsiteY16" fmla="*/ 1276350 h 1638300"/>
              <a:gd name="connsiteX17" fmla="*/ 742950 w 1657350"/>
              <a:gd name="connsiteY17" fmla="*/ 1162050 h 1638300"/>
              <a:gd name="connsiteX18" fmla="*/ 800100 w 1657350"/>
              <a:gd name="connsiteY18" fmla="*/ 1200150 h 1638300"/>
              <a:gd name="connsiteX19" fmla="*/ 952500 w 1657350"/>
              <a:gd name="connsiteY19" fmla="*/ 1314450 h 1638300"/>
              <a:gd name="connsiteX20" fmla="*/ 1009650 w 1657350"/>
              <a:gd name="connsiteY20" fmla="*/ 1333500 h 1638300"/>
              <a:gd name="connsiteX21" fmla="*/ 1181100 w 1657350"/>
              <a:gd name="connsiteY21" fmla="*/ 1390650 h 1638300"/>
              <a:gd name="connsiteX22" fmla="*/ 1257300 w 1657350"/>
              <a:gd name="connsiteY22" fmla="*/ 1333500 h 1638300"/>
              <a:gd name="connsiteX23" fmla="*/ 1276350 w 1657350"/>
              <a:gd name="connsiteY23" fmla="*/ 1257300 h 1638300"/>
              <a:gd name="connsiteX24" fmla="*/ 1352550 w 1657350"/>
              <a:gd name="connsiteY24" fmla="*/ 1009650 h 1638300"/>
              <a:gd name="connsiteX25" fmla="*/ 1409700 w 1657350"/>
              <a:gd name="connsiteY25" fmla="*/ 1047750 h 1638300"/>
              <a:gd name="connsiteX26" fmla="*/ 1466850 w 1657350"/>
              <a:gd name="connsiteY26" fmla="*/ 1066800 h 1638300"/>
              <a:gd name="connsiteX27" fmla="*/ 1638300 w 1657350"/>
              <a:gd name="connsiteY27" fmla="*/ 1162050 h 1638300"/>
              <a:gd name="connsiteX28" fmla="*/ 1657350 w 1657350"/>
              <a:gd name="connsiteY28" fmla="*/ 1104900 h 1638300"/>
              <a:gd name="connsiteX29" fmla="*/ 1638300 w 1657350"/>
              <a:gd name="connsiteY29" fmla="*/ 1009650 h 1638300"/>
              <a:gd name="connsiteX30" fmla="*/ 1543050 w 1657350"/>
              <a:gd name="connsiteY30" fmla="*/ 819150 h 1638300"/>
              <a:gd name="connsiteX31" fmla="*/ 1428750 w 1657350"/>
              <a:gd name="connsiteY31" fmla="*/ 647700 h 1638300"/>
              <a:gd name="connsiteX32" fmla="*/ 1314450 w 1657350"/>
              <a:gd name="connsiteY32" fmla="*/ 533400 h 1638300"/>
              <a:gd name="connsiteX33" fmla="*/ 1123950 w 1657350"/>
              <a:gd name="connsiteY33" fmla="*/ 514350 h 1638300"/>
              <a:gd name="connsiteX34" fmla="*/ 895350 w 1657350"/>
              <a:gd name="connsiteY34" fmla="*/ 457200 h 1638300"/>
              <a:gd name="connsiteX35" fmla="*/ 876300 w 1657350"/>
              <a:gd name="connsiteY35" fmla="*/ 361950 h 1638300"/>
              <a:gd name="connsiteX36" fmla="*/ 857250 w 1657350"/>
              <a:gd name="connsiteY36" fmla="*/ 304800 h 1638300"/>
              <a:gd name="connsiteX37" fmla="*/ 800100 w 1657350"/>
              <a:gd name="connsiteY37" fmla="*/ 0 h 1638300"/>
              <a:gd name="connsiteX38" fmla="*/ 552450 w 1657350"/>
              <a:gd name="connsiteY38" fmla="*/ 57150 h 1638300"/>
              <a:gd name="connsiteX39" fmla="*/ 495300 w 1657350"/>
              <a:gd name="connsiteY39" fmla="*/ 76200 h 1638300"/>
              <a:gd name="connsiteX40" fmla="*/ 361950 w 1657350"/>
              <a:gd name="connsiteY40" fmla="*/ 133350 h 1638300"/>
              <a:gd name="connsiteX41" fmla="*/ 209550 w 1657350"/>
              <a:gd name="connsiteY41" fmla="*/ 152400 h 1638300"/>
              <a:gd name="connsiteX42" fmla="*/ 190500 w 1657350"/>
              <a:gd name="connsiteY42" fmla="*/ 209550 h 1638300"/>
              <a:gd name="connsiteX43" fmla="*/ 247650 w 1657350"/>
              <a:gd name="connsiteY43" fmla="*/ 171450 h 1638300"/>
              <a:gd name="connsiteX44" fmla="*/ 247650 w 1657350"/>
              <a:gd name="connsiteY44" fmla="*/ 17145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57350" h="1638300">
                <a:moveTo>
                  <a:pt x="762000" y="19050"/>
                </a:moveTo>
                <a:lnTo>
                  <a:pt x="762000" y="19050"/>
                </a:lnTo>
                <a:cubicBezTo>
                  <a:pt x="714850" y="29528"/>
                  <a:pt x="490449" y="77817"/>
                  <a:pt x="438150" y="95250"/>
                </a:cubicBezTo>
                <a:cubicBezTo>
                  <a:pt x="219973" y="167976"/>
                  <a:pt x="551048" y="106336"/>
                  <a:pt x="228600" y="152400"/>
                </a:cubicBezTo>
                <a:cubicBezTo>
                  <a:pt x="201928" y="192408"/>
                  <a:pt x="150582" y="267463"/>
                  <a:pt x="133350" y="304800"/>
                </a:cubicBezTo>
                <a:cubicBezTo>
                  <a:pt x="110614" y="354061"/>
                  <a:pt x="94257" y="406039"/>
                  <a:pt x="76200" y="457200"/>
                </a:cubicBezTo>
                <a:cubicBezTo>
                  <a:pt x="13995" y="633448"/>
                  <a:pt x="28078" y="583509"/>
                  <a:pt x="0" y="723900"/>
                </a:cubicBezTo>
                <a:cubicBezTo>
                  <a:pt x="12700" y="749300"/>
                  <a:pt x="19619" y="778539"/>
                  <a:pt x="38100" y="800100"/>
                </a:cubicBezTo>
                <a:cubicBezTo>
                  <a:pt x="58763" y="824206"/>
                  <a:pt x="90194" y="836587"/>
                  <a:pt x="114300" y="857250"/>
                </a:cubicBezTo>
                <a:cubicBezTo>
                  <a:pt x="171342" y="906143"/>
                  <a:pt x="170356" y="912759"/>
                  <a:pt x="209550" y="971550"/>
                </a:cubicBezTo>
                <a:cubicBezTo>
                  <a:pt x="215900" y="1079500"/>
                  <a:pt x="217840" y="1187800"/>
                  <a:pt x="228600" y="1295400"/>
                </a:cubicBezTo>
                <a:cubicBezTo>
                  <a:pt x="230598" y="1315381"/>
                  <a:pt x="245432" y="1332592"/>
                  <a:pt x="247650" y="1352550"/>
                </a:cubicBezTo>
                <a:cubicBezTo>
                  <a:pt x="258192" y="1447428"/>
                  <a:pt x="260350" y="1543050"/>
                  <a:pt x="266700" y="1638300"/>
                </a:cubicBezTo>
                <a:cubicBezTo>
                  <a:pt x="285750" y="1631950"/>
                  <a:pt x="307999" y="1631578"/>
                  <a:pt x="323850" y="1619250"/>
                </a:cubicBezTo>
                <a:cubicBezTo>
                  <a:pt x="366382" y="1586170"/>
                  <a:pt x="393318" y="1534838"/>
                  <a:pt x="438150" y="1504950"/>
                </a:cubicBezTo>
                <a:lnTo>
                  <a:pt x="495300" y="1466850"/>
                </a:lnTo>
                <a:cubicBezTo>
                  <a:pt x="507747" y="1448179"/>
                  <a:pt x="600442" y="1304558"/>
                  <a:pt x="628650" y="1276350"/>
                </a:cubicBezTo>
                <a:cubicBezTo>
                  <a:pt x="770424" y="1134576"/>
                  <a:pt x="653160" y="1296735"/>
                  <a:pt x="742950" y="1162050"/>
                </a:cubicBezTo>
                <a:cubicBezTo>
                  <a:pt x="762000" y="1174750"/>
                  <a:pt x="781584" y="1186684"/>
                  <a:pt x="800100" y="1200150"/>
                </a:cubicBezTo>
                <a:cubicBezTo>
                  <a:pt x="851455" y="1237499"/>
                  <a:pt x="898927" y="1280358"/>
                  <a:pt x="952500" y="1314450"/>
                </a:cubicBezTo>
                <a:cubicBezTo>
                  <a:pt x="969441" y="1325231"/>
                  <a:pt x="991193" y="1325590"/>
                  <a:pt x="1009650" y="1333500"/>
                </a:cubicBezTo>
                <a:cubicBezTo>
                  <a:pt x="1147673" y="1392653"/>
                  <a:pt x="1020534" y="1358537"/>
                  <a:pt x="1181100" y="1390650"/>
                </a:cubicBezTo>
                <a:cubicBezTo>
                  <a:pt x="1206500" y="1371600"/>
                  <a:pt x="1238846" y="1359336"/>
                  <a:pt x="1257300" y="1333500"/>
                </a:cubicBezTo>
                <a:cubicBezTo>
                  <a:pt x="1272518" y="1312195"/>
                  <a:pt x="1268962" y="1282418"/>
                  <a:pt x="1276350" y="1257300"/>
                </a:cubicBezTo>
                <a:cubicBezTo>
                  <a:pt x="1300721" y="1174440"/>
                  <a:pt x="1327150" y="1092200"/>
                  <a:pt x="1352550" y="1009650"/>
                </a:cubicBezTo>
                <a:cubicBezTo>
                  <a:pt x="1371600" y="1022350"/>
                  <a:pt x="1389222" y="1037511"/>
                  <a:pt x="1409700" y="1047750"/>
                </a:cubicBezTo>
                <a:cubicBezTo>
                  <a:pt x="1427661" y="1056730"/>
                  <a:pt x="1449297" y="1057048"/>
                  <a:pt x="1466850" y="1066800"/>
                </a:cubicBezTo>
                <a:cubicBezTo>
                  <a:pt x="1663362" y="1175973"/>
                  <a:pt x="1508984" y="1118945"/>
                  <a:pt x="1638300" y="1162050"/>
                </a:cubicBezTo>
                <a:cubicBezTo>
                  <a:pt x="1644650" y="1143000"/>
                  <a:pt x="1657350" y="1124980"/>
                  <a:pt x="1657350" y="1104900"/>
                </a:cubicBezTo>
                <a:cubicBezTo>
                  <a:pt x="1657350" y="1072521"/>
                  <a:pt x="1647604" y="1040663"/>
                  <a:pt x="1638300" y="1009650"/>
                </a:cubicBezTo>
                <a:cubicBezTo>
                  <a:pt x="1615068" y="932211"/>
                  <a:pt x="1586805" y="887213"/>
                  <a:pt x="1543050" y="819150"/>
                </a:cubicBezTo>
                <a:cubicBezTo>
                  <a:pt x="1505908" y="761373"/>
                  <a:pt x="1469961" y="702649"/>
                  <a:pt x="1428750" y="647700"/>
                </a:cubicBezTo>
                <a:cubicBezTo>
                  <a:pt x="1403679" y="614272"/>
                  <a:pt x="1364979" y="545061"/>
                  <a:pt x="1314450" y="533400"/>
                </a:cubicBezTo>
                <a:cubicBezTo>
                  <a:pt x="1252268" y="519050"/>
                  <a:pt x="1187450" y="520700"/>
                  <a:pt x="1123950" y="514350"/>
                </a:cubicBezTo>
                <a:cubicBezTo>
                  <a:pt x="1047750" y="495300"/>
                  <a:pt x="962244" y="498365"/>
                  <a:pt x="895350" y="457200"/>
                </a:cubicBezTo>
                <a:cubicBezTo>
                  <a:pt x="867774" y="440230"/>
                  <a:pt x="884153" y="393362"/>
                  <a:pt x="876300" y="361950"/>
                </a:cubicBezTo>
                <a:cubicBezTo>
                  <a:pt x="871430" y="342469"/>
                  <a:pt x="861387" y="324450"/>
                  <a:pt x="857250" y="304800"/>
                </a:cubicBezTo>
                <a:cubicBezTo>
                  <a:pt x="835955" y="203647"/>
                  <a:pt x="819150" y="101600"/>
                  <a:pt x="800100" y="0"/>
                </a:cubicBezTo>
                <a:cubicBezTo>
                  <a:pt x="626993" y="24730"/>
                  <a:pt x="709347" y="4851"/>
                  <a:pt x="552450" y="57150"/>
                </a:cubicBezTo>
                <a:cubicBezTo>
                  <a:pt x="533400" y="63500"/>
                  <a:pt x="513261" y="67220"/>
                  <a:pt x="495300" y="76200"/>
                </a:cubicBezTo>
                <a:cubicBezTo>
                  <a:pt x="457769" y="94965"/>
                  <a:pt x="405998" y="125341"/>
                  <a:pt x="361950" y="133350"/>
                </a:cubicBezTo>
                <a:cubicBezTo>
                  <a:pt x="311580" y="142508"/>
                  <a:pt x="260350" y="146050"/>
                  <a:pt x="209550" y="152400"/>
                </a:cubicBezTo>
                <a:cubicBezTo>
                  <a:pt x="203200" y="171450"/>
                  <a:pt x="172539" y="200570"/>
                  <a:pt x="190500" y="209550"/>
                </a:cubicBezTo>
                <a:cubicBezTo>
                  <a:pt x="210978" y="219789"/>
                  <a:pt x="247650" y="171450"/>
                  <a:pt x="247650" y="171450"/>
                </a:cubicBezTo>
                <a:lnTo>
                  <a:pt x="247650" y="171450"/>
                </a:lnTo>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TextBox 88">
            <a:extLst>
              <a:ext uri="{FF2B5EF4-FFF2-40B4-BE49-F238E27FC236}">
                <a16:creationId xmlns:a16="http://schemas.microsoft.com/office/drawing/2014/main" id="{BFA50950-B4A6-41AC-94D3-052B3A128A62}"/>
              </a:ext>
            </a:extLst>
          </p:cNvPr>
          <p:cNvSpPr txBox="1"/>
          <p:nvPr/>
        </p:nvSpPr>
        <p:spPr>
          <a:xfrm>
            <a:off x="5195531" y="5638750"/>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90" name="Rectangle: Rounded Corners 89">
            <a:extLst>
              <a:ext uri="{FF2B5EF4-FFF2-40B4-BE49-F238E27FC236}">
                <a16:creationId xmlns:a16="http://schemas.microsoft.com/office/drawing/2014/main" id="{395474FF-80C6-4A96-92B8-8EE22430D684}"/>
              </a:ext>
            </a:extLst>
          </p:cNvPr>
          <p:cNvSpPr/>
          <p:nvPr/>
        </p:nvSpPr>
        <p:spPr>
          <a:xfrm rot="16200000">
            <a:off x="2654560" y="4070694"/>
            <a:ext cx="1576131" cy="3162619"/>
          </a:xfrm>
          <a:prstGeom prst="roundRect">
            <a:avLst/>
          </a:prstGeom>
          <a:solidFill>
            <a:srgbClr val="FF0000"/>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FDEF64BE-3FD3-4435-BA62-68B96F473C1D}"/>
              </a:ext>
            </a:extLst>
          </p:cNvPr>
          <p:cNvSpPr/>
          <p:nvPr/>
        </p:nvSpPr>
        <p:spPr>
          <a:xfrm rot="16200000">
            <a:off x="2627919" y="440265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2" name="Oval 91">
            <a:extLst>
              <a:ext uri="{FF2B5EF4-FFF2-40B4-BE49-F238E27FC236}">
                <a16:creationId xmlns:a16="http://schemas.microsoft.com/office/drawing/2014/main" id="{86DC1D6B-9407-4DA3-8D7A-530426691ADA}"/>
              </a:ext>
            </a:extLst>
          </p:cNvPr>
          <p:cNvSpPr/>
          <p:nvPr/>
        </p:nvSpPr>
        <p:spPr>
          <a:xfrm>
            <a:off x="4711772" y="5548435"/>
            <a:ext cx="159150" cy="1629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3" name="Speech Bubble: Rectangle with Corners Rounded 92">
            <a:extLst>
              <a:ext uri="{FF2B5EF4-FFF2-40B4-BE49-F238E27FC236}">
                <a16:creationId xmlns:a16="http://schemas.microsoft.com/office/drawing/2014/main" id="{E9D5E13A-BE4C-44F1-B797-0E9AA15A6987}"/>
              </a:ext>
            </a:extLst>
          </p:cNvPr>
          <p:cNvSpPr/>
          <p:nvPr/>
        </p:nvSpPr>
        <p:spPr>
          <a:xfrm>
            <a:off x="2128577" y="5031239"/>
            <a:ext cx="2392549" cy="1124332"/>
          </a:xfrm>
          <a:prstGeom prst="wedgeRoundRectCallout">
            <a:avLst>
              <a:gd name="adj1" fmla="val 26248"/>
              <a:gd name="adj2" fmla="val 6355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4" name="TextBox 93">
            <a:extLst>
              <a:ext uri="{FF2B5EF4-FFF2-40B4-BE49-F238E27FC236}">
                <a16:creationId xmlns:a16="http://schemas.microsoft.com/office/drawing/2014/main" id="{1B1F4F16-24A8-456D-9DD4-BE9B35C067C4}"/>
              </a:ext>
            </a:extLst>
          </p:cNvPr>
          <p:cNvSpPr txBox="1"/>
          <p:nvPr/>
        </p:nvSpPr>
        <p:spPr>
          <a:xfrm>
            <a:off x="2259327" y="5151241"/>
            <a:ext cx="22033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Lara</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est</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drôle</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et </a:t>
            </a:r>
            <a:r>
              <a:rPr kumimoji="0" lang="en-GB" sz="24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différente</a:t>
            </a:r>
            <a:r>
              <a:rPr kumimoji="0" lang="en-GB" sz="24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95" name="TextBox 94">
            <a:extLst>
              <a:ext uri="{FF2B5EF4-FFF2-40B4-BE49-F238E27FC236}">
                <a16:creationId xmlns:a16="http://schemas.microsoft.com/office/drawing/2014/main" id="{738A4351-5BD2-46C4-8945-BCA8092ADC7A}"/>
              </a:ext>
            </a:extLst>
          </p:cNvPr>
          <p:cNvSpPr txBox="1"/>
          <p:nvPr/>
        </p:nvSpPr>
        <p:spPr>
          <a:xfrm>
            <a:off x="1352035" y="4894333"/>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96" name="TextBox 95">
            <a:extLst>
              <a:ext uri="{FF2B5EF4-FFF2-40B4-BE49-F238E27FC236}">
                <a16:creationId xmlns:a16="http://schemas.microsoft.com/office/drawing/2014/main" id="{053E90AC-0531-4FD5-B3C7-DD834CCA861F}"/>
              </a:ext>
            </a:extLst>
          </p:cNvPr>
          <p:cNvSpPr txBox="1"/>
          <p:nvPr/>
        </p:nvSpPr>
        <p:spPr>
          <a:xfrm>
            <a:off x="5195531" y="5003661"/>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97" name="TextBox 96">
            <a:extLst>
              <a:ext uri="{FF2B5EF4-FFF2-40B4-BE49-F238E27FC236}">
                <a16:creationId xmlns:a16="http://schemas.microsoft.com/office/drawing/2014/main" id="{2E894E20-DF4B-44D0-8DC7-B42A73B25DF3}"/>
              </a:ext>
            </a:extLst>
          </p:cNvPr>
          <p:cNvSpPr txBox="1"/>
          <p:nvPr/>
        </p:nvSpPr>
        <p:spPr>
          <a:xfrm>
            <a:off x="5880470" y="5094388"/>
            <a:ext cx="4009886"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Lara is funny and different.</a:t>
            </a:r>
          </a:p>
        </p:txBody>
      </p:sp>
      <p:pic>
        <p:nvPicPr>
          <p:cNvPr id="98" name="Picture 97">
            <a:extLst>
              <a:ext uri="{FF2B5EF4-FFF2-40B4-BE49-F238E27FC236}">
                <a16:creationId xmlns:a16="http://schemas.microsoft.com/office/drawing/2014/main" id="{B45E9CBB-8A6D-4C3F-8A1B-656CEE8960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6987" y="4962700"/>
            <a:ext cx="498794" cy="519576"/>
          </a:xfrm>
          <a:prstGeom prst="rect">
            <a:avLst/>
          </a:prstGeom>
        </p:spPr>
      </p:pic>
      <p:sp>
        <p:nvSpPr>
          <p:cNvPr id="99" name="TextBox 98">
            <a:extLst>
              <a:ext uri="{FF2B5EF4-FFF2-40B4-BE49-F238E27FC236}">
                <a16:creationId xmlns:a16="http://schemas.microsoft.com/office/drawing/2014/main" id="{427B7B00-E2F3-4C71-8938-43B6DE38EDF1}"/>
              </a:ext>
            </a:extLst>
          </p:cNvPr>
          <p:cNvSpPr txBox="1"/>
          <p:nvPr/>
        </p:nvSpPr>
        <p:spPr>
          <a:xfrm>
            <a:off x="5880470" y="5697105"/>
            <a:ext cx="4009885"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Marc is</a:t>
            </a:r>
          </a:p>
        </p:txBody>
      </p:sp>
      <p:sp>
        <p:nvSpPr>
          <p:cNvPr id="100" name="Rectangle: Rounded Corners 99">
            <a:extLst>
              <a:ext uri="{FF2B5EF4-FFF2-40B4-BE49-F238E27FC236}">
                <a16:creationId xmlns:a16="http://schemas.microsoft.com/office/drawing/2014/main" id="{36F86FC3-7D0F-454E-BF5E-DDD06D5F05D7}"/>
              </a:ext>
            </a:extLst>
          </p:cNvPr>
          <p:cNvSpPr/>
          <p:nvPr/>
        </p:nvSpPr>
        <p:spPr>
          <a:xfrm>
            <a:off x="6781194" y="5119702"/>
            <a:ext cx="2482076" cy="349481"/>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86A4447D-BB56-42B6-A257-A5F027CDF99A}"/>
              </a:ext>
            </a:extLst>
          </p:cNvPr>
          <p:cNvSpPr/>
          <p:nvPr/>
        </p:nvSpPr>
        <p:spPr>
          <a:xfrm>
            <a:off x="2142583" y="5254768"/>
            <a:ext cx="911992" cy="29366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Freeform: Shape 101">
            <a:extLst>
              <a:ext uri="{FF2B5EF4-FFF2-40B4-BE49-F238E27FC236}">
                <a16:creationId xmlns:a16="http://schemas.microsoft.com/office/drawing/2014/main" id="{D94488D6-A767-44FF-A76F-C4E3E6083EC5}"/>
              </a:ext>
            </a:extLst>
          </p:cNvPr>
          <p:cNvSpPr/>
          <p:nvPr/>
        </p:nvSpPr>
        <p:spPr>
          <a:xfrm>
            <a:off x="2200920" y="5017074"/>
            <a:ext cx="774457" cy="784022"/>
          </a:xfrm>
          <a:custGeom>
            <a:avLst/>
            <a:gdLst>
              <a:gd name="connsiteX0" fmla="*/ 762000 w 1657350"/>
              <a:gd name="connsiteY0" fmla="*/ 19050 h 1638300"/>
              <a:gd name="connsiteX1" fmla="*/ 762000 w 1657350"/>
              <a:gd name="connsiteY1" fmla="*/ 19050 h 1638300"/>
              <a:gd name="connsiteX2" fmla="*/ 438150 w 1657350"/>
              <a:gd name="connsiteY2" fmla="*/ 95250 h 1638300"/>
              <a:gd name="connsiteX3" fmla="*/ 228600 w 1657350"/>
              <a:gd name="connsiteY3" fmla="*/ 152400 h 1638300"/>
              <a:gd name="connsiteX4" fmla="*/ 133350 w 1657350"/>
              <a:gd name="connsiteY4" fmla="*/ 304800 h 1638300"/>
              <a:gd name="connsiteX5" fmla="*/ 76200 w 1657350"/>
              <a:gd name="connsiteY5" fmla="*/ 457200 h 1638300"/>
              <a:gd name="connsiteX6" fmla="*/ 0 w 1657350"/>
              <a:gd name="connsiteY6" fmla="*/ 723900 h 1638300"/>
              <a:gd name="connsiteX7" fmla="*/ 38100 w 1657350"/>
              <a:gd name="connsiteY7" fmla="*/ 800100 h 1638300"/>
              <a:gd name="connsiteX8" fmla="*/ 114300 w 1657350"/>
              <a:gd name="connsiteY8" fmla="*/ 857250 h 1638300"/>
              <a:gd name="connsiteX9" fmla="*/ 209550 w 1657350"/>
              <a:gd name="connsiteY9" fmla="*/ 971550 h 1638300"/>
              <a:gd name="connsiteX10" fmla="*/ 228600 w 1657350"/>
              <a:gd name="connsiteY10" fmla="*/ 1295400 h 1638300"/>
              <a:gd name="connsiteX11" fmla="*/ 247650 w 1657350"/>
              <a:gd name="connsiteY11" fmla="*/ 1352550 h 1638300"/>
              <a:gd name="connsiteX12" fmla="*/ 266700 w 1657350"/>
              <a:gd name="connsiteY12" fmla="*/ 1638300 h 1638300"/>
              <a:gd name="connsiteX13" fmla="*/ 323850 w 1657350"/>
              <a:gd name="connsiteY13" fmla="*/ 1619250 h 1638300"/>
              <a:gd name="connsiteX14" fmla="*/ 438150 w 1657350"/>
              <a:gd name="connsiteY14" fmla="*/ 1504950 h 1638300"/>
              <a:gd name="connsiteX15" fmla="*/ 495300 w 1657350"/>
              <a:gd name="connsiteY15" fmla="*/ 1466850 h 1638300"/>
              <a:gd name="connsiteX16" fmla="*/ 628650 w 1657350"/>
              <a:gd name="connsiteY16" fmla="*/ 1276350 h 1638300"/>
              <a:gd name="connsiteX17" fmla="*/ 742950 w 1657350"/>
              <a:gd name="connsiteY17" fmla="*/ 1162050 h 1638300"/>
              <a:gd name="connsiteX18" fmla="*/ 800100 w 1657350"/>
              <a:gd name="connsiteY18" fmla="*/ 1200150 h 1638300"/>
              <a:gd name="connsiteX19" fmla="*/ 952500 w 1657350"/>
              <a:gd name="connsiteY19" fmla="*/ 1314450 h 1638300"/>
              <a:gd name="connsiteX20" fmla="*/ 1009650 w 1657350"/>
              <a:gd name="connsiteY20" fmla="*/ 1333500 h 1638300"/>
              <a:gd name="connsiteX21" fmla="*/ 1181100 w 1657350"/>
              <a:gd name="connsiteY21" fmla="*/ 1390650 h 1638300"/>
              <a:gd name="connsiteX22" fmla="*/ 1257300 w 1657350"/>
              <a:gd name="connsiteY22" fmla="*/ 1333500 h 1638300"/>
              <a:gd name="connsiteX23" fmla="*/ 1276350 w 1657350"/>
              <a:gd name="connsiteY23" fmla="*/ 1257300 h 1638300"/>
              <a:gd name="connsiteX24" fmla="*/ 1352550 w 1657350"/>
              <a:gd name="connsiteY24" fmla="*/ 1009650 h 1638300"/>
              <a:gd name="connsiteX25" fmla="*/ 1409700 w 1657350"/>
              <a:gd name="connsiteY25" fmla="*/ 1047750 h 1638300"/>
              <a:gd name="connsiteX26" fmla="*/ 1466850 w 1657350"/>
              <a:gd name="connsiteY26" fmla="*/ 1066800 h 1638300"/>
              <a:gd name="connsiteX27" fmla="*/ 1638300 w 1657350"/>
              <a:gd name="connsiteY27" fmla="*/ 1162050 h 1638300"/>
              <a:gd name="connsiteX28" fmla="*/ 1657350 w 1657350"/>
              <a:gd name="connsiteY28" fmla="*/ 1104900 h 1638300"/>
              <a:gd name="connsiteX29" fmla="*/ 1638300 w 1657350"/>
              <a:gd name="connsiteY29" fmla="*/ 1009650 h 1638300"/>
              <a:gd name="connsiteX30" fmla="*/ 1543050 w 1657350"/>
              <a:gd name="connsiteY30" fmla="*/ 819150 h 1638300"/>
              <a:gd name="connsiteX31" fmla="*/ 1428750 w 1657350"/>
              <a:gd name="connsiteY31" fmla="*/ 647700 h 1638300"/>
              <a:gd name="connsiteX32" fmla="*/ 1314450 w 1657350"/>
              <a:gd name="connsiteY32" fmla="*/ 533400 h 1638300"/>
              <a:gd name="connsiteX33" fmla="*/ 1123950 w 1657350"/>
              <a:gd name="connsiteY33" fmla="*/ 514350 h 1638300"/>
              <a:gd name="connsiteX34" fmla="*/ 895350 w 1657350"/>
              <a:gd name="connsiteY34" fmla="*/ 457200 h 1638300"/>
              <a:gd name="connsiteX35" fmla="*/ 876300 w 1657350"/>
              <a:gd name="connsiteY35" fmla="*/ 361950 h 1638300"/>
              <a:gd name="connsiteX36" fmla="*/ 857250 w 1657350"/>
              <a:gd name="connsiteY36" fmla="*/ 304800 h 1638300"/>
              <a:gd name="connsiteX37" fmla="*/ 800100 w 1657350"/>
              <a:gd name="connsiteY37" fmla="*/ 0 h 1638300"/>
              <a:gd name="connsiteX38" fmla="*/ 552450 w 1657350"/>
              <a:gd name="connsiteY38" fmla="*/ 57150 h 1638300"/>
              <a:gd name="connsiteX39" fmla="*/ 495300 w 1657350"/>
              <a:gd name="connsiteY39" fmla="*/ 76200 h 1638300"/>
              <a:gd name="connsiteX40" fmla="*/ 361950 w 1657350"/>
              <a:gd name="connsiteY40" fmla="*/ 133350 h 1638300"/>
              <a:gd name="connsiteX41" fmla="*/ 209550 w 1657350"/>
              <a:gd name="connsiteY41" fmla="*/ 152400 h 1638300"/>
              <a:gd name="connsiteX42" fmla="*/ 190500 w 1657350"/>
              <a:gd name="connsiteY42" fmla="*/ 209550 h 1638300"/>
              <a:gd name="connsiteX43" fmla="*/ 247650 w 1657350"/>
              <a:gd name="connsiteY43" fmla="*/ 171450 h 1638300"/>
              <a:gd name="connsiteX44" fmla="*/ 247650 w 1657350"/>
              <a:gd name="connsiteY44" fmla="*/ 17145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57350" h="1638300">
                <a:moveTo>
                  <a:pt x="762000" y="19050"/>
                </a:moveTo>
                <a:lnTo>
                  <a:pt x="762000" y="19050"/>
                </a:lnTo>
                <a:cubicBezTo>
                  <a:pt x="714850" y="29528"/>
                  <a:pt x="490449" y="77817"/>
                  <a:pt x="438150" y="95250"/>
                </a:cubicBezTo>
                <a:cubicBezTo>
                  <a:pt x="219973" y="167976"/>
                  <a:pt x="551048" y="106336"/>
                  <a:pt x="228600" y="152400"/>
                </a:cubicBezTo>
                <a:cubicBezTo>
                  <a:pt x="201928" y="192408"/>
                  <a:pt x="150582" y="267463"/>
                  <a:pt x="133350" y="304800"/>
                </a:cubicBezTo>
                <a:cubicBezTo>
                  <a:pt x="110614" y="354061"/>
                  <a:pt x="94257" y="406039"/>
                  <a:pt x="76200" y="457200"/>
                </a:cubicBezTo>
                <a:cubicBezTo>
                  <a:pt x="13995" y="633448"/>
                  <a:pt x="28078" y="583509"/>
                  <a:pt x="0" y="723900"/>
                </a:cubicBezTo>
                <a:cubicBezTo>
                  <a:pt x="12700" y="749300"/>
                  <a:pt x="19619" y="778539"/>
                  <a:pt x="38100" y="800100"/>
                </a:cubicBezTo>
                <a:cubicBezTo>
                  <a:pt x="58763" y="824206"/>
                  <a:pt x="90194" y="836587"/>
                  <a:pt x="114300" y="857250"/>
                </a:cubicBezTo>
                <a:cubicBezTo>
                  <a:pt x="171342" y="906143"/>
                  <a:pt x="170356" y="912759"/>
                  <a:pt x="209550" y="971550"/>
                </a:cubicBezTo>
                <a:cubicBezTo>
                  <a:pt x="215900" y="1079500"/>
                  <a:pt x="217840" y="1187800"/>
                  <a:pt x="228600" y="1295400"/>
                </a:cubicBezTo>
                <a:cubicBezTo>
                  <a:pt x="230598" y="1315381"/>
                  <a:pt x="245432" y="1332592"/>
                  <a:pt x="247650" y="1352550"/>
                </a:cubicBezTo>
                <a:cubicBezTo>
                  <a:pt x="258192" y="1447428"/>
                  <a:pt x="260350" y="1543050"/>
                  <a:pt x="266700" y="1638300"/>
                </a:cubicBezTo>
                <a:cubicBezTo>
                  <a:pt x="285750" y="1631950"/>
                  <a:pt x="307999" y="1631578"/>
                  <a:pt x="323850" y="1619250"/>
                </a:cubicBezTo>
                <a:cubicBezTo>
                  <a:pt x="366382" y="1586170"/>
                  <a:pt x="393318" y="1534838"/>
                  <a:pt x="438150" y="1504950"/>
                </a:cubicBezTo>
                <a:lnTo>
                  <a:pt x="495300" y="1466850"/>
                </a:lnTo>
                <a:cubicBezTo>
                  <a:pt x="507747" y="1448179"/>
                  <a:pt x="600442" y="1304558"/>
                  <a:pt x="628650" y="1276350"/>
                </a:cubicBezTo>
                <a:cubicBezTo>
                  <a:pt x="770424" y="1134576"/>
                  <a:pt x="653160" y="1296735"/>
                  <a:pt x="742950" y="1162050"/>
                </a:cubicBezTo>
                <a:cubicBezTo>
                  <a:pt x="762000" y="1174750"/>
                  <a:pt x="781584" y="1186684"/>
                  <a:pt x="800100" y="1200150"/>
                </a:cubicBezTo>
                <a:cubicBezTo>
                  <a:pt x="851455" y="1237499"/>
                  <a:pt x="898927" y="1280358"/>
                  <a:pt x="952500" y="1314450"/>
                </a:cubicBezTo>
                <a:cubicBezTo>
                  <a:pt x="969441" y="1325231"/>
                  <a:pt x="991193" y="1325590"/>
                  <a:pt x="1009650" y="1333500"/>
                </a:cubicBezTo>
                <a:cubicBezTo>
                  <a:pt x="1147673" y="1392653"/>
                  <a:pt x="1020534" y="1358537"/>
                  <a:pt x="1181100" y="1390650"/>
                </a:cubicBezTo>
                <a:cubicBezTo>
                  <a:pt x="1206500" y="1371600"/>
                  <a:pt x="1238846" y="1359336"/>
                  <a:pt x="1257300" y="1333500"/>
                </a:cubicBezTo>
                <a:cubicBezTo>
                  <a:pt x="1272518" y="1312195"/>
                  <a:pt x="1268962" y="1282418"/>
                  <a:pt x="1276350" y="1257300"/>
                </a:cubicBezTo>
                <a:cubicBezTo>
                  <a:pt x="1300721" y="1174440"/>
                  <a:pt x="1327150" y="1092200"/>
                  <a:pt x="1352550" y="1009650"/>
                </a:cubicBezTo>
                <a:cubicBezTo>
                  <a:pt x="1371600" y="1022350"/>
                  <a:pt x="1389222" y="1037511"/>
                  <a:pt x="1409700" y="1047750"/>
                </a:cubicBezTo>
                <a:cubicBezTo>
                  <a:pt x="1427661" y="1056730"/>
                  <a:pt x="1449297" y="1057048"/>
                  <a:pt x="1466850" y="1066800"/>
                </a:cubicBezTo>
                <a:cubicBezTo>
                  <a:pt x="1663362" y="1175973"/>
                  <a:pt x="1508984" y="1118945"/>
                  <a:pt x="1638300" y="1162050"/>
                </a:cubicBezTo>
                <a:cubicBezTo>
                  <a:pt x="1644650" y="1143000"/>
                  <a:pt x="1657350" y="1124980"/>
                  <a:pt x="1657350" y="1104900"/>
                </a:cubicBezTo>
                <a:cubicBezTo>
                  <a:pt x="1657350" y="1072521"/>
                  <a:pt x="1647604" y="1040663"/>
                  <a:pt x="1638300" y="1009650"/>
                </a:cubicBezTo>
                <a:cubicBezTo>
                  <a:pt x="1615068" y="932211"/>
                  <a:pt x="1586805" y="887213"/>
                  <a:pt x="1543050" y="819150"/>
                </a:cubicBezTo>
                <a:cubicBezTo>
                  <a:pt x="1505908" y="761373"/>
                  <a:pt x="1469961" y="702649"/>
                  <a:pt x="1428750" y="647700"/>
                </a:cubicBezTo>
                <a:cubicBezTo>
                  <a:pt x="1403679" y="614272"/>
                  <a:pt x="1364979" y="545061"/>
                  <a:pt x="1314450" y="533400"/>
                </a:cubicBezTo>
                <a:cubicBezTo>
                  <a:pt x="1252268" y="519050"/>
                  <a:pt x="1187450" y="520700"/>
                  <a:pt x="1123950" y="514350"/>
                </a:cubicBezTo>
                <a:cubicBezTo>
                  <a:pt x="1047750" y="495300"/>
                  <a:pt x="962244" y="498365"/>
                  <a:pt x="895350" y="457200"/>
                </a:cubicBezTo>
                <a:cubicBezTo>
                  <a:pt x="867774" y="440230"/>
                  <a:pt x="884153" y="393362"/>
                  <a:pt x="876300" y="361950"/>
                </a:cubicBezTo>
                <a:cubicBezTo>
                  <a:pt x="871430" y="342469"/>
                  <a:pt x="861387" y="324450"/>
                  <a:pt x="857250" y="304800"/>
                </a:cubicBezTo>
                <a:cubicBezTo>
                  <a:pt x="835955" y="203647"/>
                  <a:pt x="819150" y="101600"/>
                  <a:pt x="800100" y="0"/>
                </a:cubicBezTo>
                <a:cubicBezTo>
                  <a:pt x="626993" y="24730"/>
                  <a:pt x="709347" y="4851"/>
                  <a:pt x="552450" y="57150"/>
                </a:cubicBezTo>
                <a:cubicBezTo>
                  <a:pt x="533400" y="63500"/>
                  <a:pt x="513261" y="67220"/>
                  <a:pt x="495300" y="76200"/>
                </a:cubicBezTo>
                <a:cubicBezTo>
                  <a:pt x="457769" y="94965"/>
                  <a:pt x="405998" y="125341"/>
                  <a:pt x="361950" y="133350"/>
                </a:cubicBezTo>
                <a:cubicBezTo>
                  <a:pt x="311580" y="142508"/>
                  <a:pt x="260350" y="146050"/>
                  <a:pt x="209550" y="152400"/>
                </a:cubicBezTo>
                <a:cubicBezTo>
                  <a:pt x="203200" y="171450"/>
                  <a:pt x="172539" y="200570"/>
                  <a:pt x="190500" y="209550"/>
                </a:cubicBezTo>
                <a:cubicBezTo>
                  <a:pt x="210978" y="219789"/>
                  <a:pt x="247650" y="171450"/>
                  <a:pt x="247650" y="171450"/>
                </a:cubicBezTo>
                <a:lnTo>
                  <a:pt x="247650" y="171450"/>
                </a:lnTo>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7"/>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8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8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9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9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9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9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0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01"/>
                                        </p:tgtEl>
                                        <p:attrNameLst>
                                          <p:attrName>style.visibility</p:attrName>
                                        </p:attrNameLst>
                                      </p:cBhvr>
                                      <p:to>
                                        <p:strVal val="visible"/>
                                      </p:to>
                                    </p:set>
                                  </p:childTnLst>
                                </p:cTn>
                              </p:par>
                              <p:par>
                                <p:cTn id="109" presetID="1" presetClass="entr" presetSubtype="0" fill="hold" grpId="1" nodeType="withEffect">
                                  <p:stCondLst>
                                    <p:cond delay="0"/>
                                  </p:stCondLst>
                                  <p:childTnLst>
                                    <p:set>
                                      <p:cBhvr>
                                        <p:cTn id="110" dur="1" fill="hold">
                                          <p:stCondLst>
                                            <p:cond delay="0"/>
                                          </p:stCondLst>
                                        </p:cTn>
                                        <p:tgtEl>
                                          <p:spTgt spid="10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9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32" grpId="0"/>
      <p:bldP spid="12" grpId="0" animBg="1"/>
      <p:bldP spid="15" grpId="0" animBg="1"/>
      <p:bldP spid="16" grpId="0" animBg="1"/>
      <p:bldP spid="17" grpId="0" animBg="1"/>
      <p:bldP spid="18" grpId="0" animBg="1"/>
      <p:bldP spid="19" grpId="0"/>
      <p:bldP spid="20" grpId="0" animBg="1"/>
      <p:bldP spid="21" grpId="0" animBg="1"/>
      <p:bldP spid="22" grpId="0" animBg="1"/>
      <p:bldP spid="24" grpId="0" animBg="1"/>
      <p:bldP spid="6" grpId="0" animBg="1"/>
      <p:bldP spid="6" grpId="1" animBg="1"/>
      <p:bldP spid="14" grpId="0" animBg="1"/>
      <p:bldP spid="13" grpId="0" animBg="1"/>
      <p:bldP spid="75" grpId="0" animBg="1"/>
      <p:bldP spid="76" grpId="0" animBg="1"/>
      <p:bldP spid="77" grpId="0" animBg="1"/>
      <p:bldP spid="78" grpId="0" animBg="1"/>
      <p:bldP spid="79" grpId="0" animBg="1"/>
      <p:bldP spid="80" grpId="0"/>
      <p:bldP spid="81" grpId="0" animBg="1"/>
      <p:bldP spid="82" grpId="0" animBg="1"/>
      <p:bldP spid="83" grpId="0" animBg="1"/>
      <p:bldP spid="85" grpId="0" animBg="1"/>
      <p:bldP spid="86" grpId="0" animBg="1"/>
      <p:bldP spid="86" grpId="1" animBg="1"/>
      <p:bldP spid="87" grpId="0" animBg="1"/>
      <p:bldP spid="88" grpId="0" animBg="1"/>
      <p:bldP spid="89" grpId="0" animBg="1"/>
      <p:bldP spid="90" grpId="0" animBg="1"/>
      <p:bldP spid="91" grpId="0" animBg="1"/>
      <p:bldP spid="92" grpId="0" animBg="1"/>
      <p:bldP spid="93" grpId="0" animBg="1"/>
      <p:bldP spid="94" grpId="0"/>
      <p:bldP spid="95" grpId="0" animBg="1"/>
      <p:bldP spid="96" grpId="0" animBg="1"/>
      <p:bldP spid="97" grpId="0" animBg="1"/>
      <p:bldP spid="99" grpId="0" animBg="1"/>
      <p:bldP spid="100" grpId="0" animBg="1"/>
      <p:bldP spid="100" grpId="1" animBg="1"/>
      <p:bldP spid="101" grpId="0" animBg="1"/>
      <p:bldP spid="10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F9A8F978-C778-49A7-950A-277CE36B29CB}"/>
              </a:ext>
            </a:extLst>
          </p:cNvPr>
          <p:cNvPicPr>
            <a:picLocks noChangeAspect="1"/>
          </p:cNvPicPr>
          <p:nvPr/>
        </p:nvPicPr>
        <p:blipFill rotWithShape="1">
          <a:blip r:embed="rId3"/>
          <a:srcRect b="67120"/>
          <a:stretch/>
        </p:blipFill>
        <p:spPr>
          <a:xfrm flipH="1">
            <a:off x="-316175" y="739438"/>
            <a:ext cx="2246488" cy="1993228"/>
          </a:xfrm>
          <a:prstGeom prst="rect">
            <a:avLst/>
          </a:prstGeom>
        </p:spPr>
      </p:pic>
      <p:sp>
        <p:nvSpPr>
          <p:cNvPr id="112" name="CustomShape 6"/>
          <p:cNvSpPr/>
          <p:nvPr/>
        </p:nvSpPr>
        <p:spPr>
          <a:xfrm>
            <a:off x="101160"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rPr>
              <a:t>Adèle’s new phone got dropped.</a:t>
            </a:r>
            <a:br>
              <a:rPr kumimoji="0" lang="en-GB" sz="2600" b="1" i="0" u="none" strike="noStrike" kern="1200" cap="none" spc="-1" normalizeH="0" baseline="0" noProof="0" dirty="0">
                <a:ln>
                  <a:noFill/>
                </a:ln>
                <a:solidFill>
                  <a:srgbClr val="002060"/>
                </a:solidFill>
                <a:effectLst/>
                <a:uLnTx/>
                <a:uFillTx/>
                <a:latin typeface="Century gothic"/>
                <a:ea typeface="Century Gothic"/>
              </a:rPr>
            </a:br>
            <a:r>
              <a:rPr kumimoji="0" lang="en-GB" sz="2600" b="1" i="0" u="none" strike="noStrike" kern="1200" cap="none" spc="-1" normalizeH="0" baseline="0" noProof="0" dirty="0">
                <a:ln>
                  <a:noFill/>
                </a:ln>
                <a:solidFill>
                  <a:srgbClr val="002060"/>
                </a:solidFill>
                <a:effectLst/>
                <a:uLnTx/>
                <a:uFillTx/>
                <a:latin typeface="Century gothic"/>
                <a:ea typeface="Century Gothic"/>
              </a:rPr>
              <a:t>[2/2] </a:t>
            </a:r>
            <a:endParaRPr kumimoji="0" lang="en-GB" sz="26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2" name="TextBox 11">
            <a:extLst>
              <a:ext uri="{FF2B5EF4-FFF2-40B4-BE49-F238E27FC236}">
                <a16:creationId xmlns:a16="http://schemas.microsoft.com/office/drawing/2014/main" id="{CF5C1279-333B-453F-B9FA-6D14DCBBBFF4}"/>
              </a:ext>
            </a:extLst>
          </p:cNvPr>
          <p:cNvSpPr txBox="1"/>
          <p:nvPr/>
        </p:nvSpPr>
        <p:spPr>
          <a:xfrm>
            <a:off x="5195531" y="1947539"/>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2654560" y="379483"/>
            <a:ext cx="1576131" cy="3162619"/>
          </a:xfrm>
          <a:prstGeom prst="roundRect">
            <a:avLst/>
          </a:prstGeom>
          <a:solidFill>
            <a:srgbClr val="FF0000"/>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2627919" y="71144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4711772" y="1857224"/>
            <a:ext cx="159150" cy="1629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2128577" y="1340028"/>
            <a:ext cx="2392549" cy="1124332"/>
          </a:xfrm>
          <a:prstGeom prst="wedgeRoundRectCallout">
            <a:avLst>
              <a:gd name="adj1" fmla="val 26248"/>
              <a:gd name="adj2" fmla="val 6355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2176246" y="1505047"/>
            <a:ext cx="24454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Lucas</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est</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jeune</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mais</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prudent.</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76629107-549E-4B60-9A05-7B0B89B30765}"/>
              </a:ext>
            </a:extLst>
          </p:cNvPr>
          <p:cNvSpPr txBox="1"/>
          <p:nvPr/>
        </p:nvSpPr>
        <p:spPr>
          <a:xfrm>
            <a:off x="1352035" y="1203122"/>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21" name="TextBox 20">
            <a:extLst>
              <a:ext uri="{FF2B5EF4-FFF2-40B4-BE49-F238E27FC236}">
                <a16:creationId xmlns:a16="http://schemas.microsoft.com/office/drawing/2014/main" id="{9CD58BB9-4907-432F-9B6E-52E1D914C9D7}"/>
              </a:ext>
            </a:extLst>
          </p:cNvPr>
          <p:cNvSpPr txBox="1"/>
          <p:nvPr/>
        </p:nvSpPr>
        <p:spPr>
          <a:xfrm>
            <a:off x="5195531" y="1312450"/>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22" name="TextBox 21">
            <a:extLst>
              <a:ext uri="{FF2B5EF4-FFF2-40B4-BE49-F238E27FC236}">
                <a16:creationId xmlns:a16="http://schemas.microsoft.com/office/drawing/2014/main" id="{FACFC432-5E19-4F84-B63E-E189C50EEB68}"/>
              </a:ext>
            </a:extLst>
          </p:cNvPr>
          <p:cNvSpPr txBox="1"/>
          <p:nvPr/>
        </p:nvSpPr>
        <p:spPr>
          <a:xfrm>
            <a:off x="5880470" y="1403177"/>
            <a:ext cx="4009886"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Lucas is young but careful.</a:t>
            </a:r>
          </a:p>
        </p:txBody>
      </p:sp>
      <p:pic>
        <p:nvPicPr>
          <p:cNvPr id="23" name="Picture 22">
            <a:extLst>
              <a:ext uri="{FF2B5EF4-FFF2-40B4-BE49-F238E27FC236}">
                <a16:creationId xmlns:a16="http://schemas.microsoft.com/office/drawing/2014/main" id="{EB93CCC8-FA2B-41F8-B88F-A8C6BA4202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5189" y="1253471"/>
            <a:ext cx="498794" cy="519576"/>
          </a:xfrm>
          <a:prstGeom prst="rect">
            <a:avLst/>
          </a:prstGeom>
        </p:spPr>
      </p:pic>
      <p:sp>
        <p:nvSpPr>
          <p:cNvPr id="24" name="TextBox 23">
            <a:extLst>
              <a:ext uri="{FF2B5EF4-FFF2-40B4-BE49-F238E27FC236}">
                <a16:creationId xmlns:a16="http://schemas.microsoft.com/office/drawing/2014/main" id="{1B4548B4-4D5C-4D2B-AF47-3AB7ED5CC829}"/>
              </a:ext>
            </a:extLst>
          </p:cNvPr>
          <p:cNvSpPr txBox="1"/>
          <p:nvPr/>
        </p:nvSpPr>
        <p:spPr>
          <a:xfrm>
            <a:off x="5873983" y="1993959"/>
            <a:ext cx="4009885"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Odile is</a:t>
            </a:r>
          </a:p>
        </p:txBody>
      </p:sp>
      <p:pic>
        <p:nvPicPr>
          <p:cNvPr id="4" name="Picture 3" descr="A picture containing text&#10;&#10;Description automatically generated">
            <a:extLst>
              <a:ext uri="{FF2B5EF4-FFF2-40B4-BE49-F238E27FC236}">
                <a16:creationId xmlns:a16="http://schemas.microsoft.com/office/drawing/2014/main" id="{10731C3B-F399-4414-9E07-5725C5B3DC8A}"/>
              </a:ext>
            </a:extLst>
          </p:cNvPr>
          <p:cNvPicPr>
            <a:picLocks noChangeAspect="1"/>
          </p:cNvPicPr>
          <p:nvPr/>
        </p:nvPicPr>
        <p:blipFill>
          <a:blip r:embed="rId6"/>
          <a:stretch>
            <a:fillRect/>
          </a:stretch>
        </p:blipFill>
        <p:spPr>
          <a:xfrm>
            <a:off x="10211332" y="666806"/>
            <a:ext cx="912164" cy="1793502"/>
          </a:xfrm>
          <a:prstGeom prst="rect">
            <a:avLst/>
          </a:prstGeom>
        </p:spPr>
      </p:pic>
      <p:sp>
        <p:nvSpPr>
          <p:cNvPr id="6" name="Rectangle: Rounded Corners 5">
            <a:extLst>
              <a:ext uri="{FF2B5EF4-FFF2-40B4-BE49-F238E27FC236}">
                <a16:creationId xmlns:a16="http://schemas.microsoft.com/office/drawing/2014/main" id="{8C666A73-ECEC-4006-9AFC-50B4C04FED45}"/>
              </a:ext>
            </a:extLst>
          </p:cNvPr>
          <p:cNvSpPr/>
          <p:nvPr/>
        </p:nvSpPr>
        <p:spPr>
          <a:xfrm>
            <a:off x="6951490" y="1453123"/>
            <a:ext cx="2323353" cy="349481"/>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F6ED89D-5F44-48B1-93E0-A66418128003}"/>
              </a:ext>
            </a:extLst>
          </p:cNvPr>
          <p:cNvSpPr/>
          <p:nvPr/>
        </p:nvSpPr>
        <p:spPr>
          <a:xfrm>
            <a:off x="2150553" y="1589218"/>
            <a:ext cx="984415" cy="29366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5F75F0CF-FE4A-4308-8143-5B2E76B48B30}"/>
              </a:ext>
            </a:extLst>
          </p:cNvPr>
          <p:cNvSpPr/>
          <p:nvPr/>
        </p:nvSpPr>
        <p:spPr>
          <a:xfrm>
            <a:off x="2203402" y="1366507"/>
            <a:ext cx="774457" cy="784022"/>
          </a:xfrm>
          <a:custGeom>
            <a:avLst/>
            <a:gdLst>
              <a:gd name="connsiteX0" fmla="*/ 762000 w 1657350"/>
              <a:gd name="connsiteY0" fmla="*/ 19050 h 1638300"/>
              <a:gd name="connsiteX1" fmla="*/ 762000 w 1657350"/>
              <a:gd name="connsiteY1" fmla="*/ 19050 h 1638300"/>
              <a:gd name="connsiteX2" fmla="*/ 438150 w 1657350"/>
              <a:gd name="connsiteY2" fmla="*/ 95250 h 1638300"/>
              <a:gd name="connsiteX3" fmla="*/ 228600 w 1657350"/>
              <a:gd name="connsiteY3" fmla="*/ 152400 h 1638300"/>
              <a:gd name="connsiteX4" fmla="*/ 133350 w 1657350"/>
              <a:gd name="connsiteY4" fmla="*/ 304800 h 1638300"/>
              <a:gd name="connsiteX5" fmla="*/ 76200 w 1657350"/>
              <a:gd name="connsiteY5" fmla="*/ 457200 h 1638300"/>
              <a:gd name="connsiteX6" fmla="*/ 0 w 1657350"/>
              <a:gd name="connsiteY6" fmla="*/ 723900 h 1638300"/>
              <a:gd name="connsiteX7" fmla="*/ 38100 w 1657350"/>
              <a:gd name="connsiteY7" fmla="*/ 800100 h 1638300"/>
              <a:gd name="connsiteX8" fmla="*/ 114300 w 1657350"/>
              <a:gd name="connsiteY8" fmla="*/ 857250 h 1638300"/>
              <a:gd name="connsiteX9" fmla="*/ 209550 w 1657350"/>
              <a:gd name="connsiteY9" fmla="*/ 971550 h 1638300"/>
              <a:gd name="connsiteX10" fmla="*/ 228600 w 1657350"/>
              <a:gd name="connsiteY10" fmla="*/ 1295400 h 1638300"/>
              <a:gd name="connsiteX11" fmla="*/ 247650 w 1657350"/>
              <a:gd name="connsiteY11" fmla="*/ 1352550 h 1638300"/>
              <a:gd name="connsiteX12" fmla="*/ 266700 w 1657350"/>
              <a:gd name="connsiteY12" fmla="*/ 1638300 h 1638300"/>
              <a:gd name="connsiteX13" fmla="*/ 323850 w 1657350"/>
              <a:gd name="connsiteY13" fmla="*/ 1619250 h 1638300"/>
              <a:gd name="connsiteX14" fmla="*/ 438150 w 1657350"/>
              <a:gd name="connsiteY14" fmla="*/ 1504950 h 1638300"/>
              <a:gd name="connsiteX15" fmla="*/ 495300 w 1657350"/>
              <a:gd name="connsiteY15" fmla="*/ 1466850 h 1638300"/>
              <a:gd name="connsiteX16" fmla="*/ 628650 w 1657350"/>
              <a:gd name="connsiteY16" fmla="*/ 1276350 h 1638300"/>
              <a:gd name="connsiteX17" fmla="*/ 742950 w 1657350"/>
              <a:gd name="connsiteY17" fmla="*/ 1162050 h 1638300"/>
              <a:gd name="connsiteX18" fmla="*/ 800100 w 1657350"/>
              <a:gd name="connsiteY18" fmla="*/ 1200150 h 1638300"/>
              <a:gd name="connsiteX19" fmla="*/ 952500 w 1657350"/>
              <a:gd name="connsiteY19" fmla="*/ 1314450 h 1638300"/>
              <a:gd name="connsiteX20" fmla="*/ 1009650 w 1657350"/>
              <a:gd name="connsiteY20" fmla="*/ 1333500 h 1638300"/>
              <a:gd name="connsiteX21" fmla="*/ 1181100 w 1657350"/>
              <a:gd name="connsiteY21" fmla="*/ 1390650 h 1638300"/>
              <a:gd name="connsiteX22" fmla="*/ 1257300 w 1657350"/>
              <a:gd name="connsiteY22" fmla="*/ 1333500 h 1638300"/>
              <a:gd name="connsiteX23" fmla="*/ 1276350 w 1657350"/>
              <a:gd name="connsiteY23" fmla="*/ 1257300 h 1638300"/>
              <a:gd name="connsiteX24" fmla="*/ 1352550 w 1657350"/>
              <a:gd name="connsiteY24" fmla="*/ 1009650 h 1638300"/>
              <a:gd name="connsiteX25" fmla="*/ 1409700 w 1657350"/>
              <a:gd name="connsiteY25" fmla="*/ 1047750 h 1638300"/>
              <a:gd name="connsiteX26" fmla="*/ 1466850 w 1657350"/>
              <a:gd name="connsiteY26" fmla="*/ 1066800 h 1638300"/>
              <a:gd name="connsiteX27" fmla="*/ 1638300 w 1657350"/>
              <a:gd name="connsiteY27" fmla="*/ 1162050 h 1638300"/>
              <a:gd name="connsiteX28" fmla="*/ 1657350 w 1657350"/>
              <a:gd name="connsiteY28" fmla="*/ 1104900 h 1638300"/>
              <a:gd name="connsiteX29" fmla="*/ 1638300 w 1657350"/>
              <a:gd name="connsiteY29" fmla="*/ 1009650 h 1638300"/>
              <a:gd name="connsiteX30" fmla="*/ 1543050 w 1657350"/>
              <a:gd name="connsiteY30" fmla="*/ 819150 h 1638300"/>
              <a:gd name="connsiteX31" fmla="*/ 1428750 w 1657350"/>
              <a:gd name="connsiteY31" fmla="*/ 647700 h 1638300"/>
              <a:gd name="connsiteX32" fmla="*/ 1314450 w 1657350"/>
              <a:gd name="connsiteY32" fmla="*/ 533400 h 1638300"/>
              <a:gd name="connsiteX33" fmla="*/ 1123950 w 1657350"/>
              <a:gd name="connsiteY33" fmla="*/ 514350 h 1638300"/>
              <a:gd name="connsiteX34" fmla="*/ 895350 w 1657350"/>
              <a:gd name="connsiteY34" fmla="*/ 457200 h 1638300"/>
              <a:gd name="connsiteX35" fmla="*/ 876300 w 1657350"/>
              <a:gd name="connsiteY35" fmla="*/ 361950 h 1638300"/>
              <a:gd name="connsiteX36" fmla="*/ 857250 w 1657350"/>
              <a:gd name="connsiteY36" fmla="*/ 304800 h 1638300"/>
              <a:gd name="connsiteX37" fmla="*/ 800100 w 1657350"/>
              <a:gd name="connsiteY37" fmla="*/ 0 h 1638300"/>
              <a:gd name="connsiteX38" fmla="*/ 552450 w 1657350"/>
              <a:gd name="connsiteY38" fmla="*/ 57150 h 1638300"/>
              <a:gd name="connsiteX39" fmla="*/ 495300 w 1657350"/>
              <a:gd name="connsiteY39" fmla="*/ 76200 h 1638300"/>
              <a:gd name="connsiteX40" fmla="*/ 361950 w 1657350"/>
              <a:gd name="connsiteY40" fmla="*/ 133350 h 1638300"/>
              <a:gd name="connsiteX41" fmla="*/ 209550 w 1657350"/>
              <a:gd name="connsiteY41" fmla="*/ 152400 h 1638300"/>
              <a:gd name="connsiteX42" fmla="*/ 190500 w 1657350"/>
              <a:gd name="connsiteY42" fmla="*/ 209550 h 1638300"/>
              <a:gd name="connsiteX43" fmla="*/ 247650 w 1657350"/>
              <a:gd name="connsiteY43" fmla="*/ 171450 h 1638300"/>
              <a:gd name="connsiteX44" fmla="*/ 247650 w 1657350"/>
              <a:gd name="connsiteY44" fmla="*/ 17145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57350" h="1638300">
                <a:moveTo>
                  <a:pt x="762000" y="19050"/>
                </a:moveTo>
                <a:lnTo>
                  <a:pt x="762000" y="19050"/>
                </a:lnTo>
                <a:cubicBezTo>
                  <a:pt x="714850" y="29528"/>
                  <a:pt x="490449" y="77817"/>
                  <a:pt x="438150" y="95250"/>
                </a:cubicBezTo>
                <a:cubicBezTo>
                  <a:pt x="219973" y="167976"/>
                  <a:pt x="551048" y="106336"/>
                  <a:pt x="228600" y="152400"/>
                </a:cubicBezTo>
                <a:cubicBezTo>
                  <a:pt x="201928" y="192408"/>
                  <a:pt x="150582" y="267463"/>
                  <a:pt x="133350" y="304800"/>
                </a:cubicBezTo>
                <a:cubicBezTo>
                  <a:pt x="110614" y="354061"/>
                  <a:pt x="94257" y="406039"/>
                  <a:pt x="76200" y="457200"/>
                </a:cubicBezTo>
                <a:cubicBezTo>
                  <a:pt x="13995" y="633448"/>
                  <a:pt x="28078" y="583509"/>
                  <a:pt x="0" y="723900"/>
                </a:cubicBezTo>
                <a:cubicBezTo>
                  <a:pt x="12700" y="749300"/>
                  <a:pt x="19619" y="778539"/>
                  <a:pt x="38100" y="800100"/>
                </a:cubicBezTo>
                <a:cubicBezTo>
                  <a:pt x="58763" y="824206"/>
                  <a:pt x="90194" y="836587"/>
                  <a:pt x="114300" y="857250"/>
                </a:cubicBezTo>
                <a:cubicBezTo>
                  <a:pt x="171342" y="906143"/>
                  <a:pt x="170356" y="912759"/>
                  <a:pt x="209550" y="971550"/>
                </a:cubicBezTo>
                <a:cubicBezTo>
                  <a:pt x="215900" y="1079500"/>
                  <a:pt x="217840" y="1187800"/>
                  <a:pt x="228600" y="1295400"/>
                </a:cubicBezTo>
                <a:cubicBezTo>
                  <a:pt x="230598" y="1315381"/>
                  <a:pt x="245432" y="1332592"/>
                  <a:pt x="247650" y="1352550"/>
                </a:cubicBezTo>
                <a:cubicBezTo>
                  <a:pt x="258192" y="1447428"/>
                  <a:pt x="260350" y="1543050"/>
                  <a:pt x="266700" y="1638300"/>
                </a:cubicBezTo>
                <a:cubicBezTo>
                  <a:pt x="285750" y="1631950"/>
                  <a:pt x="307999" y="1631578"/>
                  <a:pt x="323850" y="1619250"/>
                </a:cubicBezTo>
                <a:cubicBezTo>
                  <a:pt x="366382" y="1586170"/>
                  <a:pt x="393318" y="1534838"/>
                  <a:pt x="438150" y="1504950"/>
                </a:cubicBezTo>
                <a:lnTo>
                  <a:pt x="495300" y="1466850"/>
                </a:lnTo>
                <a:cubicBezTo>
                  <a:pt x="507747" y="1448179"/>
                  <a:pt x="600442" y="1304558"/>
                  <a:pt x="628650" y="1276350"/>
                </a:cubicBezTo>
                <a:cubicBezTo>
                  <a:pt x="770424" y="1134576"/>
                  <a:pt x="653160" y="1296735"/>
                  <a:pt x="742950" y="1162050"/>
                </a:cubicBezTo>
                <a:cubicBezTo>
                  <a:pt x="762000" y="1174750"/>
                  <a:pt x="781584" y="1186684"/>
                  <a:pt x="800100" y="1200150"/>
                </a:cubicBezTo>
                <a:cubicBezTo>
                  <a:pt x="851455" y="1237499"/>
                  <a:pt x="898927" y="1280358"/>
                  <a:pt x="952500" y="1314450"/>
                </a:cubicBezTo>
                <a:cubicBezTo>
                  <a:pt x="969441" y="1325231"/>
                  <a:pt x="991193" y="1325590"/>
                  <a:pt x="1009650" y="1333500"/>
                </a:cubicBezTo>
                <a:cubicBezTo>
                  <a:pt x="1147673" y="1392653"/>
                  <a:pt x="1020534" y="1358537"/>
                  <a:pt x="1181100" y="1390650"/>
                </a:cubicBezTo>
                <a:cubicBezTo>
                  <a:pt x="1206500" y="1371600"/>
                  <a:pt x="1238846" y="1359336"/>
                  <a:pt x="1257300" y="1333500"/>
                </a:cubicBezTo>
                <a:cubicBezTo>
                  <a:pt x="1272518" y="1312195"/>
                  <a:pt x="1268962" y="1282418"/>
                  <a:pt x="1276350" y="1257300"/>
                </a:cubicBezTo>
                <a:cubicBezTo>
                  <a:pt x="1300721" y="1174440"/>
                  <a:pt x="1327150" y="1092200"/>
                  <a:pt x="1352550" y="1009650"/>
                </a:cubicBezTo>
                <a:cubicBezTo>
                  <a:pt x="1371600" y="1022350"/>
                  <a:pt x="1389222" y="1037511"/>
                  <a:pt x="1409700" y="1047750"/>
                </a:cubicBezTo>
                <a:cubicBezTo>
                  <a:pt x="1427661" y="1056730"/>
                  <a:pt x="1449297" y="1057048"/>
                  <a:pt x="1466850" y="1066800"/>
                </a:cubicBezTo>
                <a:cubicBezTo>
                  <a:pt x="1663362" y="1175973"/>
                  <a:pt x="1508984" y="1118945"/>
                  <a:pt x="1638300" y="1162050"/>
                </a:cubicBezTo>
                <a:cubicBezTo>
                  <a:pt x="1644650" y="1143000"/>
                  <a:pt x="1657350" y="1124980"/>
                  <a:pt x="1657350" y="1104900"/>
                </a:cubicBezTo>
                <a:cubicBezTo>
                  <a:pt x="1657350" y="1072521"/>
                  <a:pt x="1647604" y="1040663"/>
                  <a:pt x="1638300" y="1009650"/>
                </a:cubicBezTo>
                <a:cubicBezTo>
                  <a:pt x="1615068" y="932211"/>
                  <a:pt x="1586805" y="887213"/>
                  <a:pt x="1543050" y="819150"/>
                </a:cubicBezTo>
                <a:cubicBezTo>
                  <a:pt x="1505908" y="761373"/>
                  <a:pt x="1469961" y="702649"/>
                  <a:pt x="1428750" y="647700"/>
                </a:cubicBezTo>
                <a:cubicBezTo>
                  <a:pt x="1403679" y="614272"/>
                  <a:pt x="1364979" y="545061"/>
                  <a:pt x="1314450" y="533400"/>
                </a:cubicBezTo>
                <a:cubicBezTo>
                  <a:pt x="1252268" y="519050"/>
                  <a:pt x="1187450" y="520700"/>
                  <a:pt x="1123950" y="514350"/>
                </a:cubicBezTo>
                <a:cubicBezTo>
                  <a:pt x="1047750" y="495300"/>
                  <a:pt x="962244" y="498365"/>
                  <a:pt x="895350" y="457200"/>
                </a:cubicBezTo>
                <a:cubicBezTo>
                  <a:pt x="867774" y="440230"/>
                  <a:pt x="884153" y="393362"/>
                  <a:pt x="876300" y="361950"/>
                </a:cubicBezTo>
                <a:cubicBezTo>
                  <a:pt x="871430" y="342469"/>
                  <a:pt x="861387" y="324450"/>
                  <a:pt x="857250" y="304800"/>
                </a:cubicBezTo>
                <a:cubicBezTo>
                  <a:pt x="835955" y="203647"/>
                  <a:pt x="819150" y="101600"/>
                  <a:pt x="800100" y="0"/>
                </a:cubicBezTo>
                <a:cubicBezTo>
                  <a:pt x="626993" y="24730"/>
                  <a:pt x="709347" y="4851"/>
                  <a:pt x="552450" y="57150"/>
                </a:cubicBezTo>
                <a:cubicBezTo>
                  <a:pt x="533400" y="63500"/>
                  <a:pt x="513261" y="67220"/>
                  <a:pt x="495300" y="76200"/>
                </a:cubicBezTo>
                <a:cubicBezTo>
                  <a:pt x="457769" y="94965"/>
                  <a:pt x="405998" y="125341"/>
                  <a:pt x="361950" y="133350"/>
                </a:cubicBezTo>
                <a:cubicBezTo>
                  <a:pt x="311580" y="142508"/>
                  <a:pt x="260350" y="146050"/>
                  <a:pt x="209550" y="152400"/>
                </a:cubicBezTo>
                <a:cubicBezTo>
                  <a:pt x="203200" y="171450"/>
                  <a:pt x="172539" y="200570"/>
                  <a:pt x="190500" y="209550"/>
                </a:cubicBezTo>
                <a:cubicBezTo>
                  <a:pt x="210978" y="219789"/>
                  <a:pt x="247650" y="171450"/>
                  <a:pt x="247650" y="171450"/>
                </a:cubicBezTo>
                <a:lnTo>
                  <a:pt x="247650" y="171450"/>
                </a:lnTo>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Graphic 67" descr="Surprised face with no fill">
            <a:extLst>
              <a:ext uri="{FF2B5EF4-FFF2-40B4-BE49-F238E27FC236}">
                <a16:creationId xmlns:a16="http://schemas.microsoft.com/office/drawing/2014/main" id="{C7659315-007F-4A54-B5B8-5644FD7ECF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26739" y="8724"/>
            <a:ext cx="457200" cy="457200"/>
          </a:xfrm>
          <a:prstGeom prst="rect">
            <a:avLst/>
          </a:prstGeom>
        </p:spPr>
      </p:pic>
      <p:sp>
        <p:nvSpPr>
          <p:cNvPr id="74" name="TextBox 73">
            <a:extLst>
              <a:ext uri="{FF2B5EF4-FFF2-40B4-BE49-F238E27FC236}">
                <a16:creationId xmlns:a16="http://schemas.microsoft.com/office/drawing/2014/main" id="{D6678EC2-1741-4944-8424-A56EC283DEA2}"/>
              </a:ext>
            </a:extLst>
          </p:cNvPr>
          <p:cNvSpPr txBox="1"/>
          <p:nvPr/>
        </p:nvSpPr>
        <p:spPr>
          <a:xfrm>
            <a:off x="10373839" y="5399164"/>
            <a:ext cx="1709187" cy="1323439"/>
          </a:xfrm>
          <a:prstGeom prst="rect">
            <a:avLst/>
          </a:prstGeom>
          <a:solidFill>
            <a:srgbClr val="92D050"/>
          </a:solidFill>
          <a:ln>
            <a:solidFill>
              <a:srgbClr val="92D050"/>
            </a:solidFill>
          </a:ln>
        </p:spPr>
        <p:txBody>
          <a:bodyPr wrap="square" rtlCol="0">
            <a:spAutoFit/>
          </a:bodyPr>
          <a:lstStyle/>
          <a:p>
            <a:pPr algn="ctr"/>
            <a:r>
              <a:rPr lang="en-GB" sz="2000" dirty="0">
                <a:latin typeface="Century Gothic" panose="020B0502020202020204" pitchFamily="34" charset="0"/>
              </a:rPr>
              <a:t>et – and</a:t>
            </a:r>
            <a:br>
              <a:rPr lang="en-GB" sz="2000" dirty="0">
                <a:latin typeface="Century Gothic" panose="020B0502020202020204" pitchFamily="34" charset="0"/>
              </a:rPr>
            </a:br>
            <a:r>
              <a:rPr lang="en-GB" sz="2000" dirty="0" err="1">
                <a:latin typeface="Century Gothic" panose="020B0502020202020204" pitchFamily="34" charset="0"/>
              </a:rPr>
              <a:t>mais</a:t>
            </a:r>
            <a:r>
              <a:rPr lang="en-GB" sz="2000" dirty="0">
                <a:latin typeface="Century Gothic" panose="020B0502020202020204" pitchFamily="34" charset="0"/>
              </a:rPr>
              <a:t> – but </a:t>
            </a:r>
            <a:br>
              <a:rPr lang="en-GB" sz="2000" dirty="0">
                <a:latin typeface="Century Gothic" panose="020B0502020202020204" pitchFamily="34" charset="0"/>
              </a:rPr>
            </a:br>
            <a:r>
              <a:rPr lang="en-GB" sz="2000" dirty="0" err="1">
                <a:latin typeface="Century Gothic" panose="020B0502020202020204" pitchFamily="34" charset="0"/>
              </a:rPr>
              <a:t>aujourd’hui</a:t>
            </a:r>
            <a:r>
              <a:rPr lang="en-GB" sz="2000" dirty="0">
                <a:latin typeface="Century Gothic" panose="020B0502020202020204" pitchFamily="34" charset="0"/>
              </a:rPr>
              <a:t> – today  </a:t>
            </a:r>
          </a:p>
        </p:txBody>
      </p:sp>
      <p:sp>
        <p:nvSpPr>
          <p:cNvPr id="75" name="TextBox 74">
            <a:extLst>
              <a:ext uri="{FF2B5EF4-FFF2-40B4-BE49-F238E27FC236}">
                <a16:creationId xmlns:a16="http://schemas.microsoft.com/office/drawing/2014/main" id="{1AAD0197-F000-4CD8-9315-62190FBAFD17}"/>
              </a:ext>
            </a:extLst>
          </p:cNvPr>
          <p:cNvSpPr txBox="1"/>
          <p:nvPr/>
        </p:nvSpPr>
        <p:spPr>
          <a:xfrm>
            <a:off x="5195531" y="3792772"/>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76" name="Rectangle: Rounded Corners 75">
            <a:extLst>
              <a:ext uri="{FF2B5EF4-FFF2-40B4-BE49-F238E27FC236}">
                <a16:creationId xmlns:a16="http://schemas.microsoft.com/office/drawing/2014/main" id="{ECD20D5A-D6E5-4FCB-91F8-CDFF0EC77DC3}"/>
              </a:ext>
            </a:extLst>
          </p:cNvPr>
          <p:cNvSpPr/>
          <p:nvPr/>
        </p:nvSpPr>
        <p:spPr>
          <a:xfrm rot="16200000">
            <a:off x="2654560" y="2224716"/>
            <a:ext cx="1576131" cy="3162619"/>
          </a:xfrm>
          <a:prstGeom prst="roundRect">
            <a:avLst/>
          </a:prstGeom>
          <a:solidFill>
            <a:srgbClr val="FF0000"/>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76B89607-B1BB-410B-89AA-9EB7A6EC433B}"/>
              </a:ext>
            </a:extLst>
          </p:cNvPr>
          <p:cNvSpPr/>
          <p:nvPr/>
        </p:nvSpPr>
        <p:spPr>
          <a:xfrm rot="16200000">
            <a:off x="2627919" y="2556674"/>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8" name="Oval 77">
            <a:extLst>
              <a:ext uri="{FF2B5EF4-FFF2-40B4-BE49-F238E27FC236}">
                <a16:creationId xmlns:a16="http://schemas.microsoft.com/office/drawing/2014/main" id="{33CDBB83-0BAD-4065-B4CE-398CD205EDC0}"/>
              </a:ext>
            </a:extLst>
          </p:cNvPr>
          <p:cNvSpPr/>
          <p:nvPr/>
        </p:nvSpPr>
        <p:spPr>
          <a:xfrm>
            <a:off x="4711772" y="3702457"/>
            <a:ext cx="159150" cy="1629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Speech Bubble: Rectangle with Corners Rounded 78">
            <a:extLst>
              <a:ext uri="{FF2B5EF4-FFF2-40B4-BE49-F238E27FC236}">
                <a16:creationId xmlns:a16="http://schemas.microsoft.com/office/drawing/2014/main" id="{92D0DE04-B5A0-4057-8ADC-829CE8AB15BA}"/>
              </a:ext>
            </a:extLst>
          </p:cNvPr>
          <p:cNvSpPr/>
          <p:nvPr/>
        </p:nvSpPr>
        <p:spPr>
          <a:xfrm>
            <a:off x="2128577" y="3185261"/>
            <a:ext cx="2392549" cy="1124332"/>
          </a:xfrm>
          <a:prstGeom prst="wedgeRoundRectCallout">
            <a:avLst>
              <a:gd name="adj1" fmla="val 26248"/>
              <a:gd name="adj2" fmla="val 6355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TextBox 79">
            <a:extLst>
              <a:ext uri="{FF2B5EF4-FFF2-40B4-BE49-F238E27FC236}">
                <a16:creationId xmlns:a16="http://schemas.microsoft.com/office/drawing/2014/main" id="{DC6A5788-F507-4A0A-A8B2-23E69FD74D00}"/>
              </a:ext>
            </a:extLst>
          </p:cNvPr>
          <p:cNvSpPr txBox="1"/>
          <p:nvPr/>
        </p:nvSpPr>
        <p:spPr>
          <a:xfrm>
            <a:off x="2092594" y="3375623"/>
            <a:ext cx="24767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Ali    </a:t>
            </a:r>
            <a:r>
              <a:rPr kumimoji="0" lang="en-GB" sz="22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est</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différent</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aujourd’hui</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1" name="TextBox 80">
            <a:extLst>
              <a:ext uri="{FF2B5EF4-FFF2-40B4-BE49-F238E27FC236}">
                <a16:creationId xmlns:a16="http://schemas.microsoft.com/office/drawing/2014/main" id="{8348E93B-086A-4A62-86BA-674681B59EBC}"/>
              </a:ext>
            </a:extLst>
          </p:cNvPr>
          <p:cNvSpPr txBox="1"/>
          <p:nvPr/>
        </p:nvSpPr>
        <p:spPr>
          <a:xfrm>
            <a:off x="1352035" y="3048355"/>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82" name="TextBox 81">
            <a:extLst>
              <a:ext uri="{FF2B5EF4-FFF2-40B4-BE49-F238E27FC236}">
                <a16:creationId xmlns:a16="http://schemas.microsoft.com/office/drawing/2014/main" id="{434E836C-232B-4AB8-882A-5510AC78D804}"/>
              </a:ext>
            </a:extLst>
          </p:cNvPr>
          <p:cNvSpPr txBox="1"/>
          <p:nvPr/>
        </p:nvSpPr>
        <p:spPr>
          <a:xfrm>
            <a:off x="5195531" y="3157683"/>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83" name="TextBox 82">
            <a:extLst>
              <a:ext uri="{FF2B5EF4-FFF2-40B4-BE49-F238E27FC236}">
                <a16:creationId xmlns:a16="http://schemas.microsoft.com/office/drawing/2014/main" id="{15E2ADA0-359F-4701-9C5D-B2B9BC96843F}"/>
              </a:ext>
            </a:extLst>
          </p:cNvPr>
          <p:cNvSpPr txBox="1"/>
          <p:nvPr/>
        </p:nvSpPr>
        <p:spPr>
          <a:xfrm>
            <a:off x="5880470" y="3248410"/>
            <a:ext cx="4009886"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Sara is</a:t>
            </a:r>
          </a:p>
        </p:txBody>
      </p:sp>
      <p:pic>
        <p:nvPicPr>
          <p:cNvPr id="84" name="Picture 83">
            <a:extLst>
              <a:ext uri="{FF2B5EF4-FFF2-40B4-BE49-F238E27FC236}">
                <a16:creationId xmlns:a16="http://schemas.microsoft.com/office/drawing/2014/main" id="{66876EBB-5D53-4A5E-ADEB-961C5D121A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6448" y="3695330"/>
            <a:ext cx="498794" cy="519576"/>
          </a:xfrm>
          <a:prstGeom prst="rect">
            <a:avLst/>
          </a:prstGeom>
        </p:spPr>
      </p:pic>
      <p:sp>
        <p:nvSpPr>
          <p:cNvPr id="85" name="TextBox 84">
            <a:extLst>
              <a:ext uri="{FF2B5EF4-FFF2-40B4-BE49-F238E27FC236}">
                <a16:creationId xmlns:a16="http://schemas.microsoft.com/office/drawing/2014/main" id="{2AAF7842-9F7D-4AD4-97FD-BB347A879A1B}"/>
              </a:ext>
            </a:extLst>
          </p:cNvPr>
          <p:cNvSpPr txBox="1"/>
          <p:nvPr/>
        </p:nvSpPr>
        <p:spPr>
          <a:xfrm>
            <a:off x="5880470" y="3851127"/>
            <a:ext cx="4009885"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Ali is different</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today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86" name="Rectangle: Rounded Corners 85">
            <a:extLst>
              <a:ext uri="{FF2B5EF4-FFF2-40B4-BE49-F238E27FC236}">
                <a16:creationId xmlns:a16="http://schemas.microsoft.com/office/drawing/2014/main" id="{A7BE9FD2-2E6C-40CF-BDC9-D9772852C76C}"/>
              </a:ext>
            </a:extLst>
          </p:cNvPr>
          <p:cNvSpPr/>
          <p:nvPr/>
        </p:nvSpPr>
        <p:spPr>
          <a:xfrm>
            <a:off x="6557888" y="3876441"/>
            <a:ext cx="2323353" cy="349481"/>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33128E61-2A54-4C53-BF49-047448A1BD24}"/>
              </a:ext>
            </a:extLst>
          </p:cNvPr>
          <p:cNvSpPr/>
          <p:nvPr/>
        </p:nvSpPr>
        <p:spPr>
          <a:xfrm>
            <a:off x="2150553" y="3450116"/>
            <a:ext cx="642343" cy="29366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Shape 87">
            <a:extLst>
              <a:ext uri="{FF2B5EF4-FFF2-40B4-BE49-F238E27FC236}">
                <a16:creationId xmlns:a16="http://schemas.microsoft.com/office/drawing/2014/main" id="{13F7E5C9-64B1-48F4-800B-AC4CD879E46B}"/>
              </a:ext>
            </a:extLst>
          </p:cNvPr>
          <p:cNvSpPr/>
          <p:nvPr/>
        </p:nvSpPr>
        <p:spPr>
          <a:xfrm>
            <a:off x="2212736" y="3210495"/>
            <a:ext cx="774457" cy="784022"/>
          </a:xfrm>
          <a:custGeom>
            <a:avLst/>
            <a:gdLst>
              <a:gd name="connsiteX0" fmla="*/ 762000 w 1657350"/>
              <a:gd name="connsiteY0" fmla="*/ 19050 h 1638300"/>
              <a:gd name="connsiteX1" fmla="*/ 762000 w 1657350"/>
              <a:gd name="connsiteY1" fmla="*/ 19050 h 1638300"/>
              <a:gd name="connsiteX2" fmla="*/ 438150 w 1657350"/>
              <a:gd name="connsiteY2" fmla="*/ 95250 h 1638300"/>
              <a:gd name="connsiteX3" fmla="*/ 228600 w 1657350"/>
              <a:gd name="connsiteY3" fmla="*/ 152400 h 1638300"/>
              <a:gd name="connsiteX4" fmla="*/ 133350 w 1657350"/>
              <a:gd name="connsiteY4" fmla="*/ 304800 h 1638300"/>
              <a:gd name="connsiteX5" fmla="*/ 76200 w 1657350"/>
              <a:gd name="connsiteY5" fmla="*/ 457200 h 1638300"/>
              <a:gd name="connsiteX6" fmla="*/ 0 w 1657350"/>
              <a:gd name="connsiteY6" fmla="*/ 723900 h 1638300"/>
              <a:gd name="connsiteX7" fmla="*/ 38100 w 1657350"/>
              <a:gd name="connsiteY7" fmla="*/ 800100 h 1638300"/>
              <a:gd name="connsiteX8" fmla="*/ 114300 w 1657350"/>
              <a:gd name="connsiteY8" fmla="*/ 857250 h 1638300"/>
              <a:gd name="connsiteX9" fmla="*/ 209550 w 1657350"/>
              <a:gd name="connsiteY9" fmla="*/ 971550 h 1638300"/>
              <a:gd name="connsiteX10" fmla="*/ 228600 w 1657350"/>
              <a:gd name="connsiteY10" fmla="*/ 1295400 h 1638300"/>
              <a:gd name="connsiteX11" fmla="*/ 247650 w 1657350"/>
              <a:gd name="connsiteY11" fmla="*/ 1352550 h 1638300"/>
              <a:gd name="connsiteX12" fmla="*/ 266700 w 1657350"/>
              <a:gd name="connsiteY12" fmla="*/ 1638300 h 1638300"/>
              <a:gd name="connsiteX13" fmla="*/ 323850 w 1657350"/>
              <a:gd name="connsiteY13" fmla="*/ 1619250 h 1638300"/>
              <a:gd name="connsiteX14" fmla="*/ 438150 w 1657350"/>
              <a:gd name="connsiteY14" fmla="*/ 1504950 h 1638300"/>
              <a:gd name="connsiteX15" fmla="*/ 495300 w 1657350"/>
              <a:gd name="connsiteY15" fmla="*/ 1466850 h 1638300"/>
              <a:gd name="connsiteX16" fmla="*/ 628650 w 1657350"/>
              <a:gd name="connsiteY16" fmla="*/ 1276350 h 1638300"/>
              <a:gd name="connsiteX17" fmla="*/ 742950 w 1657350"/>
              <a:gd name="connsiteY17" fmla="*/ 1162050 h 1638300"/>
              <a:gd name="connsiteX18" fmla="*/ 800100 w 1657350"/>
              <a:gd name="connsiteY18" fmla="*/ 1200150 h 1638300"/>
              <a:gd name="connsiteX19" fmla="*/ 952500 w 1657350"/>
              <a:gd name="connsiteY19" fmla="*/ 1314450 h 1638300"/>
              <a:gd name="connsiteX20" fmla="*/ 1009650 w 1657350"/>
              <a:gd name="connsiteY20" fmla="*/ 1333500 h 1638300"/>
              <a:gd name="connsiteX21" fmla="*/ 1181100 w 1657350"/>
              <a:gd name="connsiteY21" fmla="*/ 1390650 h 1638300"/>
              <a:gd name="connsiteX22" fmla="*/ 1257300 w 1657350"/>
              <a:gd name="connsiteY22" fmla="*/ 1333500 h 1638300"/>
              <a:gd name="connsiteX23" fmla="*/ 1276350 w 1657350"/>
              <a:gd name="connsiteY23" fmla="*/ 1257300 h 1638300"/>
              <a:gd name="connsiteX24" fmla="*/ 1352550 w 1657350"/>
              <a:gd name="connsiteY24" fmla="*/ 1009650 h 1638300"/>
              <a:gd name="connsiteX25" fmla="*/ 1409700 w 1657350"/>
              <a:gd name="connsiteY25" fmla="*/ 1047750 h 1638300"/>
              <a:gd name="connsiteX26" fmla="*/ 1466850 w 1657350"/>
              <a:gd name="connsiteY26" fmla="*/ 1066800 h 1638300"/>
              <a:gd name="connsiteX27" fmla="*/ 1638300 w 1657350"/>
              <a:gd name="connsiteY27" fmla="*/ 1162050 h 1638300"/>
              <a:gd name="connsiteX28" fmla="*/ 1657350 w 1657350"/>
              <a:gd name="connsiteY28" fmla="*/ 1104900 h 1638300"/>
              <a:gd name="connsiteX29" fmla="*/ 1638300 w 1657350"/>
              <a:gd name="connsiteY29" fmla="*/ 1009650 h 1638300"/>
              <a:gd name="connsiteX30" fmla="*/ 1543050 w 1657350"/>
              <a:gd name="connsiteY30" fmla="*/ 819150 h 1638300"/>
              <a:gd name="connsiteX31" fmla="*/ 1428750 w 1657350"/>
              <a:gd name="connsiteY31" fmla="*/ 647700 h 1638300"/>
              <a:gd name="connsiteX32" fmla="*/ 1314450 w 1657350"/>
              <a:gd name="connsiteY32" fmla="*/ 533400 h 1638300"/>
              <a:gd name="connsiteX33" fmla="*/ 1123950 w 1657350"/>
              <a:gd name="connsiteY33" fmla="*/ 514350 h 1638300"/>
              <a:gd name="connsiteX34" fmla="*/ 895350 w 1657350"/>
              <a:gd name="connsiteY34" fmla="*/ 457200 h 1638300"/>
              <a:gd name="connsiteX35" fmla="*/ 876300 w 1657350"/>
              <a:gd name="connsiteY35" fmla="*/ 361950 h 1638300"/>
              <a:gd name="connsiteX36" fmla="*/ 857250 w 1657350"/>
              <a:gd name="connsiteY36" fmla="*/ 304800 h 1638300"/>
              <a:gd name="connsiteX37" fmla="*/ 800100 w 1657350"/>
              <a:gd name="connsiteY37" fmla="*/ 0 h 1638300"/>
              <a:gd name="connsiteX38" fmla="*/ 552450 w 1657350"/>
              <a:gd name="connsiteY38" fmla="*/ 57150 h 1638300"/>
              <a:gd name="connsiteX39" fmla="*/ 495300 w 1657350"/>
              <a:gd name="connsiteY39" fmla="*/ 76200 h 1638300"/>
              <a:gd name="connsiteX40" fmla="*/ 361950 w 1657350"/>
              <a:gd name="connsiteY40" fmla="*/ 133350 h 1638300"/>
              <a:gd name="connsiteX41" fmla="*/ 209550 w 1657350"/>
              <a:gd name="connsiteY41" fmla="*/ 152400 h 1638300"/>
              <a:gd name="connsiteX42" fmla="*/ 190500 w 1657350"/>
              <a:gd name="connsiteY42" fmla="*/ 209550 h 1638300"/>
              <a:gd name="connsiteX43" fmla="*/ 247650 w 1657350"/>
              <a:gd name="connsiteY43" fmla="*/ 171450 h 1638300"/>
              <a:gd name="connsiteX44" fmla="*/ 247650 w 1657350"/>
              <a:gd name="connsiteY44" fmla="*/ 17145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57350" h="1638300">
                <a:moveTo>
                  <a:pt x="762000" y="19050"/>
                </a:moveTo>
                <a:lnTo>
                  <a:pt x="762000" y="19050"/>
                </a:lnTo>
                <a:cubicBezTo>
                  <a:pt x="714850" y="29528"/>
                  <a:pt x="490449" y="77817"/>
                  <a:pt x="438150" y="95250"/>
                </a:cubicBezTo>
                <a:cubicBezTo>
                  <a:pt x="219973" y="167976"/>
                  <a:pt x="551048" y="106336"/>
                  <a:pt x="228600" y="152400"/>
                </a:cubicBezTo>
                <a:cubicBezTo>
                  <a:pt x="201928" y="192408"/>
                  <a:pt x="150582" y="267463"/>
                  <a:pt x="133350" y="304800"/>
                </a:cubicBezTo>
                <a:cubicBezTo>
                  <a:pt x="110614" y="354061"/>
                  <a:pt x="94257" y="406039"/>
                  <a:pt x="76200" y="457200"/>
                </a:cubicBezTo>
                <a:cubicBezTo>
                  <a:pt x="13995" y="633448"/>
                  <a:pt x="28078" y="583509"/>
                  <a:pt x="0" y="723900"/>
                </a:cubicBezTo>
                <a:cubicBezTo>
                  <a:pt x="12700" y="749300"/>
                  <a:pt x="19619" y="778539"/>
                  <a:pt x="38100" y="800100"/>
                </a:cubicBezTo>
                <a:cubicBezTo>
                  <a:pt x="58763" y="824206"/>
                  <a:pt x="90194" y="836587"/>
                  <a:pt x="114300" y="857250"/>
                </a:cubicBezTo>
                <a:cubicBezTo>
                  <a:pt x="171342" y="906143"/>
                  <a:pt x="170356" y="912759"/>
                  <a:pt x="209550" y="971550"/>
                </a:cubicBezTo>
                <a:cubicBezTo>
                  <a:pt x="215900" y="1079500"/>
                  <a:pt x="217840" y="1187800"/>
                  <a:pt x="228600" y="1295400"/>
                </a:cubicBezTo>
                <a:cubicBezTo>
                  <a:pt x="230598" y="1315381"/>
                  <a:pt x="245432" y="1332592"/>
                  <a:pt x="247650" y="1352550"/>
                </a:cubicBezTo>
                <a:cubicBezTo>
                  <a:pt x="258192" y="1447428"/>
                  <a:pt x="260350" y="1543050"/>
                  <a:pt x="266700" y="1638300"/>
                </a:cubicBezTo>
                <a:cubicBezTo>
                  <a:pt x="285750" y="1631950"/>
                  <a:pt x="307999" y="1631578"/>
                  <a:pt x="323850" y="1619250"/>
                </a:cubicBezTo>
                <a:cubicBezTo>
                  <a:pt x="366382" y="1586170"/>
                  <a:pt x="393318" y="1534838"/>
                  <a:pt x="438150" y="1504950"/>
                </a:cubicBezTo>
                <a:lnTo>
                  <a:pt x="495300" y="1466850"/>
                </a:lnTo>
                <a:cubicBezTo>
                  <a:pt x="507747" y="1448179"/>
                  <a:pt x="600442" y="1304558"/>
                  <a:pt x="628650" y="1276350"/>
                </a:cubicBezTo>
                <a:cubicBezTo>
                  <a:pt x="770424" y="1134576"/>
                  <a:pt x="653160" y="1296735"/>
                  <a:pt x="742950" y="1162050"/>
                </a:cubicBezTo>
                <a:cubicBezTo>
                  <a:pt x="762000" y="1174750"/>
                  <a:pt x="781584" y="1186684"/>
                  <a:pt x="800100" y="1200150"/>
                </a:cubicBezTo>
                <a:cubicBezTo>
                  <a:pt x="851455" y="1237499"/>
                  <a:pt x="898927" y="1280358"/>
                  <a:pt x="952500" y="1314450"/>
                </a:cubicBezTo>
                <a:cubicBezTo>
                  <a:pt x="969441" y="1325231"/>
                  <a:pt x="991193" y="1325590"/>
                  <a:pt x="1009650" y="1333500"/>
                </a:cubicBezTo>
                <a:cubicBezTo>
                  <a:pt x="1147673" y="1392653"/>
                  <a:pt x="1020534" y="1358537"/>
                  <a:pt x="1181100" y="1390650"/>
                </a:cubicBezTo>
                <a:cubicBezTo>
                  <a:pt x="1206500" y="1371600"/>
                  <a:pt x="1238846" y="1359336"/>
                  <a:pt x="1257300" y="1333500"/>
                </a:cubicBezTo>
                <a:cubicBezTo>
                  <a:pt x="1272518" y="1312195"/>
                  <a:pt x="1268962" y="1282418"/>
                  <a:pt x="1276350" y="1257300"/>
                </a:cubicBezTo>
                <a:cubicBezTo>
                  <a:pt x="1300721" y="1174440"/>
                  <a:pt x="1327150" y="1092200"/>
                  <a:pt x="1352550" y="1009650"/>
                </a:cubicBezTo>
                <a:cubicBezTo>
                  <a:pt x="1371600" y="1022350"/>
                  <a:pt x="1389222" y="1037511"/>
                  <a:pt x="1409700" y="1047750"/>
                </a:cubicBezTo>
                <a:cubicBezTo>
                  <a:pt x="1427661" y="1056730"/>
                  <a:pt x="1449297" y="1057048"/>
                  <a:pt x="1466850" y="1066800"/>
                </a:cubicBezTo>
                <a:cubicBezTo>
                  <a:pt x="1663362" y="1175973"/>
                  <a:pt x="1508984" y="1118945"/>
                  <a:pt x="1638300" y="1162050"/>
                </a:cubicBezTo>
                <a:cubicBezTo>
                  <a:pt x="1644650" y="1143000"/>
                  <a:pt x="1657350" y="1124980"/>
                  <a:pt x="1657350" y="1104900"/>
                </a:cubicBezTo>
                <a:cubicBezTo>
                  <a:pt x="1657350" y="1072521"/>
                  <a:pt x="1647604" y="1040663"/>
                  <a:pt x="1638300" y="1009650"/>
                </a:cubicBezTo>
                <a:cubicBezTo>
                  <a:pt x="1615068" y="932211"/>
                  <a:pt x="1586805" y="887213"/>
                  <a:pt x="1543050" y="819150"/>
                </a:cubicBezTo>
                <a:cubicBezTo>
                  <a:pt x="1505908" y="761373"/>
                  <a:pt x="1469961" y="702649"/>
                  <a:pt x="1428750" y="647700"/>
                </a:cubicBezTo>
                <a:cubicBezTo>
                  <a:pt x="1403679" y="614272"/>
                  <a:pt x="1364979" y="545061"/>
                  <a:pt x="1314450" y="533400"/>
                </a:cubicBezTo>
                <a:cubicBezTo>
                  <a:pt x="1252268" y="519050"/>
                  <a:pt x="1187450" y="520700"/>
                  <a:pt x="1123950" y="514350"/>
                </a:cubicBezTo>
                <a:cubicBezTo>
                  <a:pt x="1047750" y="495300"/>
                  <a:pt x="962244" y="498365"/>
                  <a:pt x="895350" y="457200"/>
                </a:cubicBezTo>
                <a:cubicBezTo>
                  <a:pt x="867774" y="440230"/>
                  <a:pt x="884153" y="393362"/>
                  <a:pt x="876300" y="361950"/>
                </a:cubicBezTo>
                <a:cubicBezTo>
                  <a:pt x="871430" y="342469"/>
                  <a:pt x="861387" y="324450"/>
                  <a:pt x="857250" y="304800"/>
                </a:cubicBezTo>
                <a:cubicBezTo>
                  <a:pt x="835955" y="203647"/>
                  <a:pt x="819150" y="101600"/>
                  <a:pt x="800100" y="0"/>
                </a:cubicBezTo>
                <a:cubicBezTo>
                  <a:pt x="626993" y="24730"/>
                  <a:pt x="709347" y="4851"/>
                  <a:pt x="552450" y="57150"/>
                </a:cubicBezTo>
                <a:cubicBezTo>
                  <a:pt x="533400" y="63500"/>
                  <a:pt x="513261" y="67220"/>
                  <a:pt x="495300" y="76200"/>
                </a:cubicBezTo>
                <a:cubicBezTo>
                  <a:pt x="457769" y="94965"/>
                  <a:pt x="405998" y="125341"/>
                  <a:pt x="361950" y="133350"/>
                </a:cubicBezTo>
                <a:cubicBezTo>
                  <a:pt x="311580" y="142508"/>
                  <a:pt x="260350" y="146050"/>
                  <a:pt x="209550" y="152400"/>
                </a:cubicBezTo>
                <a:cubicBezTo>
                  <a:pt x="203200" y="171450"/>
                  <a:pt x="172539" y="200570"/>
                  <a:pt x="190500" y="209550"/>
                </a:cubicBezTo>
                <a:cubicBezTo>
                  <a:pt x="210978" y="219789"/>
                  <a:pt x="247650" y="171450"/>
                  <a:pt x="247650" y="171450"/>
                </a:cubicBezTo>
                <a:lnTo>
                  <a:pt x="247650" y="171450"/>
                </a:lnTo>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TextBox 88">
            <a:extLst>
              <a:ext uri="{FF2B5EF4-FFF2-40B4-BE49-F238E27FC236}">
                <a16:creationId xmlns:a16="http://schemas.microsoft.com/office/drawing/2014/main" id="{BFA50950-B4A6-41AC-94D3-052B3A128A62}"/>
              </a:ext>
            </a:extLst>
          </p:cNvPr>
          <p:cNvSpPr txBox="1"/>
          <p:nvPr/>
        </p:nvSpPr>
        <p:spPr>
          <a:xfrm>
            <a:off x="5195531" y="5638750"/>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90" name="Rectangle: Rounded Corners 89">
            <a:extLst>
              <a:ext uri="{FF2B5EF4-FFF2-40B4-BE49-F238E27FC236}">
                <a16:creationId xmlns:a16="http://schemas.microsoft.com/office/drawing/2014/main" id="{395474FF-80C6-4A96-92B8-8EE22430D684}"/>
              </a:ext>
            </a:extLst>
          </p:cNvPr>
          <p:cNvSpPr/>
          <p:nvPr/>
        </p:nvSpPr>
        <p:spPr>
          <a:xfrm rot="16200000">
            <a:off x="2654560" y="4070694"/>
            <a:ext cx="1576131" cy="3162619"/>
          </a:xfrm>
          <a:prstGeom prst="roundRect">
            <a:avLst/>
          </a:prstGeom>
          <a:solidFill>
            <a:srgbClr val="FF0000"/>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FDEF64BE-3FD3-4435-BA62-68B96F473C1D}"/>
              </a:ext>
            </a:extLst>
          </p:cNvPr>
          <p:cNvSpPr/>
          <p:nvPr/>
        </p:nvSpPr>
        <p:spPr>
          <a:xfrm rot="16200000">
            <a:off x="2627919" y="440265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2" name="Oval 91">
            <a:extLst>
              <a:ext uri="{FF2B5EF4-FFF2-40B4-BE49-F238E27FC236}">
                <a16:creationId xmlns:a16="http://schemas.microsoft.com/office/drawing/2014/main" id="{86DC1D6B-9407-4DA3-8D7A-530426691ADA}"/>
              </a:ext>
            </a:extLst>
          </p:cNvPr>
          <p:cNvSpPr/>
          <p:nvPr/>
        </p:nvSpPr>
        <p:spPr>
          <a:xfrm>
            <a:off x="4711772" y="5548435"/>
            <a:ext cx="159150" cy="1629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3" name="Speech Bubble: Rectangle with Corners Rounded 92">
            <a:extLst>
              <a:ext uri="{FF2B5EF4-FFF2-40B4-BE49-F238E27FC236}">
                <a16:creationId xmlns:a16="http://schemas.microsoft.com/office/drawing/2014/main" id="{E9D5E13A-BE4C-44F1-B797-0E9AA15A6987}"/>
              </a:ext>
            </a:extLst>
          </p:cNvPr>
          <p:cNvSpPr/>
          <p:nvPr/>
        </p:nvSpPr>
        <p:spPr>
          <a:xfrm>
            <a:off x="2128577" y="5031239"/>
            <a:ext cx="2392549" cy="1124332"/>
          </a:xfrm>
          <a:prstGeom prst="wedgeRoundRectCallout">
            <a:avLst>
              <a:gd name="adj1" fmla="val 26248"/>
              <a:gd name="adj2" fmla="val 6355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4" name="TextBox 93">
            <a:extLst>
              <a:ext uri="{FF2B5EF4-FFF2-40B4-BE49-F238E27FC236}">
                <a16:creationId xmlns:a16="http://schemas.microsoft.com/office/drawing/2014/main" id="{1B1F4F16-24A8-456D-9DD4-BE9B35C067C4}"/>
              </a:ext>
            </a:extLst>
          </p:cNvPr>
          <p:cNvSpPr txBox="1"/>
          <p:nvPr/>
        </p:nvSpPr>
        <p:spPr>
          <a:xfrm>
            <a:off x="2139564" y="5188609"/>
            <a:ext cx="23705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Garice</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est</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drôle</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2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mais</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difficile.</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95" name="TextBox 94">
            <a:extLst>
              <a:ext uri="{FF2B5EF4-FFF2-40B4-BE49-F238E27FC236}">
                <a16:creationId xmlns:a16="http://schemas.microsoft.com/office/drawing/2014/main" id="{738A4351-5BD2-46C4-8945-BCA8092ADC7A}"/>
              </a:ext>
            </a:extLst>
          </p:cNvPr>
          <p:cNvSpPr txBox="1"/>
          <p:nvPr/>
        </p:nvSpPr>
        <p:spPr>
          <a:xfrm>
            <a:off x="1352035" y="4894333"/>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96" name="TextBox 95">
            <a:extLst>
              <a:ext uri="{FF2B5EF4-FFF2-40B4-BE49-F238E27FC236}">
                <a16:creationId xmlns:a16="http://schemas.microsoft.com/office/drawing/2014/main" id="{053E90AC-0531-4FD5-B3C7-DD834CCA861F}"/>
              </a:ext>
            </a:extLst>
          </p:cNvPr>
          <p:cNvSpPr txBox="1"/>
          <p:nvPr/>
        </p:nvSpPr>
        <p:spPr>
          <a:xfrm>
            <a:off x="5195531" y="5003661"/>
            <a:ext cx="594887" cy="516821"/>
          </a:xfrm>
          <a:prstGeom prst="rect">
            <a:avLst/>
          </a:prstGeom>
          <a:noFill/>
          <a:ln w="28575">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ndParaRPr>
          </a:p>
        </p:txBody>
      </p:sp>
      <p:sp>
        <p:nvSpPr>
          <p:cNvPr id="97" name="TextBox 96">
            <a:extLst>
              <a:ext uri="{FF2B5EF4-FFF2-40B4-BE49-F238E27FC236}">
                <a16:creationId xmlns:a16="http://schemas.microsoft.com/office/drawing/2014/main" id="{2E894E20-DF4B-44D0-8DC7-B42A73B25DF3}"/>
              </a:ext>
            </a:extLst>
          </p:cNvPr>
          <p:cNvSpPr txBox="1"/>
          <p:nvPr/>
        </p:nvSpPr>
        <p:spPr>
          <a:xfrm>
            <a:off x="5880470" y="5094388"/>
            <a:ext cx="4009886"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Garice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is funny but difficult.</a:t>
            </a:r>
          </a:p>
        </p:txBody>
      </p:sp>
      <p:pic>
        <p:nvPicPr>
          <p:cNvPr id="98" name="Picture 97">
            <a:extLst>
              <a:ext uri="{FF2B5EF4-FFF2-40B4-BE49-F238E27FC236}">
                <a16:creationId xmlns:a16="http://schemas.microsoft.com/office/drawing/2014/main" id="{B45E9CBB-8A6D-4C3F-8A1B-656CEE8960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6987" y="4962700"/>
            <a:ext cx="498794" cy="519576"/>
          </a:xfrm>
          <a:prstGeom prst="rect">
            <a:avLst/>
          </a:prstGeom>
        </p:spPr>
      </p:pic>
      <p:sp>
        <p:nvSpPr>
          <p:cNvPr id="99" name="TextBox 98">
            <a:extLst>
              <a:ext uri="{FF2B5EF4-FFF2-40B4-BE49-F238E27FC236}">
                <a16:creationId xmlns:a16="http://schemas.microsoft.com/office/drawing/2014/main" id="{427B7B00-E2F3-4C71-8938-43B6DE38EDF1}"/>
              </a:ext>
            </a:extLst>
          </p:cNvPr>
          <p:cNvSpPr txBox="1"/>
          <p:nvPr/>
        </p:nvSpPr>
        <p:spPr>
          <a:xfrm>
            <a:off x="5880470" y="5715759"/>
            <a:ext cx="4009885" cy="400110"/>
          </a:xfrm>
          <a:prstGeom prst="rect">
            <a:avLst/>
          </a:prstGeom>
          <a:solidFill>
            <a:srgbClr val="EFEF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Coralie is funny but difficult.</a:t>
            </a:r>
          </a:p>
        </p:txBody>
      </p:sp>
      <p:sp>
        <p:nvSpPr>
          <p:cNvPr id="100" name="Rectangle: Rounded Corners 99">
            <a:extLst>
              <a:ext uri="{FF2B5EF4-FFF2-40B4-BE49-F238E27FC236}">
                <a16:creationId xmlns:a16="http://schemas.microsoft.com/office/drawing/2014/main" id="{36F86FC3-7D0F-454E-BF5E-DDD06D5F05D7}"/>
              </a:ext>
            </a:extLst>
          </p:cNvPr>
          <p:cNvSpPr/>
          <p:nvPr/>
        </p:nvSpPr>
        <p:spPr>
          <a:xfrm>
            <a:off x="7113997" y="5133353"/>
            <a:ext cx="2482076" cy="349481"/>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86A4447D-BB56-42B6-A257-A5F027CDF99A}"/>
              </a:ext>
            </a:extLst>
          </p:cNvPr>
          <p:cNvSpPr/>
          <p:nvPr/>
        </p:nvSpPr>
        <p:spPr>
          <a:xfrm>
            <a:off x="2143967" y="5252330"/>
            <a:ext cx="1086249" cy="29366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Freeform: Shape 101">
            <a:extLst>
              <a:ext uri="{FF2B5EF4-FFF2-40B4-BE49-F238E27FC236}">
                <a16:creationId xmlns:a16="http://schemas.microsoft.com/office/drawing/2014/main" id="{D94488D6-A767-44FF-A76F-C4E3E6083EC5}"/>
              </a:ext>
            </a:extLst>
          </p:cNvPr>
          <p:cNvSpPr/>
          <p:nvPr/>
        </p:nvSpPr>
        <p:spPr>
          <a:xfrm>
            <a:off x="2247576" y="5038815"/>
            <a:ext cx="774457" cy="784022"/>
          </a:xfrm>
          <a:custGeom>
            <a:avLst/>
            <a:gdLst>
              <a:gd name="connsiteX0" fmla="*/ 762000 w 1657350"/>
              <a:gd name="connsiteY0" fmla="*/ 19050 h 1638300"/>
              <a:gd name="connsiteX1" fmla="*/ 762000 w 1657350"/>
              <a:gd name="connsiteY1" fmla="*/ 19050 h 1638300"/>
              <a:gd name="connsiteX2" fmla="*/ 438150 w 1657350"/>
              <a:gd name="connsiteY2" fmla="*/ 95250 h 1638300"/>
              <a:gd name="connsiteX3" fmla="*/ 228600 w 1657350"/>
              <a:gd name="connsiteY3" fmla="*/ 152400 h 1638300"/>
              <a:gd name="connsiteX4" fmla="*/ 133350 w 1657350"/>
              <a:gd name="connsiteY4" fmla="*/ 304800 h 1638300"/>
              <a:gd name="connsiteX5" fmla="*/ 76200 w 1657350"/>
              <a:gd name="connsiteY5" fmla="*/ 457200 h 1638300"/>
              <a:gd name="connsiteX6" fmla="*/ 0 w 1657350"/>
              <a:gd name="connsiteY6" fmla="*/ 723900 h 1638300"/>
              <a:gd name="connsiteX7" fmla="*/ 38100 w 1657350"/>
              <a:gd name="connsiteY7" fmla="*/ 800100 h 1638300"/>
              <a:gd name="connsiteX8" fmla="*/ 114300 w 1657350"/>
              <a:gd name="connsiteY8" fmla="*/ 857250 h 1638300"/>
              <a:gd name="connsiteX9" fmla="*/ 209550 w 1657350"/>
              <a:gd name="connsiteY9" fmla="*/ 971550 h 1638300"/>
              <a:gd name="connsiteX10" fmla="*/ 228600 w 1657350"/>
              <a:gd name="connsiteY10" fmla="*/ 1295400 h 1638300"/>
              <a:gd name="connsiteX11" fmla="*/ 247650 w 1657350"/>
              <a:gd name="connsiteY11" fmla="*/ 1352550 h 1638300"/>
              <a:gd name="connsiteX12" fmla="*/ 266700 w 1657350"/>
              <a:gd name="connsiteY12" fmla="*/ 1638300 h 1638300"/>
              <a:gd name="connsiteX13" fmla="*/ 323850 w 1657350"/>
              <a:gd name="connsiteY13" fmla="*/ 1619250 h 1638300"/>
              <a:gd name="connsiteX14" fmla="*/ 438150 w 1657350"/>
              <a:gd name="connsiteY14" fmla="*/ 1504950 h 1638300"/>
              <a:gd name="connsiteX15" fmla="*/ 495300 w 1657350"/>
              <a:gd name="connsiteY15" fmla="*/ 1466850 h 1638300"/>
              <a:gd name="connsiteX16" fmla="*/ 628650 w 1657350"/>
              <a:gd name="connsiteY16" fmla="*/ 1276350 h 1638300"/>
              <a:gd name="connsiteX17" fmla="*/ 742950 w 1657350"/>
              <a:gd name="connsiteY17" fmla="*/ 1162050 h 1638300"/>
              <a:gd name="connsiteX18" fmla="*/ 800100 w 1657350"/>
              <a:gd name="connsiteY18" fmla="*/ 1200150 h 1638300"/>
              <a:gd name="connsiteX19" fmla="*/ 952500 w 1657350"/>
              <a:gd name="connsiteY19" fmla="*/ 1314450 h 1638300"/>
              <a:gd name="connsiteX20" fmla="*/ 1009650 w 1657350"/>
              <a:gd name="connsiteY20" fmla="*/ 1333500 h 1638300"/>
              <a:gd name="connsiteX21" fmla="*/ 1181100 w 1657350"/>
              <a:gd name="connsiteY21" fmla="*/ 1390650 h 1638300"/>
              <a:gd name="connsiteX22" fmla="*/ 1257300 w 1657350"/>
              <a:gd name="connsiteY22" fmla="*/ 1333500 h 1638300"/>
              <a:gd name="connsiteX23" fmla="*/ 1276350 w 1657350"/>
              <a:gd name="connsiteY23" fmla="*/ 1257300 h 1638300"/>
              <a:gd name="connsiteX24" fmla="*/ 1352550 w 1657350"/>
              <a:gd name="connsiteY24" fmla="*/ 1009650 h 1638300"/>
              <a:gd name="connsiteX25" fmla="*/ 1409700 w 1657350"/>
              <a:gd name="connsiteY25" fmla="*/ 1047750 h 1638300"/>
              <a:gd name="connsiteX26" fmla="*/ 1466850 w 1657350"/>
              <a:gd name="connsiteY26" fmla="*/ 1066800 h 1638300"/>
              <a:gd name="connsiteX27" fmla="*/ 1638300 w 1657350"/>
              <a:gd name="connsiteY27" fmla="*/ 1162050 h 1638300"/>
              <a:gd name="connsiteX28" fmla="*/ 1657350 w 1657350"/>
              <a:gd name="connsiteY28" fmla="*/ 1104900 h 1638300"/>
              <a:gd name="connsiteX29" fmla="*/ 1638300 w 1657350"/>
              <a:gd name="connsiteY29" fmla="*/ 1009650 h 1638300"/>
              <a:gd name="connsiteX30" fmla="*/ 1543050 w 1657350"/>
              <a:gd name="connsiteY30" fmla="*/ 819150 h 1638300"/>
              <a:gd name="connsiteX31" fmla="*/ 1428750 w 1657350"/>
              <a:gd name="connsiteY31" fmla="*/ 647700 h 1638300"/>
              <a:gd name="connsiteX32" fmla="*/ 1314450 w 1657350"/>
              <a:gd name="connsiteY32" fmla="*/ 533400 h 1638300"/>
              <a:gd name="connsiteX33" fmla="*/ 1123950 w 1657350"/>
              <a:gd name="connsiteY33" fmla="*/ 514350 h 1638300"/>
              <a:gd name="connsiteX34" fmla="*/ 895350 w 1657350"/>
              <a:gd name="connsiteY34" fmla="*/ 457200 h 1638300"/>
              <a:gd name="connsiteX35" fmla="*/ 876300 w 1657350"/>
              <a:gd name="connsiteY35" fmla="*/ 361950 h 1638300"/>
              <a:gd name="connsiteX36" fmla="*/ 857250 w 1657350"/>
              <a:gd name="connsiteY36" fmla="*/ 304800 h 1638300"/>
              <a:gd name="connsiteX37" fmla="*/ 800100 w 1657350"/>
              <a:gd name="connsiteY37" fmla="*/ 0 h 1638300"/>
              <a:gd name="connsiteX38" fmla="*/ 552450 w 1657350"/>
              <a:gd name="connsiteY38" fmla="*/ 57150 h 1638300"/>
              <a:gd name="connsiteX39" fmla="*/ 495300 w 1657350"/>
              <a:gd name="connsiteY39" fmla="*/ 76200 h 1638300"/>
              <a:gd name="connsiteX40" fmla="*/ 361950 w 1657350"/>
              <a:gd name="connsiteY40" fmla="*/ 133350 h 1638300"/>
              <a:gd name="connsiteX41" fmla="*/ 209550 w 1657350"/>
              <a:gd name="connsiteY41" fmla="*/ 152400 h 1638300"/>
              <a:gd name="connsiteX42" fmla="*/ 190500 w 1657350"/>
              <a:gd name="connsiteY42" fmla="*/ 209550 h 1638300"/>
              <a:gd name="connsiteX43" fmla="*/ 247650 w 1657350"/>
              <a:gd name="connsiteY43" fmla="*/ 171450 h 1638300"/>
              <a:gd name="connsiteX44" fmla="*/ 247650 w 1657350"/>
              <a:gd name="connsiteY44" fmla="*/ 17145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57350" h="1638300">
                <a:moveTo>
                  <a:pt x="762000" y="19050"/>
                </a:moveTo>
                <a:lnTo>
                  <a:pt x="762000" y="19050"/>
                </a:lnTo>
                <a:cubicBezTo>
                  <a:pt x="714850" y="29528"/>
                  <a:pt x="490449" y="77817"/>
                  <a:pt x="438150" y="95250"/>
                </a:cubicBezTo>
                <a:cubicBezTo>
                  <a:pt x="219973" y="167976"/>
                  <a:pt x="551048" y="106336"/>
                  <a:pt x="228600" y="152400"/>
                </a:cubicBezTo>
                <a:cubicBezTo>
                  <a:pt x="201928" y="192408"/>
                  <a:pt x="150582" y="267463"/>
                  <a:pt x="133350" y="304800"/>
                </a:cubicBezTo>
                <a:cubicBezTo>
                  <a:pt x="110614" y="354061"/>
                  <a:pt x="94257" y="406039"/>
                  <a:pt x="76200" y="457200"/>
                </a:cubicBezTo>
                <a:cubicBezTo>
                  <a:pt x="13995" y="633448"/>
                  <a:pt x="28078" y="583509"/>
                  <a:pt x="0" y="723900"/>
                </a:cubicBezTo>
                <a:cubicBezTo>
                  <a:pt x="12700" y="749300"/>
                  <a:pt x="19619" y="778539"/>
                  <a:pt x="38100" y="800100"/>
                </a:cubicBezTo>
                <a:cubicBezTo>
                  <a:pt x="58763" y="824206"/>
                  <a:pt x="90194" y="836587"/>
                  <a:pt x="114300" y="857250"/>
                </a:cubicBezTo>
                <a:cubicBezTo>
                  <a:pt x="171342" y="906143"/>
                  <a:pt x="170356" y="912759"/>
                  <a:pt x="209550" y="971550"/>
                </a:cubicBezTo>
                <a:cubicBezTo>
                  <a:pt x="215900" y="1079500"/>
                  <a:pt x="217840" y="1187800"/>
                  <a:pt x="228600" y="1295400"/>
                </a:cubicBezTo>
                <a:cubicBezTo>
                  <a:pt x="230598" y="1315381"/>
                  <a:pt x="245432" y="1332592"/>
                  <a:pt x="247650" y="1352550"/>
                </a:cubicBezTo>
                <a:cubicBezTo>
                  <a:pt x="258192" y="1447428"/>
                  <a:pt x="260350" y="1543050"/>
                  <a:pt x="266700" y="1638300"/>
                </a:cubicBezTo>
                <a:cubicBezTo>
                  <a:pt x="285750" y="1631950"/>
                  <a:pt x="307999" y="1631578"/>
                  <a:pt x="323850" y="1619250"/>
                </a:cubicBezTo>
                <a:cubicBezTo>
                  <a:pt x="366382" y="1586170"/>
                  <a:pt x="393318" y="1534838"/>
                  <a:pt x="438150" y="1504950"/>
                </a:cubicBezTo>
                <a:lnTo>
                  <a:pt x="495300" y="1466850"/>
                </a:lnTo>
                <a:cubicBezTo>
                  <a:pt x="507747" y="1448179"/>
                  <a:pt x="600442" y="1304558"/>
                  <a:pt x="628650" y="1276350"/>
                </a:cubicBezTo>
                <a:cubicBezTo>
                  <a:pt x="770424" y="1134576"/>
                  <a:pt x="653160" y="1296735"/>
                  <a:pt x="742950" y="1162050"/>
                </a:cubicBezTo>
                <a:cubicBezTo>
                  <a:pt x="762000" y="1174750"/>
                  <a:pt x="781584" y="1186684"/>
                  <a:pt x="800100" y="1200150"/>
                </a:cubicBezTo>
                <a:cubicBezTo>
                  <a:pt x="851455" y="1237499"/>
                  <a:pt x="898927" y="1280358"/>
                  <a:pt x="952500" y="1314450"/>
                </a:cubicBezTo>
                <a:cubicBezTo>
                  <a:pt x="969441" y="1325231"/>
                  <a:pt x="991193" y="1325590"/>
                  <a:pt x="1009650" y="1333500"/>
                </a:cubicBezTo>
                <a:cubicBezTo>
                  <a:pt x="1147673" y="1392653"/>
                  <a:pt x="1020534" y="1358537"/>
                  <a:pt x="1181100" y="1390650"/>
                </a:cubicBezTo>
                <a:cubicBezTo>
                  <a:pt x="1206500" y="1371600"/>
                  <a:pt x="1238846" y="1359336"/>
                  <a:pt x="1257300" y="1333500"/>
                </a:cubicBezTo>
                <a:cubicBezTo>
                  <a:pt x="1272518" y="1312195"/>
                  <a:pt x="1268962" y="1282418"/>
                  <a:pt x="1276350" y="1257300"/>
                </a:cubicBezTo>
                <a:cubicBezTo>
                  <a:pt x="1300721" y="1174440"/>
                  <a:pt x="1327150" y="1092200"/>
                  <a:pt x="1352550" y="1009650"/>
                </a:cubicBezTo>
                <a:cubicBezTo>
                  <a:pt x="1371600" y="1022350"/>
                  <a:pt x="1389222" y="1037511"/>
                  <a:pt x="1409700" y="1047750"/>
                </a:cubicBezTo>
                <a:cubicBezTo>
                  <a:pt x="1427661" y="1056730"/>
                  <a:pt x="1449297" y="1057048"/>
                  <a:pt x="1466850" y="1066800"/>
                </a:cubicBezTo>
                <a:cubicBezTo>
                  <a:pt x="1663362" y="1175973"/>
                  <a:pt x="1508984" y="1118945"/>
                  <a:pt x="1638300" y="1162050"/>
                </a:cubicBezTo>
                <a:cubicBezTo>
                  <a:pt x="1644650" y="1143000"/>
                  <a:pt x="1657350" y="1124980"/>
                  <a:pt x="1657350" y="1104900"/>
                </a:cubicBezTo>
                <a:cubicBezTo>
                  <a:pt x="1657350" y="1072521"/>
                  <a:pt x="1647604" y="1040663"/>
                  <a:pt x="1638300" y="1009650"/>
                </a:cubicBezTo>
                <a:cubicBezTo>
                  <a:pt x="1615068" y="932211"/>
                  <a:pt x="1586805" y="887213"/>
                  <a:pt x="1543050" y="819150"/>
                </a:cubicBezTo>
                <a:cubicBezTo>
                  <a:pt x="1505908" y="761373"/>
                  <a:pt x="1469961" y="702649"/>
                  <a:pt x="1428750" y="647700"/>
                </a:cubicBezTo>
                <a:cubicBezTo>
                  <a:pt x="1403679" y="614272"/>
                  <a:pt x="1364979" y="545061"/>
                  <a:pt x="1314450" y="533400"/>
                </a:cubicBezTo>
                <a:cubicBezTo>
                  <a:pt x="1252268" y="519050"/>
                  <a:pt x="1187450" y="520700"/>
                  <a:pt x="1123950" y="514350"/>
                </a:cubicBezTo>
                <a:cubicBezTo>
                  <a:pt x="1047750" y="495300"/>
                  <a:pt x="962244" y="498365"/>
                  <a:pt x="895350" y="457200"/>
                </a:cubicBezTo>
                <a:cubicBezTo>
                  <a:pt x="867774" y="440230"/>
                  <a:pt x="884153" y="393362"/>
                  <a:pt x="876300" y="361950"/>
                </a:cubicBezTo>
                <a:cubicBezTo>
                  <a:pt x="871430" y="342469"/>
                  <a:pt x="861387" y="324450"/>
                  <a:pt x="857250" y="304800"/>
                </a:cubicBezTo>
                <a:cubicBezTo>
                  <a:pt x="835955" y="203647"/>
                  <a:pt x="819150" y="101600"/>
                  <a:pt x="800100" y="0"/>
                </a:cubicBezTo>
                <a:cubicBezTo>
                  <a:pt x="626993" y="24730"/>
                  <a:pt x="709347" y="4851"/>
                  <a:pt x="552450" y="57150"/>
                </a:cubicBezTo>
                <a:cubicBezTo>
                  <a:pt x="533400" y="63500"/>
                  <a:pt x="513261" y="67220"/>
                  <a:pt x="495300" y="76200"/>
                </a:cubicBezTo>
                <a:cubicBezTo>
                  <a:pt x="457769" y="94965"/>
                  <a:pt x="405998" y="125341"/>
                  <a:pt x="361950" y="133350"/>
                </a:cubicBezTo>
                <a:cubicBezTo>
                  <a:pt x="311580" y="142508"/>
                  <a:pt x="260350" y="146050"/>
                  <a:pt x="209550" y="152400"/>
                </a:cubicBezTo>
                <a:cubicBezTo>
                  <a:pt x="203200" y="171450"/>
                  <a:pt x="172539" y="200570"/>
                  <a:pt x="190500" y="209550"/>
                </a:cubicBezTo>
                <a:cubicBezTo>
                  <a:pt x="210978" y="219789"/>
                  <a:pt x="247650" y="171450"/>
                  <a:pt x="247650" y="171450"/>
                </a:cubicBezTo>
                <a:lnTo>
                  <a:pt x="247650" y="171450"/>
                </a:lnTo>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50">
            <a:extLst>
              <a:ext uri="{FF2B5EF4-FFF2-40B4-BE49-F238E27FC236}">
                <a16:creationId xmlns:a16="http://schemas.microsoft.com/office/drawing/2014/main" id="{56D8AE09-77B7-4C1B-928A-E4A4C9F812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1624" y="5612323"/>
            <a:ext cx="498794" cy="519576"/>
          </a:xfrm>
          <a:prstGeom prst="rect">
            <a:avLst/>
          </a:prstGeom>
        </p:spPr>
      </p:pic>
      <p:sp>
        <p:nvSpPr>
          <p:cNvPr id="52" name="Rectangle: Rounded Corners 51">
            <a:extLst>
              <a:ext uri="{FF2B5EF4-FFF2-40B4-BE49-F238E27FC236}">
                <a16:creationId xmlns:a16="http://schemas.microsoft.com/office/drawing/2014/main" id="{E9BCEC6B-643D-4E6D-ABC1-1C19973BC2C7}"/>
              </a:ext>
            </a:extLst>
          </p:cNvPr>
          <p:cNvSpPr/>
          <p:nvPr/>
        </p:nvSpPr>
        <p:spPr>
          <a:xfrm>
            <a:off x="7130899" y="5741073"/>
            <a:ext cx="2482076" cy="349481"/>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348458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7"/>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8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9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0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01"/>
                                        </p:tgtEl>
                                        <p:attrNameLst>
                                          <p:attrName>style.visibility</p:attrName>
                                        </p:attrNameLst>
                                      </p:cBhvr>
                                      <p:to>
                                        <p:strVal val="visible"/>
                                      </p:to>
                                    </p:set>
                                  </p:childTnLst>
                                </p:cTn>
                              </p:par>
                              <p:par>
                                <p:cTn id="101" presetID="1" presetClass="entr" presetSubtype="0" fill="hold" grpId="1" nodeType="withEffect">
                                  <p:stCondLst>
                                    <p:cond delay="0"/>
                                  </p:stCondLst>
                                  <p:childTnLst>
                                    <p:set>
                                      <p:cBhvr>
                                        <p:cTn id="102" dur="1" fill="hold">
                                          <p:stCondLst>
                                            <p:cond delay="0"/>
                                          </p:stCondLst>
                                        </p:cTn>
                                        <p:tgtEl>
                                          <p:spTgt spid="100"/>
                                        </p:tgtEl>
                                        <p:attrNameLst>
                                          <p:attrName>style.visibility</p:attrName>
                                        </p:attrNameLst>
                                      </p:cBhvr>
                                      <p:to>
                                        <p:strVal val="visible"/>
                                      </p:to>
                                    </p:set>
                                  </p:childTnLst>
                                </p:cTn>
                              </p:par>
                              <p:par>
                                <p:cTn id="103" presetID="1" presetClass="entr" presetSubtype="0" fill="hold" grpId="1" nodeType="withEffect">
                                  <p:stCondLst>
                                    <p:cond delay="0"/>
                                  </p:stCondLst>
                                  <p:childTnLst>
                                    <p:set>
                                      <p:cBhvr>
                                        <p:cTn id="104" dur="1" fill="hold">
                                          <p:stCondLst>
                                            <p:cond delay="0"/>
                                          </p:stCondLst>
                                        </p:cTn>
                                        <p:tgtEl>
                                          <p:spTgt spid="5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98"/>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5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100"/>
                                        </p:tgtEl>
                                        <p:attrNameLst>
                                          <p:attrName>style.visibility</p:attrName>
                                        </p:attrNameLst>
                                      </p:cBhvr>
                                      <p:to>
                                        <p:strVal val="hidden"/>
                                      </p:to>
                                    </p:set>
                                  </p:childTnLst>
                                </p:cTn>
                              </p:par>
                              <p:par>
                                <p:cTn id="115" presetID="1" presetClass="exit" presetSubtype="0" fill="hold" grpId="0" nodeType="withEffect">
                                  <p:stCondLst>
                                    <p:cond delay="0"/>
                                  </p:stCondLst>
                                  <p:childTnLst>
                                    <p:set>
                                      <p:cBhvr>
                                        <p:cTn id="116"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animBg="1"/>
      <p:bldP spid="19" grpId="0"/>
      <p:bldP spid="20" grpId="0" animBg="1"/>
      <p:bldP spid="21" grpId="0" animBg="1"/>
      <p:bldP spid="22" grpId="0" animBg="1"/>
      <p:bldP spid="24" grpId="0" animBg="1"/>
      <p:bldP spid="6" grpId="0" animBg="1"/>
      <p:bldP spid="6" grpId="1" animBg="1"/>
      <p:bldP spid="14" grpId="0" animBg="1"/>
      <p:bldP spid="13" grpId="0" animBg="1"/>
      <p:bldP spid="75" grpId="0" animBg="1"/>
      <p:bldP spid="76" grpId="0" animBg="1"/>
      <p:bldP spid="77" grpId="0" animBg="1"/>
      <p:bldP spid="78" grpId="0" animBg="1"/>
      <p:bldP spid="79" grpId="0" animBg="1"/>
      <p:bldP spid="80" grpId="0"/>
      <p:bldP spid="81" grpId="0" animBg="1"/>
      <p:bldP spid="82" grpId="0" animBg="1"/>
      <p:bldP spid="83" grpId="0" animBg="1"/>
      <p:bldP spid="85" grpId="0" animBg="1"/>
      <p:bldP spid="86" grpId="0" animBg="1"/>
      <p:bldP spid="86" grpId="1" animBg="1"/>
      <p:bldP spid="87" grpId="0" animBg="1"/>
      <p:bldP spid="88" grpId="0" animBg="1"/>
      <p:bldP spid="89" grpId="0" animBg="1"/>
      <p:bldP spid="90" grpId="0" animBg="1"/>
      <p:bldP spid="91" grpId="0" animBg="1"/>
      <p:bldP spid="92" grpId="0" animBg="1"/>
      <p:bldP spid="93" grpId="0" animBg="1"/>
      <p:bldP spid="94" grpId="0"/>
      <p:bldP spid="95" grpId="0" animBg="1"/>
      <p:bldP spid="96" grpId="0" animBg="1"/>
      <p:bldP spid="97" grpId="0" animBg="1"/>
      <p:bldP spid="99" grpId="0" animBg="1"/>
      <p:bldP spid="100" grpId="0" animBg="1"/>
      <p:bldP spid="100" grpId="1" animBg="1"/>
      <p:bldP spid="101" grpId="0" animBg="1"/>
      <p:bldP spid="102" grpId="0" animBg="1"/>
      <p:bldP spid="52" grpId="0" animBg="1"/>
      <p:bldP spid="5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3836654014"/>
              </p:ext>
            </p:extLst>
          </p:nvPr>
        </p:nvGraphicFramePr>
        <p:xfrm>
          <a:off x="1403218" y="1611289"/>
          <a:ext cx="7007036" cy="4899240"/>
        </p:xfrm>
        <a:graphic>
          <a:graphicData uri="http://schemas.openxmlformats.org/drawingml/2006/table">
            <a:tbl>
              <a:tblPr/>
              <a:tblGrid>
                <a:gridCol w="780041">
                  <a:extLst>
                    <a:ext uri="{9D8B030D-6E8A-4147-A177-3AD203B41FA5}">
                      <a16:colId xmlns:a16="http://schemas.microsoft.com/office/drawing/2014/main" val="20000"/>
                    </a:ext>
                  </a:extLst>
                </a:gridCol>
                <a:gridCol w="1861967">
                  <a:extLst>
                    <a:ext uri="{9D8B030D-6E8A-4147-A177-3AD203B41FA5}">
                      <a16:colId xmlns:a16="http://schemas.microsoft.com/office/drawing/2014/main" val="20001"/>
                    </a:ext>
                  </a:extLst>
                </a:gridCol>
                <a:gridCol w="1997765">
                  <a:extLst>
                    <a:ext uri="{9D8B030D-6E8A-4147-A177-3AD203B41FA5}">
                      <a16:colId xmlns:a16="http://schemas.microsoft.com/office/drawing/2014/main" val="4106822894"/>
                    </a:ext>
                  </a:extLst>
                </a:gridCol>
                <a:gridCol w="2367263">
                  <a:extLst>
                    <a:ext uri="{9D8B030D-6E8A-4147-A177-3AD203B41FA5}">
                      <a16:colId xmlns:a16="http://schemas.microsoft.com/office/drawing/2014/main" val="2888884074"/>
                    </a:ext>
                  </a:extLst>
                </a:gridCol>
              </a:tblGrid>
              <a:tr h="95292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r>
                        <a:rPr lang="en-US" sz="2400" b="1" dirty="0">
                          <a:solidFill>
                            <a:srgbClr val="002060"/>
                          </a:solidFill>
                          <a:latin typeface="Century Gothic" panose="020B0502020202020204" pitchFamily="34" charset="0"/>
                        </a:rPr>
                        <a:t>A</a:t>
                      </a:r>
                      <a:br>
                        <a:rPr lang="en-US" sz="2400" dirty="0">
                          <a:solidFill>
                            <a:srgbClr val="002060"/>
                          </a:solidFill>
                          <a:latin typeface="Century Gothic" panose="020B0502020202020204" pitchFamily="34" charset="0"/>
                        </a:rPr>
                      </a:br>
                      <a:r>
                        <a:rPr lang="en-US" sz="2400" dirty="0">
                          <a:solidFill>
                            <a:srgbClr val="002060"/>
                          </a:solidFill>
                          <a:latin typeface="Century Gothic" panose="020B0502020202020204" pitchFamily="34" charset="0"/>
                        </a:rPr>
                        <a:t>(male)</a:t>
                      </a:r>
                    </a:p>
                  </a:txBody>
                  <a:tcPr anchor="b">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r>
                        <a:rPr lang="en-US" sz="2400" b="1" dirty="0">
                          <a:solidFill>
                            <a:srgbClr val="002060"/>
                          </a:solidFill>
                          <a:latin typeface="Century Gothic" panose="020B0502020202020204" pitchFamily="34" charset="0"/>
                        </a:rPr>
                        <a:t>B</a:t>
                      </a:r>
                      <a:br>
                        <a:rPr lang="en-US" sz="2400" dirty="0">
                          <a:solidFill>
                            <a:srgbClr val="002060"/>
                          </a:solidFill>
                          <a:latin typeface="Century Gothic" panose="020B0502020202020204" pitchFamily="34" charset="0"/>
                        </a:rPr>
                      </a:br>
                      <a:r>
                        <a:rPr lang="en-US" sz="2400" dirty="0">
                          <a:solidFill>
                            <a:srgbClr val="002060"/>
                          </a:solidFill>
                          <a:latin typeface="Century Gothic" panose="020B0502020202020204" pitchFamily="34" charset="0"/>
                        </a:rPr>
                        <a:t>(female)</a:t>
                      </a:r>
                    </a:p>
                  </a:txBody>
                  <a:tcPr anchor="b">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r>
                        <a:rPr lang="en-US" sz="2400" dirty="0">
                          <a:solidFill>
                            <a:srgbClr val="002060"/>
                          </a:solidFill>
                          <a:latin typeface="Century Gothic" panose="020B0502020202020204" pitchFamily="34" charset="0"/>
                        </a:rPr>
                        <a:t>?</a:t>
                      </a: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836969313"/>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895405608"/>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1800" b="0" strike="noStrike" spc="-1" dirty="0">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990330606"/>
                  </a:ext>
                </a:extLst>
              </a:tr>
            </a:tbl>
          </a:graphicData>
        </a:graphic>
      </p:graphicFrame>
      <p:pic>
        <p:nvPicPr>
          <p:cNvPr id="8" name="Google Shape;244;p34">
            <a:extLst>
              <a:ext uri="{FF2B5EF4-FFF2-40B4-BE49-F238E27FC236}">
                <a16:creationId xmlns:a16="http://schemas.microsoft.com/office/drawing/2014/main" id="{29DBE51B-B140-4D7D-84EC-F71CC05B2C24}"/>
              </a:ext>
            </a:extLst>
          </p:cNvPr>
          <p:cNvPicPr/>
          <p:nvPr/>
        </p:nvPicPr>
        <p:blipFill>
          <a:blip r:embed="rId4"/>
          <a:stretch/>
        </p:blipFill>
        <p:spPr>
          <a:xfrm>
            <a:off x="2872650" y="2550529"/>
            <a:ext cx="539280" cy="539280"/>
          </a:xfrm>
          <a:prstGeom prst="rect">
            <a:avLst/>
          </a:prstGeom>
          <a:ln>
            <a:noFill/>
          </a:ln>
        </p:spPr>
      </p:pic>
      <p:sp>
        <p:nvSpPr>
          <p:cNvPr id="16" name="CustomShape 23">
            <a:hlinkClick r:id="" action="ppaction://noaction">
              <a:snd r:embed="rId5" name="[beep]_est_jeune.wav"/>
            </a:hlinkClick>
            <a:extLst>
              <a:ext uri="{FF2B5EF4-FFF2-40B4-BE49-F238E27FC236}">
                <a16:creationId xmlns:a16="http://schemas.microsoft.com/office/drawing/2014/main" id="{3AD5864B-E328-4811-82EC-A3D77BDC6BF2}"/>
              </a:ext>
            </a:extLst>
          </p:cNvPr>
          <p:cNvSpPr/>
          <p:nvPr/>
        </p:nvSpPr>
        <p:spPr>
          <a:xfrm>
            <a:off x="1519500" y="262233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7" name="CustomShape 24">
            <a:hlinkClick r:id="" action="ppaction://noaction">
              <a:snd r:embed="rId6" name="[beep]_est_prudente.wav"/>
            </a:hlinkClick>
            <a:extLst>
              <a:ext uri="{FF2B5EF4-FFF2-40B4-BE49-F238E27FC236}">
                <a16:creationId xmlns:a16="http://schemas.microsoft.com/office/drawing/2014/main" id="{F2DAD2AC-ADD2-4480-845B-008BBA9A5F70}"/>
              </a:ext>
            </a:extLst>
          </p:cNvPr>
          <p:cNvSpPr/>
          <p:nvPr/>
        </p:nvSpPr>
        <p:spPr>
          <a:xfrm>
            <a:off x="1519500" y="310545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8" name="CustomShape 25">
            <a:hlinkClick r:id="" action="ppaction://noaction">
              <a:snd r:embed="rId7" name="[beep]_est_joli.wav"/>
            </a:hlinkClick>
            <a:extLst>
              <a:ext uri="{FF2B5EF4-FFF2-40B4-BE49-F238E27FC236}">
                <a16:creationId xmlns:a16="http://schemas.microsoft.com/office/drawing/2014/main" id="{E47FAB46-1A11-4EF4-B700-EF919D0338F8}"/>
              </a:ext>
            </a:extLst>
          </p:cNvPr>
          <p:cNvSpPr/>
          <p:nvPr/>
        </p:nvSpPr>
        <p:spPr>
          <a:xfrm>
            <a:off x="1519500" y="358858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9" name="CustomShape 26">
            <a:hlinkClick r:id="" action="ppaction://noaction">
              <a:snd r:embed="rId8" name="[beep]_est_difficile.wav"/>
            </a:hlinkClick>
            <a:extLst>
              <a:ext uri="{FF2B5EF4-FFF2-40B4-BE49-F238E27FC236}">
                <a16:creationId xmlns:a16="http://schemas.microsoft.com/office/drawing/2014/main" id="{1ECA2C39-8E1B-46F9-B4CE-5D69DA706F12}"/>
              </a:ext>
            </a:extLst>
          </p:cNvPr>
          <p:cNvSpPr/>
          <p:nvPr/>
        </p:nvSpPr>
        <p:spPr>
          <a:xfrm>
            <a:off x="1519500" y="405806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1" name="CustomShape 27">
            <a:hlinkClick r:id="" action="ppaction://noaction">
              <a:snd r:embed="rId9" name="[beep]_est_drole.wav"/>
            </a:hlinkClick>
            <a:extLst>
              <a:ext uri="{FF2B5EF4-FFF2-40B4-BE49-F238E27FC236}">
                <a16:creationId xmlns:a16="http://schemas.microsoft.com/office/drawing/2014/main" id="{B06E6BFD-FB69-40F9-9653-301D379E5A17}"/>
              </a:ext>
            </a:extLst>
          </p:cNvPr>
          <p:cNvSpPr/>
          <p:nvPr/>
        </p:nvSpPr>
        <p:spPr>
          <a:xfrm>
            <a:off x="1519500" y="454755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4" name="CustomShape 14">
            <a:extLst>
              <a:ext uri="{FF2B5EF4-FFF2-40B4-BE49-F238E27FC236}">
                <a16:creationId xmlns:a16="http://schemas.microsoft.com/office/drawing/2014/main" id="{5B038370-52AC-441F-8035-3DB346524715}"/>
              </a:ext>
            </a:extLst>
          </p:cNvPr>
          <p:cNvSpPr/>
          <p:nvPr/>
        </p:nvSpPr>
        <p:spPr>
          <a:xfrm>
            <a:off x="2564779" y="164907"/>
            <a:ext cx="6810060" cy="42999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1" normalizeH="0" baseline="0" noProof="0" dirty="0">
                <a:ln>
                  <a:noFill/>
                </a:ln>
                <a:solidFill>
                  <a:srgbClr val="002060"/>
                </a:solidFill>
                <a:effectLst/>
                <a:uLnTx/>
                <a:uFillTx/>
                <a:latin typeface="Century Gothic"/>
                <a:ea typeface="Century Gothic"/>
                <a:sym typeface="Arial"/>
              </a:rPr>
              <a:t>Is the person being described male or female?</a:t>
            </a:r>
            <a:endParaRPr kumimoji="0" lang="en-GB" sz="2200" b="0" i="0" u="none" strike="noStrike" kern="1200" cap="none" spc="-1" normalizeH="0" baseline="0" noProof="0" dirty="0">
              <a:ln>
                <a:noFill/>
              </a:ln>
              <a:solidFill>
                <a:prstClr val="black"/>
              </a:solidFill>
              <a:effectLst/>
              <a:uLnTx/>
              <a:uFillTx/>
              <a:latin typeface="Arial"/>
              <a:sym typeface="Arial"/>
            </a:endParaRPr>
          </a:p>
        </p:txBody>
      </p:sp>
      <p:pic>
        <p:nvPicPr>
          <p:cNvPr id="32" name="Google Shape;244;p34">
            <a:extLst>
              <a:ext uri="{FF2B5EF4-FFF2-40B4-BE49-F238E27FC236}">
                <a16:creationId xmlns:a16="http://schemas.microsoft.com/office/drawing/2014/main" id="{C28E1CAC-0799-4718-81BB-5B890CA519DC}"/>
              </a:ext>
            </a:extLst>
          </p:cNvPr>
          <p:cNvPicPr/>
          <p:nvPr/>
        </p:nvPicPr>
        <p:blipFill>
          <a:blip r:embed="rId4"/>
          <a:stretch/>
        </p:blipFill>
        <p:spPr>
          <a:xfrm>
            <a:off x="4777282" y="3090868"/>
            <a:ext cx="539280" cy="539280"/>
          </a:xfrm>
          <a:prstGeom prst="rect">
            <a:avLst/>
          </a:prstGeom>
          <a:ln>
            <a:noFill/>
          </a:ln>
        </p:spPr>
      </p:pic>
      <p:pic>
        <p:nvPicPr>
          <p:cNvPr id="34" name="Google Shape;244;p34">
            <a:extLst>
              <a:ext uri="{FF2B5EF4-FFF2-40B4-BE49-F238E27FC236}">
                <a16:creationId xmlns:a16="http://schemas.microsoft.com/office/drawing/2014/main" id="{8FE9AA9A-5103-47DE-81D6-8D534003D2A7}"/>
              </a:ext>
            </a:extLst>
          </p:cNvPr>
          <p:cNvPicPr/>
          <p:nvPr/>
        </p:nvPicPr>
        <p:blipFill>
          <a:blip r:embed="rId4"/>
          <a:stretch/>
        </p:blipFill>
        <p:spPr>
          <a:xfrm>
            <a:off x="4777282" y="3996440"/>
            <a:ext cx="539280" cy="539280"/>
          </a:xfrm>
          <a:prstGeom prst="rect">
            <a:avLst/>
          </a:prstGeom>
          <a:ln>
            <a:noFill/>
          </a:ln>
        </p:spPr>
      </p:pic>
      <p:pic>
        <p:nvPicPr>
          <p:cNvPr id="35" name="Google Shape;244;p34">
            <a:extLst>
              <a:ext uri="{FF2B5EF4-FFF2-40B4-BE49-F238E27FC236}">
                <a16:creationId xmlns:a16="http://schemas.microsoft.com/office/drawing/2014/main" id="{7E0F38AA-8649-4445-BA97-978B03F6A2D7}"/>
              </a:ext>
            </a:extLst>
          </p:cNvPr>
          <p:cNvPicPr/>
          <p:nvPr/>
        </p:nvPicPr>
        <p:blipFill>
          <a:blip r:embed="rId4"/>
          <a:stretch/>
        </p:blipFill>
        <p:spPr>
          <a:xfrm>
            <a:off x="2924888" y="4476097"/>
            <a:ext cx="539280" cy="539280"/>
          </a:xfrm>
          <a:prstGeom prst="rect">
            <a:avLst/>
          </a:prstGeom>
          <a:ln>
            <a:noFill/>
          </a:ln>
        </p:spPr>
      </p:pic>
      <p:sp>
        <p:nvSpPr>
          <p:cNvPr id="3" name="TextBox 2">
            <a:extLst>
              <a:ext uri="{FF2B5EF4-FFF2-40B4-BE49-F238E27FC236}">
                <a16:creationId xmlns:a16="http://schemas.microsoft.com/office/drawing/2014/main" id="{90DE2425-8752-4281-A077-2A081C24FCE4}"/>
              </a:ext>
            </a:extLst>
          </p:cNvPr>
          <p:cNvSpPr txBox="1"/>
          <p:nvPr/>
        </p:nvSpPr>
        <p:spPr>
          <a:xfrm>
            <a:off x="6429523" y="2578432"/>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young</a:t>
            </a:r>
          </a:p>
        </p:txBody>
      </p:sp>
      <p:sp>
        <p:nvSpPr>
          <p:cNvPr id="37" name="TextBox 36">
            <a:extLst>
              <a:ext uri="{FF2B5EF4-FFF2-40B4-BE49-F238E27FC236}">
                <a16:creationId xmlns:a16="http://schemas.microsoft.com/office/drawing/2014/main" id="{F9600D2E-1735-4513-81DD-25DA10FF3923}"/>
              </a:ext>
            </a:extLst>
          </p:cNvPr>
          <p:cNvSpPr txBox="1"/>
          <p:nvPr/>
        </p:nvSpPr>
        <p:spPr>
          <a:xfrm>
            <a:off x="6428713" y="3069746"/>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careful</a:t>
            </a:r>
          </a:p>
        </p:txBody>
      </p:sp>
      <p:sp>
        <p:nvSpPr>
          <p:cNvPr id="38" name="TextBox 37">
            <a:extLst>
              <a:ext uri="{FF2B5EF4-FFF2-40B4-BE49-F238E27FC236}">
                <a16:creationId xmlns:a16="http://schemas.microsoft.com/office/drawing/2014/main" id="{986FE04A-C376-4F68-BA87-C23A50D343CA}"/>
              </a:ext>
            </a:extLst>
          </p:cNvPr>
          <p:cNvSpPr txBox="1"/>
          <p:nvPr/>
        </p:nvSpPr>
        <p:spPr>
          <a:xfrm>
            <a:off x="6117483" y="3585451"/>
            <a:ext cx="23126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pretty, attractive</a:t>
            </a:r>
          </a:p>
        </p:txBody>
      </p:sp>
      <p:sp>
        <p:nvSpPr>
          <p:cNvPr id="39" name="TextBox 38">
            <a:extLst>
              <a:ext uri="{FF2B5EF4-FFF2-40B4-BE49-F238E27FC236}">
                <a16:creationId xmlns:a16="http://schemas.microsoft.com/office/drawing/2014/main" id="{362AB0C2-FF13-4A99-AC75-4F9927B07816}"/>
              </a:ext>
            </a:extLst>
          </p:cNvPr>
          <p:cNvSpPr txBox="1"/>
          <p:nvPr/>
        </p:nvSpPr>
        <p:spPr>
          <a:xfrm>
            <a:off x="6469249" y="4019908"/>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difficile</a:t>
            </a:r>
          </a:p>
        </p:txBody>
      </p:sp>
      <p:sp>
        <p:nvSpPr>
          <p:cNvPr id="40" name="TextBox 39">
            <a:extLst>
              <a:ext uri="{FF2B5EF4-FFF2-40B4-BE49-F238E27FC236}">
                <a16:creationId xmlns:a16="http://schemas.microsoft.com/office/drawing/2014/main" id="{FAE1EC62-3FA5-4912-814F-C342339D93FF}"/>
              </a:ext>
            </a:extLst>
          </p:cNvPr>
          <p:cNvSpPr txBox="1"/>
          <p:nvPr/>
        </p:nvSpPr>
        <p:spPr>
          <a:xfrm>
            <a:off x="6450896" y="4521505"/>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funny</a:t>
            </a:r>
          </a:p>
        </p:txBody>
      </p:sp>
      <p:sp>
        <p:nvSpPr>
          <p:cNvPr id="43" name="CustomShape 27">
            <a:hlinkClick r:id="" action="ppaction://noaction">
              <a:snd r:embed="rId10" name="[beep]_est_elegant.wav"/>
            </a:hlinkClick>
            <a:extLst>
              <a:ext uri="{FF2B5EF4-FFF2-40B4-BE49-F238E27FC236}">
                <a16:creationId xmlns:a16="http://schemas.microsoft.com/office/drawing/2014/main" id="{757AD432-994C-4145-896A-72706F3636E2}"/>
              </a:ext>
            </a:extLst>
          </p:cNvPr>
          <p:cNvSpPr/>
          <p:nvPr/>
        </p:nvSpPr>
        <p:spPr>
          <a:xfrm>
            <a:off x="1519500" y="502721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44" name="Google Shape;244;p34">
            <a:extLst>
              <a:ext uri="{FF2B5EF4-FFF2-40B4-BE49-F238E27FC236}">
                <a16:creationId xmlns:a16="http://schemas.microsoft.com/office/drawing/2014/main" id="{DB999B7B-00BF-44AC-9174-344125080B2A}"/>
              </a:ext>
            </a:extLst>
          </p:cNvPr>
          <p:cNvPicPr/>
          <p:nvPr/>
        </p:nvPicPr>
        <p:blipFill>
          <a:blip r:embed="rId4"/>
          <a:stretch/>
        </p:blipFill>
        <p:spPr>
          <a:xfrm>
            <a:off x="2916878" y="4995756"/>
            <a:ext cx="539280" cy="539280"/>
          </a:xfrm>
          <a:prstGeom prst="rect">
            <a:avLst/>
          </a:prstGeom>
          <a:ln>
            <a:noFill/>
          </a:ln>
        </p:spPr>
      </p:pic>
      <p:sp>
        <p:nvSpPr>
          <p:cNvPr id="45" name="TextBox 44">
            <a:extLst>
              <a:ext uri="{FF2B5EF4-FFF2-40B4-BE49-F238E27FC236}">
                <a16:creationId xmlns:a16="http://schemas.microsoft.com/office/drawing/2014/main" id="{4E546C3F-C473-477F-9F81-25EF65305ABE}"/>
              </a:ext>
            </a:extLst>
          </p:cNvPr>
          <p:cNvSpPr txBox="1"/>
          <p:nvPr/>
        </p:nvSpPr>
        <p:spPr>
          <a:xfrm>
            <a:off x="6425843" y="5038193"/>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elegant</a:t>
            </a:r>
          </a:p>
        </p:txBody>
      </p:sp>
      <p:sp>
        <p:nvSpPr>
          <p:cNvPr id="4" name="Rectangle 3">
            <a:extLst>
              <a:ext uri="{FF2B5EF4-FFF2-40B4-BE49-F238E27FC236}">
                <a16:creationId xmlns:a16="http://schemas.microsoft.com/office/drawing/2014/main" id="{A59850EA-5256-461F-950B-BC752CA975CA}"/>
              </a:ext>
            </a:extLst>
          </p:cNvPr>
          <p:cNvSpPr/>
          <p:nvPr/>
        </p:nvSpPr>
        <p:spPr>
          <a:xfrm>
            <a:off x="6157405" y="815510"/>
            <a:ext cx="5413883"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1200" cap="none" spc="-1" normalizeH="0" baseline="0" noProof="0" dirty="0">
                <a:ln>
                  <a:noFill/>
                </a:ln>
                <a:solidFill>
                  <a:srgbClr val="002060"/>
                </a:solidFill>
                <a:effectLst/>
                <a:uLnTx/>
                <a:uFillTx/>
                <a:latin typeface="Century Gothic"/>
                <a:ea typeface="Century Gothic"/>
                <a:cs typeface="Arial"/>
                <a:sym typeface="Arial"/>
              </a:rPr>
              <a:t>Then write the adjective in English.</a:t>
            </a:r>
            <a:endParaRPr kumimoji="0" lang="en-GB" sz="22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CustomShape 23">
            <a:hlinkClick r:id="" action="ppaction://noaction">
              <a:snd r:embed="rId11" name="elle_est_jeune2.wav"/>
            </a:hlinkClick>
            <a:extLst>
              <a:ext uri="{FF2B5EF4-FFF2-40B4-BE49-F238E27FC236}">
                <a16:creationId xmlns:a16="http://schemas.microsoft.com/office/drawing/2014/main" id="{6DC3C8EF-C671-46DF-93E6-818380F2E25D}"/>
              </a:ext>
            </a:extLst>
          </p:cNvPr>
          <p:cNvSpPr/>
          <p:nvPr/>
        </p:nvSpPr>
        <p:spPr>
          <a:xfrm>
            <a:off x="8523101" y="2610494"/>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1" name="CustomShape 24">
            <a:hlinkClick r:id="" action="ppaction://noaction">
              <a:snd r:embed="rId12" name="elle_est_prudente_full.wav"/>
            </a:hlinkClick>
            <a:extLst>
              <a:ext uri="{FF2B5EF4-FFF2-40B4-BE49-F238E27FC236}">
                <a16:creationId xmlns:a16="http://schemas.microsoft.com/office/drawing/2014/main" id="{45FA0F5B-F12D-4A79-8EE8-3431CB56455D}"/>
              </a:ext>
            </a:extLst>
          </p:cNvPr>
          <p:cNvSpPr/>
          <p:nvPr/>
        </p:nvSpPr>
        <p:spPr>
          <a:xfrm>
            <a:off x="8523101" y="3093619"/>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9" name="CustomShape 25">
            <a:hlinkClick r:id="" action="ppaction://noaction">
              <a:snd r:embed="rId13" name="il_es_joli.wav"/>
            </a:hlinkClick>
            <a:extLst>
              <a:ext uri="{FF2B5EF4-FFF2-40B4-BE49-F238E27FC236}">
                <a16:creationId xmlns:a16="http://schemas.microsoft.com/office/drawing/2014/main" id="{A453DA7C-C2B7-4137-8DA8-23C42484EEB4}"/>
              </a:ext>
            </a:extLst>
          </p:cNvPr>
          <p:cNvSpPr/>
          <p:nvPr/>
        </p:nvSpPr>
        <p:spPr>
          <a:xfrm>
            <a:off x="8523101" y="3576744"/>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0" name="CustomShape 26">
            <a:hlinkClick r:id="" action="ppaction://noaction">
              <a:snd r:embed="rId14" name="elle_est_difficile.wav"/>
            </a:hlinkClick>
            <a:extLst>
              <a:ext uri="{FF2B5EF4-FFF2-40B4-BE49-F238E27FC236}">
                <a16:creationId xmlns:a16="http://schemas.microsoft.com/office/drawing/2014/main" id="{F14A3702-21C9-4072-A870-41EB877B225F}"/>
              </a:ext>
            </a:extLst>
          </p:cNvPr>
          <p:cNvSpPr/>
          <p:nvPr/>
        </p:nvSpPr>
        <p:spPr>
          <a:xfrm>
            <a:off x="8523101" y="4046229"/>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1" name="CustomShape 27">
            <a:hlinkClick r:id="" action="ppaction://noaction">
              <a:snd r:embed="rId15" name="il_est_drole.wav"/>
            </a:hlinkClick>
            <a:extLst>
              <a:ext uri="{FF2B5EF4-FFF2-40B4-BE49-F238E27FC236}">
                <a16:creationId xmlns:a16="http://schemas.microsoft.com/office/drawing/2014/main" id="{7FD93ED6-BDA3-4686-88A8-E65B7A446E75}"/>
              </a:ext>
            </a:extLst>
          </p:cNvPr>
          <p:cNvSpPr/>
          <p:nvPr/>
        </p:nvSpPr>
        <p:spPr>
          <a:xfrm>
            <a:off x="8523101" y="4535720"/>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52" name="CustomShape 27">
            <a:hlinkClick r:id="" action="ppaction://noaction">
              <a:snd r:embed="rId16" name="il_est_elegant.wav"/>
            </a:hlinkClick>
            <a:extLst>
              <a:ext uri="{FF2B5EF4-FFF2-40B4-BE49-F238E27FC236}">
                <a16:creationId xmlns:a16="http://schemas.microsoft.com/office/drawing/2014/main" id="{20893E07-E350-45E9-8986-9DEB347C21AD}"/>
              </a:ext>
            </a:extLst>
          </p:cNvPr>
          <p:cNvSpPr/>
          <p:nvPr/>
        </p:nvSpPr>
        <p:spPr>
          <a:xfrm>
            <a:off x="8523101" y="5015377"/>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3" name="CustomShape 27">
            <a:hlinkClick r:id="" action="ppaction://noaction">
              <a:snd r:embed="rId17" name="[beep]_est_absente.wav"/>
            </a:hlinkClick>
            <a:extLst>
              <a:ext uri="{FF2B5EF4-FFF2-40B4-BE49-F238E27FC236}">
                <a16:creationId xmlns:a16="http://schemas.microsoft.com/office/drawing/2014/main" id="{430E1732-DA2F-427C-BFA2-C625F7920D59}"/>
              </a:ext>
            </a:extLst>
          </p:cNvPr>
          <p:cNvSpPr/>
          <p:nvPr/>
        </p:nvSpPr>
        <p:spPr>
          <a:xfrm>
            <a:off x="1525798" y="554409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4" name="CustomShape 27">
            <a:hlinkClick r:id="" action="ppaction://noaction">
              <a:snd r:embed="rId18" name="[beep]_est_prudent.wav"/>
            </a:hlinkClick>
            <a:extLst>
              <a:ext uri="{FF2B5EF4-FFF2-40B4-BE49-F238E27FC236}">
                <a16:creationId xmlns:a16="http://schemas.microsoft.com/office/drawing/2014/main" id="{A9408E12-481B-4C71-BDF0-9BE776B3C359}"/>
              </a:ext>
            </a:extLst>
          </p:cNvPr>
          <p:cNvSpPr/>
          <p:nvPr/>
        </p:nvSpPr>
        <p:spPr>
          <a:xfrm>
            <a:off x="1525798" y="602375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5" name="CustomShape 27">
            <a:hlinkClick r:id="" action="ppaction://noaction">
              <a:snd r:embed="rId19" name="elle_est_absente.wav"/>
            </a:hlinkClick>
            <a:extLst>
              <a:ext uri="{FF2B5EF4-FFF2-40B4-BE49-F238E27FC236}">
                <a16:creationId xmlns:a16="http://schemas.microsoft.com/office/drawing/2014/main" id="{1C726ED8-6515-4694-9B9B-4E0AD6B12F17}"/>
              </a:ext>
            </a:extLst>
          </p:cNvPr>
          <p:cNvSpPr/>
          <p:nvPr/>
        </p:nvSpPr>
        <p:spPr>
          <a:xfrm>
            <a:off x="8529399" y="5532258"/>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6" name="CustomShape 27">
            <a:hlinkClick r:id="" action="ppaction://noaction">
              <a:snd r:embed="rId20" name="il_est_prudent2.wav"/>
            </a:hlinkClick>
            <a:extLst>
              <a:ext uri="{FF2B5EF4-FFF2-40B4-BE49-F238E27FC236}">
                <a16:creationId xmlns:a16="http://schemas.microsoft.com/office/drawing/2014/main" id="{798FB05C-FD79-40DE-9568-F49B7CBC4542}"/>
              </a:ext>
            </a:extLst>
          </p:cNvPr>
          <p:cNvSpPr/>
          <p:nvPr/>
        </p:nvSpPr>
        <p:spPr>
          <a:xfrm>
            <a:off x="8529399" y="6011915"/>
            <a:ext cx="464040" cy="396360"/>
          </a:xfrm>
          <a:prstGeom prst="actionButtonBlank">
            <a:avLst/>
          </a:prstGeom>
          <a:solidFill>
            <a:schemeClr val="accent6">
              <a:lumMod val="20000"/>
              <a:lumOff val="80000"/>
            </a:schemeClr>
          </a:solidFill>
          <a:ln>
            <a:solidFill>
              <a:srgbClr val="115076"/>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57" name="Google Shape;244;p34">
            <a:extLst>
              <a:ext uri="{FF2B5EF4-FFF2-40B4-BE49-F238E27FC236}">
                <a16:creationId xmlns:a16="http://schemas.microsoft.com/office/drawing/2014/main" id="{99628765-3292-46E8-A419-B68656108379}"/>
              </a:ext>
            </a:extLst>
          </p:cNvPr>
          <p:cNvPicPr/>
          <p:nvPr/>
        </p:nvPicPr>
        <p:blipFill>
          <a:blip r:embed="rId4"/>
          <a:stretch/>
        </p:blipFill>
        <p:spPr>
          <a:xfrm>
            <a:off x="2872650" y="3531411"/>
            <a:ext cx="539280" cy="539280"/>
          </a:xfrm>
          <a:prstGeom prst="rect">
            <a:avLst/>
          </a:prstGeom>
          <a:ln>
            <a:noFill/>
          </a:ln>
        </p:spPr>
      </p:pic>
      <p:pic>
        <p:nvPicPr>
          <p:cNvPr id="59" name="Google Shape;244;p34">
            <a:extLst>
              <a:ext uri="{FF2B5EF4-FFF2-40B4-BE49-F238E27FC236}">
                <a16:creationId xmlns:a16="http://schemas.microsoft.com/office/drawing/2014/main" id="{0FA6537F-D093-4CC9-9E0B-1EE2A355540B}"/>
              </a:ext>
            </a:extLst>
          </p:cNvPr>
          <p:cNvPicPr/>
          <p:nvPr/>
        </p:nvPicPr>
        <p:blipFill>
          <a:blip r:embed="rId4"/>
          <a:stretch/>
        </p:blipFill>
        <p:spPr>
          <a:xfrm>
            <a:off x="4771219" y="5532258"/>
            <a:ext cx="539280" cy="539280"/>
          </a:xfrm>
          <a:prstGeom prst="rect">
            <a:avLst/>
          </a:prstGeom>
          <a:ln>
            <a:noFill/>
          </a:ln>
        </p:spPr>
      </p:pic>
      <p:sp>
        <p:nvSpPr>
          <p:cNvPr id="60" name="TextBox 59">
            <a:extLst>
              <a:ext uri="{FF2B5EF4-FFF2-40B4-BE49-F238E27FC236}">
                <a16:creationId xmlns:a16="http://schemas.microsoft.com/office/drawing/2014/main" id="{40325A5D-4346-4D28-BDF6-834DF756F57F}"/>
              </a:ext>
            </a:extLst>
          </p:cNvPr>
          <p:cNvSpPr txBox="1"/>
          <p:nvPr/>
        </p:nvSpPr>
        <p:spPr>
          <a:xfrm>
            <a:off x="6425842" y="5533335"/>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absent</a:t>
            </a:r>
          </a:p>
        </p:txBody>
      </p:sp>
      <p:pic>
        <p:nvPicPr>
          <p:cNvPr id="61" name="Google Shape;244;p34">
            <a:extLst>
              <a:ext uri="{FF2B5EF4-FFF2-40B4-BE49-F238E27FC236}">
                <a16:creationId xmlns:a16="http://schemas.microsoft.com/office/drawing/2014/main" id="{990F8089-4630-4659-B56B-C697DC19B87A}"/>
              </a:ext>
            </a:extLst>
          </p:cNvPr>
          <p:cNvPicPr/>
          <p:nvPr/>
        </p:nvPicPr>
        <p:blipFill>
          <a:blip r:embed="rId4"/>
          <a:stretch/>
        </p:blipFill>
        <p:spPr>
          <a:xfrm>
            <a:off x="2937613" y="6006552"/>
            <a:ext cx="539280" cy="539280"/>
          </a:xfrm>
          <a:prstGeom prst="rect">
            <a:avLst/>
          </a:prstGeom>
          <a:ln>
            <a:noFill/>
          </a:ln>
        </p:spPr>
      </p:pic>
      <p:sp>
        <p:nvSpPr>
          <p:cNvPr id="62" name="TextBox 61">
            <a:extLst>
              <a:ext uri="{FF2B5EF4-FFF2-40B4-BE49-F238E27FC236}">
                <a16:creationId xmlns:a16="http://schemas.microsoft.com/office/drawing/2014/main" id="{CA41EEF4-BA82-4CB7-B9A0-BDDED597F316}"/>
              </a:ext>
            </a:extLst>
          </p:cNvPr>
          <p:cNvSpPr txBox="1"/>
          <p:nvPr/>
        </p:nvSpPr>
        <p:spPr>
          <a:xfrm>
            <a:off x="6469248" y="6031610"/>
            <a:ext cx="19807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002060"/>
                </a:solidFill>
                <a:latin typeface="Century Gothic" panose="020B0502020202020204" pitchFamily="34" charset="0"/>
              </a:rPr>
              <a:t>careful</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71" name="Google Shape;244;p34">
            <a:extLst>
              <a:ext uri="{FF2B5EF4-FFF2-40B4-BE49-F238E27FC236}">
                <a16:creationId xmlns:a16="http://schemas.microsoft.com/office/drawing/2014/main" id="{E807DB32-4D72-4405-906C-442AF20AC2FD}"/>
              </a:ext>
            </a:extLst>
          </p:cNvPr>
          <p:cNvPicPr/>
          <p:nvPr/>
        </p:nvPicPr>
        <p:blipFill>
          <a:blip r:embed="rId4"/>
          <a:stretch/>
        </p:blipFill>
        <p:spPr>
          <a:xfrm>
            <a:off x="4777282" y="4494709"/>
            <a:ext cx="539280" cy="539280"/>
          </a:xfrm>
          <a:prstGeom prst="rect">
            <a:avLst/>
          </a:prstGeom>
          <a:ln>
            <a:noFill/>
          </a:ln>
        </p:spPr>
      </p:pic>
      <p:pic>
        <p:nvPicPr>
          <p:cNvPr id="72" name="Google Shape;244;p34">
            <a:extLst>
              <a:ext uri="{FF2B5EF4-FFF2-40B4-BE49-F238E27FC236}">
                <a16:creationId xmlns:a16="http://schemas.microsoft.com/office/drawing/2014/main" id="{CA250EE4-0D50-489C-9199-6594886BF73A}"/>
              </a:ext>
            </a:extLst>
          </p:cNvPr>
          <p:cNvPicPr/>
          <p:nvPr/>
        </p:nvPicPr>
        <p:blipFill>
          <a:blip r:embed="rId4"/>
          <a:stretch/>
        </p:blipFill>
        <p:spPr>
          <a:xfrm>
            <a:off x="4797145" y="2590122"/>
            <a:ext cx="539280" cy="539280"/>
          </a:xfrm>
          <a:prstGeom prst="rect">
            <a:avLst/>
          </a:prstGeom>
          <a:ln>
            <a:noFill/>
          </a:ln>
        </p:spPr>
      </p:pic>
      <p:pic>
        <p:nvPicPr>
          <p:cNvPr id="73" name="Google Shape;244;p34">
            <a:extLst>
              <a:ext uri="{FF2B5EF4-FFF2-40B4-BE49-F238E27FC236}">
                <a16:creationId xmlns:a16="http://schemas.microsoft.com/office/drawing/2014/main" id="{8BBB141E-9071-46CA-821D-32DD449FDDEC}"/>
              </a:ext>
            </a:extLst>
          </p:cNvPr>
          <p:cNvPicPr/>
          <p:nvPr/>
        </p:nvPicPr>
        <p:blipFill>
          <a:blip r:embed="rId4"/>
          <a:stretch/>
        </p:blipFill>
        <p:spPr>
          <a:xfrm>
            <a:off x="2892513" y="3979629"/>
            <a:ext cx="539280" cy="539280"/>
          </a:xfrm>
          <a:prstGeom prst="rect">
            <a:avLst/>
          </a:prstGeom>
          <a:ln>
            <a:noFill/>
          </a:ln>
        </p:spPr>
      </p:pic>
      <p:pic>
        <p:nvPicPr>
          <p:cNvPr id="74" name="Google Shape;244;p34">
            <a:extLst>
              <a:ext uri="{FF2B5EF4-FFF2-40B4-BE49-F238E27FC236}">
                <a16:creationId xmlns:a16="http://schemas.microsoft.com/office/drawing/2014/main" id="{F5E332EE-E656-4A7C-B22F-5AA2F2819DDC}"/>
              </a:ext>
            </a:extLst>
          </p:cNvPr>
          <p:cNvPicPr/>
          <p:nvPr/>
        </p:nvPicPr>
        <p:blipFill>
          <a:blip r:embed="rId4"/>
          <a:stretch/>
        </p:blipFill>
        <p:spPr>
          <a:xfrm>
            <a:off x="4768151" y="3532075"/>
            <a:ext cx="539280" cy="539280"/>
          </a:xfrm>
          <a:prstGeom prst="rect">
            <a:avLst/>
          </a:prstGeom>
          <a:ln>
            <a:noFill/>
          </a:ln>
        </p:spPr>
      </p:pic>
      <p:pic>
        <p:nvPicPr>
          <p:cNvPr id="9" name="Picture 8" descr="A picture containing logo&#10;&#10;Description automatically generated">
            <a:extLst>
              <a:ext uri="{FF2B5EF4-FFF2-40B4-BE49-F238E27FC236}">
                <a16:creationId xmlns:a16="http://schemas.microsoft.com/office/drawing/2014/main" id="{F7220859-5787-437E-9D49-47A27F2D7BEC}"/>
              </a:ext>
            </a:extLst>
          </p:cNvPr>
          <p:cNvPicPr>
            <a:picLocks noChangeAspect="1"/>
          </p:cNvPicPr>
          <p:nvPr/>
        </p:nvPicPr>
        <p:blipFill>
          <a:blip r:embed="rId21"/>
          <a:stretch>
            <a:fillRect/>
          </a:stretch>
        </p:blipFill>
        <p:spPr>
          <a:xfrm>
            <a:off x="9474015" y="2649238"/>
            <a:ext cx="358516" cy="396361"/>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4C333343-C5F5-4ED4-96D9-E2F854CC1D50}"/>
              </a:ext>
            </a:extLst>
          </p:cNvPr>
          <p:cNvPicPr>
            <a:picLocks noChangeAspect="1"/>
          </p:cNvPicPr>
          <p:nvPr/>
        </p:nvPicPr>
        <p:blipFill>
          <a:blip r:embed="rId22"/>
          <a:stretch>
            <a:fillRect/>
          </a:stretch>
        </p:blipFill>
        <p:spPr>
          <a:xfrm>
            <a:off x="9099988" y="2649239"/>
            <a:ext cx="358516" cy="396361"/>
          </a:xfrm>
          <a:prstGeom prst="rect">
            <a:avLst/>
          </a:prstGeom>
        </p:spPr>
      </p:pic>
      <p:pic>
        <p:nvPicPr>
          <p:cNvPr id="20" name="Picture 19" descr="A picture containing logo&#10;&#10;Description automatically generated">
            <a:extLst>
              <a:ext uri="{FF2B5EF4-FFF2-40B4-BE49-F238E27FC236}">
                <a16:creationId xmlns:a16="http://schemas.microsoft.com/office/drawing/2014/main" id="{FFB19F27-482D-4DEE-8D9E-1E597C77C27A}"/>
              </a:ext>
            </a:extLst>
          </p:cNvPr>
          <p:cNvPicPr>
            <a:picLocks noChangeAspect="1"/>
          </p:cNvPicPr>
          <p:nvPr/>
        </p:nvPicPr>
        <p:blipFill>
          <a:blip r:embed="rId23"/>
          <a:stretch>
            <a:fillRect/>
          </a:stretch>
        </p:blipFill>
        <p:spPr>
          <a:xfrm>
            <a:off x="9046481" y="3018691"/>
            <a:ext cx="599031" cy="427757"/>
          </a:xfrm>
          <a:prstGeom prst="rect">
            <a:avLst/>
          </a:prstGeom>
        </p:spPr>
      </p:pic>
      <p:pic>
        <p:nvPicPr>
          <p:cNvPr id="25" name="Picture 24" descr="A picture containing logo&#10;&#10;Description automatically generated">
            <a:extLst>
              <a:ext uri="{FF2B5EF4-FFF2-40B4-BE49-F238E27FC236}">
                <a16:creationId xmlns:a16="http://schemas.microsoft.com/office/drawing/2014/main" id="{90756706-F1A0-4E7C-9D00-168AC3E00DA4}"/>
              </a:ext>
            </a:extLst>
          </p:cNvPr>
          <p:cNvPicPr>
            <a:picLocks noChangeAspect="1"/>
          </p:cNvPicPr>
          <p:nvPr/>
        </p:nvPicPr>
        <p:blipFill>
          <a:blip r:embed="rId24"/>
          <a:stretch>
            <a:fillRect/>
          </a:stretch>
        </p:blipFill>
        <p:spPr>
          <a:xfrm>
            <a:off x="9009909" y="5990151"/>
            <a:ext cx="599031" cy="427756"/>
          </a:xfrm>
          <a:prstGeom prst="rect">
            <a:avLst/>
          </a:prstGeom>
        </p:spPr>
      </p:pic>
      <p:pic>
        <p:nvPicPr>
          <p:cNvPr id="27" name="Picture 26" descr="A picture containing icon&#10;&#10;Description automatically generated">
            <a:extLst>
              <a:ext uri="{FF2B5EF4-FFF2-40B4-BE49-F238E27FC236}">
                <a16:creationId xmlns:a16="http://schemas.microsoft.com/office/drawing/2014/main" id="{2E835A61-2BEB-45CD-AA1B-A101295F0DAF}"/>
              </a:ext>
            </a:extLst>
          </p:cNvPr>
          <p:cNvPicPr>
            <a:picLocks noChangeAspect="1"/>
          </p:cNvPicPr>
          <p:nvPr/>
        </p:nvPicPr>
        <p:blipFill>
          <a:blip r:embed="rId25"/>
          <a:stretch>
            <a:fillRect/>
          </a:stretch>
        </p:blipFill>
        <p:spPr>
          <a:xfrm>
            <a:off x="9046481" y="3576541"/>
            <a:ext cx="475990" cy="418020"/>
          </a:xfrm>
          <a:prstGeom prst="rect">
            <a:avLst/>
          </a:prstGeom>
        </p:spPr>
      </p:pic>
      <p:pic>
        <p:nvPicPr>
          <p:cNvPr id="29" name="Picture 28" descr="A picture containing circle&#10;&#10;Description automatically generated">
            <a:extLst>
              <a:ext uri="{FF2B5EF4-FFF2-40B4-BE49-F238E27FC236}">
                <a16:creationId xmlns:a16="http://schemas.microsoft.com/office/drawing/2014/main" id="{23665B2D-0B9C-43B8-B2A3-DAC37780FE25}"/>
              </a:ext>
            </a:extLst>
          </p:cNvPr>
          <p:cNvPicPr>
            <a:picLocks noChangeAspect="1"/>
          </p:cNvPicPr>
          <p:nvPr/>
        </p:nvPicPr>
        <p:blipFill>
          <a:blip r:embed="rId26"/>
          <a:stretch>
            <a:fillRect/>
          </a:stretch>
        </p:blipFill>
        <p:spPr>
          <a:xfrm>
            <a:off x="9474015" y="3565914"/>
            <a:ext cx="529283" cy="418020"/>
          </a:xfrm>
          <a:prstGeom prst="rect">
            <a:avLst/>
          </a:prstGeom>
        </p:spPr>
      </p:pic>
      <p:pic>
        <p:nvPicPr>
          <p:cNvPr id="31" name="Picture 30">
            <a:extLst>
              <a:ext uri="{FF2B5EF4-FFF2-40B4-BE49-F238E27FC236}">
                <a16:creationId xmlns:a16="http://schemas.microsoft.com/office/drawing/2014/main" id="{6D629D8B-4318-4984-93B8-2E0D58400444}"/>
              </a:ext>
            </a:extLst>
          </p:cNvPr>
          <p:cNvPicPr>
            <a:picLocks noChangeAspect="1"/>
          </p:cNvPicPr>
          <p:nvPr/>
        </p:nvPicPr>
        <p:blipFill>
          <a:blip r:embed="rId27"/>
          <a:stretch>
            <a:fillRect/>
          </a:stretch>
        </p:blipFill>
        <p:spPr>
          <a:xfrm>
            <a:off x="9040239" y="4029552"/>
            <a:ext cx="409792" cy="473056"/>
          </a:xfrm>
          <a:prstGeom prst="rect">
            <a:avLst/>
          </a:prstGeom>
        </p:spPr>
      </p:pic>
      <p:pic>
        <p:nvPicPr>
          <p:cNvPr id="46" name="Picture 45">
            <a:extLst>
              <a:ext uri="{FF2B5EF4-FFF2-40B4-BE49-F238E27FC236}">
                <a16:creationId xmlns:a16="http://schemas.microsoft.com/office/drawing/2014/main" id="{64DD1C44-F6BA-49D7-BDA5-5D18313D2898}"/>
              </a:ext>
            </a:extLst>
          </p:cNvPr>
          <p:cNvPicPr>
            <a:picLocks noChangeAspect="1"/>
          </p:cNvPicPr>
          <p:nvPr/>
        </p:nvPicPr>
        <p:blipFill>
          <a:blip r:embed="rId28"/>
          <a:stretch>
            <a:fillRect/>
          </a:stretch>
        </p:blipFill>
        <p:spPr>
          <a:xfrm>
            <a:off x="9477224" y="4019718"/>
            <a:ext cx="409792" cy="473056"/>
          </a:xfrm>
          <a:prstGeom prst="rect">
            <a:avLst/>
          </a:prstGeom>
        </p:spPr>
      </p:pic>
      <p:pic>
        <p:nvPicPr>
          <p:cNvPr id="75" name="Picture 74" descr="Logo&#10;&#10;Description automatically generated">
            <a:extLst>
              <a:ext uri="{FF2B5EF4-FFF2-40B4-BE49-F238E27FC236}">
                <a16:creationId xmlns:a16="http://schemas.microsoft.com/office/drawing/2014/main" id="{F6C73430-0759-4EAB-9D1D-207629D872C8}"/>
              </a:ext>
            </a:extLst>
          </p:cNvPr>
          <p:cNvPicPr>
            <a:picLocks noChangeAspect="1"/>
          </p:cNvPicPr>
          <p:nvPr/>
        </p:nvPicPr>
        <p:blipFill>
          <a:blip r:embed="rId29"/>
          <a:stretch>
            <a:fillRect/>
          </a:stretch>
        </p:blipFill>
        <p:spPr>
          <a:xfrm>
            <a:off x="9463036" y="4514060"/>
            <a:ext cx="491215" cy="418020"/>
          </a:xfrm>
          <a:prstGeom prst="rect">
            <a:avLst/>
          </a:prstGeom>
        </p:spPr>
      </p:pic>
      <p:pic>
        <p:nvPicPr>
          <p:cNvPr id="77" name="Picture 76" descr="Logo&#10;&#10;Description automatically generated">
            <a:extLst>
              <a:ext uri="{FF2B5EF4-FFF2-40B4-BE49-F238E27FC236}">
                <a16:creationId xmlns:a16="http://schemas.microsoft.com/office/drawing/2014/main" id="{89D0E42C-8F7E-4F34-8B15-578F068C2042}"/>
              </a:ext>
            </a:extLst>
          </p:cNvPr>
          <p:cNvPicPr>
            <a:picLocks noChangeAspect="1"/>
          </p:cNvPicPr>
          <p:nvPr/>
        </p:nvPicPr>
        <p:blipFill>
          <a:blip r:embed="rId30"/>
          <a:stretch>
            <a:fillRect/>
          </a:stretch>
        </p:blipFill>
        <p:spPr>
          <a:xfrm>
            <a:off x="9016784" y="4511146"/>
            <a:ext cx="486852" cy="414308"/>
          </a:xfrm>
          <a:prstGeom prst="rect">
            <a:avLst/>
          </a:prstGeom>
        </p:spPr>
      </p:pic>
      <p:pic>
        <p:nvPicPr>
          <p:cNvPr id="79" name="Picture 78" descr="Shape, circle&#10;&#10;Description automatically generated">
            <a:extLst>
              <a:ext uri="{FF2B5EF4-FFF2-40B4-BE49-F238E27FC236}">
                <a16:creationId xmlns:a16="http://schemas.microsoft.com/office/drawing/2014/main" id="{38BF65A0-8DCD-41C9-A24D-A707716F67AC}"/>
              </a:ext>
            </a:extLst>
          </p:cNvPr>
          <p:cNvPicPr>
            <a:picLocks noChangeAspect="1"/>
          </p:cNvPicPr>
          <p:nvPr/>
        </p:nvPicPr>
        <p:blipFill>
          <a:blip r:embed="rId31"/>
          <a:stretch>
            <a:fillRect/>
          </a:stretch>
        </p:blipFill>
        <p:spPr>
          <a:xfrm>
            <a:off x="9070337" y="4983228"/>
            <a:ext cx="428278" cy="461665"/>
          </a:xfrm>
          <a:prstGeom prst="rect">
            <a:avLst/>
          </a:prstGeom>
        </p:spPr>
      </p:pic>
      <p:pic>
        <p:nvPicPr>
          <p:cNvPr id="82" name="Picture 40">
            <a:extLst>
              <a:ext uri="{FF2B5EF4-FFF2-40B4-BE49-F238E27FC236}">
                <a16:creationId xmlns:a16="http://schemas.microsoft.com/office/drawing/2014/main" id="{86C4F1DF-EA80-4830-8EFA-7CCFF5180302}"/>
              </a:ext>
            </a:extLst>
          </p:cNvPr>
          <p:cNvPicPr/>
          <p:nvPr/>
        </p:nvPicPr>
        <p:blipFill>
          <a:blip r:embed="rId32"/>
          <a:srcRect l="14259" t="14983" r="51480" b="12905"/>
          <a:stretch/>
        </p:blipFill>
        <p:spPr>
          <a:xfrm>
            <a:off x="9123692" y="5533335"/>
            <a:ext cx="272880" cy="383040"/>
          </a:xfrm>
          <a:prstGeom prst="rect">
            <a:avLst/>
          </a:prstGeom>
          <a:ln>
            <a:noFill/>
          </a:ln>
        </p:spPr>
      </p:pic>
      <p:pic>
        <p:nvPicPr>
          <p:cNvPr id="83" name="Picture 82" descr="red cross">
            <a:extLst>
              <a:ext uri="{FF2B5EF4-FFF2-40B4-BE49-F238E27FC236}">
                <a16:creationId xmlns:a16="http://schemas.microsoft.com/office/drawing/2014/main" id="{2E50B8C4-FD5D-48C0-8F40-0470672C13FE}"/>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156290" y="5637301"/>
            <a:ext cx="218549" cy="249244"/>
          </a:xfrm>
          <a:prstGeom prst="rect">
            <a:avLst/>
          </a:prstGeom>
        </p:spPr>
      </p:pic>
      <p:pic>
        <p:nvPicPr>
          <p:cNvPr id="58" name="Graphic 57" descr="Teacher">
            <a:extLst>
              <a:ext uri="{FF2B5EF4-FFF2-40B4-BE49-F238E27FC236}">
                <a16:creationId xmlns:a16="http://schemas.microsoft.com/office/drawing/2014/main" id="{621DAB36-21D6-4277-9D9C-4F5D9ECBDD91}"/>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128" y="-5935"/>
            <a:ext cx="914400" cy="914400"/>
          </a:xfrm>
          <a:prstGeom prst="rect">
            <a:avLst/>
          </a:prstGeom>
        </p:spPr>
      </p:pic>
      <p:sp>
        <p:nvSpPr>
          <p:cNvPr id="63" name="Speech Bubble: Rectangle with Corners Rounded 62">
            <a:hlinkClick r:id="" action="ppaction://noaction">
              <a:snd r:embed="rId36" name="Écoute.wav"/>
            </a:hlinkClick>
            <a:extLst>
              <a:ext uri="{FF2B5EF4-FFF2-40B4-BE49-F238E27FC236}">
                <a16:creationId xmlns:a16="http://schemas.microsoft.com/office/drawing/2014/main" id="{4668948E-3C01-4E34-909D-33F18F04068E}"/>
              </a:ext>
            </a:extLst>
          </p:cNvPr>
          <p:cNvSpPr/>
          <p:nvPr/>
        </p:nvSpPr>
        <p:spPr>
          <a:xfrm>
            <a:off x="910273" y="109031"/>
            <a:ext cx="1654506" cy="547644"/>
          </a:xfrm>
          <a:prstGeom prst="wedgeRoundRectCallout">
            <a:avLst>
              <a:gd name="adj1" fmla="val -62879"/>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64" name="TextBox 63">
            <a:hlinkClick r:id="" action="ppaction://noaction">
              <a:snd r:embed="rId36" name="Écoute.wav"/>
            </a:hlinkClick>
            <a:extLst>
              <a:ext uri="{FF2B5EF4-FFF2-40B4-BE49-F238E27FC236}">
                <a16:creationId xmlns:a16="http://schemas.microsoft.com/office/drawing/2014/main" id="{F62FD1FE-8C5D-4B61-8817-EB1C8758881E}"/>
              </a:ext>
            </a:extLst>
          </p:cNvPr>
          <p:cNvSpPr txBox="1"/>
          <p:nvPr/>
        </p:nvSpPr>
        <p:spPr>
          <a:xfrm>
            <a:off x="910272" y="109031"/>
            <a:ext cx="14814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
        <p:nvSpPr>
          <p:cNvPr id="65" name="Speech Bubble: Rectangle with Corners Rounded 64">
            <a:extLst>
              <a:ext uri="{FF2B5EF4-FFF2-40B4-BE49-F238E27FC236}">
                <a16:creationId xmlns:a16="http://schemas.microsoft.com/office/drawing/2014/main" id="{907E6B1F-B5F2-41C6-95F5-24D46EC39F99}"/>
              </a:ext>
            </a:extLst>
          </p:cNvPr>
          <p:cNvSpPr/>
          <p:nvPr/>
        </p:nvSpPr>
        <p:spPr>
          <a:xfrm>
            <a:off x="880822" y="782559"/>
            <a:ext cx="5276583" cy="449870"/>
          </a:xfrm>
          <a:prstGeom prst="wedgeRoundRectCallout">
            <a:avLst>
              <a:gd name="adj1" fmla="val -53753"/>
              <a:gd name="adj2" fmla="val -3782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47" name="CustomShape 14">
            <a:hlinkClick r:id="" action="ppaction://noaction">
              <a:snd r:embed="rId37" name="Add_JW5_14.1.wav"/>
            </a:hlinkClick>
            <a:extLst>
              <a:ext uri="{FF2B5EF4-FFF2-40B4-BE49-F238E27FC236}">
                <a16:creationId xmlns:a16="http://schemas.microsoft.com/office/drawing/2014/main" id="{ABB87B27-0474-43D4-A868-EC684F2884CE}"/>
              </a:ext>
            </a:extLst>
          </p:cNvPr>
          <p:cNvSpPr/>
          <p:nvPr/>
        </p:nvSpPr>
        <p:spPr>
          <a:xfrm>
            <a:off x="884971" y="772739"/>
            <a:ext cx="5149625" cy="4391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sym typeface="Arial"/>
              </a:rPr>
              <a:t>Écris</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Arial"/>
              </a:rPr>
              <a:t> de</a:t>
            </a:r>
            <a:r>
              <a:rPr kumimoji="0" lang="en-GB" sz="2400" b="1" i="0" u="none" strike="noStrike" kern="1200" cap="none" spc="-1" normalizeH="0" noProof="0" dirty="0">
                <a:ln>
                  <a:noFill/>
                </a:ln>
                <a:solidFill>
                  <a:schemeClr val="bg1"/>
                </a:solidFill>
                <a:effectLst/>
                <a:uLnTx/>
                <a:uFillTx/>
                <a:latin typeface="Century Gothic" panose="020B0502020202020204" pitchFamily="34" charset="0"/>
                <a:ea typeface="Century Gothic"/>
                <a:sym typeface="Arial"/>
              </a:rPr>
              <a:t> </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Arial"/>
              </a:rPr>
              <a:t>1 à 8 ‘A’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sym typeface="Arial"/>
              </a:rPr>
              <a:t>ou</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Arial"/>
              </a:rPr>
              <a:t> ‘B’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sym typeface="Arial"/>
              </a:rPr>
              <a:t>ou</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Arial"/>
              </a:rPr>
              <a:t> ‘A + B’.</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sym typeface="Arial"/>
            </a:endParaRPr>
          </a:p>
        </p:txBody>
      </p:sp>
    </p:spTree>
    <p:extLst>
      <p:ext uri="{BB962C8B-B14F-4D97-AF65-F5344CB8AC3E}">
        <p14:creationId xmlns:p14="http://schemas.microsoft.com/office/powerpoint/2010/main" val="217923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fill="hold"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fill="hold" nodeType="click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par>
                                <p:cTn id="57" presetID="1" presetClass="entr" fill="hold" nodeType="with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par>
                                <p:cTn id="77" presetID="1" presetClass="entr" fill="hold" nodeType="withEffect">
                                  <p:stCondLst>
                                    <p:cond delay="0"/>
                                  </p:stCondLst>
                                  <p:childTnLst>
                                    <p:set>
                                      <p:cBhvr>
                                        <p:cTn id="78" dur="1" fill="hold">
                                          <p:stCondLst>
                                            <p:cond delay="0"/>
                                          </p:stCondLst>
                                        </p:cTn>
                                        <p:tgtEl>
                                          <p:spTgt spid="7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fill="hold"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fill="hold" nodeType="click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fill="hold" nodeType="clickEffect">
                                  <p:stCondLst>
                                    <p:cond delay="0"/>
                                  </p:stCondLst>
                                  <p:childTnLst>
                                    <p:set>
                                      <p:cBhvr>
                                        <p:cTn id="102" dur="1" fill="hold">
                                          <p:stCondLst>
                                            <p:cond delay="0"/>
                                          </p:stCondLst>
                                        </p:cTn>
                                        <p:tgtEl>
                                          <p:spTgt spid="6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2"/>
                                        </p:tgtEl>
                                        <p:attrNameLst>
                                          <p:attrName>style.visibility</p:attrName>
                                        </p:attrNameLst>
                                      </p:cBhvr>
                                      <p:to>
                                        <p:strVal val="visible"/>
                                      </p:to>
                                    </p:set>
                                  </p:childTnLst>
                                </p:cTn>
                              </p:par>
                              <p:par>
                                <p:cTn id="107" presetID="1" presetClass="entr" fill="hold" nodeType="withEffect">
                                  <p:stCondLst>
                                    <p:cond delay="0"/>
                                  </p:stCondLst>
                                  <p:childTnLst>
                                    <p:set>
                                      <p:cBhvr>
                                        <p:cTn id="108" dur="1" fill="hold">
                                          <p:stCondLst>
                                            <p:cond delay="0"/>
                                          </p:stCondLst>
                                        </p:cTn>
                                        <p:tgtEl>
                                          <p:spTgt spid="36"/>
                                        </p:tgtEl>
                                        <p:attrNameLst>
                                          <p:attrName>style.visibility</p:attrName>
                                        </p:attrNameLst>
                                      </p:cBhvr>
                                      <p:to>
                                        <p:strVal val="visible"/>
                                      </p:to>
                                    </p:set>
                                  </p:childTnLst>
                                </p:cTn>
                              </p:par>
                              <p:par>
                                <p:cTn id="109" presetID="1" presetClass="entr"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childTnLst>
                                </p:cTn>
                              </p:par>
                              <p:par>
                                <p:cTn id="111" presetID="1" presetClass="entr" fill="hold" nodeType="withEffect">
                                  <p:stCondLst>
                                    <p:cond delay="0"/>
                                  </p:stCondLst>
                                  <p:childTnLst>
                                    <p:set>
                                      <p:cBhvr>
                                        <p:cTn id="112" dur="1" fill="hold">
                                          <p:stCondLst>
                                            <p:cond delay="0"/>
                                          </p:stCondLst>
                                        </p:cTn>
                                        <p:tgtEl>
                                          <p:spTgt spid="49"/>
                                        </p:tgtEl>
                                        <p:attrNameLst>
                                          <p:attrName>style.visibility</p:attrName>
                                        </p:attrNameLst>
                                      </p:cBhvr>
                                      <p:to>
                                        <p:strVal val="visible"/>
                                      </p:to>
                                    </p:set>
                                  </p:childTnLst>
                                </p:cTn>
                              </p:par>
                              <p:par>
                                <p:cTn id="113" presetID="1" presetClass="entr" fill="hold" nodeType="withEffect">
                                  <p:stCondLst>
                                    <p:cond delay="0"/>
                                  </p:stCondLst>
                                  <p:childTnLst>
                                    <p:set>
                                      <p:cBhvr>
                                        <p:cTn id="114" dur="1" fill="hold">
                                          <p:stCondLst>
                                            <p:cond delay="0"/>
                                          </p:stCondLst>
                                        </p:cTn>
                                        <p:tgtEl>
                                          <p:spTgt spid="50"/>
                                        </p:tgtEl>
                                        <p:attrNameLst>
                                          <p:attrName>style.visibility</p:attrName>
                                        </p:attrNameLst>
                                      </p:cBhvr>
                                      <p:to>
                                        <p:strVal val="visible"/>
                                      </p:to>
                                    </p:set>
                                  </p:childTnLst>
                                </p:cTn>
                              </p:par>
                              <p:par>
                                <p:cTn id="115" presetID="1" presetClass="entr" fill="hold" nodeType="withEffect">
                                  <p:stCondLst>
                                    <p:cond delay="0"/>
                                  </p:stCondLst>
                                  <p:childTnLst>
                                    <p:set>
                                      <p:cBhvr>
                                        <p:cTn id="116" dur="1" fill="hold">
                                          <p:stCondLst>
                                            <p:cond delay="0"/>
                                          </p:stCondLst>
                                        </p:cTn>
                                        <p:tgtEl>
                                          <p:spTgt spid="51"/>
                                        </p:tgtEl>
                                        <p:attrNameLst>
                                          <p:attrName>style.visibility</p:attrName>
                                        </p:attrNameLst>
                                      </p:cBhvr>
                                      <p:to>
                                        <p:strVal val="visible"/>
                                      </p:to>
                                    </p:set>
                                  </p:childTnLst>
                                </p:cTn>
                              </p:par>
                              <p:par>
                                <p:cTn id="117" presetID="1" presetClass="entr"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childTnLst>
                                </p:cTn>
                              </p:par>
                              <p:par>
                                <p:cTn id="119" presetID="1" presetClass="entr" fill="hold" nodeType="withEffect">
                                  <p:stCondLst>
                                    <p:cond delay="0"/>
                                  </p:stCondLst>
                                  <p:childTnLst>
                                    <p:set>
                                      <p:cBhvr>
                                        <p:cTn id="120" dur="1" fill="hold">
                                          <p:stCondLst>
                                            <p:cond delay="0"/>
                                          </p:stCondLst>
                                        </p:cTn>
                                        <p:tgtEl>
                                          <p:spTgt spid="55"/>
                                        </p:tgtEl>
                                        <p:attrNameLst>
                                          <p:attrName>style.visibility</p:attrName>
                                        </p:attrNameLst>
                                      </p:cBhvr>
                                      <p:to>
                                        <p:strVal val="visible"/>
                                      </p:to>
                                    </p:set>
                                  </p:childTnLst>
                                </p:cTn>
                              </p:par>
                              <p:par>
                                <p:cTn id="121" presetID="1" presetClass="entr" fill="hold" nodeType="withEffect">
                                  <p:stCondLst>
                                    <p:cond delay="0"/>
                                  </p:stCondLst>
                                  <p:childTnLst>
                                    <p:set>
                                      <p:cBhvr>
                                        <p:cTn id="122" dur="1" fill="hold">
                                          <p:stCondLst>
                                            <p:cond delay="0"/>
                                          </p:stCondLst>
                                        </p:cTn>
                                        <p:tgtEl>
                                          <p:spTgt spid="5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4"/>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9"/>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14"/>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0"/>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7"/>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2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0"/>
                                          </p:stCondLst>
                                        </p:cTn>
                                        <p:tgtEl>
                                          <p:spTgt spid="29"/>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31"/>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46"/>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xit" presetSubtype="0" fill="hold" nodeType="clickEffect">
                                  <p:stCondLst>
                                    <p:cond delay="0"/>
                                  </p:stCondLst>
                                  <p:childTnLst>
                                    <p:set>
                                      <p:cBhvr>
                                        <p:cTn id="156" dur="1" fill="hold">
                                          <p:stCondLst>
                                            <p:cond delay="0"/>
                                          </p:stCondLst>
                                        </p:cTn>
                                        <p:tgtEl>
                                          <p:spTgt spid="46"/>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77"/>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75"/>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nodeType="clickEffect">
                                  <p:stCondLst>
                                    <p:cond delay="0"/>
                                  </p:stCondLst>
                                  <p:childTnLst>
                                    <p:set>
                                      <p:cBhvr>
                                        <p:cTn id="166" dur="1" fill="hold">
                                          <p:stCondLst>
                                            <p:cond delay="0"/>
                                          </p:stCondLst>
                                        </p:cTn>
                                        <p:tgtEl>
                                          <p:spTgt spid="77"/>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79"/>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fill="hold" nodeType="clickEffect">
                                  <p:stCondLst>
                                    <p:cond delay="0"/>
                                  </p:stCondLst>
                                  <p:childTnLst>
                                    <p:set>
                                      <p:cBhvr>
                                        <p:cTn id="174" dur="1" fill="hold">
                                          <p:stCondLst>
                                            <p:cond delay="0"/>
                                          </p:stCondLst>
                                        </p:cTn>
                                        <p:tgtEl>
                                          <p:spTgt spid="82"/>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83"/>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nodeType="clickEffect">
                                  <p:stCondLst>
                                    <p:cond delay="0"/>
                                  </p:stCondLst>
                                  <p:childTnLst>
                                    <p:set>
                                      <p:cBhvr>
                                        <p:cTn id="18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P spid="37" grpId="0"/>
      <p:bldP spid="38" grpId="0"/>
      <p:bldP spid="39" grpId="0"/>
      <p:bldP spid="40" grpId="0"/>
      <p:bldP spid="45" grpId="0"/>
      <p:bldP spid="4" grpId="0"/>
      <p:bldP spid="60" grpId="0"/>
      <p:bldP spid="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845658955"/>
              </p:ext>
            </p:extLst>
          </p:nvPr>
        </p:nvGraphicFramePr>
        <p:xfrm>
          <a:off x="547221" y="541392"/>
          <a:ext cx="9810698" cy="6276851"/>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05834">
                <a:tc rowSpan="2">
                  <a:txBody>
                    <a:body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B0F0"/>
                          </a:solidFill>
                          <a:latin typeface="Century Gothic" panose="020B0502020202020204" pitchFamily="34" charset="0"/>
                        </a:rPr>
                        <a:t>Madame</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00B0F0"/>
                          </a:solidFill>
                          <a:latin typeface="Century Gothic" panose="020B0502020202020204" pitchFamily="34" charset="0"/>
                        </a:rPr>
                        <a:t>là</a:t>
                      </a:r>
                      <a:endParaRPr lang="en-GB" sz="2400" b="1" dirty="0">
                        <a:solidFill>
                          <a:srgbClr val="00B0F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B0F0"/>
                          </a:solidFill>
                          <a:latin typeface="Century Gothic" panose="020B0502020202020204" pitchFamily="34" charset="0"/>
                        </a:rPr>
                        <a:t>Monsieur</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6656619"/>
                  </a:ext>
                </a:extLst>
              </a:tr>
              <a:tr h="90583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présente</a:t>
                      </a:r>
                      <a:endParaRPr lang="en-GB" sz="2400" b="1" dirty="0">
                        <a:solidFill>
                          <a:srgbClr val="00B0F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B0F0"/>
                          </a:solidFill>
                          <a:latin typeface="Century Gothic" panose="020B0502020202020204" pitchFamily="34" charset="0"/>
                        </a:rPr>
                        <a:t>absent</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00B0F0"/>
                          </a:solidFill>
                          <a:latin typeface="Century Gothic" panose="020B0502020202020204" pitchFamily="34" charset="0"/>
                        </a:rPr>
                        <a:t>ici</a:t>
                      </a:r>
                      <a:endParaRPr lang="en-GB" sz="2400" b="1" dirty="0">
                        <a:solidFill>
                          <a:srgbClr val="00B0F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4559424"/>
                  </a:ext>
                </a:extLst>
              </a:tr>
              <a:tr h="905834">
                <a:tc rowSpan="2">
                  <a:txBody>
                    <a:body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92D050"/>
                          </a:solidFill>
                          <a:latin typeface="Century Gothic" panose="020B0502020202020204" pitchFamily="34" charset="0"/>
                        </a:rPr>
                        <a:t>oui</a:t>
                      </a:r>
                      <a:endParaRPr lang="en-GB" sz="2400" b="1" dirty="0">
                        <a:solidFill>
                          <a:srgbClr val="92D05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92D050"/>
                          </a:solidFill>
                          <a:latin typeface="Century Gothic" panose="020B0502020202020204" pitchFamily="34" charset="0"/>
                        </a:rPr>
                        <a:t>bien</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92D050"/>
                          </a:solidFill>
                          <a:latin typeface="Century Gothic" panose="020B0502020202020204" pitchFamily="34" charset="0"/>
                        </a:rPr>
                        <a:t>ça</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va</a:t>
                      </a:r>
                      <a:r>
                        <a:rPr lang="en-GB" sz="2400" b="1" dirty="0">
                          <a:solidFill>
                            <a:srgbClr val="92D050"/>
                          </a:solidFill>
                          <a:latin typeface="Century Gothic" panose="020B0502020202020204" pitchFamily="34" charset="0"/>
                        </a:rPr>
                        <a:t> ?</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0878619"/>
                  </a:ext>
                </a:extLst>
              </a:tr>
              <a:tr h="90583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non</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92D050"/>
                          </a:solidFill>
                          <a:latin typeface="Century Gothic" panose="020B0502020202020204" pitchFamily="34" charset="0"/>
                        </a:rPr>
                        <a:t>Au revoir !</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92D050"/>
                          </a:solidFill>
                          <a:latin typeface="Century Gothic" panose="020B0502020202020204" pitchFamily="34" charset="0"/>
                        </a:rPr>
                        <a:t>mal</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7692962"/>
                  </a:ext>
                </a:extLst>
              </a:tr>
              <a:tr h="905834">
                <a:tc rowSpan="3">
                  <a:txBody>
                    <a:bodyPr/>
                    <a:lstStyle/>
                    <a:p>
                      <a:endParaRPr lang="en-GB" sz="2400" b="1"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FF3399"/>
                          </a:solidFill>
                          <a:latin typeface="Century Gothic" panose="020B0502020202020204" pitchFamily="34" charset="0"/>
                        </a:rPr>
                        <a:t>important</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FF3399"/>
                          </a:solidFill>
                          <a:latin typeface="Century Gothic" panose="020B0502020202020204" pitchFamily="34" charset="0"/>
                        </a:rPr>
                        <a:t>seule</a:t>
                      </a:r>
                      <a:endParaRPr lang="en-GB" sz="2400" b="1" dirty="0">
                        <a:solidFill>
                          <a:srgbClr val="FF3399"/>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FF3399"/>
                          </a:solidFill>
                          <a:latin typeface="Century Gothic" panose="020B0502020202020204" pitchFamily="34" charset="0"/>
                        </a:rPr>
                        <a:t>prudente</a:t>
                      </a:r>
                      <a:endParaRPr lang="en-GB" sz="2400" b="1" dirty="0">
                        <a:solidFill>
                          <a:srgbClr val="FF3399"/>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3794855"/>
                  </a:ext>
                </a:extLst>
              </a:tr>
              <a:tr h="776290">
                <a:tc vMerge="1">
                  <a:txBody>
                    <a:bodyPr/>
                    <a:lstStyle/>
                    <a:p>
                      <a:endParaRPr lang="en-GB"/>
                    </a:p>
                  </a:txBody>
                  <a:tcPr/>
                </a:tc>
                <a:tc>
                  <a:txBody>
                    <a:bodyPr/>
                    <a:lstStyle/>
                    <a:p>
                      <a:r>
                        <a:rPr lang="en-GB" sz="2400" b="1" dirty="0" err="1">
                          <a:solidFill>
                            <a:srgbClr val="FF3399"/>
                          </a:solidFill>
                          <a:latin typeface="Century Gothic" panose="020B0502020202020204" pitchFamily="34" charset="0"/>
                        </a:rPr>
                        <a:t>jeune</a:t>
                      </a:r>
                      <a:endParaRPr lang="en-GB" sz="2400" b="1" dirty="0">
                        <a:solidFill>
                          <a:srgbClr val="FF3399"/>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FF3399"/>
                          </a:solidFill>
                          <a:latin typeface="Century Gothic" panose="020B0502020202020204" pitchFamily="34" charset="0"/>
                        </a:rPr>
                        <a:t>difficile</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FF3399"/>
                          </a:solidFill>
                          <a:latin typeface="Century Gothic" panose="020B0502020202020204" pitchFamily="34" charset="0"/>
                        </a:rPr>
                        <a:t>indépendante</a:t>
                      </a:r>
                      <a:endParaRPr lang="en-GB" sz="2400" b="1" dirty="0">
                        <a:solidFill>
                          <a:srgbClr val="FF3399"/>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3226472"/>
                  </a:ext>
                </a:extLst>
              </a:tr>
              <a:tr h="97139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joli</a:t>
                      </a:r>
                      <a:endParaRPr lang="en-GB" sz="2400" b="1" dirty="0">
                        <a:solidFill>
                          <a:srgbClr val="FF3399"/>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FF3399"/>
                          </a:solidFill>
                          <a:latin typeface="Century Gothic" panose="020B0502020202020204" pitchFamily="34" charset="0"/>
                        </a:rPr>
                        <a:t>drôle</a:t>
                      </a:r>
                      <a:endParaRPr lang="en-GB" sz="2400" b="1" dirty="0">
                        <a:solidFill>
                          <a:srgbClr val="FF3399"/>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FF3399"/>
                          </a:solidFill>
                          <a:latin typeface="Century Gothic" panose="020B0502020202020204" pitchFamily="34" charset="0"/>
                        </a:rPr>
                        <a:t>jolie</a:t>
                      </a:r>
                      <a:endParaRPr lang="en-GB" sz="2400" b="1" dirty="0">
                        <a:solidFill>
                          <a:srgbClr val="FF3399"/>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 name="TextBox 4">
            <a:extLst>
              <a:ext uri="{FF2B5EF4-FFF2-40B4-BE49-F238E27FC236}">
                <a16:creationId xmlns:a16="http://schemas.microsoft.com/office/drawing/2014/main" id="{EF9EC7F8-49FC-4FB1-97E5-C475D7E46448}"/>
              </a:ext>
            </a:extLst>
          </p:cNvPr>
          <p:cNvSpPr txBox="1"/>
          <p:nvPr/>
        </p:nvSpPr>
        <p:spPr>
          <a:xfrm>
            <a:off x="2209309" y="6186014"/>
            <a:ext cx="2084395"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pretty,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attractive (m)</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53396" y="6402044"/>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funny (m/f)</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57009" y="6201289"/>
            <a:ext cx="2319849"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pretty,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attractive (f)</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277086" y="5423223"/>
            <a:ext cx="21979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young (m/f)</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7" y="5429104"/>
            <a:ext cx="253270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difficult (m/f)</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0" y="5430798"/>
            <a:ext cx="287348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independent (f)</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692212"/>
            <a:ext cx="24073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important (m)</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7" y="4680437"/>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alone (f)</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57009" y="4661399"/>
            <a:ext cx="216176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careful (f)</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35047" y="3735477"/>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no</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84299" y="3723702"/>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Goodbye!</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48398" y="3721565"/>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bad(</a:t>
            </a:r>
            <a:r>
              <a:rPr lang="en-GB" sz="2400" dirty="0" err="1">
                <a:solidFill>
                  <a:srgbClr val="002060"/>
                </a:solidFill>
                <a:latin typeface="Century Gothic" panose="020B0502020202020204" pitchFamily="34" charset="0"/>
              </a:rPr>
              <a:t>ly</a:t>
            </a:r>
            <a:r>
              <a:rPr lang="en-GB" sz="2400" dirty="0">
                <a:solidFill>
                  <a:srgbClr val="002060"/>
                </a:solidFill>
                <a:latin typeface="Century Gothic" panose="020B0502020202020204" pitchFamily="34" charset="0"/>
              </a:rPr>
              <a:t>)</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806701"/>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yes</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6" y="2791615"/>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good/well</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817371"/>
            <a:ext cx="248907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is it going ok?</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present (f)</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absent (m)</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here</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205250" y="1026768"/>
            <a:ext cx="2754376"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Mrs, Miss </a:t>
            </a:r>
            <a:r>
              <a:rPr lang="en-GB" sz="2000" dirty="0">
                <a:solidFill>
                  <a:srgbClr val="002060"/>
                </a:solidFill>
                <a:latin typeface="Century Gothic" panose="020B0502020202020204" pitchFamily="34" charset="0"/>
              </a:rPr>
              <a:t>(teacher)</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2" y="1029244"/>
            <a:ext cx="18995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there</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Mr, Sir (teacher)</a:t>
            </a:r>
          </a:p>
        </p:txBody>
      </p:sp>
      <p:sp>
        <p:nvSpPr>
          <p:cNvPr id="49" name="TextBox 48">
            <a:hlinkClick r:id="" action="ppaction://noaction">
              <a:snd r:embed="rId8" name="S10_i.wav"/>
            </a:hlinkClick>
            <a:extLst>
              <a:ext uri="{FF2B5EF4-FFF2-40B4-BE49-F238E27FC236}">
                <a16:creationId xmlns:a16="http://schemas.microsoft.com/office/drawing/2014/main" id="{D096A41B-E9AB-4C39-819C-0A13522D2079}"/>
              </a:ext>
            </a:extLst>
          </p:cNvPr>
          <p:cNvSpPr txBox="1"/>
          <p:nvPr/>
        </p:nvSpPr>
        <p:spPr>
          <a:xfrm>
            <a:off x="832347" y="25379"/>
            <a:ext cx="77039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0" name="TextBox 49">
            <a:extLst>
              <a:ext uri="{FF2B5EF4-FFF2-40B4-BE49-F238E27FC236}">
                <a16:creationId xmlns:a16="http://schemas.microsoft.com/office/drawing/2014/main" id="{DCDBAC67-5C32-4CDE-9246-536F0AB29B34}"/>
              </a:ext>
            </a:extLst>
          </p:cNvPr>
          <p:cNvSpPr txBox="1"/>
          <p:nvPr/>
        </p:nvSpPr>
        <p:spPr>
          <a:xfrm>
            <a:off x="76264" y="-37973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5058922" y="1032131"/>
            <a:ext cx="7125988" cy="18620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115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en</a:t>
            </a:r>
            <a:r>
              <a:rPr kumimoji="0" lang="en-GB" sz="115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a:t>
            </a:r>
            <a:r>
              <a:rPr kumimoji="0" lang="en-GB" sz="115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an</a:t>
            </a:r>
            <a:r>
              <a:rPr kumimoji="0" lang="en-GB" sz="11500" b="0" i="0" u="none" strike="noStrike" kern="0" cap="none" spc="0" normalizeH="0" baseline="0" noProof="0" dirty="0">
                <a:ln>
                  <a:noFill/>
                </a:ln>
                <a:solidFill>
                  <a:srgbClr val="FFFFFF">
                    <a:lumMod val="65000"/>
                  </a:srgbClr>
                </a:solidFill>
                <a:effectLst/>
                <a:uLnTx/>
                <a:uFillTx/>
                <a:latin typeface="Century Gothic"/>
                <a:ea typeface="Century Gothic"/>
                <a:cs typeface="Century Gothic"/>
                <a:sym typeface="Century Gothic"/>
              </a:rPr>
              <a:t>t</a:t>
            </a:r>
            <a:endParaRPr kumimoji="0" sz="11500" b="1" i="0" u="none" strike="noStrike" kern="0" cap="none" spc="0" normalizeH="0" baseline="0" noProof="0" dirty="0">
              <a:ln>
                <a:noFill/>
              </a:ln>
              <a:solidFill>
                <a:srgbClr val="FFFFFF">
                  <a:lumMod val="65000"/>
                </a:srgbClr>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5">
            <a:alphaModFix/>
          </a:blip>
          <a:srcRect/>
          <a:stretch/>
        </p:blipFill>
        <p:spPr>
          <a:xfrm>
            <a:off x="11033930" y="140565"/>
            <a:ext cx="776168" cy="776168"/>
          </a:xfrm>
          <a:prstGeom prst="rect">
            <a:avLst/>
          </a:prstGeom>
          <a:noFill/>
          <a:ln>
            <a:noFill/>
          </a:ln>
        </p:spPr>
      </p:pic>
      <p:sp>
        <p:nvSpPr>
          <p:cNvPr id="112" name="Google Shape;112;p3"/>
          <p:cNvSpPr txBox="1"/>
          <p:nvPr/>
        </p:nvSpPr>
        <p:spPr>
          <a:xfrm>
            <a:off x="10659119" y="947213"/>
            <a:ext cx="1525791"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026" name="Picture 2" descr="Child, Happy, Boy, Hair, Smiling, Smile, Kid, Play">
            <a:extLst>
              <a:ext uri="{FF2B5EF4-FFF2-40B4-BE49-F238E27FC236}">
                <a16:creationId xmlns:a16="http://schemas.microsoft.com/office/drawing/2014/main" id="{21DF9BAF-5F37-421C-A6C0-EB5F3113AA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9094" y="2774064"/>
            <a:ext cx="2465566" cy="39361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Quiet Sign Clip Art">
            <a:extLst>
              <a:ext uri="{FF2B5EF4-FFF2-40B4-BE49-F238E27FC236}">
                <a16:creationId xmlns:a16="http://schemas.microsoft.com/office/drawing/2014/main" id="{E692697F-186E-435F-9435-7ADF8DE903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9441" y="2486024"/>
            <a:ext cx="666750" cy="94297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51BF3E6-FD6F-4C84-BDCE-04CAF390FFA1}"/>
              </a:ext>
            </a:extLst>
          </p:cNvPr>
          <p:cNvGrpSpPr/>
          <p:nvPr/>
        </p:nvGrpSpPr>
        <p:grpSpPr>
          <a:xfrm>
            <a:off x="85565" y="2250270"/>
            <a:ext cx="5310294" cy="2357460"/>
            <a:chOff x="448123" y="2284209"/>
            <a:chExt cx="5310294" cy="2357460"/>
          </a:xfrm>
        </p:grpSpPr>
        <p:sp>
          <p:nvSpPr>
            <p:cNvPr id="12" name="CustomShape 14">
              <a:extLst>
                <a:ext uri="{FF2B5EF4-FFF2-40B4-BE49-F238E27FC236}">
                  <a16:creationId xmlns:a16="http://schemas.microsoft.com/office/drawing/2014/main" id="{32082D6F-05AC-48D9-840E-BC31FE90DB6D}"/>
                </a:ext>
              </a:extLst>
            </p:cNvPr>
            <p:cNvSpPr/>
            <p:nvPr/>
          </p:nvSpPr>
          <p:spPr>
            <a:xfrm>
              <a:off x="448123" y="2284210"/>
              <a:ext cx="4803146" cy="2357459"/>
            </a:xfrm>
            <a:prstGeom prst="wedgeEllipseCallout">
              <a:avLst>
                <a:gd name="adj1" fmla="val -2120"/>
                <a:gd name="adj2" fmla="val -79017"/>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 name="TextBox 1">
              <a:extLst>
                <a:ext uri="{FF2B5EF4-FFF2-40B4-BE49-F238E27FC236}">
                  <a16:creationId xmlns:a16="http://schemas.microsoft.com/office/drawing/2014/main" id="{C07F8B01-B5BB-45C9-8E09-D3931AC782C8}"/>
                </a:ext>
              </a:extLst>
            </p:cNvPr>
            <p:cNvSpPr txBox="1"/>
            <p:nvPr/>
          </p:nvSpPr>
          <p:spPr>
            <a:xfrm>
              <a:off x="746668" y="2484209"/>
              <a:ext cx="42060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French vowels are either </a:t>
              </a:r>
              <a:b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b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nasal like [</a:t>
              </a: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an</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a:t>
              </a: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en</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 or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non-nasal (oral) like [</a:t>
              </a: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e</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 and [</a:t>
              </a: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a</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a:t>
              </a:r>
            </a:p>
          </p:txBody>
        </p:sp>
        <p:sp>
          <p:nvSpPr>
            <p:cNvPr id="3" name="Rectangle 2">
              <a:extLst>
                <a:ext uri="{FF2B5EF4-FFF2-40B4-BE49-F238E27FC236}">
                  <a16:creationId xmlns:a16="http://schemas.microsoft.com/office/drawing/2014/main" id="{7708B835-F42F-406A-81F2-1ADF406B5832}"/>
                </a:ext>
              </a:extLst>
            </p:cNvPr>
            <p:cNvSpPr/>
            <p:nvPr/>
          </p:nvSpPr>
          <p:spPr>
            <a:xfrm>
              <a:off x="787469" y="3506568"/>
              <a:ext cx="4124454"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When you say a nasal vowel, air passes through your nose as well as your mouth.</a:t>
              </a:r>
            </a:p>
          </p:txBody>
        </p:sp>
        <p:pic>
          <p:nvPicPr>
            <p:cNvPr id="11" name="Picture 2" descr="Alphabet Word Images, Face, Human">
              <a:extLst>
                <a:ext uri="{FF2B5EF4-FFF2-40B4-BE49-F238E27FC236}">
                  <a16:creationId xmlns:a16="http://schemas.microsoft.com/office/drawing/2014/main" id="{F6569C48-AFE5-4AF0-8D90-DBA83143EE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893" y="2284209"/>
              <a:ext cx="741629" cy="8694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Lips, Sexy, Mouth, Kiss, Passion, Teeth, Gloss">
              <a:extLst>
                <a:ext uri="{FF2B5EF4-FFF2-40B4-BE49-F238E27FC236}">
                  <a16:creationId xmlns:a16="http://schemas.microsoft.com/office/drawing/2014/main" id="{AFEEE695-0ED5-41CE-B07F-2A3CD5E0AFF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94495" y="3012996"/>
              <a:ext cx="663922" cy="486876"/>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2" descr="Alphabet Word Images, Face, Human">
            <a:extLst>
              <a:ext uri="{FF2B5EF4-FFF2-40B4-BE49-F238E27FC236}">
                <a16:creationId xmlns:a16="http://schemas.microsoft.com/office/drawing/2014/main" id="{D1286FAA-E373-4A36-A552-B100EDC3D78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0766" y="971171"/>
            <a:ext cx="550467" cy="6453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lphabet Word Images, Face, Human">
            <a:extLst>
              <a:ext uri="{FF2B5EF4-FFF2-40B4-BE49-F238E27FC236}">
                <a16:creationId xmlns:a16="http://schemas.microsoft.com/office/drawing/2014/main" id="{0AB791C4-42E6-4FB2-9B4C-62218AF364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62815" y="1027581"/>
            <a:ext cx="550467" cy="6453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C5B27AD-8256-4385-AAB2-4C95ADBE4F1C}"/>
              </a:ext>
            </a:extLst>
          </p:cNvPr>
          <p:cNvSpPr>
            <a:spLocks noGrp="1"/>
          </p:cNvSpPr>
          <p:nvPr>
            <p:ph type="title"/>
          </p:nvPr>
        </p:nvSpPr>
        <p:spPr>
          <a:xfrm>
            <a:off x="105335" y="128804"/>
            <a:ext cx="5001089" cy="1325563"/>
          </a:xfrm>
        </p:spPr>
        <p:txBody>
          <a:bodyPr>
            <a:normAutofit fontScale="90000"/>
          </a:bodyPr>
          <a:lstStyle/>
          <a:p>
            <a:pPr lvl="0">
              <a:lnSpc>
                <a:spcPct val="100000"/>
              </a:lnSpc>
            </a:pPr>
            <a:r>
              <a:rPr lang="en-GB" sz="9000" b="1" dirty="0">
                <a:solidFill>
                  <a:srgbClr val="002060"/>
                </a:solidFill>
                <a:latin typeface="Century Gothic"/>
                <a:ea typeface="Century Gothic"/>
                <a:cs typeface="Century Gothic"/>
                <a:sym typeface="Century Gothic"/>
              </a:rPr>
              <a:t>[</a:t>
            </a:r>
            <a:r>
              <a:rPr lang="en-GB" sz="9000" b="1" dirty="0" err="1">
                <a:solidFill>
                  <a:srgbClr val="002060"/>
                </a:solidFill>
                <a:latin typeface="Century Gothic"/>
                <a:ea typeface="Century Gothic"/>
                <a:cs typeface="Century Gothic"/>
                <a:sym typeface="Century Gothic"/>
              </a:rPr>
              <a:t>an|en</a:t>
            </a:r>
            <a:r>
              <a:rPr lang="en-GB" sz="9000" b="1" dirty="0">
                <a:solidFill>
                  <a:srgbClr val="002060"/>
                </a:solidFill>
                <a:latin typeface="Century Gothic"/>
                <a:ea typeface="Century Gothic"/>
                <a:cs typeface="Century Gothic"/>
                <a:sym typeface="Century Gothic"/>
              </a:rPr>
              <a: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n e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enfant.wav"/>
                                        </p:tgtEl>
                                      </p:cMediaNode>
                                    </p:audio>
                                  </p:sub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31127" y="75780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b</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a</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n</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a</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n</a:t>
            </a:r>
            <a:r>
              <a:rPr kumimoji="0" lang="en-GB" sz="11500" b="1" i="0" u="none" strike="noStrike" kern="1200" cap="none" spc="-1" normalizeH="0" baseline="0" noProof="0" dirty="0" err="1">
                <a:ln>
                  <a:noFill/>
                </a:ln>
                <a:solidFill>
                  <a:srgbClr val="808080"/>
                </a:solidFill>
                <a:effectLst/>
                <a:uLnTx/>
                <a:uFillTx/>
                <a:latin typeface="Century Gothic" panose="020B0502020202020204" pitchFamily="34" charset="0"/>
                <a:ea typeface="Century Gothic"/>
                <a:sym typeface="Arial"/>
              </a:rPr>
              <a:t>e</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7" name="Picture 6">
            <a:extLst>
              <a:ext uri="{FF2B5EF4-FFF2-40B4-BE49-F238E27FC236}">
                <a16:creationId xmlns:a16="http://schemas.microsoft.com/office/drawing/2014/main" id="{BFF38CBC-71C2-4B91-8449-EBBE113FC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6090" y="2692481"/>
            <a:ext cx="4950167" cy="2928849"/>
          </a:xfrm>
          <a:prstGeom prst="rect">
            <a:avLst/>
          </a:prstGeom>
        </p:spPr>
      </p:pic>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268800" y="725940"/>
            <a:ext cx="2247900" cy="2247330"/>
          </a:xfrm>
        </p:spPr>
        <p:txBody>
          <a:bodyPr/>
          <a:lstStyle/>
          <a:p>
            <a:r>
              <a:rPr lang="en-GB" sz="11500" b="1" spc="-1" dirty="0">
                <a:solidFill>
                  <a:srgbClr val="002060"/>
                </a:solidFill>
                <a:latin typeface="Century Gothic" panose="020B0502020202020204" pitchFamily="34" charset="0"/>
                <a:ea typeface="Century Gothic"/>
              </a:rPr>
              <a:t>[a]</a:t>
            </a:r>
            <a:br>
              <a:rPr lang="en-GB" sz="11500" spc="-1" dirty="0">
                <a:latin typeface="Century Gothic" panose="020B0502020202020204" pitchFamily="34" charset="0"/>
              </a:rPr>
            </a:br>
            <a:endParaRPr lang="en-GB" sz="4800" dirty="0"/>
          </a:p>
        </p:txBody>
      </p:sp>
      <p:sp>
        <p:nvSpPr>
          <p:cNvPr id="8" name="CustomShape 14">
            <a:extLst>
              <a:ext uri="{FF2B5EF4-FFF2-40B4-BE49-F238E27FC236}">
                <a16:creationId xmlns:a16="http://schemas.microsoft.com/office/drawing/2014/main" id="{B329F1FA-0824-42B3-80D1-33871382C74E}"/>
              </a:ext>
            </a:extLst>
          </p:cNvPr>
          <p:cNvSpPr/>
          <p:nvPr/>
        </p:nvSpPr>
        <p:spPr>
          <a:xfrm>
            <a:off x="1439126" y="2601721"/>
            <a:ext cx="2204643" cy="1010910"/>
          </a:xfrm>
          <a:prstGeom prst="wedgeEllipseCallout">
            <a:avLst>
              <a:gd name="adj1" fmla="val 81906"/>
              <a:gd name="adj2" fmla="val -7666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1" normalizeH="0" baseline="0" noProof="0" dirty="0">
                <a:ln>
                  <a:noFill/>
                </a:ln>
                <a:solidFill>
                  <a:srgbClr val="FFFFFF"/>
                </a:solidFill>
                <a:effectLst/>
                <a:uLnTx/>
                <a:uFillTx/>
                <a:latin typeface="Century Gothic"/>
                <a:ea typeface="DejaVu Sans"/>
                <a:sym typeface="Arial"/>
              </a:rPr>
              <a:t>[</a:t>
            </a:r>
            <a:r>
              <a:rPr kumimoji="0" lang="en-GB" sz="2000" b="1" i="0" u="none" strike="noStrike" kern="0" cap="none" spc="-1" normalizeH="0" baseline="0" noProof="0" dirty="0">
                <a:ln>
                  <a:noFill/>
                </a:ln>
                <a:solidFill>
                  <a:srgbClr val="FFFFFF"/>
                </a:solidFill>
                <a:effectLst/>
                <a:uLnTx/>
                <a:uFillTx/>
                <a:latin typeface="Century Gothic"/>
                <a:ea typeface="DejaVu Sans"/>
                <a:sym typeface="Arial"/>
              </a:rPr>
              <a:t>a</a:t>
            </a:r>
            <a:r>
              <a:rPr kumimoji="0" lang="en-GB" sz="2000" b="0" i="0" u="none" strike="noStrike" kern="0" cap="none" spc="-1" normalizeH="0" baseline="0" noProof="0" dirty="0">
                <a:ln>
                  <a:noFill/>
                </a:ln>
                <a:solidFill>
                  <a:srgbClr val="FFFFFF"/>
                </a:solidFill>
                <a:effectLst/>
                <a:uLnTx/>
                <a:uFillTx/>
                <a:latin typeface="Century Gothic"/>
                <a:ea typeface="DejaVu Sans"/>
                <a:sym typeface="Arial"/>
              </a:rPr>
              <a:t>] is an oral vowel.</a:t>
            </a:r>
            <a:endParaRPr kumimoji="0" lang="en-GB" sz="2000" b="0" i="0" u="none" strike="noStrike" kern="0" cap="none" spc="-1" normalizeH="0" baseline="0" noProof="0" dirty="0">
              <a:ln>
                <a:noFill/>
              </a:ln>
              <a:solidFill>
                <a:srgbClr val="000000"/>
              </a:solidFill>
              <a:effectLst/>
              <a:uLnTx/>
              <a:uFillTx/>
              <a:latin typeface="Arial"/>
              <a:sym typeface="Arial"/>
            </a:endParaRPr>
          </a:p>
        </p:txBody>
      </p:sp>
      <p:pic>
        <p:nvPicPr>
          <p:cNvPr id="9" name="Picture 4" descr="Lips, Sexy, Mouth, Kiss, Passion, Teeth, Gloss">
            <a:extLst>
              <a:ext uri="{FF2B5EF4-FFF2-40B4-BE49-F238E27FC236}">
                <a16:creationId xmlns:a16="http://schemas.microsoft.com/office/drawing/2014/main" id="{392FE676-6149-4D92-BCFE-14EE86D1E8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3889" y="895350"/>
            <a:ext cx="663922" cy="4868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ips, Sexy, Mouth, Kiss, Passion, Teeth, Gloss">
            <a:extLst>
              <a:ext uri="{FF2B5EF4-FFF2-40B4-BE49-F238E27FC236}">
                <a16:creationId xmlns:a16="http://schemas.microsoft.com/office/drawing/2014/main" id="{E9DDA17A-5BEA-409A-AD03-92F0655CCD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0573" y="889319"/>
            <a:ext cx="663922" cy="486876"/>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111;p3" descr="Speech Icon, Voice, Talking, Audio, Speech">
            <a:extLst>
              <a:ext uri="{FF2B5EF4-FFF2-40B4-BE49-F238E27FC236}">
                <a16:creationId xmlns:a16="http://schemas.microsoft.com/office/drawing/2014/main" id="{532D08D6-2668-4DA2-83B3-91B77293B688}"/>
              </a:ext>
            </a:extLst>
          </p:cNvPr>
          <p:cNvPicPr preferRelativeResize="0"/>
          <p:nvPr/>
        </p:nvPicPr>
        <p:blipFill rotWithShape="1">
          <a:blip r:embed="rId7">
            <a:alphaModFix/>
          </a:blip>
          <a:srcRect/>
          <a:stretch/>
        </p:blipFill>
        <p:spPr>
          <a:xfrm>
            <a:off x="11033930" y="140565"/>
            <a:ext cx="776168" cy="776168"/>
          </a:xfrm>
          <a:prstGeom prst="rect">
            <a:avLst/>
          </a:prstGeom>
          <a:noFill/>
          <a:ln>
            <a:noFill/>
          </a:ln>
        </p:spPr>
      </p:pic>
      <p:sp>
        <p:nvSpPr>
          <p:cNvPr id="12" name="Google Shape;112;p3">
            <a:extLst>
              <a:ext uri="{FF2B5EF4-FFF2-40B4-BE49-F238E27FC236}">
                <a16:creationId xmlns:a16="http://schemas.microsoft.com/office/drawing/2014/main" id="{F73AB515-AB09-450A-9CA5-019AB8C1702F}"/>
              </a:ext>
            </a:extLst>
          </p:cNvPr>
          <p:cNvSpPr txBox="1"/>
          <p:nvPr/>
        </p:nvSpPr>
        <p:spPr>
          <a:xfrm>
            <a:off x="10659119" y="947213"/>
            <a:ext cx="1525791"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banan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A32C77F-4089-4DF7-AD42-461CAD865289}"/>
              </a:ext>
            </a:extLst>
          </p:cNvPr>
          <p:cNvPicPr>
            <a:picLocks noChangeAspect="1"/>
          </p:cNvPicPr>
          <p:nvPr/>
        </p:nvPicPr>
        <p:blipFill>
          <a:blip r:embed="rId6"/>
          <a:stretch>
            <a:fillRect/>
          </a:stretch>
        </p:blipFill>
        <p:spPr>
          <a:xfrm>
            <a:off x="1656133" y="3229942"/>
            <a:ext cx="1372784" cy="3061637"/>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C5C1ADCC-C35D-46DB-BE53-519216A1692E}"/>
              </a:ext>
            </a:extLst>
          </p:cNvPr>
          <p:cNvPicPr>
            <a:picLocks noChangeAspect="1"/>
          </p:cNvPicPr>
          <p:nvPr/>
        </p:nvPicPr>
        <p:blipFill>
          <a:blip r:embed="rId7"/>
          <a:stretch>
            <a:fillRect/>
          </a:stretch>
        </p:blipFill>
        <p:spPr>
          <a:xfrm>
            <a:off x="268626" y="3377555"/>
            <a:ext cx="990177" cy="2776710"/>
          </a:xfrm>
          <a:prstGeom prst="rect">
            <a:avLst/>
          </a:prstGeom>
        </p:spPr>
      </p:pic>
      <p:sp>
        <p:nvSpPr>
          <p:cNvPr id="53" name="CustomShape 2"/>
          <p:cNvSpPr/>
          <p:nvPr/>
        </p:nvSpPr>
        <p:spPr>
          <a:xfrm>
            <a:off x="2870517" y="240280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15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sym typeface="Arial"/>
              </a:rPr>
              <a:t>Mam</a:t>
            </a:r>
            <a:r>
              <a:rPr kumimoji="0" lang="en-GB" sz="115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an</a:t>
            </a:r>
            <a:endParaRPr kumimoji="0" lang="en-GB" sz="115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sym typeface="Arial"/>
            </a:endParaRPr>
          </a:p>
        </p:txBody>
      </p:sp>
      <p:sp>
        <p:nvSpPr>
          <p:cNvPr id="9" name="TextBox 8">
            <a:extLst>
              <a:ext uri="{FF2B5EF4-FFF2-40B4-BE49-F238E27FC236}">
                <a16:creationId xmlns:a16="http://schemas.microsoft.com/office/drawing/2014/main" id="{4322D743-33DF-464D-8A34-5FEB0D7DBA1F}"/>
              </a:ext>
            </a:extLst>
          </p:cNvPr>
          <p:cNvSpPr txBox="1"/>
          <p:nvPr/>
        </p:nvSpPr>
        <p:spPr>
          <a:xfrm>
            <a:off x="3311627" y="4619378"/>
            <a:ext cx="43544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rPr>
              <a:t> oral vowel</a:t>
            </a: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231838" y="123869"/>
            <a:ext cx="1684512" cy="2235181"/>
          </a:xfrm>
        </p:spPr>
        <p:txBody>
          <a:bodyPr/>
          <a:lstStyle/>
          <a:p>
            <a:r>
              <a:rPr lang="en-GB" sz="8800" b="1" spc="-1" dirty="0">
                <a:solidFill>
                  <a:srgbClr val="002060"/>
                </a:solidFill>
                <a:latin typeface="Century Gothic" panose="020B0502020202020204" pitchFamily="34" charset="0"/>
                <a:ea typeface="Century Gothic"/>
              </a:rPr>
              <a:t>[a]</a:t>
            </a:r>
            <a:endParaRPr lang="en-GB" sz="4000" dirty="0"/>
          </a:p>
        </p:txBody>
      </p:sp>
      <p:sp>
        <p:nvSpPr>
          <p:cNvPr id="11" name="CustomShape 14">
            <a:extLst>
              <a:ext uri="{FF2B5EF4-FFF2-40B4-BE49-F238E27FC236}">
                <a16:creationId xmlns:a16="http://schemas.microsoft.com/office/drawing/2014/main" id="{33278AE3-3F55-4922-8174-394778C81E96}"/>
              </a:ext>
            </a:extLst>
          </p:cNvPr>
          <p:cNvSpPr/>
          <p:nvPr/>
        </p:nvSpPr>
        <p:spPr>
          <a:xfrm>
            <a:off x="8792696" y="1735565"/>
            <a:ext cx="3374970" cy="2216571"/>
          </a:xfrm>
          <a:prstGeom prst="wedgeEllipseCallout">
            <a:avLst>
              <a:gd name="adj1" fmla="val -58113"/>
              <a:gd name="adj2" fmla="val 36098"/>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1" normalizeH="0" baseline="0" noProof="0" dirty="0">
                <a:ln>
                  <a:noFill/>
                </a:ln>
                <a:solidFill>
                  <a:srgbClr val="FFFFFF"/>
                </a:solidFill>
                <a:effectLst/>
                <a:uLnTx/>
                <a:uFillTx/>
                <a:latin typeface="Century Gothic"/>
                <a:ea typeface="DejaVu Sans"/>
                <a:cs typeface="+mn-cs"/>
                <a:sym typeface="Arial"/>
              </a:rPr>
              <a:t>This common French word has both an oral vowel and a nasal vowel.</a:t>
            </a:r>
            <a:endParaRPr kumimoji="0" lang="en-GB" sz="2000" b="0" i="0" u="none" strike="noStrike" kern="0" cap="none" spc="-1" normalizeH="0" baseline="0" noProof="0" dirty="0">
              <a:ln>
                <a:noFill/>
              </a:ln>
              <a:solidFill>
                <a:srgbClr val="000000"/>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CA836214-118F-4066-9F78-25FDC62AD39E}"/>
              </a:ext>
            </a:extLst>
          </p:cNvPr>
          <p:cNvSpPr/>
          <p:nvPr/>
        </p:nvSpPr>
        <p:spPr>
          <a:xfrm>
            <a:off x="2083534" y="410462"/>
            <a:ext cx="2419631"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cs typeface="Calibri"/>
                <a:sym typeface="Calibri"/>
              </a:rPr>
              <a:t>[an]</a:t>
            </a:r>
            <a:br>
              <a:rPr kumimoji="0" lang="en-GB" sz="8800" b="0" i="0" u="none" strike="noStrike" kern="0" cap="none" spc="-1" normalizeH="0" baseline="0" noProof="0" dirty="0">
                <a:ln>
                  <a:noFill/>
                </a:ln>
                <a:solidFill>
                  <a:srgbClr val="000000"/>
                </a:solidFill>
                <a:effectLst/>
                <a:uLnTx/>
                <a:uFillTx/>
                <a:latin typeface="Century Gothic" panose="020B0502020202020204" pitchFamily="34" charset="0"/>
                <a:ea typeface="+mn-ea"/>
                <a:cs typeface="Calibri"/>
                <a:sym typeface="Calibri"/>
              </a:rPr>
            </a:b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6" name="Graphic 5" descr="Line arrow Straight">
            <a:extLst>
              <a:ext uri="{FF2B5EF4-FFF2-40B4-BE49-F238E27FC236}">
                <a16:creationId xmlns:a16="http://schemas.microsoft.com/office/drawing/2014/main" id="{F338B66F-D639-4652-9478-0FB0BD78D7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400000">
            <a:off x="4444082" y="3965194"/>
            <a:ext cx="914400" cy="914400"/>
          </a:xfrm>
          <a:prstGeom prst="rect">
            <a:avLst/>
          </a:prstGeom>
        </p:spPr>
      </p:pic>
      <p:sp>
        <p:nvSpPr>
          <p:cNvPr id="15" name="TextBox 14">
            <a:extLst>
              <a:ext uri="{FF2B5EF4-FFF2-40B4-BE49-F238E27FC236}">
                <a16:creationId xmlns:a16="http://schemas.microsoft.com/office/drawing/2014/main" id="{288822ED-8F63-4641-9850-3D948D9059D4}"/>
              </a:ext>
            </a:extLst>
          </p:cNvPr>
          <p:cNvSpPr txBox="1"/>
          <p:nvPr/>
        </p:nvSpPr>
        <p:spPr>
          <a:xfrm>
            <a:off x="7862371" y="4619378"/>
            <a:ext cx="43544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rPr>
              <a:t> nasal vowel</a:t>
            </a:r>
          </a:p>
        </p:txBody>
      </p:sp>
      <p:pic>
        <p:nvPicPr>
          <p:cNvPr id="16" name="Graphic 15" descr="Line arrow Straight">
            <a:extLst>
              <a:ext uri="{FF2B5EF4-FFF2-40B4-BE49-F238E27FC236}">
                <a16:creationId xmlns:a16="http://schemas.microsoft.com/office/drawing/2014/main" id="{D5613963-B771-495E-8D6D-6FE2758262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795950">
            <a:off x="7159323" y="3881241"/>
            <a:ext cx="914400" cy="914400"/>
          </a:xfrm>
          <a:prstGeom prst="rect">
            <a:avLst/>
          </a:prstGeom>
        </p:spPr>
      </p:pic>
      <p:pic>
        <p:nvPicPr>
          <p:cNvPr id="17" name="Picture 2" descr="Alphabet Word Images, Face, Human">
            <a:extLst>
              <a:ext uri="{FF2B5EF4-FFF2-40B4-BE49-F238E27FC236}">
                <a16:creationId xmlns:a16="http://schemas.microsoft.com/office/drawing/2014/main" id="{EFF55116-A3E0-4435-82BF-3071606E0DC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7890" y="4802805"/>
            <a:ext cx="474640" cy="5564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Lips, Sexy, Mouth, Kiss, Passion, Teeth, Gloss">
            <a:extLst>
              <a:ext uri="{FF2B5EF4-FFF2-40B4-BE49-F238E27FC236}">
                <a16:creationId xmlns:a16="http://schemas.microsoft.com/office/drawing/2014/main" id="{3F764281-9AB5-48CD-B050-E52BE1B2EC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68899" y="4879594"/>
            <a:ext cx="663922" cy="4868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10;&#10;Description automatically generated">
            <a:extLst>
              <a:ext uri="{FF2B5EF4-FFF2-40B4-BE49-F238E27FC236}">
                <a16:creationId xmlns:a16="http://schemas.microsoft.com/office/drawing/2014/main" id="{1D9491FA-CEE1-4B88-829F-D7B5CE6DF6D1}"/>
              </a:ext>
            </a:extLst>
          </p:cNvPr>
          <p:cNvPicPr>
            <a:picLocks noChangeAspect="1"/>
          </p:cNvPicPr>
          <p:nvPr/>
        </p:nvPicPr>
        <p:blipFill>
          <a:blip r:embed="rId12"/>
          <a:stretch>
            <a:fillRect/>
          </a:stretch>
        </p:blipFill>
        <p:spPr>
          <a:xfrm>
            <a:off x="1024672" y="2490040"/>
            <a:ext cx="1185801" cy="2776710"/>
          </a:xfrm>
          <a:prstGeom prst="rect">
            <a:avLst/>
          </a:prstGeom>
        </p:spPr>
      </p:pic>
      <p:sp>
        <p:nvSpPr>
          <p:cNvPr id="21" name="CustomShape 14">
            <a:extLst>
              <a:ext uri="{FF2B5EF4-FFF2-40B4-BE49-F238E27FC236}">
                <a16:creationId xmlns:a16="http://schemas.microsoft.com/office/drawing/2014/main" id="{FB082482-E6AF-4B21-A42C-ABD18B538565}"/>
              </a:ext>
            </a:extLst>
          </p:cNvPr>
          <p:cNvSpPr/>
          <p:nvPr/>
        </p:nvSpPr>
        <p:spPr>
          <a:xfrm>
            <a:off x="125549" y="5265232"/>
            <a:ext cx="2984046" cy="1176991"/>
          </a:xfrm>
          <a:prstGeom prst="wedgeEllipseCallout">
            <a:avLst>
              <a:gd name="adj1" fmla="val -10390"/>
              <a:gd name="adj2" fmla="val -70884"/>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1" normalizeH="0" baseline="0" noProof="0" dirty="0" err="1">
                <a:ln>
                  <a:noFill/>
                </a:ln>
                <a:solidFill>
                  <a:srgbClr val="FFFFFF"/>
                </a:solidFill>
                <a:effectLst/>
                <a:uLnTx/>
                <a:uFillTx/>
                <a:latin typeface="Century Gothic"/>
                <a:ea typeface="DejaVu Sans"/>
                <a:cs typeface="+mn-cs"/>
                <a:sym typeface="Arial"/>
              </a:rPr>
              <a:t>Voici</a:t>
            </a:r>
            <a:r>
              <a:rPr kumimoji="0" lang="en-GB" sz="2000" b="0" i="0" u="none" strike="noStrike" kern="0" cap="none" spc="-1" normalizeH="0" baseline="0" noProof="0" dirty="0">
                <a:ln>
                  <a:noFill/>
                </a:ln>
                <a:solidFill>
                  <a:srgbClr val="FFFFFF"/>
                </a:solidFill>
                <a:effectLst/>
                <a:uLnTx/>
                <a:uFillTx/>
                <a:latin typeface="Century Gothic"/>
                <a:ea typeface="DejaVu Sans"/>
                <a:cs typeface="+mn-cs"/>
                <a:sym typeface="Arial"/>
              </a:rPr>
              <a:t> Claudine, </a:t>
            </a:r>
            <a:r>
              <a:rPr kumimoji="0" lang="en-GB" sz="2000" b="1" i="0" u="none" strike="noStrike" kern="0" cap="none" spc="-1" normalizeH="0" baseline="0" noProof="0" dirty="0">
                <a:ln>
                  <a:noFill/>
                </a:ln>
                <a:solidFill>
                  <a:srgbClr val="FFFFFF"/>
                </a:solidFill>
                <a:effectLst/>
                <a:uLnTx/>
                <a:uFillTx/>
                <a:latin typeface="Century Gothic"/>
                <a:ea typeface="DejaVu Sans"/>
                <a:cs typeface="+mn-cs"/>
                <a:sym typeface="Arial"/>
              </a:rPr>
              <a:t>la </a:t>
            </a:r>
            <a:r>
              <a:rPr kumimoji="0" lang="en-GB" sz="2000" b="1" i="0" u="none" strike="noStrike" kern="0" cap="none" spc="-1" normalizeH="0" baseline="0" noProof="0" dirty="0" err="1">
                <a:ln>
                  <a:noFill/>
                </a:ln>
                <a:solidFill>
                  <a:srgbClr val="FFFFFF"/>
                </a:solidFill>
                <a:effectLst/>
                <a:uLnTx/>
                <a:uFillTx/>
                <a:latin typeface="Century Gothic"/>
                <a:ea typeface="DejaVu Sans"/>
                <a:cs typeface="+mn-cs"/>
                <a:sym typeface="Arial"/>
              </a:rPr>
              <a:t>maman</a:t>
            </a:r>
            <a:r>
              <a:rPr kumimoji="0" lang="en-GB" sz="2000" b="1" i="0" u="none" strike="noStrike" kern="0" cap="none" spc="-1" normalizeH="0" baseline="0" noProof="0" dirty="0">
                <a:ln>
                  <a:noFill/>
                </a:ln>
                <a:solidFill>
                  <a:srgbClr val="FFFFFF"/>
                </a:solidFill>
                <a:effectLst/>
                <a:uLnTx/>
                <a:uFillTx/>
                <a:latin typeface="Century Gothic"/>
                <a:ea typeface="DejaVu Sans"/>
                <a:cs typeface="+mn-cs"/>
                <a:sym typeface="Arial"/>
              </a:rPr>
              <a:t> </a:t>
            </a:r>
            <a:r>
              <a:rPr kumimoji="0" lang="en-GB" sz="2000" b="0" i="0" u="none" strike="noStrike" kern="0" cap="none" spc="-1" normalizeH="0" baseline="0" noProof="0" dirty="0">
                <a:ln>
                  <a:noFill/>
                </a:ln>
                <a:solidFill>
                  <a:srgbClr val="FFFFFF"/>
                </a:solidFill>
                <a:effectLst/>
                <a:uLnTx/>
                <a:uFillTx/>
                <a:latin typeface="Century Gothic"/>
                <a:ea typeface="DejaVu Sans"/>
                <a:cs typeface="+mn-cs"/>
                <a:sym typeface="Arial"/>
              </a:rPr>
              <a:t>de Pierre et Adèle.</a:t>
            </a:r>
            <a:endParaRPr kumimoji="0" lang="en-GB" sz="2000" b="0" i="0" u="none" strike="noStrike" kern="0" cap="none" spc="-1" normalizeH="0" baseline="0" noProof="0" dirty="0">
              <a:ln>
                <a:noFill/>
              </a:ln>
              <a:solidFill>
                <a:srgbClr val="000000"/>
              </a:solidFill>
              <a:effectLst/>
              <a:uLnTx/>
              <a:uFillTx/>
              <a:latin typeface="Arial"/>
              <a:ea typeface="+mn-ea"/>
              <a:cs typeface="+mn-cs"/>
              <a:sym typeface="Arial"/>
            </a:endParaRPr>
          </a:p>
        </p:txBody>
      </p:sp>
      <p:pic>
        <p:nvPicPr>
          <p:cNvPr id="20" name="Google Shape;111;p3" descr="Speech Icon, Voice, Talking, Audio, Speech">
            <a:extLst>
              <a:ext uri="{FF2B5EF4-FFF2-40B4-BE49-F238E27FC236}">
                <a16:creationId xmlns:a16="http://schemas.microsoft.com/office/drawing/2014/main" id="{A5EA8E83-33DC-4FC2-82B9-0A9C677158F4}"/>
              </a:ext>
            </a:extLst>
          </p:cNvPr>
          <p:cNvPicPr preferRelativeResize="0"/>
          <p:nvPr/>
        </p:nvPicPr>
        <p:blipFill rotWithShape="1">
          <a:blip r:embed="rId13">
            <a:alphaModFix/>
          </a:blip>
          <a:srcRect/>
          <a:stretch/>
        </p:blipFill>
        <p:spPr>
          <a:xfrm>
            <a:off x="11033930" y="140565"/>
            <a:ext cx="776168" cy="776168"/>
          </a:xfrm>
          <a:prstGeom prst="rect">
            <a:avLst/>
          </a:prstGeom>
          <a:noFill/>
          <a:ln>
            <a:noFill/>
          </a:ln>
        </p:spPr>
      </p:pic>
      <p:sp>
        <p:nvSpPr>
          <p:cNvPr id="23" name="Google Shape;112;p3">
            <a:extLst>
              <a:ext uri="{FF2B5EF4-FFF2-40B4-BE49-F238E27FC236}">
                <a16:creationId xmlns:a16="http://schemas.microsoft.com/office/drawing/2014/main" id="{79302DB8-D5C5-450B-959E-DB282D1A639A}"/>
              </a:ext>
            </a:extLst>
          </p:cNvPr>
          <p:cNvSpPr txBox="1"/>
          <p:nvPr/>
        </p:nvSpPr>
        <p:spPr>
          <a:xfrm>
            <a:off x="10659119" y="947213"/>
            <a:ext cx="1525791"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426953075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an e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maman.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1" grpId="0" animBg="1"/>
      <p:bldP spid="3" grpId="0"/>
      <p:bldP spid="15"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749206" y="4451651"/>
            <a:ext cx="3916461"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7200" dirty="0">
                <a:solidFill>
                  <a:srgbClr val="002060"/>
                </a:solidFill>
                <a:latin typeface="Century Gothic"/>
                <a:ea typeface="Century Gothic"/>
                <a:cs typeface="Century Gothic"/>
                <a:sym typeface="Century Gothic"/>
              </a:rPr>
              <a:t>prud</a:t>
            </a:r>
            <a:r>
              <a:rPr lang="en-GB" sz="7200" b="1" dirty="0">
                <a:solidFill>
                  <a:srgbClr val="FF0066"/>
                </a:solidFill>
                <a:latin typeface="Century Gothic"/>
                <a:ea typeface="Century Gothic"/>
                <a:cs typeface="Century Gothic"/>
                <a:sym typeface="Century Gothic"/>
              </a:rPr>
              <a:t>en</a:t>
            </a:r>
            <a:r>
              <a:rPr lang="en-GB" sz="7200" dirty="0">
                <a:solidFill>
                  <a:schemeClr val="bg2">
                    <a:lumMod val="75000"/>
                  </a:schemeClr>
                </a:solidFill>
                <a:latin typeface="Century Gothic"/>
                <a:ea typeface="Century Gothic"/>
                <a:cs typeface="Century Gothic"/>
                <a:sym typeface="Century Gothic"/>
              </a:rPr>
              <a:t>t</a:t>
            </a:r>
            <a:endParaRPr sz="7200" b="1" i="0" u="none" strike="noStrike" cap="none" dirty="0">
              <a:solidFill>
                <a:schemeClr val="bg2">
                  <a:lumMod val="75000"/>
                </a:schemeClr>
              </a:solidFill>
              <a:latin typeface="Calibri"/>
              <a:ea typeface="Calibri"/>
              <a:cs typeface="Calibri"/>
              <a:sym typeface="Calibri"/>
            </a:endParaRPr>
          </a:p>
        </p:txBody>
      </p:sp>
      <p:sp>
        <p:nvSpPr>
          <p:cNvPr id="17" name="Google Shape;110;p3">
            <a:extLst>
              <a:ext uri="{FF2B5EF4-FFF2-40B4-BE49-F238E27FC236}">
                <a16:creationId xmlns:a16="http://schemas.microsoft.com/office/drawing/2014/main" id="{3A7285A4-4A02-4CEA-89C2-C2213BE833C8}"/>
              </a:ext>
            </a:extLst>
          </p:cNvPr>
          <p:cNvSpPr txBox="1"/>
          <p:nvPr/>
        </p:nvSpPr>
        <p:spPr>
          <a:xfrm>
            <a:off x="6096000" y="4451651"/>
            <a:ext cx="5209348"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7200" dirty="0" err="1">
                <a:solidFill>
                  <a:srgbClr val="002060"/>
                </a:solidFill>
                <a:latin typeface="Century Gothic"/>
                <a:ea typeface="Century Gothic"/>
                <a:cs typeface="Century Gothic"/>
                <a:sym typeface="Century Gothic"/>
              </a:rPr>
              <a:t>prud</a:t>
            </a:r>
            <a:r>
              <a:rPr lang="en-GB" sz="7200" b="1" dirty="0" err="1">
                <a:solidFill>
                  <a:srgbClr val="FF0066"/>
                </a:solidFill>
                <a:latin typeface="Century Gothic"/>
                <a:ea typeface="Century Gothic"/>
                <a:cs typeface="Century Gothic"/>
                <a:sym typeface="Century Gothic"/>
              </a:rPr>
              <a:t>en</a:t>
            </a:r>
            <a:r>
              <a:rPr lang="en-GB" sz="7200" dirty="0" err="1">
                <a:solidFill>
                  <a:srgbClr val="002060"/>
                </a:solidFill>
                <a:latin typeface="Century Gothic"/>
                <a:ea typeface="Century Gothic"/>
                <a:cs typeface="Century Gothic"/>
                <a:sym typeface="Century Gothic"/>
              </a:rPr>
              <a:t>t</a:t>
            </a:r>
            <a:r>
              <a:rPr lang="en-GB" sz="7200" dirty="0" err="1">
                <a:solidFill>
                  <a:prstClr val="white">
                    <a:lumMod val="65000"/>
                  </a:prstClr>
                </a:solidFill>
                <a:latin typeface="Century Gothic"/>
                <a:ea typeface="Century Gothic"/>
                <a:cs typeface="Century Gothic"/>
                <a:sym typeface="Century Gothic"/>
              </a:rPr>
              <a:t>e</a:t>
            </a:r>
            <a:endParaRPr sz="7200" b="1" i="0" u="none" strike="noStrike" cap="none" dirty="0">
              <a:solidFill>
                <a:schemeClr val="bg2">
                  <a:lumMod val="75000"/>
                </a:schemeClr>
              </a:solidFill>
              <a:latin typeface="Calibri"/>
              <a:ea typeface="Calibri"/>
              <a:cs typeface="Calibri"/>
              <a:sym typeface="Calibri"/>
            </a:endParaRPr>
          </a:p>
        </p:txBody>
      </p:sp>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1010" y="5409995"/>
            <a:ext cx="536673" cy="7590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logo&#10;&#10;Description automatically generated">
            <a:extLst>
              <a:ext uri="{FF2B5EF4-FFF2-40B4-BE49-F238E27FC236}">
                <a16:creationId xmlns:a16="http://schemas.microsoft.com/office/drawing/2014/main" id="{FAD1A728-B3BF-43EC-A66F-3858FC4F759A}"/>
              </a:ext>
            </a:extLst>
          </p:cNvPr>
          <p:cNvPicPr>
            <a:picLocks noChangeAspect="1"/>
          </p:cNvPicPr>
          <p:nvPr/>
        </p:nvPicPr>
        <p:blipFill>
          <a:blip r:embed="rId8"/>
          <a:stretch>
            <a:fillRect/>
          </a:stretch>
        </p:blipFill>
        <p:spPr>
          <a:xfrm>
            <a:off x="873180" y="1589355"/>
            <a:ext cx="3916461" cy="2796668"/>
          </a:xfrm>
          <a:prstGeom prst="rect">
            <a:avLst/>
          </a:prstGeom>
        </p:spPr>
      </p:pic>
      <p:sp>
        <p:nvSpPr>
          <p:cNvPr id="25" name="CustomShape 7">
            <a:extLst>
              <a:ext uri="{FF2B5EF4-FFF2-40B4-BE49-F238E27FC236}">
                <a16:creationId xmlns:a16="http://schemas.microsoft.com/office/drawing/2014/main" id="{F11017B5-51C0-47CF-8791-B2FA47D071F7}"/>
              </a:ext>
            </a:extLst>
          </p:cNvPr>
          <p:cNvSpPr/>
          <p:nvPr/>
        </p:nvSpPr>
        <p:spPr>
          <a:xfrm>
            <a:off x="1430111" y="5478469"/>
            <a:ext cx="2152462"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careful (m)</a:t>
            </a:r>
            <a:endParaRPr kumimoji="0" lang="en-GB" sz="4000" b="0" i="0" u="none" strike="noStrike" kern="1200" cap="none" spc="-1" normalizeH="0" baseline="0" noProof="0" dirty="0">
              <a:ln>
                <a:noFill/>
              </a:ln>
              <a:solidFill>
                <a:prstClr val="black"/>
              </a:solidFill>
              <a:effectLst/>
              <a:uLnTx/>
              <a:uFillTx/>
              <a:latin typeface="Arial"/>
            </a:endParaRPr>
          </a:p>
        </p:txBody>
      </p:sp>
      <p:pic>
        <p:nvPicPr>
          <p:cNvPr id="26" name="Picture 2" descr="Quiet Sign Clip Art">
            <a:extLst>
              <a:ext uri="{FF2B5EF4-FFF2-40B4-BE49-F238E27FC236}">
                <a16:creationId xmlns:a16="http://schemas.microsoft.com/office/drawing/2014/main" id="{80DF56D2-573C-4471-9676-CCB204F03B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2237" y="5409995"/>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9" name="CustomShape 14">
            <a:extLst>
              <a:ext uri="{FF2B5EF4-FFF2-40B4-BE49-F238E27FC236}">
                <a16:creationId xmlns:a16="http://schemas.microsoft.com/office/drawing/2014/main" id="{251EF384-8A43-4898-9C46-B9EC9725BE0F}"/>
              </a:ext>
            </a:extLst>
          </p:cNvPr>
          <p:cNvSpPr/>
          <p:nvPr/>
        </p:nvSpPr>
        <p:spPr>
          <a:xfrm>
            <a:off x="9104764" y="2079667"/>
            <a:ext cx="3067434" cy="2131560"/>
          </a:xfrm>
          <a:prstGeom prst="wedgeEllipseCallout">
            <a:avLst>
              <a:gd name="adj1" fmla="val -16908"/>
              <a:gd name="adj2" fmla="val 7418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lang="en-GB" sz="2000" b="0" strike="noStrike" spc="-1" dirty="0">
              <a:latin typeface="Arial"/>
            </a:endParaRPr>
          </a:p>
        </p:txBody>
      </p:sp>
      <p:sp>
        <p:nvSpPr>
          <p:cNvPr id="20" name="Rectangle 19">
            <a:extLst>
              <a:ext uri="{FF2B5EF4-FFF2-40B4-BE49-F238E27FC236}">
                <a16:creationId xmlns:a16="http://schemas.microsoft.com/office/drawing/2014/main" id="{6C9F32F5-99B1-46D7-9401-EC14F5C2B4B1}"/>
              </a:ext>
            </a:extLst>
          </p:cNvPr>
          <p:cNvSpPr/>
          <p:nvPr/>
        </p:nvSpPr>
        <p:spPr>
          <a:xfrm>
            <a:off x="9372950" y="2292943"/>
            <a:ext cx="2567223" cy="1631216"/>
          </a:xfrm>
          <a:prstGeom prst="rect">
            <a:avLst/>
          </a:prstGeom>
        </p:spPr>
        <p:txBody>
          <a:bodyPr wrap="square">
            <a:spAutoFit/>
          </a:bodyPr>
          <a:lstStyle/>
          <a:p>
            <a:pPr lvl="0" algn="ctr"/>
            <a:r>
              <a:rPr lang="en-GB" sz="2000" spc="-1" dirty="0">
                <a:solidFill>
                  <a:srgbClr val="FFFFFF"/>
                </a:solidFill>
                <a:latin typeface="Century Gothic"/>
                <a:ea typeface="DejaVu Sans"/>
                <a:cs typeface="+mn-cs"/>
              </a:rPr>
              <a:t>The ‘e’ at the end means you </a:t>
            </a:r>
            <a:r>
              <a:rPr lang="en-GB" sz="2000" b="1" spc="-1" dirty="0">
                <a:solidFill>
                  <a:srgbClr val="FFFFFF"/>
                </a:solidFill>
                <a:latin typeface="Century Gothic"/>
                <a:ea typeface="DejaVu Sans"/>
                <a:cs typeface="+mn-cs"/>
              </a:rPr>
              <a:t>do</a:t>
            </a:r>
            <a:r>
              <a:rPr lang="en-GB" sz="2000" spc="-1" dirty="0">
                <a:solidFill>
                  <a:srgbClr val="FFFFFF"/>
                </a:solidFill>
                <a:latin typeface="Century Gothic"/>
                <a:ea typeface="DejaVu Sans"/>
                <a:cs typeface="+mn-cs"/>
              </a:rPr>
              <a:t> pronounce the ‘t’.</a:t>
            </a:r>
            <a:br>
              <a:rPr lang="en-GB" sz="2000" spc="-1" dirty="0">
                <a:solidFill>
                  <a:srgbClr val="FFFFFF"/>
                </a:solidFill>
                <a:latin typeface="Century Gothic"/>
                <a:ea typeface="DejaVu Sans"/>
                <a:cs typeface="+mn-cs"/>
              </a:rPr>
            </a:br>
            <a:r>
              <a:rPr lang="en-GB" sz="2000" spc="-1" dirty="0">
                <a:solidFill>
                  <a:srgbClr val="FFFFFF"/>
                </a:solidFill>
                <a:latin typeface="Century Gothic"/>
                <a:ea typeface="DejaVu Sans"/>
                <a:cs typeface="+mn-cs"/>
              </a:rPr>
              <a:t>This ‘e’ is called Silent Final ‘e’ [</a:t>
            </a:r>
            <a:r>
              <a:rPr lang="en-GB" sz="2000" b="1" spc="-1" dirty="0" err="1">
                <a:solidFill>
                  <a:srgbClr val="FFFFFF"/>
                </a:solidFill>
                <a:latin typeface="Century Gothic"/>
                <a:ea typeface="DejaVu Sans"/>
                <a:cs typeface="+mn-cs"/>
              </a:rPr>
              <a:t>Sfe</a:t>
            </a:r>
            <a:r>
              <a:rPr lang="en-GB" sz="2000" spc="-1" dirty="0">
                <a:solidFill>
                  <a:srgbClr val="FFFFFF"/>
                </a:solidFill>
                <a:latin typeface="Century Gothic"/>
                <a:ea typeface="DejaVu Sans"/>
                <a:cs typeface="+mn-cs"/>
              </a:rPr>
              <a:t>].</a:t>
            </a:r>
            <a:endParaRPr lang="en-GB" sz="2000" spc="-1" dirty="0">
              <a:ea typeface="+mn-ea"/>
              <a:cs typeface="+mn-cs"/>
            </a:endParaRPr>
          </a:p>
        </p:txBody>
      </p:sp>
      <p:sp>
        <p:nvSpPr>
          <p:cNvPr id="21" name="CustomShape 7">
            <a:extLst>
              <a:ext uri="{FF2B5EF4-FFF2-40B4-BE49-F238E27FC236}">
                <a16:creationId xmlns:a16="http://schemas.microsoft.com/office/drawing/2014/main" id="{7C2E1690-F467-41FD-BCA8-E6E2C779521A}"/>
              </a:ext>
            </a:extLst>
          </p:cNvPr>
          <p:cNvSpPr/>
          <p:nvPr/>
        </p:nvSpPr>
        <p:spPr>
          <a:xfrm>
            <a:off x="7220488" y="5378124"/>
            <a:ext cx="2152462"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careful (f)</a:t>
            </a:r>
            <a:endParaRPr kumimoji="0" lang="en-GB" sz="4000" b="0" i="0" u="none" strike="noStrike" kern="1200" cap="none" spc="-1" normalizeH="0" baseline="0" noProof="0" dirty="0">
              <a:ln>
                <a:noFill/>
              </a:ln>
              <a:solidFill>
                <a:prstClr val="black"/>
              </a:solidFill>
              <a:effectLst/>
              <a:uLnTx/>
              <a:uFillTx/>
              <a:latin typeface="Arial"/>
            </a:endParaRPr>
          </a:p>
        </p:txBody>
      </p:sp>
      <p:pic>
        <p:nvPicPr>
          <p:cNvPr id="5" name="Picture 4" descr="A picture containing logo&#10;&#10;Description automatically generated">
            <a:extLst>
              <a:ext uri="{FF2B5EF4-FFF2-40B4-BE49-F238E27FC236}">
                <a16:creationId xmlns:a16="http://schemas.microsoft.com/office/drawing/2014/main" id="{2A150C84-F0EC-428A-A55F-F0E0CD6C77A5}"/>
              </a:ext>
            </a:extLst>
          </p:cNvPr>
          <p:cNvPicPr>
            <a:picLocks noChangeAspect="1"/>
          </p:cNvPicPr>
          <p:nvPr/>
        </p:nvPicPr>
        <p:blipFill>
          <a:blip r:embed="rId9"/>
          <a:stretch>
            <a:fillRect/>
          </a:stretch>
        </p:blipFill>
        <p:spPr>
          <a:xfrm>
            <a:off x="5683320" y="1524649"/>
            <a:ext cx="4097690" cy="2926080"/>
          </a:xfrm>
          <a:prstGeom prst="rect">
            <a:avLst/>
          </a:prstGeom>
        </p:spPr>
      </p:pic>
      <p:pic>
        <p:nvPicPr>
          <p:cNvPr id="22" name="Graphic 21" descr="Teacher">
            <a:extLst>
              <a:ext uri="{FF2B5EF4-FFF2-40B4-BE49-F238E27FC236}">
                <a16:creationId xmlns:a16="http://schemas.microsoft.com/office/drawing/2014/main" id="{4B8BB156-F600-4901-805A-27055D33571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802" y="21021"/>
            <a:ext cx="914400" cy="914400"/>
          </a:xfrm>
          <a:prstGeom prst="rect">
            <a:avLst/>
          </a:prstGeom>
        </p:spPr>
      </p:pic>
      <p:sp>
        <p:nvSpPr>
          <p:cNvPr id="23" name="Speech Bubble: Rectangle with Corners Rounded 22">
            <a:hlinkClick r:id="" action="ppaction://noaction">
              <a:snd r:embed="rId12" name="T3_W8_7.1.wav"/>
            </a:hlinkClick>
            <a:extLst>
              <a:ext uri="{FF2B5EF4-FFF2-40B4-BE49-F238E27FC236}">
                <a16:creationId xmlns:a16="http://schemas.microsoft.com/office/drawing/2014/main" id="{B7AD753B-C8FB-4CC3-8A53-4F164F9656C7}"/>
              </a:ext>
            </a:extLst>
          </p:cNvPr>
          <p:cNvSpPr/>
          <p:nvPr/>
        </p:nvSpPr>
        <p:spPr>
          <a:xfrm>
            <a:off x="934202" y="135987"/>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4" name="TextBox 23">
            <a:hlinkClick r:id="" action="ppaction://noaction">
              <a:snd r:embed="rId12" name="T3_W8_7.1.wav"/>
            </a:hlinkClick>
            <a:extLst>
              <a:ext uri="{FF2B5EF4-FFF2-40B4-BE49-F238E27FC236}">
                <a16:creationId xmlns:a16="http://schemas.microsoft.com/office/drawing/2014/main" id="{0B7083D0-2D3C-4C21-AD5C-DA48E1BBB3E1}"/>
              </a:ext>
            </a:extLst>
          </p:cNvPr>
          <p:cNvSpPr txBox="1"/>
          <p:nvPr/>
        </p:nvSpPr>
        <p:spPr>
          <a:xfrm>
            <a:off x="934202" y="148199"/>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rudent.wav"/>
                                        </p:tgtEl>
                                      </p:cMediaNode>
                                    </p:audio>
                                  </p:subTnLst>
                                </p:cTn>
                              </p:par>
                              <p:par>
                                <p:cTn id="7" presetID="10"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prudent.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prudente.wav"/>
                                        </p:tgtEl>
                                      </p:cMediaNode>
                                    </p:audio>
                                  </p:sub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prudente.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A3A63CD7-0B4E-44DD-A763-810569C3BE4F}"/>
              </a:ext>
            </a:extLst>
          </p:cNvPr>
          <p:cNvPicPr>
            <a:picLocks noChangeAspect="1"/>
          </p:cNvPicPr>
          <p:nvPr/>
        </p:nvPicPr>
        <p:blipFill>
          <a:blip r:embed="rId4"/>
          <a:stretch>
            <a:fillRect/>
          </a:stretch>
        </p:blipFill>
        <p:spPr>
          <a:xfrm>
            <a:off x="6096000" y="1571526"/>
            <a:ext cx="3602023" cy="2720565"/>
          </a:xfrm>
          <a:prstGeom prst="rect">
            <a:avLst/>
          </a:prstGeom>
        </p:spPr>
      </p:pic>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510350" y="4431542"/>
            <a:ext cx="4576303" cy="1200288"/>
          </a:xfrm>
          <a:prstGeom prst="rect">
            <a:avLst/>
          </a:prstGeom>
          <a:noFill/>
          <a:ln>
            <a:noFill/>
          </a:ln>
        </p:spPr>
        <p:txBody>
          <a:bodyPr spcFirstLastPara="1" wrap="square" lIns="91425" tIns="45700" rIns="91425" bIns="45700" anchor="t" anchorCtr="0">
            <a:spAutoFit/>
          </a:bodyPr>
          <a:lstStyle/>
          <a:p>
            <a:pPr lvl="0" algn="ctr">
              <a:buClr>
                <a:srgbClr val="002060"/>
              </a:buClr>
              <a:buSzPts val="11500"/>
            </a:pPr>
            <a:r>
              <a:rPr lang="en-GB" sz="7200" dirty="0" err="1">
                <a:solidFill>
                  <a:srgbClr val="002060"/>
                </a:solidFill>
                <a:latin typeface="Century Gothic"/>
                <a:ea typeface="Century Gothic"/>
                <a:cs typeface="Century Gothic"/>
                <a:sym typeface="Century Gothic"/>
              </a:rPr>
              <a:t>seul</a:t>
            </a:r>
            <a:endParaRPr sz="7200" b="1" i="0" u="none" strike="noStrike" cap="none" dirty="0">
              <a:solidFill>
                <a:schemeClr val="bg1">
                  <a:lumMod val="65000"/>
                </a:schemeClr>
              </a:solidFill>
              <a:latin typeface="Calibri"/>
              <a:ea typeface="Calibri"/>
              <a:cs typeface="Calibri"/>
              <a:sym typeface="Calibri"/>
            </a:endParaRPr>
          </a:p>
        </p:txBody>
      </p:sp>
      <p:pic>
        <p:nvPicPr>
          <p:cNvPr id="19" name="Picture 18" descr="Logo&#10;&#10;Description automatically generated">
            <a:extLst>
              <a:ext uri="{FF2B5EF4-FFF2-40B4-BE49-F238E27FC236}">
                <a16:creationId xmlns:a16="http://schemas.microsoft.com/office/drawing/2014/main" id="{B5E97E13-3BAA-4C54-BB45-A69415ED14E2}"/>
              </a:ext>
            </a:extLst>
          </p:cNvPr>
          <p:cNvPicPr>
            <a:picLocks noChangeAspect="1"/>
          </p:cNvPicPr>
          <p:nvPr/>
        </p:nvPicPr>
        <p:blipFill>
          <a:blip r:embed="rId7"/>
          <a:stretch>
            <a:fillRect/>
          </a:stretch>
        </p:blipFill>
        <p:spPr>
          <a:xfrm>
            <a:off x="890146" y="1456355"/>
            <a:ext cx="3816709" cy="2882715"/>
          </a:xfrm>
          <a:prstGeom prst="rect">
            <a:avLst/>
          </a:prstGeom>
        </p:spPr>
      </p:pic>
      <p:sp>
        <p:nvSpPr>
          <p:cNvPr id="20" name="CustomShape 7">
            <a:extLst>
              <a:ext uri="{FF2B5EF4-FFF2-40B4-BE49-F238E27FC236}">
                <a16:creationId xmlns:a16="http://schemas.microsoft.com/office/drawing/2014/main" id="{7959AF49-D533-4E84-A1C3-291A5A2F7EF8}"/>
              </a:ext>
            </a:extLst>
          </p:cNvPr>
          <p:cNvSpPr/>
          <p:nvPr/>
        </p:nvSpPr>
        <p:spPr>
          <a:xfrm>
            <a:off x="1722270" y="5408645"/>
            <a:ext cx="2152462"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alone (m)</a:t>
            </a:r>
            <a:endParaRPr kumimoji="0" lang="en-GB" sz="4000" b="0" i="0" u="none" strike="noStrike" kern="1200" cap="none" spc="-1" normalizeH="0" baseline="0" noProof="0" dirty="0">
              <a:ln>
                <a:noFill/>
              </a:ln>
              <a:solidFill>
                <a:prstClr val="black"/>
              </a:solidFill>
              <a:effectLst/>
              <a:uLnTx/>
              <a:uFillTx/>
              <a:latin typeface="Arial"/>
            </a:endParaRPr>
          </a:p>
        </p:txBody>
      </p:sp>
      <p:sp>
        <p:nvSpPr>
          <p:cNvPr id="14" name="CustomShape 14">
            <a:extLst>
              <a:ext uri="{FF2B5EF4-FFF2-40B4-BE49-F238E27FC236}">
                <a16:creationId xmlns:a16="http://schemas.microsoft.com/office/drawing/2014/main" id="{ED798EA8-0AA1-4494-AB23-502410752749}"/>
              </a:ext>
            </a:extLst>
          </p:cNvPr>
          <p:cNvSpPr/>
          <p:nvPr/>
        </p:nvSpPr>
        <p:spPr>
          <a:xfrm>
            <a:off x="9104764" y="2079667"/>
            <a:ext cx="3067434" cy="2131560"/>
          </a:xfrm>
          <a:prstGeom prst="wedgeEllipseCallout">
            <a:avLst>
              <a:gd name="adj1" fmla="val -47260"/>
              <a:gd name="adj2" fmla="val 7496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lang="en-GB" sz="2000" b="0" strike="noStrike" spc="-1" dirty="0">
              <a:latin typeface="Arial"/>
            </a:endParaRPr>
          </a:p>
        </p:txBody>
      </p:sp>
      <p:sp>
        <p:nvSpPr>
          <p:cNvPr id="15" name="Rectangle 14">
            <a:extLst>
              <a:ext uri="{FF2B5EF4-FFF2-40B4-BE49-F238E27FC236}">
                <a16:creationId xmlns:a16="http://schemas.microsoft.com/office/drawing/2014/main" id="{CF73FDB7-A3FE-404A-9959-8354F3CDB5C7}"/>
              </a:ext>
            </a:extLst>
          </p:cNvPr>
          <p:cNvSpPr/>
          <p:nvPr/>
        </p:nvSpPr>
        <p:spPr>
          <a:xfrm>
            <a:off x="9372950" y="2292943"/>
            <a:ext cx="2567223" cy="1631216"/>
          </a:xfrm>
          <a:prstGeom prst="rect">
            <a:avLst/>
          </a:prstGeom>
        </p:spPr>
        <p:txBody>
          <a:bodyPr wrap="square">
            <a:spAutoFit/>
          </a:bodyPr>
          <a:lstStyle/>
          <a:p>
            <a:pPr lvl="0" algn="ctr"/>
            <a:r>
              <a:rPr lang="en-GB" sz="2000" spc="-1" dirty="0">
                <a:solidFill>
                  <a:srgbClr val="FFFFFF"/>
                </a:solidFill>
                <a:latin typeface="Century Gothic"/>
                <a:ea typeface="DejaVu Sans"/>
                <a:cs typeface="+mn-cs"/>
              </a:rPr>
              <a:t>You add ‘e’ to describe a feminine noun BUT </a:t>
            </a:r>
            <a:r>
              <a:rPr lang="en-GB" sz="2000" b="1" spc="-1" dirty="0" err="1">
                <a:solidFill>
                  <a:srgbClr val="FFFFFF"/>
                </a:solidFill>
                <a:latin typeface="Century Gothic"/>
                <a:ea typeface="DejaVu Sans"/>
                <a:cs typeface="+mn-cs"/>
              </a:rPr>
              <a:t>seule</a:t>
            </a:r>
            <a:r>
              <a:rPr lang="en-GB" sz="2000" spc="-1" dirty="0">
                <a:solidFill>
                  <a:srgbClr val="FFFFFF"/>
                </a:solidFill>
                <a:latin typeface="Century Gothic"/>
                <a:ea typeface="DejaVu Sans"/>
                <a:cs typeface="+mn-cs"/>
              </a:rPr>
              <a:t> sounds the same as </a:t>
            </a:r>
            <a:r>
              <a:rPr lang="en-GB" sz="2000" b="1" spc="-1" dirty="0" err="1">
                <a:solidFill>
                  <a:srgbClr val="FFFFFF"/>
                </a:solidFill>
                <a:latin typeface="Century Gothic"/>
                <a:ea typeface="DejaVu Sans"/>
                <a:cs typeface="+mn-cs"/>
              </a:rPr>
              <a:t>seul</a:t>
            </a:r>
            <a:r>
              <a:rPr lang="en-GB" sz="2000" spc="-1" dirty="0">
                <a:solidFill>
                  <a:srgbClr val="FFFFFF"/>
                </a:solidFill>
                <a:latin typeface="Century Gothic"/>
                <a:ea typeface="DejaVu Sans"/>
                <a:cs typeface="+mn-cs"/>
              </a:rPr>
              <a:t>.</a:t>
            </a:r>
            <a:endParaRPr lang="en-GB" sz="2000" spc="-1" dirty="0">
              <a:ea typeface="+mn-ea"/>
              <a:cs typeface="+mn-cs"/>
            </a:endParaRPr>
          </a:p>
        </p:txBody>
      </p:sp>
      <p:sp>
        <p:nvSpPr>
          <p:cNvPr id="16" name="Google Shape;110;p3">
            <a:extLst>
              <a:ext uri="{FF2B5EF4-FFF2-40B4-BE49-F238E27FC236}">
                <a16:creationId xmlns:a16="http://schemas.microsoft.com/office/drawing/2014/main" id="{2E6B22A6-DDF5-4238-88D2-F093D4A92C8A}"/>
              </a:ext>
            </a:extLst>
          </p:cNvPr>
          <p:cNvSpPr txBox="1"/>
          <p:nvPr/>
        </p:nvSpPr>
        <p:spPr>
          <a:xfrm>
            <a:off x="5828777" y="4431542"/>
            <a:ext cx="4576303" cy="1200288"/>
          </a:xfrm>
          <a:prstGeom prst="rect">
            <a:avLst/>
          </a:prstGeom>
          <a:noFill/>
          <a:ln>
            <a:noFill/>
          </a:ln>
        </p:spPr>
        <p:txBody>
          <a:bodyPr spcFirstLastPara="1" wrap="square" lIns="91425" tIns="45700" rIns="91425" bIns="45700" anchor="t" anchorCtr="0">
            <a:spAutoFit/>
          </a:bodyPr>
          <a:lstStyle/>
          <a:p>
            <a:pPr lvl="0" algn="ctr">
              <a:buClr>
                <a:srgbClr val="002060"/>
              </a:buClr>
              <a:buSzPts val="11500"/>
            </a:pPr>
            <a:r>
              <a:rPr lang="en-GB" sz="7200" dirty="0" err="1">
                <a:solidFill>
                  <a:srgbClr val="002060"/>
                </a:solidFill>
                <a:latin typeface="Century Gothic"/>
                <a:ea typeface="Century Gothic"/>
                <a:cs typeface="Century Gothic"/>
                <a:sym typeface="Century Gothic"/>
              </a:rPr>
              <a:t>seul</a:t>
            </a:r>
            <a:r>
              <a:rPr lang="en-GB" sz="7200" dirty="0" err="1">
                <a:solidFill>
                  <a:schemeClr val="bg2">
                    <a:lumMod val="75000"/>
                  </a:schemeClr>
                </a:solidFill>
                <a:latin typeface="Century Gothic"/>
                <a:ea typeface="Century Gothic"/>
                <a:cs typeface="Century Gothic"/>
                <a:sym typeface="Century Gothic"/>
              </a:rPr>
              <a:t>e</a:t>
            </a:r>
            <a:endParaRPr sz="7200" b="1" i="0" u="none" strike="noStrike" cap="none" dirty="0">
              <a:solidFill>
                <a:schemeClr val="bg2">
                  <a:lumMod val="75000"/>
                </a:schemeClr>
              </a:solidFill>
              <a:latin typeface="Calibri"/>
              <a:ea typeface="Calibri"/>
              <a:cs typeface="Calibri"/>
              <a:sym typeface="Calibri"/>
            </a:endParaRPr>
          </a:p>
        </p:txBody>
      </p:sp>
      <p:sp>
        <p:nvSpPr>
          <p:cNvPr id="17" name="CustomShape 7">
            <a:extLst>
              <a:ext uri="{FF2B5EF4-FFF2-40B4-BE49-F238E27FC236}">
                <a16:creationId xmlns:a16="http://schemas.microsoft.com/office/drawing/2014/main" id="{0B0B5F66-549A-47C0-BBBE-C9338BF3D6F5}"/>
              </a:ext>
            </a:extLst>
          </p:cNvPr>
          <p:cNvSpPr/>
          <p:nvPr/>
        </p:nvSpPr>
        <p:spPr>
          <a:xfrm>
            <a:off x="7040697" y="5408645"/>
            <a:ext cx="2152462"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alone (f)</a:t>
            </a:r>
            <a:endParaRPr kumimoji="0" lang="en-GB" sz="4000" b="0" i="0" u="none" strike="noStrike" kern="1200" cap="none" spc="-1" normalizeH="0" baseline="0" noProof="0" dirty="0">
              <a:ln>
                <a:noFill/>
              </a:ln>
              <a:solidFill>
                <a:prstClr val="black"/>
              </a:solidFill>
              <a:effectLst/>
              <a:uLnTx/>
              <a:uFillTx/>
              <a:latin typeface="Arial"/>
            </a:endParaRPr>
          </a:p>
        </p:txBody>
      </p:sp>
      <p:sp>
        <p:nvSpPr>
          <p:cNvPr id="18" name="CustomShape 14">
            <a:extLst>
              <a:ext uri="{FF2B5EF4-FFF2-40B4-BE49-F238E27FC236}">
                <a16:creationId xmlns:a16="http://schemas.microsoft.com/office/drawing/2014/main" id="{C16E30CD-3295-495C-8CCB-EBF998102B12}"/>
              </a:ext>
            </a:extLst>
          </p:cNvPr>
          <p:cNvSpPr/>
          <p:nvPr/>
        </p:nvSpPr>
        <p:spPr>
          <a:xfrm>
            <a:off x="3831341" y="2067198"/>
            <a:ext cx="3067434" cy="2131560"/>
          </a:xfrm>
          <a:prstGeom prst="wedgeEllipseCallout">
            <a:avLst>
              <a:gd name="adj1" fmla="val -47260"/>
              <a:gd name="adj2" fmla="val 7496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lang="en-GB" sz="2000" b="0" strike="noStrike" spc="-1" dirty="0">
              <a:latin typeface="Arial"/>
            </a:endParaRPr>
          </a:p>
        </p:txBody>
      </p:sp>
      <p:sp>
        <p:nvSpPr>
          <p:cNvPr id="21" name="Rectangle 20">
            <a:extLst>
              <a:ext uri="{FF2B5EF4-FFF2-40B4-BE49-F238E27FC236}">
                <a16:creationId xmlns:a16="http://schemas.microsoft.com/office/drawing/2014/main" id="{265B8C73-7F3F-4A57-984F-D402FDF6543F}"/>
              </a:ext>
            </a:extLst>
          </p:cNvPr>
          <p:cNvSpPr/>
          <p:nvPr/>
        </p:nvSpPr>
        <p:spPr>
          <a:xfrm>
            <a:off x="4063366" y="2324824"/>
            <a:ext cx="2567223" cy="1631216"/>
          </a:xfrm>
          <a:prstGeom prst="rect">
            <a:avLst/>
          </a:prstGeom>
        </p:spPr>
        <p:txBody>
          <a:bodyPr wrap="square">
            <a:spAutoFit/>
          </a:bodyPr>
          <a:lstStyle/>
          <a:p>
            <a:pPr lvl="0" algn="ctr"/>
            <a:r>
              <a:rPr lang="en-GB" sz="2000" b="1" spc="-1" dirty="0" err="1">
                <a:solidFill>
                  <a:srgbClr val="FFFFFF"/>
                </a:solidFill>
                <a:latin typeface="Century Gothic"/>
                <a:ea typeface="DejaVu Sans"/>
                <a:cs typeface="+mn-cs"/>
              </a:rPr>
              <a:t>C</a:t>
            </a:r>
            <a:r>
              <a:rPr lang="en-GB" sz="2000" spc="-1" dirty="0" err="1">
                <a:solidFill>
                  <a:srgbClr val="FFFFFF"/>
                </a:solidFill>
                <a:latin typeface="Century Gothic"/>
                <a:ea typeface="DejaVu Sans"/>
                <a:cs typeface="+mn-cs"/>
              </a:rPr>
              <a:t>a</a:t>
            </a:r>
            <a:r>
              <a:rPr lang="en-GB" sz="2000" b="1" spc="-1" dirty="0" err="1">
                <a:solidFill>
                  <a:srgbClr val="FFFFFF"/>
                </a:solidFill>
                <a:latin typeface="Century Gothic"/>
                <a:ea typeface="DejaVu Sans"/>
                <a:cs typeface="+mn-cs"/>
              </a:rPr>
              <a:t>R</a:t>
            </a:r>
            <a:r>
              <a:rPr lang="en-GB" sz="2000" spc="-1" dirty="0" err="1">
                <a:solidFill>
                  <a:srgbClr val="FFFFFF"/>
                </a:solidFill>
                <a:latin typeface="Century Gothic"/>
                <a:ea typeface="DejaVu Sans"/>
                <a:cs typeface="+mn-cs"/>
              </a:rPr>
              <a:t>e</a:t>
            </a:r>
            <a:r>
              <a:rPr lang="en-GB" sz="2000" b="1" spc="-1" dirty="0" err="1">
                <a:solidFill>
                  <a:srgbClr val="FFFFFF"/>
                </a:solidFill>
                <a:latin typeface="Century Gothic"/>
                <a:ea typeface="DejaVu Sans"/>
                <a:cs typeface="+mn-cs"/>
              </a:rPr>
              <a:t>F</a:t>
            </a:r>
            <a:r>
              <a:rPr lang="en-GB" sz="2000" spc="-1" dirty="0" err="1">
                <a:solidFill>
                  <a:srgbClr val="FFFFFF"/>
                </a:solidFill>
                <a:latin typeface="Century Gothic"/>
                <a:ea typeface="DejaVu Sans"/>
                <a:cs typeface="+mn-cs"/>
              </a:rPr>
              <a:t>u</a:t>
            </a:r>
            <a:r>
              <a:rPr lang="en-GB" sz="2000" b="1" spc="-1" dirty="0" err="1">
                <a:solidFill>
                  <a:srgbClr val="FFFFFF"/>
                </a:solidFill>
                <a:latin typeface="Century Gothic"/>
                <a:ea typeface="DejaVu Sans"/>
                <a:cs typeface="+mn-cs"/>
              </a:rPr>
              <a:t>L</a:t>
            </a:r>
            <a:r>
              <a:rPr lang="en-GB" sz="2000" spc="-1" dirty="0">
                <a:solidFill>
                  <a:srgbClr val="FFFFFF"/>
                </a:solidFill>
                <a:latin typeface="Century Gothic"/>
                <a:ea typeface="DejaVu Sans"/>
                <a:cs typeface="+mn-cs"/>
              </a:rPr>
              <a:t>! Often you </a:t>
            </a:r>
            <a:r>
              <a:rPr lang="en-GB" sz="2000" b="1" i="1" spc="-1" dirty="0">
                <a:solidFill>
                  <a:srgbClr val="FFFFFF"/>
                </a:solidFill>
                <a:latin typeface="Century Gothic"/>
                <a:ea typeface="DejaVu Sans"/>
                <a:cs typeface="+mn-cs"/>
              </a:rPr>
              <a:t>do</a:t>
            </a:r>
            <a:r>
              <a:rPr lang="en-GB" sz="2000" spc="-1" dirty="0">
                <a:solidFill>
                  <a:srgbClr val="FFFFFF"/>
                </a:solidFill>
                <a:latin typeface="Century Gothic"/>
                <a:ea typeface="DejaVu Sans"/>
                <a:cs typeface="+mn-cs"/>
              </a:rPr>
              <a:t> pronounce the C – R – F – L at the end of French words.</a:t>
            </a:r>
            <a:endParaRPr lang="en-GB" sz="2000" spc="-1" dirty="0">
              <a:ea typeface="+mn-ea"/>
              <a:cs typeface="+mn-cs"/>
            </a:endParaRPr>
          </a:p>
        </p:txBody>
      </p:sp>
      <p:pic>
        <p:nvPicPr>
          <p:cNvPr id="22" name="Graphic 21" descr="Teacher">
            <a:extLst>
              <a:ext uri="{FF2B5EF4-FFF2-40B4-BE49-F238E27FC236}">
                <a16:creationId xmlns:a16="http://schemas.microsoft.com/office/drawing/2014/main" id="{8190E217-7741-43EC-96D8-7103DF8453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8036" y="-24212"/>
            <a:ext cx="914400" cy="914400"/>
          </a:xfrm>
          <a:prstGeom prst="rect">
            <a:avLst/>
          </a:prstGeom>
        </p:spPr>
      </p:pic>
      <p:sp>
        <p:nvSpPr>
          <p:cNvPr id="23" name="Speech Bubble: Rectangle with Corners Rounded 22">
            <a:hlinkClick r:id="" action="ppaction://noaction">
              <a:snd r:embed="rId10" name="T3_W8_7.1.wav"/>
            </a:hlinkClick>
            <a:extLst>
              <a:ext uri="{FF2B5EF4-FFF2-40B4-BE49-F238E27FC236}">
                <a16:creationId xmlns:a16="http://schemas.microsoft.com/office/drawing/2014/main" id="{64B6236F-B0F3-4173-87E3-9E0ADA342728}"/>
              </a:ext>
            </a:extLst>
          </p:cNvPr>
          <p:cNvSpPr/>
          <p:nvPr/>
        </p:nvSpPr>
        <p:spPr>
          <a:xfrm>
            <a:off x="1042436" y="90754"/>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4" name="TextBox 23">
            <a:hlinkClick r:id="" action="ppaction://noaction">
              <a:snd r:embed="rId10" name="T3_W8_7.1.wav"/>
            </a:hlinkClick>
            <a:extLst>
              <a:ext uri="{FF2B5EF4-FFF2-40B4-BE49-F238E27FC236}">
                <a16:creationId xmlns:a16="http://schemas.microsoft.com/office/drawing/2014/main" id="{4469329D-201B-41ED-A22B-15C6138716F3}"/>
              </a:ext>
            </a:extLst>
          </p:cNvPr>
          <p:cNvSpPr txBox="1"/>
          <p:nvPr/>
        </p:nvSpPr>
        <p:spPr>
          <a:xfrm>
            <a:off x="1042436" y="102966"/>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347429410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eul.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seul.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seul.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seul.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17" grpId="0"/>
      <p:bldP spid="18" grpId="0" animBg="1"/>
      <p:bldP spid="21" grpId="0"/>
      <p:bldP spid="2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1298274" y="4452528"/>
            <a:ext cx="3967138" cy="1200288"/>
          </a:xfrm>
          <a:prstGeom prst="rect">
            <a:avLst/>
          </a:prstGeom>
          <a:noFill/>
          <a:ln>
            <a:noFill/>
          </a:ln>
        </p:spPr>
        <p:txBody>
          <a:bodyPr spcFirstLastPara="1" wrap="square" lIns="91425" tIns="45700" rIns="91425" bIns="45700" anchor="t" anchorCtr="0">
            <a:spAutoFit/>
          </a:bodyPr>
          <a:lstStyle/>
          <a:p>
            <a:pPr lvl="0" algn="ctr">
              <a:buClr>
                <a:srgbClr val="002060"/>
              </a:buClr>
              <a:buSzPts val="11500"/>
            </a:pPr>
            <a:r>
              <a:rPr lang="en-GB" sz="7200" dirty="0" err="1">
                <a:solidFill>
                  <a:srgbClr val="002060"/>
                </a:solidFill>
                <a:latin typeface="Century Gothic"/>
                <a:ea typeface="Century Gothic"/>
                <a:cs typeface="Century Gothic"/>
                <a:sym typeface="Century Gothic"/>
              </a:rPr>
              <a:t>joli</a:t>
            </a:r>
            <a:endParaRPr sz="7200" b="1" i="0" u="none" strike="noStrike" cap="none" dirty="0">
              <a:solidFill>
                <a:schemeClr val="bg2">
                  <a:lumMod val="75000"/>
                </a:schemeClr>
              </a:solidFill>
              <a:latin typeface="Calibri"/>
              <a:ea typeface="Calibri"/>
              <a:cs typeface="Calibri"/>
              <a:sym typeface="Calibri"/>
            </a:endParaRPr>
          </a:p>
        </p:txBody>
      </p:sp>
      <p:pic>
        <p:nvPicPr>
          <p:cNvPr id="14" name="Picture 2" descr="Quiet Sign Clip Art">
            <a:extLst>
              <a:ext uri="{FF2B5EF4-FFF2-40B4-BE49-F238E27FC236}">
                <a16:creationId xmlns:a16="http://schemas.microsoft.com/office/drawing/2014/main" id="{5C517E34-09FE-45A5-B515-365069D55E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6994" y="5421596"/>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10;p3">
            <a:extLst>
              <a:ext uri="{FF2B5EF4-FFF2-40B4-BE49-F238E27FC236}">
                <a16:creationId xmlns:a16="http://schemas.microsoft.com/office/drawing/2014/main" id="{3A7285A4-4A02-4CEA-89C2-C2213BE833C8}"/>
              </a:ext>
            </a:extLst>
          </p:cNvPr>
          <p:cNvSpPr txBox="1"/>
          <p:nvPr/>
        </p:nvSpPr>
        <p:spPr>
          <a:xfrm>
            <a:off x="6001610" y="4421312"/>
            <a:ext cx="7087134" cy="1200288"/>
          </a:xfrm>
          <a:prstGeom prst="rect">
            <a:avLst/>
          </a:prstGeom>
          <a:noFill/>
          <a:ln>
            <a:noFill/>
          </a:ln>
        </p:spPr>
        <p:txBody>
          <a:bodyPr spcFirstLastPara="1" wrap="square" lIns="91425" tIns="45700" rIns="91425" bIns="45700" anchor="t" anchorCtr="0">
            <a:spAutoFit/>
          </a:bodyPr>
          <a:lstStyle/>
          <a:p>
            <a:pPr lvl="0" algn="ctr">
              <a:buClr>
                <a:srgbClr val="002060"/>
              </a:buClr>
              <a:buSzPts val="11500"/>
            </a:pPr>
            <a:r>
              <a:rPr lang="en-GB" sz="7200" dirty="0" err="1">
                <a:solidFill>
                  <a:srgbClr val="002060"/>
                </a:solidFill>
                <a:latin typeface="Century Gothic"/>
                <a:ea typeface="Century Gothic"/>
                <a:cs typeface="Century Gothic"/>
                <a:sym typeface="Century Gothic"/>
              </a:rPr>
              <a:t>joli</a:t>
            </a:r>
            <a:r>
              <a:rPr lang="en-GB" sz="7200" dirty="0" err="1">
                <a:solidFill>
                  <a:schemeClr val="bg2">
                    <a:lumMod val="75000"/>
                  </a:schemeClr>
                </a:solidFill>
                <a:latin typeface="Century Gothic"/>
                <a:ea typeface="Century Gothic"/>
                <a:cs typeface="Century Gothic"/>
                <a:sym typeface="Century Gothic"/>
              </a:rPr>
              <a:t>e</a:t>
            </a:r>
            <a:endParaRPr lang="en-GB" sz="7200" b="1" dirty="0">
              <a:solidFill>
                <a:schemeClr val="bg2">
                  <a:lumMod val="75000"/>
                </a:schemeClr>
              </a:solidFill>
              <a:latin typeface="Calibri"/>
              <a:ea typeface="Calibri"/>
              <a:cs typeface="Calibri"/>
              <a:sym typeface="Calibri"/>
            </a:endParaRPr>
          </a:p>
        </p:txBody>
      </p:sp>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1577" y="5421757"/>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7">
            <a:extLst>
              <a:ext uri="{FF2B5EF4-FFF2-40B4-BE49-F238E27FC236}">
                <a16:creationId xmlns:a16="http://schemas.microsoft.com/office/drawing/2014/main" id="{AD1105F7-D796-4B11-889E-6B084747681A}"/>
              </a:ext>
            </a:extLst>
          </p:cNvPr>
          <p:cNvSpPr/>
          <p:nvPr/>
        </p:nvSpPr>
        <p:spPr>
          <a:xfrm>
            <a:off x="1288250" y="5421596"/>
            <a:ext cx="3771298"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pretty, attractive (m)</a:t>
            </a:r>
            <a:endParaRPr kumimoji="0" lang="en-GB" sz="4000" b="0" i="0" u="none" strike="noStrike" kern="1200" cap="none" spc="-1" normalizeH="0" baseline="0" noProof="0" dirty="0">
              <a:ln>
                <a:noFill/>
              </a:ln>
              <a:solidFill>
                <a:prstClr val="black"/>
              </a:solidFill>
              <a:effectLst/>
              <a:uLnTx/>
              <a:uFillTx/>
              <a:latin typeface="Arial"/>
            </a:endParaRPr>
          </a:p>
        </p:txBody>
      </p:sp>
      <p:sp>
        <p:nvSpPr>
          <p:cNvPr id="19" name="CustomShape 7">
            <a:extLst>
              <a:ext uri="{FF2B5EF4-FFF2-40B4-BE49-F238E27FC236}">
                <a16:creationId xmlns:a16="http://schemas.microsoft.com/office/drawing/2014/main" id="{B24E0D63-A6C5-4312-AC06-FCC066F07A35}"/>
              </a:ext>
            </a:extLst>
          </p:cNvPr>
          <p:cNvSpPr/>
          <p:nvPr/>
        </p:nvSpPr>
        <p:spPr>
          <a:xfrm>
            <a:off x="7359007" y="5421596"/>
            <a:ext cx="3771298"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pretty, attractive (f)</a:t>
            </a:r>
            <a:endParaRPr kumimoji="0" lang="en-GB" sz="4000" b="0" i="0" u="none" strike="noStrike" kern="1200" cap="none" spc="-1" normalizeH="0" baseline="0" noProof="0" dirty="0">
              <a:ln>
                <a:noFill/>
              </a:ln>
              <a:solidFill>
                <a:prstClr val="black"/>
              </a:solidFill>
              <a:effectLst/>
              <a:uLnTx/>
              <a:uFillTx/>
              <a:latin typeface="Arial"/>
            </a:endParaRPr>
          </a:p>
        </p:txBody>
      </p:sp>
      <p:pic>
        <p:nvPicPr>
          <p:cNvPr id="5" name="Picture 4" descr="A picture containing icon&#10;&#10;Description automatically generated">
            <a:extLst>
              <a:ext uri="{FF2B5EF4-FFF2-40B4-BE49-F238E27FC236}">
                <a16:creationId xmlns:a16="http://schemas.microsoft.com/office/drawing/2014/main" id="{340ED9F2-9524-4B14-BCB2-4D980E362552}"/>
              </a:ext>
            </a:extLst>
          </p:cNvPr>
          <p:cNvPicPr>
            <a:picLocks noChangeAspect="1"/>
          </p:cNvPicPr>
          <p:nvPr/>
        </p:nvPicPr>
        <p:blipFill>
          <a:blip r:embed="rId7"/>
          <a:stretch>
            <a:fillRect/>
          </a:stretch>
        </p:blipFill>
        <p:spPr>
          <a:xfrm>
            <a:off x="1147958" y="1205184"/>
            <a:ext cx="3771299" cy="3311997"/>
          </a:xfrm>
          <a:prstGeom prst="rect">
            <a:avLst/>
          </a:prstGeom>
        </p:spPr>
      </p:pic>
      <p:pic>
        <p:nvPicPr>
          <p:cNvPr id="8" name="Picture 7" descr="A picture containing circle&#10;&#10;Description automatically generated">
            <a:extLst>
              <a:ext uri="{FF2B5EF4-FFF2-40B4-BE49-F238E27FC236}">
                <a16:creationId xmlns:a16="http://schemas.microsoft.com/office/drawing/2014/main" id="{D4513D23-82E5-4DC7-85B0-1CB3D03DDDCD}"/>
              </a:ext>
            </a:extLst>
          </p:cNvPr>
          <p:cNvPicPr>
            <a:picLocks noChangeAspect="1"/>
          </p:cNvPicPr>
          <p:nvPr/>
        </p:nvPicPr>
        <p:blipFill>
          <a:blip r:embed="rId8"/>
          <a:stretch>
            <a:fillRect/>
          </a:stretch>
        </p:blipFill>
        <p:spPr>
          <a:xfrm>
            <a:off x="7011256" y="1453099"/>
            <a:ext cx="3746994" cy="2959323"/>
          </a:xfrm>
          <a:prstGeom prst="rect">
            <a:avLst/>
          </a:prstGeom>
        </p:spPr>
      </p:pic>
      <p:pic>
        <p:nvPicPr>
          <p:cNvPr id="20" name="Graphic 19" descr="Teacher">
            <a:extLst>
              <a:ext uri="{FF2B5EF4-FFF2-40B4-BE49-F238E27FC236}">
                <a16:creationId xmlns:a16="http://schemas.microsoft.com/office/drawing/2014/main" id="{0A0A1B8C-25ED-4EAF-B628-6D1BEB331B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8036" y="-24212"/>
            <a:ext cx="914400" cy="914400"/>
          </a:xfrm>
          <a:prstGeom prst="rect">
            <a:avLst/>
          </a:prstGeom>
        </p:spPr>
      </p:pic>
      <p:sp>
        <p:nvSpPr>
          <p:cNvPr id="21" name="Speech Bubble: Rectangle with Corners Rounded 20">
            <a:hlinkClick r:id="" action="ppaction://noaction">
              <a:snd r:embed="rId11" name="T3_W8_7.1.wav"/>
            </a:hlinkClick>
            <a:extLst>
              <a:ext uri="{FF2B5EF4-FFF2-40B4-BE49-F238E27FC236}">
                <a16:creationId xmlns:a16="http://schemas.microsoft.com/office/drawing/2014/main" id="{D459252A-8238-4292-B8B4-FCD2836B3D95}"/>
              </a:ext>
            </a:extLst>
          </p:cNvPr>
          <p:cNvSpPr/>
          <p:nvPr/>
        </p:nvSpPr>
        <p:spPr>
          <a:xfrm>
            <a:off x="1042436" y="90754"/>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2" name="TextBox 21">
            <a:hlinkClick r:id="" action="ppaction://noaction">
              <a:snd r:embed="rId11" name="T3_W8_7.1.wav"/>
            </a:hlinkClick>
            <a:extLst>
              <a:ext uri="{FF2B5EF4-FFF2-40B4-BE49-F238E27FC236}">
                <a16:creationId xmlns:a16="http://schemas.microsoft.com/office/drawing/2014/main" id="{AAA7EBBC-BDA2-4AE0-B8F6-8826F91B5570}"/>
              </a:ext>
            </a:extLst>
          </p:cNvPr>
          <p:cNvSpPr txBox="1"/>
          <p:nvPr/>
        </p:nvSpPr>
        <p:spPr>
          <a:xfrm>
            <a:off x="1042436" y="102966"/>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153563475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oli.wav"/>
                                        </p:tgtEl>
                                      </p:cMediaNode>
                                    </p:audio>
                                  </p:sub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joli.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joli.wav"/>
                                        </p:tgtEl>
                                      </p:cMediaNode>
                                    </p:audio>
                                  </p:sub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jol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1298274" y="4452528"/>
            <a:ext cx="3967138" cy="1200288"/>
          </a:xfrm>
          <a:prstGeom prst="rect">
            <a:avLst/>
          </a:prstGeom>
          <a:noFill/>
          <a:ln>
            <a:noFill/>
          </a:ln>
        </p:spPr>
        <p:txBody>
          <a:bodyPr spcFirstLastPara="1" wrap="square" lIns="91425" tIns="45700" rIns="91425" bIns="45700" anchor="t" anchorCtr="0">
            <a:spAutoFit/>
          </a:bodyPr>
          <a:lstStyle/>
          <a:p>
            <a:pPr lvl="0" algn="ctr">
              <a:buClr>
                <a:srgbClr val="002060"/>
              </a:buClr>
              <a:buSzPts val="11500"/>
            </a:pPr>
            <a:r>
              <a:rPr lang="en-GB" sz="7200" dirty="0" err="1">
                <a:solidFill>
                  <a:srgbClr val="002060"/>
                </a:solidFill>
                <a:latin typeface="Century Gothic"/>
                <a:ea typeface="Century Gothic"/>
                <a:cs typeface="Century Gothic"/>
                <a:sym typeface="Century Gothic"/>
              </a:rPr>
              <a:t>jeun</a:t>
            </a:r>
            <a:r>
              <a:rPr lang="en-GB" sz="7200" dirty="0" err="1">
                <a:solidFill>
                  <a:schemeClr val="bg2">
                    <a:lumMod val="75000"/>
                  </a:schemeClr>
                </a:solidFill>
                <a:latin typeface="Century Gothic"/>
                <a:ea typeface="Century Gothic"/>
                <a:cs typeface="Century Gothic"/>
                <a:sym typeface="Century Gothic"/>
              </a:rPr>
              <a:t>e</a:t>
            </a:r>
            <a:endParaRPr sz="7200" b="1" i="0" u="none" strike="noStrike" cap="none" dirty="0">
              <a:solidFill>
                <a:schemeClr val="bg2">
                  <a:lumMod val="75000"/>
                </a:schemeClr>
              </a:solidFill>
              <a:latin typeface="Calibri"/>
              <a:ea typeface="Calibri"/>
              <a:cs typeface="Calibri"/>
              <a:sym typeface="Calibri"/>
            </a:endParaRPr>
          </a:p>
        </p:txBody>
      </p:sp>
      <p:pic>
        <p:nvPicPr>
          <p:cNvPr id="14" name="Picture 2" descr="Quiet Sign Clip Art">
            <a:extLst>
              <a:ext uri="{FF2B5EF4-FFF2-40B4-BE49-F238E27FC236}">
                <a16:creationId xmlns:a16="http://schemas.microsoft.com/office/drawing/2014/main" id="{5C517E34-09FE-45A5-B515-365069D55E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6994" y="5421596"/>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10;p3">
            <a:extLst>
              <a:ext uri="{FF2B5EF4-FFF2-40B4-BE49-F238E27FC236}">
                <a16:creationId xmlns:a16="http://schemas.microsoft.com/office/drawing/2014/main" id="{3A7285A4-4A02-4CEA-89C2-C2213BE833C8}"/>
              </a:ext>
            </a:extLst>
          </p:cNvPr>
          <p:cNvSpPr txBox="1"/>
          <p:nvPr/>
        </p:nvSpPr>
        <p:spPr>
          <a:xfrm>
            <a:off x="6001610" y="4421312"/>
            <a:ext cx="7087134" cy="1200288"/>
          </a:xfrm>
          <a:prstGeom prst="rect">
            <a:avLst/>
          </a:prstGeom>
          <a:noFill/>
          <a:ln>
            <a:noFill/>
          </a:ln>
        </p:spPr>
        <p:txBody>
          <a:bodyPr spcFirstLastPara="1" wrap="square" lIns="91425" tIns="45700" rIns="91425" bIns="45700" anchor="t" anchorCtr="0">
            <a:spAutoFit/>
          </a:bodyPr>
          <a:lstStyle/>
          <a:p>
            <a:pPr lvl="0" algn="ctr">
              <a:buClr>
                <a:srgbClr val="002060"/>
              </a:buClr>
              <a:buSzPts val="11500"/>
            </a:pPr>
            <a:r>
              <a:rPr lang="en-GB" sz="7200" dirty="0" err="1">
                <a:solidFill>
                  <a:srgbClr val="002060"/>
                </a:solidFill>
                <a:latin typeface="Century Gothic"/>
                <a:ea typeface="Century Gothic"/>
                <a:cs typeface="Century Gothic"/>
                <a:sym typeface="Century Gothic"/>
              </a:rPr>
              <a:t>jeun</a:t>
            </a:r>
            <a:r>
              <a:rPr lang="en-GB" sz="7200" dirty="0" err="1">
                <a:solidFill>
                  <a:schemeClr val="bg2">
                    <a:lumMod val="75000"/>
                  </a:schemeClr>
                </a:solidFill>
                <a:latin typeface="Century Gothic"/>
                <a:ea typeface="Century Gothic"/>
                <a:cs typeface="Century Gothic"/>
                <a:sym typeface="Century Gothic"/>
              </a:rPr>
              <a:t>e</a:t>
            </a:r>
            <a:endParaRPr lang="en-GB" sz="7200" b="1" dirty="0">
              <a:solidFill>
                <a:schemeClr val="bg2">
                  <a:lumMod val="75000"/>
                </a:schemeClr>
              </a:solidFill>
              <a:latin typeface="Calibri"/>
              <a:ea typeface="Calibri"/>
              <a:cs typeface="Calibri"/>
              <a:sym typeface="Calibri"/>
            </a:endParaRPr>
          </a:p>
        </p:txBody>
      </p:sp>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1577" y="5421757"/>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7">
            <a:extLst>
              <a:ext uri="{FF2B5EF4-FFF2-40B4-BE49-F238E27FC236}">
                <a16:creationId xmlns:a16="http://schemas.microsoft.com/office/drawing/2014/main" id="{AD1105F7-D796-4B11-889E-6B084747681A}"/>
              </a:ext>
            </a:extLst>
          </p:cNvPr>
          <p:cNvSpPr/>
          <p:nvPr/>
        </p:nvSpPr>
        <p:spPr>
          <a:xfrm>
            <a:off x="2034472" y="5322140"/>
            <a:ext cx="2152462"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young (m)</a:t>
            </a:r>
            <a:endParaRPr kumimoji="0" lang="en-GB" sz="4000" b="0" i="0" u="none" strike="noStrike" kern="1200" cap="none" spc="-1" normalizeH="0" baseline="0" noProof="0" dirty="0">
              <a:ln>
                <a:noFill/>
              </a:ln>
              <a:solidFill>
                <a:prstClr val="black"/>
              </a:solidFill>
              <a:effectLst/>
              <a:uLnTx/>
              <a:uFillTx/>
              <a:latin typeface="Arial"/>
            </a:endParaRPr>
          </a:p>
        </p:txBody>
      </p:sp>
      <p:sp>
        <p:nvSpPr>
          <p:cNvPr id="16" name="CustomShape 7">
            <a:extLst>
              <a:ext uri="{FF2B5EF4-FFF2-40B4-BE49-F238E27FC236}">
                <a16:creationId xmlns:a16="http://schemas.microsoft.com/office/drawing/2014/main" id="{20921AA7-73F0-49FE-BF1D-D4C12B159C8A}"/>
              </a:ext>
            </a:extLst>
          </p:cNvPr>
          <p:cNvSpPr/>
          <p:nvPr/>
        </p:nvSpPr>
        <p:spPr>
          <a:xfrm>
            <a:off x="8337452" y="5286862"/>
            <a:ext cx="2152462"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young (f)</a:t>
            </a:r>
            <a:endParaRPr kumimoji="0" lang="en-GB" sz="4000" b="0" i="0" u="none" strike="noStrike" kern="1200" cap="none" spc="-1" normalizeH="0" baseline="0" noProof="0" dirty="0">
              <a:ln>
                <a:noFill/>
              </a:ln>
              <a:solidFill>
                <a:prstClr val="black"/>
              </a:solidFill>
              <a:effectLst/>
              <a:uLnTx/>
              <a:uFillTx/>
              <a:latin typeface="Arial"/>
            </a:endParaRPr>
          </a:p>
        </p:txBody>
      </p:sp>
      <p:pic>
        <p:nvPicPr>
          <p:cNvPr id="5" name="Picture 4" descr="A picture containing logo&#10;&#10;Description automatically generated">
            <a:extLst>
              <a:ext uri="{FF2B5EF4-FFF2-40B4-BE49-F238E27FC236}">
                <a16:creationId xmlns:a16="http://schemas.microsoft.com/office/drawing/2014/main" id="{7937519B-28E4-41B6-AC40-6B1C5D6BE34B}"/>
              </a:ext>
            </a:extLst>
          </p:cNvPr>
          <p:cNvPicPr>
            <a:picLocks noChangeAspect="1"/>
          </p:cNvPicPr>
          <p:nvPr/>
        </p:nvPicPr>
        <p:blipFill>
          <a:blip r:embed="rId7"/>
          <a:stretch>
            <a:fillRect/>
          </a:stretch>
        </p:blipFill>
        <p:spPr>
          <a:xfrm>
            <a:off x="7936848" y="1260616"/>
            <a:ext cx="3216657" cy="3556205"/>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6D5BE14F-2282-4EFF-BE5D-736D56E5942C}"/>
              </a:ext>
            </a:extLst>
          </p:cNvPr>
          <p:cNvPicPr>
            <a:picLocks noChangeAspect="1"/>
          </p:cNvPicPr>
          <p:nvPr/>
        </p:nvPicPr>
        <p:blipFill>
          <a:blip r:embed="rId8"/>
          <a:stretch>
            <a:fillRect/>
          </a:stretch>
        </p:blipFill>
        <p:spPr>
          <a:xfrm>
            <a:off x="1914128" y="1511139"/>
            <a:ext cx="3026141" cy="3345579"/>
          </a:xfrm>
          <a:prstGeom prst="rect">
            <a:avLst/>
          </a:prstGeom>
        </p:spPr>
      </p:pic>
      <p:pic>
        <p:nvPicPr>
          <p:cNvPr id="19" name="Graphic 18" descr="Teacher">
            <a:extLst>
              <a:ext uri="{FF2B5EF4-FFF2-40B4-BE49-F238E27FC236}">
                <a16:creationId xmlns:a16="http://schemas.microsoft.com/office/drawing/2014/main" id="{2BE475F0-7F10-408A-994A-8CFA11FDBE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8036" y="-24212"/>
            <a:ext cx="914400" cy="914400"/>
          </a:xfrm>
          <a:prstGeom prst="rect">
            <a:avLst/>
          </a:prstGeom>
        </p:spPr>
      </p:pic>
      <p:sp>
        <p:nvSpPr>
          <p:cNvPr id="20" name="Speech Bubble: Rectangle with Corners Rounded 19">
            <a:hlinkClick r:id="" action="ppaction://noaction">
              <a:snd r:embed="rId11" name="T3_W8_7.1.wav"/>
            </a:hlinkClick>
            <a:extLst>
              <a:ext uri="{FF2B5EF4-FFF2-40B4-BE49-F238E27FC236}">
                <a16:creationId xmlns:a16="http://schemas.microsoft.com/office/drawing/2014/main" id="{1D091C91-B1DF-4870-B4D9-A98A87C84246}"/>
              </a:ext>
            </a:extLst>
          </p:cNvPr>
          <p:cNvSpPr/>
          <p:nvPr/>
        </p:nvSpPr>
        <p:spPr>
          <a:xfrm>
            <a:off x="1042436" y="90754"/>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1" name="TextBox 20">
            <a:hlinkClick r:id="" action="ppaction://noaction">
              <a:snd r:embed="rId11" name="T3_W8_7.1.wav"/>
            </a:hlinkClick>
            <a:extLst>
              <a:ext uri="{FF2B5EF4-FFF2-40B4-BE49-F238E27FC236}">
                <a16:creationId xmlns:a16="http://schemas.microsoft.com/office/drawing/2014/main" id="{53512C7B-F6D4-4DA5-8C9B-10842B9B738F}"/>
              </a:ext>
            </a:extLst>
          </p:cNvPr>
          <p:cNvSpPr txBox="1"/>
          <p:nvPr/>
        </p:nvSpPr>
        <p:spPr>
          <a:xfrm>
            <a:off x="1042436" y="102966"/>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234191284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eune.wav"/>
                                        </p:tgtEl>
                                      </p:cMediaNode>
                                    </p:audio>
                                  </p:sub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jeune.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jeune.wav"/>
                                        </p:tgtEl>
                                      </p:cMediaNode>
                                    </p:audio>
                                  </p:sub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jeu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1298274" y="4452528"/>
            <a:ext cx="3967138" cy="1200288"/>
          </a:xfrm>
          <a:prstGeom prst="rect">
            <a:avLst/>
          </a:prstGeom>
          <a:noFill/>
          <a:ln>
            <a:noFill/>
          </a:ln>
        </p:spPr>
        <p:txBody>
          <a:bodyPr spcFirstLastPara="1" wrap="square" lIns="91425" tIns="45700" rIns="91425" bIns="45700" anchor="t" anchorCtr="0">
            <a:spAutoFit/>
          </a:bodyPr>
          <a:lstStyle/>
          <a:p>
            <a:pPr lvl="0" algn="ctr">
              <a:buClr>
                <a:srgbClr val="002060"/>
              </a:buClr>
              <a:buSzPts val="11500"/>
            </a:pPr>
            <a:r>
              <a:rPr lang="en-GB" sz="7200" dirty="0">
                <a:solidFill>
                  <a:srgbClr val="002060"/>
                </a:solidFill>
                <a:latin typeface="Century Gothic"/>
                <a:ea typeface="Century Gothic"/>
                <a:cs typeface="Century Gothic"/>
                <a:sym typeface="Century Gothic"/>
              </a:rPr>
              <a:t>difficil</a:t>
            </a:r>
            <a:r>
              <a:rPr lang="en-GB" sz="7200" dirty="0">
                <a:solidFill>
                  <a:schemeClr val="bg2">
                    <a:lumMod val="75000"/>
                  </a:schemeClr>
                </a:solidFill>
                <a:latin typeface="Century Gothic"/>
                <a:ea typeface="Century Gothic"/>
                <a:cs typeface="Century Gothic"/>
                <a:sym typeface="Century Gothic"/>
              </a:rPr>
              <a:t>e</a:t>
            </a:r>
            <a:endParaRPr sz="7200" b="1" i="0" u="none" strike="noStrike" cap="none" dirty="0">
              <a:solidFill>
                <a:schemeClr val="bg2">
                  <a:lumMod val="75000"/>
                </a:schemeClr>
              </a:solidFill>
              <a:latin typeface="Calibri"/>
              <a:ea typeface="Calibri"/>
              <a:cs typeface="Calibri"/>
              <a:sym typeface="Calibri"/>
            </a:endParaRPr>
          </a:p>
        </p:txBody>
      </p:sp>
      <p:pic>
        <p:nvPicPr>
          <p:cNvPr id="14" name="Picture 2" descr="Quiet Sign Clip Art">
            <a:extLst>
              <a:ext uri="{FF2B5EF4-FFF2-40B4-BE49-F238E27FC236}">
                <a16:creationId xmlns:a16="http://schemas.microsoft.com/office/drawing/2014/main" id="{5C517E34-09FE-45A5-B515-365069D55E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6994" y="5421596"/>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10;p3">
            <a:extLst>
              <a:ext uri="{FF2B5EF4-FFF2-40B4-BE49-F238E27FC236}">
                <a16:creationId xmlns:a16="http://schemas.microsoft.com/office/drawing/2014/main" id="{3A7285A4-4A02-4CEA-89C2-C2213BE833C8}"/>
              </a:ext>
            </a:extLst>
          </p:cNvPr>
          <p:cNvSpPr txBox="1"/>
          <p:nvPr/>
        </p:nvSpPr>
        <p:spPr>
          <a:xfrm>
            <a:off x="6001610" y="4421312"/>
            <a:ext cx="7087134" cy="1200288"/>
          </a:xfrm>
          <a:prstGeom prst="rect">
            <a:avLst/>
          </a:prstGeom>
          <a:noFill/>
          <a:ln>
            <a:noFill/>
          </a:ln>
        </p:spPr>
        <p:txBody>
          <a:bodyPr spcFirstLastPara="1" wrap="square" lIns="91425" tIns="45700" rIns="91425" bIns="45700" anchor="t" anchorCtr="0">
            <a:spAutoFit/>
          </a:bodyPr>
          <a:lstStyle/>
          <a:p>
            <a:pPr lvl="0" algn="ctr">
              <a:buClr>
                <a:srgbClr val="002060"/>
              </a:buClr>
              <a:buSzPts val="11500"/>
            </a:pPr>
            <a:r>
              <a:rPr lang="en-GB" sz="7200" dirty="0">
                <a:solidFill>
                  <a:srgbClr val="002060"/>
                </a:solidFill>
                <a:latin typeface="Century Gothic"/>
                <a:ea typeface="Century Gothic"/>
                <a:cs typeface="Century Gothic"/>
                <a:sym typeface="Century Gothic"/>
              </a:rPr>
              <a:t>difficil</a:t>
            </a:r>
            <a:r>
              <a:rPr lang="en-GB" sz="7200" dirty="0">
                <a:solidFill>
                  <a:schemeClr val="bg2">
                    <a:lumMod val="75000"/>
                  </a:schemeClr>
                </a:solidFill>
                <a:latin typeface="Century Gothic"/>
                <a:ea typeface="Century Gothic"/>
                <a:cs typeface="Century Gothic"/>
                <a:sym typeface="Century Gothic"/>
              </a:rPr>
              <a:t>e</a:t>
            </a:r>
            <a:endParaRPr lang="en-GB" sz="7200" b="1" dirty="0">
              <a:solidFill>
                <a:schemeClr val="bg2">
                  <a:lumMod val="75000"/>
                </a:schemeClr>
              </a:solidFill>
              <a:latin typeface="Calibri"/>
              <a:ea typeface="Calibri"/>
              <a:cs typeface="Calibri"/>
              <a:sym typeface="Calibri"/>
            </a:endParaRPr>
          </a:p>
        </p:txBody>
      </p:sp>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1577" y="5421757"/>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7">
            <a:extLst>
              <a:ext uri="{FF2B5EF4-FFF2-40B4-BE49-F238E27FC236}">
                <a16:creationId xmlns:a16="http://schemas.microsoft.com/office/drawing/2014/main" id="{AD1105F7-D796-4B11-889E-6B084747681A}"/>
              </a:ext>
            </a:extLst>
          </p:cNvPr>
          <p:cNvSpPr/>
          <p:nvPr/>
        </p:nvSpPr>
        <p:spPr>
          <a:xfrm>
            <a:off x="1926594" y="5322140"/>
            <a:ext cx="2152462"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difficult (m)</a:t>
            </a:r>
            <a:endParaRPr kumimoji="0" lang="en-GB" sz="4000" b="0" i="0" u="none" strike="noStrike" kern="1200" cap="none" spc="-1" normalizeH="0" baseline="0" noProof="0" dirty="0">
              <a:ln>
                <a:noFill/>
              </a:ln>
              <a:solidFill>
                <a:prstClr val="black"/>
              </a:solidFill>
              <a:effectLst/>
              <a:uLnTx/>
              <a:uFillTx/>
              <a:latin typeface="Arial"/>
            </a:endParaRPr>
          </a:p>
        </p:txBody>
      </p:sp>
      <p:sp>
        <p:nvSpPr>
          <p:cNvPr id="16" name="CustomShape 7">
            <a:extLst>
              <a:ext uri="{FF2B5EF4-FFF2-40B4-BE49-F238E27FC236}">
                <a16:creationId xmlns:a16="http://schemas.microsoft.com/office/drawing/2014/main" id="{20921AA7-73F0-49FE-BF1D-D4C12B159C8A}"/>
              </a:ext>
            </a:extLst>
          </p:cNvPr>
          <p:cNvSpPr/>
          <p:nvPr/>
        </p:nvSpPr>
        <p:spPr>
          <a:xfrm>
            <a:off x="8193238" y="5322140"/>
            <a:ext cx="2152462"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1" normalizeH="0" baseline="0" noProof="0" dirty="0">
                <a:ln>
                  <a:noFill/>
                </a:ln>
                <a:solidFill>
                  <a:srgbClr val="002060"/>
                </a:solidFill>
                <a:effectLst/>
                <a:uLnTx/>
                <a:uFillTx/>
                <a:latin typeface="Century Gothic"/>
                <a:ea typeface="Century Gothic"/>
              </a:rPr>
              <a:t>difficult (f)</a:t>
            </a:r>
            <a:endParaRPr kumimoji="0" lang="en-GB" sz="4000" b="0" i="0" u="none" strike="noStrike" kern="1200" cap="none" spc="-1" normalizeH="0" baseline="0" noProof="0" dirty="0">
              <a:ln>
                <a:noFill/>
              </a:ln>
              <a:solidFill>
                <a:prstClr val="black"/>
              </a:solidFill>
              <a:effectLst/>
              <a:uLnTx/>
              <a:uFillTx/>
              <a:latin typeface="Arial"/>
            </a:endParaRPr>
          </a:p>
        </p:txBody>
      </p:sp>
      <p:pic>
        <p:nvPicPr>
          <p:cNvPr id="5" name="Picture 4">
            <a:extLst>
              <a:ext uri="{FF2B5EF4-FFF2-40B4-BE49-F238E27FC236}">
                <a16:creationId xmlns:a16="http://schemas.microsoft.com/office/drawing/2014/main" id="{BC79F9AA-76C4-4DF5-8DB0-7FE83C4AA79D}"/>
              </a:ext>
            </a:extLst>
          </p:cNvPr>
          <p:cNvPicPr>
            <a:picLocks noChangeAspect="1"/>
          </p:cNvPicPr>
          <p:nvPr/>
        </p:nvPicPr>
        <p:blipFill>
          <a:blip r:embed="rId7"/>
          <a:stretch>
            <a:fillRect/>
          </a:stretch>
        </p:blipFill>
        <p:spPr>
          <a:xfrm>
            <a:off x="8264297" y="1453845"/>
            <a:ext cx="2866008" cy="3308465"/>
          </a:xfrm>
          <a:prstGeom prst="rect">
            <a:avLst/>
          </a:prstGeom>
        </p:spPr>
      </p:pic>
      <p:pic>
        <p:nvPicPr>
          <p:cNvPr id="8" name="Picture 7">
            <a:extLst>
              <a:ext uri="{FF2B5EF4-FFF2-40B4-BE49-F238E27FC236}">
                <a16:creationId xmlns:a16="http://schemas.microsoft.com/office/drawing/2014/main" id="{167E47C7-D667-4511-8001-003C264EDB45}"/>
              </a:ext>
            </a:extLst>
          </p:cNvPr>
          <p:cNvPicPr>
            <a:picLocks noChangeAspect="1"/>
          </p:cNvPicPr>
          <p:nvPr/>
        </p:nvPicPr>
        <p:blipFill>
          <a:blip r:embed="rId8"/>
          <a:stretch>
            <a:fillRect/>
          </a:stretch>
        </p:blipFill>
        <p:spPr>
          <a:xfrm>
            <a:off x="1766886" y="1270229"/>
            <a:ext cx="3138978" cy="3623577"/>
          </a:xfrm>
          <a:prstGeom prst="rect">
            <a:avLst/>
          </a:prstGeom>
        </p:spPr>
      </p:pic>
      <p:pic>
        <p:nvPicPr>
          <p:cNvPr id="19" name="Graphic 18" descr="Teacher">
            <a:extLst>
              <a:ext uri="{FF2B5EF4-FFF2-40B4-BE49-F238E27FC236}">
                <a16:creationId xmlns:a16="http://schemas.microsoft.com/office/drawing/2014/main" id="{DB3919DA-8AEF-4B48-A9BD-1A6C4F6867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8036" y="-24212"/>
            <a:ext cx="914400" cy="914400"/>
          </a:xfrm>
          <a:prstGeom prst="rect">
            <a:avLst/>
          </a:prstGeom>
        </p:spPr>
      </p:pic>
      <p:sp>
        <p:nvSpPr>
          <p:cNvPr id="20" name="Speech Bubble: Rectangle with Corners Rounded 19">
            <a:hlinkClick r:id="" action="ppaction://noaction">
              <a:snd r:embed="rId11" name="T3_W8_7.1.wav"/>
            </a:hlinkClick>
            <a:extLst>
              <a:ext uri="{FF2B5EF4-FFF2-40B4-BE49-F238E27FC236}">
                <a16:creationId xmlns:a16="http://schemas.microsoft.com/office/drawing/2014/main" id="{5E8B2AFC-3310-492A-8CCF-8183134BAE8A}"/>
              </a:ext>
            </a:extLst>
          </p:cNvPr>
          <p:cNvSpPr/>
          <p:nvPr/>
        </p:nvSpPr>
        <p:spPr>
          <a:xfrm>
            <a:off x="1042436" y="90754"/>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1" name="TextBox 20">
            <a:hlinkClick r:id="" action="ppaction://noaction">
              <a:snd r:embed="rId11" name="T3_W8_7.1.wav"/>
            </a:hlinkClick>
            <a:extLst>
              <a:ext uri="{FF2B5EF4-FFF2-40B4-BE49-F238E27FC236}">
                <a16:creationId xmlns:a16="http://schemas.microsoft.com/office/drawing/2014/main" id="{53AFA13F-11C1-4A98-AF10-3358A08EFF21}"/>
              </a:ext>
            </a:extLst>
          </p:cNvPr>
          <p:cNvSpPr txBox="1"/>
          <p:nvPr/>
        </p:nvSpPr>
        <p:spPr>
          <a:xfrm>
            <a:off x="1042436" y="102966"/>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63334542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fficile.wav"/>
                                        </p:tgtEl>
                                      </p:cMediaNode>
                                    </p:audio>
                                  </p:sub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ifficile.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difficile.wav"/>
                                        </p:tgtEl>
                                      </p:cMediaNode>
                                    </p:audio>
                                  </p:sub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iffici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Y3_4_rojo_t1_w3_lesson (5)</Template>
  <TotalTime>7705</TotalTime>
  <Words>2364</Words>
  <Application>Microsoft Office PowerPoint</Application>
  <PresentationFormat>Widescreen</PresentationFormat>
  <Paragraphs>366</Paragraphs>
  <Slides>16</Slides>
  <Notes>16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Modern Love</vt:lpstr>
      <vt:lpstr>Arial</vt:lpstr>
      <vt:lpstr>Times New Roman</vt:lpstr>
      <vt:lpstr>Century Gothic</vt:lpstr>
      <vt:lpstr>Eras Demi ITC</vt:lpstr>
      <vt:lpstr>Wingdings</vt:lpstr>
      <vt:lpstr>Symbol</vt:lpstr>
      <vt:lpstr>Calibri</vt:lpstr>
      <vt:lpstr>Century Gothic</vt:lpstr>
      <vt:lpstr>Office Theme</vt:lpstr>
      <vt:lpstr>1_Office Theme</vt:lpstr>
      <vt:lpstr>Describing me and others</vt:lpstr>
      <vt:lpstr>[an|en]</vt:lpstr>
      <vt:lpstr>[a] </vt:lpstr>
      <vt:lpstr>[a]</vt:lpstr>
      <vt:lpstr>vocabulaire</vt:lpstr>
      <vt:lpstr>vocabulaire</vt:lpstr>
      <vt:lpstr>vocabulaire</vt:lpstr>
      <vt:lpstr>vocabulaire</vt:lpstr>
      <vt:lpstr>vocabulaire</vt:lpstr>
      <vt:lpstr>Using adjectives [1/2]</vt:lpstr>
      <vt:lpstr>Using adjectives [2/2]</vt:lpstr>
      <vt:lpstr>lire</vt:lpstr>
      <vt:lpstr>lire</vt:lpstr>
      <vt:lpstr>écouter</vt:lpstr>
      <vt:lpstr>vocabulaire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Marie-Odile Guillou</dc:creator>
  <cp:lastModifiedBy>Rachel Hawkes</cp:lastModifiedBy>
  <cp:revision>132</cp:revision>
  <cp:lastPrinted>2021-04-22T10:33:41Z</cp:lastPrinted>
  <dcterms:created xsi:type="dcterms:W3CDTF">2021-07-13T11:51:54Z</dcterms:created>
  <dcterms:modified xsi:type="dcterms:W3CDTF">2023-09-26T13:33:04Z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