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361" r:id="rId4"/>
    <p:sldId id="369" r:id="rId5"/>
    <p:sldId id="296" r:id="rId6"/>
    <p:sldId id="370" r:id="rId7"/>
    <p:sldId id="371" r:id="rId8"/>
    <p:sldId id="303" r:id="rId9"/>
    <p:sldId id="295" r:id="rId10"/>
    <p:sldId id="298" r:id="rId11"/>
    <p:sldId id="381" r:id="rId12"/>
    <p:sldId id="382" r:id="rId13"/>
    <p:sldId id="383" r:id="rId14"/>
    <p:sldId id="384" r:id="rId15"/>
    <p:sldId id="385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63925" autoAdjust="0"/>
  </p:normalViewPr>
  <p:slideViewPr>
    <p:cSldViewPr snapToGrid="0">
      <p:cViewPr varScale="1">
        <p:scale>
          <a:sx n="51" d="100"/>
          <a:sy n="51" d="100"/>
        </p:scale>
        <p:origin x="178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new words:</a:t>
            </a:r>
            <a:endParaRPr lang="en-GB" sz="18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SFC (Silent final consonant) source word: </a:t>
            </a: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petit 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[138] </a:t>
            </a: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Salut !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[2205]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présent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[216]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absent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[2016]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[22]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il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[13]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elle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[38]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être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suis, est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solidFill>
                <a:srgbClr val="002060"/>
              </a:solidFill>
              <a:effectLst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/>
              <a:t>The frequency rankings for words that occur in this PowerPoint which have been</a:t>
            </a:r>
            <a:r>
              <a:rPr lang="en-GB" sz="1800" i="1" dirty="0"/>
              <a:t> previously</a:t>
            </a:r>
            <a:r>
              <a:rPr lang="en-GB" sz="18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[2/6]</a:t>
            </a:r>
            <a:endParaRPr lang="en-GB" dirty="0"/>
          </a:p>
          <a:p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b="1" dirty="0"/>
              <a:t>Answer:</a:t>
            </a:r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78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[3/6]</a:t>
            </a:r>
            <a:endParaRPr lang="en-GB" dirty="0"/>
          </a:p>
          <a:p>
            <a:r>
              <a:rPr lang="en-GB" b="1" dirty="0"/>
              <a:t>Answer:</a:t>
            </a:r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Madame,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absent.</a:t>
            </a:r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6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[4/6]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Answer:</a:t>
            </a:r>
            <a:endParaRPr lang="en-GB" dirty="0"/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Salut Lara ! 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Monsierur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!</a:t>
            </a:r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89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[5/6]</a:t>
            </a:r>
            <a:br>
              <a:rPr lang="en-GB" b="1" dirty="0"/>
            </a:br>
            <a:r>
              <a:rPr lang="en-GB" b="1" dirty="0"/>
              <a:t>Answer:</a:t>
            </a:r>
            <a:endParaRPr lang="en-GB" dirty="0"/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absente, Monsieur.</a:t>
            </a:r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3805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[6/6]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Answer:</a:t>
            </a:r>
            <a:endParaRPr lang="en-GB" dirty="0"/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Bonjour, Madame ! 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3218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10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the vocabulary and structures from this week’s learning.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Tell pupils this is a conversation between teacher and pupils in a classroom.</a:t>
            </a:r>
            <a:br>
              <a:rPr lang="en-GB" b="0" dirty="0"/>
            </a:br>
            <a:r>
              <a:rPr lang="en-GB" b="0" dirty="0"/>
              <a:t>2. They try to write the French for the pink English prompts.</a:t>
            </a:r>
            <a:br>
              <a:rPr lang="en-GB" b="0" dirty="0"/>
            </a:br>
            <a:r>
              <a:rPr lang="en-GB" b="0" dirty="0"/>
              <a:t>3. Click to reveal the French words.</a:t>
            </a:r>
            <a:br>
              <a:rPr lang="en-GB" b="0" dirty="0"/>
            </a:br>
            <a:r>
              <a:rPr lang="en-GB" b="0" dirty="0"/>
              <a:t>4. Click the player to hear the conversation in full.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22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(two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spoken production and recall of this week and last week’s vocabulary.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Click to action the disappear animation on first word.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Pupils read the word aloud in French before it disappears.</a:t>
            </a:r>
            <a:br>
              <a:rPr lang="en-GB" dirty="0"/>
            </a:br>
            <a:r>
              <a:rPr lang="en-GB" dirty="0"/>
              <a:t>3. Continue for all 12 words.</a:t>
            </a:r>
            <a:br>
              <a:rPr lang="en-GB" dirty="0"/>
            </a:br>
            <a:r>
              <a:rPr lang="en-GB" dirty="0"/>
              <a:t>4. Continue to the next slide.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8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spoken production and recall of this week and last week’s vocabulary.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Click to action the disappear animation on first word.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Pupils translate and say the word in French before it disappears.</a:t>
            </a:r>
            <a:br>
              <a:rPr lang="en-GB" dirty="0"/>
            </a:br>
            <a:r>
              <a:rPr lang="en-GB" dirty="0"/>
              <a:t>3. Continue for all 12 words.</a:t>
            </a:r>
            <a:br>
              <a:rPr lang="en-GB" dirty="0"/>
            </a:b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23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this week’s new language.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dirty="0"/>
              <a:t>1. Explain the task to pupils</a:t>
            </a:r>
            <a:br>
              <a:rPr lang="en-GB" sz="1200" b="0" dirty="0"/>
            </a:br>
            <a:r>
              <a:rPr lang="en-GB" sz="1200" b="0" dirty="0"/>
              <a:t>2. Elicit the first name from the whole class, to model the task.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dirty="0"/>
              <a:t>3. Give pupils time to complete the questions.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dirty="0"/>
              <a:t>4. Elicit answers from the class and click to reveal the correct names.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5 minutes (4 slides)</a:t>
            </a:r>
            <a:br>
              <a:rPr lang="en-GB" dirty="0"/>
            </a:b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reintroduce the word ‘Salut’, which has a silent final consonant, and revisit the greeting ‘Bonjour’.</a:t>
            </a:r>
            <a:br>
              <a:rPr lang="en-GB" dirty="0"/>
            </a:b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+mn-lt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up the teacher saying ‘Bonjour’. Accompany this with a circular gesture with left palm facing the class, if desired.</a:t>
            </a:r>
            <a:endParaRPr lang="en-GB" sz="1200" b="0" strike="noStrike" spc="-1" dirty="0">
              <a:latin typeface="+mn-lt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up the teacher saying ‘Salut’.  Accompany this with a circular gesture with right palm facing the class, if using gestures.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Click to bring up the SFC icon ‘shh’ and point to the ‘t’ at the end of Salut.</a:t>
            </a:r>
            <a:endParaRPr lang="en-GB" sz="1200" b="0" strike="noStrike" spc="-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030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[2/4]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spoken production of the greetings ‘</a:t>
            </a:r>
            <a:r>
              <a:rPr lang="en-GB" b="0" dirty="0" err="1"/>
              <a:t>salut</a:t>
            </a:r>
            <a:r>
              <a:rPr lang="en-GB" b="0" dirty="0"/>
              <a:t>’ and ‘bonjour’ with the appropriate level of formality.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for bring up Madame Vidal.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Pupils say an appropriate greeting.</a:t>
            </a:r>
            <a:br>
              <a:rPr lang="en-GB" b="0" dirty="0"/>
            </a:br>
            <a:r>
              <a:rPr lang="en-GB" b="0" dirty="0"/>
              <a:t>3. Click for a call out to introduce the two word Madame.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Click to bring up the Madame Vidal’s matching response.</a:t>
            </a:r>
            <a:br>
              <a:rPr lang="en-GB" b="0" dirty="0"/>
            </a:br>
            <a:r>
              <a:rPr lang="en-GB" b="0" dirty="0"/>
              <a:t>5. Do the same with the information on the following slide.</a:t>
            </a:r>
            <a:br>
              <a:rPr lang="en-GB" b="0" dirty="0"/>
            </a:br>
            <a:br>
              <a:rPr lang="en-GB" sz="1200" b="1" dirty="0"/>
            </a:br>
            <a:br>
              <a:rPr lang="en-GB" sz="1200" b="1" dirty="0"/>
            </a:br>
            <a:r>
              <a:rPr lang="en-GB" sz="1200" b="1" dirty="0"/>
              <a:t>Note: The names have been chosen with familiar SSC so for additional practice in pronunciation, pupils could also say the names.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886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[3/4]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029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[4/4]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Pupils have to say an appropriate greeting and the person’s name to navigate their way around the maze to the end.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On first click the person spins and pupils greet that person, e.g. Bonjour, Madame Vidal ! Salut, Ali 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They continue until they exit the maze.</a:t>
            </a:r>
            <a:br>
              <a:rPr lang="en-GB" b="0" dirty="0"/>
            </a:br>
            <a:r>
              <a:rPr lang="en-GB" b="0" dirty="0"/>
              <a:t>4. In case required, click on the names to hear them pronounced.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sz="1200" b="1" dirty="0"/>
            </a:br>
            <a:r>
              <a:rPr lang="en-GB" sz="1200" b="1" dirty="0"/>
              <a:t>Note: The names have been chosen with familiar SSC to facilitate additional practice in pronunciation.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886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(6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</a:t>
            </a:r>
            <a:r>
              <a:rPr lang="en-GB" b="0" baseline="0" dirty="0"/>
              <a:t>practise oral sentence building, deciding between the target features of je </a:t>
            </a:r>
            <a:r>
              <a:rPr lang="en-GB" b="0" baseline="0" dirty="0" err="1"/>
              <a:t>suis</a:t>
            </a:r>
            <a:r>
              <a:rPr lang="en-GB" b="0" baseline="0" dirty="0"/>
              <a:t> | </a:t>
            </a:r>
            <a:r>
              <a:rPr lang="en-GB" b="0" baseline="0" dirty="0" err="1"/>
              <a:t>il</a:t>
            </a:r>
            <a:r>
              <a:rPr lang="en-GB" b="0" baseline="0" dirty="0"/>
              <a:t>/</a:t>
            </a:r>
            <a:r>
              <a:rPr lang="en-GB" b="0" baseline="0" dirty="0" err="1"/>
              <a:t>elle</a:t>
            </a:r>
            <a:r>
              <a:rPr lang="en-GB" b="0" baseline="0" dirty="0"/>
              <a:t> </a:t>
            </a:r>
            <a:r>
              <a:rPr lang="en-GB" b="0" baseline="0" dirty="0" err="1"/>
              <a:t>est</a:t>
            </a:r>
            <a:r>
              <a:rPr lang="en-GB" b="0" baseline="0" dirty="0"/>
              <a:t> and masculine | feminine adjective forms.</a:t>
            </a:r>
            <a:br>
              <a:rPr lang="en-GB" b="0" baseline="0" dirty="0"/>
            </a:br>
            <a:endParaRPr lang="en-GB" b="1" dirty="0"/>
          </a:p>
          <a:p>
            <a:r>
              <a:rPr lang="en-GB" b="1" baseline="0" dirty="0"/>
              <a:t>Procedure</a:t>
            </a:r>
            <a:r>
              <a:rPr lang="en-GB" b="0" baseline="0" dirty="0"/>
              <a:t>:</a:t>
            </a:r>
          </a:p>
          <a:p>
            <a:r>
              <a:rPr lang="en-GB" dirty="0"/>
              <a:t>1. Click for English sentence and French prompt words.</a:t>
            </a:r>
            <a:br>
              <a:rPr lang="en-GB" dirty="0"/>
            </a:br>
            <a:r>
              <a:rPr lang="en-GB" dirty="0"/>
              <a:t>2. Click Début to start the timer.</a:t>
            </a:r>
          </a:p>
          <a:p>
            <a:r>
              <a:rPr lang="en-GB" dirty="0"/>
              <a:t>3. Pupils select from the words given to create and say the sentence out loud before the time elapses.</a:t>
            </a:r>
            <a:br>
              <a:rPr lang="en-GB" dirty="0"/>
            </a:br>
            <a:r>
              <a:rPr lang="en-GB" dirty="0"/>
              <a:t>4. Click for the French sentence to appear.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Answer:</a:t>
            </a:r>
            <a:br>
              <a:rPr lang="en-GB" dirty="0"/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Bonjour ! Je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4.wav"/><Relationship Id="rId5" Type="http://schemas.openxmlformats.org/officeDocument/2006/relationships/audio" Target="../media/audio4.wav"/><Relationship Id="rId4" Type="http://schemas.openxmlformats.org/officeDocument/2006/relationships/image" Target="../media/image3.png"/><Relationship Id="rId9" Type="http://schemas.openxmlformats.org/officeDocument/2006/relationships/audio" Target="../media/audio1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5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openxmlformats.org/officeDocument/2006/relationships/image" Target="../media/image10.png"/><Relationship Id="rId3" Type="http://schemas.openxmlformats.org/officeDocument/2006/relationships/image" Target="../media/image15.png"/><Relationship Id="rId21" Type="http://schemas.openxmlformats.org/officeDocument/2006/relationships/image" Target="../media/image22.png"/><Relationship Id="rId7" Type="http://schemas.openxmlformats.org/officeDocument/2006/relationships/audio" Target="../media/audio7.wav"/><Relationship Id="rId12" Type="http://schemas.openxmlformats.org/officeDocument/2006/relationships/image" Target="../media/image14.png"/><Relationship Id="rId17" Type="http://schemas.openxmlformats.org/officeDocument/2006/relationships/audio" Target="../media/audio12.wav"/><Relationship Id="rId25" Type="http://schemas.openxmlformats.org/officeDocument/2006/relationships/image" Target="../media/image8.svg"/><Relationship Id="rId2" Type="http://schemas.openxmlformats.org/officeDocument/2006/relationships/notesSlide" Target="../notesSlides/notesSlide8.xml"/><Relationship Id="rId16" Type="http://schemas.openxmlformats.org/officeDocument/2006/relationships/audio" Target="../media/audio11.wav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24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audio" Target="../media/audio10.wav"/><Relationship Id="rId23" Type="http://schemas.openxmlformats.org/officeDocument/2006/relationships/image" Target="../media/image5.png"/><Relationship Id="rId10" Type="http://schemas.openxmlformats.org/officeDocument/2006/relationships/audio" Target="../media/audio8.wav"/><Relationship Id="rId19" Type="http://schemas.openxmlformats.org/officeDocument/2006/relationships/image" Target="../media/image20.png"/><Relationship Id="rId4" Type="http://schemas.openxmlformats.org/officeDocument/2006/relationships/image" Target="../media/image16.svg"/><Relationship Id="rId9" Type="http://schemas.openxmlformats.org/officeDocument/2006/relationships/image" Target="../media/image18.png"/><Relationship Id="rId14" Type="http://schemas.openxmlformats.org/officeDocument/2006/relationships/audio" Target="../media/audio9.wav"/><Relationship Id="rId22" Type="http://schemas.openxmlformats.org/officeDocument/2006/relationships/audio" Target="../media/audio1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8E65F3BF-D1B3-4F7A-AAC8-255D93C5F38F}"/>
              </a:ext>
            </a:extLst>
          </p:cNvPr>
          <p:cNvSpPr/>
          <p:nvPr/>
        </p:nvSpPr>
        <p:spPr>
          <a:xfrm>
            <a:off x="0" y="-4619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Google Shape;100;p2"/>
          <p:cNvSpPr/>
          <p:nvPr/>
        </p:nvSpPr>
        <p:spPr>
          <a:xfrm>
            <a:off x="6368181" y="455238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jaune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</a:b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5" name="Picture 4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8F0C2F7A-216B-43A8-A849-7A82598C4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0" y="193370"/>
            <a:ext cx="5084505" cy="4359018"/>
          </a:xfrm>
          <a:prstGeom prst="rect">
            <a:avLst/>
          </a:prstGeom>
        </p:spPr>
      </p:pic>
      <p:pic>
        <p:nvPicPr>
          <p:cNvPr id="7" name="Google Shape;195;p9">
            <a:extLst>
              <a:ext uri="{FF2B5EF4-FFF2-40B4-BE49-F238E27FC236}">
                <a16:creationId xmlns:a16="http://schemas.microsoft.com/office/drawing/2014/main" id="{347D0EB3-7266-48A8-9770-7D44264B515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79212" y="2035834"/>
            <a:ext cx="2778056" cy="2488948"/>
          </a:xfrm>
          <a:prstGeom prst="rect">
            <a:avLst/>
          </a:prstGeom>
          <a:ln>
            <a:noFill/>
          </a:ln>
        </p:spPr>
      </p:pic>
      <p:pic>
        <p:nvPicPr>
          <p:cNvPr id="8" name="Google Shape;159;p7">
            <a:extLst>
              <a:ext uri="{FF2B5EF4-FFF2-40B4-BE49-F238E27FC236}">
                <a16:creationId xmlns:a16="http://schemas.microsoft.com/office/drawing/2014/main" id="{BBE531E9-43F1-40BC-AD77-32BFBCCD994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2086647" y="2527290"/>
            <a:ext cx="931652" cy="901710"/>
          </a:xfrm>
          <a:prstGeom prst="rect">
            <a:avLst/>
          </a:prstGeom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6771A8C-32EB-419E-AEC1-B9BF5475F85B}"/>
              </a:ext>
            </a:extLst>
          </p:cNvPr>
          <p:cNvGrpSpPr/>
          <p:nvPr/>
        </p:nvGrpSpPr>
        <p:grpSpPr>
          <a:xfrm>
            <a:off x="1885307" y="1980882"/>
            <a:ext cx="1204860" cy="633684"/>
            <a:chOff x="3930186" y="1082830"/>
            <a:chExt cx="1187922" cy="645406"/>
          </a:xfrm>
        </p:grpSpPr>
        <p:pic>
          <p:nvPicPr>
            <p:cNvPr id="11" name="Picture 22" descr="Free Bubble Speech vector and picture">
              <a:extLst>
                <a:ext uri="{FF2B5EF4-FFF2-40B4-BE49-F238E27FC236}">
                  <a16:creationId xmlns:a16="http://schemas.microsoft.com/office/drawing/2014/main" id="{7E78D92C-2A76-467E-9D0A-E1CAAE880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186" y="1082830"/>
              <a:ext cx="922010" cy="645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1EA53A-BC83-435E-8D18-15027A33C250}"/>
                </a:ext>
              </a:extLst>
            </p:cNvPr>
            <p:cNvSpPr txBox="1"/>
            <p:nvPr/>
          </p:nvSpPr>
          <p:spPr>
            <a:xfrm>
              <a:off x="3975268" y="1205826"/>
              <a:ext cx="1142840" cy="418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dern Love" panose="04090805081005020601" pitchFamily="82" charset="0"/>
                </a:rPr>
                <a:t>Lucas ?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0CD7F4-2EB9-4463-8F50-8C70ACDDF5A9}"/>
              </a:ext>
            </a:extLst>
          </p:cNvPr>
          <p:cNvSpPr txBox="1"/>
          <p:nvPr/>
        </p:nvSpPr>
        <p:spPr>
          <a:xfrm>
            <a:off x="2860080" y="87011"/>
            <a:ext cx="4973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French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623EBE-61E9-41D3-B684-DDC6E823C94A}"/>
              </a:ext>
            </a:extLst>
          </p:cNvPr>
          <p:cNvSpPr txBox="1"/>
          <p:nvPr/>
        </p:nvSpPr>
        <p:spPr>
          <a:xfrm>
            <a:off x="107595" y="576253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821260" y="1535216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003613" y="3038167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556891" y="5089188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478959" y="111527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0EEF38-E5C6-41F1-8ADA-FB8A0E909862}"/>
              </a:ext>
            </a:extLst>
          </p:cNvPr>
          <p:cNvSpPr/>
          <p:nvPr/>
        </p:nvSpPr>
        <p:spPr>
          <a:xfrm>
            <a:off x="1149927" y="4732362"/>
            <a:ext cx="2485184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présent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4879577" y="587085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présente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Yes, she is present.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Salut !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65021" y="2342714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Oui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,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elle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est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présente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9" name="Graphic 28" descr="Teacher">
            <a:extLst>
              <a:ext uri="{FF2B5EF4-FFF2-40B4-BE49-F238E27FC236}">
                <a16:creationId xmlns:a16="http://schemas.microsoft.com/office/drawing/2014/main" id="{6B492235-AB6A-4E50-9C2C-C9C45228C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0341" y="-1990"/>
            <a:ext cx="914400" cy="914400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78CD4009-D983-4D8C-87EC-8C03AF543EE8}"/>
              </a:ext>
            </a:extLst>
          </p:cNvPr>
          <p:cNvSpPr/>
          <p:nvPr/>
        </p:nvSpPr>
        <p:spPr>
          <a:xfrm>
            <a:off x="9736685" y="143642"/>
            <a:ext cx="1263684" cy="547644"/>
          </a:xfrm>
          <a:prstGeom prst="wedgeRoundRectCallout">
            <a:avLst>
              <a:gd name="adj1" fmla="val -73625"/>
              <a:gd name="adj2" fmla="val 6616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064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0CD7F4-2EB9-4463-8F50-8C70ACDDF5A9}"/>
              </a:ext>
            </a:extLst>
          </p:cNvPr>
          <p:cNvSpPr txBox="1"/>
          <p:nvPr/>
        </p:nvSpPr>
        <p:spPr>
          <a:xfrm>
            <a:off x="2860080" y="87011"/>
            <a:ext cx="4973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French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623EBE-61E9-41D3-B684-DDC6E823C94A}"/>
              </a:ext>
            </a:extLst>
          </p:cNvPr>
          <p:cNvSpPr txBox="1"/>
          <p:nvPr/>
        </p:nvSpPr>
        <p:spPr>
          <a:xfrm>
            <a:off x="107595" y="576253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821260" y="1535216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003613" y="3038167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556891" y="5089188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478959" y="111527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0EEF38-E5C6-41F1-8ADA-FB8A0E909862}"/>
              </a:ext>
            </a:extLst>
          </p:cNvPr>
          <p:cNvSpPr/>
          <p:nvPr/>
        </p:nvSpPr>
        <p:spPr>
          <a:xfrm>
            <a:off x="1274618" y="4732362"/>
            <a:ext cx="236049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Madame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4879577" y="587085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absent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Monsieur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No, Miss. 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is absent.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38151" y="1216550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absente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65021" y="2356016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Non, Madame. </a:t>
            </a:r>
            <a:b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Il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est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absent.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9" name="Graphic 28" descr="Teacher">
            <a:extLst>
              <a:ext uri="{FF2B5EF4-FFF2-40B4-BE49-F238E27FC236}">
                <a16:creationId xmlns:a16="http://schemas.microsoft.com/office/drawing/2014/main" id="{5EDD90F7-61F0-4405-A410-FB2689A26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0341" y="-1990"/>
            <a:ext cx="914400" cy="914400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700193CB-CD1D-4F4F-92AE-22586159DCCE}"/>
              </a:ext>
            </a:extLst>
          </p:cNvPr>
          <p:cNvSpPr/>
          <p:nvPr/>
        </p:nvSpPr>
        <p:spPr>
          <a:xfrm>
            <a:off x="9736685" y="143642"/>
            <a:ext cx="1263684" cy="547644"/>
          </a:xfrm>
          <a:prstGeom prst="wedgeRoundRectCallout">
            <a:avLst>
              <a:gd name="adj1" fmla="val -73625"/>
              <a:gd name="adj2" fmla="val 6616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49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0CD7F4-2EB9-4463-8F50-8C70ACDDF5A9}"/>
              </a:ext>
            </a:extLst>
          </p:cNvPr>
          <p:cNvSpPr txBox="1"/>
          <p:nvPr/>
        </p:nvSpPr>
        <p:spPr>
          <a:xfrm>
            <a:off x="2860080" y="87011"/>
            <a:ext cx="4973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French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623EBE-61E9-41D3-B684-DDC6E823C94A}"/>
              </a:ext>
            </a:extLst>
          </p:cNvPr>
          <p:cNvSpPr txBox="1"/>
          <p:nvPr/>
        </p:nvSpPr>
        <p:spPr>
          <a:xfrm>
            <a:off x="107595" y="576253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095251" y="1535216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003613" y="3038167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556891" y="5089188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478959" y="111527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0EEF38-E5C6-41F1-8ADA-FB8A0E909862}"/>
              </a:ext>
            </a:extLst>
          </p:cNvPr>
          <p:cNvSpPr/>
          <p:nvPr/>
        </p:nvSpPr>
        <p:spPr>
          <a:xfrm>
            <a:off x="1330036" y="4732362"/>
            <a:ext cx="230507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Monsieur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3396233" y="589091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là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Madame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 Lara!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Sir, she is there!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Salut !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65021" y="2356016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Salut Lara ! Monsieur,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elle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est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là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!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878B9AA-9532-4AA0-9729-AAC6410E1D13}"/>
              </a:ext>
            </a:extLst>
          </p:cNvPr>
          <p:cNvSpPr/>
          <p:nvPr/>
        </p:nvSpPr>
        <p:spPr>
          <a:xfrm>
            <a:off x="6096000" y="588258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Lara</a:t>
            </a:r>
          </a:p>
        </p:txBody>
      </p:sp>
      <p:pic>
        <p:nvPicPr>
          <p:cNvPr id="30" name="Graphic 29" descr="Teacher">
            <a:extLst>
              <a:ext uri="{FF2B5EF4-FFF2-40B4-BE49-F238E27FC236}">
                <a16:creationId xmlns:a16="http://schemas.microsoft.com/office/drawing/2014/main" id="{8219705D-B003-45C2-A5A8-9547BACDE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0341" y="-1990"/>
            <a:ext cx="914400" cy="914400"/>
          </a:xfrm>
          <a:prstGeom prst="rect">
            <a:avLst/>
          </a:prstGeom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E5F20F64-B7A8-4200-B472-3F0DB03519C6}"/>
              </a:ext>
            </a:extLst>
          </p:cNvPr>
          <p:cNvSpPr/>
          <p:nvPr/>
        </p:nvSpPr>
        <p:spPr>
          <a:xfrm>
            <a:off x="9736685" y="143642"/>
            <a:ext cx="1263684" cy="547644"/>
          </a:xfrm>
          <a:prstGeom prst="wedgeRoundRectCallout">
            <a:avLst>
              <a:gd name="adj1" fmla="val -73625"/>
              <a:gd name="adj2" fmla="val 6616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51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19" grpId="0" animBg="1"/>
      <p:bldP spid="21" grpId="0" animBg="1"/>
      <p:bldP spid="25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0CD7F4-2EB9-4463-8F50-8C70ACDDF5A9}"/>
              </a:ext>
            </a:extLst>
          </p:cNvPr>
          <p:cNvSpPr txBox="1"/>
          <p:nvPr/>
        </p:nvSpPr>
        <p:spPr>
          <a:xfrm>
            <a:off x="2860080" y="87011"/>
            <a:ext cx="4973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French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623EBE-61E9-41D3-B684-DDC6E823C94A}"/>
              </a:ext>
            </a:extLst>
          </p:cNvPr>
          <p:cNvSpPr txBox="1"/>
          <p:nvPr/>
        </p:nvSpPr>
        <p:spPr>
          <a:xfrm>
            <a:off x="107595" y="576253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397391" y="1535216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absente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003613" y="3038167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556891" y="5089188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478959" y="111527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0EEF38-E5C6-41F1-8ADA-FB8A0E909862}"/>
              </a:ext>
            </a:extLst>
          </p:cNvPr>
          <p:cNvSpPr/>
          <p:nvPr/>
        </p:nvSpPr>
        <p:spPr>
          <a:xfrm>
            <a:off x="1003613" y="4732362"/>
            <a:ext cx="2631498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Monsieur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4879577" y="587085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absent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is absent, Sir.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7681912" y="1258888"/>
            <a:ext cx="2438322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Madame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65021" y="2340287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Elle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est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absente, Monsieur.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9" name="Graphic 28" descr="Teacher">
            <a:extLst>
              <a:ext uri="{FF2B5EF4-FFF2-40B4-BE49-F238E27FC236}">
                <a16:creationId xmlns:a16="http://schemas.microsoft.com/office/drawing/2014/main" id="{D262815E-4465-4513-8A35-B49C08AD1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0341" y="-1990"/>
            <a:ext cx="914400" cy="914400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70CDC47D-5D19-41DF-B027-A37373553B01}"/>
              </a:ext>
            </a:extLst>
          </p:cNvPr>
          <p:cNvSpPr/>
          <p:nvPr/>
        </p:nvSpPr>
        <p:spPr>
          <a:xfrm>
            <a:off x="9736685" y="143642"/>
            <a:ext cx="1263684" cy="547644"/>
          </a:xfrm>
          <a:prstGeom prst="wedgeRoundRectCallout">
            <a:avLst>
              <a:gd name="adj1" fmla="val -73625"/>
              <a:gd name="adj2" fmla="val 6616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144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0CD7F4-2EB9-4463-8F50-8C70ACDDF5A9}"/>
              </a:ext>
            </a:extLst>
          </p:cNvPr>
          <p:cNvSpPr txBox="1"/>
          <p:nvPr/>
        </p:nvSpPr>
        <p:spPr>
          <a:xfrm>
            <a:off x="2860080" y="87011"/>
            <a:ext cx="4973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French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623EBE-61E9-41D3-B684-DDC6E823C94A}"/>
              </a:ext>
            </a:extLst>
          </p:cNvPr>
          <p:cNvSpPr txBox="1"/>
          <p:nvPr/>
        </p:nvSpPr>
        <p:spPr>
          <a:xfrm>
            <a:off x="107595" y="576253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003613" y="1535216"/>
            <a:ext cx="193208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Madame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003613" y="3038167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556891" y="5089188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478959" y="111527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0EEF38-E5C6-41F1-8ADA-FB8A0E909862}"/>
              </a:ext>
            </a:extLst>
          </p:cNvPr>
          <p:cNvSpPr/>
          <p:nvPr/>
        </p:nvSpPr>
        <p:spPr>
          <a:xfrm>
            <a:off x="391996" y="4732362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Bonjour !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3413044" y="585728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présent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présente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Hello,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Miss! </a:t>
            </a:r>
            <a:b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Yes, he is present.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Salut !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38863" y="2356016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Bonjour, Madame !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Oui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,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il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est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présent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477A8CF-2A1B-43B5-8EB7-5674F3AA59AE}"/>
              </a:ext>
            </a:extLst>
          </p:cNvPr>
          <p:cNvSpPr/>
          <p:nvPr/>
        </p:nvSpPr>
        <p:spPr>
          <a:xfrm>
            <a:off x="6570739" y="5666243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0" name="Graphic 29" descr="Teacher">
            <a:extLst>
              <a:ext uri="{FF2B5EF4-FFF2-40B4-BE49-F238E27FC236}">
                <a16:creationId xmlns:a16="http://schemas.microsoft.com/office/drawing/2014/main" id="{6BB84C1B-CB38-481A-B98C-F4DA71EF5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0341" y="-1990"/>
            <a:ext cx="914400" cy="914400"/>
          </a:xfrm>
          <a:prstGeom prst="rect">
            <a:avLst/>
          </a:prstGeom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4EE00F65-A07A-46C7-A6C0-683AB6DDB456}"/>
              </a:ext>
            </a:extLst>
          </p:cNvPr>
          <p:cNvSpPr/>
          <p:nvPr/>
        </p:nvSpPr>
        <p:spPr>
          <a:xfrm>
            <a:off x="9736685" y="143642"/>
            <a:ext cx="1263684" cy="547644"/>
          </a:xfrm>
          <a:prstGeom prst="wedgeRoundRectCallout">
            <a:avLst>
              <a:gd name="adj1" fmla="val -73625"/>
              <a:gd name="adj2" fmla="val 6616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62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B23F3F6-9F04-4702-B0C7-CEA344AE0CDD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7A95D6E-4BF0-4EE5-BF20-EA95A3CA3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130752-2A0D-47C6-8A46-CE2F0B5E4C21}"/>
              </a:ext>
            </a:extLst>
          </p:cNvPr>
          <p:cNvSpPr/>
          <p:nvPr/>
        </p:nvSpPr>
        <p:spPr>
          <a:xfrm>
            <a:off x="476195" y="1028030"/>
            <a:ext cx="8274337" cy="51810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-	Bonjour, Anne !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-	Bonjour, Madame.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-	Luc ?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-	Non,  il est   absent, Madame.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-	Bonjour, Milo !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-	Bonjour, je suis ici.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-	Odile ?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-	Elle est présente, Madame.  Elle est là.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AB23EC-7264-4AC4-9001-CD6B2D40C75F}"/>
              </a:ext>
            </a:extLst>
          </p:cNvPr>
          <p:cNvGrpSpPr/>
          <p:nvPr/>
        </p:nvGrpSpPr>
        <p:grpSpPr>
          <a:xfrm>
            <a:off x="8161729" y="113367"/>
            <a:ext cx="3881170" cy="2762446"/>
            <a:chOff x="3670126" y="2856258"/>
            <a:chExt cx="3757808" cy="2736790"/>
          </a:xfrm>
        </p:grpSpPr>
        <p:pic>
          <p:nvPicPr>
            <p:cNvPr id="36" name="Google Shape;159;p7">
              <a:extLst>
                <a:ext uri="{FF2B5EF4-FFF2-40B4-BE49-F238E27FC236}">
                  <a16:creationId xmlns:a16="http://schemas.microsoft.com/office/drawing/2014/main" id="{71D2850E-BA52-4E33-8AFA-06B0E2B6E631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4305239" y="2856258"/>
              <a:ext cx="2625001" cy="2279413"/>
            </a:xfrm>
            <a:prstGeom prst="rect">
              <a:avLst/>
            </a:prstGeom>
            <a:ln>
              <a:noFill/>
            </a:ln>
          </p:spPr>
        </p:pic>
        <p:sp>
          <p:nvSpPr>
            <p:cNvPr id="37" name="TextBox 36">
              <a:hlinkClick r:id="" action="ppaction://noaction">
                <a:snd r:embed="rId5" name="Madame Vidal.wav"/>
              </a:hlinkClick>
              <a:extLst>
                <a:ext uri="{FF2B5EF4-FFF2-40B4-BE49-F238E27FC236}">
                  <a16:creationId xmlns:a16="http://schemas.microsoft.com/office/drawing/2014/main" id="{D1A18AC8-1B44-44E6-AE7F-4E157D433848}"/>
                </a:ext>
              </a:extLst>
            </p:cNvPr>
            <p:cNvSpPr txBox="1"/>
            <p:nvPr/>
          </p:nvSpPr>
          <p:spPr>
            <a:xfrm>
              <a:off x="3670126" y="5135671"/>
              <a:ext cx="3757808" cy="457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Madame Vidal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BD0754-D2A4-42A9-ACED-26602504570D}"/>
              </a:ext>
            </a:extLst>
          </p:cNvPr>
          <p:cNvSpPr/>
          <p:nvPr/>
        </p:nvSpPr>
        <p:spPr>
          <a:xfrm>
            <a:off x="1383104" y="1870364"/>
            <a:ext cx="1401660" cy="4017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66"/>
                </a:solidFill>
                <a:latin typeface="Century Gothic" panose="020B0502020202020204" pitchFamily="34" charset="0"/>
              </a:rPr>
              <a:t>[Hello]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063F125-797E-449F-9838-6C5E34DE35C0}"/>
              </a:ext>
            </a:extLst>
          </p:cNvPr>
          <p:cNvSpPr/>
          <p:nvPr/>
        </p:nvSpPr>
        <p:spPr>
          <a:xfrm>
            <a:off x="2243872" y="3142189"/>
            <a:ext cx="1277329" cy="4017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66"/>
                </a:solidFill>
                <a:latin typeface="Century Gothic" panose="020B0502020202020204" pitchFamily="34" charset="0"/>
              </a:rPr>
              <a:t>[he is]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DEFE5B0-BC94-4E59-AA28-456BD93FDA5B}"/>
              </a:ext>
            </a:extLst>
          </p:cNvPr>
          <p:cNvSpPr/>
          <p:nvPr/>
        </p:nvSpPr>
        <p:spPr>
          <a:xfrm>
            <a:off x="2882535" y="4414014"/>
            <a:ext cx="2326773" cy="4017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66"/>
                </a:solidFill>
                <a:latin typeface="Century Gothic" panose="020B0502020202020204" pitchFamily="34" charset="0"/>
              </a:rPr>
              <a:t>[I am here.]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250BAA6-CA77-44B1-8998-C44653B59AFC}"/>
              </a:ext>
            </a:extLst>
          </p:cNvPr>
          <p:cNvSpPr/>
          <p:nvPr/>
        </p:nvSpPr>
        <p:spPr>
          <a:xfrm>
            <a:off x="1383104" y="5716789"/>
            <a:ext cx="2884097" cy="4017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66"/>
                </a:solidFill>
                <a:latin typeface="Century Gothic" panose="020B0502020202020204" pitchFamily="34" charset="0"/>
              </a:rPr>
              <a:t>[She is present]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A9C01C4-8156-48A4-8BA1-1255FD1A1380}"/>
              </a:ext>
            </a:extLst>
          </p:cNvPr>
          <p:cNvSpPr/>
          <p:nvPr/>
        </p:nvSpPr>
        <p:spPr>
          <a:xfrm>
            <a:off x="6136739" y="5628186"/>
            <a:ext cx="2559235" cy="4616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66"/>
                </a:solidFill>
                <a:latin typeface="Century Gothic" panose="020B0502020202020204" pitchFamily="34" charset="0"/>
              </a:rPr>
              <a:t>[She is there.]</a:t>
            </a:r>
          </a:p>
        </p:txBody>
      </p:sp>
      <p:sp>
        <p:nvSpPr>
          <p:cNvPr id="3" name="Action Button: Sound 2">
            <a:hlinkClick r:id="" action="ppaction://noaction" highlightClick="1">
              <a:snd r:embed="rId6" name="follow-up_15_conversation.wav"/>
            </a:hlinkClick>
            <a:extLst>
              <a:ext uri="{FF2B5EF4-FFF2-40B4-BE49-F238E27FC236}">
                <a16:creationId xmlns:a16="http://schemas.microsoft.com/office/drawing/2014/main" id="{A671A13F-8334-43CF-B45E-AA4EE6907488}"/>
              </a:ext>
            </a:extLst>
          </p:cNvPr>
          <p:cNvSpPr/>
          <p:nvPr/>
        </p:nvSpPr>
        <p:spPr>
          <a:xfrm>
            <a:off x="11263745" y="1704109"/>
            <a:ext cx="651164" cy="561627"/>
          </a:xfrm>
          <a:prstGeom prst="actionButtonSoun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EBD813DF-1FB9-46A4-965A-912885DE21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21201" y="6507"/>
            <a:ext cx="914400" cy="914400"/>
          </a:xfrm>
          <a:prstGeom prst="rect">
            <a:avLst/>
          </a:prstGeom>
        </p:spPr>
      </p:pic>
      <p:sp>
        <p:nvSpPr>
          <p:cNvPr id="19" name="Speech Bubble: Rectangle with Corners Rounded 18">
            <a:hlinkClick r:id="" action="ppaction://noaction">
              <a:snd r:embed="rId9" name="S14_1.wav"/>
            </a:hlinkClick>
            <a:extLst>
              <a:ext uri="{FF2B5EF4-FFF2-40B4-BE49-F238E27FC236}">
                <a16:creationId xmlns:a16="http://schemas.microsoft.com/office/drawing/2014/main" id="{D47BE28B-ECBF-4798-B83A-463D0FA575E8}"/>
              </a:ext>
            </a:extLst>
          </p:cNvPr>
          <p:cNvSpPr/>
          <p:nvPr/>
        </p:nvSpPr>
        <p:spPr>
          <a:xfrm>
            <a:off x="4633840" y="187657"/>
            <a:ext cx="3313306" cy="510034"/>
          </a:xfrm>
          <a:prstGeom prst="wedgeRoundRectCallout">
            <a:avLst>
              <a:gd name="adj1" fmla="val -63135"/>
              <a:gd name="adj2" fmla="val 1617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196500C2-D67F-4216-98B1-E662F3921C87}"/>
              </a:ext>
            </a:extLst>
          </p:cNvPr>
          <p:cNvSpPr txBox="1">
            <a:spLocks/>
          </p:cNvSpPr>
          <p:nvPr/>
        </p:nvSpPr>
        <p:spPr>
          <a:xfrm>
            <a:off x="4622378" y="205421"/>
            <a:ext cx="3480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Écris en français.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11442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1a 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671532" y="676744"/>
            <a:ext cx="703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each word in French before it disappears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E3A9FD-CBC2-4DDD-85F5-E4EE13207D3F}"/>
              </a:ext>
            </a:extLst>
          </p:cNvPr>
          <p:cNvSpPr/>
          <p:nvPr/>
        </p:nvSpPr>
        <p:spPr>
          <a:xfrm>
            <a:off x="490888" y="1412497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présent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7258EB7-15A5-434A-9111-4AFB322E68FF}"/>
              </a:ext>
            </a:extLst>
          </p:cNvPr>
          <p:cNvSpPr/>
          <p:nvPr/>
        </p:nvSpPr>
        <p:spPr>
          <a:xfrm>
            <a:off x="3907259" y="1412497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EDB2697-79D4-4319-BB31-BF55EA31B3C4}"/>
              </a:ext>
            </a:extLst>
          </p:cNvPr>
          <p:cNvSpPr/>
          <p:nvPr/>
        </p:nvSpPr>
        <p:spPr>
          <a:xfrm>
            <a:off x="7753673" y="1404708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ici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151BED2-E34E-45E3-8054-BBD04EE399AA}"/>
              </a:ext>
            </a:extLst>
          </p:cNvPr>
          <p:cNvSpPr/>
          <p:nvPr/>
        </p:nvSpPr>
        <p:spPr>
          <a:xfrm>
            <a:off x="490888" y="2692442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7008E0-D638-4522-9C2C-4FFA6AC84931}"/>
              </a:ext>
            </a:extLst>
          </p:cNvPr>
          <p:cNvSpPr/>
          <p:nvPr/>
        </p:nvSpPr>
        <p:spPr>
          <a:xfrm>
            <a:off x="3907259" y="2689929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être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7A1FC3E-0B7A-471D-88D1-66AB459A9942}"/>
              </a:ext>
            </a:extLst>
          </p:cNvPr>
          <p:cNvSpPr/>
          <p:nvPr/>
        </p:nvSpPr>
        <p:spPr>
          <a:xfrm>
            <a:off x="7753673" y="2682140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Salut !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BEC1383-3705-4586-A5AF-72D1A19707F1}"/>
              </a:ext>
            </a:extLst>
          </p:cNvPr>
          <p:cNvSpPr/>
          <p:nvPr/>
        </p:nvSpPr>
        <p:spPr>
          <a:xfrm>
            <a:off x="490888" y="4357957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51014F0-BBDB-4BEB-86E4-81534A7E84BE}"/>
              </a:ext>
            </a:extLst>
          </p:cNvPr>
          <p:cNvSpPr/>
          <p:nvPr/>
        </p:nvSpPr>
        <p:spPr>
          <a:xfrm>
            <a:off x="3907259" y="4355444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absente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90FCC14-4AAE-42C1-8613-79CEC8166932}"/>
              </a:ext>
            </a:extLst>
          </p:cNvPr>
          <p:cNvSpPr/>
          <p:nvPr/>
        </p:nvSpPr>
        <p:spPr>
          <a:xfrm>
            <a:off x="7753673" y="4347655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suis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8110D92-BDF9-46D2-8EED-B3481FE97320}"/>
              </a:ext>
            </a:extLst>
          </p:cNvPr>
          <p:cNvSpPr/>
          <p:nvPr/>
        </p:nvSpPr>
        <p:spPr>
          <a:xfrm>
            <a:off x="490888" y="6015683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Bonjou</a:t>
            </a:r>
            <a:r>
              <a:rPr lang="en-GB" sz="3200" dirty="0">
                <a:solidFill>
                  <a:srgbClr val="FFFFFF"/>
                </a:solidFill>
                <a:latin typeface="Arial"/>
              </a:rPr>
              <a:t>r 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4F85AB2-3548-4C47-BFC5-78EB2A3E0D55}"/>
              </a:ext>
            </a:extLst>
          </p:cNvPr>
          <p:cNvSpPr/>
          <p:nvPr/>
        </p:nvSpPr>
        <p:spPr>
          <a:xfrm>
            <a:off x="3907259" y="6013170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elle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47ECFF4-AD2E-4470-B4B3-10E5503B7F1D}"/>
              </a:ext>
            </a:extLst>
          </p:cNvPr>
          <p:cNvSpPr/>
          <p:nvPr/>
        </p:nvSpPr>
        <p:spPr>
          <a:xfrm>
            <a:off x="7753673" y="6005381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A37CDE03-FB54-4631-8F28-6F5354B4F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246996F-C7D5-4571-AB39-BD82E24F8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36ADD5C1-685C-4FAD-B003-327FAECB60D4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FEA1B43A-FD27-4E1D-AF8A-590DED918240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9B0D5F-3A65-4445-AC05-650047510500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16FA1249-C982-441B-BF1A-16848124A6EB}"/>
              </a:ext>
            </a:extLst>
          </p:cNvPr>
          <p:cNvSpPr txBox="1">
            <a:spLocks/>
          </p:cNvSpPr>
          <p:nvPr/>
        </p:nvSpPr>
        <p:spPr>
          <a:xfrm>
            <a:off x="10656562" y="1081382"/>
            <a:ext cx="1557451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Graphic 23" descr="Teacher">
            <a:extLst>
              <a:ext uri="{FF2B5EF4-FFF2-40B4-BE49-F238E27FC236}">
                <a16:creationId xmlns:a16="http://schemas.microsoft.com/office/drawing/2014/main" id="{8ADDDAAF-772D-44BF-B900-C25AA3CD4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6125" y="0"/>
            <a:ext cx="914400" cy="914400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3619F16B-0B46-4241-B661-2E6035943EDC}"/>
              </a:ext>
            </a:extLst>
          </p:cNvPr>
          <p:cNvSpPr/>
          <p:nvPr/>
        </p:nvSpPr>
        <p:spPr>
          <a:xfrm>
            <a:off x="4220525" y="114966"/>
            <a:ext cx="3078763" cy="547644"/>
          </a:xfrm>
          <a:prstGeom prst="wedgeRoundRectCallout">
            <a:avLst>
              <a:gd name="adj1" fmla="val -59684"/>
              <a:gd name="adj2" fmla="val 701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Prononce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les mots.</a:t>
            </a:r>
          </a:p>
        </p:txBody>
      </p:sp>
    </p:spTree>
    <p:extLst>
      <p:ext uri="{BB962C8B-B14F-4D97-AF65-F5344CB8AC3E}">
        <p14:creationId xmlns:p14="http://schemas.microsoft.com/office/powerpoint/2010/main" val="31040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1b 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724790" y="736016"/>
            <a:ext cx="10399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each word in French before the English word disappears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E3A9FD-CBC2-4DDD-85F5-E4EE13207D3F}"/>
              </a:ext>
            </a:extLst>
          </p:cNvPr>
          <p:cNvSpPr/>
          <p:nvPr/>
        </p:nvSpPr>
        <p:spPr>
          <a:xfrm>
            <a:off x="490888" y="1497389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 (m)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7258EB7-15A5-434A-9111-4AFB322E68FF}"/>
              </a:ext>
            </a:extLst>
          </p:cNvPr>
          <p:cNvSpPr/>
          <p:nvPr/>
        </p:nvSpPr>
        <p:spPr>
          <a:xfrm>
            <a:off x="3899815" y="1481224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FFFF"/>
                </a:solidFill>
                <a:latin typeface="Arial"/>
              </a:rPr>
              <a:t>is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EDB2697-79D4-4319-BB31-BF55EA31B3C4}"/>
              </a:ext>
            </a:extLst>
          </p:cNvPr>
          <p:cNvSpPr/>
          <p:nvPr/>
        </p:nvSpPr>
        <p:spPr>
          <a:xfrm>
            <a:off x="7746229" y="1473435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151BED2-E34E-45E3-8054-BBD04EE399AA}"/>
              </a:ext>
            </a:extLst>
          </p:cNvPr>
          <p:cNvSpPr/>
          <p:nvPr/>
        </p:nvSpPr>
        <p:spPr>
          <a:xfrm>
            <a:off x="490888" y="2692442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7008E0-D638-4522-9C2C-4FFA6AC84931}"/>
              </a:ext>
            </a:extLst>
          </p:cNvPr>
          <p:cNvSpPr/>
          <p:nvPr/>
        </p:nvSpPr>
        <p:spPr>
          <a:xfrm>
            <a:off x="3899815" y="2676277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be, being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7A1FC3E-0B7A-471D-88D1-66AB459A9942}"/>
              </a:ext>
            </a:extLst>
          </p:cNvPr>
          <p:cNvSpPr/>
          <p:nvPr/>
        </p:nvSpPr>
        <p:spPr>
          <a:xfrm>
            <a:off x="7746229" y="2668488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Hi!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BEC1383-3705-4586-A5AF-72D1A19707F1}"/>
              </a:ext>
            </a:extLst>
          </p:cNvPr>
          <p:cNvSpPr/>
          <p:nvPr/>
        </p:nvSpPr>
        <p:spPr>
          <a:xfrm>
            <a:off x="490888" y="4357957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51014F0-BBDB-4BEB-86E4-81534A7E84BE}"/>
              </a:ext>
            </a:extLst>
          </p:cNvPr>
          <p:cNvSpPr/>
          <p:nvPr/>
        </p:nvSpPr>
        <p:spPr>
          <a:xfrm>
            <a:off x="3899815" y="4341792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absent (f)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90FCC14-4AAE-42C1-8613-79CEC8166932}"/>
              </a:ext>
            </a:extLst>
          </p:cNvPr>
          <p:cNvSpPr/>
          <p:nvPr/>
        </p:nvSpPr>
        <p:spPr>
          <a:xfrm>
            <a:off x="7746229" y="4334003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8110D92-BDF9-46D2-8EED-B3481FE97320}"/>
              </a:ext>
            </a:extLst>
          </p:cNvPr>
          <p:cNvSpPr/>
          <p:nvPr/>
        </p:nvSpPr>
        <p:spPr>
          <a:xfrm>
            <a:off x="490888" y="6015683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Hello!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4F85AB2-3548-4C47-BFC5-78EB2A3E0D55}"/>
              </a:ext>
            </a:extLst>
          </p:cNvPr>
          <p:cNvSpPr/>
          <p:nvPr/>
        </p:nvSpPr>
        <p:spPr>
          <a:xfrm>
            <a:off x="3899815" y="5999518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47ECFF4-AD2E-4470-B4B3-10E5503B7F1D}"/>
              </a:ext>
            </a:extLst>
          </p:cNvPr>
          <p:cNvSpPr/>
          <p:nvPr/>
        </p:nvSpPr>
        <p:spPr>
          <a:xfrm>
            <a:off x="7746229" y="5991729"/>
            <a:ext cx="2810718" cy="587141"/>
          </a:xfrm>
          <a:prstGeom prst="roundRect">
            <a:avLst/>
          </a:prstGeom>
          <a:solidFill>
            <a:srgbClr val="0090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8DB6B51-CDED-48C6-9AC6-591839DEC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40033B8-38F8-402C-B38D-B708E5243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34DB1BF5-EEF9-4BF8-B6B5-BAAA4AC3CF47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C57472DE-15AD-4394-9B8B-2A2042AB5B7B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9D6443-E2C7-4A5C-8993-8E0606886FEC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DCDE91C0-3F67-49B1-904E-44592D9B2482}"/>
              </a:ext>
            </a:extLst>
          </p:cNvPr>
          <p:cNvSpPr txBox="1">
            <a:spLocks/>
          </p:cNvSpPr>
          <p:nvPr/>
        </p:nvSpPr>
        <p:spPr>
          <a:xfrm>
            <a:off x="10656562" y="1081382"/>
            <a:ext cx="1557451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Graphic 23" descr="Teacher">
            <a:extLst>
              <a:ext uri="{FF2B5EF4-FFF2-40B4-BE49-F238E27FC236}">
                <a16:creationId xmlns:a16="http://schemas.microsoft.com/office/drawing/2014/main" id="{792BB959-9728-4F27-A143-8AAFE2658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1606" y="-62507"/>
            <a:ext cx="833947" cy="914400"/>
          </a:xfrm>
          <a:prstGeom prst="rect">
            <a:avLst/>
          </a:prstGeom>
        </p:spPr>
      </p:pic>
      <p:sp>
        <p:nvSpPr>
          <p:cNvPr id="25" name="Speech Bubble: Rectangle with Corners Rounded 24">
            <a:hlinkClick r:id="" action="ppaction://noaction">
              <a:snd r:embed="rId7" name="FS6i.wav"/>
            </a:hlinkClick>
            <a:extLst>
              <a:ext uri="{FF2B5EF4-FFF2-40B4-BE49-F238E27FC236}">
                <a16:creationId xmlns:a16="http://schemas.microsoft.com/office/drawing/2014/main" id="{14140319-9991-4EEB-82DD-AF10B5B48D5D}"/>
              </a:ext>
            </a:extLst>
          </p:cNvPr>
          <p:cNvSpPr/>
          <p:nvPr/>
        </p:nvSpPr>
        <p:spPr>
          <a:xfrm>
            <a:off x="4213545" y="157509"/>
            <a:ext cx="2556719" cy="474368"/>
          </a:xfrm>
          <a:prstGeom prst="wedgeRoundRectCallout">
            <a:avLst>
              <a:gd name="adj1" fmla="val -58071"/>
              <a:gd name="adj2" fmla="val 1930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8B65F5-5C38-49F3-9272-10388DA02B0B}"/>
              </a:ext>
            </a:extLst>
          </p:cNvPr>
          <p:cNvSpPr txBox="1"/>
          <p:nvPr/>
        </p:nvSpPr>
        <p:spPr>
          <a:xfrm>
            <a:off x="4171797" y="138462"/>
            <a:ext cx="290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français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8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0D9A9AC-8259-4142-A405-4445BF42A4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DC49E32B-3859-4E8C-9040-D8F27C077AE8}"/>
              </a:ext>
            </a:extLst>
          </p:cNvPr>
          <p:cNvSpPr txBox="1">
            <a:spLocks/>
          </p:cNvSpPr>
          <p:nvPr/>
        </p:nvSpPr>
        <p:spPr>
          <a:xfrm>
            <a:off x="11315774" y="1033981"/>
            <a:ext cx="648000" cy="374973"/>
          </a:xfrm>
          <a:prstGeom prst="rect">
            <a:avLst/>
          </a:prstGeom>
          <a:solidFill>
            <a:srgbClr val="786EB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47EDEC45-0BED-47A9-9415-772B5F768540}"/>
              </a:ext>
            </a:extLst>
          </p:cNvPr>
          <p:cNvSpPr/>
          <p:nvPr/>
        </p:nvSpPr>
        <p:spPr>
          <a:xfrm>
            <a:off x="277529" y="1119710"/>
            <a:ext cx="868284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To whom does each English statement refer?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D4226999-8A08-4571-881D-C8E4B079B70D}"/>
              </a:ext>
            </a:extLst>
          </p:cNvPr>
          <p:cNvSpPr/>
          <p:nvPr/>
        </p:nvSpPr>
        <p:spPr>
          <a:xfrm>
            <a:off x="62280" y="5811120"/>
            <a:ext cx="3897360" cy="94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1</a:t>
            </a:r>
            <a:r>
              <a:rPr kumimoji="0" lang="en-GB" sz="2800" b="0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I’m here.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2</a:t>
            </a:r>
            <a:r>
              <a:rPr kumimoji="0" lang="en-GB" sz="2800" b="0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He is there.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0175BC13-B343-48D9-898F-1732E1340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300382"/>
              </p:ext>
            </p:extLst>
          </p:nvPr>
        </p:nvGraphicFramePr>
        <p:xfrm>
          <a:off x="393740" y="1850674"/>
          <a:ext cx="9052200" cy="3675686"/>
        </p:xfrm>
        <a:graphic>
          <a:graphicData uri="http://schemas.openxmlformats.org/drawingml/2006/table">
            <a:tbl>
              <a:tblPr/>
              <a:tblGrid>
                <a:gridCol w="146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0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800" b="1" strike="noStrike" spc="-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1</a:t>
                      </a: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Coralie ?</a:t>
                      </a: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0" strike="noStrike" spc="-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Elle est absente.</a:t>
                      </a:r>
                      <a:endParaRPr lang="en-GB" sz="2400" b="0" strike="noStrike" spc="-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0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800" b="1" strike="noStrike" spc="-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2</a:t>
                      </a: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Lara ?</a:t>
                      </a: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Elle </a:t>
                      </a:r>
                      <a:r>
                        <a:rPr lang="en-GB" sz="2400" b="0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est</a:t>
                      </a: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 </a:t>
                      </a:r>
                      <a:r>
                        <a:rPr lang="en-GB" sz="2400" b="0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ici</a:t>
                      </a: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.</a:t>
                      </a: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0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800" b="1" strike="noStrike" spc="-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3</a:t>
                      </a:r>
                      <a:endParaRPr lang="en-GB" sz="2800" b="0" strike="noStrike" spc="-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Laure ?</a:t>
                      </a: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Je </a:t>
                      </a:r>
                      <a:r>
                        <a:rPr lang="en-GB" sz="2400" b="0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suis</a:t>
                      </a: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 </a:t>
                      </a:r>
                      <a:r>
                        <a:rPr lang="en-GB" sz="2400" b="0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ici</a:t>
                      </a: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.</a:t>
                      </a: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0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800" b="1" strike="noStrike" spc="-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4</a:t>
                      </a:r>
                      <a:endParaRPr lang="en-GB" sz="2800" b="0" strike="noStrike" spc="-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Thérèse ?</a:t>
                      </a: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Elle </a:t>
                      </a:r>
                      <a:r>
                        <a:rPr lang="en-GB" sz="2400" b="0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est</a:t>
                      </a: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 </a:t>
                      </a:r>
                      <a:r>
                        <a:rPr lang="en-GB" sz="2400" b="0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ici</a:t>
                      </a: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.</a:t>
                      </a: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0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800" b="1" strike="noStrike" spc="-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5</a:t>
                      </a:r>
                      <a:endParaRPr lang="en-GB" sz="2800" b="0" strike="noStrike" spc="-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0" strike="noStrike" spc="-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Charles ?</a:t>
                      </a:r>
                      <a:endParaRPr lang="en-GB" sz="2400" b="0" strike="noStrike" spc="-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Il </a:t>
                      </a:r>
                      <a:r>
                        <a:rPr lang="en-GB" sz="2400" b="0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est</a:t>
                      </a: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 </a:t>
                      </a:r>
                      <a:r>
                        <a:rPr lang="en-GB" sz="2400" b="0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là</a:t>
                      </a: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.</a:t>
                      </a: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0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800" b="1" strike="noStrike" spc="-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6</a:t>
                      </a:r>
                      <a:endParaRPr lang="en-GB" sz="2800" b="0" strike="noStrike" spc="-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Pauline ?</a:t>
                      </a: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Je </a:t>
                      </a:r>
                      <a:r>
                        <a:rPr lang="en-GB" sz="2400" b="0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suis</a:t>
                      </a: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 </a:t>
                      </a:r>
                      <a:r>
                        <a:rPr lang="en-GB" sz="2400" b="0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ici</a:t>
                      </a: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.</a:t>
                      </a: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0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800" b="1" strike="noStrike" spc="-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7</a:t>
                      </a:r>
                      <a:endParaRPr lang="en-GB" sz="2800" b="0" strike="noStrike" spc="-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0" strike="noStrike" spc="-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Garice ?</a:t>
                      </a:r>
                      <a:endParaRPr lang="en-GB" sz="2400" b="0" strike="noStrike" spc="-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Il </a:t>
                      </a:r>
                      <a:r>
                        <a:rPr lang="en-GB" sz="2400" b="0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est</a:t>
                      </a: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 </a:t>
                      </a:r>
                      <a:r>
                        <a:rPr lang="en-GB" sz="2400" b="0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là</a:t>
                      </a:r>
                      <a:r>
                        <a:rPr lang="en-GB" sz="2400" b="0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.</a:t>
                      </a: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CustomShape 5">
            <a:extLst>
              <a:ext uri="{FF2B5EF4-FFF2-40B4-BE49-F238E27FC236}">
                <a16:creationId xmlns:a16="http://schemas.microsoft.com/office/drawing/2014/main" id="{41E9CD9C-9847-47D5-9210-44DFFA1340AD}"/>
              </a:ext>
            </a:extLst>
          </p:cNvPr>
          <p:cNvSpPr/>
          <p:nvPr/>
        </p:nvSpPr>
        <p:spPr>
          <a:xfrm>
            <a:off x="6369120" y="5852880"/>
            <a:ext cx="3641760" cy="94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3</a:t>
            </a:r>
            <a:r>
              <a:rPr kumimoji="0" lang="en-GB" sz="2800" b="0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She is here.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4</a:t>
            </a:r>
            <a:r>
              <a:rPr kumimoji="0" lang="en-GB" sz="2800" b="0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She is absent.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CustomShape 6">
            <a:extLst>
              <a:ext uri="{FF2B5EF4-FFF2-40B4-BE49-F238E27FC236}">
                <a16:creationId xmlns:a16="http://schemas.microsoft.com/office/drawing/2014/main" id="{79BEE4A0-23BE-49ED-AEED-AB031EF541AA}"/>
              </a:ext>
            </a:extLst>
          </p:cNvPr>
          <p:cNvSpPr/>
          <p:nvPr/>
        </p:nvSpPr>
        <p:spPr>
          <a:xfrm>
            <a:off x="2102400" y="5803560"/>
            <a:ext cx="135972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Laure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CustomShape 7">
            <a:extLst>
              <a:ext uri="{FF2B5EF4-FFF2-40B4-BE49-F238E27FC236}">
                <a16:creationId xmlns:a16="http://schemas.microsoft.com/office/drawing/2014/main" id="{648E44C4-8676-44F6-9B91-9033693996FA}"/>
              </a:ext>
            </a:extLst>
          </p:cNvPr>
          <p:cNvSpPr/>
          <p:nvPr/>
        </p:nvSpPr>
        <p:spPr>
          <a:xfrm>
            <a:off x="2526480" y="6258240"/>
            <a:ext cx="144864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Charles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CustomShape 8">
            <a:extLst>
              <a:ext uri="{FF2B5EF4-FFF2-40B4-BE49-F238E27FC236}">
                <a16:creationId xmlns:a16="http://schemas.microsoft.com/office/drawing/2014/main" id="{F6C07F69-610A-41CA-8FB3-F4467746D537}"/>
              </a:ext>
            </a:extLst>
          </p:cNvPr>
          <p:cNvSpPr/>
          <p:nvPr/>
        </p:nvSpPr>
        <p:spPr>
          <a:xfrm>
            <a:off x="4042980" y="6237720"/>
            <a:ext cx="165384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Garice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CustomShape 9">
            <a:extLst>
              <a:ext uri="{FF2B5EF4-FFF2-40B4-BE49-F238E27FC236}">
                <a16:creationId xmlns:a16="http://schemas.microsoft.com/office/drawing/2014/main" id="{7EADEB06-DC20-4637-946E-AF72B0CDF68B}"/>
              </a:ext>
            </a:extLst>
          </p:cNvPr>
          <p:cNvSpPr/>
          <p:nvPr/>
        </p:nvSpPr>
        <p:spPr>
          <a:xfrm>
            <a:off x="3325500" y="5790600"/>
            <a:ext cx="19436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Pauline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CustomShape 11">
            <a:extLst>
              <a:ext uri="{FF2B5EF4-FFF2-40B4-BE49-F238E27FC236}">
                <a16:creationId xmlns:a16="http://schemas.microsoft.com/office/drawing/2014/main" id="{41E25BB4-8B3E-418A-B307-04DA779ACADE}"/>
              </a:ext>
            </a:extLst>
          </p:cNvPr>
          <p:cNvSpPr/>
          <p:nvPr/>
        </p:nvSpPr>
        <p:spPr>
          <a:xfrm>
            <a:off x="9109080" y="6264000"/>
            <a:ext cx="1474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Coralie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CustomShape 12">
            <a:extLst>
              <a:ext uri="{FF2B5EF4-FFF2-40B4-BE49-F238E27FC236}">
                <a16:creationId xmlns:a16="http://schemas.microsoft.com/office/drawing/2014/main" id="{1811276E-4D1F-4EEE-A9B7-E26F20275F8F}"/>
              </a:ext>
            </a:extLst>
          </p:cNvPr>
          <p:cNvSpPr/>
          <p:nvPr/>
        </p:nvSpPr>
        <p:spPr>
          <a:xfrm>
            <a:off x="8681400" y="5817600"/>
            <a:ext cx="103824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Lara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CustomShape 13">
            <a:extLst>
              <a:ext uri="{FF2B5EF4-FFF2-40B4-BE49-F238E27FC236}">
                <a16:creationId xmlns:a16="http://schemas.microsoft.com/office/drawing/2014/main" id="{EA250164-3EFE-4D54-BE3B-8038A1421307}"/>
              </a:ext>
            </a:extLst>
          </p:cNvPr>
          <p:cNvSpPr/>
          <p:nvPr/>
        </p:nvSpPr>
        <p:spPr>
          <a:xfrm>
            <a:off x="200341" y="693110"/>
            <a:ext cx="976464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After lunch, Monsieur Lemaire takes the register again.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1" name="Google Shape;315;p13">
            <a:extLst>
              <a:ext uri="{FF2B5EF4-FFF2-40B4-BE49-F238E27FC236}">
                <a16:creationId xmlns:a16="http://schemas.microsoft.com/office/drawing/2014/main" id="{59BBE394-ADCC-4407-AF9D-F8147A05E2A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634320" y="81360"/>
            <a:ext cx="1296720" cy="1305720"/>
          </a:xfrm>
          <a:prstGeom prst="rect">
            <a:avLst/>
          </a:prstGeom>
          <a:ln>
            <a:noFill/>
          </a:ln>
        </p:spPr>
      </p:pic>
      <p:pic>
        <p:nvPicPr>
          <p:cNvPr id="22" name="Graphic 21" descr="Teacher">
            <a:extLst>
              <a:ext uri="{FF2B5EF4-FFF2-40B4-BE49-F238E27FC236}">
                <a16:creationId xmlns:a16="http://schemas.microsoft.com/office/drawing/2014/main" id="{ACE50A60-9F75-4AAB-B275-3A91CD50E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5240" y="6574"/>
            <a:ext cx="914400" cy="914400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1C4C204F-8461-4F71-81F3-89BEB258A319}"/>
              </a:ext>
            </a:extLst>
          </p:cNvPr>
          <p:cNvSpPr/>
          <p:nvPr/>
        </p:nvSpPr>
        <p:spPr>
          <a:xfrm>
            <a:off x="3959640" y="121540"/>
            <a:ext cx="2090057" cy="547644"/>
          </a:xfrm>
          <a:prstGeom prst="wedgeRoundRectCallout">
            <a:avLst>
              <a:gd name="adj1" fmla="val -59684"/>
              <a:gd name="adj2" fmla="val 701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Lis le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81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B358180-1BC9-4A27-868D-E80A3DD3D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F703126-0E39-4933-9ADF-5C44832214E5}"/>
              </a:ext>
            </a:extLst>
          </p:cNvPr>
          <p:cNvSpPr txBox="1">
            <a:spLocks/>
          </p:cNvSpPr>
          <p:nvPr/>
        </p:nvSpPr>
        <p:spPr>
          <a:xfrm>
            <a:off x="10950576" y="105984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écouter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8" name="Google Shape;159;p7">
            <a:extLst>
              <a:ext uri="{FF2B5EF4-FFF2-40B4-BE49-F238E27FC236}">
                <a16:creationId xmlns:a16="http://schemas.microsoft.com/office/drawing/2014/main" id="{872A4D25-CCDD-4C8D-A4CE-4822E346BE13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487569" y="853035"/>
            <a:ext cx="1478880" cy="1478880"/>
          </a:xfrm>
          <a:prstGeom prst="rect">
            <a:avLst/>
          </a:prstGeom>
          <a:ln>
            <a:noFill/>
          </a:ln>
        </p:spPr>
      </p:pic>
      <p:sp>
        <p:nvSpPr>
          <p:cNvPr id="9" name="CustomShape 6">
            <a:extLst>
              <a:ext uri="{FF2B5EF4-FFF2-40B4-BE49-F238E27FC236}">
                <a16:creationId xmlns:a16="http://schemas.microsoft.com/office/drawing/2014/main" id="{33334498-78F6-4BA8-A330-D17DCA6BCF18}"/>
              </a:ext>
            </a:extLst>
          </p:cNvPr>
          <p:cNvSpPr/>
          <p:nvPr/>
        </p:nvSpPr>
        <p:spPr>
          <a:xfrm>
            <a:off x="3096723" y="801404"/>
            <a:ext cx="3169440" cy="1263240"/>
          </a:xfrm>
          <a:prstGeom prst="wedgeRoundRectCallout">
            <a:avLst>
              <a:gd name="adj1" fmla="val -64546"/>
              <a:gd name="adj2" fmla="val 15266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Bonjour !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ustomShape 6">
            <a:extLst>
              <a:ext uri="{FF2B5EF4-FFF2-40B4-BE49-F238E27FC236}">
                <a16:creationId xmlns:a16="http://schemas.microsoft.com/office/drawing/2014/main" id="{7BEB7188-B7C7-4D2A-8E11-0E11E4606A5D}"/>
              </a:ext>
            </a:extLst>
          </p:cNvPr>
          <p:cNvSpPr/>
          <p:nvPr/>
        </p:nvSpPr>
        <p:spPr>
          <a:xfrm>
            <a:off x="6838729" y="853035"/>
            <a:ext cx="3169440" cy="1263240"/>
          </a:xfrm>
          <a:prstGeom prst="wedgeRoundRectCallout">
            <a:avLst>
              <a:gd name="adj1" fmla="val -64546"/>
              <a:gd name="adj2" fmla="val 15266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Salu</a:t>
            </a: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t</a:t>
            </a: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!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F9C014C2-214B-4276-A849-AB6101CAD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95" y="1860427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See the source image">
            <a:extLst>
              <a:ext uri="{FF2B5EF4-FFF2-40B4-BE49-F238E27FC236}">
                <a16:creationId xmlns:a16="http://schemas.microsoft.com/office/drawing/2014/main" id="{6045E976-AF1D-4043-B197-F5F0FC93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5920" y="2199144"/>
            <a:ext cx="4176464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See the source image">
            <a:extLst>
              <a:ext uri="{FF2B5EF4-FFF2-40B4-BE49-F238E27FC236}">
                <a16:creationId xmlns:a16="http://schemas.microsoft.com/office/drawing/2014/main" id="{4751F593-2BBD-4674-BDF8-42F01AF4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20" y="2210377"/>
            <a:ext cx="4392488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Callout 13">
            <a:extLst>
              <a:ext uri="{FF2B5EF4-FFF2-40B4-BE49-F238E27FC236}">
                <a16:creationId xmlns:a16="http://schemas.microsoft.com/office/drawing/2014/main" id="{A70C9915-B95A-4D6E-BF5F-BDE050BC6367}"/>
              </a:ext>
            </a:extLst>
          </p:cNvPr>
          <p:cNvSpPr/>
          <p:nvPr/>
        </p:nvSpPr>
        <p:spPr>
          <a:xfrm>
            <a:off x="181758" y="4132221"/>
            <a:ext cx="4176464" cy="2449694"/>
          </a:xfrm>
          <a:prstGeom prst="wedgeEllipseCallout">
            <a:avLst>
              <a:gd name="adj1" fmla="val 55895"/>
              <a:gd name="adj2" fmla="val 47286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Bonjour ! (Hello!) is more formal than Salut ! (Hi!). You would say ‘Salut !’ to a friend and ‘Bonjour !’ to your teacher.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Google Shape;119;p1">
            <a:extLst>
              <a:ext uri="{FF2B5EF4-FFF2-40B4-BE49-F238E27FC236}">
                <a16:creationId xmlns:a16="http://schemas.microsoft.com/office/drawing/2014/main" id="{AB479F4F-929C-487E-96CD-8BCA9C1CC942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1710B156-AC59-457D-9FE7-FED80BAA69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0452" y="-51440"/>
            <a:ext cx="914400" cy="914400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70978DC-D455-433E-BECC-95BB5A0E3FB2}"/>
              </a:ext>
            </a:extLst>
          </p:cNvPr>
          <p:cNvSpPr/>
          <p:nvPr/>
        </p:nvSpPr>
        <p:spPr>
          <a:xfrm>
            <a:off x="3973335" y="93913"/>
            <a:ext cx="1409904" cy="547644"/>
          </a:xfrm>
          <a:prstGeom prst="wedgeRoundRectCallout">
            <a:avLst>
              <a:gd name="adj1" fmla="val -70146"/>
              <a:gd name="adj2" fmla="val 8895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97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j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lut_intonation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F4F507F-AE24-4079-8650-2FE657A9E54E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4C5C70E-4424-4DF0-AB94-928B29C12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DE1A629-53A1-4B84-91A1-DC3F339E6E1E}"/>
              </a:ext>
            </a:extLst>
          </p:cNvPr>
          <p:cNvGrpSpPr/>
          <p:nvPr/>
        </p:nvGrpSpPr>
        <p:grpSpPr>
          <a:xfrm>
            <a:off x="3670126" y="1845090"/>
            <a:ext cx="3757808" cy="3936912"/>
            <a:chOff x="3670126" y="1845090"/>
            <a:chExt cx="3757808" cy="3936912"/>
          </a:xfrm>
        </p:grpSpPr>
        <p:pic>
          <p:nvPicPr>
            <p:cNvPr id="9" name="Google Shape;159;p7">
              <a:extLst>
                <a:ext uri="{FF2B5EF4-FFF2-40B4-BE49-F238E27FC236}">
                  <a16:creationId xmlns:a16="http://schemas.microsoft.com/office/drawing/2014/main" id="{B55FD817-21FB-4212-8643-487F88855174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3679623" y="1845090"/>
              <a:ext cx="3648102" cy="316782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TextBox 2">
              <a:hlinkClick r:id="" action="ppaction://noaction">
                <a:snd r:embed="rId6" name="Madame Vidal.wav"/>
              </a:hlinkClick>
              <a:extLst>
                <a:ext uri="{FF2B5EF4-FFF2-40B4-BE49-F238E27FC236}">
                  <a16:creationId xmlns:a16="http://schemas.microsoft.com/office/drawing/2014/main" id="{23278D36-368C-4018-8242-368D524442A4}"/>
                </a:ext>
              </a:extLst>
            </p:cNvPr>
            <p:cNvSpPr txBox="1"/>
            <p:nvPr/>
          </p:nvSpPr>
          <p:spPr>
            <a:xfrm>
              <a:off x="3670126" y="5135671"/>
              <a:ext cx="3757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Madame Vidal</a:t>
              </a:r>
            </a:p>
          </p:txBody>
        </p:sp>
      </p:grpSp>
      <p:sp>
        <p:nvSpPr>
          <p:cNvPr id="10" name="CustomShape 6">
            <a:extLst>
              <a:ext uri="{FF2B5EF4-FFF2-40B4-BE49-F238E27FC236}">
                <a16:creationId xmlns:a16="http://schemas.microsoft.com/office/drawing/2014/main" id="{FAFC310F-D299-44DC-AB1D-006CBB278DE9}"/>
              </a:ext>
            </a:extLst>
          </p:cNvPr>
          <p:cNvSpPr/>
          <p:nvPr/>
        </p:nvSpPr>
        <p:spPr>
          <a:xfrm>
            <a:off x="7153550" y="1845090"/>
            <a:ext cx="3169440" cy="1263240"/>
          </a:xfrm>
          <a:prstGeom prst="wedgeRoundRectCallout">
            <a:avLst>
              <a:gd name="adj1" fmla="val -64546"/>
              <a:gd name="adj2" fmla="val 15266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Bonjour !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Callout 13">
            <a:extLst>
              <a:ext uri="{FF2B5EF4-FFF2-40B4-BE49-F238E27FC236}">
                <a16:creationId xmlns:a16="http://schemas.microsoft.com/office/drawing/2014/main" id="{29A13B26-6BD6-46BD-873B-BD9A99B559C7}"/>
              </a:ext>
            </a:extLst>
          </p:cNvPr>
          <p:cNvSpPr/>
          <p:nvPr/>
        </p:nvSpPr>
        <p:spPr>
          <a:xfrm>
            <a:off x="275573" y="1453700"/>
            <a:ext cx="3957868" cy="2449694"/>
          </a:xfrm>
          <a:prstGeom prst="wedgeEllipseCallout">
            <a:avLst>
              <a:gd name="adj1" fmla="val 55895"/>
              <a:gd name="adj2" fmla="val 47286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Madame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mean Mrs, for a teacher or female adult you don’t know well.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Google Shape;119;p1">
            <a:extLst>
              <a:ext uri="{FF2B5EF4-FFF2-40B4-BE49-F238E27FC236}">
                <a16:creationId xmlns:a16="http://schemas.microsoft.com/office/drawing/2014/main" id="{CF18B087-1BF2-454A-BF96-1C7491BC173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raphic 12" descr="Teacher">
            <a:extLst>
              <a:ext uri="{FF2B5EF4-FFF2-40B4-BE49-F238E27FC236}">
                <a16:creationId xmlns:a16="http://schemas.microsoft.com/office/drawing/2014/main" id="{52DFB02E-1355-4856-9905-50CB6386F4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80452" y="-51440"/>
            <a:ext cx="914400" cy="9144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7A137BC-41DB-418A-80BC-6BE541EE3D61}"/>
              </a:ext>
            </a:extLst>
          </p:cNvPr>
          <p:cNvSpPr/>
          <p:nvPr/>
        </p:nvSpPr>
        <p:spPr>
          <a:xfrm>
            <a:off x="3973335" y="93913"/>
            <a:ext cx="1263684" cy="547644"/>
          </a:xfrm>
          <a:prstGeom prst="wedgeRoundRectCallout">
            <a:avLst>
              <a:gd name="adj1" fmla="val -73625"/>
              <a:gd name="adj2" fmla="val 6616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90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j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0A45D30-20B2-48FB-A949-B48B9DCAB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1" y="0"/>
            <a:ext cx="9008244" cy="6099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F4F507F-AE24-4079-8650-2FE657A9E54E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4C5C70E-4424-4DF0-AB94-928B29C12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1" name="Oval Callout 13">
            <a:extLst>
              <a:ext uri="{FF2B5EF4-FFF2-40B4-BE49-F238E27FC236}">
                <a16:creationId xmlns:a16="http://schemas.microsoft.com/office/drawing/2014/main" id="{29A13B26-6BD6-46BD-873B-BD9A99B559C7}"/>
              </a:ext>
            </a:extLst>
          </p:cNvPr>
          <p:cNvSpPr/>
          <p:nvPr/>
        </p:nvSpPr>
        <p:spPr>
          <a:xfrm>
            <a:off x="275573" y="1453700"/>
            <a:ext cx="3957868" cy="2449694"/>
          </a:xfrm>
          <a:prstGeom prst="wedgeEllipseCallout">
            <a:avLst>
              <a:gd name="adj1" fmla="val 55895"/>
              <a:gd name="adj2" fmla="val 47286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Monsieur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mean Mr, for a teacher or male adult you don’t know well.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FAFC310F-D299-44DC-AB1D-006CBB278DE9}"/>
              </a:ext>
            </a:extLst>
          </p:cNvPr>
          <p:cNvSpPr/>
          <p:nvPr/>
        </p:nvSpPr>
        <p:spPr>
          <a:xfrm>
            <a:off x="7288805" y="2019687"/>
            <a:ext cx="3169440" cy="1263240"/>
          </a:xfrm>
          <a:prstGeom prst="wedgeRoundRectCallout">
            <a:avLst>
              <a:gd name="adj1" fmla="val -64546"/>
              <a:gd name="adj2" fmla="val 15266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Bonjour !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E687E1A0-BD6D-4EA2-81AB-B798AC8A3F0D}"/>
              </a:ext>
            </a:extLst>
          </p:cNvPr>
          <p:cNvSpPr/>
          <p:nvPr/>
        </p:nvSpPr>
        <p:spPr>
          <a:xfrm>
            <a:off x="275573" y="4426957"/>
            <a:ext cx="2828436" cy="1224847"/>
          </a:xfrm>
          <a:prstGeom prst="wedgeEllipseCallout">
            <a:avLst>
              <a:gd name="adj1" fmla="val 55895"/>
              <a:gd name="adj2" fmla="val 47286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Pronounce it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like this:</a:t>
            </a:r>
            <a:b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Action Button: Sound 12">
            <a:hlinkClick r:id="" action="ppaction://noaction" highlightClick="1">
              <a:snd r:embed="rId6" name="Monsieur.wav"/>
            </a:hlinkClick>
            <a:extLst>
              <a:ext uri="{FF2B5EF4-FFF2-40B4-BE49-F238E27FC236}">
                <a16:creationId xmlns:a16="http://schemas.microsoft.com/office/drawing/2014/main" id="{4D0734D7-5B22-412F-A2B0-45E174AB56D9}"/>
              </a:ext>
            </a:extLst>
          </p:cNvPr>
          <p:cNvSpPr/>
          <p:nvPr/>
        </p:nvSpPr>
        <p:spPr>
          <a:xfrm>
            <a:off x="1453019" y="5210827"/>
            <a:ext cx="438411" cy="338203"/>
          </a:xfrm>
          <a:prstGeom prst="actionButtonSound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ustomShape 1">
            <a:hlinkClick r:id="" action="ppaction://noaction">
              <a:snd r:embed="rId7" name="Monsieur Caput.wav"/>
            </a:hlinkClick>
            <a:extLst>
              <a:ext uri="{FF2B5EF4-FFF2-40B4-BE49-F238E27FC236}">
                <a16:creationId xmlns:a16="http://schemas.microsoft.com/office/drawing/2014/main" id="{EC918D23-FBDA-4E19-95EC-27480FA13A0B}"/>
              </a:ext>
            </a:extLst>
          </p:cNvPr>
          <p:cNvSpPr/>
          <p:nvPr/>
        </p:nvSpPr>
        <p:spPr>
          <a:xfrm>
            <a:off x="2976216" y="4988091"/>
            <a:ext cx="4877586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Monsieur Capu</a:t>
            </a:r>
            <a:r>
              <a:rPr lang="en-GB" sz="3600" b="1" strike="noStrike" spc="-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</a:rPr>
              <a:t>t</a:t>
            </a:r>
            <a:endParaRPr lang="en-GB" sz="3600" b="0" strike="noStrike" spc="-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Google Shape;119;p1">
            <a:extLst>
              <a:ext uri="{FF2B5EF4-FFF2-40B4-BE49-F238E27FC236}">
                <a16:creationId xmlns:a16="http://schemas.microsoft.com/office/drawing/2014/main" id="{12908369-6E85-4B01-969E-EDD9E542734A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raphic 11" descr="Teacher">
            <a:extLst>
              <a:ext uri="{FF2B5EF4-FFF2-40B4-BE49-F238E27FC236}">
                <a16:creationId xmlns:a16="http://schemas.microsoft.com/office/drawing/2014/main" id="{6D942565-7829-4DE0-8725-416E226A31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80452" y="-51440"/>
            <a:ext cx="914400" cy="914400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CB9CE53-52EC-4D2F-9588-DD62C7FE1273}"/>
              </a:ext>
            </a:extLst>
          </p:cNvPr>
          <p:cNvSpPr/>
          <p:nvPr/>
        </p:nvSpPr>
        <p:spPr>
          <a:xfrm>
            <a:off x="3973335" y="93913"/>
            <a:ext cx="1263684" cy="547644"/>
          </a:xfrm>
          <a:prstGeom prst="wedgeRoundRectCallout">
            <a:avLst>
              <a:gd name="adj1" fmla="val -73625"/>
              <a:gd name="adj2" fmla="val 6616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11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j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Maze">
            <a:extLst>
              <a:ext uri="{FF2B5EF4-FFF2-40B4-BE49-F238E27FC236}">
                <a16:creationId xmlns:a16="http://schemas.microsoft.com/office/drawing/2014/main" id="{3F1CDECA-0448-4407-AF04-B5E2F128F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5725" y="-421105"/>
            <a:ext cx="8003624" cy="8003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865674" y="125500"/>
            <a:ext cx="8565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Greet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each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person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s-A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Navigate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maze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F4F507F-AE24-4079-8650-2FE657A9E54E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0" name="Google Shape;159;p7">
            <a:extLst>
              <a:ext uri="{FF2B5EF4-FFF2-40B4-BE49-F238E27FC236}">
                <a16:creationId xmlns:a16="http://schemas.microsoft.com/office/drawing/2014/main" id="{2024993F-90AD-4257-8793-6FB3F67A334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485067" y="3373084"/>
            <a:ext cx="435769" cy="433254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hlinkClick r:id="" action="ppaction://noaction">
              <a:snd r:embed="rId6" name="Madame Vidal.wav"/>
            </a:hlinkClick>
            <a:extLst>
              <a:ext uri="{FF2B5EF4-FFF2-40B4-BE49-F238E27FC236}">
                <a16:creationId xmlns:a16="http://schemas.microsoft.com/office/drawing/2014/main" id="{DEC44E98-4B49-45BC-BCFB-3D6A4F50248B}"/>
              </a:ext>
            </a:extLst>
          </p:cNvPr>
          <p:cNvSpPr txBox="1"/>
          <p:nvPr/>
        </p:nvSpPr>
        <p:spPr>
          <a:xfrm>
            <a:off x="2865674" y="3750120"/>
            <a:ext cx="2625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Madame Vidal</a:t>
            </a:r>
          </a:p>
        </p:txBody>
      </p:sp>
      <p:sp>
        <p:nvSpPr>
          <p:cNvPr id="12" name="TextBox 11">
            <a:hlinkClick r:id="" action="ppaction://noaction">
              <a:snd r:embed="rId7" name="Odile.wav"/>
            </a:hlinkClick>
            <a:extLst>
              <a:ext uri="{FF2B5EF4-FFF2-40B4-BE49-F238E27FC236}">
                <a16:creationId xmlns:a16="http://schemas.microsoft.com/office/drawing/2014/main" id="{60EA1CAD-432E-459D-B209-AE3810F40883}"/>
              </a:ext>
            </a:extLst>
          </p:cNvPr>
          <p:cNvSpPr txBox="1"/>
          <p:nvPr/>
        </p:nvSpPr>
        <p:spPr>
          <a:xfrm>
            <a:off x="3367602" y="955616"/>
            <a:ext cx="1106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Odile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4EE3E2-2FD3-4ECE-96C1-F1CFF23CFB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3784098" y="1355726"/>
            <a:ext cx="330701" cy="464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660E70-85A6-4D47-B265-E5A92BC2E6B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237" t="14899" r="17129" b="11582"/>
          <a:stretch/>
        </p:blipFill>
        <p:spPr>
          <a:xfrm>
            <a:off x="4409075" y="4382634"/>
            <a:ext cx="287942" cy="420113"/>
          </a:xfrm>
          <a:prstGeom prst="rect">
            <a:avLst/>
          </a:prstGeom>
        </p:spPr>
      </p:pic>
      <p:sp>
        <p:nvSpPr>
          <p:cNvPr id="15" name="TextBox 14">
            <a:hlinkClick r:id="" action="ppaction://noaction">
              <a:snd r:embed="rId10" name="Milo.wav"/>
            </a:hlinkClick>
            <a:extLst>
              <a:ext uri="{FF2B5EF4-FFF2-40B4-BE49-F238E27FC236}">
                <a16:creationId xmlns:a16="http://schemas.microsoft.com/office/drawing/2014/main" id="{4E06F47E-CD2E-406B-AA50-8B3511D3C232}"/>
              </a:ext>
            </a:extLst>
          </p:cNvPr>
          <p:cNvSpPr txBox="1"/>
          <p:nvPr/>
        </p:nvSpPr>
        <p:spPr>
          <a:xfrm>
            <a:off x="3949448" y="4858167"/>
            <a:ext cx="1284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Milo</a:t>
            </a:r>
          </a:p>
        </p:txBody>
      </p:sp>
      <p:sp>
        <p:nvSpPr>
          <p:cNvPr id="16" name="TextBox 15">
            <a:hlinkClick r:id="" action="ppaction://noaction">
              <a:snd r:embed="rId11" name="Monsieur Caput.wav"/>
            </a:hlinkClick>
            <a:extLst>
              <a:ext uri="{FF2B5EF4-FFF2-40B4-BE49-F238E27FC236}">
                <a16:creationId xmlns:a16="http://schemas.microsoft.com/office/drawing/2014/main" id="{40BABA7D-0CB3-4F44-9308-21F8A5DEC702}"/>
              </a:ext>
            </a:extLst>
          </p:cNvPr>
          <p:cNvSpPr txBox="1"/>
          <p:nvPr/>
        </p:nvSpPr>
        <p:spPr>
          <a:xfrm>
            <a:off x="4432506" y="5822901"/>
            <a:ext cx="233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Monsieur Caput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E27C5BB-A75E-4E03-A3D7-2D1E5903D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50" y="5232481"/>
            <a:ext cx="1068950" cy="723768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58EF9DD3-52E8-4BC8-85E4-1F9EB92FC7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30" y="4832371"/>
            <a:ext cx="400319" cy="400110"/>
          </a:xfrm>
          <a:prstGeom prst="rect">
            <a:avLst/>
          </a:prstGeom>
        </p:spPr>
      </p:pic>
      <p:sp>
        <p:nvSpPr>
          <p:cNvPr id="19" name="TextBox 18">
            <a:hlinkClick r:id="" action="ppaction://noaction">
              <a:snd r:embed="rId14" name="Madame Dior.wav"/>
            </a:hlinkClick>
            <a:extLst>
              <a:ext uri="{FF2B5EF4-FFF2-40B4-BE49-F238E27FC236}">
                <a16:creationId xmlns:a16="http://schemas.microsoft.com/office/drawing/2014/main" id="{40A20348-184D-44BB-ADA6-A7B2D8A4DEA8}"/>
              </a:ext>
            </a:extLst>
          </p:cNvPr>
          <p:cNvSpPr txBox="1"/>
          <p:nvPr/>
        </p:nvSpPr>
        <p:spPr>
          <a:xfrm>
            <a:off x="6614238" y="4858167"/>
            <a:ext cx="2109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Madame Dior</a:t>
            </a:r>
          </a:p>
        </p:txBody>
      </p:sp>
      <p:sp>
        <p:nvSpPr>
          <p:cNvPr id="20" name="TextBox 19">
            <a:hlinkClick r:id="" action="ppaction://noaction">
              <a:snd r:embed="rId15" name="Ali.wav"/>
            </a:hlinkClick>
            <a:extLst>
              <a:ext uri="{FF2B5EF4-FFF2-40B4-BE49-F238E27FC236}">
                <a16:creationId xmlns:a16="http://schemas.microsoft.com/office/drawing/2014/main" id="{8B6079AE-2E45-4999-8322-1249958EF1E7}"/>
              </a:ext>
            </a:extLst>
          </p:cNvPr>
          <p:cNvSpPr txBox="1"/>
          <p:nvPr/>
        </p:nvSpPr>
        <p:spPr>
          <a:xfrm>
            <a:off x="7558079" y="2967879"/>
            <a:ext cx="85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1D6FD9-F001-42F0-9588-8E30170B302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237" t="14899" r="17129" b="11582"/>
          <a:stretch/>
        </p:blipFill>
        <p:spPr>
          <a:xfrm>
            <a:off x="7367370" y="2973672"/>
            <a:ext cx="287942" cy="420113"/>
          </a:xfrm>
          <a:prstGeom prst="rect">
            <a:avLst/>
          </a:prstGeom>
        </p:spPr>
      </p:pic>
      <p:sp>
        <p:nvSpPr>
          <p:cNvPr id="22" name="TextBox 21">
            <a:hlinkClick r:id="" action="ppaction://noaction">
              <a:snd r:embed="rId16" name="Charlotte.wav"/>
            </a:hlinkClick>
            <a:extLst>
              <a:ext uri="{FF2B5EF4-FFF2-40B4-BE49-F238E27FC236}">
                <a16:creationId xmlns:a16="http://schemas.microsoft.com/office/drawing/2014/main" id="{D4AB449C-B78D-4CE7-8E88-0AFEB2B4B9CE}"/>
              </a:ext>
            </a:extLst>
          </p:cNvPr>
          <p:cNvSpPr txBox="1"/>
          <p:nvPr/>
        </p:nvSpPr>
        <p:spPr>
          <a:xfrm>
            <a:off x="4872560" y="2808885"/>
            <a:ext cx="14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Charlotte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F12F9FC-71E0-4D2B-90B6-FDA090D080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6233396" y="2804282"/>
            <a:ext cx="330701" cy="464048"/>
          </a:xfrm>
          <a:prstGeom prst="rect">
            <a:avLst/>
          </a:prstGeom>
        </p:spPr>
      </p:pic>
      <p:sp>
        <p:nvSpPr>
          <p:cNvPr id="25" name="TextBox 24">
            <a:hlinkClick r:id="" action="ppaction://noaction">
              <a:snd r:embed="rId17" name="Monsieur Lemaire.wav"/>
            </a:hlinkClick>
            <a:extLst>
              <a:ext uri="{FF2B5EF4-FFF2-40B4-BE49-F238E27FC236}">
                <a16:creationId xmlns:a16="http://schemas.microsoft.com/office/drawing/2014/main" id="{F3F36E57-E538-4383-BFA9-58DA0C340117}"/>
              </a:ext>
            </a:extLst>
          </p:cNvPr>
          <p:cNvSpPr txBox="1"/>
          <p:nvPr/>
        </p:nvSpPr>
        <p:spPr>
          <a:xfrm>
            <a:off x="4894902" y="813193"/>
            <a:ext cx="242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Monsieur Lemaire</a:t>
            </a:r>
          </a:p>
        </p:txBody>
      </p:sp>
      <p:pic>
        <p:nvPicPr>
          <p:cNvPr id="31" name="Google Shape;213;p9">
            <a:extLst>
              <a:ext uri="{FF2B5EF4-FFF2-40B4-BE49-F238E27FC236}">
                <a16:creationId xmlns:a16="http://schemas.microsoft.com/office/drawing/2014/main" id="{E5BB281E-0999-4B22-8E2F-4E0F0DD91F9D}"/>
              </a:ext>
            </a:extLst>
          </p:cNvPr>
          <p:cNvPicPr/>
          <p:nvPr/>
        </p:nvPicPr>
        <p:blipFill>
          <a:blip r:embed="rId18"/>
          <a:stretch/>
        </p:blipFill>
        <p:spPr>
          <a:xfrm flipH="1">
            <a:off x="7248720" y="857254"/>
            <a:ext cx="469212" cy="420113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DE2AE2E-6A3D-4064-A875-5E69ECBB28F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3437">
            <a:off x="2331311" y="3282474"/>
            <a:ext cx="449332" cy="614471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4CF79B86-2376-498D-9627-E039C91B88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3437">
            <a:off x="3732623" y="3282472"/>
            <a:ext cx="449332" cy="614471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CC7A5E40-C16E-459C-A671-6987FDA112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84098" y="1425526"/>
            <a:ext cx="449332" cy="614471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0380B8B4-80BE-4F88-9856-45FA24E8EA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84652">
            <a:off x="4297318" y="4255721"/>
            <a:ext cx="449332" cy="614471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EBD2AF3E-F7E3-4463-8EBA-7B05CE9A83C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6859" y="5248904"/>
            <a:ext cx="449332" cy="614471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2A2BB220-3DF4-42D0-A611-821D0EECA53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542">
            <a:off x="6290322" y="4678265"/>
            <a:ext cx="449332" cy="614471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8F991A8A-43D5-4C35-A04E-1482764493C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6670">
            <a:off x="7258660" y="2923717"/>
            <a:ext cx="449332" cy="614471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603AC04A-414A-4101-9191-6E249A1F38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49" y="2718104"/>
            <a:ext cx="449332" cy="614471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BA2A32A3-C0C8-4278-9B6D-DEA0AD415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71" y="617643"/>
            <a:ext cx="449332" cy="614471"/>
          </a:xfrm>
          <a:prstGeom prst="rect">
            <a:avLst/>
          </a:prstGeom>
        </p:spPr>
      </p:pic>
      <p:pic>
        <p:nvPicPr>
          <p:cNvPr id="24" name="Picture 23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0D0FEB69-9161-4000-8BD5-DB1DB9ED921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82" y="2068271"/>
            <a:ext cx="2517638" cy="2569838"/>
          </a:xfrm>
          <a:prstGeom prst="rect">
            <a:avLst/>
          </a:prstGeom>
        </p:spPr>
      </p:pic>
      <p:pic>
        <p:nvPicPr>
          <p:cNvPr id="37" name="Picture 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3D24A7E-8504-485B-8674-4259DE98E79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437">
            <a:off x="8915832" y="2705571"/>
            <a:ext cx="3200000" cy="129523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hlinkClick r:id="" action="ppaction://noaction">
              <a:snd r:embed="rId22" name="parler.wav"/>
            </a:hlinkClick>
            <a:extLst>
              <a:ext uri="{FF2B5EF4-FFF2-40B4-BE49-F238E27FC236}">
                <a16:creationId xmlns:a16="http://schemas.microsoft.com/office/drawing/2014/main" id="{20C0E387-FC00-4371-B31A-7CFB58FBEF7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36" name="Graphic 35" descr="Teacher">
            <a:extLst>
              <a:ext uri="{FF2B5EF4-FFF2-40B4-BE49-F238E27FC236}">
                <a16:creationId xmlns:a16="http://schemas.microsoft.com/office/drawing/2014/main" id="{644C3CBD-B891-4C05-A3C2-86A3DA57314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7109" y="732529"/>
            <a:ext cx="914400" cy="914400"/>
          </a:xfrm>
          <a:prstGeom prst="rect">
            <a:avLst/>
          </a:prstGeom>
        </p:spPr>
      </p:pic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039BC68C-050C-495A-86ED-0C3864DF16C5}"/>
              </a:ext>
            </a:extLst>
          </p:cNvPr>
          <p:cNvSpPr/>
          <p:nvPr/>
        </p:nvSpPr>
        <p:spPr>
          <a:xfrm>
            <a:off x="1109992" y="877882"/>
            <a:ext cx="1263684" cy="547644"/>
          </a:xfrm>
          <a:prstGeom prst="wedgeRoundRectCallout">
            <a:avLst>
              <a:gd name="adj1" fmla="val -73625"/>
              <a:gd name="adj2" fmla="val 6616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71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  <p:bldP spid="22" grpId="0"/>
      <p:bldP spid="22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0CD7F4-2EB9-4463-8F50-8C70ACDDF5A9}"/>
              </a:ext>
            </a:extLst>
          </p:cNvPr>
          <p:cNvSpPr txBox="1"/>
          <p:nvPr/>
        </p:nvSpPr>
        <p:spPr>
          <a:xfrm>
            <a:off x="2860080" y="87011"/>
            <a:ext cx="4973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French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623EBE-61E9-41D3-B684-DDC6E823C94A}"/>
              </a:ext>
            </a:extLst>
          </p:cNvPr>
          <p:cNvSpPr txBox="1"/>
          <p:nvPr/>
        </p:nvSpPr>
        <p:spPr>
          <a:xfrm>
            <a:off x="107595" y="576253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821260" y="1535216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003613" y="3038167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556891" y="5089188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478959" y="111527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0EEF38-E5C6-41F1-8ADA-FB8A0E909862}"/>
              </a:ext>
            </a:extLst>
          </p:cNvPr>
          <p:cNvSpPr/>
          <p:nvPr/>
        </p:nvSpPr>
        <p:spPr>
          <a:xfrm>
            <a:off x="391996" y="4732362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Bonjour !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4879577" y="587085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là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Hello! I am here.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Salut !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65991" y="2355841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Bonjour ! 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9" name="Graphic 28" descr="Teacher">
            <a:extLst>
              <a:ext uri="{FF2B5EF4-FFF2-40B4-BE49-F238E27FC236}">
                <a16:creationId xmlns:a16="http://schemas.microsoft.com/office/drawing/2014/main" id="{482C187D-96ED-4BCC-A3EC-911927946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5578" y="73698"/>
            <a:ext cx="914400" cy="914400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4E47ECEC-B50C-4237-B144-E5FFC89C2D87}"/>
              </a:ext>
            </a:extLst>
          </p:cNvPr>
          <p:cNvSpPr/>
          <p:nvPr/>
        </p:nvSpPr>
        <p:spPr>
          <a:xfrm>
            <a:off x="9678461" y="219051"/>
            <a:ext cx="1263684" cy="547644"/>
          </a:xfrm>
          <a:prstGeom prst="wedgeRoundRectCallout">
            <a:avLst>
              <a:gd name="adj1" fmla="val -73625"/>
              <a:gd name="adj2" fmla="val 6616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61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0" grpId="0" animBg="1"/>
      <p:bldP spid="21" grpId="0" animBg="1"/>
      <p:bldP spid="24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1662</Words>
  <Application>Microsoft Office PowerPoint</Application>
  <PresentationFormat>Widescreen</PresentationFormat>
  <Paragraphs>324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Eras Demi ITC</vt:lpstr>
      <vt:lpstr>Modern Love</vt:lpstr>
      <vt:lpstr>1_Office Theme</vt:lpstr>
      <vt:lpstr>Office Theme</vt:lpstr>
      <vt:lpstr>Describing me and others </vt:lpstr>
      <vt:lpstr>Follow up 1a </vt:lpstr>
      <vt:lpstr>Follow up 1b </vt:lpstr>
      <vt:lpstr>Follow up 2</vt:lpstr>
      <vt:lpstr>Follow up 3</vt:lpstr>
      <vt:lpstr>Follow up 3</vt:lpstr>
      <vt:lpstr>Follow up 3</vt:lpstr>
      <vt:lpstr>Follow up 3</vt:lpstr>
      <vt:lpstr>Follow up 4</vt:lpstr>
      <vt:lpstr>Follow up 4</vt:lpstr>
      <vt:lpstr>Follow up 4</vt:lpstr>
      <vt:lpstr>Follow up 4</vt:lpstr>
      <vt:lpstr>Follow up 4</vt:lpstr>
      <vt:lpstr>Follow up 4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47</cp:revision>
  <dcterms:created xsi:type="dcterms:W3CDTF">2021-06-12T06:20:35Z</dcterms:created>
  <dcterms:modified xsi:type="dcterms:W3CDTF">2023-09-20T15:08:12Z</dcterms:modified>
</cp:coreProperties>
</file>