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1"/>
  </p:notesMasterIdLst>
  <p:sldIdLst>
    <p:sldId id="257" r:id="rId4"/>
    <p:sldId id="524" r:id="rId5"/>
    <p:sldId id="517" r:id="rId6"/>
    <p:sldId id="525" r:id="rId7"/>
    <p:sldId id="526" r:id="rId8"/>
    <p:sldId id="523" r:id="rId9"/>
    <p:sldId id="3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58020" autoAdjust="0"/>
  </p:normalViewPr>
  <p:slideViewPr>
    <p:cSldViewPr snapToGrid="0">
      <p:cViewPr varScale="1">
        <p:scale>
          <a:sx n="62" d="100"/>
          <a:sy n="62" d="100"/>
        </p:scale>
        <p:origin x="2334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[u] [ou] tu [112] salut ! [2205] amusant [4695] utiliser [345] nous [31] bonjour ! [1972] douze [1664] jouer [219] jour [78]</a:t>
            </a:r>
            <a:endParaRPr lang="it-IT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US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chaque</a:t>
            </a:r>
            <a:r>
              <a:rPr lang="en-US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[151] jour [78]  </a:t>
            </a:r>
            <a:r>
              <a:rPr lang="en-US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days of the week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avoir [8] j’ai, il a, elle a, quoi [297]  chat [3138] crayon [&gt;5000]  dessin [2624] message [792] </a:t>
            </a:r>
          </a:p>
          <a:p>
            <a:pPr marL="0" indent="-216000">
              <a:lnSpc>
                <a:spcPct val="100000"/>
              </a:lnSpc>
            </a:pP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bien [47] mal [277] Oui [284] Non [75] Au revoir [n/a] Ça va ? [54/53] </a:t>
            </a:r>
          </a:p>
          <a:p>
            <a:pPr marL="0" indent="-216000">
              <a:lnSpc>
                <a:spcPct val="100000"/>
              </a:lnSpc>
            </a:pPr>
            <a:r>
              <a:rPr lang="en-GB" sz="1600" b="0" i="0" u="none" strike="noStrike" cap="none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Londsale</a:t>
            </a:r>
            <a:r>
              <a:rPr lang="en-GB" sz="16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, D., &amp; Le Bras, Y.  (2009). </a:t>
            </a:r>
            <a:r>
              <a:rPr lang="en-GB" sz="1600" b="0" i="1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 Frequency Dictionary of French: Core vocabulary for learners </a:t>
            </a:r>
            <a:r>
              <a:rPr lang="en-GB" sz="16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solidFill>
                <a:srgbClr val="002060"/>
              </a:solidFill>
              <a:effectLst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The frequency rankings for words that occur in this PowerPoint which have been</a:t>
            </a:r>
            <a:r>
              <a:rPr lang="en-GB" sz="1800" i="1" dirty="0"/>
              <a:t> previously</a:t>
            </a:r>
            <a:r>
              <a:rPr lang="en-GB" sz="18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recognition of this week’s SSC [au] and differentiate it from [</a:t>
            </a:r>
            <a:r>
              <a:rPr lang="en-GB" b="0" dirty="0" err="1"/>
              <a:t>ou</a:t>
            </a:r>
            <a:r>
              <a:rPr lang="en-GB" b="0" dirty="0"/>
              <a:t>].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listen. Pupils write 1-12 and [au] or [</a:t>
            </a:r>
            <a:r>
              <a:rPr lang="en-GB" dirty="0" err="1"/>
              <a:t>ou</a:t>
            </a:r>
            <a:r>
              <a:rPr lang="en-GB" dirty="0"/>
              <a:t>] for each word.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reveal the missing letters.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the instruction for Part B.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pronounce all of the words.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Teacher circulates to listen and support, as needed.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</a:t>
            </a:r>
            <a:br>
              <a:rPr lang="en-GB" dirty="0"/>
            </a:br>
            <a:r>
              <a:rPr lang="en-GB" dirty="0"/>
              <a:t>Part A:</a:t>
            </a:r>
            <a:br>
              <a:rPr lang="en-GB" dirty="0"/>
            </a:br>
            <a:r>
              <a:rPr lang="en-GB" dirty="0"/>
              <a:t>[1] gâteau</a:t>
            </a:r>
            <a:br>
              <a:rPr lang="en-GB" dirty="0"/>
            </a:br>
            <a:r>
              <a:rPr lang="en-GB" dirty="0"/>
              <a:t>[2] </a:t>
            </a:r>
            <a:r>
              <a:rPr lang="en-GB" dirty="0" err="1"/>
              <a:t>couper</a:t>
            </a:r>
            <a:br>
              <a:rPr lang="en-GB" dirty="0"/>
            </a:br>
            <a:r>
              <a:rPr lang="en-GB" dirty="0"/>
              <a:t>[3] </a:t>
            </a:r>
            <a:r>
              <a:rPr lang="en-GB" dirty="0" err="1"/>
              <a:t>chaud</a:t>
            </a:r>
            <a:br>
              <a:rPr lang="en-GB" dirty="0"/>
            </a:br>
            <a:r>
              <a:rPr lang="en-GB" dirty="0"/>
              <a:t>[4] </a:t>
            </a:r>
            <a:r>
              <a:rPr lang="en-GB" dirty="0" err="1"/>
              <a:t>tourner</a:t>
            </a:r>
            <a:br>
              <a:rPr lang="en-GB" dirty="0"/>
            </a:br>
            <a:r>
              <a:rPr lang="en-GB" dirty="0"/>
              <a:t>[5] chou</a:t>
            </a:r>
            <a:br>
              <a:rPr lang="en-GB" dirty="0"/>
            </a:br>
            <a:r>
              <a:rPr lang="en-GB" dirty="0"/>
              <a:t>[6] </a:t>
            </a:r>
            <a:r>
              <a:rPr lang="en-GB" dirty="0" err="1"/>
              <a:t>épaule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[7] </a:t>
            </a:r>
            <a:r>
              <a:rPr lang="en-GB" dirty="0" err="1"/>
              <a:t>oublier</a:t>
            </a:r>
            <a:br>
              <a:rPr lang="en-GB" dirty="0"/>
            </a:br>
            <a:r>
              <a:rPr lang="en-GB" dirty="0"/>
              <a:t>[8] poulet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[9] </a:t>
            </a:r>
            <a:r>
              <a:rPr lang="en-GB" dirty="0" err="1"/>
              <a:t>cadeau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[10] </a:t>
            </a:r>
            <a:r>
              <a:rPr lang="en-GB" dirty="0" err="1"/>
              <a:t>drapeau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[11] douzaine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[12] jaune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</a:t>
            </a:r>
            <a:r>
              <a:rPr lang="en-GB" b="0" dirty="0" err="1"/>
              <a:t>j’ai</a:t>
            </a:r>
            <a:r>
              <a:rPr lang="en-GB" b="0" dirty="0"/>
              <a:t> and </a:t>
            </a:r>
            <a:r>
              <a:rPr lang="en-GB" b="0" dirty="0" err="1"/>
              <a:t>elle</a:t>
            </a:r>
            <a:r>
              <a:rPr lang="en-GB" b="0" dirty="0"/>
              <a:t> a and previously taught nouns.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Explain the scenario and the task: </a:t>
            </a:r>
            <a:r>
              <a:rPr lang="en-GB" b="0" dirty="0" err="1"/>
              <a:t>Eugénie</a:t>
            </a:r>
            <a:r>
              <a:rPr lang="en-GB" b="0" dirty="0"/>
              <a:t> has written a list of things she and her sister have in their rooms.  She thinks </a:t>
            </a:r>
            <a:r>
              <a:rPr lang="en-GB" b="0" dirty="0" err="1"/>
              <a:t>Léa</a:t>
            </a:r>
            <a:r>
              <a:rPr lang="en-GB" b="0" dirty="0"/>
              <a:t> has better things! She’s hoping she might get some things for Christmas, maybe.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Then she spills hot chocolate on her list!  Can pupils still tell who has what?  They write a list with ‘I have’ and ‘he has’ headings.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Click to remove the ‘spills’ and bring up the nouns.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0583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the </a:t>
            </a:r>
            <a:r>
              <a:rPr lang="en-GB" b="0" i="1" dirty="0"/>
              <a:t>I</a:t>
            </a:r>
            <a:r>
              <a:rPr lang="en-GB" b="0" dirty="0"/>
              <a:t> and </a:t>
            </a:r>
            <a:r>
              <a:rPr lang="en-GB" b="0" i="1" dirty="0"/>
              <a:t>you</a:t>
            </a:r>
            <a:r>
              <a:rPr lang="en-GB" b="0" dirty="0"/>
              <a:t> forms of </a:t>
            </a:r>
            <a:r>
              <a:rPr lang="en-GB" b="0" i="1" dirty="0" err="1"/>
              <a:t>avoir</a:t>
            </a:r>
            <a:r>
              <a:rPr lang="en-GB" b="0" i="1" dirty="0"/>
              <a:t> </a:t>
            </a:r>
            <a:r>
              <a:rPr lang="en-GB" b="0" dirty="0"/>
              <a:t>and previously taught nouns.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Tell pupils that they need to pay attention to the forms of </a:t>
            </a:r>
            <a:r>
              <a:rPr lang="en-GB" b="0" dirty="0" err="1"/>
              <a:t>avoir</a:t>
            </a:r>
            <a:r>
              <a:rPr lang="en-GB" b="0" dirty="0"/>
              <a:t> –</a:t>
            </a:r>
            <a:r>
              <a:rPr lang="en-GB" b="0" i="1" dirty="0"/>
              <a:t> ai </a:t>
            </a:r>
            <a:r>
              <a:rPr lang="en-GB" b="0" dirty="0"/>
              <a:t>for ‘I have’ and </a:t>
            </a:r>
            <a:r>
              <a:rPr lang="en-GB" b="0" i="1" dirty="0"/>
              <a:t>as</a:t>
            </a:r>
            <a:r>
              <a:rPr lang="en-GB" b="0" dirty="0"/>
              <a:t> for ‘you have’.  The pronouns will be beeped out.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Pupils write two headings ‘I have’ and ‘you have’ and list the three items that each person has, in English, underneath.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Click to reveal the six answers. Click on each text box answer to hear the full phrase in French.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  <a:r>
              <a:rPr lang="en-GB" b="0" dirty="0"/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[J’] ai un dessin.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[tu] as une chaise.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[tu] as un lit.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[j] ai une carte.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[tu] as un bureau.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[j‘] ai une idée.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9264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Timing:</a:t>
            </a:r>
            <a:r>
              <a:rPr lang="en-GB" sz="1200" b="1" baseline="0" dirty="0">
                <a:solidFill>
                  <a:schemeClr val="accent5">
                    <a:lumMod val="50000"/>
                  </a:schemeClr>
                </a:solidFill>
              </a:rPr>
              <a:t> 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of revisited vocabulary in a longer (conversation) context.</a:t>
            </a:r>
            <a:br>
              <a:rPr lang="en-GB" b="0" dirty="0"/>
            </a:b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on each sentence to hear it.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Pupils can number 1-6 and just write down all the missing English meanings within each sentence.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Click to bring up written answers.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4659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 and previous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Give pupils a blank grid.  They fill in the French 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1877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03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3682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43908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82877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88902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47397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61862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77085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813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8844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92104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96227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3000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237218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audio" Target="../media/audio7.wav"/><Relationship Id="rId18" Type="http://schemas.openxmlformats.org/officeDocument/2006/relationships/audio" Target="../media/audio10.wav"/><Relationship Id="rId26" Type="http://schemas.openxmlformats.org/officeDocument/2006/relationships/image" Target="../media/image12.png"/><Relationship Id="rId39" Type="http://schemas.openxmlformats.org/officeDocument/2006/relationships/image" Target="../media/image25.png"/><Relationship Id="rId21" Type="http://schemas.openxmlformats.org/officeDocument/2006/relationships/audio" Target="../media/audio13.wav"/><Relationship Id="rId34" Type="http://schemas.openxmlformats.org/officeDocument/2006/relationships/image" Target="../media/image20.png"/><Relationship Id="rId7" Type="http://schemas.openxmlformats.org/officeDocument/2006/relationships/audio" Target="../media/audio2.wav"/><Relationship Id="rId12" Type="http://schemas.openxmlformats.org/officeDocument/2006/relationships/audio" Target="../media/audio6.wav"/><Relationship Id="rId17" Type="http://schemas.openxmlformats.org/officeDocument/2006/relationships/image" Target="../media/image8.png"/><Relationship Id="rId25" Type="http://schemas.openxmlformats.org/officeDocument/2006/relationships/image" Target="../media/image11.svg"/><Relationship Id="rId33" Type="http://schemas.openxmlformats.org/officeDocument/2006/relationships/image" Target="../media/image19.png"/><Relationship Id="rId38" Type="http://schemas.openxmlformats.org/officeDocument/2006/relationships/image" Target="../media/image24.gi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.png"/><Relationship Id="rId20" Type="http://schemas.openxmlformats.org/officeDocument/2006/relationships/audio" Target="../media/audio12.wav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png"/><Relationship Id="rId11" Type="http://schemas.openxmlformats.org/officeDocument/2006/relationships/audio" Target="../media/audio5.wav"/><Relationship Id="rId24" Type="http://schemas.openxmlformats.org/officeDocument/2006/relationships/image" Target="../media/image10.png"/><Relationship Id="rId32" Type="http://schemas.openxmlformats.org/officeDocument/2006/relationships/image" Target="../media/image18.png"/><Relationship Id="rId37" Type="http://schemas.openxmlformats.org/officeDocument/2006/relationships/image" Target="../media/image23.png"/><Relationship Id="rId5" Type="http://schemas.openxmlformats.org/officeDocument/2006/relationships/audio" Target="../media/audio1.wav"/><Relationship Id="rId15" Type="http://schemas.openxmlformats.org/officeDocument/2006/relationships/audio" Target="../media/audio9.wav"/><Relationship Id="rId23" Type="http://schemas.openxmlformats.org/officeDocument/2006/relationships/image" Target="../media/image9.gif"/><Relationship Id="rId28" Type="http://schemas.openxmlformats.org/officeDocument/2006/relationships/image" Target="../media/image14.svg"/><Relationship Id="rId36" Type="http://schemas.openxmlformats.org/officeDocument/2006/relationships/image" Target="../media/image22.png"/><Relationship Id="rId10" Type="http://schemas.openxmlformats.org/officeDocument/2006/relationships/audio" Target="../media/audio4.wav"/><Relationship Id="rId19" Type="http://schemas.openxmlformats.org/officeDocument/2006/relationships/audio" Target="../media/audio11.wav"/><Relationship Id="rId31" Type="http://schemas.openxmlformats.org/officeDocument/2006/relationships/image" Target="../media/image17.png"/><Relationship Id="rId4" Type="http://schemas.openxmlformats.org/officeDocument/2006/relationships/image" Target="../media/image4.svg"/><Relationship Id="rId9" Type="http://schemas.openxmlformats.org/officeDocument/2006/relationships/audio" Target="../media/audio3.wav"/><Relationship Id="rId14" Type="http://schemas.openxmlformats.org/officeDocument/2006/relationships/audio" Target="../media/audio8.wav"/><Relationship Id="rId22" Type="http://schemas.openxmlformats.org/officeDocument/2006/relationships/audio" Target="../media/audio14.wav"/><Relationship Id="rId27" Type="http://schemas.openxmlformats.org/officeDocument/2006/relationships/image" Target="../media/image13.png"/><Relationship Id="rId30" Type="http://schemas.openxmlformats.org/officeDocument/2006/relationships/image" Target="../media/image16.svg"/><Relationship Id="rId35" Type="http://schemas.openxmlformats.org/officeDocument/2006/relationships/image" Target="../media/image21.png"/><Relationship Id="rId8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image" Target="../media/image31.gif"/><Relationship Id="rId5" Type="http://schemas.openxmlformats.org/officeDocument/2006/relationships/image" Target="../media/image28.pn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13" Type="http://schemas.openxmlformats.org/officeDocument/2006/relationships/audio" Target="../media/audio23.wav"/><Relationship Id="rId18" Type="http://schemas.openxmlformats.org/officeDocument/2006/relationships/image" Target="../media/image34.gif"/><Relationship Id="rId3" Type="http://schemas.openxmlformats.org/officeDocument/2006/relationships/image" Target="../media/image32.gif"/><Relationship Id="rId21" Type="http://schemas.openxmlformats.org/officeDocument/2006/relationships/image" Target="../media/image4.svg"/><Relationship Id="rId7" Type="http://schemas.openxmlformats.org/officeDocument/2006/relationships/audio" Target="../media/audio17.wav"/><Relationship Id="rId12" Type="http://schemas.openxmlformats.org/officeDocument/2006/relationships/audio" Target="../media/audio22.wav"/><Relationship Id="rId1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26.wav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6.wav"/><Relationship Id="rId11" Type="http://schemas.openxmlformats.org/officeDocument/2006/relationships/audio" Target="../media/audio21.wav"/><Relationship Id="rId5" Type="http://schemas.openxmlformats.org/officeDocument/2006/relationships/audio" Target="../media/audio15.wav"/><Relationship Id="rId15" Type="http://schemas.openxmlformats.org/officeDocument/2006/relationships/audio" Target="../media/audio25.wav"/><Relationship Id="rId10" Type="http://schemas.openxmlformats.org/officeDocument/2006/relationships/audio" Target="../media/audio20.wav"/><Relationship Id="rId19" Type="http://schemas.openxmlformats.org/officeDocument/2006/relationships/image" Target="../media/image31.gif"/><Relationship Id="rId4" Type="http://schemas.openxmlformats.org/officeDocument/2006/relationships/image" Target="../media/image33.png"/><Relationship Id="rId9" Type="http://schemas.openxmlformats.org/officeDocument/2006/relationships/audio" Target="../media/audio19.wav"/><Relationship Id="rId14" Type="http://schemas.openxmlformats.org/officeDocument/2006/relationships/audio" Target="../media/audio24.wav"/><Relationship Id="rId22" Type="http://schemas.openxmlformats.org/officeDocument/2006/relationships/audio" Target="../media/audio27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13" Type="http://schemas.openxmlformats.org/officeDocument/2006/relationships/image" Target="../media/image4.svg"/><Relationship Id="rId3" Type="http://schemas.openxmlformats.org/officeDocument/2006/relationships/image" Target="../media/image30.png"/><Relationship Id="rId7" Type="http://schemas.openxmlformats.org/officeDocument/2006/relationships/audio" Target="../media/audio30.wav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9.wav"/><Relationship Id="rId11" Type="http://schemas.openxmlformats.org/officeDocument/2006/relationships/audio" Target="../media/audio34.wav"/><Relationship Id="rId5" Type="http://schemas.openxmlformats.org/officeDocument/2006/relationships/audio" Target="../media/audio28.wav"/><Relationship Id="rId15" Type="http://schemas.openxmlformats.org/officeDocument/2006/relationships/image" Target="../media/image31.gif"/><Relationship Id="rId10" Type="http://schemas.openxmlformats.org/officeDocument/2006/relationships/audio" Target="../media/audio33.wav"/><Relationship Id="rId4" Type="http://schemas.openxmlformats.org/officeDocument/2006/relationships/image" Target="../media/image33.png"/><Relationship Id="rId9" Type="http://schemas.openxmlformats.org/officeDocument/2006/relationships/audio" Target="../media/audio32.wav"/><Relationship Id="rId14" Type="http://schemas.openxmlformats.org/officeDocument/2006/relationships/audio" Target="../media/audio3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8E65F3BF-D1B3-4F7A-AAC8-255D93C5F38F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Google Shape;100;p2"/>
          <p:cNvSpPr/>
          <p:nvPr/>
        </p:nvSpPr>
        <p:spPr>
          <a:xfrm>
            <a:off x="6368181" y="455238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25000"/>
                </a:scheme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221368"/>
            <a:ext cx="3969240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Saying what I and others have</a:t>
            </a:r>
            <a:br>
              <a:rPr lang="en-GB" sz="360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</a:br>
            <a:endParaRPr lang="en-GB" sz="3600" dirty="0">
              <a:solidFill>
                <a:srgbClr val="002060"/>
              </a:solidFill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8F0C2F7A-216B-43A8-A849-7A82598C4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20" y="193370"/>
            <a:ext cx="5084505" cy="43590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10F3C43-C182-4D02-9F8D-C492F6373BA6}"/>
              </a:ext>
            </a:extLst>
          </p:cNvPr>
          <p:cNvGrpSpPr/>
          <p:nvPr/>
        </p:nvGrpSpPr>
        <p:grpSpPr>
          <a:xfrm>
            <a:off x="985431" y="1916995"/>
            <a:ext cx="2298764" cy="2510067"/>
            <a:chOff x="5793946" y="4465726"/>
            <a:chExt cx="1597677" cy="20175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2EE1CB1-1F2C-4C14-9980-82122B3155AF}"/>
                </a:ext>
              </a:extLst>
            </p:cNvPr>
            <p:cNvSpPr/>
            <p:nvPr/>
          </p:nvSpPr>
          <p:spPr>
            <a:xfrm>
              <a:off x="5878386" y="4558288"/>
              <a:ext cx="1513237" cy="1924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E7FA37-3C3E-49B9-ADAB-B46B2295A34D}"/>
                </a:ext>
              </a:extLst>
            </p:cNvPr>
            <p:cNvSpPr/>
            <p:nvPr/>
          </p:nvSpPr>
          <p:spPr>
            <a:xfrm rot="21395760">
              <a:off x="5793946" y="4465726"/>
              <a:ext cx="1511810" cy="198822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E617059-F6F5-4C0F-884D-C8C971AEAF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2427">
            <a:off x="1185719" y="2136105"/>
            <a:ext cx="1778015" cy="19060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30D35A-4DFD-4A55-B9A3-168988D29E0E}"/>
              </a:ext>
            </a:extLst>
          </p:cNvPr>
          <p:cNvSpPr txBox="1"/>
          <p:nvPr/>
        </p:nvSpPr>
        <p:spPr>
          <a:xfrm>
            <a:off x="9755660" y="6441328"/>
            <a:ext cx="2458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12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raphic 75" descr="Teacher">
            <a:extLst>
              <a:ext uri="{FF2B5EF4-FFF2-40B4-BE49-F238E27FC236}">
                <a16:creationId xmlns:a16="http://schemas.microsoft.com/office/drawing/2014/main" id="{F7410CEA-8252-4D99-8EA0-21571319C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34778" y="-102816"/>
            <a:ext cx="1052106" cy="1052106"/>
          </a:xfrm>
          <a:prstGeom prst="rect">
            <a:avLst/>
          </a:prstGeom>
        </p:spPr>
      </p:pic>
      <p:sp>
        <p:nvSpPr>
          <p:cNvPr id="77" name="Speech Bubble: Rectangle with Corners Rounded 76">
            <a:extLst>
              <a:ext uri="{FF2B5EF4-FFF2-40B4-BE49-F238E27FC236}">
                <a16:creationId xmlns:a16="http://schemas.microsoft.com/office/drawing/2014/main" id="{60820017-FBE1-451B-9B89-42766E1922BF}"/>
              </a:ext>
            </a:extLst>
          </p:cNvPr>
          <p:cNvSpPr/>
          <p:nvPr/>
        </p:nvSpPr>
        <p:spPr>
          <a:xfrm>
            <a:off x="4019326" y="87629"/>
            <a:ext cx="4954965" cy="596362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DFB2DFE-A815-4013-90A2-44277BE18D4B}"/>
              </a:ext>
            </a:extLst>
          </p:cNvPr>
          <p:cNvGraphicFramePr>
            <a:graphicFrameLocks noGrp="1"/>
          </p:cNvGraphicFramePr>
          <p:nvPr/>
        </p:nvGraphicFramePr>
        <p:xfrm>
          <a:off x="273316" y="1439182"/>
          <a:ext cx="11419956" cy="53230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54989">
                  <a:extLst>
                    <a:ext uri="{9D8B030D-6E8A-4147-A177-3AD203B41FA5}">
                      <a16:colId xmlns:a16="http://schemas.microsoft.com/office/drawing/2014/main" val="2886108165"/>
                    </a:ext>
                  </a:extLst>
                </a:gridCol>
                <a:gridCol w="2854989">
                  <a:extLst>
                    <a:ext uri="{9D8B030D-6E8A-4147-A177-3AD203B41FA5}">
                      <a16:colId xmlns:a16="http://schemas.microsoft.com/office/drawing/2014/main" val="3221431536"/>
                    </a:ext>
                  </a:extLst>
                </a:gridCol>
                <a:gridCol w="2854989">
                  <a:extLst>
                    <a:ext uri="{9D8B030D-6E8A-4147-A177-3AD203B41FA5}">
                      <a16:colId xmlns:a16="http://schemas.microsoft.com/office/drawing/2014/main" val="4103619189"/>
                    </a:ext>
                  </a:extLst>
                </a:gridCol>
                <a:gridCol w="2854989">
                  <a:extLst>
                    <a:ext uri="{9D8B030D-6E8A-4147-A177-3AD203B41FA5}">
                      <a16:colId xmlns:a16="http://schemas.microsoft.com/office/drawing/2014/main" val="2811459310"/>
                    </a:ext>
                  </a:extLst>
                </a:gridCol>
              </a:tblGrid>
              <a:tr h="177433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1101613"/>
                  </a:ext>
                </a:extLst>
              </a:tr>
              <a:tr h="177433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4842750"/>
                  </a:ext>
                </a:extLst>
              </a:tr>
              <a:tr h="177433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0540184"/>
                  </a:ext>
                </a:extLst>
              </a:tr>
            </a:tbl>
          </a:graphicData>
        </a:graphic>
      </p:graphicFrame>
      <p:pic>
        <p:nvPicPr>
          <p:cNvPr id="127" name="Google Shape;127;p2">
            <a:hlinkClick r:id="" action="ppaction://noaction">
              <a:snd r:embed="rId5" name="1.1.wav"/>
            </a:hlinkClick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3512" y="1552719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9" name="Google Shape;129;p2"/>
          <p:cNvSpPr txBox="1"/>
          <p:nvPr/>
        </p:nvSpPr>
        <p:spPr>
          <a:xfrm>
            <a:off x="245734" y="1457763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"/>
          <p:cNvSpPr txBox="1"/>
          <p:nvPr/>
        </p:nvSpPr>
        <p:spPr>
          <a:xfrm>
            <a:off x="699387" y="1012340"/>
            <a:ext cx="1072562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Say these words one after the other as quickly as you can. Your partner will check.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7" name="Google Shape;157;p2">
            <a:hlinkClick r:id="" action="ppaction://noaction">
              <a:snd r:embed="rId7" name="1_i.wav"/>
            </a:hlinkClick>
          </p:cNvPr>
          <p:cNvSpPr txBox="1"/>
          <p:nvPr/>
        </p:nvSpPr>
        <p:spPr>
          <a:xfrm>
            <a:off x="3958882" y="141847"/>
            <a:ext cx="510174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et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écris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[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[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 ?</a:t>
            </a:r>
          </a:p>
        </p:txBody>
      </p:sp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1: </a:t>
            </a:r>
            <a:endParaRPr lang="en-GB" sz="3200" dirty="0"/>
          </a:p>
        </p:txBody>
      </p:sp>
      <p:pic>
        <p:nvPicPr>
          <p:cNvPr id="29" name="Google Shape;127;p2">
            <a:hlinkClick r:id="" action="ppaction://noaction">
              <a:snd r:embed="rId9" name="1.2.wav"/>
            </a:hlinkClick>
            <a:extLst>
              <a:ext uri="{FF2B5EF4-FFF2-40B4-BE49-F238E27FC236}">
                <a16:creationId xmlns:a16="http://schemas.microsoft.com/office/drawing/2014/main" id="{F00FE78E-3914-43B9-8FFB-689D76AB8E0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11121" y="1513751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0" name="Google Shape;129;p2">
            <a:extLst>
              <a:ext uri="{FF2B5EF4-FFF2-40B4-BE49-F238E27FC236}">
                <a16:creationId xmlns:a16="http://schemas.microsoft.com/office/drawing/2014/main" id="{397CEBA8-DD25-4785-92C5-0FA30B71A155}"/>
              </a:ext>
            </a:extLst>
          </p:cNvPr>
          <p:cNvSpPr txBox="1"/>
          <p:nvPr/>
        </p:nvSpPr>
        <p:spPr>
          <a:xfrm>
            <a:off x="3177107" y="1423161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Google Shape;127;p2">
            <a:hlinkClick r:id="" action="ppaction://noaction">
              <a:snd r:embed="rId10" name="1.3.wav"/>
            </a:hlinkClick>
            <a:extLst>
              <a:ext uri="{FF2B5EF4-FFF2-40B4-BE49-F238E27FC236}">
                <a16:creationId xmlns:a16="http://schemas.microsoft.com/office/drawing/2014/main" id="{BD1C85DA-86F4-4EB2-9129-15D4A881385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76396" y="1483011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Google Shape;129;p2">
            <a:extLst>
              <a:ext uri="{FF2B5EF4-FFF2-40B4-BE49-F238E27FC236}">
                <a16:creationId xmlns:a16="http://schemas.microsoft.com/office/drawing/2014/main" id="{F397E758-F9D6-4C72-8C5C-E7718A3D11D8}"/>
              </a:ext>
            </a:extLst>
          </p:cNvPr>
          <p:cNvSpPr txBox="1"/>
          <p:nvPr/>
        </p:nvSpPr>
        <p:spPr>
          <a:xfrm>
            <a:off x="5985522" y="1406029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" name="Google Shape;127;p2">
            <a:hlinkClick r:id="" action="ppaction://noaction">
              <a:snd r:embed="rId11" name="1.4.wav"/>
            </a:hlinkClick>
            <a:extLst>
              <a:ext uri="{FF2B5EF4-FFF2-40B4-BE49-F238E27FC236}">
                <a16:creationId xmlns:a16="http://schemas.microsoft.com/office/drawing/2014/main" id="{64EDF885-B489-4EE3-BCA2-A7D527B4D0B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41653" y="1513751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Google Shape;129;p2">
            <a:extLst>
              <a:ext uri="{FF2B5EF4-FFF2-40B4-BE49-F238E27FC236}">
                <a16:creationId xmlns:a16="http://schemas.microsoft.com/office/drawing/2014/main" id="{E75D56BC-E396-4A36-A7D3-4C9632327DCB}"/>
              </a:ext>
            </a:extLst>
          </p:cNvPr>
          <p:cNvSpPr txBox="1"/>
          <p:nvPr/>
        </p:nvSpPr>
        <p:spPr>
          <a:xfrm>
            <a:off x="8867157" y="1406031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127;p2">
            <a:hlinkClick r:id="" action="ppaction://noaction">
              <a:snd r:embed="rId12" name="1.5.wav"/>
            </a:hlinkClick>
            <a:extLst>
              <a:ext uri="{FF2B5EF4-FFF2-40B4-BE49-F238E27FC236}">
                <a16:creationId xmlns:a16="http://schemas.microsoft.com/office/drawing/2014/main" id="{5310AF9B-B323-47B3-ACE0-3E13C5C1D1F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1718" y="3242364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6" name="Google Shape;129;p2">
            <a:extLst>
              <a:ext uri="{FF2B5EF4-FFF2-40B4-BE49-F238E27FC236}">
                <a16:creationId xmlns:a16="http://schemas.microsoft.com/office/drawing/2014/main" id="{B59902E4-C460-4522-8D21-ABF95FE23E51}"/>
              </a:ext>
            </a:extLst>
          </p:cNvPr>
          <p:cNvSpPr txBox="1"/>
          <p:nvPr/>
        </p:nvSpPr>
        <p:spPr>
          <a:xfrm>
            <a:off x="250294" y="3142507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Google Shape;127;p2">
            <a:hlinkClick r:id="" action="ppaction://noaction">
              <a:snd r:embed="rId13" name="1.6.wav"/>
            </a:hlinkClick>
            <a:extLst>
              <a:ext uri="{FF2B5EF4-FFF2-40B4-BE49-F238E27FC236}">
                <a16:creationId xmlns:a16="http://schemas.microsoft.com/office/drawing/2014/main" id="{D320E253-4E4B-4A64-9E7C-86D602E4F7D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71373" y="3242365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8" name="Google Shape;129;p2">
            <a:extLst>
              <a:ext uri="{FF2B5EF4-FFF2-40B4-BE49-F238E27FC236}">
                <a16:creationId xmlns:a16="http://schemas.microsoft.com/office/drawing/2014/main" id="{DF5078EE-DDA5-4C41-9F67-BC9D22671049}"/>
              </a:ext>
            </a:extLst>
          </p:cNvPr>
          <p:cNvSpPr txBox="1"/>
          <p:nvPr/>
        </p:nvSpPr>
        <p:spPr>
          <a:xfrm>
            <a:off x="3061013" y="3157920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6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" name="Google Shape;127;p2">
            <a:hlinkClick r:id="" action="ppaction://noaction">
              <a:snd r:embed="rId14" name="1.7.wav"/>
            </a:hlinkClick>
            <a:extLst>
              <a:ext uri="{FF2B5EF4-FFF2-40B4-BE49-F238E27FC236}">
                <a16:creationId xmlns:a16="http://schemas.microsoft.com/office/drawing/2014/main" id="{3FE196EF-E779-4A72-9F14-218A3B9F7AB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80612" y="3244333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0" name="Google Shape;129;p2">
            <a:extLst>
              <a:ext uri="{FF2B5EF4-FFF2-40B4-BE49-F238E27FC236}">
                <a16:creationId xmlns:a16="http://schemas.microsoft.com/office/drawing/2014/main" id="{E655A000-DA4F-4735-A3E7-2220EB4D0E13}"/>
              </a:ext>
            </a:extLst>
          </p:cNvPr>
          <p:cNvSpPr txBox="1"/>
          <p:nvPr/>
        </p:nvSpPr>
        <p:spPr>
          <a:xfrm>
            <a:off x="5970252" y="3157920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7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" name="Google Shape;127;p2">
            <a:hlinkClick r:id="" action="ppaction://noaction">
              <a:snd r:embed="rId15" name="1.8.wav"/>
            </a:hlinkClick>
            <a:extLst>
              <a:ext uri="{FF2B5EF4-FFF2-40B4-BE49-F238E27FC236}">
                <a16:creationId xmlns:a16="http://schemas.microsoft.com/office/drawing/2014/main" id="{2EFEBA71-B9A8-477A-BD8E-BE5E2F8DD21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33708" y="3242364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2" name="Google Shape;129;p2">
            <a:extLst>
              <a:ext uri="{FF2B5EF4-FFF2-40B4-BE49-F238E27FC236}">
                <a16:creationId xmlns:a16="http://schemas.microsoft.com/office/drawing/2014/main" id="{16B286BD-3C27-447C-B2ED-3D4B8CF11FC8}"/>
              </a:ext>
            </a:extLst>
          </p:cNvPr>
          <p:cNvSpPr txBox="1"/>
          <p:nvPr/>
        </p:nvSpPr>
        <p:spPr>
          <a:xfrm>
            <a:off x="8799694" y="3134644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8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" name="Picture 8" descr="Checkered Flag, Finish Line, Grand Prix">
            <a:extLst>
              <a:ext uri="{FF2B5EF4-FFF2-40B4-BE49-F238E27FC236}">
                <a16:creationId xmlns:a16="http://schemas.microsoft.com/office/drawing/2014/main" id="{90C7E6A4-542E-495F-8390-34C0A482F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99" y="1034096"/>
            <a:ext cx="610535" cy="54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Target, Arrow, Bulls Eye, Bullseye">
            <a:extLst>
              <a:ext uri="{FF2B5EF4-FFF2-40B4-BE49-F238E27FC236}">
                <a16:creationId xmlns:a16="http://schemas.microsoft.com/office/drawing/2014/main" id="{18F4384E-E29F-4BDD-8F8B-58E9CA368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089" y="6197799"/>
            <a:ext cx="474792" cy="46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hlinkClick r:id="" action="ppaction://noaction">
              <a:snd r:embed="rId18" name="éléphant.wav"/>
            </a:hlinkClick>
            <a:extLst>
              <a:ext uri="{FF2B5EF4-FFF2-40B4-BE49-F238E27FC236}">
                <a16:creationId xmlns:a16="http://schemas.microsoft.com/office/drawing/2014/main" id="{60261B35-306C-4AA3-8354-B27D9344C379}"/>
              </a:ext>
            </a:extLst>
          </p:cNvPr>
          <p:cNvSpPr txBox="1"/>
          <p:nvPr/>
        </p:nvSpPr>
        <p:spPr>
          <a:xfrm>
            <a:off x="9502902" y="4465244"/>
            <a:ext cx="1851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 e t</a:t>
            </a:r>
          </a:p>
        </p:txBody>
      </p:sp>
      <p:pic>
        <p:nvPicPr>
          <p:cNvPr id="78" name="Google Shape;127;p2">
            <a:hlinkClick r:id="" action="ppaction://noaction">
              <a:snd r:embed="rId19" name="1.9.wav"/>
            </a:hlinkClick>
            <a:extLst>
              <a:ext uri="{FF2B5EF4-FFF2-40B4-BE49-F238E27FC236}">
                <a16:creationId xmlns:a16="http://schemas.microsoft.com/office/drawing/2014/main" id="{8576876D-C938-437F-9845-E540FC4B652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0518" y="5063007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9" name="Google Shape;129;p2">
            <a:extLst>
              <a:ext uri="{FF2B5EF4-FFF2-40B4-BE49-F238E27FC236}">
                <a16:creationId xmlns:a16="http://schemas.microsoft.com/office/drawing/2014/main" id="{DEF8833F-E373-4A89-A5A8-7577F85FD164}"/>
              </a:ext>
            </a:extLst>
          </p:cNvPr>
          <p:cNvSpPr txBox="1"/>
          <p:nvPr/>
        </p:nvSpPr>
        <p:spPr>
          <a:xfrm>
            <a:off x="239094" y="4963150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9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" name="Google Shape;127;p2">
            <a:hlinkClick r:id="" action="ppaction://noaction">
              <a:snd r:embed="rId20" name="1.10.wav"/>
            </a:hlinkClick>
            <a:extLst>
              <a:ext uri="{FF2B5EF4-FFF2-40B4-BE49-F238E27FC236}">
                <a16:creationId xmlns:a16="http://schemas.microsoft.com/office/drawing/2014/main" id="{39BA1EDC-A2CD-4502-B719-C36AFB66CFE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78679" y="5063007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1" name="Google Shape;129;p2">
            <a:extLst>
              <a:ext uri="{FF2B5EF4-FFF2-40B4-BE49-F238E27FC236}">
                <a16:creationId xmlns:a16="http://schemas.microsoft.com/office/drawing/2014/main" id="{183EDBA8-FDD9-4486-ABD8-598B94E443C5}"/>
              </a:ext>
            </a:extLst>
          </p:cNvPr>
          <p:cNvSpPr txBox="1"/>
          <p:nvPr/>
        </p:nvSpPr>
        <p:spPr>
          <a:xfrm>
            <a:off x="3049812" y="4978563"/>
            <a:ext cx="73842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10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" name="Google Shape;127;p2">
            <a:hlinkClick r:id="" action="ppaction://noaction">
              <a:snd r:embed="rId21" name="douzaine.wav"/>
            </a:hlinkClick>
            <a:extLst>
              <a:ext uri="{FF2B5EF4-FFF2-40B4-BE49-F238E27FC236}">
                <a16:creationId xmlns:a16="http://schemas.microsoft.com/office/drawing/2014/main" id="{630324EB-C74B-4170-AD6D-9416C48BAC9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69358" y="5063007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3" name="Google Shape;129;p2">
            <a:extLst>
              <a:ext uri="{FF2B5EF4-FFF2-40B4-BE49-F238E27FC236}">
                <a16:creationId xmlns:a16="http://schemas.microsoft.com/office/drawing/2014/main" id="{B66B169B-9081-47D2-A869-BFFFC5726B5A}"/>
              </a:ext>
            </a:extLst>
          </p:cNvPr>
          <p:cNvSpPr txBox="1"/>
          <p:nvPr/>
        </p:nvSpPr>
        <p:spPr>
          <a:xfrm>
            <a:off x="5959051" y="4978563"/>
            <a:ext cx="71440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11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" name="Google Shape;127;p2">
            <a:hlinkClick r:id="" action="ppaction://noaction">
              <a:snd r:embed="rId22" name="1.12.wav"/>
            </a:hlinkClick>
            <a:extLst>
              <a:ext uri="{FF2B5EF4-FFF2-40B4-BE49-F238E27FC236}">
                <a16:creationId xmlns:a16="http://schemas.microsoft.com/office/drawing/2014/main" id="{FDD6D4EC-83E1-4AF2-AE62-4447E60C523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16362" y="5034362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5" name="Google Shape;129;p2">
            <a:extLst>
              <a:ext uri="{FF2B5EF4-FFF2-40B4-BE49-F238E27FC236}">
                <a16:creationId xmlns:a16="http://schemas.microsoft.com/office/drawing/2014/main" id="{C7B58BB4-09B4-43D2-9F83-939857C04C78}"/>
              </a:ext>
            </a:extLst>
          </p:cNvPr>
          <p:cNvSpPr txBox="1"/>
          <p:nvPr/>
        </p:nvSpPr>
        <p:spPr>
          <a:xfrm>
            <a:off x="8788493" y="4955287"/>
            <a:ext cx="71440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12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TextBox 85">
            <a:hlinkClick r:id="" action="ppaction://noaction">
              <a:snd r:embed="rId18" name="éléphant.wav"/>
            </a:hlinkClick>
            <a:extLst>
              <a:ext uri="{FF2B5EF4-FFF2-40B4-BE49-F238E27FC236}">
                <a16:creationId xmlns:a16="http://schemas.microsoft.com/office/drawing/2014/main" id="{8EAEEF88-0998-427D-9347-157D030018C9}"/>
              </a:ext>
            </a:extLst>
          </p:cNvPr>
          <p:cNvSpPr txBox="1"/>
          <p:nvPr/>
        </p:nvSpPr>
        <p:spPr>
          <a:xfrm>
            <a:off x="3482605" y="2710739"/>
            <a:ext cx="2268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 e r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8553E72C-D683-4DAB-9EA3-DA5BB1B411A3}"/>
              </a:ext>
            </a:extLst>
          </p:cNvPr>
          <p:cNvSpPr/>
          <p:nvPr/>
        </p:nvSpPr>
        <p:spPr>
          <a:xfrm>
            <a:off x="4049959" y="2822421"/>
            <a:ext cx="589431" cy="3403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  <p:sp>
        <p:nvSpPr>
          <p:cNvPr id="90" name="TextBox 89">
            <a:hlinkClick r:id="" action="ppaction://noaction">
              <a:snd r:embed="rId18" name="éléphant.wav"/>
            </a:hlinkClick>
            <a:extLst>
              <a:ext uri="{FF2B5EF4-FFF2-40B4-BE49-F238E27FC236}">
                <a16:creationId xmlns:a16="http://schemas.microsoft.com/office/drawing/2014/main" id="{ADDABFE9-6810-4DB9-8449-3CFE800835B2}"/>
              </a:ext>
            </a:extLst>
          </p:cNvPr>
          <p:cNvSpPr txBox="1"/>
          <p:nvPr/>
        </p:nvSpPr>
        <p:spPr>
          <a:xfrm>
            <a:off x="6149453" y="2715380"/>
            <a:ext cx="262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 h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655F36DC-215A-48DA-B504-5320F0B709B1}"/>
              </a:ext>
            </a:extLst>
          </p:cNvPr>
          <p:cNvSpPr/>
          <p:nvPr/>
        </p:nvSpPr>
        <p:spPr>
          <a:xfrm>
            <a:off x="7296796" y="2792019"/>
            <a:ext cx="613124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  <p:sp>
        <p:nvSpPr>
          <p:cNvPr id="96" name="TextBox 95">
            <a:hlinkClick r:id="" action="ppaction://noaction">
              <a:snd r:embed="rId18" name="éléphant.wav"/>
            </a:hlinkClick>
            <a:extLst>
              <a:ext uri="{FF2B5EF4-FFF2-40B4-BE49-F238E27FC236}">
                <a16:creationId xmlns:a16="http://schemas.microsoft.com/office/drawing/2014/main" id="{D264BF04-3062-4486-AF92-FDE051A61E6C}"/>
              </a:ext>
            </a:extLst>
          </p:cNvPr>
          <p:cNvSpPr txBox="1"/>
          <p:nvPr/>
        </p:nvSpPr>
        <p:spPr>
          <a:xfrm>
            <a:off x="8974291" y="2719144"/>
            <a:ext cx="262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 n e 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8A64DD65-FC34-48AD-94D4-C3DCF5688B36}"/>
              </a:ext>
            </a:extLst>
          </p:cNvPr>
          <p:cNvSpPr/>
          <p:nvPr/>
        </p:nvSpPr>
        <p:spPr>
          <a:xfrm>
            <a:off x="9580200" y="2757348"/>
            <a:ext cx="579212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  <p:sp>
        <p:nvSpPr>
          <p:cNvPr id="98" name="TextBox 97">
            <a:hlinkClick r:id="" action="ppaction://noaction">
              <a:snd r:embed="rId18" name="éléphant.wav"/>
            </a:hlinkClick>
            <a:extLst>
              <a:ext uri="{FF2B5EF4-FFF2-40B4-BE49-F238E27FC236}">
                <a16:creationId xmlns:a16="http://schemas.microsoft.com/office/drawing/2014/main" id="{1F811694-E66A-4ABE-80B3-74F7FCB3A130}"/>
              </a:ext>
            </a:extLst>
          </p:cNvPr>
          <p:cNvSpPr txBox="1"/>
          <p:nvPr/>
        </p:nvSpPr>
        <p:spPr>
          <a:xfrm>
            <a:off x="544808" y="4482392"/>
            <a:ext cx="2206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 h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u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9" name="TextBox 98">
            <a:hlinkClick r:id="" action="ppaction://noaction">
              <a:snd r:embed="rId18" name="éléphant.wav"/>
            </a:hlinkClick>
            <a:extLst>
              <a:ext uri="{FF2B5EF4-FFF2-40B4-BE49-F238E27FC236}">
                <a16:creationId xmlns:a16="http://schemas.microsoft.com/office/drawing/2014/main" id="{FABD19AD-F1D9-415A-B053-32E0B6AF1760}"/>
              </a:ext>
            </a:extLst>
          </p:cNvPr>
          <p:cNvSpPr txBox="1"/>
          <p:nvPr/>
        </p:nvSpPr>
        <p:spPr>
          <a:xfrm>
            <a:off x="3285267" y="4482392"/>
            <a:ext cx="262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 p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 e</a:t>
            </a:r>
          </a:p>
        </p:txBody>
      </p:sp>
      <p:sp>
        <p:nvSpPr>
          <p:cNvPr id="100" name="TextBox 99">
            <a:hlinkClick r:id="" action="ppaction://noaction">
              <a:snd r:embed="rId18" name="éléphant.wav"/>
            </a:hlinkClick>
            <a:extLst>
              <a:ext uri="{FF2B5EF4-FFF2-40B4-BE49-F238E27FC236}">
                <a16:creationId xmlns:a16="http://schemas.microsoft.com/office/drawing/2014/main" id="{2BE5C8F8-589F-41AF-BACF-7A2CAA157D9D}"/>
              </a:ext>
            </a:extLst>
          </p:cNvPr>
          <p:cNvSpPr txBox="1"/>
          <p:nvPr/>
        </p:nvSpPr>
        <p:spPr>
          <a:xfrm>
            <a:off x="6201917" y="4517803"/>
            <a:ext cx="262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 l i e r</a:t>
            </a:r>
          </a:p>
        </p:txBody>
      </p:sp>
      <p:sp>
        <p:nvSpPr>
          <p:cNvPr id="102" name="TextBox 101">
            <a:hlinkClick r:id="" action="ppaction://noaction">
              <a:snd r:embed="rId18" name="éléphant.wav"/>
            </a:hlinkClick>
            <a:extLst>
              <a:ext uri="{FF2B5EF4-FFF2-40B4-BE49-F238E27FC236}">
                <a16:creationId xmlns:a16="http://schemas.microsoft.com/office/drawing/2014/main" id="{EF0310A3-5E46-4B91-BB13-EEE2111F059A}"/>
              </a:ext>
            </a:extLst>
          </p:cNvPr>
          <p:cNvSpPr txBox="1"/>
          <p:nvPr/>
        </p:nvSpPr>
        <p:spPr>
          <a:xfrm>
            <a:off x="458647" y="2644091"/>
            <a:ext cx="262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 â t 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u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3" name="TextBox 102">
            <a:hlinkClick r:id="" action="ppaction://noaction">
              <a:snd r:embed="rId18" name="éléphant.wav"/>
            </a:hlinkClick>
            <a:extLst>
              <a:ext uri="{FF2B5EF4-FFF2-40B4-BE49-F238E27FC236}">
                <a16:creationId xmlns:a16="http://schemas.microsoft.com/office/drawing/2014/main" id="{82AA3A0C-AC7F-4BF0-8AC6-16106D16009C}"/>
              </a:ext>
            </a:extLst>
          </p:cNvPr>
          <p:cNvSpPr txBox="1"/>
          <p:nvPr/>
        </p:nvSpPr>
        <p:spPr>
          <a:xfrm>
            <a:off x="501993" y="6282581"/>
            <a:ext cx="262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 a d 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u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4" name="TextBox 103">
            <a:hlinkClick r:id="" action="ppaction://noaction">
              <a:snd r:embed="rId18" name="éléphant.wav"/>
            </a:hlinkClick>
            <a:extLst>
              <a:ext uri="{FF2B5EF4-FFF2-40B4-BE49-F238E27FC236}">
                <a16:creationId xmlns:a16="http://schemas.microsoft.com/office/drawing/2014/main" id="{76ECFDF5-BABD-45F0-971E-F8E15406DFF2}"/>
              </a:ext>
            </a:extLst>
          </p:cNvPr>
          <p:cNvSpPr txBox="1"/>
          <p:nvPr/>
        </p:nvSpPr>
        <p:spPr>
          <a:xfrm>
            <a:off x="3285266" y="6292948"/>
            <a:ext cx="262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 r a p 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u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5" name="TextBox 104">
            <a:hlinkClick r:id="" action="ppaction://noaction">
              <a:snd r:embed="rId18" name="éléphant.wav"/>
            </a:hlinkClick>
            <a:extLst>
              <a:ext uri="{FF2B5EF4-FFF2-40B4-BE49-F238E27FC236}">
                <a16:creationId xmlns:a16="http://schemas.microsoft.com/office/drawing/2014/main" id="{0CEF8E14-C565-45B1-ACBD-865A81FB10CD}"/>
              </a:ext>
            </a:extLst>
          </p:cNvPr>
          <p:cNvSpPr txBox="1"/>
          <p:nvPr/>
        </p:nvSpPr>
        <p:spPr>
          <a:xfrm>
            <a:off x="6222431" y="6284868"/>
            <a:ext cx="262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 a i n e</a:t>
            </a:r>
          </a:p>
        </p:txBody>
      </p:sp>
      <p:sp>
        <p:nvSpPr>
          <p:cNvPr id="106" name="TextBox 105">
            <a:hlinkClick r:id="" action="ppaction://noaction">
              <a:snd r:embed="rId18" name="éléphant.wav"/>
            </a:hlinkClick>
            <a:extLst>
              <a:ext uri="{FF2B5EF4-FFF2-40B4-BE49-F238E27FC236}">
                <a16:creationId xmlns:a16="http://schemas.microsoft.com/office/drawing/2014/main" id="{43EF4C96-ED8C-450C-893B-61FF497C0FE2}"/>
              </a:ext>
            </a:extLst>
          </p:cNvPr>
          <p:cNvSpPr txBox="1"/>
          <p:nvPr/>
        </p:nvSpPr>
        <p:spPr>
          <a:xfrm>
            <a:off x="9060626" y="6299805"/>
            <a:ext cx="262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 e 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E345F307-4E05-42E7-BA4C-1A4D3B445B2D}"/>
              </a:ext>
            </a:extLst>
          </p:cNvPr>
          <p:cNvSpPr/>
          <p:nvPr/>
        </p:nvSpPr>
        <p:spPr>
          <a:xfrm>
            <a:off x="1625957" y="4546600"/>
            <a:ext cx="623269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1ED7F4E0-53AE-4B7A-80B9-D58E428227FD}"/>
              </a:ext>
            </a:extLst>
          </p:cNvPr>
          <p:cNvSpPr/>
          <p:nvPr/>
        </p:nvSpPr>
        <p:spPr>
          <a:xfrm>
            <a:off x="4320262" y="4525092"/>
            <a:ext cx="687940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6CE429B9-C9A6-4412-A3AC-12420173F73E}"/>
              </a:ext>
            </a:extLst>
          </p:cNvPr>
          <p:cNvSpPr/>
          <p:nvPr/>
        </p:nvSpPr>
        <p:spPr>
          <a:xfrm>
            <a:off x="6528284" y="4534592"/>
            <a:ext cx="687940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DD13EAEE-7D70-4605-8E5B-BC03D67047D8}"/>
              </a:ext>
            </a:extLst>
          </p:cNvPr>
          <p:cNvSpPr/>
          <p:nvPr/>
        </p:nvSpPr>
        <p:spPr>
          <a:xfrm>
            <a:off x="9856886" y="4494511"/>
            <a:ext cx="687940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9CAE89BD-EA60-4B64-B2E5-370EFDCB0CA3}"/>
              </a:ext>
            </a:extLst>
          </p:cNvPr>
          <p:cNvSpPr/>
          <p:nvPr/>
        </p:nvSpPr>
        <p:spPr>
          <a:xfrm>
            <a:off x="2124648" y="6342429"/>
            <a:ext cx="687940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195FAFA4-5374-45EF-85FC-E8826FCADD6E}"/>
              </a:ext>
            </a:extLst>
          </p:cNvPr>
          <p:cNvSpPr/>
          <p:nvPr/>
        </p:nvSpPr>
        <p:spPr>
          <a:xfrm>
            <a:off x="5008202" y="6312314"/>
            <a:ext cx="687940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12ADE4FF-FAF5-44F2-9DC7-98D3794A6C03}"/>
              </a:ext>
            </a:extLst>
          </p:cNvPr>
          <p:cNvSpPr/>
          <p:nvPr/>
        </p:nvSpPr>
        <p:spPr>
          <a:xfrm>
            <a:off x="6659224" y="6292948"/>
            <a:ext cx="687940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ADE5D5DC-EBD5-4088-9988-264A87CB9108}"/>
              </a:ext>
            </a:extLst>
          </p:cNvPr>
          <p:cNvSpPr/>
          <p:nvPr/>
        </p:nvSpPr>
        <p:spPr>
          <a:xfrm>
            <a:off x="9807246" y="6323394"/>
            <a:ext cx="677701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8B5277-F6CC-4053-B968-F32E201106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1" y="1654455"/>
            <a:ext cx="1703938" cy="1092878"/>
          </a:xfrm>
          <a:prstGeom prst="rect">
            <a:avLst/>
          </a:prstGeom>
        </p:spPr>
      </p:pic>
      <p:pic>
        <p:nvPicPr>
          <p:cNvPr id="12" name="Graphic 11" descr="Paper outline">
            <a:extLst>
              <a:ext uri="{FF2B5EF4-FFF2-40B4-BE49-F238E27FC236}">
                <a16:creationId xmlns:a16="http://schemas.microsoft.com/office/drawing/2014/main" id="{94B8461A-F675-4F2F-A240-DDC3D8069BD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332860" y="1715548"/>
            <a:ext cx="914400" cy="9144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530558-967B-4A56-B00A-18787BD05EA0}"/>
              </a:ext>
            </a:extLst>
          </p:cNvPr>
          <p:cNvCxnSpPr/>
          <p:nvPr/>
        </p:nvCxnSpPr>
        <p:spPr>
          <a:xfrm>
            <a:off x="4516965" y="2172748"/>
            <a:ext cx="533522" cy="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0CF8FCB3-E203-4FE0-81F1-0A82958A724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661" y="1750150"/>
            <a:ext cx="520935" cy="1041869"/>
          </a:xfrm>
          <a:prstGeom prst="rect">
            <a:avLst/>
          </a:prstGeom>
        </p:spPr>
      </p:pic>
      <p:pic>
        <p:nvPicPr>
          <p:cNvPr id="21" name="Graphic 20" descr="Back with solid fill">
            <a:extLst>
              <a:ext uri="{FF2B5EF4-FFF2-40B4-BE49-F238E27FC236}">
                <a16:creationId xmlns:a16="http://schemas.microsoft.com/office/drawing/2014/main" id="{93CC1B5B-F6EB-4E4C-AF1F-76EE5F5E58D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 rot="18390466">
            <a:off x="10537159" y="1812694"/>
            <a:ext cx="914400" cy="914400"/>
          </a:xfrm>
          <a:prstGeom prst="rect">
            <a:avLst/>
          </a:prstGeom>
        </p:spPr>
      </p:pic>
      <p:pic>
        <p:nvPicPr>
          <p:cNvPr id="24" name="Graphic 23" descr="Fork In Road with solid fill">
            <a:extLst>
              <a:ext uri="{FF2B5EF4-FFF2-40B4-BE49-F238E27FC236}">
                <a16:creationId xmlns:a16="http://schemas.microsoft.com/office/drawing/2014/main" id="{F41ABF4A-F07F-4E51-87C0-84289BA265C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9830571" y="1715548"/>
            <a:ext cx="1141119" cy="1141119"/>
          </a:xfrm>
          <a:prstGeom prst="rect">
            <a:avLst/>
          </a:prstGeom>
        </p:spPr>
      </p:pic>
      <p:pic>
        <p:nvPicPr>
          <p:cNvPr id="27" name="Picture 26" descr="Logo&#10;&#10;Description automatically generated with low confidence">
            <a:extLst>
              <a:ext uri="{FF2B5EF4-FFF2-40B4-BE49-F238E27FC236}">
                <a16:creationId xmlns:a16="http://schemas.microsoft.com/office/drawing/2014/main" id="{B29955F3-6602-4D97-B54E-BA52476CAD4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523" y="5322132"/>
            <a:ext cx="1045967" cy="990182"/>
          </a:xfrm>
          <a:prstGeom prst="rect">
            <a:avLst/>
          </a:prstGeom>
        </p:spPr>
      </p:pic>
      <p:pic>
        <p:nvPicPr>
          <p:cNvPr id="44" name="Picture 43" descr="Icon&#10;&#10;Description automatically generated">
            <a:extLst>
              <a:ext uri="{FF2B5EF4-FFF2-40B4-BE49-F238E27FC236}">
                <a16:creationId xmlns:a16="http://schemas.microsoft.com/office/drawing/2014/main" id="{7D2F7BE0-42C4-4F0C-A0D8-CEAACDA44E6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432" y="2053659"/>
            <a:ext cx="605244" cy="565052"/>
          </a:xfrm>
          <a:prstGeom prst="rect">
            <a:avLst/>
          </a:prstGeom>
        </p:spPr>
      </p:pic>
      <p:pic>
        <p:nvPicPr>
          <p:cNvPr id="46" name="Picture 45" descr="A picture containing text&#10;&#10;Description automatically generated">
            <a:extLst>
              <a:ext uri="{FF2B5EF4-FFF2-40B4-BE49-F238E27FC236}">
                <a16:creationId xmlns:a16="http://schemas.microsoft.com/office/drawing/2014/main" id="{22FE787A-26C2-4EB7-8992-DEE8F777850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630" y="5607630"/>
            <a:ext cx="1010166" cy="758414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E9C15BD5-4C91-4577-9F11-49EF72CA19D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1168">
            <a:off x="4096389" y="5246659"/>
            <a:ext cx="842664" cy="1248391"/>
          </a:xfrm>
          <a:prstGeom prst="rect">
            <a:avLst/>
          </a:prstGeom>
        </p:spPr>
      </p:pic>
      <p:pic>
        <p:nvPicPr>
          <p:cNvPr id="52" name="Picture 51" descr="Logo, icon&#10;&#10;Description automatically generated">
            <a:extLst>
              <a:ext uri="{FF2B5EF4-FFF2-40B4-BE49-F238E27FC236}">
                <a16:creationId xmlns:a16="http://schemas.microsoft.com/office/drawing/2014/main" id="{A2F329DB-C9F8-4B84-A746-30F751E468AC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830" y="3465335"/>
            <a:ext cx="1357125" cy="863047"/>
          </a:xfrm>
          <a:prstGeom prst="rect">
            <a:avLst/>
          </a:prstGeom>
        </p:spPr>
      </p:pic>
      <p:pic>
        <p:nvPicPr>
          <p:cNvPr id="57" name="Picture 56" descr="Shape&#10;&#10;Description automatically generated with low confidence">
            <a:extLst>
              <a:ext uri="{FF2B5EF4-FFF2-40B4-BE49-F238E27FC236}">
                <a16:creationId xmlns:a16="http://schemas.microsoft.com/office/drawing/2014/main" id="{CB78E9CE-5087-4392-B3D0-8652C1CC93E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457" y="3563807"/>
            <a:ext cx="986030" cy="880494"/>
          </a:xfrm>
          <a:prstGeom prst="rect">
            <a:avLst/>
          </a:prstGeom>
        </p:spPr>
      </p:pic>
      <p:pic>
        <p:nvPicPr>
          <p:cNvPr id="60" name="Picture 59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A4E8F86F-BE2B-4F1F-8184-3FDE2D6616D2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956" y="3620680"/>
            <a:ext cx="924401" cy="930215"/>
          </a:xfrm>
          <a:prstGeom prst="rect">
            <a:avLst/>
          </a:prstGeom>
        </p:spPr>
      </p:pic>
      <p:pic>
        <p:nvPicPr>
          <p:cNvPr id="115" name="Picture 114" descr="A picture containing text&#10;&#10;Description automatically generated">
            <a:extLst>
              <a:ext uri="{FF2B5EF4-FFF2-40B4-BE49-F238E27FC236}">
                <a16:creationId xmlns:a16="http://schemas.microsoft.com/office/drawing/2014/main" id="{8242C4DF-A44B-447B-9A55-C9386642303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944" y="5563298"/>
            <a:ext cx="1010166" cy="758414"/>
          </a:xfrm>
          <a:prstGeom prst="rect">
            <a:avLst/>
          </a:prstGeom>
        </p:spPr>
      </p:pic>
      <p:pic>
        <p:nvPicPr>
          <p:cNvPr id="62" name="Picture 61" descr="A picture containing text&#10;&#10;Description automatically generated">
            <a:extLst>
              <a:ext uri="{FF2B5EF4-FFF2-40B4-BE49-F238E27FC236}">
                <a16:creationId xmlns:a16="http://schemas.microsoft.com/office/drawing/2014/main" id="{D3417AF5-4C68-4085-AC5B-31BC2FA560CC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409" y="5426277"/>
            <a:ext cx="856187" cy="805180"/>
          </a:xfrm>
          <a:prstGeom prst="rect">
            <a:avLst/>
          </a:prstGeom>
        </p:spPr>
      </p:pic>
      <p:pic>
        <p:nvPicPr>
          <p:cNvPr id="117" name="Picture 46" descr="forgetBday1">
            <a:extLst>
              <a:ext uri="{FF2B5EF4-FFF2-40B4-BE49-F238E27FC236}">
                <a16:creationId xmlns:a16="http://schemas.microsoft.com/office/drawing/2014/main" id="{D40894BF-1157-4197-A6AE-E389A9216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814" y="3590403"/>
            <a:ext cx="1014274" cy="98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Google Shape;167;p2">
            <a:extLst>
              <a:ext uri="{FF2B5EF4-FFF2-40B4-BE49-F238E27FC236}">
                <a16:creationId xmlns:a16="http://schemas.microsoft.com/office/drawing/2014/main" id="{44F092FE-D9EF-4654-BDC8-4D93144D936F}"/>
              </a:ext>
            </a:extLst>
          </p:cNvPr>
          <p:cNvSpPr/>
          <p:nvPr/>
        </p:nvSpPr>
        <p:spPr>
          <a:xfrm>
            <a:off x="134867" y="9457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688481A-B9FA-4525-8982-5D9C9D4C5BA2}"/>
              </a:ext>
            </a:extLst>
          </p:cNvPr>
          <p:cNvSpPr/>
          <p:nvPr/>
        </p:nvSpPr>
        <p:spPr>
          <a:xfrm>
            <a:off x="2065596" y="2719144"/>
            <a:ext cx="589431" cy="3403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89" grpId="0" animBg="1"/>
      <p:bldP spid="95" grpId="0" animBg="1"/>
      <p:bldP spid="97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8" y="143642"/>
            <a:ext cx="10638245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2:</a:t>
            </a:r>
            <a:endParaRPr lang="en-GB" sz="3200" dirty="0"/>
          </a:p>
        </p:txBody>
      </p:sp>
      <p:pic>
        <p:nvPicPr>
          <p:cNvPr id="44" name="Picture 43" descr="Icon&#10;&#10;Description automatically generated">
            <a:extLst>
              <a:ext uri="{FF2B5EF4-FFF2-40B4-BE49-F238E27FC236}">
                <a16:creationId xmlns:a16="http://schemas.microsoft.com/office/drawing/2014/main" id="{EAACC812-77F8-4AFA-B67F-4595D569C13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45" name="Title 2">
            <a:extLst>
              <a:ext uri="{FF2B5EF4-FFF2-40B4-BE49-F238E27FC236}">
                <a16:creationId xmlns:a16="http://schemas.microsoft.com/office/drawing/2014/main" id="{9673CD2F-6097-4BF1-9028-14D1A80151C1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lire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EAB1733D-46BA-4DCD-8B19-58BC86AF378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78" y="1319867"/>
            <a:ext cx="4877645" cy="5491465"/>
          </a:xfrm>
          <a:prstGeom prst="rect">
            <a:avLst/>
          </a:prstGeom>
        </p:spPr>
      </p:pic>
      <p:graphicFrame>
        <p:nvGraphicFramePr>
          <p:cNvPr id="47" name="Table 7">
            <a:extLst>
              <a:ext uri="{FF2B5EF4-FFF2-40B4-BE49-F238E27FC236}">
                <a16:creationId xmlns:a16="http://schemas.microsoft.com/office/drawing/2014/main" id="{F1196BD9-1FDF-4A63-8FBB-109684B5AE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547200"/>
              </p:ext>
            </p:extLst>
          </p:nvPr>
        </p:nvGraphicFramePr>
        <p:xfrm>
          <a:off x="1470553" y="2505537"/>
          <a:ext cx="3931844" cy="37824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31844">
                  <a:extLst>
                    <a:ext uri="{9D8B030D-6E8A-4147-A177-3AD203B41FA5}">
                      <a16:colId xmlns:a16="http://schemas.microsoft.com/office/drawing/2014/main" val="769332804"/>
                    </a:ext>
                  </a:extLst>
                </a:gridCol>
              </a:tblGrid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Elle a un bureau.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4027506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J’    ai un lit.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5645189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J’    ai un chat.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4771453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Elle 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chaise.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7262828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J’    ai un crayon.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0723919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J’    ai un dessin.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557845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Elle 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affiche.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680104"/>
                  </a:ext>
                </a:extLst>
              </a:tr>
            </a:tbl>
          </a:graphicData>
        </a:graphic>
      </p:graphicFrame>
      <p:sp>
        <p:nvSpPr>
          <p:cNvPr id="48" name="Oval 47">
            <a:extLst>
              <a:ext uri="{FF2B5EF4-FFF2-40B4-BE49-F238E27FC236}">
                <a16:creationId xmlns:a16="http://schemas.microsoft.com/office/drawing/2014/main" id="{71F2F9C3-4279-4038-BFAE-8A59DC02BF08}"/>
              </a:ext>
            </a:extLst>
          </p:cNvPr>
          <p:cNvSpPr/>
          <p:nvPr/>
        </p:nvSpPr>
        <p:spPr>
          <a:xfrm>
            <a:off x="1124380" y="2612217"/>
            <a:ext cx="405475" cy="369083"/>
          </a:xfrm>
          <a:prstGeom prst="ellipse">
            <a:avLst/>
          </a:prstGeom>
          <a:solidFill>
            <a:srgbClr val="786EB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5DCBFFD-A6FD-4828-A172-74E578AB4509}"/>
              </a:ext>
            </a:extLst>
          </p:cNvPr>
          <p:cNvSpPr/>
          <p:nvPr/>
        </p:nvSpPr>
        <p:spPr>
          <a:xfrm>
            <a:off x="1136789" y="3096720"/>
            <a:ext cx="405475" cy="369083"/>
          </a:xfrm>
          <a:prstGeom prst="ellipse">
            <a:avLst/>
          </a:prstGeom>
          <a:solidFill>
            <a:srgbClr val="786EB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1E34074-584E-41AE-9C4C-60EDC44218DC}"/>
              </a:ext>
            </a:extLst>
          </p:cNvPr>
          <p:cNvSpPr/>
          <p:nvPr/>
        </p:nvSpPr>
        <p:spPr>
          <a:xfrm>
            <a:off x="1124380" y="3643367"/>
            <a:ext cx="405475" cy="369083"/>
          </a:xfrm>
          <a:prstGeom prst="ellipse">
            <a:avLst/>
          </a:prstGeom>
          <a:solidFill>
            <a:srgbClr val="786EB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77C978EF-49E4-4239-8ABE-04E8C344A942}"/>
              </a:ext>
            </a:extLst>
          </p:cNvPr>
          <p:cNvSpPr/>
          <p:nvPr/>
        </p:nvSpPr>
        <p:spPr>
          <a:xfrm>
            <a:off x="1136789" y="4204343"/>
            <a:ext cx="405475" cy="369083"/>
          </a:xfrm>
          <a:prstGeom prst="ellipse">
            <a:avLst/>
          </a:prstGeom>
          <a:solidFill>
            <a:srgbClr val="786EB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53FDB40-F237-4432-805A-CBA4874F9680}"/>
              </a:ext>
            </a:extLst>
          </p:cNvPr>
          <p:cNvSpPr/>
          <p:nvPr/>
        </p:nvSpPr>
        <p:spPr>
          <a:xfrm>
            <a:off x="1137918" y="4730421"/>
            <a:ext cx="405475" cy="369083"/>
          </a:xfrm>
          <a:prstGeom prst="ellipse">
            <a:avLst/>
          </a:prstGeom>
          <a:solidFill>
            <a:srgbClr val="786EB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BB5D6AE-4FE3-4FC6-A6F0-2371AB77D8FA}"/>
              </a:ext>
            </a:extLst>
          </p:cNvPr>
          <p:cNvSpPr/>
          <p:nvPr/>
        </p:nvSpPr>
        <p:spPr>
          <a:xfrm>
            <a:off x="1150327" y="5306364"/>
            <a:ext cx="405475" cy="369083"/>
          </a:xfrm>
          <a:prstGeom prst="ellipse">
            <a:avLst/>
          </a:prstGeom>
          <a:solidFill>
            <a:srgbClr val="786EB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BBDBFF1B-D41F-4F98-BC78-658486EF462E}"/>
              </a:ext>
            </a:extLst>
          </p:cNvPr>
          <p:cNvSpPr/>
          <p:nvPr/>
        </p:nvSpPr>
        <p:spPr>
          <a:xfrm>
            <a:off x="1137918" y="5822531"/>
            <a:ext cx="405475" cy="369083"/>
          </a:xfrm>
          <a:prstGeom prst="ellipse">
            <a:avLst/>
          </a:prstGeom>
          <a:solidFill>
            <a:srgbClr val="786EB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F3895C49-7D74-4DB6-AFFC-2282F18E18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3721" y="2539843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2C1F2E8-FC52-461D-88CF-50A4CD4E8B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0180" y="3096010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C22EA688-2E2D-42B7-A4FC-794D03736E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0081" y="3596770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E7E6C9C-2501-4889-8598-ECA8630B6C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0180" y="4161981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F651359-8291-49C4-B22C-9FEDA4E95D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2001" y="4720704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503E72B-C10B-46A6-9D2F-F27886FD44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9655" y="5253180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1732A31-6B48-430A-98F5-2FD26634CB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3619" y="5818391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 descr="A picture containing text, cup&#10;&#10;Description automatically generated">
            <a:extLst>
              <a:ext uri="{FF2B5EF4-FFF2-40B4-BE49-F238E27FC236}">
                <a16:creationId xmlns:a16="http://schemas.microsoft.com/office/drawing/2014/main" id="{3D6D4B41-CF39-46DD-8E74-9D3FC17081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19" y="1412321"/>
            <a:ext cx="695643" cy="1236699"/>
          </a:xfrm>
          <a:prstGeom prst="rect">
            <a:avLst/>
          </a:prstGeom>
        </p:spPr>
      </p:pic>
      <p:sp>
        <p:nvSpPr>
          <p:cNvPr id="64" name="Title 2">
            <a:extLst>
              <a:ext uri="{FF2B5EF4-FFF2-40B4-BE49-F238E27FC236}">
                <a16:creationId xmlns:a16="http://schemas.microsoft.com/office/drawing/2014/main" id="{56D964F4-5EDB-4D0C-AE67-677C958E6BE9}"/>
              </a:ext>
            </a:extLst>
          </p:cNvPr>
          <p:cNvSpPr txBox="1">
            <a:spLocks/>
          </p:cNvSpPr>
          <p:nvPr/>
        </p:nvSpPr>
        <p:spPr>
          <a:xfrm>
            <a:off x="83274" y="506561"/>
            <a:ext cx="10638245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Calibri"/>
              </a:rPr>
              <a:t>Elle a un petit accident avec </a:t>
            </a:r>
            <a:r>
              <a:rPr lang="en-GB" sz="23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</a:rPr>
              <a:t>un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Calibri"/>
              </a:rPr>
              <a:t> </a:t>
            </a:r>
            <a:r>
              <a:rPr kumimoji="0" lang="en-GB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Calibri"/>
              </a:rPr>
              <a:t>chocolat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Calibri"/>
              </a:rPr>
              <a:t> </a:t>
            </a:r>
            <a:r>
              <a:rPr kumimoji="0" lang="en-GB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Calibri"/>
              </a:rPr>
              <a:t>chaud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Calibri"/>
              </a:rPr>
              <a:t> !</a:t>
            </a:r>
          </a:p>
        </p:txBody>
      </p:sp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5A280C4D-4263-4317-8DA0-749C90BD46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4" y="665156"/>
            <a:ext cx="1250544" cy="1340617"/>
          </a:xfrm>
          <a:prstGeom prst="rect">
            <a:avLst/>
          </a:prstGeom>
        </p:spPr>
      </p:pic>
      <p:sp>
        <p:nvSpPr>
          <p:cNvPr id="37" name="Google Shape;167;p2">
            <a:extLst>
              <a:ext uri="{FF2B5EF4-FFF2-40B4-BE49-F238E27FC236}">
                <a16:creationId xmlns:a16="http://schemas.microsoft.com/office/drawing/2014/main" id="{E553BF28-F612-4F76-97B4-DDBA494179EB}"/>
              </a:ext>
            </a:extLst>
          </p:cNvPr>
          <p:cNvSpPr/>
          <p:nvPr/>
        </p:nvSpPr>
        <p:spPr>
          <a:xfrm>
            <a:off x="134867" y="9457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" name="Graphic 39" descr="Teacher">
            <a:extLst>
              <a:ext uri="{FF2B5EF4-FFF2-40B4-BE49-F238E27FC236}">
                <a16:creationId xmlns:a16="http://schemas.microsoft.com/office/drawing/2014/main" id="{D17375DF-9B08-48B7-99D1-30DA98B547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426" y="844218"/>
            <a:ext cx="846939" cy="846939"/>
          </a:xfrm>
          <a:prstGeom prst="rect">
            <a:avLst/>
          </a:prstGeom>
        </p:spPr>
      </p:pic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CA145694-99AF-47FF-92CE-3DE3A16E26A4}"/>
              </a:ext>
            </a:extLst>
          </p:cNvPr>
          <p:cNvSpPr/>
          <p:nvPr/>
        </p:nvSpPr>
        <p:spPr>
          <a:xfrm>
            <a:off x="944115" y="941096"/>
            <a:ext cx="8119931" cy="508891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D04B2B7-0A79-4A56-8EC0-8D8FB5A80F62}"/>
              </a:ext>
            </a:extLst>
          </p:cNvPr>
          <p:cNvSpPr txBox="1"/>
          <p:nvPr/>
        </p:nvSpPr>
        <p:spPr>
          <a:xfrm>
            <a:off x="2881647" y="120105"/>
            <a:ext cx="8632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Eugénie range* sa chambre. Elle écrit une liste. </a:t>
            </a:r>
            <a:endParaRPr lang="en-GB" sz="1400" dirty="0"/>
          </a:p>
        </p:txBody>
      </p:sp>
      <p:pic>
        <p:nvPicPr>
          <p:cNvPr id="6" name="Picture 5" descr="A person wearing a mask&#10;&#10;Description automatically generated with low confidence">
            <a:extLst>
              <a:ext uri="{FF2B5EF4-FFF2-40B4-BE49-F238E27FC236}">
                <a16:creationId xmlns:a16="http://schemas.microsoft.com/office/drawing/2014/main" id="{96C3D640-DD02-4E1B-998F-1357BD0EBF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974" y="1441412"/>
            <a:ext cx="1037491" cy="774660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FCCEDE75-968E-40D7-A0A2-22CAD50FE77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80"/>
          <a:stretch/>
        </p:blipFill>
        <p:spPr>
          <a:xfrm>
            <a:off x="8860488" y="969254"/>
            <a:ext cx="1550645" cy="1261547"/>
          </a:xfrm>
          <a:prstGeom prst="rect">
            <a:avLst/>
          </a:prstGeom>
        </p:spPr>
      </p:pic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A72E8659-CCFD-4650-A7B1-2E4FE3904C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963228"/>
              </p:ext>
            </p:extLst>
          </p:nvPr>
        </p:nvGraphicFramePr>
        <p:xfrm>
          <a:off x="6237331" y="2224955"/>
          <a:ext cx="4851672" cy="38577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25836">
                  <a:extLst>
                    <a:ext uri="{9D8B030D-6E8A-4147-A177-3AD203B41FA5}">
                      <a16:colId xmlns:a16="http://schemas.microsoft.com/office/drawing/2014/main" val="1244556985"/>
                    </a:ext>
                  </a:extLst>
                </a:gridCol>
                <a:gridCol w="2425836">
                  <a:extLst>
                    <a:ext uri="{9D8B030D-6E8A-4147-A177-3AD203B41FA5}">
                      <a16:colId xmlns:a16="http://schemas.microsoft.com/office/drawing/2014/main" val="1313929617"/>
                    </a:ext>
                  </a:extLst>
                </a:gridCol>
              </a:tblGrid>
              <a:tr h="771559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have…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has…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9830622"/>
                  </a:ext>
                </a:extLst>
              </a:tr>
              <a:tr h="771559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6173503"/>
                  </a:ext>
                </a:extLst>
              </a:tr>
              <a:tr h="771559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8942822"/>
                  </a:ext>
                </a:extLst>
              </a:tr>
              <a:tr h="771559">
                <a:tc>
                  <a:txBody>
                    <a:bodyPr/>
                    <a:lstStyle/>
                    <a:p>
                      <a:pPr algn="ctr"/>
                      <a:endParaRPr lang="en-GB" sz="2400" b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8145269"/>
                  </a:ext>
                </a:extLst>
              </a:tr>
              <a:tr h="771559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7297816"/>
                  </a:ext>
                </a:extLst>
              </a:tr>
            </a:tbl>
          </a:graphicData>
        </a:graphic>
      </p:graphicFrame>
      <p:sp>
        <p:nvSpPr>
          <p:cNvPr id="66" name="TextBox 65">
            <a:extLst>
              <a:ext uri="{FF2B5EF4-FFF2-40B4-BE49-F238E27FC236}">
                <a16:creationId xmlns:a16="http://schemas.microsoft.com/office/drawing/2014/main" id="{A8A456D0-012B-49B8-9DF5-18E0AC63879B}"/>
              </a:ext>
            </a:extLst>
          </p:cNvPr>
          <p:cNvSpPr txBox="1"/>
          <p:nvPr/>
        </p:nvSpPr>
        <p:spPr>
          <a:xfrm>
            <a:off x="8663167" y="3174474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desk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69F4C82-5F3A-43E6-B3D9-3CE755DF0BCE}"/>
              </a:ext>
            </a:extLst>
          </p:cNvPr>
          <p:cNvSpPr txBox="1"/>
          <p:nvPr/>
        </p:nvSpPr>
        <p:spPr>
          <a:xfrm>
            <a:off x="6291496" y="3142234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bed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F521063-8BE0-41C4-A75F-BDA06BE9757D}"/>
              </a:ext>
            </a:extLst>
          </p:cNvPr>
          <p:cNvSpPr txBox="1"/>
          <p:nvPr/>
        </p:nvSpPr>
        <p:spPr>
          <a:xfrm>
            <a:off x="6238921" y="3887752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cat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DF13045-129C-424F-9071-D501029B6321}"/>
              </a:ext>
            </a:extLst>
          </p:cNvPr>
          <p:cNvSpPr txBox="1"/>
          <p:nvPr/>
        </p:nvSpPr>
        <p:spPr>
          <a:xfrm>
            <a:off x="8689413" y="3856289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chair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F186A70-6CCA-4E99-9CF5-304AFE708BC4}"/>
              </a:ext>
            </a:extLst>
          </p:cNvPr>
          <p:cNvSpPr txBox="1"/>
          <p:nvPr/>
        </p:nvSpPr>
        <p:spPr>
          <a:xfrm>
            <a:off x="6326056" y="4728163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pencil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68A0A4A-61AC-4B31-AE58-8A460D1C8FD5}"/>
              </a:ext>
            </a:extLst>
          </p:cNvPr>
          <p:cNvSpPr txBox="1"/>
          <p:nvPr/>
        </p:nvSpPr>
        <p:spPr>
          <a:xfrm>
            <a:off x="8637101" y="4723085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poster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2468C51-AC31-4762-B42C-709CAE8A5C35}"/>
              </a:ext>
            </a:extLst>
          </p:cNvPr>
          <p:cNvSpPr txBox="1"/>
          <p:nvPr/>
        </p:nvSpPr>
        <p:spPr>
          <a:xfrm>
            <a:off x="6305603" y="5454162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drawing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60" name="Title 2">
            <a:extLst>
              <a:ext uri="{FF2B5EF4-FFF2-40B4-BE49-F238E27FC236}">
                <a16:creationId xmlns:a16="http://schemas.microsoft.com/office/drawing/2014/main" id="{A9A3F5EB-D422-4C38-9F48-317193CDAA1F}"/>
              </a:ext>
            </a:extLst>
          </p:cNvPr>
          <p:cNvSpPr txBox="1">
            <a:spLocks/>
          </p:cNvSpPr>
          <p:nvPr/>
        </p:nvSpPr>
        <p:spPr>
          <a:xfrm>
            <a:off x="931162" y="969587"/>
            <a:ext cx="794228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Lis la liste. C’est ‘</a:t>
            </a: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have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’ (Eugénie) ou ‘</a:t>
            </a: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she has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’ (Léa) ?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0F0D36-1676-4532-9E69-C785F8740077}"/>
              </a:ext>
            </a:extLst>
          </p:cNvPr>
          <p:cNvSpPr txBox="1"/>
          <p:nvPr/>
        </p:nvSpPr>
        <p:spPr>
          <a:xfrm>
            <a:off x="8322591" y="6287952"/>
            <a:ext cx="3641184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ranger – to tidy, put away</a:t>
            </a:r>
          </a:p>
        </p:txBody>
      </p:sp>
    </p:spTree>
    <p:extLst>
      <p:ext uri="{BB962C8B-B14F-4D97-AF65-F5344CB8AC3E}">
        <p14:creationId xmlns:p14="http://schemas.microsoft.com/office/powerpoint/2010/main" val="40307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69" grpId="0"/>
      <p:bldP spid="70" grpId="0"/>
      <p:bldP spid="72" grpId="0"/>
      <p:bldP spid="7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1CBF29F9-B909-4D28-86B4-DD6CBDE32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63" y="2362661"/>
            <a:ext cx="6082272" cy="3453436"/>
          </a:xfrm>
          <a:prstGeom prst="rect">
            <a:avLst/>
          </a:prstGeom>
        </p:spPr>
      </p:pic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BC8D65C9-82AB-42ED-AE4A-C780A1956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520" y="2386858"/>
            <a:ext cx="6024480" cy="342062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3:</a:t>
            </a:r>
            <a:endParaRPr lang="en-GB" sz="3200" dirty="0"/>
          </a:p>
        </p:txBody>
      </p: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5A341C53-7E02-4073-A20A-1279771D36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550" y="0"/>
            <a:ext cx="933450" cy="93345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EF789763-D688-4389-81BF-F235A3DDB592}"/>
              </a:ext>
            </a:extLst>
          </p:cNvPr>
          <p:cNvSpPr txBox="1">
            <a:spLocks/>
          </p:cNvSpPr>
          <p:nvPr/>
        </p:nvSpPr>
        <p:spPr>
          <a:xfrm>
            <a:off x="10950576" y="90777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" name="Rectangle 5">
            <a:hlinkClick r:id="" action="ppaction://noaction">
              <a:snd r:embed="rId5" name="3.1.wav"/>
            </a:hlinkClick>
            <a:extLst>
              <a:ext uri="{FF2B5EF4-FFF2-40B4-BE49-F238E27FC236}">
                <a16:creationId xmlns:a16="http://schemas.microsoft.com/office/drawing/2014/main" id="{157B6435-E28E-418B-A348-1D5902C7AB88}"/>
              </a:ext>
            </a:extLst>
          </p:cNvPr>
          <p:cNvSpPr/>
          <p:nvPr/>
        </p:nvSpPr>
        <p:spPr>
          <a:xfrm>
            <a:off x="1630017" y="2770915"/>
            <a:ext cx="3776870" cy="702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 44">
            <a:hlinkClick r:id="" action="ppaction://noaction">
              <a:snd r:embed="rId6" name="3.4.wav"/>
            </a:hlinkClick>
            <a:extLst>
              <a:ext uri="{FF2B5EF4-FFF2-40B4-BE49-F238E27FC236}">
                <a16:creationId xmlns:a16="http://schemas.microsoft.com/office/drawing/2014/main" id="{53DC9C62-4965-470E-B216-F13C9761006A}"/>
              </a:ext>
            </a:extLst>
          </p:cNvPr>
          <p:cNvSpPr/>
          <p:nvPr/>
        </p:nvSpPr>
        <p:spPr>
          <a:xfrm>
            <a:off x="1630017" y="3825643"/>
            <a:ext cx="3776870" cy="702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Rectangle 45">
            <a:hlinkClick r:id="" action="ppaction://noaction">
              <a:snd r:embed="rId7" name="3.6.wav"/>
            </a:hlinkClick>
            <a:extLst>
              <a:ext uri="{FF2B5EF4-FFF2-40B4-BE49-F238E27FC236}">
                <a16:creationId xmlns:a16="http://schemas.microsoft.com/office/drawing/2014/main" id="{60FD7899-2864-40DD-9CF2-13CDEB70AB02}"/>
              </a:ext>
            </a:extLst>
          </p:cNvPr>
          <p:cNvSpPr/>
          <p:nvPr/>
        </p:nvSpPr>
        <p:spPr>
          <a:xfrm>
            <a:off x="1630017" y="4849934"/>
            <a:ext cx="3776870" cy="702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Rectangle 46">
            <a:hlinkClick r:id="" action="ppaction://noaction">
              <a:snd r:embed="rId8" name="3.2.wav"/>
            </a:hlinkClick>
            <a:extLst>
              <a:ext uri="{FF2B5EF4-FFF2-40B4-BE49-F238E27FC236}">
                <a16:creationId xmlns:a16="http://schemas.microsoft.com/office/drawing/2014/main" id="{70B0194C-7E75-4921-BCCF-D1C6E9C418B5}"/>
              </a:ext>
            </a:extLst>
          </p:cNvPr>
          <p:cNvSpPr/>
          <p:nvPr/>
        </p:nvSpPr>
        <p:spPr>
          <a:xfrm>
            <a:off x="7509974" y="2830182"/>
            <a:ext cx="2640289" cy="702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Rectangle 47">
            <a:hlinkClick r:id="" action="ppaction://noaction">
              <a:snd r:embed="rId9" name="3.3.wav"/>
            </a:hlinkClick>
            <a:extLst>
              <a:ext uri="{FF2B5EF4-FFF2-40B4-BE49-F238E27FC236}">
                <a16:creationId xmlns:a16="http://schemas.microsoft.com/office/drawing/2014/main" id="{EDF26205-FF4E-4FB7-972D-FD2CF29FEC85}"/>
              </a:ext>
            </a:extLst>
          </p:cNvPr>
          <p:cNvSpPr/>
          <p:nvPr/>
        </p:nvSpPr>
        <p:spPr>
          <a:xfrm>
            <a:off x="7499412" y="3789824"/>
            <a:ext cx="2640289" cy="702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ectangle 48">
            <a:hlinkClick r:id="" action="ppaction://noaction">
              <a:snd r:embed="rId10" name="3.5.wav"/>
            </a:hlinkClick>
            <a:extLst>
              <a:ext uri="{FF2B5EF4-FFF2-40B4-BE49-F238E27FC236}">
                <a16:creationId xmlns:a16="http://schemas.microsoft.com/office/drawing/2014/main" id="{C361D335-B2C5-47C3-B54A-E28968F259E4}"/>
              </a:ext>
            </a:extLst>
          </p:cNvPr>
          <p:cNvSpPr/>
          <p:nvPr/>
        </p:nvSpPr>
        <p:spPr>
          <a:xfrm>
            <a:off x="7499412" y="4721289"/>
            <a:ext cx="2640289" cy="702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1B69EB6-5CDE-48AE-B2C2-70020908BDCA}"/>
              </a:ext>
            </a:extLst>
          </p:cNvPr>
          <p:cNvSpPr txBox="1"/>
          <p:nvPr/>
        </p:nvSpPr>
        <p:spPr>
          <a:xfrm>
            <a:off x="2176046" y="2905920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drawing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5FCD6A7-80F0-40FF-A590-0D7D4A938780}"/>
              </a:ext>
            </a:extLst>
          </p:cNvPr>
          <p:cNvSpPr txBox="1"/>
          <p:nvPr/>
        </p:nvSpPr>
        <p:spPr>
          <a:xfrm>
            <a:off x="7633720" y="2966010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chair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3DFBCD4-D98F-4025-886C-AECD8B4DAD9B}"/>
              </a:ext>
            </a:extLst>
          </p:cNvPr>
          <p:cNvSpPr txBox="1"/>
          <p:nvPr/>
        </p:nvSpPr>
        <p:spPr>
          <a:xfrm>
            <a:off x="7622704" y="3931723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bed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82DECD5-9CCE-4505-804A-5EF972230BAD}"/>
              </a:ext>
            </a:extLst>
          </p:cNvPr>
          <p:cNvSpPr txBox="1"/>
          <p:nvPr/>
        </p:nvSpPr>
        <p:spPr>
          <a:xfrm>
            <a:off x="2186609" y="3959355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card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B9B6CC0-9CCF-40EA-A1E4-64059F19CB40}"/>
              </a:ext>
            </a:extLst>
          </p:cNvPr>
          <p:cNvSpPr txBox="1"/>
          <p:nvPr/>
        </p:nvSpPr>
        <p:spPr>
          <a:xfrm>
            <a:off x="2176046" y="4939506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 idea!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311A87F-BD8B-4102-BCA9-73A4DF278B5E}"/>
              </a:ext>
            </a:extLst>
          </p:cNvPr>
          <p:cNvSpPr txBox="1"/>
          <p:nvPr/>
        </p:nvSpPr>
        <p:spPr>
          <a:xfrm>
            <a:off x="7633719" y="4834496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desk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57" name="Oval 56">
            <a:hlinkClick r:id="" action="ppaction://noaction">
              <a:snd r:embed="rId11" name="3.1_beep.wav"/>
            </a:hlinkClick>
            <a:extLst>
              <a:ext uri="{FF2B5EF4-FFF2-40B4-BE49-F238E27FC236}">
                <a16:creationId xmlns:a16="http://schemas.microsoft.com/office/drawing/2014/main" id="{78700D23-E261-4A02-82BA-D9794D00953D}"/>
              </a:ext>
            </a:extLst>
          </p:cNvPr>
          <p:cNvSpPr/>
          <p:nvPr/>
        </p:nvSpPr>
        <p:spPr>
          <a:xfrm>
            <a:off x="194025" y="750353"/>
            <a:ext cx="595651" cy="597111"/>
          </a:xfrm>
          <a:prstGeom prst="ellipse">
            <a:avLst/>
          </a:prstGeom>
          <a:solidFill>
            <a:srgbClr val="002060"/>
          </a:solidFill>
          <a:ln>
            <a:solidFill>
              <a:srgbClr val="00A1D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8" name="Oval 57">
            <a:hlinkClick r:id="" action="ppaction://noaction">
              <a:snd r:embed="rId12" name="3.2_beep.wav"/>
            </a:hlinkClick>
            <a:extLst>
              <a:ext uri="{FF2B5EF4-FFF2-40B4-BE49-F238E27FC236}">
                <a16:creationId xmlns:a16="http://schemas.microsoft.com/office/drawing/2014/main" id="{DFBFDCB8-9346-4A82-B6E7-E7715CCEA078}"/>
              </a:ext>
            </a:extLst>
          </p:cNvPr>
          <p:cNvSpPr/>
          <p:nvPr/>
        </p:nvSpPr>
        <p:spPr>
          <a:xfrm>
            <a:off x="1034578" y="750352"/>
            <a:ext cx="595651" cy="597111"/>
          </a:xfrm>
          <a:prstGeom prst="ellipse">
            <a:avLst/>
          </a:prstGeom>
          <a:solidFill>
            <a:srgbClr val="002060"/>
          </a:solidFill>
          <a:ln>
            <a:solidFill>
              <a:srgbClr val="00A1D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6AA52617-5489-4304-A196-AF1239865D14}"/>
              </a:ext>
            </a:extLst>
          </p:cNvPr>
          <p:cNvSpPr/>
          <p:nvPr/>
        </p:nvSpPr>
        <p:spPr>
          <a:xfrm>
            <a:off x="1059703" y="1642271"/>
            <a:ext cx="1958763" cy="508892"/>
          </a:xfrm>
          <a:prstGeom prst="wedgeRoundRectCallout">
            <a:avLst>
              <a:gd name="adj1" fmla="val -51955"/>
              <a:gd name="adj2" fmla="val 160503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have…</a:t>
            </a:r>
          </a:p>
        </p:txBody>
      </p:sp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71BA8912-7A07-4364-9413-8C0DD7C07CB2}"/>
              </a:ext>
            </a:extLst>
          </p:cNvPr>
          <p:cNvSpPr/>
          <p:nvPr/>
        </p:nvSpPr>
        <p:spPr>
          <a:xfrm>
            <a:off x="2830800" y="2092875"/>
            <a:ext cx="2321346" cy="508892"/>
          </a:xfrm>
          <a:prstGeom prst="wedgeRoundRectCallout">
            <a:avLst>
              <a:gd name="adj1" fmla="val -102149"/>
              <a:gd name="adj2" fmla="val 57062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have…</a:t>
            </a:r>
          </a:p>
        </p:txBody>
      </p:sp>
      <p:sp>
        <p:nvSpPr>
          <p:cNvPr id="61" name="Oval 60">
            <a:hlinkClick r:id="" action="ppaction://noaction">
              <a:snd r:embed="rId13" name="3.3_beep.wav"/>
            </a:hlinkClick>
            <a:extLst>
              <a:ext uri="{FF2B5EF4-FFF2-40B4-BE49-F238E27FC236}">
                <a16:creationId xmlns:a16="http://schemas.microsoft.com/office/drawing/2014/main" id="{6EC793FE-5875-41C8-8187-F70355B34E9C}"/>
              </a:ext>
            </a:extLst>
          </p:cNvPr>
          <p:cNvSpPr/>
          <p:nvPr/>
        </p:nvSpPr>
        <p:spPr>
          <a:xfrm>
            <a:off x="1911698" y="746263"/>
            <a:ext cx="595651" cy="597111"/>
          </a:xfrm>
          <a:prstGeom prst="ellipse">
            <a:avLst/>
          </a:prstGeom>
          <a:solidFill>
            <a:srgbClr val="002060"/>
          </a:solidFill>
          <a:ln>
            <a:solidFill>
              <a:srgbClr val="00A1D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2" name="Oval 61">
            <a:hlinkClick r:id="" action="ppaction://noaction">
              <a:snd r:embed="rId14" name="3.4_beep.wav"/>
            </a:hlinkClick>
            <a:extLst>
              <a:ext uri="{FF2B5EF4-FFF2-40B4-BE49-F238E27FC236}">
                <a16:creationId xmlns:a16="http://schemas.microsoft.com/office/drawing/2014/main" id="{F2832129-6FBC-46EA-AA6D-54F7A28F16EC}"/>
              </a:ext>
            </a:extLst>
          </p:cNvPr>
          <p:cNvSpPr/>
          <p:nvPr/>
        </p:nvSpPr>
        <p:spPr>
          <a:xfrm>
            <a:off x="2720641" y="730998"/>
            <a:ext cx="595651" cy="597111"/>
          </a:xfrm>
          <a:prstGeom prst="ellipse">
            <a:avLst/>
          </a:prstGeom>
          <a:solidFill>
            <a:srgbClr val="002060"/>
          </a:solidFill>
          <a:ln>
            <a:solidFill>
              <a:srgbClr val="00A1D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3" name="Oval 62">
            <a:hlinkClick r:id="" action="ppaction://noaction">
              <a:snd r:embed="rId15" name="3.5_beep.wav"/>
            </a:hlinkClick>
            <a:extLst>
              <a:ext uri="{FF2B5EF4-FFF2-40B4-BE49-F238E27FC236}">
                <a16:creationId xmlns:a16="http://schemas.microsoft.com/office/drawing/2014/main" id="{3554C598-C18C-453C-B5C8-A8665426EF29}"/>
              </a:ext>
            </a:extLst>
          </p:cNvPr>
          <p:cNvSpPr/>
          <p:nvPr/>
        </p:nvSpPr>
        <p:spPr>
          <a:xfrm>
            <a:off x="3561194" y="730997"/>
            <a:ext cx="595651" cy="597111"/>
          </a:xfrm>
          <a:prstGeom prst="ellipse">
            <a:avLst/>
          </a:prstGeom>
          <a:solidFill>
            <a:srgbClr val="002060"/>
          </a:solidFill>
          <a:ln>
            <a:solidFill>
              <a:srgbClr val="00A1D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4" name="Oval 63">
            <a:hlinkClick r:id="" action="ppaction://noaction">
              <a:snd r:embed="rId16" name="3.6_beep.wav"/>
            </a:hlinkClick>
            <a:extLst>
              <a:ext uri="{FF2B5EF4-FFF2-40B4-BE49-F238E27FC236}">
                <a16:creationId xmlns:a16="http://schemas.microsoft.com/office/drawing/2014/main" id="{249A7A3B-6C9A-481B-A152-04569B5DD91F}"/>
              </a:ext>
            </a:extLst>
          </p:cNvPr>
          <p:cNvSpPr/>
          <p:nvPr/>
        </p:nvSpPr>
        <p:spPr>
          <a:xfrm>
            <a:off x="4438314" y="726908"/>
            <a:ext cx="595651" cy="597111"/>
          </a:xfrm>
          <a:prstGeom prst="ellipse">
            <a:avLst/>
          </a:prstGeom>
          <a:solidFill>
            <a:srgbClr val="002060"/>
          </a:solidFill>
          <a:ln>
            <a:solidFill>
              <a:srgbClr val="00A1D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65" name="Picture 64" descr="Diagram&#10;&#10;Description automatically generated">
            <a:extLst>
              <a:ext uri="{FF2B5EF4-FFF2-40B4-BE49-F238E27FC236}">
                <a16:creationId xmlns:a16="http://schemas.microsoft.com/office/drawing/2014/main" id="{D51ABD56-9798-4D88-A571-F65E026E9EE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787" y="893152"/>
            <a:ext cx="1250544" cy="1340617"/>
          </a:xfrm>
          <a:prstGeom prst="rect">
            <a:avLst/>
          </a:prstGeom>
        </p:spPr>
      </p:pic>
      <p:pic>
        <p:nvPicPr>
          <p:cNvPr id="4" name="Picture 3" descr="A picture containing doll&#10;&#10;Description automatically generated">
            <a:extLst>
              <a:ext uri="{FF2B5EF4-FFF2-40B4-BE49-F238E27FC236}">
                <a16:creationId xmlns:a16="http://schemas.microsoft.com/office/drawing/2014/main" id="{E26AEC00-3A82-47D3-88CA-B07DCE9D4EE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9027" y="3373790"/>
            <a:ext cx="1366271" cy="24786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9DCA2E-8315-482C-B0EF-A1E5073DD5F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885" y="2734743"/>
            <a:ext cx="1050343" cy="2975300"/>
          </a:xfrm>
          <a:prstGeom prst="rect">
            <a:avLst/>
          </a:prstGeom>
        </p:spPr>
      </p:pic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1AA09D16-DA1F-4CB3-8915-30B2173B197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750822" y="-59732"/>
            <a:ext cx="846939" cy="846939"/>
          </a:xfrm>
          <a:prstGeom prst="rect">
            <a:avLst/>
          </a:prstGeom>
        </p:spPr>
      </p:pic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id="{FE0C946E-D938-4FA1-A631-899ECC861035}"/>
              </a:ext>
            </a:extLst>
          </p:cNvPr>
          <p:cNvSpPr/>
          <p:nvPr/>
        </p:nvSpPr>
        <p:spPr>
          <a:xfrm>
            <a:off x="3675533" y="25578"/>
            <a:ext cx="7595972" cy="508891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7" name="Title 2">
            <a:hlinkClick r:id="" action="ppaction://noaction">
              <a:snd r:embed="rId22" name="3_i.wav"/>
            </a:hlinkClick>
            <a:extLst>
              <a:ext uri="{FF2B5EF4-FFF2-40B4-BE49-F238E27FC236}">
                <a16:creationId xmlns:a16="http://schemas.microsoft.com/office/drawing/2014/main" id="{5ED0AF40-150E-4B94-9BC6-F87430F219EC}"/>
              </a:ext>
            </a:extLst>
          </p:cNvPr>
          <p:cNvSpPr txBox="1">
            <a:spLocks/>
          </p:cNvSpPr>
          <p:nvPr/>
        </p:nvSpPr>
        <p:spPr>
          <a:xfrm>
            <a:off x="3662579" y="54069"/>
            <a:ext cx="7595971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Écoute. Écris l’object en anglais sur la bonne liste*. 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8" name="Google Shape;167;p2">
            <a:extLst>
              <a:ext uri="{FF2B5EF4-FFF2-40B4-BE49-F238E27FC236}">
                <a16:creationId xmlns:a16="http://schemas.microsoft.com/office/drawing/2014/main" id="{0323ECBA-3685-4D52-8CD6-5A5E660AFBF2}"/>
              </a:ext>
            </a:extLst>
          </p:cNvPr>
          <p:cNvSpPr/>
          <p:nvPr/>
        </p:nvSpPr>
        <p:spPr>
          <a:xfrm>
            <a:off x="134867" y="9457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E9C21A-6C40-423A-8471-5F868CD96D66}"/>
              </a:ext>
            </a:extLst>
          </p:cNvPr>
          <p:cNvSpPr txBox="1"/>
          <p:nvPr/>
        </p:nvSpPr>
        <p:spPr>
          <a:xfrm>
            <a:off x="8171416" y="6403821"/>
            <a:ext cx="3936569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bonne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liste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the correct list</a:t>
            </a:r>
          </a:p>
        </p:txBody>
      </p:sp>
    </p:spTree>
    <p:extLst>
      <p:ext uri="{BB962C8B-B14F-4D97-AF65-F5344CB8AC3E}">
        <p14:creationId xmlns:p14="http://schemas.microsoft.com/office/powerpoint/2010/main" val="241951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A person wearing a mask&#10;&#10;Description automatically generated with low confidence">
            <a:extLst>
              <a:ext uri="{FF2B5EF4-FFF2-40B4-BE49-F238E27FC236}">
                <a16:creationId xmlns:a16="http://schemas.microsoft.com/office/drawing/2014/main" id="{25510AF6-6A2C-4C28-86DD-59F55DCF1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0838" y="5981090"/>
            <a:ext cx="764870" cy="606062"/>
          </a:xfrm>
          <a:prstGeom prst="rect">
            <a:avLst/>
          </a:prstGeom>
        </p:spPr>
      </p:pic>
      <p:pic>
        <p:nvPicPr>
          <p:cNvPr id="57" name="Picture 56" descr="A person wearing a mask&#10;&#10;Description automatically generated with low confidence">
            <a:extLst>
              <a:ext uri="{FF2B5EF4-FFF2-40B4-BE49-F238E27FC236}">
                <a16:creationId xmlns:a16="http://schemas.microsoft.com/office/drawing/2014/main" id="{089D34E5-DBFE-4770-8E26-047DD7D4D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7982" y="5242199"/>
            <a:ext cx="764870" cy="606062"/>
          </a:xfrm>
          <a:prstGeom prst="rect">
            <a:avLst/>
          </a:prstGeom>
        </p:spPr>
      </p:pic>
      <p:pic>
        <p:nvPicPr>
          <p:cNvPr id="56" name="Picture 55" descr="A person wearing a mask&#10;&#10;Description automatically generated with low confidence">
            <a:extLst>
              <a:ext uri="{FF2B5EF4-FFF2-40B4-BE49-F238E27FC236}">
                <a16:creationId xmlns:a16="http://schemas.microsoft.com/office/drawing/2014/main" id="{83EE3A57-3B66-4B95-9698-8FA34C329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0838" y="4286295"/>
            <a:ext cx="764870" cy="606062"/>
          </a:xfrm>
          <a:prstGeom prst="rect">
            <a:avLst/>
          </a:prstGeom>
        </p:spPr>
      </p:pic>
      <p:pic>
        <p:nvPicPr>
          <p:cNvPr id="55" name="Picture 54" descr="A person wearing a mask&#10;&#10;Description automatically generated with low confidence">
            <a:extLst>
              <a:ext uri="{FF2B5EF4-FFF2-40B4-BE49-F238E27FC236}">
                <a16:creationId xmlns:a16="http://schemas.microsoft.com/office/drawing/2014/main" id="{DA7D3A38-D497-4556-87D7-9CD553AF5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3071" y="3337292"/>
            <a:ext cx="764870" cy="606062"/>
          </a:xfrm>
          <a:prstGeom prst="rect">
            <a:avLst/>
          </a:prstGeom>
        </p:spPr>
      </p:pic>
      <p:pic>
        <p:nvPicPr>
          <p:cNvPr id="54" name="Picture 53" descr="A person wearing a mask&#10;&#10;Description automatically generated with low confidence">
            <a:extLst>
              <a:ext uri="{FF2B5EF4-FFF2-40B4-BE49-F238E27FC236}">
                <a16:creationId xmlns:a16="http://schemas.microsoft.com/office/drawing/2014/main" id="{A275728B-9239-4A5C-A6E5-71F57D5D5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0838" y="2435145"/>
            <a:ext cx="764870" cy="606062"/>
          </a:xfrm>
          <a:prstGeom prst="rect">
            <a:avLst/>
          </a:prstGeom>
        </p:spPr>
      </p:pic>
      <p:pic>
        <p:nvPicPr>
          <p:cNvPr id="52" name="Picture 51" descr="A person wearing a mask&#10;&#10;Description automatically generated with low confidence">
            <a:extLst>
              <a:ext uri="{FF2B5EF4-FFF2-40B4-BE49-F238E27FC236}">
                <a16:creationId xmlns:a16="http://schemas.microsoft.com/office/drawing/2014/main" id="{F50AA648-3BB9-49C7-BA38-1F5EA7E89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694" y="1624739"/>
            <a:ext cx="764870" cy="60606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92451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4:</a:t>
            </a:r>
            <a:endParaRPr lang="en-GB" sz="3200" dirty="0"/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99E385D9-41F4-4773-862A-19816D833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550" y="0"/>
            <a:ext cx="933450" cy="9334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E9ACE8E-F5B9-4111-800B-CF6BA1CC6D5F}"/>
              </a:ext>
            </a:extLst>
          </p:cNvPr>
          <p:cNvSpPr/>
          <p:nvPr/>
        </p:nvSpPr>
        <p:spPr>
          <a:xfrm>
            <a:off x="5999958" y="1483733"/>
            <a:ext cx="5240494" cy="5120267"/>
          </a:xfrm>
          <a:prstGeom prst="rect">
            <a:avLst/>
          </a:prstGeom>
          <a:solidFill>
            <a:srgbClr val="EFF9FB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AF89D1C-9882-4EA7-A2A9-418D013AEF30}"/>
              </a:ext>
            </a:extLst>
          </p:cNvPr>
          <p:cNvSpPr txBox="1"/>
          <p:nvPr/>
        </p:nvSpPr>
        <p:spPr>
          <a:xfrm>
            <a:off x="6005695" y="1719331"/>
            <a:ext cx="5013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Léa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__________________?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BABB3DA-E301-462A-9D43-7B61CA3AFE23}"/>
              </a:ext>
            </a:extLst>
          </p:cNvPr>
          <p:cNvSpPr txBox="1"/>
          <p:nvPr/>
        </p:nvSpPr>
        <p:spPr>
          <a:xfrm>
            <a:off x="6096000" y="2334304"/>
            <a:ext cx="5013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 also ______ a list for Christmas, _____?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7FBDCE5-5829-4B4B-8DC0-6FF2D43486EB}"/>
              </a:ext>
            </a:extLst>
          </p:cNvPr>
          <p:cNvSpPr txBox="1"/>
          <p:nvPr/>
        </p:nvSpPr>
        <p:spPr>
          <a:xfrm>
            <a:off x="7478541" y="1695290"/>
            <a:ext cx="2581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how’s it going?</a:t>
            </a:r>
          </a:p>
        </p:txBody>
      </p:sp>
      <p:sp>
        <p:nvSpPr>
          <p:cNvPr id="74" name="Speech Bubble: Rectangle with Corners Rounded 73">
            <a:hlinkClick r:id="" action="ppaction://noaction">
              <a:snd r:embed="rId5" name="4.2.wav"/>
            </a:hlinkClick>
            <a:extLst>
              <a:ext uri="{FF2B5EF4-FFF2-40B4-BE49-F238E27FC236}">
                <a16:creationId xmlns:a16="http://schemas.microsoft.com/office/drawing/2014/main" id="{BBC43FAE-B75C-495E-86F0-76B6F97B5900}"/>
              </a:ext>
            </a:extLst>
          </p:cNvPr>
          <p:cNvSpPr/>
          <p:nvPr/>
        </p:nvSpPr>
        <p:spPr>
          <a:xfrm>
            <a:off x="622725" y="2358420"/>
            <a:ext cx="5334498" cy="759512"/>
          </a:xfrm>
          <a:prstGeom prst="wedgeRoundRectCallout">
            <a:avLst>
              <a:gd name="adj1" fmla="val -53346"/>
              <a:gd name="adj2" fmla="val 13967"/>
              <a:gd name="adj3" fmla="val 16667"/>
            </a:avLst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as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aussi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liste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pour Noël*,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27" name="Speech Bubble: Rectangle with Corners Rounded 26">
            <a:hlinkClick r:id="" action="ppaction://noaction">
              <a:snd r:embed="rId6" name="4.1.wav"/>
            </a:hlinkClick>
            <a:extLst>
              <a:ext uri="{FF2B5EF4-FFF2-40B4-BE49-F238E27FC236}">
                <a16:creationId xmlns:a16="http://schemas.microsoft.com/office/drawing/2014/main" id="{ED893C52-A1CD-41BE-961B-FC999E76EF58}"/>
              </a:ext>
            </a:extLst>
          </p:cNvPr>
          <p:cNvSpPr/>
          <p:nvPr/>
        </p:nvSpPr>
        <p:spPr>
          <a:xfrm>
            <a:off x="622725" y="1701936"/>
            <a:ext cx="5334498" cy="505442"/>
          </a:xfrm>
          <a:prstGeom prst="wedgeRoundRectCallout">
            <a:avLst>
              <a:gd name="adj1" fmla="val -52313"/>
              <a:gd name="adj2" fmla="val 21941"/>
              <a:gd name="adj3" fmla="val 16667"/>
            </a:avLst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Salut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Léa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ça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75" name="Speech Bubble: Rectangle with Corners Rounded 74">
            <a:hlinkClick r:id="" action="ppaction://noaction">
              <a:snd r:embed="rId7" name="4.3.wav"/>
            </a:hlinkClick>
            <a:extLst>
              <a:ext uri="{FF2B5EF4-FFF2-40B4-BE49-F238E27FC236}">
                <a16:creationId xmlns:a16="http://schemas.microsoft.com/office/drawing/2014/main" id="{43CA8D04-5DE1-4806-8418-3D5DD5FC4DAC}"/>
              </a:ext>
            </a:extLst>
          </p:cNvPr>
          <p:cNvSpPr/>
          <p:nvPr/>
        </p:nvSpPr>
        <p:spPr>
          <a:xfrm>
            <a:off x="616988" y="3411913"/>
            <a:ext cx="5334498" cy="502756"/>
          </a:xfrm>
          <a:prstGeom prst="wedgeRoundRectCallout">
            <a:avLst>
              <a:gd name="adj1" fmla="val -53265"/>
              <a:gd name="adj2" fmla="val 20034"/>
              <a:gd name="adj3" fmla="val 16667"/>
            </a:avLst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Non !?!  Oh, pas encore* !</a:t>
            </a:r>
          </a:p>
        </p:txBody>
      </p:sp>
      <p:sp>
        <p:nvSpPr>
          <p:cNvPr id="76" name="Speech Bubble: Rectangle with Corners Rounded 75">
            <a:hlinkClick r:id="" action="ppaction://noaction">
              <a:snd r:embed="rId8" name="4.4.wav"/>
            </a:hlinkClick>
            <a:extLst>
              <a:ext uri="{FF2B5EF4-FFF2-40B4-BE49-F238E27FC236}">
                <a16:creationId xmlns:a16="http://schemas.microsoft.com/office/drawing/2014/main" id="{9517ED7D-0731-4C6B-AF3B-BD5F32FC4151}"/>
              </a:ext>
            </a:extLst>
          </p:cNvPr>
          <p:cNvSpPr/>
          <p:nvPr/>
        </p:nvSpPr>
        <p:spPr>
          <a:xfrm>
            <a:off x="610151" y="4293196"/>
            <a:ext cx="5334498" cy="759512"/>
          </a:xfrm>
          <a:prstGeom prst="wedgeRoundRectCallout">
            <a:avLst>
              <a:gd name="adj1" fmla="val -52933"/>
              <a:gd name="adj2" fmla="val 8165"/>
              <a:gd name="adj3" fmla="val 16667"/>
            </a:avLst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carte pour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Maman ? Bien.</a:t>
            </a:r>
          </a:p>
        </p:txBody>
      </p:sp>
      <p:sp>
        <p:nvSpPr>
          <p:cNvPr id="77" name="Speech Bubble: Rectangle with Corners Rounded 76">
            <a:hlinkClick r:id="" action="ppaction://noaction">
              <a:snd r:embed="rId9" name="4.5.wav"/>
            </a:hlinkClick>
            <a:extLst>
              <a:ext uri="{FF2B5EF4-FFF2-40B4-BE49-F238E27FC236}">
                <a16:creationId xmlns:a16="http://schemas.microsoft.com/office/drawing/2014/main" id="{C51070E2-0899-49FA-9695-074D837DF286}"/>
              </a:ext>
            </a:extLst>
          </p:cNvPr>
          <p:cNvSpPr/>
          <p:nvPr/>
        </p:nvSpPr>
        <p:spPr>
          <a:xfrm>
            <a:off x="608240" y="5345089"/>
            <a:ext cx="5334498" cy="470021"/>
          </a:xfrm>
          <a:prstGeom prst="wedgeRoundRectCallout">
            <a:avLst>
              <a:gd name="adj1" fmla="val -54998"/>
              <a:gd name="adj2" fmla="val 24121"/>
              <a:gd name="adj3" fmla="val 16667"/>
            </a:avLst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a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carte pour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aussi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!</a:t>
            </a:r>
          </a:p>
        </p:txBody>
      </p:sp>
      <p:sp>
        <p:nvSpPr>
          <p:cNvPr id="78" name="Speech Bubble: Rectangle with Corners Rounded 77">
            <a:hlinkClick r:id="" action="ppaction://noaction">
              <a:snd r:embed="rId10" name="4.6.wav"/>
            </a:hlinkClick>
            <a:extLst>
              <a:ext uri="{FF2B5EF4-FFF2-40B4-BE49-F238E27FC236}">
                <a16:creationId xmlns:a16="http://schemas.microsoft.com/office/drawing/2014/main" id="{51C29FDA-4A9A-47A0-B9FB-615AC21CDD8F}"/>
              </a:ext>
            </a:extLst>
          </p:cNvPr>
          <p:cNvSpPr/>
          <p:nvPr/>
        </p:nvSpPr>
        <p:spPr>
          <a:xfrm>
            <a:off x="624358" y="6142335"/>
            <a:ext cx="5334498" cy="461665"/>
          </a:xfrm>
          <a:prstGeom prst="wedgeRoundRectCallout">
            <a:avLst>
              <a:gd name="adj1" fmla="val -53759"/>
              <a:gd name="adj2" fmla="val 14576"/>
              <a:gd name="adj3" fmla="val 16667"/>
            </a:avLst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Moi,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carte pour Papa !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7579325-2DC8-4AE0-8312-7F014808A771}"/>
              </a:ext>
            </a:extLst>
          </p:cNvPr>
          <p:cNvSpPr txBox="1"/>
          <p:nvPr/>
        </p:nvSpPr>
        <p:spPr>
          <a:xfrm>
            <a:off x="6113344" y="3395152"/>
            <a:ext cx="5013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No!?!  Oh, not yet!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D7BE09A-218C-492B-AEA6-97A4AF361BAB}"/>
              </a:ext>
            </a:extLst>
          </p:cNvPr>
          <p:cNvSpPr txBox="1"/>
          <p:nvPr/>
        </p:nvSpPr>
        <p:spPr>
          <a:xfrm>
            <a:off x="6062133" y="4086668"/>
            <a:ext cx="5013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 you have ___ __________ _______ mum?  ________.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F6905BB-3B07-432F-89D1-76D19A559AF2}"/>
              </a:ext>
            </a:extLst>
          </p:cNvPr>
          <p:cNvSpPr txBox="1"/>
          <p:nvPr/>
        </p:nvSpPr>
        <p:spPr>
          <a:xfrm>
            <a:off x="6176394" y="4993239"/>
            <a:ext cx="5013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 ________ a card for _____, _________!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C36560D-35A2-4A28-85DD-DD071EF95315}"/>
              </a:ext>
            </a:extLst>
          </p:cNvPr>
          <p:cNvSpPr txBox="1"/>
          <p:nvPr/>
        </p:nvSpPr>
        <p:spPr>
          <a:xfrm>
            <a:off x="6113344" y="5768813"/>
            <a:ext cx="5013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_______, ___ _______ a __________ _______ _______!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E42B2D8-D679-4966-ACEA-ACB49BA6946A}"/>
              </a:ext>
            </a:extLst>
          </p:cNvPr>
          <p:cNvSpPr txBox="1"/>
          <p:nvPr/>
        </p:nvSpPr>
        <p:spPr>
          <a:xfrm>
            <a:off x="6062133" y="2309667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430A4A6-FAC4-496F-B8A4-27D6D1AE13E8}"/>
              </a:ext>
            </a:extLst>
          </p:cNvPr>
          <p:cNvSpPr txBox="1"/>
          <p:nvPr/>
        </p:nvSpPr>
        <p:spPr>
          <a:xfrm>
            <a:off x="7760414" y="2319279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have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F64EE57-5A1B-4F85-B938-90041CF2C9EB}"/>
              </a:ext>
            </a:extLst>
          </p:cNvPr>
          <p:cNvSpPr txBox="1"/>
          <p:nvPr/>
        </p:nvSpPr>
        <p:spPr>
          <a:xfrm>
            <a:off x="7611269" y="2672166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yes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CDDDDE5-BE26-4C5A-9A85-272343BB4759}"/>
              </a:ext>
            </a:extLst>
          </p:cNvPr>
          <p:cNvSpPr txBox="1"/>
          <p:nvPr/>
        </p:nvSpPr>
        <p:spPr>
          <a:xfrm>
            <a:off x="6058750" y="4062363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But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7870E479-D0A5-4EE0-99BA-8A5B7BBFA640}"/>
              </a:ext>
            </a:extLst>
          </p:cNvPr>
          <p:cNvSpPr txBox="1"/>
          <p:nvPr/>
        </p:nvSpPr>
        <p:spPr>
          <a:xfrm>
            <a:off x="8118252" y="4082478"/>
            <a:ext cx="2531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  card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D677FD2-FA48-471E-BED1-826F82579F43}"/>
              </a:ext>
            </a:extLst>
          </p:cNvPr>
          <p:cNvSpPr txBox="1"/>
          <p:nvPr/>
        </p:nvSpPr>
        <p:spPr>
          <a:xfrm>
            <a:off x="6141049" y="4447756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9CA2467-03D1-43EA-84E5-E5B58E212CB9}"/>
              </a:ext>
            </a:extLst>
          </p:cNvPr>
          <p:cNvSpPr txBox="1"/>
          <p:nvPr/>
        </p:nvSpPr>
        <p:spPr>
          <a:xfrm>
            <a:off x="8512556" y="4434604"/>
            <a:ext cx="1065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Good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7776A49-C0C8-43B9-9280-215A9A0BE51C}"/>
              </a:ext>
            </a:extLst>
          </p:cNvPr>
          <p:cNvSpPr txBox="1"/>
          <p:nvPr/>
        </p:nvSpPr>
        <p:spPr>
          <a:xfrm>
            <a:off x="6143694" y="4971843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6D036C3-73B4-48CA-8C5E-92DFD569F947}"/>
              </a:ext>
            </a:extLst>
          </p:cNvPr>
          <p:cNvSpPr txBox="1"/>
          <p:nvPr/>
        </p:nvSpPr>
        <p:spPr>
          <a:xfrm>
            <a:off x="7244980" y="5000703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9A5D280-16EA-4518-B507-74B7EA0A42DB}"/>
              </a:ext>
            </a:extLst>
          </p:cNvPr>
          <p:cNvSpPr txBox="1"/>
          <p:nvPr/>
        </p:nvSpPr>
        <p:spPr>
          <a:xfrm>
            <a:off x="6366956" y="5329219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too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4C404FD-3CFE-4AD5-AA71-27506C556D5B}"/>
              </a:ext>
            </a:extLst>
          </p:cNvPr>
          <p:cNvSpPr txBox="1"/>
          <p:nvPr/>
        </p:nvSpPr>
        <p:spPr>
          <a:xfrm>
            <a:off x="6201560" y="5741609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E6FF33B-7D07-405E-BE99-1A2A5067FFB8}"/>
              </a:ext>
            </a:extLst>
          </p:cNvPr>
          <p:cNvSpPr txBox="1"/>
          <p:nvPr/>
        </p:nvSpPr>
        <p:spPr>
          <a:xfrm>
            <a:off x="7392242" y="5753323"/>
            <a:ext cx="1521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  have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70F115C-1520-4420-BA75-938F2741847A}"/>
              </a:ext>
            </a:extLst>
          </p:cNvPr>
          <p:cNvSpPr txBox="1"/>
          <p:nvPr/>
        </p:nvSpPr>
        <p:spPr>
          <a:xfrm>
            <a:off x="9499254" y="5741608"/>
            <a:ext cx="1520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card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A23DADD-9A8B-4288-AFCB-789E805ED135}"/>
              </a:ext>
            </a:extLst>
          </p:cNvPr>
          <p:cNvSpPr txBox="1"/>
          <p:nvPr/>
        </p:nvSpPr>
        <p:spPr>
          <a:xfrm>
            <a:off x="6184028" y="6142335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F604F9F-A89E-42AE-B260-4C4117B522C2}"/>
              </a:ext>
            </a:extLst>
          </p:cNvPr>
          <p:cNvSpPr txBox="1"/>
          <p:nvPr/>
        </p:nvSpPr>
        <p:spPr>
          <a:xfrm>
            <a:off x="7329192" y="6109918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dad</a:t>
            </a:r>
          </a:p>
        </p:txBody>
      </p:sp>
      <p:sp>
        <p:nvSpPr>
          <p:cNvPr id="112" name="TextBox 111">
            <a:hlinkClick r:id="" action="ppaction://noaction">
              <a:snd r:embed="rId11" name="4_title.wav"/>
            </a:hlinkClick>
            <a:extLst>
              <a:ext uri="{FF2B5EF4-FFF2-40B4-BE49-F238E27FC236}">
                <a16:creationId xmlns:a16="http://schemas.microsoft.com/office/drawing/2014/main" id="{196A49AB-21F0-4AB5-A5AE-EDFC52155739}"/>
              </a:ext>
            </a:extLst>
          </p:cNvPr>
          <p:cNvSpPr txBox="1"/>
          <p:nvPr/>
        </p:nvSpPr>
        <p:spPr>
          <a:xfrm>
            <a:off x="3042564" y="133922"/>
            <a:ext cx="8167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Eugénie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parle avec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Léa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8" name="Graphic 47" descr="Teacher">
            <a:extLst>
              <a:ext uri="{FF2B5EF4-FFF2-40B4-BE49-F238E27FC236}">
                <a16:creationId xmlns:a16="http://schemas.microsoft.com/office/drawing/2014/main" id="{FEABF989-AFF0-4CC7-B345-1095023AE9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0" y="556396"/>
            <a:ext cx="846939" cy="846939"/>
          </a:xfrm>
          <a:prstGeom prst="rect">
            <a:avLst/>
          </a:prstGeom>
        </p:spPr>
      </p:pic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EAEA7BF0-DCDC-43EA-B18E-63A6845AFF32}"/>
              </a:ext>
            </a:extLst>
          </p:cNvPr>
          <p:cNvSpPr/>
          <p:nvPr/>
        </p:nvSpPr>
        <p:spPr>
          <a:xfrm>
            <a:off x="924710" y="641706"/>
            <a:ext cx="9442743" cy="508891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9" name="TextBox 58">
            <a:hlinkClick r:id="" action="ppaction://noaction">
              <a:snd r:embed="rId14" name="4_i.wav"/>
            </a:hlinkClick>
            <a:extLst>
              <a:ext uri="{FF2B5EF4-FFF2-40B4-BE49-F238E27FC236}">
                <a16:creationId xmlns:a16="http://schemas.microsoft.com/office/drawing/2014/main" id="{2A266417-FD8F-44D5-BB87-A89D7542D95D}"/>
              </a:ext>
            </a:extLst>
          </p:cNvPr>
          <p:cNvSpPr txBox="1"/>
          <p:nvPr/>
        </p:nvSpPr>
        <p:spPr>
          <a:xfrm>
            <a:off x="1061203" y="669340"/>
            <a:ext cx="8167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conversation.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mots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anglais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DDFD8FE-424A-45E1-A0A7-4D58787075CC}"/>
              </a:ext>
            </a:extLst>
          </p:cNvPr>
          <p:cNvSpPr txBox="1"/>
          <p:nvPr/>
        </p:nvSpPr>
        <p:spPr>
          <a:xfrm>
            <a:off x="9851852" y="4983737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5D9A66-44B6-4686-A7C9-9702FB7986A0}"/>
              </a:ext>
            </a:extLst>
          </p:cNvPr>
          <p:cNvSpPr txBox="1"/>
          <p:nvPr/>
        </p:nvSpPr>
        <p:spPr>
          <a:xfrm>
            <a:off x="5989684" y="1204859"/>
            <a:ext cx="5179840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Noël – Christmas | pas encore – not yet</a:t>
            </a:r>
          </a:p>
        </p:txBody>
      </p:sp>
      <p:pic>
        <p:nvPicPr>
          <p:cNvPr id="53" name="Picture 52" descr="A picture containing text&#10;&#10;Description automatically generated">
            <a:extLst>
              <a:ext uri="{FF2B5EF4-FFF2-40B4-BE49-F238E27FC236}">
                <a16:creationId xmlns:a16="http://schemas.microsoft.com/office/drawing/2014/main" id="{3FC2D208-9333-4EF1-8EAC-7A7606ED762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80"/>
          <a:stretch/>
        </p:blipFill>
        <p:spPr>
          <a:xfrm>
            <a:off x="10357319" y="1442089"/>
            <a:ext cx="1550645" cy="1261547"/>
          </a:xfrm>
          <a:prstGeom prst="rect">
            <a:avLst/>
          </a:prstGeom>
        </p:spPr>
      </p:pic>
      <p:pic>
        <p:nvPicPr>
          <p:cNvPr id="111" name="Picture 110" descr="Diagram&#10;&#10;Description automatically generated">
            <a:extLst>
              <a:ext uri="{FF2B5EF4-FFF2-40B4-BE49-F238E27FC236}">
                <a16:creationId xmlns:a16="http://schemas.microsoft.com/office/drawing/2014/main" id="{FEEBB851-33AD-4FB3-9F32-FC2D79864B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778" y="128033"/>
            <a:ext cx="894303" cy="958717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21148268-FB39-4931-B96A-5200EB567A8B}"/>
              </a:ext>
            </a:extLst>
          </p:cNvPr>
          <p:cNvSpPr txBox="1">
            <a:spLocks/>
          </p:cNvSpPr>
          <p:nvPr/>
        </p:nvSpPr>
        <p:spPr>
          <a:xfrm>
            <a:off x="10950576" y="823083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1" name="Google Shape;167;p2">
            <a:extLst>
              <a:ext uri="{FF2B5EF4-FFF2-40B4-BE49-F238E27FC236}">
                <a16:creationId xmlns:a16="http://schemas.microsoft.com/office/drawing/2014/main" id="{8F7DADB3-BDEA-4C43-AB52-02FCEA9D4221}"/>
              </a:ext>
            </a:extLst>
          </p:cNvPr>
          <p:cNvSpPr/>
          <p:nvPr/>
        </p:nvSpPr>
        <p:spPr>
          <a:xfrm>
            <a:off x="134867" y="9457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50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1" grpId="0"/>
      <p:bldP spid="42" grpId="0"/>
      <p:bldP spid="50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7" grpId="0"/>
      <p:bldP spid="98" grpId="0"/>
      <p:bldP spid="99" grpId="0"/>
      <p:bldP spid="100" grpId="0"/>
      <p:bldP spid="101" grpId="0"/>
      <p:bldP spid="102" grpId="0"/>
      <p:bldP spid="104" grpId="0"/>
      <p:bldP spid="105" grpId="0"/>
      <p:bldP spid="106" grpId="0"/>
      <p:bldP spid="107" grpId="0"/>
      <p:bldP spid="108" grpId="0"/>
      <p:bldP spid="109" grpId="0"/>
      <p:bldP spid="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598707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4347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452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Goodbye!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well, good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how’s it going?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bad, badly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you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what?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he has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each, every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579915" y="66416"/>
            <a:ext cx="120336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246060" y="62061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 jour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639511" y="6208010"/>
            <a:ext cx="2604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chaque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13280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mardi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653399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mercredi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662842" y="5321170"/>
            <a:ext cx="221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jeudi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246062" y="445592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vendredi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653398" y="4477739"/>
            <a:ext cx="3003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samedi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dimanche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246061" y="36231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j’ai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695313" y="36113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avoir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659412" y="3609236"/>
            <a:ext cx="2286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653398" y="2765805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quoi 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3279" y="1877910"/>
            <a:ext cx="2200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bien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693813" y="18650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ça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6669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oui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693811" y="104212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Au revoir !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662842" y="6189673"/>
            <a:ext cx="3318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lundi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0" name="Google Shape;167;p2">
            <a:extLst>
              <a:ext uri="{FF2B5EF4-FFF2-40B4-BE49-F238E27FC236}">
                <a16:creationId xmlns:a16="http://schemas.microsoft.com/office/drawing/2014/main" id="{01EB7FA0-5EBB-4CA1-8FB0-187CD9851796}"/>
              </a:ext>
            </a:extLst>
          </p:cNvPr>
          <p:cNvSpPr/>
          <p:nvPr/>
        </p:nvSpPr>
        <p:spPr>
          <a:xfrm>
            <a:off x="134867" y="9457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057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423811" y="18172"/>
            <a:ext cx="8945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573628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Goodbye!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well, good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how’s it going?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bad, badly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what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each, every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790745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1560</Words>
  <Application>Microsoft Office PowerPoint</Application>
  <PresentationFormat>Widescreen</PresentationFormat>
  <Paragraphs>269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Arial</vt:lpstr>
      <vt:lpstr>Calibri</vt:lpstr>
      <vt:lpstr>Century Gothic</vt:lpstr>
      <vt:lpstr>Eras Demi ITC</vt:lpstr>
      <vt:lpstr>Ink Free</vt:lpstr>
      <vt:lpstr>Modern Love</vt:lpstr>
      <vt:lpstr>Symbol</vt:lpstr>
      <vt:lpstr>Wingdings</vt:lpstr>
      <vt:lpstr>1_Office Theme</vt:lpstr>
      <vt:lpstr>Office Theme</vt:lpstr>
      <vt:lpstr>2_Office Theme</vt:lpstr>
      <vt:lpstr>Saying what I and others have </vt:lpstr>
      <vt:lpstr>Follow up 1: </vt:lpstr>
      <vt:lpstr>Follow up 2:</vt:lpstr>
      <vt:lpstr>Follow up 3:</vt:lpstr>
      <vt:lpstr>Follow up 4: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43</cp:revision>
  <dcterms:created xsi:type="dcterms:W3CDTF">2021-06-12T06:20:35Z</dcterms:created>
  <dcterms:modified xsi:type="dcterms:W3CDTF">2023-11-14T06:45:26Z</dcterms:modified>
</cp:coreProperties>
</file>