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-Odile Guillou" initials="MOG" lastIdx="10" clrIdx="0">
    <p:extLst>
      <p:ext uri="{19B8F6BF-5375-455C-9EA6-DF929625EA0E}">
        <p15:presenceInfo xmlns:p15="http://schemas.microsoft.com/office/powerpoint/2012/main" userId="30ac887a7c916d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FC"/>
    <a:srgbClr val="DCF7F8"/>
    <a:srgbClr val="94E3FE"/>
    <a:srgbClr val="F2F8EE"/>
    <a:srgbClr val="FFFAEB"/>
    <a:srgbClr val="DAEFC3"/>
    <a:srgbClr val="FEF6F0"/>
    <a:srgbClr val="FBFDF9"/>
    <a:srgbClr val="2DC5C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72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08882-00A6-465D-BF93-6A1D0EA6BA5B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B7AC6-B272-4629-B906-823851D36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7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49" Type="http://schemas.openxmlformats.org/officeDocument/2006/relationships/image" Target="../media/image4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svg"/><Relationship Id="rId48" Type="http://schemas.openxmlformats.org/officeDocument/2006/relationships/audio" Target="../media/audio1.wav"/><Relationship Id="rId8" Type="http://schemas.openxmlformats.org/officeDocument/2006/relationships/image" Target="../media/image7.png"/><Relationship Id="rId51" Type="http://schemas.openxmlformats.org/officeDocument/2006/relationships/image" Target="../media/image49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2.jpg"/><Relationship Id="rId39" Type="http://schemas.openxmlformats.org/officeDocument/2006/relationships/image" Target="../media/image81.png"/><Relationship Id="rId21" Type="http://schemas.openxmlformats.org/officeDocument/2006/relationships/image" Target="../media/image68.png"/><Relationship Id="rId34" Type="http://schemas.openxmlformats.org/officeDocument/2006/relationships/image" Target="../media/image79.png"/><Relationship Id="rId42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9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0.gif"/><Relationship Id="rId32" Type="http://schemas.openxmlformats.org/officeDocument/2006/relationships/image" Target="../media/image77.png"/><Relationship Id="rId37" Type="http://schemas.openxmlformats.org/officeDocument/2006/relationships/image" Target="../media/image43.png"/><Relationship Id="rId40" Type="http://schemas.openxmlformats.org/officeDocument/2006/relationships/image" Target="../media/image82.gif"/><Relationship Id="rId45" Type="http://schemas.openxmlformats.org/officeDocument/2006/relationships/image" Target="../media/image86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46.png"/><Relationship Id="rId36" Type="http://schemas.openxmlformats.org/officeDocument/2006/relationships/image" Target="../media/image38.png"/><Relationship Id="rId10" Type="http://schemas.openxmlformats.org/officeDocument/2006/relationships/image" Target="../media/image58.png"/><Relationship Id="rId19" Type="http://schemas.microsoft.com/office/2007/relationships/hdphoto" Target="../media/hdphoto1.wdp"/><Relationship Id="rId31" Type="http://schemas.openxmlformats.org/officeDocument/2006/relationships/image" Target="../media/image76.png"/><Relationship Id="rId44" Type="http://schemas.openxmlformats.org/officeDocument/2006/relationships/image" Target="../media/image85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12.png"/><Relationship Id="rId27" Type="http://schemas.openxmlformats.org/officeDocument/2006/relationships/image" Target="../media/image73.jpg"/><Relationship Id="rId30" Type="http://schemas.openxmlformats.org/officeDocument/2006/relationships/image" Target="../media/image75.jpg"/><Relationship Id="rId35" Type="http://schemas.openxmlformats.org/officeDocument/2006/relationships/image" Target="../media/image34.png"/><Relationship Id="rId43" Type="http://schemas.openxmlformats.org/officeDocument/2006/relationships/image" Target="../media/image84.png"/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1.jpg"/><Relationship Id="rId33" Type="http://schemas.openxmlformats.org/officeDocument/2006/relationships/image" Target="../media/image78.svg"/><Relationship Id="rId38" Type="http://schemas.openxmlformats.org/officeDocument/2006/relationships/image" Target="../media/image80.svg"/><Relationship Id="rId46" Type="http://schemas.openxmlformats.org/officeDocument/2006/relationships/image" Target="../media/image87.png"/><Relationship Id="rId20" Type="http://schemas.openxmlformats.org/officeDocument/2006/relationships/image" Target="../media/image67.png"/><Relationship Id="rId4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54">
            <a:extLst>
              <a:ext uri="{FF2B5EF4-FFF2-40B4-BE49-F238E27FC236}">
                <a16:creationId xmlns:a16="http://schemas.microsoft.com/office/drawing/2014/main" id="{73FEA802-967E-4152-BE7D-33D4E5EF7645}"/>
              </a:ext>
            </a:extLst>
          </p:cNvPr>
          <p:cNvSpPr txBox="1"/>
          <p:nvPr/>
        </p:nvSpPr>
        <p:spPr>
          <a:xfrm>
            <a:off x="2546885" y="4483150"/>
            <a:ext cx="1402946" cy="2292935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Berck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-sur-Mer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au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France,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Boulogne. Ce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loin de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Calais.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Berck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côté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[*sea].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ville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connue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plage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son festival des *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cerfs-volants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[*kites].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37" name="Table 34">
            <a:extLst>
              <a:ext uri="{FF2B5EF4-FFF2-40B4-BE49-F238E27FC236}">
                <a16:creationId xmlns:a16="http://schemas.microsoft.com/office/drawing/2014/main" id="{E22FDE8D-382A-4CFD-AB1C-61FD2038A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327880"/>
              </p:ext>
            </p:extLst>
          </p:nvPr>
        </p:nvGraphicFramePr>
        <p:xfrm>
          <a:off x="5871883" y="2831374"/>
          <a:ext cx="6227078" cy="39747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178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88529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13263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preposition phrases for locations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for weather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760578">
                <a:tc rowSpan="2"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à + sports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188872"/>
                  </a:ext>
                </a:extLst>
              </a:tr>
              <a:tr h="56578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de + instruments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| Faire + de + sports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  <a:tr h="1215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de + instruments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794625"/>
                  </a:ext>
                </a:extLst>
              </a:tr>
            </a:tbl>
          </a:graphicData>
        </a:graphic>
      </p:graphicFrame>
      <p:graphicFrame>
        <p:nvGraphicFramePr>
          <p:cNvPr id="142" name="Table 107">
            <a:extLst>
              <a:ext uri="{FF2B5EF4-FFF2-40B4-BE49-F238E27FC236}">
                <a16:creationId xmlns:a16="http://schemas.microsoft.com/office/drawing/2014/main" id="{48E4239E-7354-4951-84B4-81BA4AD67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0142"/>
              </p:ext>
            </p:extLst>
          </p:nvPr>
        </p:nvGraphicFramePr>
        <p:xfrm>
          <a:off x="5883570" y="1852389"/>
          <a:ext cx="6215138" cy="438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116">
                  <a:extLst>
                    <a:ext uri="{9D8B030D-6E8A-4147-A177-3AD203B41FA5}">
                      <a16:colId xmlns:a16="http://schemas.microsoft.com/office/drawing/2014/main" val="388437286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953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5623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38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677413"/>
              </p:ext>
            </p:extLst>
          </p:nvPr>
        </p:nvGraphicFramePr>
        <p:xfrm>
          <a:off x="83569" y="10908"/>
          <a:ext cx="3791317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131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73289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 – to do, make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do, I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do, you make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fait – he does, he makes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fait – she does, she makes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pays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l’Allemagne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Germany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Belgique – Belgium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Grande-Bretagne – Great Britain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l’Espagne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Spain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l’Italie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Italy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Luxembourg – Luxemburg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Suisse – Switzerland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lieux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(places)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79764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piscine – (swimming) pool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406729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théâtre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theatre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71367"/>
                  </a:ext>
                </a:extLst>
              </a:tr>
              <a:tr h="23229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stade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stadium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176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71542"/>
              </p:ext>
            </p:extLst>
          </p:nvPr>
        </p:nvGraphicFramePr>
        <p:xfrm>
          <a:off x="3887303" y="15964"/>
          <a:ext cx="1971085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085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3036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activités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l’activité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activity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corde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rope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danse - dance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foot(ball) - football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l’instrument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instrument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parent - parent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piano - piano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tennis – tennis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soleil – sun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82331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vent – wind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matin – morning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demain</a:t>
                      </a: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– tomorrow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 – from, of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côté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side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45357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près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(de) – near (to)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42780"/>
                  </a:ext>
                </a:extLst>
              </a:tr>
              <a:tr h="19580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loin (de) – far (from 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546454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24471" y="135685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79" name="Table 178">
            <a:extLst>
              <a:ext uri="{FF2B5EF4-FFF2-40B4-BE49-F238E27FC236}">
                <a16:creationId xmlns:a16="http://schemas.microsoft.com/office/drawing/2014/main" id="{77EF7F27-C13F-47E7-B4F1-D99BE576D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04937"/>
              </p:ext>
            </p:extLst>
          </p:nvPr>
        </p:nvGraphicFramePr>
        <p:xfrm>
          <a:off x="85274" y="4478713"/>
          <a:ext cx="2441990" cy="23108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1990">
                  <a:extLst>
                    <a:ext uri="{9D8B030D-6E8A-4147-A177-3AD203B41FA5}">
                      <a16:colId xmlns:a16="http://schemas.microsoft.com/office/drawing/2014/main" val="3733418172"/>
                    </a:ext>
                  </a:extLst>
                </a:gridCol>
              </a:tblGrid>
              <a:tr h="2310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ma,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ton, ta,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tes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09968"/>
                  </a:ext>
                </a:extLst>
              </a:tr>
            </a:tbl>
          </a:graphicData>
        </a:graphic>
      </p:graphicFrame>
      <p:sp>
        <p:nvSpPr>
          <p:cNvPr id="180" name="Rectangle 179">
            <a:extLst>
              <a:ext uri="{FF2B5EF4-FFF2-40B4-BE49-F238E27FC236}">
                <a16:creationId xmlns:a16="http://schemas.microsoft.com/office/drawing/2014/main" id="{3743E0EF-2AAC-404E-8C29-D9845D487BC2}"/>
              </a:ext>
            </a:extLst>
          </p:cNvPr>
          <p:cNvSpPr/>
          <p:nvPr/>
        </p:nvSpPr>
        <p:spPr>
          <a:xfrm>
            <a:off x="51937" y="4680214"/>
            <a:ext cx="26006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‘my’ with all plural nouns, use </a:t>
            </a:r>
            <a:r>
              <a:rPr lang="en-US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</a:t>
            </a: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</p:txBody>
      </p:sp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451C7E26-6DEC-496B-9232-E1EEE0999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47421"/>
              </p:ext>
            </p:extLst>
          </p:nvPr>
        </p:nvGraphicFramePr>
        <p:xfrm>
          <a:off x="5883571" y="1369721"/>
          <a:ext cx="620747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492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011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531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000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6709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253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73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anc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latin typeface="Century Gothic" panose="020B0502020202020204" pitchFamily="34" charset="0"/>
                        </a:rPr>
                        <a:t>comb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06" name="Table 107">
            <a:extLst>
              <a:ext uri="{FF2B5EF4-FFF2-40B4-BE49-F238E27FC236}">
                <a16:creationId xmlns:a16="http://schemas.microsoft.com/office/drawing/2014/main" id="{93A69312-E21E-48BD-96BC-09BE7F955D01}"/>
              </a:ext>
            </a:extLst>
          </p:cNvPr>
          <p:cNvGraphicFramePr>
            <a:graphicFrameLocks noGrp="1"/>
          </p:cNvGraphicFramePr>
          <p:nvPr/>
        </p:nvGraphicFramePr>
        <p:xfrm>
          <a:off x="5883571" y="911325"/>
          <a:ext cx="6205688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74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004157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7573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300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ç/c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soft ‘c’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inéma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ais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ç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07" name="Picture 106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85A655D6-142D-4A6B-BCE9-5A1F57E19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50" y="458125"/>
            <a:ext cx="325825" cy="325825"/>
          </a:xfrm>
          <a:prstGeom prst="rect">
            <a:avLst/>
          </a:prstGeom>
        </p:spPr>
      </p:pic>
      <p:pic>
        <p:nvPicPr>
          <p:cNvPr id="108" name="Google Shape;356;p6" descr="target with an arrow in the centre">
            <a:extLst>
              <a:ext uri="{FF2B5EF4-FFF2-40B4-BE49-F238E27FC236}">
                <a16:creationId xmlns:a16="http://schemas.microsoft.com/office/drawing/2014/main" id="{B999E6F3-E724-4346-8813-53E01B7AD1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076" y="472392"/>
            <a:ext cx="406747" cy="3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365;p6" descr="the number twelve">
            <a:extLst>
              <a:ext uri="{FF2B5EF4-FFF2-40B4-BE49-F238E27FC236}">
                <a16:creationId xmlns:a16="http://schemas.microsoft.com/office/drawing/2014/main" id="{E07281FA-FDE7-40DE-9205-D54AF20E25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6565" y="477217"/>
            <a:ext cx="370098" cy="3066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10" name="Picture 109" descr="A cartoon character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2216B47-F02B-4AA5-A443-117C19C8C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05" y="380271"/>
            <a:ext cx="351368" cy="470087"/>
          </a:xfrm>
          <a:prstGeom prst="rect">
            <a:avLst/>
          </a:prstGeom>
        </p:spPr>
      </p:pic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457EC196-4F23-4609-B55C-7114845A5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157679"/>
              </p:ext>
            </p:extLst>
          </p:nvPr>
        </p:nvGraphicFramePr>
        <p:xfrm>
          <a:off x="5883571" y="425978"/>
          <a:ext cx="6205689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11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93081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2285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744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37102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26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Silent Final ‘e’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timid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douz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</a:t>
                      </a:r>
                      <a:r>
                        <a:rPr lang="en-GB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modern</a:t>
                      </a:r>
                      <a:r>
                        <a:rPr lang="en-GB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12" name="Picture 111" descr="A yellow sports car with a green check mark&#10;&#10;Description automatically generated with low confidence">
            <a:extLst>
              <a:ext uri="{FF2B5EF4-FFF2-40B4-BE49-F238E27FC236}">
                <a16:creationId xmlns:a16="http://schemas.microsoft.com/office/drawing/2014/main" id="{1ADB4039-4157-40FF-8F12-0DE66D138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57" y="619091"/>
            <a:ext cx="541781" cy="234260"/>
          </a:xfrm>
          <a:prstGeom prst="rect">
            <a:avLst/>
          </a:prstGeom>
        </p:spPr>
      </p:pic>
      <p:pic>
        <p:nvPicPr>
          <p:cNvPr id="113" name="Picture 112" descr="Shape&#10;&#10;Description automatically generated">
            <a:extLst>
              <a:ext uri="{FF2B5EF4-FFF2-40B4-BE49-F238E27FC236}">
                <a16:creationId xmlns:a16="http://schemas.microsoft.com/office/drawing/2014/main" id="{2FBB2A1A-DD17-479B-824B-398ED21E5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06" y="1077306"/>
            <a:ext cx="327850" cy="218481"/>
          </a:xfrm>
          <a:prstGeom prst="rect">
            <a:avLst/>
          </a:prstGeom>
        </p:spPr>
      </p:pic>
      <p:pic>
        <p:nvPicPr>
          <p:cNvPr id="114" name="Picture 113" descr="Background pattern&#10;&#10;Description automatically generated">
            <a:extLst>
              <a:ext uri="{FF2B5EF4-FFF2-40B4-BE49-F238E27FC236}">
                <a16:creationId xmlns:a16="http://schemas.microsoft.com/office/drawing/2014/main" id="{9EADB904-1A23-4109-8FE6-5A6F137FC0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0" t="54370" r="62836" b="-1911"/>
          <a:stretch/>
        </p:blipFill>
        <p:spPr>
          <a:xfrm>
            <a:off x="11705456" y="900453"/>
            <a:ext cx="327850" cy="399920"/>
          </a:xfrm>
          <a:prstGeom prst="rect">
            <a:avLst/>
          </a:prstGeom>
        </p:spPr>
      </p:pic>
      <p:pic>
        <p:nvPicPr>
          <p:cNvPr id="115" name="Picture 114" descr="A picture containing clipart, graphics, graphic design, carmine&#10;&#10;Description automatically generated">
            <a:extLst>
              <a:ext uri="{FF2B5EF4-FFF2-40B4-BE49-F238E27FC236}">
                <a16:creationId xmlns:a16="http://schemas.microsoft.com/office/drawing/2014/main" id="{7F3E1FAD-8E73-4C35-90CF-DA1AE9582D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52" y="929511"/>
            <a:ext cx="327850" cy="357548"/>
          </a:xfrm>
          <a:prstGeom prst="rect">
            <a:avLst/>
          </a:prstGeom>
        </p:spPr>
      </p:pic>
      <p:pic>
        <p:nvPicPr>
          <p:cNvPr id="116" name="Picture 115" descr="Film, Cinema, Popcorn, Coke, Fun, Entertainment, Media">
            <a:extLst>
              <a:ext uri="{FF2B5EF4-FFF2-40B4-BE49-F238E27FC236}">
                <a16:creationId xmlns:a16="http://schemas.microsoft.com/office/drawing/2014/main" id="{715E8C6C-C9E0-4FD9-8E98-F73B52D2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1025003"/>
            <a:ext cx="380755" cy="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 descr="A red pin on a map&#10;&#10;Description automatically generated with low confidence">
            <a:extLst>
              <a:ext uri="{FF2B5EF4-FFF2-40B4-BE49-F238E27FC236}">
                <a16:creationId xmlns:a16="http://schemas.microsoft.com/office/drawing/2014/main" id="{494AFD90-2629-46B8-BE4D-EA194BE93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25" y="942722"/>
            <a:ext cx="392548" cy="359588"/>
          </a:xfrm>
          <a:prstGeom prst="rect">
            <a:avLst/>
          </a:prstGeom>
        </p:spPr>
      </p:pic>
      <p:pic>
        <p:nvPicPr>
          <p:cNvPr id="120" name="Picture 119" descr="Icon&#10;&#10;Description automatically generated with low confidence">
            <a:extLst>
              <a:ext uri="{FF2B5EF4-FFF2-40B4-BE49-F238E27FC236}">
                <a16:creationId xmlns:a16="http://schemas.microsoft.com/office/drawing/2014/main" id="{A4886FD9-5084-422B-9FD5-7D71BD7FF2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0573762" y="1571649"/>
            <a:ext cx="448257" cy="167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Picture 120" descr="Text&#10;&#10;Description automatically generated">
            <a:extLst>
              <a:ext uri="{FF2B5EF4-FFF2-40B4-BE49-F238E27FC236}">
                <a16:creationId xmlns:a16="http://schemas.microsoft.com/office/drawing/2014/main" id="{8666C2DA-298E-4BFF-AF7D-2778A06EAE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741" y="1422680"/>
            <a:ext cx="217001" cy="314210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57033C66-BA95-4EEF-9D94-B6B496068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83" y="1381752"/>
            <a:ext cx="332015" cy="396066"/>
          </a:xfrm>
          <a:prstGeom prst="rect">
            <a:avLst/>
          </a:prstGeom>
        </p:spPr>
      </p:pic>
      <p:pic>
        <p:nvPicPr>
          <p:cNvPr id="123" name="Picture 122" descr="A picture containing tool&#10;&#10;Description automatically generated">
            <a:extLst>
              <a:ext uri="{FF2B5EF4-FFF2-40B4-BE49-F238E27FC236}">
                <a16:creationId xmlns:a16="http://schemas.microsoft.com/office/drawing/2014/main" id="{69131C3D-9634-4105-99F1-301AE1D3A7D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24" y="1202541"/>
            <a:ext cx="702815" cy="702815"/>
          </a:xfrm>
          <a:prstGeom prst="rect">
            <a:avLst/>
          </a:prstGeom>
        </p:spPr>
      </p:pic>
      <p:pic>
        <p:nvPicPr>
          <p:cNvPr id="126" name="Picture 125" descr="A yellow tag with a question mark and a euro sign&#10;&#10;Description automatically generated with medium confidence">
            <a:extLst>
              <a:ext uri="{FF2B5EF4-FFF2-40B4-BE49-F238E27FC236}">
                <a16:creationId xmlns:a16="http://schemas.microsoft.com/office/drawing/2014/main" id="{2D2BFFA1-D4C6-4BFA-A3EA-3FA7F51036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475" y="1532187"/>
            <a:ext cx="310769" cy="266246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DD33B4AC-2B14-4ADD-853D-E13482A80BA9}"/>
              </a:ext>
            </a:extLst>
          </p:cNvPr>
          <p:cNvSpPr txBox="1"/>
          <p:nvPr/>
        </p:nvSpPr>
        <p:spPr>
          <a:xfrm>
            <a:off x="6732749" y="1836073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Atten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A55556B-1A03-443C-A6E8-49BB9F9E6695}"/>
              </a:ext>
            </a:extLst>
          </p:cNvPr>
          <p:cNvSpPr txBox="1"/>
          <p:nvPr/>
        </p:nvSpPr>
        <p:spPr>
          <a:xfrm>
            <a:off x="7758703" y="180575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DEF34A7-5364-43FF-992D-401536A2D3A5}"/>
              </a:ext>
            </a:extLst>
          </p:cNvPr>
          <p:cNvSpPr txBox="1"/>
          <p:nvPr/>
        </p:nvSpPr>
        <p:spPr>
          <a:xfrm>
            <a:off x="8923033" y="180575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pollu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594DF15-40CE-4BBF-BFEC-7FAC0813C598}"/>
              </a:ext>
            </a:extLst>
          </p:cNvPr>
          <p:cNvSpPr txBox="1"/>
          <p:nvPr/>
        </p:nvSpPr>
        <p:spPr>
          <a:xfrm>
            <a:off x="9997588" y="1838843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65A460E-6E75-4E94-A3F6-49D625C31332}"/>
              </a:ext>
            </a:extLst>
          </p:cNvPr>
          <p:cNvSpPr txBox="1"/>
          <p:nvPr/>
        </p:nvSpPr>
        <p:spPr>
          <a:xfrm>
            <a:off x="11037671" y="180913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popula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85C806B-99B7-4992-B2D1-E9BB6AE41B12}"/>
              </a:ext>
            </a:extLst>
          </p:cNvPr>
          <p:cNvSpPr txBox="1"/>
          <p:nvPr/>
        </p:nvSpPr>
        <p:spPr>
          <a:xfrm>
            <a:off x="6730732" y="2066170"/>
            <a:ext cx="1224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Watch out!</a:t>
            </a:r>
          </a:p>
        </p:txBody>
      </p:sp>
      <p:pic>
        <p:nvPicPr>
          <p:cNvPr id="149" name="Picture 148" descr="a warning sign with someone slipping on it">
            <a:extLst>
              <a:ext uri="{FF2B5EF4-FFF2-40B4-BE49-F238E27FC236}">
                <a16:creationId xmlns:a16="http://schemas.microsoft.com/office/drawing/2014/main" id="{D00A48C5-EF1B-49F5-ACFA-2B272C5073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46" y="1986241"/>
            <a:ext cx="332121" cy="292163"/>
          </a:xfrm>
          <a:prstGeom prst="rect">
            <a:avLst/>
          </a:prstGeom>
        </p:spPr>
      </p:pic>
      <p:pic>
        <p:nvPicPr>
          <p:cNvPr id="151" name="Picture 150" descr="Logo&#10;&#10;Description automatically generated with low confidence">
            <a:extLst>
              <a:ext uri="{FF2B5EF4-FFF2-40B4-BE49-F238E27FC236}">
                <a16:creationId xmlns:a16="http://schemas.microsoft.com/office/drawing/2014/main" id="{55F7F6AD-5E27-42E6-83B5-E6A332F8E0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91" y="1812800"/>
            <a:ext cx="363679" cy="443343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1AD24E0F-B7E7-414D-91D1-9D3530F453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232" y="1999221"/>
            <a:ext cx="294657" cy="294657"/>
          </a:xfrm>
          <a:prstGeom prst="rect">
            <a:avLst/>
          </a:prstGeom>
        </p:spPr>
      </p:pic>
      <p:pic>
        <p:nvPicPr>
          <p:cNvPr id="170" name="Picture 169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1E5E5DF-B5D5-4754-9115-A5DB82EE88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02" y="1944810"/>
            <a:ext cx="463905" cy="331257"/>
          </a:xfrm>
          <a:prstGeom prst="rect">
            <a:avLst/>
          </a:prstGeom>
        </p:spPr>
      </p:pic>
      <p:pic>
        <p:nvPicPr>
          <p:cNvPr id="172" name="Picture 17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22230D0-70A1-4902-B910-9BF554DE2F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93" y="1887140"/>
            <a:ext cx="380427" cy="356353"/>
          </a:xfrm>
          <a:prstGeom prst="rect">
            <a:avLst/>
          </a:prstGeom>
        </p:spPr>
      </p:pic>
      <p:graphicFrame>
        <p:nvGraphicFramePr>
          <p:cNvPr id="173" name="Table 107">
            <a:extLst>
              <a:ext uri="{FF2B5EF4-FFF2-40B4-BE49-F238E27FC236}">
                <a16:creationId xmlns:a16="http://schemas.microsoft.com/office/drawing/2014/main" id="{85A2F1F5-985F-4825-9EB0-00EEEEFA0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18951"/>
              </p:ext>
            </p:extLst>
          </p:nvPr>
        </p:nvGraphicFramePr>
        <p:xfrm>
          <a:off x="5883570" y="2352879"/>
          <a:ext cx="6215138" cy="438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9116">
                  <a:extLst>
                    <a:ext uri="{9D8B030D-6E8A-4147-A177-3AD203B41FA5}">
                      <a16:colId xmlns:a16="http://schemas.microsoft.com/office/drawing/2014/main" val="388437286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953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5623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438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-s-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74" name="TextBox 173">
            <a:extLst>
              <a:ext uri="{FF2B5EF4-FFF2-40B4-BE49-F238E27FC236}">
                <a16:creationId xmlns:a16="http://schemas.microsoft.com/office/drawing/2014/main" id="{0A8D57E9-DA8C-4D8A-9D02-2DA96F2DBCDB}"/>
              </a:ext>
            </a:extLst>
          </p:cNvPr>
          <p:cNvSpPr txBox="1"/>
          <p:nvPr/>
        </p:nvSpPr>
        <p:spPr>
          <a:xfrm>
            <a:off x="6732749" y="2336563"/>
            <a:ext cx="1042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BF1B715-E0B8-4EC9-8487-F7297F349587}"/>
              </a:ext>
            </a:extLst>
          </p:cNvPr>
          <p:cNvSpPr txBox="1"/>
          <p:nvPr/>
        </p:nvSpPr>
        <p:spPr>
          <a:xfrm>
            <a:off x="7750168" y="2322704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3F3A305-49E0-4392-83DC-90B796F7025A}"/>
              </a:ext>
            </a:extLst>
          </p:cNvPr>
          <p:cNvSpPr txBox="1"/>
          <p:nvPr/>
        </p:nvSpPr>
        <p:spPr>
          <a:xfrm>
            <a:off x="8954909" y="230624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6B4C822-8B7C-4120-A898-9F14AC9F8702}"/>
              </a:ext>
            </a:extLst>
          </p:cNvPr>
          <p:cNvSpPr txBox="1"/>
          <p:nvPr/>
        </p:nvSpPr>
        <p:spPr>
          <a:xfrm>
            <a:off x="9954115" y="2312020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B1BB331-56B8-49B0-BECC-AD488A037764}"/>
              </a:ext>
            </a:extLst>
          </p:cNvPr>
          <p:cNvSpPr txBox="1"/>
          <p:nvPr/>
        </p:nvSpPr>
        <p:spPr>
          <a:xfrm>
            <a:off x="11037671" y="2309622"/>
            <a:ext cx="9732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ine</a:t>
            </a:r>
          </a:p>
        </p:txBody>
      </p:sp>
      <p:pic>
        <p:nvPicPr>
          <p:cNvPr id="229" name="Picture 2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60786B-70F7-4FCB-BE5E-ABD897F919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910" y="2414582"/>
            <a:ext cx="217945" cy="318095"/>
          </a:xfrm>
          <a:prstGeom prst="rect">
            <a:avLst/>
          </a:prstGeom>
        </p:spPr>
      </p:pic>
      <p:pic>
        <p:nvPicPr>
          <p:cNvPr id="230" name="Picture 229" descr="A picture containing text&#10;&#10;Description automatically generated">
            <a:extLst>
              <a:ext uri="{FF2B5EF4-FFF2-40B4-BE49-F238E27FC236}">
                <a16:creationId xmlns:a16="http://schemas.microsoft.com/office/drawing/2014/main" id="{99F3DFC1-50C9-4E64-AE0C-0015C312FE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95" y="2457902"/>
            <a:ext cx="411323" cy="285869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F07E0223-E909-447A-A012-BDF16681C32C}"/>
              </a:ext>
            </a:extLst>
          </p:cNvPr>
          <p:cNvGrpSpPr/>
          <p:nvPr/>
        </p:nvGrpSpPr>
        <p:grpSpPr>
          <a:xfrm>
            <a:off x="10511882" y="2397838"/>
            <a:ext cx="589161" cy="339385"/>
            <a:chOff x="1143212" y="4122288"/>
            <a:chExt cx="2343990" cy="1350250"/>
          </a:xfrm>
        </p:grpSpPr>
        <p:pic>
          <p:nvPicPr>
            <p:cNvPr id="232" name="Picture 2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13468F-5DFB-4CC3-A1F0-B3C3DF4A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018" y="4155533"/>
              <a:ext cx="1168842" cy="1317005"/>
            </a:xfrm>
            <a:prstGeom prst="rect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9266AB58-E780-4D2D-AAF4-3E6483BF87AC}"/>
                </a:ext>
              </a:extLst>
            </p:cNvPr>
            <p:cNvSpPr txBox="1"/>
            <p:nvPr/>
          </p:nvSpPr>
          <p:spPr>
            <a:xfrm>
              <a:off x="1143212" y="4122288"/>
              <a:ext cx="2343990" cy="9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thing</a:t>
              </a:r>
            </a:p>
          </p:txBody>
        </p:sp>
      </p:grpSp>
      <p:pic>
        <p:nvPicPr>
          <p:cNvPr id="235" name="Picture 234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2EA45B11-58D7-482F-BB34-4B943B540DB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96" y="2462354"/>
            <a:ext cx="460123" cy="302989"/>
          </a:xfrm>
          <a:prstGeom prst="rect">
            <a:avLst/>
          </a:prstGeom>
        </p:spPr>
      </p:pic>
      <p:pic>
        <p:nvPicPr>
          <p:cNvPr id="236" name="Picture 2" descr="shop">
            <a:extLst>
              <a:ext uri="{FF2B5EF4-FFF2-40B4-BE49-F238E27FC236}">
                <a16:creationId xmlns:a16="http://schemas.microsoft.com/office/drawing/2014/main" id="{53CE2EB6-8BCE-458B-9B54-040AB44E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736" y="2376325"/>
            <a:ext cx="316784" cy="35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Rectangle 240">
            <a:extLst>
              <a:ext uri="{FF2B5EF4-FFF2-40B4-BE49-F238E27FC236}">
                <a16:creationId xmlns:a16="http://schemas.microsoft.com/office/drawing/2014/main" id="{4E15FB3C-8760-449C-9003-4A053714F3A7}"/>
              </a:ext>
            </a:extLst>
          </p:cNvPr>
          <p:cNvSpPr/>
          <p:nvPr/>
        </p:nvSpPr>
        <p:spPr>
          <a:xfrm>
            <a:off x="9209763" y="3045402"/>
            <a:ext cx="3069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to use ‘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‘he does/is doing’: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575521B-5277-44DE-A052-3811B0264A5C}"/>
              </a:ext>
            </a:extLst>
          </p:cNvPr>
          <p:cNvSpPr/>
          <p:nvPr/>
        </p:nvSpPr>
        <p:spPr>
          <a:xfrm>
            <a:off x="9266454" y="3480231"/>
            <a:ext cx="29662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l’activité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He does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activity.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C3C0E3EC-983A-4C2C-8E99-7B721EE06E20}"/>
              </a:ext>
            </a:extLst>
          </p:cNvPr>
          <p:cNvSpPr/>
          <p:nvPr/>
        </p:nvSpPr>
        <p:spPr>
          <a:xfrm>
            <a:off x="9220649" y="3727494"/>
            <a:ext cx="3069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Also use ‘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‘it is’ with weather: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A4D7C8E-77F5-445F-8227-95CEBB094931}"/>
              </a:ext>
            </a:extLst>
          </p:cNvPr>
          <p:cNvSpPr/>
          <p:nvPr/>
        </p:nvSpPr>
        <p:spPr>
          <a:xfrm>
            <a:off x="9230566" y="4134797"/>
            <a:ext cx="29662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hot.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froid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cold.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 soleil.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sunny.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fait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du vent.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it is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windy.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9955049A-8E12-4558-BF1C-60D071D95D7C}"/>
              </a:ext>
            </a:extLst>
          </p:cNvPr>
          <p:cNvSpPr/>
          <p:nvPr/>
        </p:nvSpPr>
        <p:spPr>
          <a:xfrm>
            <a:off x="5868305" y="4448535"/>
            <a:ext cx="33013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le/la/les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what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sport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you </a:t>
            </a:r>
            <a:r>
              <a:rPr kumimoji="0" lang="en-GB" sz="1100" b="0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play</a:t>
            </a:r>
            <a:r>
              <a:rPr kumimoji="0" lang="en-GB" sz="11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64C4091E-3A23-4E2E-881D-107A110E8424}"/>
              </a:ext>
            </a:extLst>
          </p:cNvPr>
          <p:cNvSpPr/>
          <p:nvPr/>
        </p:nvSpPr>
        <p:spPr>
          <a:xfrm>
            <a:off x="9215756" y="5242711"/>
            <a:ext cx="28282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say a specific activity you do, make: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619B90E2-8195-4948-A829-AFD412FABC88}"/>
              </a:ext>
            </a:extLst>
          </p:cNvPr>
          <p:cNvSpPr/>
          <p:nvPr/>
        </p:nvSpPr>
        <p:spPr>
          <a:xfrm>
            <a:off x="5893191" y="4961966"/>
            <a:ext cx="309033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football.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football.</a:t>
            </a:r>
          </a:p>
          <a:p>
            <a:pPr>
              <a:defRPr/>
            </a:pP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à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corde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plays skipping.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761E5E0D-9AE9-41D2-A60E-7206F101523D}"/>
              </a:ext>
            </a:extLst>
          </p:cNvPr>
          <p:cNvSpPr/>
          <p:nvPr/>
        </p:nvSpPr>
        <p:spPr>
          <a:xfrm>
            <a:off x="46621" y="5537162"/>
            <a:ext cx="2426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‘your’ with plural nouns: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A242DB3-E877-4066-B602-D315AA262CE6}"/>
              </a:ext>
            </a:extLst>
          </p:cNvPr>
          <p:cNvSpPr/>
          <p:nvPr/>
        </p:nvSpPr>
        <p:spPr>
          <a:xfrm>
            <a:off x="46621" y="5096586"/>
            <a:ext cx="2508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frères.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my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brothers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my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sisters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03C4EEF-8BBC-46FE-BC1E-FD73DAC5AD69}"/>
              </a:ext>
            </a:extLst>
          </p:cNvPr>
          <p:cNvSpPr/>
          <p:nvPr/>
        </p:nvSpPr>
        <p:spPr>
          <a:xfrm>
            <a:off x="51781" y="5898770"/>
            <a:ext cx="25088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amis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tes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amies.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(female) friends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8" name="Speech Bubble: Rectangle with Corners Rounded 257">
            <a:extLst>
              <a:ext uri="{FF2B5EF4-FFF2-40B4-BE49-F238E27FC236}">
                <a16:creationId xmlns:a16="http://schemas.microsoft.com/office/drawing/2014/main" id="{B6BD8881-5559-4555-9A48-E6467305A438}"/>
              </a:ext>
            </a:extLst>
          </p:cNvPr>
          <p:cNvSpPr/>
          <p:nvPr/>
        </p:nvSpPr>
        <p:spPr>
          <a:xfrm>
            <a:off x="146541" y="6325654"/>
            <a:ext cx="1221632" cy="357208"/>
          </a:xfrm>
          <a:prstGeom prst="wedgeRoundRectCallout">
            <a:avLst>
              <a:gd name="adj1" fmla="val -29447"/>
              <a:gd name="adj2" fmla="val -71766"/>
              <a:gd name="adj3" fmla="val 16667"/>
            </a:avLst>
          </a:prstGeom>
          <a:solidFill>
            <a:srgbClr val="DCF7F8"/>
          </a:solidFill>
          <a:ln w="12700">
            <a:solidFill>
              <a:srgbClr val="2DC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Remember liaison here, too.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C1C73CF-12CE-4E0B-BF81-E75AEA3E3E47}"/>
              </a:ext>
            </a:extLst>
          </p:cNvPr>
          <p:cNvSpPr/>
          <p:nvPr/>
        </p:nvSpPr>
        <p:spPr>
          <a:xfrm>
            <a:off x="5883570" y="5801514"/>
            <a:ext cx="33013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le/la/les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what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instrument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you </a:t>
            </a:r>
            <a:r>
              <a:rPr kumimoji="0" lang="en-GB" sz="11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play: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BBB6D36-79AE-4D66-A2AA-3DEFC0163095}"/>
              </a:ext>
            </a:extLst>
          </p:cNvPr>
          <p:cNvSpPr/>
          <p:nvPr/>
        </p:nvSpPr>
        <p:spPr>
          <a:xfrm>
            <a:off x="5905220" y="6292949"/>
            <a:ext cx="33414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piano.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the piano.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de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guitare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She plays the guitar.</a:t>
            </a:r>
          </a:p>
        </p:txBody>
      </p:sp>
      <p:pic>
        <p:nvPicPr>
          <p:cNvPr id="90" name="Graphic 89" descr="Piano with solid fill">
            <a:extLst>
              <a:ext uri="{FF2B5EF4-FFF2-40B4-BE49-F238E27FC236}">
                <a16:creationId xmlns:a16="http://schemas.microsoft.com/office/drawing/2014/main" id="{B2C628E2-41D0-4FAB-93BF-02679113F3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728254" y="6195284"/>
            <a:ext cx="354933" cy="354933"/>
          </a:xfrm>
          <a:prstGeom prst="rect">
            <a:avLst/>
          </a:prstGeom>
        </p:spPr>
      </p:pic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DEF130CC-0762-40FB-A59B-E810B53E6F03}"/>
              </a:ext>
            </a:extLst>
          </p:cNvPr>
          <p:cNvSpPr/>
          <p:nvPr/>
        </p:nvSpPr>
        <p:spPr>
          <a:xfrm>
            <a:off x="8157480" y="5801514"/>
            <a:ext cx="1012190" cy="376568"/>
          </a:xfrm>
          <a:prstGeom prst="wedgeRoundRectCallout">
            <a:avLst>
              <a:gd name="adj1" fmla="val -63762"/>
              <a:gd name="adj2" fmla="val 104051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92" name="Graphic 91" descr="Guitar with solid fill">
            <a:extLst>
              <a:ext uri="{FF2B5EF4-FFF2-40B4-BE49-F238E27FC236}">
                <a16:creationId xmlns:a16="http://schemas.microsoft.com/office/drawing/2014/main" id="{1F39FF08-CF0E-43F3-8472-29D39D5EF4E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rot="19312700">
            <a:off x="8986947" y="6415666"/>
            <a:ext cx="354933" cy="354933"/>
          </a:xfrm>
          <a:prstGeom prst="rect">
            <a:avLst/>
          </a:prstGeom>
        </p:spPr>
      </p:pic>
      <p:pic>
        <p:nvPicPr>
          <p:cNvPr id="94" name="Graphic 93" descr="Skipping Rope with solid fill">
            <a:extLst>
              <a:ext uri="{FF2B5EF4-FFF2-40B4-BE49-F238E27FC236}">
                <a16:creationId xmlns:a16="http://schemas.microsoft.com/office/drawing/2014/main" id="{C009BCC9-2CB9-4254-B52E-429C70285C9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52373" y="5224610"/>
            <a:ext cx="312552" cy="312552"/>
          </a:xfrm>
          <a:prstGeom prst="rect">
            <a:avLst/>
          </a:prstGeom>
        </p:spPr>
      </p:pic>
      <p:pic>
        <p:nvPicPr>
          <p:cNvPr id="95" name="Graphic 94" descr="Football with solid fill">
            <a:extLst>
              <a:ext uri="{FF2B5EF4-FFF2-40B4-BE49-F238E27FC236}">
                <a16:creationId xmlns:a16="http://schemas.microsoft.com/office/drawing/2014/main" id="{EF77AC96-4470-4148-B665-E084B8B02FE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00916" y="4921267"/>
            <a:ext cx="333022" cy="3330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7E69965-C823-4994-90AB-A556E00D297D}"/>
              </a:ext>
            </a:extLst>
          </p:cNvPr>
          <p:cNvGrpSpPr/>
          <p:nvPr/>
        </p:nvGrpSpPr>
        <p:grpSpPr>
          <a:xfrm>
            <a:off x="7973137" y="4254303"/>
            <a:ext cx="1293317" cy="553998"/>
            <a:chOff x="4573406" y="4759367"/>
            <a:chExt cx="1293317" cy="553998"/>
          </a:xfrm>
        </p:grpSpPr>
        <p:sp>
          <p:nvSpPr>
            <p:cNvPr id="93" name="Speech Bubble: Rectangle with Corners Rounded 92">
              <a:extLst>
                <a:ext uri="{FF2B5EF4-FFF2-40B4-BE49-F238E27FC236}">
                  <a16:creationId xmlns:a16="http://schemas.microsoft.com/office/drawing/2014/main" id="{090A29B2-2D88-4A0C-A879-F48280B5AC82}"/>
                </a:ext>
              </a:extLst>
            </p:cNvPr>
            <p:cNvSpPr/>
            <p:nvPr/>
          </p:nvSpPr>
          <p:spPr>
            <a:xfrm>
              <a:off x="4685349" y="4783511"/>
              <a:ext cx="1077931" cy="470778"/>
            </a:xfrm>
            <a:prstGeom prst="wedgeRoundRectCallout">
              <a:avLst>
                <a:gd name="adj1" fmla="val -69777"/>
                <a:gd name="adj2" fmla="val 107732"/>
                <a:gd name="adj3" fmla="val 16667"/>
              </a:avLst>
            </a:prstGeom>
            <a:solidFill>
              <a:srgbClr val="DCF7F8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8C08137-6561-4B7A-86D1-FDA4920B9883}"/>
                </a:ext>
              </a:extLst>
            </p:cNvPr>
            <p:cNvSpPr txBox="1"/>
            <p:nvPr/>
          </p:nvSpPr>
          <p:spPr>
            <a:xfrm>
              <a:off x="4573406" y="4759367"/>
              <a:ext cx="129331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⚠ 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In English we don’t use any article here.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0C82F709-EF8E-4B02-9E2C-D4B2DF67506D}"/>
              </a:ext>
            </a:extLst>
          </p:cNvPr>
          <p:cNvSpPr txBox="1"/>
          <p:nvPr/>
        </p:nvSpPr>
        <p:spPr>
          <a:xfrm>
            <a:off x="8089024" y="5791610"/>
            <a:ext cx="11004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just use ‘the’ in English.</a:t>
            </a:r>
          </a:p>
        </p:txBody>
      </p:sp>
      <p:pic>
        <p:nvPicPr>
          <p:cNvPr id="101" name="Picture 10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E4F7AE-D088-4784-8608-19F9142E2AA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441" y="4111513"/>
            <a:ext cx="171190" cy="377316"/>
          </a:xfrm>
          <a:prstGeom prst="rect">
            <a:avLst/>
          </a:prstGeom>
        </p:spPr>
      </p:pic>
      <p:pic>
        <p:nvPicPr>
          <p:cNvPr id="102" name="Picture 101" descr="A picture containing icon&#10;&#10;Description automatically generated">
            <a:extLst>
              <a:ext uri="{FF2B5EF4-FFF2-40B4-BE49-F238E27FC236}">
                <a16:creationId xmlns:a16="http://schemas.microsoft.com/office/drawing/2014/main" id="{0B016CA9-58A2-4779-AFFD-E541D964D94A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10963098" y="4029482"/>
            <a:ext cx="125150" cy="3653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0F3B8F1-1AAC-4C93-B480-CEB8A7EFF17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524313" y="4600848"/>
            <a:ext cx="509044" cy="32069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711EC13-A95A-49ED-984F-442568CF185F}"/>
              </a:ext>
            </a:extLst>
          </p:cNvPr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3089" y="4547540"/>
            <a:ext cx="391313" cy="39131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C574328-7AE7-4A74-AA48-7FAA4AEE721E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0426" y="4215550"/>
            <a:ext cx="447774" cy="379209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A25F60AC-1259-4E29-A101-F5596AFBB3F1}"/>
              </a:ext>
            </a:extLst>
          </p:cNvPr>
          <p:cNvSpPr/>
          <p:nvPr/>
        </p:nvSpPr>
        <p:spPr>
          <a:xfrm>
            <a:off x="9221289" y="5596462"/>
            <a:ext cx="28361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le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film.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make the film.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1310D12-CA5F-478B-B791-C867B81F5873}"/>
              </a:ext>
            </a:extLst>
          </p:cNvPr>
          <p:cNvSpPr/>
          <p:nvPr/>
        </p:nvSpPr>
        <p:spPr>
          <a:xfrm>
            <a:off x="9237400" y="5813862"/>
            <a:ext cx="28282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say a sport you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A10AD5C-74F1-4688-A8A5-CAA29761E7CF}"/>
              </a:ext>
            </a:extLst>
          </p:cNvPr>
          <p:cNvSpPr/>
          <p:nvPr/>
        </p:nvSpPr>
        <p:spPr>
          <a:xfrm>
            <a:off x="9243828" y="6211823"/>
            <a:ext cx="33414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vélo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do/go cycling.</a:t>
            </a:r>
          </a:p>
          <a:p>
            <a:pPr>
              <a:defRPr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133"/>
                </a:solidFill>
                <a:effectLst/>
                <a:uLnTx/>
                <a:uFillTx/>
                <a:latin typeface="Century Gothic" panose="020B0502020202020204" pitchFamily="34" charset="0"/>
              </a:rPr>
              <a:t>de la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danse.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does dance.</a:t>
            </a:r>
          </a:p>
        </p:txBody>
      </p:sp>
      <p:pic>
        <p:nvPicPr>
          <p:cNvPr id="127" name="Graphic 126" descr="Video camera with solid fill">
            <a:extLst>
              <a:ext uri="{FF2B5EF4-FFF2-40B4-BE49-F238E27FC236}">
                <a16:creationId xmlns:a16="http://schemas.microsoft.com/office/drawing/2014/main" id="{5BE7D4EA-5C49-4484-B0FC-FE80B028E2E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480121" y="5568417"/>
            <a:ext cx="250833" cy="250833"/>
          </a:xfrm>
          <a:prstGeom prst="rect">
            <a:avLst/>
          </a:prstGeom>
        </p:spPr>
      </p:pic>
      <p:pic>
        <p:nvPicPr>
          <p:cNvPr id="128" name="Graphic 127" descr="Cycling with solid fill">
            <a:extLst>
              <a:ext uri="{FF2B5EF4-FFF2-40B4-BE49-F238E27FC236}">
                <a16:creationId xmlns:a16="http://schemas.microsoft.com/office/drawing/2014/main" id="{9681273A-ECAC-4EFF-9B3C-B1E495128ED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660012" y="6213785"/>
            <a:ext cx="219090" cy="219090"/>
          </a:xfrm>
          <a:prstGeom prst="rect">
            <a:avLst/>
          </a:prstGeom>
        </p:spPr>
      </p:pic>
      <p:pic>
        <p:nvPicPr>
          <p:cNvPr id="129" name="Graphic 128" descr="Dance with solid fill">
            <a:extLst>
              <a:ext uri="{FF2B5EF4-FFF2-40B4-BE49-F238E27FC236}">
                <a16:creationId xmlns:a16="http://schemas.microsoft.com/office/drawing/2014/main" id="{D4F401EF-5963-46C6-A0A1-03782D993C5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816146" y="6495885"/>
            <a:ext cx="279965" cy="279965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F9AEE751-3F39-4439-84A5-62EF9A1C9586}"/>
              </a:ext>
            </a:extLst>
          </p:cNvPr>
          <p:cNvSpPr/>
          <p:nvPr/>
        </p:nvSpPr>
        <p:spPr>
          <a:xfrm>
            <a:off x="5900860" y="3026149"/>
            <a:ext cx="33013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near to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 from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 to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with feminine nouns, use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 la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lang="en-GB" sz="11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C9981E2-B4F1-4D76-AC5F-C17FC7A77D15}"/>
              </a:ext>
            </a:extLst>
          </p:cNvPr>
          <p:cNvSpPr/>
          <p:nvPr/>
        </p:nvSpPr>
        <p:spPr>
          <a:xfrm>
            <a:off x="5918486" y="3598740"/>
            <a:ext cx="33013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near to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 from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 to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with masculine nouns, use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lang="en-GB" sz="11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7AD5AAF-C2BA-4B31-8B5F-384AB23D2421}"/>
              </a:ext>
            </a:extLst>
          </p:cNvPr>
          <p:cNvSpPr/>
          <p:nvPr/>
        </p:nvSpPr>
        <p:spPr>
          <a:xfrm>
            <a:off x="5951500" y="3389826"/>
            <a:ext cx="3123337" cy="261610"/>
          </a:xfrm>
          <a:prstGeom prst="rect">
            <a:avLst/>
          </a:prstGeom>
          <a:solidFill>
            <a:srgbClr val="FEF6F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près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la piscine | à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côté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la piscine</a:t>
            </a:r>
            <a:endParaRPr kumimoji="0" lang="en-GB" sz="11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72563AD-F47B-4FD5-B545-420FF48520E5}"/>
              </a:ext>
            </a:extLst>
          </p:cNvPr>
          <p:cNvSpPr/>
          <p:nvPr/>
        </p:nvSpPr>
        <p:spPr>
          <a:xfrm>
            <a:off x="5959850" y="3975220"/>
            <a:ext cx="3123337" cy="261610"/>
          </a:xfrm>
          <a:prstGeom prst="rect">
            <a:avLst/>
          </a:prstGeom>
          <a:solidFill>
            <a:srgbClr val="FEF6F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loin du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stade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| à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côté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stade</a:t>
            </a:r>
            <a:endParaRPr kumimoji="0" lang="en-GB" sz="11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69;p8">
            <a:extLst>
              <a:ext uri="{FF2B5EF4-FFF2-40B4-BE49-F238E27FC236}">
                <a16:creationId xmlns:a16="http://schemas.microsoft.com/office/drawing/2014/main" id="{EB0EFF4B-74B4-4E6D-86BC-7FCAFF142FCB}"/>
              </a:ext>
            </a:extLst>
          </p:cNvPr>
          <p:cNvSpPr txBox="1"/>
          <p:nvPr/>
        </p:nvSpPr>
        <p:spPr>
          <a:xfrm>
            <a:off x="2417105" y="316817"/>
            <a:ext cx="1476578" cy="769401"/>
          </a:xfrm>
          <a:prstGeom prst="rect">
            <a:avLst/>
          </a:prstGeom>
          <a:solidFill>
            <a:srgbClr val="F2F8EE"/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la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grasse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matinée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literally means ‘to do the fat morning’.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69;p8">
            <a:extLst>
              <a:ext uri="{FF2B5EF4-FFF2-40B4-BE49-F238E27FC236}">
                <a16:creationId xmlns:a16="http://schemas.microsoft.com/office/drawing/2014/main" id="{9EF6361B-AA0E-4E7A-A21C-0DB5EABB6212}"/>
              </a:ext>
            </a:extLst>
          </p:cNvPr>
          <p:cNvSpPr txBox="1"/>
          <p:nvPr/>
        </p:nvSpPr>
        <p:spPr>
          <a:xfrm>
            <a:off x="2411314" y="1103220"/>
            <a:ext cx="1479328" cy="600124"/>
          </a:xfrm>
          <a:prstGeom prst="rect">
            <a:avLst/>
          </a:prstGeom>
          <a:solidFill>
            <a:srgbClr val="F2F8EE"/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French people say this to mean ‘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have a lie-in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4DF7C9FA-E64B-4DFB-AAC6-7F7CF9E67F70}"/>
              </a:ext>
            </a:extLst>
          </p:cNvPr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2697" y="1567554"/>
            <a:ext cx="748580" cy="769748"/>
          </a:xfrm>
          <a:prstGeom prst="rect">
            <a:avLst/>
          </a:prstGeom>
        </p:spPr>
      </p:pic>
      <p:pic>
        <p:nvPicPr>
          <p:cNvPr id="12" name="Picture 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EBBE31EF-9404-4459-9672-907880FC46F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10" y="247854"/>
            <a:ext cx="362456" cy="330866"/>
          </a:xfrm>
          <a:prstGeom prst="rect">
            <a:avLst/>
          </a:prstGeom>
        </p:spPr>
      </p:pic>
      <p:sp>
        <p:nvSpPr>
          <p:cNvPr id="140" name="TextBox 139">
            <a:hlinkClick r:id="" action="ppaction://noaction">
              <a:snd r:embed="rId48" name="T3_W5_7.2.wav"/>
            </a:hlinkClick>
            <a:extLst>
              <a:ext uri="{FF2B5EF4-FFF2-40B4-BE49-F238E27FC236}">
                <a16:creationId xmlns:a16="http://schemas.microsoft.com/office/drawing/2014/main" id="{610252D1-E775-41F6-9590-3AC51BAB5DC0}"/>
              </a:ext>
            </a:extLst>
          </p:cNvPr>
          <p:cNvSpPr txBox="1"/>
          <p:nvPr/>
        </p:nvSpPr>
        <p:spPr>
          <a:xfrm>
            <a:off x="2221729" y="2373821"/>
            <a:ext cx="1659366" cy="1615827"/>
          </a:xfrm>
          <a:prstGeom prst="rect">
            <a:avLst/>
          </a:prstGeom>
          <a:solidFill>
            <a:srgbClr val="F2F8EE"/>
          </a:solidFill>
          <a:ln w="3175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sauter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*) </a:t>
            </a:r>
          </a:p>
          <a:p>
            <a:pPr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la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corde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très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populaire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primaire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France.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forme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d’exercice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cardio </a:t>
            </a:r>
          </a:p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un sport 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idéal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rester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bonne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santé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1" name="Graphic 140" descr="Skipping Rope with solid fill">
            <a:extLst>
              <a:ext uri="{FF2B5EF4-FFF2-40B4-BE49-F238E27FC236}">
                <a16:creationId xmlns:a16="http://schemas.microsoft.com/office/drawing/2014/main" id="{8F073D14-C04F-46AD-8E67-C72F98227FA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400978" y="3409646"/>
            <a:ext cx="563555" cy="563555"/>
          </a:xfrm>
          <a:prstGeom prst="rect">
            <a:avLst/>
          </a:prstGeom>
        </p:spPr>
      </p:pic>
      <p:pic>
        <p:nvPicPr>
          <p:cNvPr id="150" name="Picture 149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18833117-EA9A-4A54-AA7F-FB78FC9D246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0" y="2315347"/>
            <a:ext cx="362456" cy="330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42387C-5EFB-48AB-9FCA-F844D58CBEA1}"/>
              </a:ext>
            </a:extLst>
          </p:cNvPr>
          <p:cNvSpPr txBox="1"/>
          <p:nvPr/>
        </p:nvSpPr>
        <p:spPr>
          <a:xfrm>
            <a:off x="2591830" y="3990261"/>
            <a:ext cx="1338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sauter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to jump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28D280F2-60CC-436E-AE09-CECBE7AB9DE6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b="25352"/>
          <a:stretch/>
        </p:blipFill>
        <p:spPr>
          <a:xfrm>
            <a:off x="3871248" y="4488207"/>
            <a:ext cx="1976679" cy="2288254"/>
          </a:xfrm>
          <a:prstGeom prst="rect">
            <a:avLst/>
          </a:prstGeom>
        </p:spPr>
      </p:pic>
      <p:pic>
        <p:nvPicPr>
          <p:cNvPr id="153" name="Picture 152" descr="Logo&#10;&#10;Description automatically generated">
            <a:extLst>
              <a:ext uri="{FF2B5EF4-FFF2-40B4-BE49-F238E27FC236}">
                <a16:creationId xmlns:a16="http://schemas.microsoft.com/office/drawing/2014/main" id="{7A1B51F6-A3DE-473E-9DAB-9ED8A820E5F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31" y="6081616"/>
            <a:ext cx="588173" cy="685418"/>
          </a:xfrm>
          <a:prstGeom prst="rect">
            <a:avLst/>
          </a:prstGeom>
        </p:spPr>
      </p:pic>
      <p:pic>
        <p:nvPicPr>
          <p:cNvPr id="154" name="Picture 153" descr="A picture containing kite, colorful&#10;&#10;Description automatically generated">
            <a:extLst>
              <a:ext uri="{FF2B5EF4-FFF2-40B4-BE49-F238E27FC236}">
                <a16:creationId xmlns:a16="http://schemas.microsoft.com/office/drawing/2014/main" id="{E7578E24-8BA0-49C3-9AEF-057CBAF27AC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42" y="5199757"/>
            <a:ext cx="1204115" cy="8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81757"/>
              </p:ext>
            </p:extLst>
          </p:nvPr>
        </p:nvGraphicFramePr>
        <p:xfrm>
          <a:off x="4382429" y="2025062"/>
          <a:ext cx="7728219" cy="476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8835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3769384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</a:tblGrid>
              <a:tr h="2624803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2-verb structures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vouloir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Asking 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what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questions: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Qu’est-ce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que…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137797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partitive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Longer sentences with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quand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 </a:t>
                      </a:r>
                      <a:r>
                        <a:rPr kumimoji="0" lang="en-GB" sz="1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parce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que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953D3EC-DEE4-4EB8-9CF0-010CADD73437}"/>
              </a:ext>
            </a:extLst>
          </p:cNvPr>
          <p:cNvSpPr/>
          <p:nvPr/>
        </p:nvSpPr>
        <p:spPr>
          <a:xfrm>
            <a:off x="43781" y="4520817"/>
            <a:ext cx="4264050" cy="2337183"/>
          </a:xfrm>
          <a:prstGeom prst="rect">
            <a:avLst/>
          </a:prstGeom>
          <a:solidFill>
            <a:srgbClr val="F2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772" y="36066"/>
            <a:ext cx="10515600" cy="365760"/>
          </a:xfrm>
        </p:spPr>
        <p:txBody>
          <a:bodyPr>
            <a:normAutofit fontScale="90000"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22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r>
              <a:rPr lang="en-GB" sz="22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046328"/>
              </p:ext>
            </p:extLst>
          </p:nvPr>
        </p:nvGraphicFramePr>
        <p:xfrm>
          <a:off x="43781" y="55119"/>
          <a:ext cx="2680479" cy="2866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047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1064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verbes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vouloir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want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050418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want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52851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want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769549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 wants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02343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she wants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648743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voudrais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would like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voudrais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would like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voudrait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 would like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voudrait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she would like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6361524" y="16462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88" name="Table 107">
            <a:extLst>
              <a:ext uri="{FF2B5EF4-FFF2-40B4-BE49-F238E27FC236}">
                <a16:creationId xmlns:a16="http://schemas.microsoft.com/office/drawing/2014/main" id="{2BF66E26-2879-48F1-9230-541EBC853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59716"/>
              </p:ext>
            </p:extLst>
          </p:nvPr>
        </p:nvGraphicFramePr>
        <p:xfrm>
          <a:off x="6467707" y="438621"/>
          <a:ext cx="5642941" cy="44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7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985669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1392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6256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31094">
                  <a:extLst>
                    <a:ext uri="{9D8B030D-6E8A-4147-A177-3AD203B41FA5}">
                      <a16:colId xmlns:a16="http://schemas.microsoft.com/office/drawing/2014/main" val="1261523764"/>
                    </a:ext>
                  </a:extLst>
                </a:gridCol>
                <a:gridCol w="1045587">
                  <a:extLst>
                    <a:ext uri="{9D8B030D-6E8A-4147-A177-3AD203B41FA5}">
                      <a16:colId xmlns:a16="http://schemas.microsoft.com/office/drawing/2014/main" val="3878606707"/>
                    </a:ext>
                  </a:extLst>
                </a:gridCol>
              </a:tblGrid>
              <a:tr h="447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estion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atre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89" name="Graphic 88" descr="Help with solid fill">
            <a:extLst>
              <a:ext uri="{FF2B5EF4-FFF2-40B4-BE49-F238E27FC236}">
                <a16:creationId xmlns:a16="http://schemas.microsoft.com/office/drawing/2014/main" id="{56BED1C2-2425-4B37-8D2F-9D2115634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6281" y="516155"/>
            <a:ext cx="331512" cy="331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72C905CB-5F75-43EA-A164-C4D8B2E4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5" y="474566"/>
            <a:ext cx="266435" cy="393808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1BEA286D-2D31-400B-8834-BC9CA39A70D3}"/>
              </a:ext>
            </a:extLst>
          </p:cNvPr>
          <p:cNvGrpSpPr/>
          <p:nvPr/>
        </p:nvGrpSpPr>
        <p:grpSpPr>
          <a:xfrm>
            <a:off x="11563102" y="642127"/>
            <a:ext cx="469421" cy="232238"/>
            <a:chOff x="8781922" y="4409780"/>
            <a:chExt cx="2616469" cy="1210818"/>
          </a:xfrm>
        </p:grpSpPr>
        <p:pic>
          <p:nvPicPr>
            <p:cNvPr id="92" name="Picture 91" descr="Shape, arrow&#10;&#10;Description automatically generated">
              <a:extLst>
                <a:ext uri="{FF2B5EF4-FFF2-40B4-BE49-F238E27FC236}">
                  <a16:creationId xmlns:a16="http://schemas.microsoft.com/office/drawing/2014/main" id="{13282444-AE8E-413D-A021-507EED24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2" y="5118231"/>
              <a:ext cx="857373" cy="502367"/>
            </a:xfrm>
            <a:prstGeom prst="rect">
              <a:avLst/>
            </a:prstGeom>
          </p:spPr>
        </p:pic>
        <p:pic>
          <p:nvPicPr>
            <p:cNvPr id="93" name="Picture 92" descr="Shape, arrow&#10;&#10;Description automatically generated">
              <a:extLst>
                <a:ext uri="{FF2B5EF4-FFF2-40B4-BE49-F238E27FC236}">
                  <a16:creationId xmlns:a16="http://schemas.microsoft.com/office/drawing/2014/main" id="{E2173A2D-252C-4371-987B-9F43CB4F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469" y="5075842"/>
              <a:ext cx="855093" cy="502367"/>
            </a:xfrm>
            <a:prstGeom prst="rect">
              <a:avLst/>
            </a:prstGeom>
          </p:spPr>
        </p:pic>
        <p:pic>
          <p:nvPicPr>
            <p:cNvPr id="94" name="Picture 93" descr="Shape, arrow&#10;&#10;Description automatically generated">
              <a:extLst>
                <a:ext uri="{FF2B5EF4-FFF2-40B4-BE49-F238E27FC236}">
                  <a16:creationId xmlns:a16="http://schemas.microsoft.com/office/drawing/2014/main" id="{29952BF6-39E5-4854-95A7-E1665EBF0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923" y="4452000"/>
              <a:ext cx="857373" cy="502367"/>
            </a:xfrm>
            <a:prstGeom prst="rect">
              <a:avLst/>
            </a:prstGeom>
          </p:spPr>
        </p:pic>
        <p:pic>
          <p:nvPicPr>
            <p:cNvPr id="95" name="Picture 94" descr="Shape, arrow&#10;&#10;Description automatically generated">
              <a:extLst>
                <a:ext uri="{FF2B5EF4-FFF2-40B4-BE49-F238E27FC236}">
                  <a16:creationId xmlns:a16="http://schemas.microsoft.com/office/drawing/2014/main" id="{F3B1189F-F91E-4396-9BF2-BA00A1AEB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18" y="5052088"/>
              <a:ext cx="857373" cy="502367"/>
            </a:xfrm>
            <a:prstGeom prst="rect">
              <a:avLst/>
            </a:prstGeom>
          </p:spPr>
        </p:pic>
        <p:pic>
          <p:nvPicPr>
            <p:cNvPr id="96" name="Picture 95" descr="Shape, arrow&#10;&#10;Description automatically generated">
              <a:extLst>
                <a:ext uri="{FF2B5EF4-FFF2-40B4-BE49-F238E27FC236}">
                  <a16:creationId xmlns:a16="http://schemas.microsoft.com/office/drawing/2014/main" id="{8FE9A016-F238-4BCA-9FD0-D758358B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96" y="4430890"/>
              <a:ext cx="857373" cy="502367"/>
            </a:xfrm>
            <a:prstGeom prst="rect">
              <a:avLst/>
            </a:prstGeom>
          </p:spPr>
        </p:pic>
        <p:pic>
          <p:nvPicPr>
            <p:cNvPr id="97" name="Picture 96" descr="Shape, arrow&#10;&#10;Description automatically generated">
              <a:extLst>
                <a:ext uri="{FF2B5EF4-FFF2-40B4-BE49-F238E27FC236}">
                  <a16:creationId xmlns:a16="http://schemas.microsoft.com/office/drawing/2014/main" id="{5350A36C-75AD-4946-99D3-3F5F42ED7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0799" y="4409780"/>
              <a:ext cx="857373" cy="502367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7E75450-C3FB-43B9-94F5-99803ADD5198}"/>
              </a:ext>
            </a:extLst>
          </p:cNvPr>
          <p:cNvGrpSpPr/>
          <p:nvPr/>
        </p:nvGrpSpPr>
        <p:grpSpPr>
          <a:xfrm>
            <a:off x="10518569" y="541039"/>
            <a:ext cx="512911" cy="386006"/>
            <a:chOff x="513915" y="3770720"/>
            <a:chExt cx="2970694" cy="2065154"/>
          </a:xfrm>
        </p:grpSpPr>
        <p:pic>
          <p:nvPicPr>
            <p:cNvPr id="99" name="Picture 9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35AF376-E210-4C88-AC67-33F91D88D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2933">
              <a:off x="513915" y="3770720"/>
              <a:ext cx="2970694" cy="1485347"/>
            </a:xfrm>
            <a:prstGeom prst="rect">
              <a:avLst/>
            </a:prstGeom>
          </p:spPr>
        </p:pic>
        <p:pic>
          <p:nvPicPr>
            <p:cNvPr id="100" name="Picture 99" descr="A group of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022D5520-56F3-4CCA-B6BE-DECE9BF74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28" y="3896219"/>
              <a:ext cx="2213978" cy="1939655"/>
            </a:xfrm>
            <a:prstGeom prst="rect">
              <a:avLst/>
            </a:prstGeom>
          </p:spPr>
        </p:pic>
      </p:grpSp>
      <p:pic>
        <p:nvPicPr>
          <p:cNvPr id="101" name="Picture 100" descr="A person pointing at a white board&#10;&#10;Description automatically generated with medium confidence">
            <a:extLst>
              <a:ext uri="{FF2B5EF4-FFF2-40B4-BE49-F238E27FC236}">
                <a16:creationId xmlns:a16="http://schemas.microsoft.com/office/drawing/2014/main" id="{15D20A35-0A77-434B-B5CC-7FA7E4C72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005" y="480557"/>
            <a:ext cx="452003" cy="393808"/>
          </a:xfrm>
          <a:prstGeom prst="rect">
            <a:avLst/>
          </a:prstGeom>
        </p:spPr>
      </p:pic>
      <p:graphicFrame>
        <p:nvGraphicFramePr>
          <p:cNvPr id="102" name="Table 107">
            <a:extLst>
              <a:ext uri="{FF2B5EF4-FFF2-40B4-BE49-F238E27FC236}">
                <a16:creationId xmlns:a16="http://schemas.microsoft.com/office/drawing/2014/main" id="{84421721-D983-4011-830F-8992E3610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84170"/>
              </p:ext>
            </p:extLst>
          </p:nvPr>
        </p:nvGraphicFramePr>
        <p:xfrm>
          <a:off x="6467707" y="908930"/>
          <a:ext cx="5642940" cy="507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458">
                  <a:extLst>
                    <a:ext uri="{9D8B030D-6E8A-4147-A177-3AD203B41FA5}">
                      <a16:colId xmlns:a16="http://schemas.microsoft.com/office/drawing/2014/main" val="1353748570"/>
                    </a:ext>
                  </a:extLst>
                </a:gridCol>
                <a:gridCol w="100204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800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07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03" name="TextBox 102">
            <a:extLst>
              <a:ext uri="{FF2B5EF4-FFF2-40B4-BE49-F238E27FC236}">
                <a16:creationId xmlns:a16="http://schemas.microsoft.com/office/drawing/2014/main" id="{2EC77EF9-6EB3-4F70-B2FB-81CF50F382DB}"/>
              </a:ext>
            </a:extLst>
          </p:cNvPr>
          <p:cNvSpPr txBox="1"/>
          <p:nvPr/>
        </p:nvSpPr>
        <p:spPr>
          <a:xfrm>
            <a:off x="7798582" y="865053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’ai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72CDFDC-A682-4992-A30A-8E1F37110F92}"/>
              </a:ext>
            </a:extLst>
          </p:cNvPr>
          <p:cNvSpPr txBox="1"/>
          <p:nvPr/>
        </p:nvSpPr>
        <p:spPr>
          <a:xfrm>
            <a:off x="8992354" y="894671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énial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8E70875-1F65-4E65-B7D8-9B2484E7D3B0}"/>
              </a:ext>
            </a:extLst>
          </p:cNvPr>
          <p:cNvSpPr txBox="1"/>
          <p:nvPr/>
        </p:nvSpPr>
        <p:spPr>
          <a:xfrm>
            <a:off x="9965739" y="899596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90C1A6-2A82-4399-A7D6-C3EB28CA75BA}"/>
              </a:ext>
            </a:extLst>
          </p:cNvPr>
          <p:cNvSpPr txBox="1"/>
          <p:nvPr/>
        </p:nvSpPr>
        <p:spPr>
          <a:xfrm>
            <a:off x="11073580" y="886831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ymnastique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2E217A2-CAF6-406C-890E-A980F39A1F0D}"/>
              </a:ext>
            </a:extLst>
          </p:cNvPr>
          <p:cNvSpPr txBox="1"/>
          <p:nvPr/>
        </p:nvSpPr>
        <p:spPr>
          <a:xfrm>
            <a:off x="6824180" y="886831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C39A311-80D3-47AA-9BDA-68B6DAF4630B}"/>
              </a:ext>
            </a:extLst>
          </p:cNvPr>
          <p:cNvSpPr txBox="1"/>
          <p:nvPr/>
        </p:nvSpPr>
        <p:spPr>
          <a:xfrm>
            <a:off x="8325164" y="1137144"/>
            <a:ext cx="696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FE2F5D-4E47-4B47-AB63-FE942DF056A6}"/>
              </a:ext>
            </a:extLst>
          </p:cNvPr>
          <p:cNvGrpSpPr/>
          <p:nvPr/>
        </p:nvGrpSpPr>
        <p:grpSpPr>
          <a:xfrm>
            <a:off x="7183160" y="1038627"/>
            <a:ext cx="574905" cy="290100"/>
            <a:chOff x="5002772" y="2134052"/>
            <a:chExt cx="2401783" cy="1196629"/>
          </a:xfrm>
        </p:grpSpPr>
        <p:pic>
          <p:nvPicPr>
            <p:cNvPr id="110" name="Picture 2" descr="the sun">
              <a:extLst>
                <a:ext uri="{FF2B5EF4-FFF2-40B4-BE49-F238E27FC236}">
                  <a16:creationId xmlns:a16="http://schemas.microsoft.com/office/drawing/2014/main" id="{289D32A0-5E98-4EE3-936A-E193C18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2772" y="2197545"/>
              <a:ext cx="1128603" cy="11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10" descr="moon with a red cross through it">
              <a:extLst>
                <a:ext uri="{FF2B5EF4-FFF2-40B4-BE49-F238E27FC236}">
                  <a16:creationId xmlns:a16="http://schemas.microsoft.com/office/drawing/2014/main" id="{B2A8C811-06CA-4BF6-BE22-C9634609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830" y="2134052"/>
              <a:ext cx="1196629" cy="1196629"/>
            </a:xfrm>
            <a:prstGeom prst="rect">
              <a:avLst/>
            </a:prstGeom>
          </p:spPr>
        </p:pic>
        <p:pic>
          <p:nvPicPr>
            <p:cNvPr id="112" name="Picture 111" descr="Shape, arrow&#10;&#10;Description automatically generated">
              <a:extLst>
                <a:ext uri="{FF2B5EF4-FFF2-40B4-BE49-F238E27FC236}">
                  <a16:creationId xmlns:a16="http://schemas.microsoft.com/office/drawing/2014/main" id="{3F0C7697-4D54-4935-95D5-CEFC5E6E6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37" y="2390487"/>
              <a:ext cx="1222618" cy="830998"/>
            </a:xfrm>
            <a:prstGeom prst="rect">
              <a:avLst/>
            </a:prstGeom>
          </p:spPr>
        </p:pic>
      </p:grpSp>
      <p:pic>
        <p:nvPicPr>
          <p:cNvPr id="113" name="Picture 112" descr="smiling face">
            <a:extLst>
              <a:ext uri="{FF2B5EF4-FFF2-40B4-BE49-F238E27FC236}">
                <a16:creationId xmlns:a16="http://schemas.microsoft.com/office/drawing/2014/main" id="{8A9880A9-5BDE-4983-A6EC-9B7E0A204E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11" y="955527"/>
            <a:ext cx="429660" cy="429660"/>
          </a:xfrm>
          <a:prstGeom prst="rect">
            <a:avLst/>
          </a:prstGeom>
        </p:spPr>
      </p:pic>
      <p:pic>
        <p:nvPicPr>
          <p:cNvPr id="114" name="Picture 1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6C4E1E-9622-430C-88CC-6CCFC875BE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138">
            <a:off x="10113505" y="1154395"/>
            <a:ext cx="963029" cy="288909"/>
          </a:xfrm>
          <a:prstGeom prst="rect">
            <a:avLst/>
          </a:prstGeom>
        </p:spPr>
      </p:pic>
      <p:pic>
        <p:nvPicPr>
          <p:cNvPr id="127" name="Picture 1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78BBC-E5C7-427A-979F-4EA91C4E358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32" y="1121807"/>
            <a:ext cx="405026" cy="295859"/>
          </a:xfrm>
          <a:prstGeom prst="rect">
            <a:avLst/>
          </a:prstGeom>
        </p:spPr>
      </p:pic>
      <p:graphicFrame>
        <p:nvGraphicFramePr>
          <p:cNvPr id="130" name="Table 107">
            <a:extLst>
              <a:ext uri="{FF2B5EF4-FFF2-40B4-BE49-F238E27FC236}">
                <a16:creationId xmlns:a16="http://schemas.microsoft.com/office/drawing/2014/main" id="{460892C1-8712-482E-93F0-B48822728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33532"/>
              </p:ext>
            </p:extLst>
          </p:nvPr>
        </p:nvGraphicFramePr>
        <p:xfrm>
          <a:off x="6467707" y="1456277"/>
          <a:ext cx="5642940" cy="530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458">
                  <a:extLst>
                    <a:ext uri="{9D8B030D-6E8A-4147-A177-3AD203B41FA5}">
                      <a16:colId xmlns:a16="http://schemas.microsoft.com/office/drawing/2014/main" val="1353748570"/>
                    </a:ext>
                  </a:extLst>
                </a:gridCol>
                <a:gridCol w="100204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14800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041479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530102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5" name="TextBox 144">
            <a:extLst>
              <a:ext uri="{FF2B5EF4-FFF2-40B4-BE49-F238E27FC236}">
                <a16:creationId xmlns:a16="http://schemas.microsoft.com/office/drawing/2014/main" id="{5089BE87-202E-4778-B231-864BFB3489E0}"/>
              </a:ext>
            </a:extLst>
          </p:cNvPr>
          <p:cNvSpPr txBox="1"/>
          <p:nvPr/>
        </p:nvSpPr>
        <p:spPr>
          <a:xfrm>
            <a:off x="7785647" y="1434177"/>
            <a:ext cx="854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istoire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843BBAE6-17FF-4791-AAA3-2EAC717CF393}"/>
              </a:ext>
            </a:extLst>
          </p:cNvPr>
          <p:cNvSpPr txBox="1"/>
          <p:nvPr/>
        </p:nvSpPr>
        <p:spPr>
          <a:xfrm>
            <a:off x="8992354" y="144201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ôtel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1C06E601-C0B4-4C9E-B1EA-9E6737F669EB}"/>
              </a:ext>
            </a:extLst>
          </p:cNvPr>
          <p:cNvSpPr txBox="1"/>
          <p:nvPr/>
        </p:nvSpPr>
        <p:spPr>
          <a:xfrm>
            <a:off x="10010461" y="143614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ôpital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FB7F5D38-6DC1-4A97-A0EA-430454C7070A}"/>
              </a:ext>
            </a:extLst>
          </p:cNvPr>
          <p:cNvSpPr txBox="1"/>
          <p:nvPr/>
        </p:nvSpPr>
        <p:spPr>
          <a:xfrm>
            <a:off x="11073580" y="1434177"/>
            <a:ext cx="1254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iver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AD0ACD2-855C-47D3-9A85-E295FD364F1B}"/>
              </a:ext>
            </a:extLst>
          </p:cNvPr>
          <p:cNvSpPr txBox="1"/>
          <p:nvPr/>
        </p:nvSpPr>
        <p:spPr>
          <a:xfrm>
            <a:off x="6824180" y="1434177"/>
            <a:ext cx="668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7" name="Picture 206" descr="A picture containing clock&#10;&#10;Description automatically generated">
            <a:extLst>
              <a:ext uri="{FF2B5EF4-FFF2-40B4-BE49-F238E27FC236}">
                <a16:creationId xmlns:a16="http://schemas.microsoft.com/office/drawing/2014/main" id="{7BDFB18B-4DA8-4A26-B8C9-EA65E10130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34" y="1508378"/>
            <a:ext cx="416042" cy="415067"/>
          </a:xfrm>
          <a:prstGeom prst="rect">
            <a:avLst/>
          </a:prstGeom>
        </p:spPr>
      </p:pic>
      <p:pic>
        <p:nvPicPr>
          <p:cNvPr id="208" name="Picture 207" descr="Shape, circle&#10;&#10;Description automatically generated">
            <a:extLst>
              <a:ext uri="{FF2B5EF4-FFF2-40B4-BE49-F238E27FC236}">
                <a16:creationId xmlns:a16="http://schemas.microsoft.com/office/drawing/2014/main" id="{BDB2811C-A0CD-41BF-931C-DAFDCFAA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20" y="1698594"/>
            <a:ext cx="237102" cy="286041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12C02E6-369B-4C0B-834F-8367C27D1DA6}"/>
              </a:ext>
            </a:extLst>
          </p:cNvPr>
          <p:cNvGrpSpPr/>
          <p:nvPr/>
        </p:nvGrpSpPr>
        <p:grpSpPr>
          <a:xfrm>
            <a:off x="11512879" y="1576224"/>
            <a:ext cx="605007" cy="347727"/>
            <a:chOff x="3170745" y="3741888"/>
            <a:chExt cx="2847495" cy="1636594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A30F97F4-EC23-4A40-9A5F-3BBF4FE40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771" y="3741888"/>
              <a:ext cx="1636594" cy="1636594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3B0A97C-3EB7-4617-BD6B-E9EF6CAF977B}"/>
                </a:ext>
              </a:extLst>
            </p:cNvPr>
            <p:cNvSpPr txBox="1"/>
            <p:nvPr/>
          </p:nvSpPr>
          <p:spPr>
            <a:xfrm>
              <a:off x="3170745" y="4073916"/>
              <a:ext cx="2847495" cy="115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winter</a:t>
              </a:r>
            </a:p>
          </p:txBody>
        </p:sp>
      </p:grpSp>
      <p:pic>
        <p:nvPicPr>
          <p:cNvPr id="212" name="Picture 211" descr="hospital">
            <a:extLst>
              <a:ext uri="{FF2B5EF4-FFF2-40B4-BE49-F238E27FC236}">
                <a16:creationId xmlns:a16="http://schemas.microsoft.com/office/drawing/2014/main" id="{5E183FCB-DE53-451D-BADF-646F7ECF4C6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2"/>
          <a:stretch/>
        </p:blipFill>
        <p:spPr>
          <a:xfrm>
            <a:off x="10530306" y="1532638"/>
            <a:ext cx="560725" cy="421878"/>
          </a:xfrm>
          <a:prstGeom prst="rect">
            <a:avLst/>
          </a:prstGeom>
        </p:spPr>
      </p:pic>
      <p:pic>
        <p:nvPicPr>
          <p:cNvPr id="213" name="Picture 212" descr="hotel">
            <a:extLst>
              <a:ext uri="{FF2B5EF4-FFF2-40B4-BE49-F238E27FC236}">
                <a16:creationId xmlns:a16="http://schemas.microsoft.com/office/drawing/2014/main" id="{208E9BD5-C714-4188-993D-506F2D9B8F6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95"/>
          <a:stretch/>
        </p:blipFill>
        <p:spPr>
          <a:xfrm>
            <a:off x="9626878" y="1470806"/>
            <a:ext cx="317542" cy="589447"/>
          </a:xfrm>
          <a:prstGeom prst="rect">
            <a:avLst/>
          </a:prstGeom>
        </p:spPr>
      </p:pic>
      <p:pic>
        <p:nvPicPr>
          <p:cNvPr id="214" name="Picture 213" descr="Text&#10;&#10;Description automatically generated">
            <a:extLst>
              <a:ext uri="{FF2B5EF4-FFF2-40B4-BE49-F238E27FC236}">
                <a16:creationId xmlns:a16="http://schemas.microsoft.com/office/drawing/2014/main" id="{A3D6762B-BB79-4C4D-877E-4BF8EA4A51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33" y="1526524"/>
            <a:ext cx="295582" cy="427992"/>
          </a:xfrm>
          <a:prstGeom prst="rect">
            <a:avLst/>
          </a:prstGeom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43B54B1B-649E-4D2A-8972-63638BBC3446}"/>
              </a:ext>
            </a:extLst>
          </p:cNvPr>
          <p:cNvSpPr txBox="1"/>
          <p:nvPr/>
        </p:nvSpPr>
        <p:spPr>
          <a:xfrm>
            <a:off x="6419073" y="525807"/>
            <a:ext cx="4720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E8DF1B3-7C02-459E-97E1-C58283E6A012}"/>
              </a:ext>
            </a:extLst>
          </p:cNvPr>
          <p:cNvSpPr txBox="1"/>
          <p:nvPr/>
        </p:nvSpPr>
        <p:spPr>
          <a:xfrm>
            <a:off x="6489131" y="870275"/>
            <a:ext cx="4633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b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soft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pic>
        <p:nvPicPr>
          <p:cNvPr id="219" name="Picture 218">
            <a:extLst>
              <a:ext uri="{FF2B5EF4-FFF2-40B4-BE49-F238E27FC236}">
                <a16:creationId xmlns:a16="http://schemas.microsoft.com/office/drawing/2014/main" id="{9B535EA4-E66D-4F0F-8C10-6226035587D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rgbClr val="1D6FA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25" y="981568"/>
            <a:ext cx="949551" cy="486643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758FF7C6-0499-40E8-B819-2FE8800676F7}"/>
              </a:ext>
            </a:extLst>
          </p:cNvPr>
          <p:cNvSpPr txBox="1"/>
          <p:nvPr/>
        </p:nvSpPr>
        <p:spPr>
          <a:xfrm>
            <a:off x="6471022" y="1455831"/>
            <a:ext cx="398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6AFB24-4DEC-4FA7-A164-B1C5880BB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15286"/>
              </p:ext>
            </p:extLst>
          </p:nvPr>
        </p:nvGraphicFramePr>
        <p:xfrm>
          <a:off x="4725799" y="73370"/>
          <a:ext cx="1665523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5523">
                  <a:extLst>
                    <a:ext uri="{9D8B030D-6E8A-4147-A177-3AD203B41FA5}">
                      <a16:colId xmlns:a16="http://schemas.microsoft.com/office/drawing/2014/main" val="431190462"/>
                    </a:ext>
                  </a:extLst>
                </a:gridCol>
              </a:tblGrid>
              <a:tr h="284879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conversation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9999080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pourquoi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– why?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61329"/>
                  </a:ext>
                </a:extLst>
              </a:tr>
              <a:tr h="242146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parce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que – because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6466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95708C-0B3E-4BD9-9DAC-A7037B707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83858"/>
              </p:ext>
            </p:extLst>
          </p:nvPr>
        </p:nvGraphicFramePr>
        <p:xfrm>
          <a:off x="2769202" y="48516"/>
          <a:ext cx="1921175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175">
                  <a:extLst>
                    <a:ext uri="{9D8B030D-6E8A-4147-A177-3AD203B41FA5}">
                      <a16:colId xmlns:a16="http://schemas.microsoft.com/office/drawing/2014/main" val="427080954"/>
                    </a:ext>
                  </a:extLst>
                </a:gridCol>
              </a:tblGrid>
              <a:tr h="168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1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90359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chocolat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chocolate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492395"/>
                  </a:ext>
                </a:extLst>
              </a:tr>
              <a:tr h="23607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water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121981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fromage - cheese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10099"/>
                  </a:ext>
                </a:extLst>
              </a:tr>
              <a:tr h="23607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glace – ice cream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94447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jus - juice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247622"/>
                  </a:ext>
                </a:extLst>
              </a:tr>
              <a:tr h="14333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pizza - pizza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8846"/>
                  </a:ext>
                </a:extLst>
              </a:tr>
            </a:tbl>
          </a:graphicData>
        </a:graphic>
      </p:graphicFrame>
      <p:sp>
        <p:nvSpPr>
          <p:cNvPr id="266" name="Rectangle 265">
            <a:extLst>
              <a:ext uri="{FF2B5EF4-FFF2-40B4-BE49-F238E27FC236}">
                <a16:creationId xmlns:a16="http://schemas.microsoft.com/office/drawing/2014/main" id="{5F745E2F-F897-476B-9E83-1FA6B24239FB}"/>
              </a:ext>
            </a:extLst>
          </p:cNvPr>
          <p:cNvSpPr/>
          <p:nvPr/>
        </p:nvSpPr>
        <p:spPr>
          <a:xfrm>
            <a:off x="4382681" y="4890343"/>
            <a:ext cx="3686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already know definite articles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le, la, l’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(the) and indefinite 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un,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(a).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1E9D1C-51C4-48C1-AD3F-20EBB262EB72}"/>
              </a:ext>
            </a:extLst>
          </p:cNvPr>
          <p:cNvSpPr/>
          <p:nvPr/>
        </p:nvSpPr>
        <p:spPr>
          <a:xfrm>
            <a:off x="4382429" y="5388486"/>
            <a:ext cx="36864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</a:t>
            </a:r>
            <a:r>
              <a:rPr lang="en-GB" sz="11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we use the partitive article:</a:t>
            </a:r>
          </a:p>
        </p:txBody>
      </p:sp>
      <p:sp>
        <p:nvSpPr>
          <p:cNvPr id="268" name="Google Shape;171;p8">
            <a:extLst>
              <a:ext uri="{FF2B5EF4-FFF2-40B4-BE49-F238E27FC236}">
                <a16:creationId xmlns:a16="http://schemas.microsoft.com/office/drawing/2014/main" id="{9AE76653-1FD7-44D6-968D-0C2830D27038}"/>
              </a:ext>
            </a:extLst>
          </p:cNvPr>
          <p:cNvSpPr txBox="1"/>
          <p:nvPr/>
        </p:nvSpPr>
        <p:spPr>
          <a:xfrm>
            <a:off x="4522295" y="5597951"/>
            <a:ext cx="331549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fromage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(some)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cheese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9" name="Google Shape;171;p8">
            <a:extLst>
              <a:ext uri="{FF2B5EF4-FFF2-40B4-BE49-F238E27FC236}">
                <a16:creationId xmlns:a16="http://schemas.microsoft.com/office/drawing/2014/main" id="{EDCD6785-00AB-4356-8B39-3A54DD427804}"/>
              </a:ext>
            </a:extLst>
          </p:cNvPr>
          <p:cNvSpPr txBox="1"/>
          <p:nvPr/>
        </p:nvSpPr>
        <p:spPr>
          <a:xfrm>
            <a:off x="4522295" y="5801388"/>
            <a:ext cx="297014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 la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pizza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(some)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pizza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0" name="Google Shape;171;p8">
            <a:extLst>
              <a:ext uri="{FF2B5EF4-FFF2-40B4-BE49-F238E27FC236}">
                <a16:creationId xmlns:a16="http://schemas.microsoft.com/office/drawing/2014/main" id="{ADEA311A-34C2-44AF-B474-D7845F85E7AD}"/>
              </a:ext>
            </a:extLst>
          </p:cNvPr>
          <p:cNvSpPr txBox="1"/>
          <p:nvPr/>
        </p:nvSpPr>
        <p:spPr>
          <a:xfrm>
            <a:off x="4510443" y="6035921"/>
            <a:ext cx="219917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(some)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water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1" name="Speech Bubble: Rectangle with Corners Rounded 270">
            <a:extLst>
              <a:ext uri="{FF2B5EF4-FFF2-40B4-BE49-F238E27FC236}">
                <a16:creationId xmlns:a16="http://schemas.microsoft.com/office/drawing/2014/main" id="{8DD57F64-6700-429B-8310-D48D172202FA}"/>
              </a:ext>
            </a:extLst>
          </p:cNvPr>
          <p:cNvSpPr/>
          <p:nvPr/>
        </p:nvSpPr>
        <p:spPr>
          <a:xfrm>
            <a:off x="4522295" y="6348471"/>
            <a:ext cx="3776786" cy="374120"/>
          </a:xfrm>
          <a:prstGeom prst="wedgeRoundRectCallout">
            <a:avLst>
              <a:gd name="adj1" fmla="val -47491"/>
              <a:gd name="adj2" fmla="val 16514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article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doesn’t exist in English. </a:t>
            </a:r>
            <a:b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it in French for an ‘unspecified amount or part’.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4" name="Speech Bubble: Rectangle with Corners Rounded 283">
            <a:extLst>
              <a:ext uri="{FF2B5EF4-FFF2-40B4-BE49-F238E27FC236}">
                <a16:creationId xmlns:a16="http://schemas.microsoft.com/office/drawing/2014/main" id="{92D65115-3F0D-4F0C-B463-A285AA192A6F}"/>
              </a:ext>
            </a:extLst>
          </p:cNvPr>
          <p:cNvSpPr/>
          <p:nvPr/>
        </p:nvSpPr>
        <p:spPr>
          <a:xfrm>
            <a:off x="6917766" y="5692435"/>
            <a:ext cx="1331884" cy="273988"/>
          </a:xfrm>
          <a:prstGeom prst="wedgeRoundRectCallout">
            <a:avLst>
              <a:gd name="adj1" fmla="val -87619"/>
              <a:gd name="adj2" fmla="val -24990"/>
              <a:gd name="adj3" fmla="val 16667"/>
            </a:avLst>
          </a:prstGeom>
          <a:solidFill>
            <a:srgbClr val="DCF7F8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de + le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sym typeface="Wingdings" panose="05000000000000000000" pitchFamily="2" charset="2"/>
              </a:rPr>
              <a:t>du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8D75C23-066C-4C97-A8EE-F63682BC1C94}"/>
              </a:ext>
            </a:extLst>
          </p:cNvPr>
          <p:cNvSpPr txBox="1"/>
          <p:nvPr/>
        </p:nvSpPr>
        <p:spPr>
          <a:xfrm>
            <a:off x="46675" y="2991848"/>
            <a:ext cx="2677585" cy="600164"/>
          </a:xfrm>
          <a:prstGeom prst="rect">
            <a:avLst/>
          </a:prstGeom>
          <a:solidFill>
            <a:srgbClr val="94E3F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France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deuxième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destination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touristique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plus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visitée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 les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53D9A1-4005-4BE9-8854-188E7122C70F}"/>
              </a:ext>
            </a:extLst>
          </p:cNvPr>
          <p:cNvSpPr txBox="1"/>
          <p:nvPr/>
        </p:nvSpPr>
        <p:spPr>
          <a:xfrm>
            <a:off x="45854" y="3708551"/>
            <a:ext cx="4264050" cy="769441"/>
          </a:xfrm>
          <a:prstGeom prst="rect">
            <a:avLst/>
          </a:prstGeom>
          <a:solidFill>
            <a:srgbClr val="DCF7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cinq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sites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touristiques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plus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populaires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Disneyland Paris, 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musée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Louvre, le château de Versailles, la tour Eiffel et le Centre Pompidou. </a:t>
            </a:r>
            <a:b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près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Paris.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9" name="Picture 118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BC391F09-419F-4DA3-99D8-B4C1E10066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82" y="1904977"/>
            <a:ext cx="1651334" cy="1795498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0792C839-700F-4BE1-BE68-A39E760728F9}"/>
              </a:ext>
            </a:extLst>
          </p:cNvPr>
          <p:cNvSpPr txBox="1"/>
          <p:nvPr/>
        </p:nvSpPr>
        <p:spPr>
          <a:xfrm>
            <a:off x="3135949" y="2525863"/>
            <a:ext cx="1262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France</a:t>
            </a:r>
          </a:p>
        </p:txBody>
      </p:sp>
      <p:pic>
        <p:nvPicPr>
          <p:cNvPr id="122" name="Picture 121" descr="A picture containing outdoor, building, sky, cloud&#10;&#10;Description automatically generated">
            <a:extLst>
              <a:ext uri="{FF2B5EF4-FFF2-40B4-BE49-F238E27FC236}">
                <a16:creationId xmlns:a16="http://schemas.microsoft.com/office/drawing/2014/main" id="{39D29216-C3AA-40F3-871D-BBE825E83E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" y="4688213"/>
            <a:ext cx="1378940" cy="2068412"/>
          </a:xfrm>
          <a:prstGeom prst="rect">
            <a:avLst/>
          </a:prstGeom>
        </p:spPr>
      </p:pic>
      <p:pic>
        <p:nvPicPr>
          <p:cNvPr id="123" name="Picture 122" descr="A escalator on Centre Georges Pompidou&#10;&#10;Description automatically generated with low confidence">
            <a:extLst>
              <a:ext uri="{FF2B5EF4-FFF2-40B4-BE49-F238E27FC236}">
                <a16:creationId xmlns:a16="http://schemas.microsoft.com/office/drawing/2014/main" id="{2FF92243-894E-49F6-9123-51A8C8AA69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69" y="5876066"/>
            <a:ext cx="1424366" cy="945868"/>
          </a:xfrm>
          <a:prstGeom prst="trapezoi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125" descr="A picture containing sky, cloud, building, outdoor&#10;&#10;Description automatically generated">
            <a:extLst>
              <a:ext uri="{FF2B5EF4-FFF2-40B4-BE49-F238E27FC236}">
                <a16:creationId xmlns:a16="http://schemas.microsoft.com/office/drawing/2014/main" id="{A0599DF7-1159-4AC7-9EEC-2155AD9D19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2" y="4713436"/>
            <a:ext cx="1804544" cy="1126901"/>
          </a:xfrm>
          <a:prstGeom prst="rect">
            <a:avLst/>
          </a:prstGeom>
        </p:spPr>
      </p:pic>
      <p:sp>
        <p:nvSpPr>
          <p:cNvPr id="128" name="Oval 127">
            <a:extLst>
              <a:ext uri="{FF2B5EF4-FFF2-40B4-BE49-F238E27FC236}">
                <a16:creationId xmlns:a16="http://schemas.microsoft.com/office/drawing/2014/main" id="{A443A31E-0438-45A1-8198-ADFD08492CC7}"/>
              </a:ext>
            </a:extLst>
          </p:cNvPr>
          <p:cNvSpPr/>
          <p:nvPr/>
        </p:nvSpPr>
        <p:spPr>
          <a:xfrm>
            <a:off x="1168495" y="4554204"/>
            <a:ext cx="462337" cy="449070"/>
          </a:xfrm>
          <a:prstGeom prst="ellipse">
            <a:avLst/>
          </a:prstGeom>
          <a:solidFill>
            <a:srgbClr val="4472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10F14C71-3BC1-4983-AD24-2750719CE275}"/>
              </a:ext>
            </a:extLst>
          </p:cNvPr>
          <p:cNvSpPr/>
          <p:nvPr/>
        </p:nvSpPr>
        <p:spPr>
          <a:xfrm>
            <a:off x="3683035" y="5859521"/>
            <a:ext cx="462337" cy="449070"/>
          </a:xfrm>
          <a:prstGeom prst="ellipse">
            <a:avLst/>
          </a:prstGeom>
          <a:solidFill>
            <a:srgbClr val="4472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17" name="Picture 116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FF2C0E57-903F-4DF8-BCE1-48DB7DDCFD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74" y="2418688"/>
            <a:ext cx="795254" cy="725943"/>
          </a:xfrm>
          <a:prstGeom prst="rect">
            <a:avLst/>
          </a:prstGeom>
        </p:spPr>
      </p:pic>
      <p:pic>
        <p:nvPicPr>
          <p:cNvPr id="124" name="Picture 123" descr="A picture containing building, cloud, sky, outdoor&#10;&#10;Description automatically generated">
            <a:extLst>
              <a:ext uri="{FF2B5EF4-FFF2-40B4-BE49-F238E27FC236}">
                <a16:creationId xmlns:a16="http://schemas.microsoft.com/office/drawing/2014/main" id="{AA9582B0-ABED-42BD-AA3F-70732A08A55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5" y="5801388"/>
            <a:ext cx="1356877" cy="899638"/>
          </a:xfrm>
          <a:prstGeom prst="ellipse">
            <a:avLst/>
          </a:prstGeom>
          <a:ln w="57150">
            <a:solidFill>
              <a:srgbClr val="F2F7FC"/>
            </a:solidFill>
          </a:ln>
        </p:spPr>
      </p:pic>
      <p:pic>
        <p:nvPicPr>
          <p:cNvPr id="125" name="Picture 124" descr="A picture containing cloud, sky, outdoor, building&#10;&#10;Description automatically generated">
            <a:extLst>
              <a:ext uri="{FF2B5EF4-FFF2-40B4-BE49-F238E27FC236}">
                <a16:creationId xmlns:a16="http://schemas.microsoft.com/office/drawing/2014/main" id="{D92AFE9B-FE5C-4A83-B0A7-123A881BE9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61" y="4782868"/>
            <a:ext cx="1678435" cy="945868"/>
          </a:xfrm>
          <a:prstGeom prst="teardrop">
            <a:avLst/>
          </a:prstGeom>
          <a:ln w="57150">
            <a:solidFill>
              <a:srgbClr val="F2F7FC"/>
            </a:solidFill>
          </a:ln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879334D9-D1C1-4EE2-AB7E-EE3064B7171A}"/>
              </a:ext>
            </a:extLst>
          </p:cNvPr>
          <p:cNvSpPr/>
          <p:nvPr/>
        </p:nvSpPr>
        <p:spPr>
          <a:xfrm>
            <a:off x="1083684" y="6330443"/>
            <a:ext cx="462337" cy="449070"/>
          </a:xfrm>
          <a:prstGeom prst="ellipse">
            <a:avLst/>
          </a:prstGeom>
          <a:solidFill>
            <a:srgbClr val="4472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C995D81C-B940-46BE-85E5-922DE2A50344}"/>
              </a:ext>
            </a:extLst>
          </p:cNvPr>
          <p:cNvSpPr/>
          <p:nvPr/>
        </p:nvSpPr>
        <p:spPr>
          <a:xfrm>
            <a:off x="3851852" y="4570463"/>
            <a:ext cx="462337" cy="449070"/>
          </a:xfrm>
          <a:prstGeom prst="ellipse">
            <a:avLst/>
          </a:prstGeom>
          <a:solidFill>
            <a:srgbClr val="4472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59AFF08-169C-4DD8-8406-D938A8F2E7B1}"/>
              </a:ext>
            </a:extLst>
          </p:cNvPr>
          <p:cNvSpPr/>
          <p:nvPr/>
        </p:nvSpPr>
        <p:spPr>
          <a:xfrm>
            <a:off x="126882" y="4563102"/>
            <a:ext cx="462337" cy="449070"/>
          </a:xfrm>
          <a:prstGeom prst="ellipse">
            <a:avLst/>
          </a:prstGeom>
          <a:solidFill>
            <a:srgbClr val="4472C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EF15EA6-6FDD-499E-99E7-645BEDE98FCF}"/>
              </a:ext>
            </a:extLst>
          </p:cNvPr>
          <p:cNvSpPr txBox="1"/>
          <p:nvPr/>
        </p:nvSpPr>
        <p:spPr>
          <a:xfrm>
            <a:off x="4715613" y="977087"/>
            <a:ext cx="1315296" cy="938719"/>
          </a:xfrm>
          <a:prstGeom prst="rect">
            <a:avLst/>
          </a:prstGeom>
          <a:solidFill>
            <a:srgbClr val="EFF9FB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Chloé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20 ans. Elle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rugby avec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ipe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France.  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C8BD27C-142D-4034-BF52-1EF316C7A02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34898" y="1034919"/>
            <a:ext cx="622244" cy="830177"/>
          </a:xfrm>
          <a:prstGeom prst="ellipse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808323E5-5662-41B2-B3A8-4D683E51B40A}"/>
              </a:ext>
            </a:extLst>
          </p:cNvPr>
          <p:cNvSpPr/>
          <p:nvPr/>
        </p:nvSpPr>
        <p:spPr>
          <a:xfrm>
            <a:off x="8325386" y="2364308"/>
            <a:ext cx="37852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ask a yes/no question, we can add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C095182-327F-4070-9B65-77E0AB1A6F8B}"/>
              </a:ext>
            </a:extLst>
          </p:cNvPr>
          <p:cNvSpPr/>
          <p:nvPr/>
        </p:nvSpPr>
        <p:spPr>
          <a:xfrm>
            <a:off x="8436323" y="2950226"/>
            <a:ext cx="3596200" cy="430887"/>
          </a:xfrm>
          <a:prstGeom prst="rect">
            <a:avLst/>
          </a:prstGeom>
          <a:solidFill>
            <a:srgbClr val="DCF7F8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qu’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fait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course ?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Does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 do/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he doing a race?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32856FA-1178-454D-A2CD-A4451223C410}"/>
              </a:ext>
            </a:extLst>
          </p:cNvPr>
          <p:cNvSpPr/>
          <p:nvPr/>
        </p:nvSpPr>
        <p:spPr>
          <a:xfrm>
            <a:off x="8309122" y="3399241"/>
            <a:ext cx="38087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a ‘what’ question, we can add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Qu’est-ce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(‘What is it that…?’) at the start of any statement: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E5A2499-B93D-4761-BE75-D2F6FD856CC1}"/>
              </a:ext>
            </a:extLst>
          </p:cNvPr>
          <p:cNvSpPr/>
          <p:nvPr/>
        </p:nvSpPr>
        <p:spPr>
          <a:xfrm>
            <a:off x="8403395" y="3868811"/>
            <a:ext cx="3620117" cy="430887"/>
          </a:xfrm>
          <a:prstGeom prst="rect">
            <a:avLst/>
          </a:prstGeom>
          <a:solidFill>
            <a:srgbClr val="DCF7F8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Qu’est-ce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</a:p>
          <a:p>
            <a:pPr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do? /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you doing?</a:t>
            </a:r>
          </a:p>
        </p:txBody>
      </p:sp>
      <p:pic>
        <p:nvPicPr>
          <p:cNvPr id="6" name="Graphic 5" descr="Race Flag with solid fill">
            <a:extLst>
              <a:ext uri="{FF2B5EF4-FFF2-40B4-BE49-F238E27FC236}">
                <a16:creationId xmlns:a16="http://schemas.microsoft.com/office/drawing/2014/main" id="{92645A1C-F201-48A6-8BA2-512F2FC70A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426510" y="2901151"/>
            <a:ext cx="486959" cy="48695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E3078541-1EAA-456B-8EC5-186D5E769D7B}"/>
              </a:ext>
            </a:extLst>
          </p:cNvPr>
          <p:cNvSpPr/>
          <p:nvPr/>
        </p:nvSpPr>
        <p:spPr>
          <a:xfrm>
            <a:off x="4398796" y="2238977"/>
            <a:ext cx="37852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to say ‘like(s) doing’ the 2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is an infinitive: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52D7B45-2981-4715-BD65-F5F0C316B211}"/>
              </a:ext>
            </a:extLst>
          </p:cNvPr>
          <p:cNvSpPr/>
          <p:nvPr/>
        </p:nvSpPr>
        <p:spPr>
          <a:xfrm>
            <a:off x="8360061" y="4920005"/>
            <a:ext cx="3750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join two clauses together with </a:t>
            </a:r>
            <a:r>
              <a:rPr lang="en-GB" sz="11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lang="en-GB" sz="11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07E2AAF-71C6-416A-B94B-51A38170EFDE}"/>
              </a:ext>
            </a:extLst>
          </p:cNvPr>
          <p:cNvSpPr/>
          <p:nvPr/>
        </p:nvSpPr>
        <p:spPr>
          <a:xfrm>
            <a:off x="8347547" y="5143211"/>
            <a:ext cx="36849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il fait beau, je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au tennis.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b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When it’s fine, I play tennis.</a:t>
            </a:r>
          </a:p>
          <a:p>
            <a:pPr>
              <a:defRPr/>
            </a:pP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au ping-pong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il fait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froid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1100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 </a:t>
            </a:r>
            <a:b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play table tennis when it’s cold.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" name="Picture 142" descr="A tennis racket and a ball&#10;&#10;Description automatically generated with medium confidence">
            <a:extLst>
              <a:ext uri="{FF2B5EF4-FFF2-40B4-BE49-F238E27FC236}">
                <a16:creationId xmlns:a16="http://schemas.microsoft.com/office/drawing/2014/main" id="{46DB31C6-112B-4416-ADB2-D3BA534838E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195" y="5179212"/>
            <a:ext cx="390694" cy="195347"/>
          </a:xfrm>
          <a:prstGeom prst="rect">
            <a:avLst/>
          </a:prstGeom>
        </p:spPr>
      </p:pic>
      <p:pic>
        <p:nvPicPr>
          <p:cNvPr id="144" name="Picture 14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F95746-0D00-4EEF-B3F1-C22EE32966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358" y="5597765"/>
            <a:ext cx="155244" cy="34217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F678A69D-4043-4F4D-8CEE-CC55AA0CAA1A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0376" y="5176979"/>
            <a:ext cx="308912" cy="261610"/>
          </a:xfrm>
          <a:prstGeom prst="rect">
            <a:avLst/>
          </a:prstGeom>
        </p:spPr>
      </p:pic>
      <p:pic>
        <p:nvPicPr>
          <p:cNvPr id="148" name="Graphic 147" descr="Dance with solid fill">
            <a:extLst>
              <a:ext uri="{FF2B5EF4-FFF2-40B4-BE49-F238E27FC236}">
                <a16:creationId xmlns:a16="http://schemas.microsoft.com/office/drawing/2014/main" id="{FEA5780E-3220-4FF6-98C9-3D8097BAC6A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337706" y="5526122"/>
            <a:ext cx="474194" cy="474194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80D7B660-9C2E-4FE2-BAE2-9E19B4CD0914}"/>
              </a:ext>
            </a:extLst>
          </p:cNvPr>
          <p:cNvSpPr/>
          <p:nvPr/>
        </p:nvSpPr>
        <p:spPr>
          <a:xfrm>
            <a:off x="8380865" y="6072389"/>
            <a:ext cx="3750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parce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(because) for 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giving a reason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F0B6B45-E1D4-434D-BA2F-A5E5D3C3757E}"/>
              </a:ext>
            </a:extLst>
          </p:cNvPr>
          <p:cNvSpPr/>
          <p:nvPr/>
        </p:nvSpPr>
        <p:spPr>
          <a:xfrm>
            <a:off x="8408728" y="6329363"/>
            <a:ext cx="37505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joue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guitare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parce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créatif</a:t>
            </a:r>
            <a:r>
              <a:rPr lang="en-US" sz="11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Picture 150" descr="A picture containing mandolin, music, building material, lumber&#10;&#10;Description automatically generated">
            <a:extLst>
              <a:ext uri="{FF2B5EF4-FFF2-40B4-BE49-F238E27FC236}">
                <a16:creationId xmlns:a16="http://schemas.microsoft.com/office/drawing/2014/main" id="{C88E2B59-8AD0-4B72-8422-FCCDB9AB14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6809" flipV="1">
            <a:off x="11464161" y="6454798"/>
            <a:ext cx="383551" cy="165381"/>
          </a:xfrm>
          <a:prstGeom prst="rect">
            <a:avLst/>
          </a:prstGeom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FC78042-C2F5-4975-9DDD-E386BD3DEA53}"/>
              </a:ext>
            </a:extLst>
          </p:cNvPr>
          <p:cNvGrpSpPr/>
          <p:nvPr/>
        </p:nvGrpSpPr>
        <p:grpSpPr>
          <a:xfrm>
            <a:off x="11774542" y="6349344"/>
            <a:ext cx="326119" cy="339973"/>
            <a:chOff x="4338100" y="5799834"/>
            <a:chExt cx="972558" cy="1013875"/>
          </a:xfrm>
        </p:grpSpPr>
        <p:pic>
          <p:nvPicPr>
            <p:cNvPr id="158" name="Picture 157" descr="Shape, circle&#10;&#10;Description automatically generated">
              <a:extLst>
                <a:ext uri="{FF2B5EF4-FFF2-40B4-BE49-F238E27FC236}">
                  <a16:creationId xmlns:a16="http://schemas.microsoft.com/office/drawing/2014/main" id="{4D04644A-D5C2-4033-B0EE-381D761F7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799" y="6229341"/>
              <a:ext cx="901859" cy="584368"/>
            </a:xfrm>
            <a:prstGeom prst="rect">
              <a:avLst/>
            </a:prstGeom>
          </p:spPr>
        </p:pic>
        <p:pic>
          <p:nvPicPr>
            <p:cNvPr id="159" name="Picture 158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6C283B6-513E-4288-BFEB-7CE8A119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100" y="6037414"/>
              <a:ext cx="329338" cy="401479"/>
            </a:xfrm>
            <a:prstGeom prst="rect">
              <a:avLst/>
            </a:prstGeom>
          </p:spPr>
        </p:pic>
        <p:pic>
          <p:nvPicPr>
            <p:cNvPr id="160" name="Picture 15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D98525E-C910-4C3A-A419-2F8AC98A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832" y="5844564"/>
              <a:ext cx="329338" cy="401479"/>
            </a:xfrm>
            <a:prstGeom prst="rect">
              <a:avLst/>
            </a:prstGeom>
          </p:spPr>
        </p:pic>
        <p:pic>
          <p:nvPicPr>
            <p:cNvPr id="161" name="Picture 16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E50C4E4-E9DF-434B-AE45-4347E3F48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541" y="5799834"/>
              <a:ext cx="329338" cy="401479"/>
            </a:xfrm>
            <a:prstGeom prst="rect">
              <a:avLst/>
            </a:prstGeom>
          </p:spPr>
        </p:pic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7B03C4F-F1A9-4D53-A510-FA7BA91E71F0}"/>
              </a:ext>
            </a:extLst>
          </p:cNvPr>
          <p:cNvSpPr/>
          <p:nvPr/>
        </p:nvSpPr>
        <p:spPr>
          <a:xfrm>
            <a:off x="4391038" y="2643130"/>
            <a:ext cx="180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tennis.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B56247E-EAD4-4E44-AC6C-FB67D87BCE9E}"/>
              </a:ext>
            </a:extLst>
          </p:cNvPr>
          <p:cNvSpPr/>
          <p:nvPr/>
        </p:nvSpPr>
        <p:spPr>
          <a:xfrm>
            <a:off x="4390520" y="2871774"/>
            <a:ext cx="37852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the same to say ‘want(s) to do’ and ‘would like to do’: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397855B-AE26-4C13-BAF5-D9EBC2832C88}"/>
              </a:ext>
            </a:extLst>
          </p:cNvPr>
          <p:cNvSpPr/>
          <p:nvPr/>
        </p:nvSpPr>
        <p:spPr>
          <a:xfrm>
            <a:off x="4613560" y="3277390"/>
            <a:ext cx="180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veux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tennis.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09D61E9-EAE6-4E09-81C4-35C8D038AF69}"/>
              </a:ext>
            </a:extLst>
          </p:cNvPr>
          <p:cNvSpPr/>
          <p:nvPr/>
        </p:nvSpPr>
        <p:spPr>
          <a:xfrm>
            <a:off x="6392488" y="3278547"/>
            <a:ext cx="2089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voudrais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tennis.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DC05330-27CE-4BC0-B544-21BC5812A3A6}"/>
              </a:ext>
            </a:extLst>
          </p:cNvPr>
          <p:cNvSpPr/>
          <p:nvPr/>
        </p:nvSpPr>
        <p:spPr>
          <a:xfrm>
            <a:off x="4618893" y="3583603"/>
            <a:ext cx="180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veux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piano.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179A0E2-C195-41CF-A9FE-F9C8D1736ED3}"/>
              </a:ext>
            </a:extLst>
          </p:cNvPr>
          <p:cNvSpPr/>
          <p:nvPr/>
        </p:nvSpPr>
        <p:spPr>
          <a:xfrm>
            <a:off x="6397821" y="3584760"/>
            <a:ext cx="2089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voudrais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piano.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29D032F-D6F4-4F70-9B2B-C56E0CA159A5}"/>
              </a:ext>
            </a:extLst>
          </p:cNvPr>
          <p:cNvSpPr/>
          <p:nvPr/>
        </p:nvSpPr>
        <p:spPr>
          <a:xfrm>
            <a:off x="4654761" y="3948941"/>
            <a:ext cx="180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veut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chanter.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E1E273C-EA7F-431E-A4FA-2A42EE468DAA}"/>
              </a:ext>
            </a:extLst>
          </p:cNvPr>
          <p:cNvSpPr/>
          <p:nvPr/>
        </p:nvSpPr>
        <p:spPr>
          <a:xfrm>
            <a:off x="6395008" y="3950822"/>
            <a:ext cx="2089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voudrait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chanter.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8FF73C8-B3D5-46D2-8777-1DEC4246A191}"/>
              </a:ext>
            </a:extLst>
          </p:cNvPr>
          <p:cNvSpPr/>
          <p:nvPr/>
        </p:nvSpPr>
        <p:spPr>
          <a:xfrm>
            <a:off x="4662231" y="4306723"/>
            <a:ext cx="1807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veut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nager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E992FCF-051C-4681-878C-A4A506083C6A}"/>
              </a:ext>
            </a:extLst>
          </p:cNvPr>
          <p:cNvSpPr/>
          <p:nvPr/>
        </p:nvSpPr>
        <p:spPr>
          <a:xfrm>
            <a:off x="6381972" y="4306723"/>
            <a:ext cx="20890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voudrait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nager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2" name="Picture 171" descr="A picture containing text&#10;&#10;Description automatically generated">
            <a:extLst>
              <a:ext uri="{FF2B5EF4-FFF2-40B4-BE49-F238E27FC236}">
                <a16:creationId xmlns:a16="http://schemas.microsoft.com/office/drawing/2014/main" id="{11025615-1477-4580-A93A-DADCDBDC436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8" y="4327817"/>
            <a:ext cx="294518" cy="219851"/>
          </a:xfrm>
          <a:prstGeom prst="rect">
            <a:avLst/>
          </a:prstGeom>
        </p:spPr>
      </p:pic>
      <p:pic>
        <p:nvPicPr>
          <p:cNvPr id="173" name="Google Shape;180;p8">
            <a:extLst>
              <a:ext uri="{FF2B5EF4-FFF2-40B4-BE49-F238E27FC236}">
                <a16:creationId xmlns:a16="http://schemas.microsoft.com/office/drawing/2014/main" id="{7C967CFF-3449-4471-B88C-ACE725169A15}"/>
              </a:ext>
            </a:extLst>
          </p:cNvPr>
          <p:cNvPicPr/>
          <p:nvPr/>
        </p:nvPicPr>
        <p:blipFill>
          <a:blip r:embed="rId43"/>
          <a:stretch/>
        </p:blipFill>
        <p:spPr>
          <a:xfrm>
            <a:off x="4467544" y="3287335"/>
            <a:ext cx="106068" cy="258652"/>
          </a:xfrm>
          <a:prstGeom prst="rect">
            <a:avLst/>
          </a:prstGeom>
          <a:ln>
            <a:noFill/>
          </a:ln>
        </p:spPr>
      </p:pic>
      <p:pic>
        <p:nvPicPr>
          <p:cNvPr id="174" name="Picture 17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E533641-7E3A-4561-889B-37CFA9001F5A}"/>
              </a:ext>
            </a:extLst>
          </p:cNvPr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00" y="3562938"/>
            <a:ext cx="399799" cy="281002"/>
          </a:xfrm>
          <a:prstGeom prst="rect">
            <a:avLst/>
          </a:prstGeom>
        </p:spPr>
      </p:pic>
      <p:pic>
        <p:nvPicPr>
          <p:cNvPr id="175" name="Picture 174" descr="A picture containing text&#10;&#10;Description automatically generated">
            <a:extLst>
              <a:ext uri="{FF2B5EF4-FFF2-40B4-BE49-F238E27FC236}">
                <a16:creationId xmlns:a16="http://schemas.microsoft.com/office/drawing/2014/main" id="{2C932E42-F823-4C9A-9158-7068F1F45E0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55" y="3966965"/>
            <a:ext cx="313235" cy="232199"/>
          </a:xfrm>
          <a:prstGeom prst="rect">
            <a:avLst/>
          </a:prstGeom>
        </p:spPr>
      </p:pic>
      <p:pic>
        <p:nvPicPr>
          <p:cNvPr id="176" name="Picture 175" descr="A tennis racket and a ball&#10;&#10;Description automatically generated with medium confidence">
            <a:extLst>
              <a:ext uri="{FF2B5EF4-FFF2-40B4-BE49-F238E27FC236}">
                <a16:creationId xmlns:a16="http://schemas.microsoft.com/office/drawing/2014/main" id="{20566241-A4BE-4D67-B616-9487803D53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27" y="2525863"/>
            <a:ext cx="532338" cy="266169"/>
          </a:xfrm>
          <a:prstGeom prst="rect">
            <a:avLst/>
          </a:prstGeom>
        </p:spPr>
      </p:pic>
      <p:pic>
        <p:nvPicPr>
          <p:cNvPr id="177" name="Picture 176" descr="A blue circle with a white and blue thumb up symbol&#10;&#10;Description automatically generated with low confidence">
            <a:extLst>
              <a:ext uri="{FF2B5EF4-FFF2-40B4-BE49-F238E27FC236}">
                <a16:creationId xmlns:a16="http://schemas.microsoft.com/office/drawing/2014/main" id="{2E16D7CF-78BE-4101-8A41-8474A95E275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3" y="2515885"/>
            <a:ext cx="340290" cy="33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1296</Words>
  <Application>Microsoft Office PowerPoint</Application>
  <PresentationFormat>Widescreen</PresentationFormat>
  <Paragraphs>202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 Vert Knowledge Organiser  - Summer Term A</vt:lpstr>
      <vt:lpstr>Vert 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176</cp:revision>
  <cp:lastPrinted>2021-11-25T12:26:36Z</cp:lastPrinted>
  <dcterms:created xsi:type="dcterms:W3CDTF">2021-11-17T16:29:35Z</dcterms:created>
  <dcterms:modified xsi:type="dcterms:W3CDTF">2023-04-27T16:20:34Z</dcterms:modified>
</cp:coreProperties>
</file>