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7F5"/>
    <a:srgbClr val="FFFAEB"/>
    <a:srgbClr val="FF0066"/>
    <a:srgbClr val="F2F7FC"/>
    <a:srgbClr val="C6DCF0"/>
    <a:srgbClr val="FBFDF9"/>
    <a:srgbClr val="F2F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B643-7A5E-48A2-BF90-60D76FE3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65D3-90EB-414B-86B5-1D6F9B1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2676-08C4-4E3E-8C1F-D42E73D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D29D-39D0-4397-AAA2-A09BD74E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54A-F586-46D6-96C5-89FCA54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47B-5D30-4829-B951-959B009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A9D-CC2D-481B-BC00-A386936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E333-E85E-45F0-BBDB-E7E39F9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43E2-7114-4B82-ABF4-80EE8356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1236-4325-4ABF-B9B6-42411F0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705B2-36FA-4ECB-A66B-3809778A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1F13-CE5E-400B-A608-4960D1D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53F1-DCDA-4D4E-8200-E42F30E2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6E06-76BA-428B-935B-27E082D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46-4AD9-4D27-A2C6-BEE283F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523-A498-472F-9673-3B0A991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F923-31F0-4D96-8806-58DDF88B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513B-F834-464C-83B1-317B0E8D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B607-B678-400B-96D3-E764E23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3EDF-2A31-4699-9325-41BCECD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F95-F705-4C91-ACE3-67814F6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9C11-B723-42DB-92A5-5823263E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163C-5FAB-45BB-91B1-E1F88FE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1B20-D7F4-4518-B5C3-2712360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5184-88B3-4A83-BCDD-9A2910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BBF-8E53-4412-8D52-EBCD1AF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D5E-72E9-42BD-A37C-7D3D00DE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1590-3F58-4DA1-8828-D020DF53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1EF4-487A-4380-B2C8-A4D90DE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630C-0E20-4A75-9574-1765C62B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817D-0B22-436D-A3A0-8FE5F04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323-971D-4F01-8285-D8FAD8C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EF360-A9D0-4782-9A39-24FAFDC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41FB-D580-4B3C-B687-793BF71C4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2ECB-F376-44A5-87E5-C9919AC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CEC6-73FE-4520-9692-397E4368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8AC15-43FF-43C0-9A73-AB42913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4B8B-8F19-40A8-9F8C-B38D0E7B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B776-6472-48E8-A73D-C3018D4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18E-9691-426E-90C9-291F44B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1054-BA22-441E-AA63-287B550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76C3-7A4E-42FE-A318-AA6F891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73DE-5764-45B1-9C62-9685DE1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3BA0-852C-4381-9CDB-C007A6C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1DD6-0602-4BBE-91D1-32CDBF6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346-8901-40BB-889D-C6D2F802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B02-A0DB-497D-AF45-C5A4667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EBB-CD31-4ADF-948E-75A126E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6E849-243C-415D-A32B-C87608CF5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8C57-4724-4F39-AD80-B6BF276F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E1EC-FDCE-4063-8994-62F4D446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B189-CC80-41EC-A7A2-7AFDE0D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934-FA2E-4486-822C-FF2E8E5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1DB5-71C0-4770-B913-6CDFDCFFF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0A6D-15D3-4C42-A7FE-279B952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B8-9C5A-4E31-BB5E-0333D3A5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CDA6-6A74-4DD7-B496-DC732C6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CB22-14DB-4DCE-A311-0CC9CFB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7401-B9E7-4690-8AA1-CBBDE77E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978B-72D3-44D0-B2AB-E0F632EE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536A-1ACE-4A36-BC08-BEE02849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21CF-B2ED-4931-8233-7F5935BD4E7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B333-040B-42C2-8710-0EAF6B71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6950-2B13-4B06-A0FA-7AFA806B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gif"/><Relationship Id="rId29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gif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23" Type="http://schemas.openxmlformats.org/officeDocument/2006/relationships/image" Target="../media/image22.png"/><Relationship Id="rId28" Type="http://schemas.openxmlformats.org/officeDocument/2006/relationships/image" Target="../media/image27.gif"/><Relationship Id="rId10" Type="http://schemas.openxmlformats.org/officeDocument/2006/relationships/image" Target="../media/image9.png"/><Relationship Id="rId19" Type="http://schemas.openxmlformats.org/officeDocument/2006/relationships/image" Target="../media/image18.gif"/><Relationship Id="rId31" Type="http://schemas.openxmlformats.org/officeDocument/2006/relationships/image" Target="../media/image30.gi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45.gif"/><Relationship Id="rId26" Type="http://schemas.openxmlformats.org/officeDocument/2006/relationships/image" Target="../media/image53.png"/><Relationship Id="rId39" Type="http://schemas.openxmlformats.org/officeDocument/2006/relationships/image" Target="../media/image65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8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6" Type="http://schemas.openxmlformats.org/officeDocument/2006/relationships/image" Target="../media/image43.gif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41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5" Type="http://schemas.openxmlformats.org/officeDocument/2006/relationships/image" Target="../media/image5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29.gif"/><Relationship Id="rId10" Type="http://schemas.openxmlformats.org/officeDocument/2006/relationships/image" Target="../media/image39.gif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4.png"/><Relationship Id="rId9" Type="http://schemas.openxmlformats.org/officeDocument/2006/relationships/image" Target="../media/image38.gif"/><Relationship Id="rId14" Type="http://schemas.openxmlformats.org/officeDocument/2006/relationships/image" Target="../media/image7.sv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gif"/><Relationship Id="rId35" Type="http://schemas.openxmlformats.org/officeDocument/2006/relationships/image" Target="../media/image62.jpeg"/><Relationship Id="rId8" Type="http://schemas.openxmlformats.org/officeDocument/2006/relationships/image" Target="../media/image37.png"/><Relationship Id="rId3" Type="http://schemas.openxmlformats.org/officeDocument/2006/relationships/image" Target="../media/image33.gif"/><Relationship Id="rId12" Type="http://schemas.openxmlformats.org/officeDocument/2006/relationships/image" Target="../media/image41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Table 107">
            <a:extLst>
              <a:ext uri="{FF2B5EF4-FFF2-40B4-BE49-F238E27FC236}">
                <a16:creationId xmlns:a16="http://schemas.microsoft.com/office/drawing/2014/main" id="{9FE1B2F0-8D4A-41CA-8422-5B0FC8951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17731"/>
              </p:ext>
            </p:extLst>
          </p:nvPr>
        </p:nvGraphicFramePr>
        <p:xfrm>
          <a:off x="6442489" y="1569815"/>
          <a:ext cx="5646764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7773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505609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411691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411691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[an/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FFFF00"/>
                </a:solidFill>
                <a:highlight>
                  <a:srgbClr val="C0C0C0"/>
                </a:highlight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Jaune</a:t>
            </a:r>
            <a:r>
              <a:rPr lang="en-GB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Knowledge Organiser  - Autumn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710479"/>
              </p:ext>
            </p:extLst>
          </p:nvPr>
        </p:nvGraphicFramePr>
        <p:xfrm>
          <a:off x="102742" y="167640"/>
          <a:ext cx="3144816" cy="652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4816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classe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(In class)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écouter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listen|listening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parler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speak|speaking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lire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read|reading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écrire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write|writing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être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be|being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suis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am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es – you are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he is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she is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it is, it’s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Monsieur – Mr, Sir(to a male teacher)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Madame – Mrs, Miss(to a female teacher)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présent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présent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present (m), present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absent, absent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absent (m), absent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here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là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there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Bonjour ! – Hello!, Good morning!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Salut ! – Hi!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 revoir ! – Goodbye!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Ça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? – How’s it going?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bien – well, good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mal – bad(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ly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oui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yes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4117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non – non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72573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629364"/>
              </p:ext>
            </p:extLst>
          </p:nvPr>
        </p:nvGraphicFramePr>
        <p:xfrm>
          <a:off x="3247558" y="167640"/>
          <a:ext cx="3142317" cy="6522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2317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28601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description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endParaRPr lang="en-GB" sz="1100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difficile – difficult (m, 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drôle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funny (m, 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jeune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young (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m,f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sérieu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sérieu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serious (m), serious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heureu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heureu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happy (m), happy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curieu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curieu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curious (m), curious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courageu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courageu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brave (m),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32860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semaine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(week)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pPr algn="r"/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aujourd’hui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today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pPr algn="r"/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lundi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Monday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pPr algn="r"/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mardi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Tuesday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pPr algn="r"/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mercredi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Wednesday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pPr algn="r"/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jeudi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Thursday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pPr algn="r"/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vendredi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Friday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pPr algn="r"/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samedi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Saturday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41172"/>
                  </a:ext>
                </a:extLst>
              </a:tr>
              <a:tr h="279310">
                <a:tc>
                  <a:txBody>
                    <a:bodyPr/>
                    <a:lstStyle/>
                    <a:p>
                      <a:pPr algn="r"/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dimanche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Sunday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72573"/>
                  </a:ext>
                </a:extLst>
              </a:tr>
            </a:tbl>
          </a:graphicData>
        </a:graphic>
      </p:graphicFrame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4204"/>
              </p:ext>
            </p:extLst>
          </p:nvPr>
        </p:nvGraphicFramePr>
        <p:xfrm>
          <a:off x="6389874" y="2386020"/>
          <a:ext cx="5802126" cy="4471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4042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1841488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026596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24357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Personal pronouns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je ➜  I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you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he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she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Describing people with the verb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être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Adjective agreement for gender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2228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More adjective patterns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yes/no questions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Saying it is, it’s…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165E15-EF17-4B17-ADF6-EA509741FC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528" y="2519719"/>
            <a:ext cx="768016" cy="541531"/>
          </a:xfrm>
          <a:prstGeom prst="rect">
            <a:avLst/>
          </a:prstGeom>
        </p:spPr>
      </p:pic>
      <p:pic>
        <p:nvPicPr>
          <p:cNvPr id="41" name="Picture 4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F075BDC-3432-4C2E-B4C6-3A9ABC3C80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62" y="2976323"/>
            <a:ext cx="757551" cy="532450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1E0FB3AA-6A4A-4B9B-915C-D2F06FAF1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94" y="3554922"/>
            <a:ext cx="472288" cy="350104"/>
          </a:xfrm>
          <a:prstGeom prst="rect">
            <a:avLst/>
          </a:prstGeom>
        </p:spPr>
      </p:pic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49564301-495B-478F-93B9-C43768F1F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56" y="4072324"/>
            <a:ext cx="472288" cy="352553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D1CEE55B-41A6-4D82-BD7C-2311BA6D70C2}"/>
              </a:ext>
            </a:extLst>
          </p:cNvPr>
          <p:cNvGrpSpPr/>
          <p:nvPr/>
        </p:nvGrpSpPr>
        <p:grpSpPr>
          <a:xfrm>
            <a:off x="8460333" y="2872874"/>
            <a:ext cx="1835232" cy="1621437"/>
            <a:chOff x="8460333" y="2872874"/>
            <a:chExt cx="1835232" cy="1621437"/>
          </a:xfrm>
        </p:grpSpPr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73D45542-7308-481C-81E8-AC886BA32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333" y="2872874"/>
              <a:ext cx="1621437" cy="162143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C6487-E681-4E1B-B7F8-171D6E77FBDF}"/>
                </a:ext>
              </a:extLst>
            </p:cNvPr>
            <p:cNvSpPr txBox="1"/>
            <p:nvPr/>
          </p:nvSpPr>
          <p:spPr>
            <a:xfrm>
              <a:off x="8962826" y="3468104"/>
              <a:ext cx="657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être</a:t>
              </a:r>
              <a:endParaRPr lang="en-GB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803E853-358B-4C43-9670-AD4643B19E1D}"/>
                </a:ext>
              </a:extLst>
            </p:cNvPr>
            <p:cNvSpPr txBox="1"/>
            <p:nvPr/>
          </p:nvSpPr>
          <p:spPr>
            <a:xfrm>
              <a:off x="8701185" y="2932586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je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suis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8A89293-1625-4268-907B-3CFDDAD87A74}"/>
                </a:ext>
              </a:extLst>
            </p:cNvPr>
            <p:cNvSpPr txBox="1"/>
            <p:nvPr/>
          </p:nvSpPr>
          <p:spPr>
            <a:xfrm>
              <a:off x="9451617" y="3152384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tu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es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8365698-A164-4F6A-8DA9-9DE6E426C47B}"/>
                </a:ext>
              </a:extLst>
            </p:cNvPr>
            <p:cNvSpPr txBox="1"/>
            <p:nvPr/>
          </p:nvSpPr>
          <p:spPr>
            <a:xfrm>
              <a:off x="8501428" y="3677477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il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est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5E32DDD-9F24-4073-B371-F037C15721A5}"/>
                </a:ext>
              </a:extLst>
            </p:cNvPr>
            <p:cNvSpPr txBox="1"/>
            <p:nvPr/>
          </p:nvSpPr>
          <p:spPr>
            <a:xfrm>
              <a:off x="9137561" y="3896039"/>
              <a:ext cx="87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elle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est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13A80E-9FF0-4A18-8B16-D8F5E00F9A9B}"/>
                </a:ext>
              </a:extLst>
            </p:cNvPr>
            <p:cNvSpPr txBox="1"/>
            <p:nvPr/>
          </p:nvSpPr>
          <p:spPr>
            <a:xfrm>
              <a:off x="8743122" y="3123253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am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9573052-939D-4B4E-85FC-FED8848B3198}"/>
                </a:ext>
              </a:extLst>
            </p:cNvPr>
            <p:cNvSpPr txBox="1"/>
            <p:nvPr/>
          </p:nvSpPr>
          <p:spPr>
            <a:xfrm>
              <a:off x="9482315" y="3403158"/>
              <a:ext cx="8132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are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DC1D90B-644F-4C5C-A466-0FADFF5448D1}"/>
                </a:ext>
              </a:extLst>
            </p:cNvPr>
            <p:cNvSpPr txBox="1"/>
            <p:nvPr/>
          </p:nvSpPr>
          <p:spPr>
            <a:xfrm>
              <a:off x="8518777" y="3862633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he is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438C38-D0A7-4A66-9F1C-C7C63B7EFE41}"/>
                </a:ext>
              </a:extLst>
            </p:cNvPr>
            <p:cNvSpPr txBox="1"/>
            <p:nvPr/>
          </p:nvSpPr>
          <p:spPr>
            <a:xfrm>
              <a:off x="9168383" y="4107678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she is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10180276" y="2734950"/>
            <a:ext cx="203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French, adjectives often add –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to describe feminine nouns. People are nouns, too.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1A9C28-76F4-4F3F-9F8E-F36F8690BC14}"/>
              </a:ext>
            </a:extLst>
          </p:cNvPr>
          <p:cNvSpPr txBox="1"/>
          <p:nvPr/>
        </p:nvSpPr>
        <p:spPr>
          <a:xfrm>
            <a:off x="10828836" y="3421983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prudent.</a:t>
            </a:r>
          </a:p>
        </p:txBody>
      </p:sp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62E84CDC-9F7F-4989-A0F6-52A027B1E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85" y="3463545"/>
            <a:ext cx="472288" cy="350104"/>
          </a:xfrm>
          <a:prstGeom prst="rect">
            <a:avLst/>
          </a:prstGeom>
        </p:spPr>
      </p:pic>
      <p:pic>
        <p:nvPicPr>
          <p:cNvPr id="60" name="Picture 59" descr="A picture containing text&#10;&#10;Description automatically generated">
            <a:extLst>
              <a:ext uri="{FF2B5EF4-FFF2-40B4-BE49-F238E27FC236}">
                <a16:creationId xmlns:a16="http://schemas.microsoft.com/office/drawing/2014/main" id="{23806279-C184-45CE-A06A-E8DA36780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109" y="3870491"/>
            <a:ext cx="472288" cy="35255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331B107-F8E8-405E-A7FF-B1E3344FDA24}"/>
              </a:ext>
            </a:extLst>
          </p:cNvPr>
          <p:cNvSpPr txBox="1"/>
          <p:nvPr/>
        </p:nvSpPr>
        <p:spPr>
          <a:xfrm>
            <a:off x="10855373" y="3835809"/>
            <a:ext cx="1377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Elle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prudent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F39211-C523-473F-903A-939D5C52F961}"/>
              </a:ext>
            </a:extLst>
          </p:cNvPr>
          <p:cNvSpPr txBox="1"/>
          <p:nvPr/>
        </p:nvSpPr>
        <p:spPr>
          <a:xfrm>
            <a:off x="10828836" y="3594350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 is careful.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E5AC0C-69AF-4163-8679-E71686082E01}"/>
              </a:ext>
            </a:extLst>
          </p:cNvPr>
          <p:cNvSpPr txBox="1"/>
          <p:nvPr/>
        </p:nvSpPr>
        <p:spPr>
          <a:xfrm>
            <a:off x="10859487" y="4026062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She is careful.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5D84B14-3AF8-4377-8B46-8DE7ED3D455C}"/>
              </a:ext>
            </a:extLst>
          </p:cNvPr>
          <p:cNvSpPr txBox="1"/>
          <p:nvPr/>
        </p:nvSpPr>
        <p:spPr>
          <a:xfrm>
            <a:off x="6361524" y="4792784"/>
            <a:ext cx="2034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Adjectives already ending in –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stay the same: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7C634A-A6A5-462A-A7E1-B1D162F2208B}"/>
              </a:ext>
            </a:extLst>
          </p:cNvPr>
          <p:cNvSpPr txBox="1"/>
          <p:nvPr/>
        </p:nvSpPr>
        <p:spPr>
          <a:xfrm>
            <a:off x="10137990" y="4246177"/>
            <a:ext cx="2011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sound of the word changes as well.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7CEA06-3275-4D13-A637-F78A0949B98E}"/>
              </a:ext>
            </a:extLst>
          </p:cNvPr>
          <p:cNvSpPr txBox="1"/>
          <p:nvPr/>
        </p:nvSpPr>
        <p:spPr>
          <a:xfrm>
            <a:off x="6943954" y="5181783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jeune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5426055-A299-46A2-9864-3D98A90474D7}"/>
              </a:ext>
            </a:extLst>
          </p:cNvPr>
          <p:cNvSpPr txBox="1"/>
          <p:nvPr/>
        </p:nvSpPr>
        <p:spPr>
          <a:xfrm>
            <a:off x="6943954" y="5513582"/>
            <a:ext cx="1195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Elle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jeune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1198130-2DDC-4FE2-9F43-CC7158212960}"/>
              </a:ext>
            </a:extLst>
          </p:cNvPr>
          <p:cNvSpPr txBox="1"/>
          <p:nvPr/>
        </p:nvSpPr>
        <p:spPr>
          <a:xfrm>
            <a:off x="6382460" y="5706314"/>
            <a:ext cx="2034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Adjectives ending in –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eux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change to –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eu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95FC016-CE63-429D-84FA-7EEA46F25A9D}"/>
              </a:ext>
            </a:extLst>
          </p:cNvPr>
          <p:cNvSpPr txBox="1"/>
          <p:nvPr/>
        </p:nvSpPr>
        <p:spPr>
          <a:xfrm>
            <a:off x="6916710" y="6061748"/>
            <a:ext cx="1240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curieux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1235D65-AA2C-4779-A0C0-BAADEB9E02AC}"/>
              </a:ext>
            </a:extLst>
          </p:cNvPr>
          <p:cNvSpPr txBox="1"/>
          <p:nvPr/>
        </p:nvSpPr>
        <p:spPr>
          <a:xfrm>
            <a:off x="6912368" y="6235990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 is curious.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697652-C2D2-4D60-B460-8690B4E52BEE}"/>
              </a:ext>
            </a:extLst>
          </p:cNvPr>
          <p:cNvSpPr txBox="1"/>
          <p:nvPr/>
        </p:nvSpPr>
        <p:spPr>
          <a:xfrm>
            <a:off x="6901632" y="6429865"/>
            <a:ext cx="140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Elle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curieu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0B0638-D837-4663-AE56-05BC7E19C824}"/>
              </a:ext>
            </a:extLst>
          </p:cNvPr>
          <p:cNvSpPr txBox="1"/>
          <p:nvPr/>
        </p:nvSpPr>
        <p:spPr>
          <a:xfrm>
            <a:off x="6915886" y="6622510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She is curious.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B185FAD-BBB5-417B-A901-CD3AC51876BC}"/>
              </a:ext>
            </a:extLst>
          </p:cNvPr>
          <p:cNvSpPr/>
          <p:nvPr/>
        </p:nvSpPr>
        <p:spPr>
          <a:xfrm rot="19368403">
            <a:off x="11761522" y="393602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4B5143F-D63C-42FF-9D6C-3FB264340B3E}"/>
              </a:ext>
            </a:extLst>
          </p:cNvPr>
          <p:cNvSpPr txBox="1"/>
          <p:nvPr/>
        </p:nvSpPr>
        <p:spPr>
          <a:xfrm>
            <a:off x="8277108" y="4829157"/>
            <a:ext cx="2034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Change a statement into a question by raising your voice at the end.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C0DBAD5-5436-4745-A71B-4B8F547ABEDC}"/>
              </a:ext>
            </a:extLst>
          </p:cNvPr>
          <p:cNvSpPr txBox="1"/>
          <p:nvPr/>
        </p:nvSpPr>
        <p:spPr>
          <a:xfrm>
            <a:off x="8790451" y="5448027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Tu es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drôle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4B3C562-229D-4C93-8BAE-390BD0A89ECD}"/>
              </a:ext>
            </a:extLst>
          </p:cNvPr>
          <p:cNvSpPr txBox="1"/>
          <p:nvPr/>
        </p:nvSpPr>
        <p:spPr>
          <a:xfrm>
            <a:off x="8810615" y="5800138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Tu es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drôle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D7C0B9A-EF83-4257-B84A-50D68FBB03BF}"/>
              </a:ext>
            </a:extLst>
          </p:cNvPr>
          <p:cNvSpPr txBox="1"/>
          <p:nvPr/>
        </p:nvSpPr>
        <p:spPr>
          <a:xfrm>
            <a:off x="8802770" y="5612879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You are funny.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B5C607F-7F28-4971-914A-B6A3A970E16E}"/>
              </a:ext>
            </a:extLst>
          </p:cNvPr>
          <p:cNvSpPr txBox="1"/>
          <p:nvPr/>
        </p:nvSpPr>
        <p:spPr>
          <a:xfrm>
            <a:off x="8814695" y="5997945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Are you funny?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D14964D-2A45-4D8E-A073-786B89C821B8}"/>
              </a:ext>
            </a:extLst>
          </p:cNvPr>
          <p:cNvSpPr txBox="1"/>
          <p:nvPr/>
        </p:nvSpPr>
        <p:spPr>
          <a:xfrm>
            <a:off x="8291466" y="6253561"/>
            <a:ext cx="2034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writing, add a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In French, leave a space before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and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and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: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DD26AA1-71A3-49F4-8575-173762733D0D}"/>
              </a:ext>
            </a:extLst>
          </p:cNvPr>
          <p:cNvSpPr/>
          <p:nvPr/>
        </p:nvSpPr>
        <p:spPr>
          <a:xfrm rot="11917361">
            <a:off x="9829822" y="58359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1230E23-47D0-499C-8706-EB21F5AD06B5}"/>
              </a:ext>
            </a:extLst>
          </p:cNvPr>
          <p:cNvSpPr txBox="1"/>
          <p:nvPr/>
        </p:nvSpPr>
        <p:spPr>
          <a:xfrm>
            <a:off x="10151542" y="4826190"/>
            <a:ext cx="2034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say it is or it’s, use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 Ce (this, that)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c’ before a vowel.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68EC58E-207C-44C9-8950-198500175C1F}"/>
              </a:ext>
            </a:extLst>
          </p:cNvPr>
          <p:cNvSpPr txBox="1"/>
          <p:nvPr/>
        </p:nvSpPr>
        <p:spPr>
          <a:xfrm>
            <a:off x="10587562" y="5333731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dimanche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5897F7B-F6DA-49E7-BFE9-BE038C39B9BF}"/>
              </a:ext>
            </a:extLst>
          </p:cNvPr>
          <p:cNvSpPr txBox="1"/>
          <p:nvPr/>
        </p:nvSpPr>
        <p:spPr>
          <a:xfrm>
            <a:off x="10579718" y="5540872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It’s Sunday.</a:t>
            </a:r>
          </a:p>
        </p:txBody>
      </p:sp>
      <p:pic>
        <p:nvPicPr>
          <p:cNvPr id="103" name="Graphic 102" descr="Flip calendar">
            <a:extLst>
              <a:ext uri="{FF2B5EF4-FFF2-40B4-BE49-F238E27FC236}">
                <a16:creationId xmlns:a16="http://schemas.microsoft.com/office/drawing/2014/main" id="{1D2AF972-94EC-4055-A0E9-5EAD5BA565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23416" y="5325535"/>
            <a:ext cx="556505" cy="556505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EA449783-AC03-4660-8679-DC6063D715DE}"/>
              </a:ext>
            </a:extLst>
          </p:cNvPr>
          <p:cNvSpPr txBox="1"/>
          <p:nvPr/>
        </p:nvSpPr>
        <p:spPr>
          <a:xfrm>
            <a:off x="10159865" y="5491565"/>
            <a:ext cx="521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Sun</a:t>
            </a:r>
          </a:p>
        </p:txBody>
      </p:sp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87502"/>
              </p:ext>
            </p:extLst>
          </p:nvPr>
        </p:nvGraphicFramePr>
        <p:xfrm>
          <a:off x="6442492" y="409467"/>
          <a:ext cx="5646765" cy="69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353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69280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09" name="Table 107">
            <a:extLst>
              <a:ext uri="{FF2B5EF4-FFF2-40B4-BE49-F238E27FC236}">
                <a16:creationId xmlns:a16="http://schemas.microsoft.com/office/drawing/2014/main" id="{7E919445-A197-4F72-999B-5DA538D8C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62225"/>
              </p:ext>
            </p:extLst>
          </p:nvPr>
        </p:nvGraphicFramePr>
        <p:xfrm>
          <a:off x="6442491" y="1117287"/>
          <a:ext cx="5646765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842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940284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SFC</a:t>
                      </a: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] 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ilent 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</a:t>
                      </a: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inal 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onsonant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peti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mai</a:t>
                      </a:r>
                      <a:r>
                        <a:rPr lang="en-GB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gran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b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deu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11" name="Table 107">
            <a:extLst>
              <a:ext uri="{FF2B5EF4-FFF2-40B4-BE49-F238E27FC236}">
                <a16:creationId xmlns:a16="http://schemas.microsoft.com/office/drawing/2014/main" id="{1E2EEA70-CA67-4351-891C-825A4E6FF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447671"/>
              </p:ext>
            </p:extLst>
          </p:nvPr>
        </p:nvGraphicFramePr>
        <p:xfrm>
          <a:off x="6448140" y="1978155"/>
          <a:ext cx="5639085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53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501160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407846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415547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petit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pic>
        <p:nvPicPr>
          <p:cNvPr id="112" name="Picture 36">
            <a:extLst>
              <a:ext uri="{FF2B5EF4-FFF2-40B4-BE49-F238E27FC236}">
                <a16:creationId xmlns:a16="http://schemas.microsoft.com/office/drawing/2014/main" id="{82FA48BA-F37F-44FA-8ECC-E1AF86E1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87" y="545788"/>
            <a:ext cx="485041" cy="28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4CA7846E-E9C3-4765-8996-2B5696AFDA58}"/>
              </a:ext>
            </a:extLst>
          </p:cNvPr>
          <p:cNvSpPr txBox="1"/>
          <p:nvPr/>
        </p:nvSpPr>
        <p:spPr>
          <a:xfrm>
            <a:off x="6492698" y="816368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4" name="Picture 43">
            <a:extLst>
              <a:ext uri="{FF2B5EF4-FFF2-40B4-BE49-F238E27FC236}">
                <a16:creationId xmlns:a16="http://schemas.microsoft.com/office/drawing/2014/main" id="{C2D36805-31B3-46B0-ADEE-21575A859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87" y="501542"/>
            <a:ext cx="505239" cy="39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EDE5835E-0633-42EF-A155-B1A64370B767}"/>
              </a:ext>
            </a:extLst>
          </p:cNvPr>
          <p:cNvSpPr txBox="1"/>
          <p:nvPr/>
        </p:nvSpPr>
        <p:spPr>
          <a:xfrm>
            <a:off x="7639694" y="862031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ch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v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104B14B-F40B-4859-99EA-1648FA011FA8}"/>
              </a:ext>
            </a:extLst>
          </p:cNvPr>
          <p:cNvSpPr txBox="1"/>
          <p:nvPr/>
        </p:nvSpPr>
        <p:spPr>
          <a:xfrm>
            <a:off x="8727585" y="850276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6F734DB-6B1D-42BF-9937-CFB7936519E3}"/>
              </a:ext>
            </a:extLst>
          </p:cNvPr>
          <p:cNvSpPr txBox="1"/>
          <p:nvPr/>
        </p:nvSpPr>
        <p:spPr>
          <a:xfrm>
            <a:off x="9902902" y="85846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B871658-34AA-45E8-A5AB-78DB6787102D}"/>
              </a:ext>
            </a:extLst>
          </p:cNvPr>
          <p:cNvSpPr txBox="1"/>
          <p:nvPr/>
        </p:nvSpPr>
        <p:spPr>
          <a:xfrm>
            <a:off x="11078219" y="85815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niver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9" name="Picture 45">
            <a:extLst>
              <a:ext uri="{FF2B5EF4-FFF2-40B4-BE49-F238E27FC236}">
                <a16:creationId xmlns:a16="http://schemas.microsoft.com/office/drawing/2014/main" id="{2A8CA7BB-DD8C-41D6-A26F-3B16C01D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782" y="432981"/>
            <a:ext cx="332364" cy="31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" name="Picture 46">
            <a:extLst>
              <a:ext uri="{FF2B5EF4-FFF2-40B4-BE49-F238E27FC236}">
                <a16:creationId xmlns:a16="http://schemas.microsoft.com/office/drawing/2014/main" id="{BC9CB3B7-5466-4E41-9F30-6BC75EC2A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805" y="468948"/>
            <a:ext cx="443510" cy="44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" name="Picture 39">
            <a:extLst>
              <a:ext uri="{FF2B5EF4-FFF2-40B4-BE49-F238E27FC236}">
                <a16:creationId xmlns:a16="http://schemas.microsoft.com/office/drawing/2014/main" id="{D544E06D-B8BA-4CAF-A5DA-52D4B1EFE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864" y="575076"/>
            <a:ext cx="687266" cy="35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" name="Picture 44">
            <a:extLst>
              <a:ext uri="{FF2B5EF4-FFF2-40B4-BE49-F238E27FC236}">
                <a16:creationId xmlns:a16="http://schemas.microsoft.com/office/drawing/2014/main" id="{8501D30C-1F00-4976-B220-87949CC4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805" y="476849"/>
            <a:ext cx="660347" cy="43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" name="Image3">
            <a:extLst>
              <a:ext uri="{FF2B5EF4-FFF2-40B4-BE49-F238E27FC236}">
                <a16:creationId xmlns:a16="http://schemas.microsoft.com/office/drawing/2014/main" id="{F32049EC-E02C-4D04-A9F9-20591A28E791}"/>
              </a:ext>
            </a:extLst>
          </p:cNvPr>
          <p:cNvPicPr/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10536307" y="1157169"/>
            <a:ext cx="386349" cy="336059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BDC05C08-82C0-422A-AF1C-43052697D3A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978" y="1191704"/>
            <a:ext cx="292275" cy="292275"/>
          </a:xfrm>
          <a:prstGeom prst="rect">
            <a:avLst/>
          </a:prstGeom>
        </p:spPr>
      </p:pic>
      <p:pic>
        <p:nvPicPr>
          <p:cNvPr id="125" name="Google Shape;375;p6" descr="face icon to show 'but'">
            <a:extLst>
              <a:ext uri="{FF2B5EF4-FFF2-40B4-BE49-F238E27FC236}">
                <a16:creationId xmlns:a16="http://schemas.microsoft.com/office/drawing/2014/main" id="{3F3378FE-2145-4493-B17C-EE0DDE77D09B}"/>
              </a:ext>
            </a:extLst>
          </p:cNvPr>
          <p:cNvPicPr preferRelativeResize="0"/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320543" y="1088463"/>
            <a:ext cx="38635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19EAFADD-F9EA-48ED-9C0E-F6ACF6DB0C62}"/>
              </a:ext>
            </a:extLst>
          </p:cNvPr>
          <p:cNvSpPr txBox="1"/>
          <p:nvPr/>
        </p:nvSpPr>
        <p:spPr>
          <a:xfrm>
            <a:off x="9272024" y="1331458"/>
            <a:ext cx="509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[but]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B82D6209-1D2B-4DF1-BCD6-C4444D2DCB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45" y="1182670"/>
            <a:ext cx="362065" cy="318006"/>
          </a:xfrm>
          <a:prstGeom prst="rect">
            <a:avLst/>
          </a:prstGeom>
        </p:spPr>
      </p:pic>
      <p:pic>
        <p:nvPicPr>
          <p:cNvPr id="129" name="Picture 128" descr="A picture containing shape&#10;&#10;Description automatically generated">
            <a:extLst>
              <a:ext uri="{FF2B5EF4-FFF2-40B4-BE49-F238E27FC236}">
                <a16:creationId xmlns:a16="http://schemas.microsoft.com/office/drawing/2014/main" id="{590C9704-AF8A-4722-A378-A11DD8B34F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752" y="2026543"/>
            <a:ext cx="295238" cy="229303"/>
          </a:xfrm>
          <a:prstGeom prst="rect">
            <a:avLst/>
          </a:prstGeom>
        </p:spPr>
      </p:pic>
      <p:pic>
        <p:nvPicPr>
          <p:cNvPr id="131" name="Picture 130" descr="A picture containing text&#10;&#10;Description automatically generated">
            <a:extLst>
              <a:ext uri="{FF2B5EF4-FFF2-40B4-BE49-F238E27FC236}">
                <a16:creationId xmlns:a16="http://schemas.microsoft.com/office/drawing/2014/main" id="{37A0E88C-19EE-429C-9BD6-F4DBDC6498C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21"/>
          <a:stretch/>
        </p:blipFill>
        <p:spPr>
          <a:xfrm>
            <a:off x="11563137" y="1589709"/>
            <a:ext cx="304116" cy="339977"/>
          </a:xfrm>
          <a:prstGeom prst="rect">
            <a:avLst/>
          </a:prstGeom>
        </p:spPr>
      </p:pic>
      <p:pic>
        <p:nvPicPr>
          <p:cNvPr id="132" name="Picture 2" descr="Tic Toe, Cinq Dans Une Rangée, Jeu">
            <a:extLst>
              <a:ext uri="{FF2B5EF4-FFF2-40B4-BE49-F238E27FC236}">
                <a16:creationId xmlns:a16="http://schemas.microsoft.com/office/drawing/2014/main" id="{F3E61E67-5747-45BD-9533-0FD8D7B0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085" y="2024320"/>
            <a:ext cx="380104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Image3">
            <a:extLst>
              <a:ext uri="{FF2B5EF4-FFF2-40B4-BE49-F238E27FC236}">
                <a16:creationId xmlns:a16="http://schemas.microsoft.com/office/drawing/2014/main" id="{10888457-2774-4460-AE25-BD884F9EDB5A}"/>
              </a:ext>
            </a:extLst>
          </p:cNvPr>
          <p:cNvPicPr/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10144456" y="1572638"/>
            <a:ext cx="386349" cy="336059"/>
          </a:xfrm>
          <a:prstGeom prst="rect">
            <a:avLst/>
          </a:prstGeom>
        </p:spPr>
      </p:pic>
      <p:pic>
        <p:nvPicPr>
          <p:cNvPr id="134" name="Picture 133" descr="Icon&#10;&#10;Description automatically generated">
            <a:extLst>
              <a:ext uri="{FF2B5EF4-FFF2-40B4-BE49-F238E27FC236}">
                <a16:creationId xmlns:a16="http://schemas.microsoft.com/office/drawing/2014/main" id="{78FE872B-0834-47FF-8A62-C6D031B568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7" y="2005613"/>
            <a:ext cx="292275" cy="292275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F68F5F81-1F8F-4D20-85CB-120315F965F3}"/>
              </a:ext>
            </a:extLst>
          </p:cNvPr>
          <p:cNvSpPr txBox="1"/>
          <p:nvPr/>
        </p:nvSpPr>
        <p:spPr>
          <a:xfrm>
            <a:off x="9261323" y="2124726"/>
            <a:ext cx="951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[a little bit]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D773542-6242-43A7-A27B-01886089B4B7}"/>
              </a:ext>
            </a:extLst>
          </p:cNvPr>
          <p:cNvSpPr txBox="1"/>
          <p:nvPr/>
        </p:nvSpPr>
        <p:spPr>
          <a:xfrm>
            <a:off x="10594923" y="2102441"/>
            <a:ext cx="95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[a game]</a:t>
            </a:r>
          </a:p>
        </p:txBody>
      </p:sp>
      <p:pic>
        <p:nvPicPr>
          <p:cNvPr id="137" name="Picture 136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62CEA5ED-6848-4A98-B1B4-109BC2F98CE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976" y="5832376"/>
            <a:ext cx="1072447" cy="919424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6361524" y="16462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pic>
        <p:nvPicPr>
          <p:cNvPr id="139" name="Picture 2" descr="Child, Happy, Boy, Hair, Smiling, Smile, Kid, Play">
            <a:extLst>
              <a:ext uri="{FF2B5EF4-FFF2-40B4-BE49-F238E27FC236}">
                <a16:creationId xmlns:a16="http://schemas.microsoft.com/office/drawing/2014/main" id="{6511187E-C1DE-477A-BD25-9C139696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876" y="1568295"/>
            <a:ext cx="246929" cy="3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84B70199-17CC-45BD-B55D-9E227A7B3E87}"/>
              </a:ext>
            </a:extLst>
          </p:cNvPr>
          <p:cNvSpPr txBox="1"/>
          <p:nvPr/>
        </p:nvSpPr>
        <p:spPr>
          <a:xfrm>
            <a:off x="7744837" y="1717416"/>
            <a:ext cx="951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[child]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38552BD-1B33-4191-9E39-289F7EE7DEEB}"/>
              </a:ext>
            </a:extLst>
          </p:cNvPr>
          <p:cNvSpPr/>
          <p:nvPr/>
        </p:nvSpPr>
        <p:spPr>
          <a:xfrm>
            <a:off x="7716580" y="1587990"/>
            <a:ext cx="633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enf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an</a:t>
            </a:r>
            <a:r>
              <a:rPr lang="en-GB" sz="11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57EEA74-FE41-4590-B760-3AC895EA4B61}"/>
              </a:ext>
            </a:extLst>
          </p:cNvPr>
          <p:cNvSpPr/>
          <p:nvPr/>
        </p:nvSpPr>
        <p:spPr>
          <a:xfrm>
            <a:off x="9283872" y="1587990"/>
            <a:ext cx="5950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gr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an</a:t>
            </a:r>
            <a:r>
              <a:rPr lang="en-GB" sz="11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1650EE7-33F0-4325-AFF6-680573E7E8B5}"/>
              </a:ext>
            </a:extLst>
          </p:cNvPr>
          <p:cNvSpPr/>
          <p:nvPr/>
        </p:nvSpPr>
        <p:spPr>
          <a:xfrm>
            <a:off x="10617108" y="1597718"/>
            <a:ext cx="7248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mam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an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95564E9-8642-452B-820F-C60AD1A0EEF3}"/>
              </a:ext>
            </a:extLst>
          </p:cNvPr>
          <p:cNvSpPr txBox="1"/>
          <p:nvPr/>
        </p:nvSpPr>
        <p:spPr>
          <a:xfrm>
            <a:off x="10609514" y="1741069"/>
            <a:ext cx="951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[mum]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9C1DC-98AB-4BCE-8018-6A7AD818C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401018"/>
              </p:ext>
            </p:extLst>
          </p:nvPr>
        </p:nvGraphicFramePr>
        <p:xfrm>
          <a:off x="2668009" y="475417"/>
          <a:ext cx="3712727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2727">
                  <a:extLst>
                    <a:ext uri="{9D8B030D-6E8A-4147-A177-3AD203B41FA5}">
                      <a16:colId xmlns:a16="http://schemas.microsoft.com/office/drawing/2014/main" val="4066357017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différent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différent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different (</a:t>
                      </a:r>
                      <a:r>
                        <a:rPr lang="en-GB" sz="110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m), different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55843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important,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important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important (m), important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90368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indépendant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indépendant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independent (m),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98922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prudent,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prudent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careful (m), careful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38018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joli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joli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pretty (m), pretty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49744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seul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seul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alone (m), alone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85584"/>
                  </a:ext>
                </a:extLst>
              </a:tr>
            </a:tbl>
          </a:graphicData>
        </a:graphic>
      </p:graphicFrame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30D5CE3-3AC0-496C-B209-CCC5D0BA003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30" y="5040176"/>
            <a:ext cx="2407628" cy="1763162"/>
          </a:xfrm>
          <a:prstGeom prst="rect">
            <a:avLst/>
          </a:prstGeom>
        </p:spPr>
      </p:pic>
      <p:pic>
        <p:nvPicPr>
          <p:cNvPr id="93" name="Picture 92" descr="Logo&#10;&#10;Description automatically generated">
            <a:extLst>
              <a:ext uri="{FF2B5EF4-FFF2-40B4-BE49-F238E27FC236}">
                <a16:creationId xmlns:a16="http://schemas.microsoft.com/office/drawing/2014/main" id="{FD597329-CEF4-48C2-8B08-553547E8A2F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24" y="4506365"/>
            <a:ext cx="950880" cy="619907"/>
          </a:xfrm>
          <a:prstGeom prst="rect">
            <a:avLst/>
          </a:prstGeom>
        </p:spPr>
      </p:pic>
      <p:pic>
        <p:nvPicPr>
          <p:cNvPr id="102" name="Picture 101" descr="Logo&#10;&#10;Description automatically generated with medium confidence">
            <a:extLst>
              <a:ext uri="{FF2B5EF4-FFF2-40B4-BE49-F238E27FC236}">
                <a16:creationId xmlns:a16="http://schemas.microsoft.com/office/drawing/2014/main" id="{3E803CE4-0A8F-42B3-A8E1-7D231034461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75" y="4203816"/>
            <a:ext cx="998703" cy="692192"/>
          </a:xfrm>
          <a:prstGeom prst="rect">
            <a:avLst/>
          </a:prstGeom>
        </p:spPr>
      </p:pic>
      <p:pic>
        <p:nvPicPr>
          <p:cNvPr id="105" name="Picture 104" descr="Logo&#10;&#10;Description automatically generated">
            <a:extLst>
              <a:ext uri="{FF2B5EF4-FFF2-40B4-BE49-F238E27FC236}">
                <a16:creationId xmlns:a16="http://schemas.microsoft.com/office/drawing/2014/main" id="{8F5E790E-159F-479B-BA54-9B6CAC6C6DC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75" y="4952232"/>
            <a:ext cx="753206" cy="68358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AA7589DB-F9AE-4955-9AB3-8CE216F411E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89" y="6072090"/>
            <a:ext cx="296884" cy="379814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FA37FBD9-6ADB-4D97-9E48-4F114D28E7E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77" y="6440475"/>
            <a:ext cx="300849" cy="384887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856B9B9-CFFC-480F-822F-51B26E6D57F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12" y="5518756"/>
            <a:ext cx="366800" cy="312144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719D0212-A9F7-4636-9C15-6135FE9A7E2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88" y="5547422"/>
            <a:ext cx="282340" cy="312144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26D1254-915B-48C7-8A83-D0E30EFACFB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52" y="5193640"/>
            <a:ext cx="282340" cy="312144"/>
          </a:xfrm>
          <a:prstGeom prst="rect">
            <a:avLst/>
          </a:prstGeom>
        </p:spPr>
      </p:pic>
      <p:pic>
        <p:nvPicPr>
          <p:cNvPr id="127" name="Picture 126" descr="A picture containing text&#10;&#10;Description automatically generated">
            <a:extLst>
              <a:ext uri="{FF2B5EF4-FFF2-40B4-BE49-F238E27FC236}">
                <a16:creationId xmlns:a16="http://schemas.microsoft.com/office/drawing/2014/main" id="{05F1CCAF-2B05-4109-80C7-A288988E428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0" y="5907813"/>
            <a:ext cx="366800" cy="3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FFFF00"/>
                </a:solidFill>
                <a:highlight>
                  <a:srgbClr val="C0C0C0"/>
                </a:highlight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Jaune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Autumn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5499"/>
              </p:ext>
            </p:extLst>
          </p:nvPr>
        </p:nvGraphicFramePr>
        <p:xfrm>
          <a:off x="100988" y="89290"/>
          <a:ext cx="2454345" cy="4450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4345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23642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classe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(in class)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7509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avoir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have|having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7509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j’ai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have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7509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as – you have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7509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 – he has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7509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 – she has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750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a/an (m), a/an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750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question (f) – question 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27509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réponse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response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27509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idéal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idéal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ideal (m), ideal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750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quoi – what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275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ou</a:t>
                      </a: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- or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7509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chaque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each, every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750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pour – for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27509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me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27509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08706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14106"/>
              </p:ext>
            </p:extLst>
          </p:nvPr>
        </p:nvGraphicFramePr>
        <p:xfrm>
          <a:off x="2611366" y="89290"/>
          <a:ext cx="2548887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8887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91592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À la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maison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(at home)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bureau (m) – desk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chat (m) – cat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crayon (m) – pencil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dessin (m) – drawing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lit (m) - bed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message (m) – message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affiche (f) – poster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carte (f) – card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chaise (f) - chair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8233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chambre (f) – bedroom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idée (f) - idea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dans – in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sous – under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sur - on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</a:tbl>
          </a:graphicData>
        </a:graphic>
      </p:graphicFrame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222856"/>
              </p:ext>
            </p:extLst>
          </p:nvPr>
        </p:nvGraphicFramePr>
        <p:xfrm>
          <a:off x="5246698" y="409467"/>
          <a:ext cx="6842560" cy="530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3010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09" name="Table 107">
            <a:extLst>
              <a:ext uri="{FF2B5EF4-FFF2-40B4-BE49-F238E27FC236}">
                <a16:creationId xmlns:a16="http://schemas.microsoft.com/office/drawing/2014/main" id="{7E919445-A197-4F72-999B-5DA538D8C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98365"/>
              </p:ext>
            </p:extLst>
          </p:nvPr>
        </p:nvGraphicFramePr>
        <p:xfrm>
          <a:off x="5246697" y="971448"/>
          <a:ext cx="6842561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46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2481879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727770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968450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Liaison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t-liaison with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c’est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before a vowel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 livre.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peluche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159821" y="7124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E032FD-01C3-42E6-A756-778CAF39E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39006"/>
              </p:ext>
            </p:extLst>
          </p:nvPr>
        </p:nvGraphicFramePr>
        <p:xfrm>
          <a:off x="83785" y="4625869"/>
          <a:ext cx="5802126" cy="216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4042">
                  <a:extLst>
                    <a:ext uri="{9D8B030D-6E8A-4147-A177-3AD203B41FA5}">
                      <a16:colId xmlns:a16="http://schemas.microsoft.com/office/drawing/2014/main" val="2222051249"/>
                    </a:ext>
                  </a:extLst>
                </a:gridCol>
                <a:gridCol w="1841488">
                  <a:extLst>
                    <a:ext uri="{9D8B030D-6E8A-4147-A177-3AD203B41FA5}">
                      <a16:colId xmlns:a16="http://schemas.microsoft.com/office/drawing/2014/main" val="3946774754"/>
                    </a:ext>
                  </a:extLst>
                </a:gridCol>
                <a:gridCol w="2026596">
                  <a:extLst>
                    <a:ext uri="{9D8B030D-6E8A-4147-A177-3AD203B41FA5}">
                      <a16:colId xmlns:a16="http://schemas.microsoft.com/office/drawing/2014/main" val="630879393"/>
                    </a:ext>
                  </a:extLst>
                </a:gridCol>
              </a:tblGrid>
              <a:tr h="216089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Gender of nouns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In French,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things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, as well as people and animals, are either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masculine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 or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feminine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. We say that they have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gender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This is </a:t>
                      </a:r>
                      <a:r>
                        <a:rPr kumimoji="0" lang="en-GB" sz="11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grammatical</a:t>
                      </a: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, not biological gender!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A table (</a:t>
                      </a:r>
                      <a:r>
                        <a:rPr kumimoji="0" lang="en-GB" sz="11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une</a:t>
                      </a: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table</a:t>
                      </a: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) is not female, it is a </a:t>
                      </a:r>
                      <a:r>
                        <a:rPr kumimoji="0" lang="en-GB" sz="11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feminine noun.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Indefinite articles – ‘a’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To say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(or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an)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in French use </a:t>
                      </a:r>
                      <a:r>
                        <a:rPr kumimoji="0" lang="en-GB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before a masculine noun and </a:t>
                      </a:r>
                      <a:r>
                        <a:rPr kumimoji="0" lang="en-GB" sz="11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une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before a feminine noun.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crayon 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orange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Saying what people have with the verb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avoir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40565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09CE153-6240-46A3-BE55-96BC9359EB38}"/>
              </a:ext>
            </a:extLst>
          </p:cNvPr>
          <p:cNvSpPr/>
          <p:nvPr/>
        </p:nvSpPr>
        <p:spPr>
          <a:xfrm>
            <a:off x="2821983" y="5974380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pic>
        <p:nvPicPr>
          <p:cNvPr id="6" name="Picture 5" descr="A picture containing text, table, furniture, worktable&#10;&#10;Description automatically generated">
            <a:extLst>
              <a:ext uri="{FF2B5EF4-FFF2-40B4-BE49-F238E27FC236}">
                <a16:creationId xmlns:a16="http://schemas.microsoft.com/office/drawing/2014/main" id="{035759A2-C7A1-4DB4-913F-5348C369B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43" y="6440884"/>
            <a:ext cx="438776" cy="365418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D8654E8-0C5F-4C99-8A90-E614B653F847}"/>
              </a:ext>
            </a:extLst>
          </p:cNvPr>
          <p:cNvSpPr/>
          <p:nvPr/>
        </p:nvSpPr>
        <p:spPr>
          <a:xfrm>
            <a:off x="2855719" y="6300045"/>
            <a:ext cx="325730" cy="25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C4DAE7C-9315-4D52-BC82-E9EDD5C1E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89" y="6287437"/>
            <a:ext cx="337398" cy="324123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2CDCBB2-FBC7-4510-8FCE-A1A455EF2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65" y="5913513"/>
            <a:ext cx="630108" cy="202422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ADE9DF2-04A6-4B3A-AD85-19D8B1061694}"/>
              </a:ext>
            </a:extLst>
          </p:cNvPr>
          <p:cNvGrpSpPr/>
          <p:nvPr/>
        </p:nvGrpSpPr>
        <p:grpSpPr>
          <a:xfrm>
            <a:off x="4038972" y="5063770"/>
            <a:ext cx="1761880" cy="1621437"/>
            <a:chOff x="8460333" y="2872874"/>
            <a:chExt cx="1761880" cy="1621437"/>
          </a:xfrm>
        </p:grpSpPr>
        <p:pic>
          <p:nvPicPr>
            <p:cNvPr id="105" name="Picture 104" descr="Icon&#10;&#10;Description automatically generated">
              <a:extLst>
                <a:ext uri="{FF2B5EF4-FFF2-40B4-BE49-F238E27FC236}">
                  <a16:creationId xmlns:a16="http://schemas.microsoft.com/office/drawing/2014/main" id="{55E3E4C6-E4C3-4413-9F4D-57E68AB69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333" y="2872874"/>
              <a:ext cx="1621437" cy="1621437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97112B7-A3F9-42BB-AED0-77EFA7AB7102}"/>
                </a:ext>
              </a:extLst>
            </p:cNvPr>
            <p:cNvSpPr txBox="1"/>
            <p:nvPr/>
          </p:nvSpPr>
          <p:spPr>
            <a:xfrm>
              <a:off x="8904817" y="3468821"/>
              <a:ext cx="76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avoir</a:t>
              </a:r>
              <a:endParaRPr lang="en-GB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ABA255E-4A2F-43B8-834E-02AAF568EB55}"/>
                </a:ext>
              </a:extLst>
            </p:cNvPr>
            <p:cNvSpPr txBox="1"/>
            <p:nvPr/>
          </p:nvSpPr>
          <p:spPr>
            <a:xfrm>
              <a:off x="8631016" y="2933806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j’ai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6007B6F4-D4DD-41B9-B4F1-AE824824E77C}"/>
                </a:ext>
              </a:extLst>
            </p:cNvPr>
            <p:cNvSpPr txBox="1"/>
            <p:nvPr/>
          </p:nvSpPr>
          <p:spPr>
            <a:xfrm>
              <a:off x="9451617" y="3152384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tu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as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CF61CF4-8F1B-4E51-AC11-1127018ECFE0}"/>
                </a:ext>
              </a:extLst>
            </p:cNvPr>
            <p:cNvSpPr txBox="1"/>
            <p:nvPr/>
          </p:nvSpPr>
          <p:spPr>
            <a:xfrm>
              <a:off x="8501428" y="3677477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il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a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B8BF2EB-F838-43F7-B39F-ADF4AF5766C0}"/>
                </a:ext>
              </a:extLst>
            </p:cNvPr>
            <p:cNvSpPr txBox="1"/>
            <p:nvPr/>
          </p:nvSpPr>
          <p:spPr>
            <a:xfrm>
              <a:off x="9137561" y="3896039"/>
              <a:ext cx="87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elle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a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225DBF0-0A31-4771-8039-EB31939C813F}"/>
                </a:ext>
              </a:extLst>
            </p:cNvPr>
            <p:cNvSpPr txBox="1"/>
            <p:nvPr/>
          </p:nvSpPr>
          <p:spPr>
            <a:xfrm>
              <a:off x="8743122" y="3123253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have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A4B7040-0C97-443A-93A8-79D1F1C3F914}"/>
                </a:ext>
              </a:extLst>
            </p:cNvPr>
            <p:cNvSpPr txBox="1"/>
            <p:nvPr/>
          </p:nvSpPr>
          <p:spPr>
            <a:xfrm rot="385377">
              <a:off x="9399304" y="3357670"/>
              <a:ext cx="8132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have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A248325-529C-43E9-9A9B-EC1740BD9450}"/>
                </a:ext>
              </a:extLst>
            </p:cNvPr>
            <p:cNvSpPr txBox="1"/>
            <p:nvPr/>
          </p:nvSpPr>
          <p:spPr>
            <a:xfrm>
              <a:off x="8518777" y="3862633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he has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8A024B4-E9B1-4D13-9EAB-7D9C955E908E}"/>
                </a:ext>
              </a:extLst>
            </p:cNvPr>
            <p:cNvSpPr txBox="1"/>
            <p:nvPr/>
          </p:nvSpPr>
          <p:spPr>
            <a:xfrm>
              <a:off x="9168383" y="4107678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she has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AB8353-27FE-4215-8AF0-0D64AC7FB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37675"/>
              </p:ext>
            </p:extLst>
          </p:nvPr>
        </p:nvGraphicFramePr>
        <p:xfrm>
          <a:off x="6028890" y="4620386"/>
          <a:ext cx="5802126" cy="216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4042">
                  <a:extLst>
                    <a:ext uri="{9D8B030D-6E8A-4147-A177-3AD203B41FA5}">
                      <a16:colId xmlns:a16="http://schemas.microsoft.com/office/drawing/2014/main" val="4011427014"/>
                    </a:ext>
                  </a:extLst>
                </a:gridCol>
                <a:gridCol w="1841488">
                  <a:extLst>
                    <a:ext uri="{9D8B030D-6E8A-4147-A177-3AD203B41FA5}">
                      <a16:colId xmlns:a16="http://schemas.microsoft.com/office/drawing/2014/main" val="586425027"/>
                    </a:ext>
                  </a:extLst>
                </a:gridCol>
                <a:gridCol w="2026596">
                  <a:extLst>
                    <a:ext uri="{9D8B030D-6E8A-4147-A177-3AD203B41FA5}">
                      <a16:colId xmlns:a16="http://schemas.microsoft.com/office/drawing/2014/main" val="3188531593"/>
                    </a:ext>
                  </a:extLst>
                </a:gridCol>
              </a:tblGrid>
              <a:tr h="216089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yes/no questions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Questions with 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quoi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Put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quoi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at the end to make a 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what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question: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C’est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quoi ?</a:t>
                      </a:r>
                      <a:b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What is it?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Tu as quoi ?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What do </a:t>
                      </a: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you have?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6894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64B5143F-D63C-42FF-9D6C-3FB264340B3E}"/>
              </a:ext>
            </a:extLst>
          </p:cNvPr>
          <p:cNvSpPr txBox="1"/>
          <p:nvPr/>
        </p:nvSpPr>
        <p:spPr>
          <a:xfrm>
            <a:off x="6028890" y="4852484"/>
            <a:ext cx="2034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Change a statement into a question by raising your voice at the end.</a:t>
            </a:r>
          </a:p>
        </p:txBody>
      </p:sp>
      <p:pic>
        <p:nvPicPr>
          <p:cNvPr id="150" name="Picture 10" descr="Cajas De Regalo, Regalo, Regalo De Navidad, Corazón">
            <a:extLst>
              <a:ext uri="{FF2B5EF4-FFF2-40B4-BE49-F238E27FC236}">
                <a16:creationId xmlns:a16="http://schemas.microsoft.com/office/drawing/2014/main" id="{0EA3E4A3-01B9-43EB-A4C8-4AA3AA83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268" y="5591148"/>
            <a:ext cx="435450" cy="4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F221C72-8B97-460F-95A6-ED6BEFBDFD50}"/>
              </a:ext>
            </a:extLst>
          </p:cNvPr>
          <p:cNvGrpSpPr/>
          <p:nvPr/>
        </p:nvGrpSpPr>
        <p:grpSpPr>
          <a:xfrm>
            <a:off x="10883225" y="4709339"/>
            <a:ext cx="956688" cy="616268"/>
            <a:chOff x="10462370" y="146240"/>
            <a:chExt cx="1901190" cy="1224686"/>
          </a:xfrm>
        </p:grpSpPr>
        <p:pic>
          <p:nvPicPr>
            <p:cNvPr id="152" name="Picture 151" descr="Icon&#10;&#10;Description automatically generated">
              <a:extLst>
                <a:ext uri="{FF2B5EF4-FFF2-40B4-BE49-F238E27FC236}">
                  <a16:creationId xmlns:a16="http://schemas.microsoft.com/office/drawing/2014/main" id="{4BE04E11-E1B5-46C7-9727-490341297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49" t="21908" r="30637" b="40986"/>
            <a:stretch/>
          </p:blipFill>
          <p:spPr>
            <a:xfrm>
              <a:off x="10869282" y="146240"/>
              <a:ext cx="1215043" cy="1224686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65E3ACC5-F13F-4B1D-84E1-89A4DE804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5017">
              <a:off x="10462370" y="359676"/>
              <a:ext cx="1901190" cy="755495"/>
            </a:xfrm>
            <a:prstGeom prst="rect">
              <a:avLst/>
            </a:prstGeom>
          </p:spPr>
        </p:pic>
      </p:grpSp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C4669613-EC28-472B-AA35-DE9B958AEF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902" y="4688527"/>
            <a:ext cx="888935" cy="712978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68FE8228-560F-403B-9059-37ADC2D3423C}"/>
              </a:ext>
            </a:extLst>
          </p:cNvPr>
          <p:cNvSpPr txBox="1"/>
          <p:nvPr/>
        </p:nvSpPr>
        <p:spPr>
          <a:xfrm>
            <a:off x="9820749" y="5414560"/>
            <a:ext cx="2034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Haiti the first day of the week 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88E5ACD-2F11-4087-B0D4-41F4B23F2205}"/>
              </a:ext>
            </a:extLst>
          </p:cNvPr>
          <p:cNvSpPr/>
          <p:nvPr/>
        </p:nvSpPr>
        <p:spPr>
          <a:xfrm>
            <a:off x="10267507" y="5596212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6D1D68A-392D-4F00-9FB6-1DA93BC113D1}"/>
              </a:ext>
            </a:extLst>
          </p:cNvPr>
          <p:cNvSpPr txBox="1"/>
          <p:nvPr/>
        </p:nvSpPr>
        <p:spPr>
          <a:xfrm>
            <a:off x="10495522" y="5569522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dimanche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1F52A35-75B7-4F8F-8C18-9FB1323872A3}"/>
              </a:ext>
            </a:extLst>
          </p:cNvPr>
          <p:cNvSpPr txBox="1"/>
          <p:nvPr/>
        </p:nvSpPr>
        <p:spPr>
          <a:xfrm>
            <a:off x="9809419" y="5824030"/>
            <a:ext cx="2034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France the first </a:t>
            </a:r>
          </a:p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day of the week 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1FC51B4-D126-496E-A1E1-6DC970300D21}"/>
              </a:ext>
            </a:extLst>
          </p:cNvPr>
          <p:cNvSpPr/>
          <p:nvPr/>
        </p:nvSpPr>
        <p:spPr>
          <a:xfrm>
            <a:off x="9914045" y="6225895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BF10CC7-A612-4A4F-B8FA-D4FD45E602C2}"/>
              </a:ext>
            </a:extLst>
          </p:cNvPr>
          <p:cNvSpPr txBox="1"/>
          <p:nvPr/>
        </p:nvSpPr>
        <p:spPr>
          <a:xfrm>
            <a:off x="10144456" y="6205784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lundi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BCE4E94D-8985-4BCC-9F7F-CFC5F97822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318" y="5867003"/>
            <a:ext cx="713535" cy="775828"/>
          </a:xfrm>
          <a:prstGeom prst="rect">
            <a:avLst/>
          </a:prstGeom>
        </p:spPr>
      </p:pic>
      <p:pic>
        <p:nvPicPr>
          <p:cNvPr id="160" name="Picture 159" descr="Icon&#10;&#10;Description automatically generated">
            <a:extLst>
              <a:ext uri="{FF2B5EF4-FFF2-40B4-BE49-F238E27FC236}">
                <a16:creationId xmlns:a16="http://schemas.microsoft.com/office/drawing/2014/main" id="{4B5A8AD9-6773-4439-BD78-35100F8DB0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4515" y="477984"/>
            <a:ext cx="252673" cy="505345"/>
          </a:xfrm>
          <a:prstGeom prst="rect">
            <a:avLst/>
          </a:prstGeom>
        </p:spPr>
      </p:pic>
      <p:pic>
        <p:nvPicPr>
          <p:cNvPr id="161" name="Picture 160" descr="A picture containing tree, silhouette&#10;&#10;Description automatically generated">
            <a:extLst>
              <a:ext uri="{FF2B5EF4-FFF2-40B4-BE49-F238E27FC236}">
                <a16:creationId xmlns:a16="http://schemas.microsoft.com/office/drawing/2014/main" id="{F0C1E8B0-86FE-495D-9D20-7B5FF37F8F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1412" y="478703"/>
            <a:ext cx="754664" cy="424499"/>
          </a:xfrm>
          <a:prstGeom prst="rect">
            <a:avLst/>
          </a:prstGeom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A71606B-A524-4119-BFA5-842623810173}"/>
              </a:ext>
            </a:extLst>
          </p:cNvPr>
          <p:cNvGrpSpPr/>
          <p:nvPr/>
        </p:nvGrpSpPr>
        <p:grpSpPr>
          <a:xfrm>
            <a:off x="7263355" y="308206"/>
            <a:ext cx="714206" cy="715310"/>
            <a:chOff x="1127534" y="2900047"/>
            <a:chExt cx="2050183" cy="2050183"/>
          </a:xfrm>
        </p:grpSpPr>
        <p:pic>
          <p:nvPicPr>
            <p:cNvPr id="163" name="Graphic 162" descr="Flip calendar">
              <a:extLst>
                <a:ext uri="{FF2B5EF4-FFF2-40B4-BE49-F238E27FC236}">
                  <a16:creationId xmlns:a16="http://schemas.microsoft.com/office/drawing/2014/main" id="{00CC1790-D913-4CFE-80DA-BBE9C04A7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27534" y="2900047"/>
              <a:ext cx="2050183" cy="2050183"/>
            </a:xfrm>
            <a:prstGeom prst="rect">
              <a:avLst/>
            </a:prstGeom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BD1A346-BA29-4CE4-8C59-4A69B435DA91}"/>
                </a:ext>
              </a:extLst>
            </p:cNvPr>
            <p:cNvSpPr txBox="1"/>
            <p:nvPr/>
          </p:nvSpPr>
          <p:spPr>
            <a:xfrm>
              <a:off x="1439660" y="3852788"/>
              <a:ext cx="1388888" cy="70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Mon</a:t>
              </a:r>
            </a:p>
          </p:txBody>
        </p:sp>
      </p:grpSp>
      <p:pic>
        <p:nvPicPr>
          <p:cNvPr id="165" name="Picture 164" descr="A picture containing icon&#10;&#10;Description automatically generated">
            <a:extLst>
              <a:ext uri="{FF2B5EF4-FFF2-40B4-BE49-F238E27FC236}">
                <a16:creationId xmlns:a16="http://schemas.microsoft.com/office/drawing/2014/main" id="{E1A73B88-BB5F-47E6-93C1-3A2FC5C5C1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15286" y="470350"/>
            <a:ext cx="432089" cy="409044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1C2F3442-5DE5-4696-BDC6-E9E2260D20F8}"/>
              </a:ext>
            </a:extLst>
          </p:cNvPr>
          <p:cNvSpPr txBox="1"/>
          <p:nvPr/>
        </p:nvSpPr>
        <p:spPr>
          <a:xfrm>
            <a:off x="6641058" y="566826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un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0F9B8AA-D5DE-4EFF-9FA7-E56C88226C9E}"/>
              </a:ext>
            </a:extLst>
          </p:cNvPr>
          <p:cNvSpPr txBox="1"/>
          <p:nvPr/>
        </p:nvSpPr>
        <p:spPr>
          <a:xfrm>
            <a:off x="8107318" y="561267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br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182AD43-173D-4464-9DA1-E0845FC40233}"/>
              </a:ext>
            </a:extLst>
          </p:cNvPr>
          <p:cNvSpPr txBox="1"/>
          <p:nvPr/>
        </p:nvSpPr>
        <p:spPr>
          <a:xfrm>
            <a:off x="9333819" y="566424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j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un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gle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051393E5-92DC-425D-ADC8-CF0BB0EE8A7E}"/>
              </a:ext>
            </a:extLst>
          </p:cNvPr>
          <p:cNvSpPr txBox="1"/>
          <p:nvPr/>
        </p:nvSpPr>
        <p:spPr>
          <a:xfrm>
            <a:off x="10696814" y="513207"/>
            <a:ext cx="980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comm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16F61D-DC57-402C-9BE0-5927E6665A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1533">
            <a:off x="9503423" y="1025369"/>
            <a:ext cx="394616" cy="286969"/>
          </a:xfrm>
          <a:prstGeom prst="rect">
            <a:avLst/>
          </a:prstGeom>
        </p:spPr>
      </p:pic>
      <p:pic>
        <p:nvPicPr>
          <p:cNvPr id="171" name="Picture 16" descr="Animal, Bear, Cartoon, Children, Kids, Toys">
            <a:extLst>
              <a:ext uri="{FF2B5EF4-FFF2-40B4-BE49-F238E27FC236}">
                <a16:creationId xmlns:a16="http://schemas.microsoft.com/office/drawing/2014/main" id="{A18111A6-9A44-4077-9F4A-B3174345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855" y="1013271"/>
            <a:ext cx="242317" cy="3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7" name="Table 107">
            <a:extLst>
              <a:ext uri="{FF2B5EF4-FFF2-40B4-BE49-F238E27FC236}">
                <a16:creationId xmlns:a16="http://schemas.microsoft.com/office/drawing/2014/main" id="{B7E1ABD8-E6E8-495B-A337-185395FA2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118097"/>
              </p:ext>
            </p:extLst>
          </p:nvPr>
        </p:nvGraphicFramePr>
        <p:xfrm>
          <a:off x="5246698" y="1401856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78" name="Table 107">
            <a:extLst>
              <a:ext uri="{FF2B5EF4-FFF2-40B4-BE49-F238E27FC236}">
                <a16:creationId xmlns:a16="http://schemas.microsoft.com/office/drawing/2014/main" id="{060CCD6A-3F8B-4A8B-AF7F-6F11538F3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706859"/>
              </p:ext>
            </p:extLst>
          </p:nvPr>
        </p:nvGraphicFramePr>
        <p:xfrm>
          <a:off x="5246697" y="2028793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79" name="Table 107">
            <a:extLst>
              <a:ext uri="{FF2B5EF4-FFF2-40B4-BE49-F238E27FC236}">
                <a16:creationId xmlns:a16="http://schemas.microsoft.com/office/drawing/2014/main" id="{7E5760D9-B8A6-4A6C-8710-C33FF9B04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31153"/>
              </p:ext>
            </p:extLst>
          </p:nvPr>
        </p:nvGraphicFramePr>
        <p:xfrm>
          <a:off x="5246697" y="2664781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au/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eau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80" name="Table 107">
            <a:extLst>
              <a:ext uri="{FF2B5EF4-FFF2-40B4-BE49-F238E27FC236}">
                <a16:creationId xmlns:a16="http://schemas.microsoft.com/office/drawing/2014/main" id="{AB8B930B-A860-4594-9D43-2F1E237CF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591093"/>
              </p:ext>
            </p:extLst>
          </p:nvPr>
        </p:nvGraphicFramePr>
        <p:xfrm>
          <a:off x="5246697" y="3323278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81" name="Table 107">
            <a:extLst>
              <a:ext uri="{FF2B5EF4-FFF2-40B4-BE49-F238E27FC236}">
                <a16:creationId xmlns:a16="http://schemas.microsoft.com/office/drawing/2014/main" id="{AAAF61EB-9AC4-41B6-8EC8-3AE3CF766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81148"/>
              </p:ext>
            </p:extLst>
          </p:nvPr>
        </p:nvGraphicFramePr>
        <p:xfrm>
          <a:off x="5246698" y="3971832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83" name="TextBox 182">
            <a:extLst>
              <a:ext uri="{FF2B5EF4-FFF2-40B4-BE49-F238E27FC236}">
                <a16:creationId xmlns:a16="http://schemas.microsoft.com/office/drawing/2014/main" id="{0A1B06B3-2326-4DE5-9BF1-503DAE152E74}"/>
              </a:ext>
            </a:extLst>
          </p:cNvPr>
          <p:cNvSpPr txBox="1"/>
          <p:nvPr/>
        </p:nvSpPr>
        <p:spPr>
          <a:xfrm>
            <a:off x="6078498" y="557750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un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78FC016-E8B6-4A16-B15B-4803875C33C7}"/>
              </a:ext>
            </a:extLst>
          </p:cNvPr>
          <p:cNvSpPr txBox="1"/>
          <p:nvPr/>
        </p:nvSpPr>
        <p:spPr>
          <a:xfrm>
            <a:off x="5275662" y="1575166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74107F8-27FB-410D-8A9F-7CE7CB046D09}"/>
              </a:ext>
            </a:extLst>
          </p:cNvPr>
          <p:cNvSpPr txBox="1"/>
          <p:nvPr/>
        </p:nvSpPr>
        <p:spPr>
          <a:xfrm>
            <a:off x="6569891" y="1556587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diman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68C6FB3-66F2-453A-9DF3-30F5CAA74D09}"/>
              </a:ext>
            </a:extLst>
          </p:cNvPr>
          <p:cNvSpPr txBox="1"/>
          <p:nvPr/>
        </p:nvSpPr>
        <p:spPr>
          <a:xfrm>
            <a:off x="7948057" y="1558855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ABBDA4C-E664-47CD-9317-5B5D6DB8702E}"/>
              </a:ext>
            </a:extLst>
          </p:cNvPr>
          <p:cNvSpPr txBox="1"/>
          <p:nvPr/>
        </p:nvSpPr>
        <p:spPr>
          <a:xfrm>
            <a:off x="9326546" y="1556587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mar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48DC2B3-2B10-4C45-BD31-2B5DDDE0FC96}"/>
              </a:ext>
            </a:extLst>
          </p:cNvPr>
          <p:cNvSpPr txBox="1"/>
          <p:nvPr/>
        </p:nvSpPr>
        <p:spPr>
          <a:xfrm>
            <a:off x="10696814" y="1556587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bou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189" name="Graphic 188" descr="Flip calendar">
            <a:extLst>
              <a:ext uri="{FF2B5EF4-FFF2-40B4-BE49-F238E27FC236}">
                <a16:creationId xmlns:a16="http://schemas.microsoft.com/office/drawing/2014/main" id="{806098A3-9F4D-439B-8BAE-7C50A478C0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57982" y="1394807"/>
            <a:ext cx="556505" cy="556505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91DEFE22-A32C-41C2-BBA5-F882A08B2003}"/>
              </a:ext>
            </a:extLst>
          </p:cNvPr>
          <p:cNvSpPr txBox="1"/>
          <p:nvPr/>
        </p:nvSpPr>
        <p:spPr>
          <a:xfrm>
            <a:off x="7380693" y="1584513"/>
            <a:ext cx="521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Sun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52116CA-5587-4A70-A60D-2DF4293FDA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697" y="1527283"/>
            <a:ext cx="586921" cy="348575"/>
          </a:xfrm>
          <a:prstGeom prst="rect">
            <a:avLst/>
          </a:prstGeom>
        </p:spPr>
      </p:pic>
      <p:pic>
        <p:nvPicPr>
          <p:cNvPr id="191" name="Picture 190" descr="A picture containing logo&#10;&#10;Description automatically generated">
            <a:extLst>
              <a:ext uri="{FF2B5EF4-FFF2-40B4-BE49-F238E27FC236}">
                <a16:creationId xmlns:a16="http://schemas.microsoft.com/office/drawing/2014/main" id="{C99A5459-6447-4213-9ABF-940A15D2270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/>
          <a:stretch/>
        </p:blipFill>
        <p:spPr>
          <a:xfrm>
            <a:off x="10046481" y="1474554"/>
            <a:ext cx="462347" cy="392299"/>
          </a:xfrm>
          <a:prstGeom prst="rect">
            <a:avLst/>
          </a:prstGeom>
        </p:spPr>
      </p:pic>
      <p:pic>
        <p:nvPicPr>
          <p:cNvPr id="192" name="Picture 191" descr="A picture containing icon&#10;&#10;Description automatically generated">
            <a:extLst>
              <a:ext uri="{FF2B5EF4-FFF2-40B4-BE49-F238E27FC236}">
                <a16:creationId xmlns:a16="http://schemas.microsoft.com/office/drawing/2014/main" id="{A7D17AB5-8BF3-4902-AC63-2A731B35047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598" y="1446839"/>
            <a:ext cx="300255" cy="417746"/>
          </a:xfrm>
          <a:prstGeom prst="rect">
            <a:avLst/>
          </a:prstGeom>
        </p:spPr>
      </p:pic>
      <p:pic>
        <p:nvPicPr>
          <p:cNvPr id="193" name="Picture 192" descr="Logo, icon&#10;&#10;Description automatically generated">
            <a:extLst>
              <a:ext uri="{FF2B5EF4-FFF2-40B4-BE49-F238E27FC236}">
                <a16:creationId xmlns:a16="http://schemas.microsoft.com/office/drawing/2014/main" id="{42D2BC77-1A95-4906-8A90-D3C5C79474E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085" y="2058886"/>
            <a:ext cx="541801" cy="474923"/>
          </a:xfrm>
          <a:prstGeom prst="rect">
            <a:avLst/>
          </a:prstGeom>
        </p:spPr>
      </p:pic>
      <p:pic>
        <p:nvPicPr>
          <p:cNvPr id="194" name="Picture 193" descr="Logo&#10;&#10;Description automatically generated">
            <a:extLst>
              <a:ext uri="{FF2B5EF4-FFF2-40B4-BE49-F238E27FC236}">
                <a16:creationId xmlns:a16="http://schemas.microsoft.com/office/drawing/2014/main" id="{84E05CEC-8079-461B-BA15-84EB0BC399A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7188" y="2088845"/>
            <a:ext cx="454235" cy="454235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8A7862EC-E068-47C7-9705-2E0EB6875A4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786">
            <a:off x="7344790" y="2151659"/>
            <a:ext cx="567126" cy="283563"/>
          </a:xfrm>
          <a:prstGeom prst="rect">
            <a:avLst/>
          </a:prstGeom>
        </p:spPr>
      </p:pic>
      <p:pic>
        <p:nvPicPr>
          <p:cNvPr id="196" name="Picture 195" descr="Diagram&#10;&#10;Description automatically generated">
            <a:extLst>
              <a:ext uri="{FF2B5EF4-FFF2-40B4-BE49-F238E27FC236}">
                <a16:creationId xmlns:a16="http://schemas.microsoft.com/office/drawing/2014/main" id="{FD042B8F-B885-4742-B358-5031794591E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5"/>
          <a:stretch/>
        </p:blipFill>
        <p:spPr>
          <a:xfrm>
            <a:off x="8738414" y="2079246"/>
            <a:ext cx="541801" cy="504596"/>
          </a:xfrm>
          <a:prstGeom prst="rect">
            <a:avLst/>
          </a:prstGeom>
        </p:spPr>
      </p:pic>
      <p:pic>
        <p:nvPicPr>
          <p:cNvPr id="197" name="Picture 196" descr="A picture containing balloon, aircraft, transport&#10;&#10;Description automatically generated">
            <a:extLst>
              <a:ext uri="{FF2B5EF4-FFF2-40B4-BE49-F238E27FC236}">
                <a16:creationId xmlns:a16="http://schemas.microsoft.com/office/drawing/2014/main" id="{EEA20B44-D202-40E0-A455-870F629B029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415" y="2070034"/>
            <a:ext cx="453334" cy="453334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CCBDEE49-477C-415C-9C42-9B0EDE5F2116}"/>
              </a:ext>
            </a:extLst>
          </p:cNvPr>
          <p:cNvSpPr txBox="1"/>
          <p:nvPr/>
        </p:nvSpPr>
        <p:spPr>
          <a:xfrm>
            <a:off x="5288087" y="2213625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on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!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3475DF85-1AFF-414B-83EF-33F168223217}"/>
              </a:ext>
            </a:extLst>
          </p:cNvPr>
          <p:cNvSpPr txBox="1"/>
          <p:nvPr/>
        </p:nvSpPr>
        <p:spPr>
          <a:xfrm>
            <a:off x="6587456" y="2186266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cray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9D6F08A-69A4-4E6E-B351-F1F09BA66A96}"/>
              </a:ext>
            </a:extLst>
          </p:cNvPr>
          <p:cNvSpPr txBox="1"/>
          <p:nvPr/>
        </p:nvSpPr>
        <p:spPr>
          <a:xfrm>
            <a:off x="7943722" y="2186266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on</a:t>
            </a:r>
            <a:r>
              <a:rPr lang="en-GB" sz="11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43C76BB7-28BB-47AC-AFA1-8759C3098FBF}"/>
              </a:ext>
            </a:extLst>
          </p:cNvPr>
          <p:cNvSpPr txBox="1"/>
          <p:nvPr/>
        </p:nvSpPr>
        <p:spPr>
          <a:xfrm>
            <a:off x="9314646" y="2204021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on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de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676DC2CE-86BB-4ECE-A568-45DEB6AC9A4A}"/>
              </a:ext>
            </a:extLst>
          </p:cNvPr>
          <p:cNvSpPr txBox="1"/>
          <p:nvPr/>
        </p:nvSpPr>
        <p:spPr>
          <a:xfrm>
            <a:off x="10709192" y="2178534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on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ze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3" name="Picture 202" descr="Logo&#10;&#10;Description automatically generated">
            <a:extLst>
              <a:ext uri="{FF2B5EF4-FFF2-40B4-BE49-F238E27FC236}">
                <a16:creationId xmlns:a16="http://schemas.microsoft.com/office/drawing/2014/main" id="{194D3420-9EE1-4356-9EED-E69B944B805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69" y="1465830"/>
            <a:ext cx="443573" cy="447771"/>
          </a:xfrm>
          <a:prstGeom prst="rect">
            <a:avLst/>
          </a:prstGeom>
        </p:spPr>
      </p:pic>
      <p:grpSp>
        <p:nvGrpSpPr>
          <p:cNvPr id="204" name="Google Shape;343;p5" descr="two arrow diverging with another arrow highlighting the left option">
            <a:extLst>
              <a:ext uri="{FF2B5EF4-FFF2-40B4-BE49-F238E27FC236}">
                <a16:creationId xmlns:a16="http://schemas.microsoft.com/office/drawing/2014/main" id="{F393277B-F5A3-47A9-BBB7-EE1BDB316B68}"/>
              </a:ext>
            </a:extLst>
          </p:cNvPr>
          <p:cNvGrpSpPr/>
          <p:nvPr/>
        </p:nvGrpSpPr>
        <p:grpSpPr>
          <a:xfrm>
            <a:off x="6135848" y="2748334"/>
            <a:ext cx="434043" cy="446329"/>
            <a:chOff x="5064823" y="1196357"/>
            <a:chExt cx="2856900" cy="2905322"/>
          </a:xfrm>
        </p:grpSpPr>
        <p:pic>
          <p:nvPicPr>
            <p:cNvPr id="205" name="Google Shape;344;p5" descr="two arrow diverging with another arrow highlighting the left option">
              <a:extLst>
                <a:ext uri="{FF2B5EF4-FFF2-40B4-BE49-F238E27FC236}">
                  <a16:creationId xmlns:a16="http://schemas.microsoft.com/office/drawing/2014/main" id="{C6A43325-21D9-407D-AE75-D44B434C768D}"/>
                </a:ext>
              </a:extLst>
            </p:cNvPr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5064823" y="1196357"/>
              <a:ext cx="2856900" cy="290532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6" name="Google Shape;345;p5" descr="two arrow diverging with another arrow highlighting the left option">
              <a:extLst>
                <a:ext uri="{FF2B5EF4-FFF2-40B4-BE49-F238E27FC236}">
                  <a16:creationId xmlns:a16="http://schemas.microsoft.com/office/drawing/2014/main" id="{F5CB7E31-E609-48C3-80F1-35A02363D1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08153" y="1829882"/>
              <a:ext cx="826371" cy="1071561"/>
            </a:xfrm>
            <a:prstGeom prst="straightConnector1">
              <a:avLst/>
            </a:prstGeom>
            <a:noFill/>
            <a:ln w="19050" cap="flat" cmpd="sng">
              <a:solidFill>
                <a:srgbClr val="FA65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7" name="Google Shape;346;p5">
              <a:extLst>
                <a:ext uri="{FF2B5EF4-FFF2-40B4-BE49-F238E27FC236}">
                  <a16:creationId xmlns:a16="http://schemas.microsoft.com/office/drawing/2014/main" id="{8A4151BE-B7FB-4764-999F-71ABD0A850E5}"/>
                </a:ext>
              </a:extLst>
            </p:cNvPr>
            <p:cNvCxnSpPr/>
            <p:nvPr/>
          </p:nvCxnSpPr>
          <p:spPr>
            <a:xfrm flipH="1">
              <a:off x="6401108" y="2881870"/>
              <a:ext cx="8676" cy="857516"/>
            </a:xfrm>
            <a:prstGeom prst="straightConnector1">
              <a:avLst/>
            </a:prstGeom>
            <a:noFill/>
            <a:ln w="19050" cap="flat" cmpd="sng">
              <a:solidFill>
                <a:srgbClr val="FA65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08" name="Google Shape;362;p6" descr="red cross">
            <a:extLst>
              <a:ext uri="{FF2B5EF4-FFF2-40B4-BE49-F238E27FC236}">
                <a16:creationId xmlns:a16="http://schemas.microsoft.com/office/drawing/2014/main" id="{EAA3C531-61A9-4C58-B820-20CCF620A533}"/>
              </a:ext>
            </a:extLst>
          </p:cNvPr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471690" y="2789318"/>
            <a:ext cx="329088" cy="375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370;p6" descr="water droplet">
            <a:extLst>
              <a:ext uri="{FF2B5EF4-FFF2-40B4-BE49-F238E27FC236}">
                <a16:creationId xmlns:a16="http://schemas.microsoft.com/office/drawing/2014/main" id="{E98B17F6-56B7-4108-84D8-8CDD2FA60F2D}"/>
              </a:ext>
            </a:extLst>
          </p:cNvPr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8865769" y="2738212"/>
            <a:ext cx="287089" cy="42277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72E5A6E6-4832-4A8E-9952-19BF2A200696}"/>
              </a:ext>
            </a:extLst>
          </p:cNvPr>
          <p:cNvSpPr txBox="1"/>
          <p:nvPr/>
        </p:nvSpPr>
        <p:spPr>
          <a:xfrm>
            <a:off x="5245232" y="2864518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g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che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13A6AE1E-4F49-43DF-8A2D-390F82A72F7C}"/>
              </a:ext>
            </a:extLst>
          </p:cNvPr>
          <p:cNvSpPr txBox="1"/>
          <p:nvPr/>
        </p:nvSpPr>
        <p:spPr>
          <a:xfrm>
            <a:off x="6630415" y="2847869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au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x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8B6D0654-9327-402F-9441-2CAFC334CC19}"/>
              </a:ext>
            </a:extLst>
          </p:cNvPr>
          <p:cNvSpPr txBox="1"/>
          <p:nvPr/>
        </p:nvSpPr>
        <p:spPr>
          <a:xfrm>
            <a:off x="7951279" y="2853566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eau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D1DB2919-0746-4B11-8E30-DBDD64380817}"/>
              </a:ext>
            </a:extLst>
          </p:cNvPr>
          <p:cNvSpPr txBox="1"/>
          <p:nvPr/>
        </p:nvSpPr>
        <p:spPr>
          <a:xfrm>
            <a:off x="9326546" y="2841575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ssi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6CE1037-1E62-48F6-9632-8A5CD45761BA}"/>
              </a:ext>
            </a:extLst>
          </p:cNvPr>
          <p:cNvSpPr txBox="1"/>
          <p:nvPr/>
        </p:nvSpPr>
        <p:spPr>
          <a:xfrm>
            <a:off x="10701596" y="2822379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ph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5950AE2C-A573-4A11-8B69-97F0868E3E8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819" y="2719514"/>
            <a:ext cx="713536" cy="4896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EE834A-C27C-41CE-B05C-CE960C8FE9C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967" y="2767037"/>
            <a:ext cx="713536" cy="341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E64747-7383-4974-A1D6-2EBACA6B35C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931" y="736719"/>
            <a:ext cx="801311" cy="192829"/>
          </a:xfrm>
          <a:prstGeom prst="rect">
            <a:avLst/>
          </a:prstGeom>
        </p:spPr>
      </p:pic>
      <p:pic>
        <p:nvPicPr>
          <p:cNvPr id="216" name="Picture 215" descr="group of children">
            <a:extLst>
              <a:ext uri="{FF2B5EF4-FFF2-40B4-BE49-F238E27FC236}">
                <a16:creationId xmlns:a16="http://schemas.microsoft.com/office/drawing/2014/main" id="{92BB3757-BBF9-4E96-97FB-BC96987E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82" y="3299840"/>
            <a:ext cx="515770" cy="4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" name="TextBox 216">
            <a:extLst>
              <a:ext uri="{FF2B5EF4-FFF2-40B4-BE49-F238E27FC236}">
                <a16:creationId xmlns:a16="http://schemas.microsoft.com/office/drawing/2014/main" id="{90169885-9620-4A15-AC8D-8C037CD99205}"/>
              </a:ext>
            </a:extLst>
          </p:cNvPr>
          <p:cNvSpPr txBox="1"/>
          <p:nvPr/>
        </p:nvSpPr>
        <p:spPr>
          <a:xfrm>
            <a:off x="5256850" y="3510301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ou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F3758672-074C-461A-AF7C-A9EFFFAC997A}"/>
              </a:ext>
            </a:extLst>
          </p:cNvPr>
          <p:cNvSpPr txBox="1"/>
          <p:nvPr/>
        </p:nvSpPr>
        <p:spPr>
          <a:xfrm>
            <a:off x="5256968" y="4186980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9" name="Picture 2" descr="boy pointing to a girl">
            <a:extLst>
              <a:ext uri="{FF2B5EF4-FFF2-40B4-BE49-F238E27FC236}">
                <a16:creationId xmlns:a16="http://schemas.microsoft.com/office/drawing/2014/main" id="{AA70668D-252C-4D11-A0A4-DE6995452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74" y="4075736"/>
            <a:ext cx="441629" cy="38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9BF51E6-6FF7-4F45-AF51-AAA9D9DAD4EA}"/>
              </a:ext>
            </a:extLst>
          </p:cNvPr>
          <p:cNvSpPr txBox="1"/>
          <p:nvPr/>
        </p:nvSpPr>
        <p:spPr>
          <a:xfrm>
            <a:off x="6039333" y="3676762"/>
            <a:ext cx="464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we</a:t>
            </a:r>
          </a:p>
        </p:txBody>
      </p:sp>
      <p:pic>
        <p:nvPicPr>
          <p:cNvPr id="220" name="Picture 7" descr="cosmos">
            <a:extLst>
              <a:ext uri="{FF2B5EF4-FFF2-40B4-BE49-F238E27FC236}">
                <a16:creationId xmlns:a16="http://schemas.microsoft.com/office/drawing/2014/main" id="{EDADA705-0A72-485D-8BC3-3F7A7AD03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36" y="3949782"/>
            <a:ext cx="722951" cy="47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id="{CA8EC438-60F5-4036-9547-E464AE7EB602}"/>
              </a:ext>
            </a:extLst>
          </p:cNvPr>
          <p:cNvSpPr txBox="1"/>
          <p:nvPr/>
        </p:nvSpPr>
        <p:spPr>
          <a:xfrm>
            <a:off x="6569891" y="4157989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niver</a:t>
            </a:r>
            <a:r>
              <a:rPr lang="en-GB" sz="11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2" name="Picture 221" descr="Logo&#10;&#10;Description automatically generated">
            <a:extLst>
              <a:ext uri="{FF2B5EF4-FFF2-40B4-BE49-F238E27FC236}">
                <a16:creationId xmlns:a16="http://schemas.microsoft.com/office/drawing/2014/main" id="{BDC55852-E470-4343-BC06-68E222DE77A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92" y="4100085"/>
            <a:ext cx="421890" cy="359026"/>
          </a:xfrm>
          <a:prstGeom prst="rect">
            <a:avLst/>
          </a:prstGeom>
        </p:spPr>
      </p:pic>
      <p:pic>
        <p:nvPicPr>
          <p:cNvPr id="223" name="Picture 2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49AA5AD-3BAE-4452-B70E-5CFB77E2D3E5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5" t="12827" r="46482" b="71433"/>
          <a:stretch/>
        </p:blipFill>
        <p:spPr>
          <a:xfrm>
            <a:off x="8768625" y="3971832"/>
            <a:ext cx="533841" cy="504596"/>
          </a:xfrm>
          <a:prstGeom prst="rect">
            <a:avLst/>
          </a:prstGeom>
        </p:spPr>
      </p:pic>
      <p:sp>
        <p:nvSpPr>
          <p:cNvPr id="224" name="TextBox 223">
            <a:extLst>
              <a:ext uri="{FF2B5EF4-FFF2-40B4-BE49-F238E27FC236}">
                <a16:creationId xmlns:a16="http://schemas.microsoft.com/office/drawing/2014/main" id="{2BFFB314-C9C5-4846-AC51-C050E17D95B8}"/>
              </a:ext>
            </a:extLst>
          </p:cNvPr>
          <p:cNvSpPr txBox="1"/>
          <p:nvPr/>
        </p:nvSpPr>
        <p:spPr>
          <a:xfrm>
            <a:off x="7983888" y="4173402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Sal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!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CB67F784-7EE1-49DC-9075-E79D38D4ECE6}"/>
              </a:ext>
            </a:extLst>
          </p:cNvPr>
          <p:cNvSpPr txBox="1"/>
          <p:nvPr/>
        </p:nvSpPr>
        <p:spPr>
          <a:xfrm>
            <a:off x="9372667" y="4139299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san</a:t>
            </a:r>
            <a:r>
              <a:rPr lang="en-GB" sz="11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929D66B5-7D63-4A2E-B4EA-D47795CBCB39}"/>
              </a:ext>
            </a:extLst>
          </p:cNvPr>
          <p:cNvSpPr txBox="1"/>
          <p:nvPr/>
        </p:nvSpPr>
        <p:spPr>
          <a:xfrm>
            <a:off x="10694149" y="4121764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tiliser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46395FB8-B3CC-455B-B749-9A676B67F403}"/>
              </a:ext>
            </a:extLst>
          </p:cNvPr>
          <p:cNvSpPr txBox="1"/>
          <p:nvPr/>
        </p:nvSpPr>
        <p:spPr>
          <a:xfrm>
            <a:off x="6569891" y="3490527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Bonj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r !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8" name="Picture 227" descr="Logo&#10;&#10;Description automatically generated">
            <a:extLst>
              <a:ext uri="{FF2B5EF4-FFF2-40B4-BE49-F238E27FC236}">
                <a16:creationId xmlns:a16="http://schemas.microsoft.com/office/drawing/2014/main" id="{FD0CACB4-4BEF-4AB7-8E4D-B9AB25CAA3F8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28" y="3403954"/>
            <a:ext cx="654294" cy="383888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id="{64D8B63C-89C3-467F-A7BB-7DC06A46C198}"/>
              </a:ext>
            </a:extLst>
          </p:cNvPr>
          <p:cNvSpPr txBox="1"/>
          <p:nvPr/>
        </p:nvSpPr>
        <p:spPr>
          <a:xfrm>
            <a:off x="7994948" y="3482806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j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r 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0" name="Graphic 229" descr="Flip calendar">
            <a:extLst>
              <a:ext uri="{FF2B5EF4-FFF2-40B4-BE49-F238E27FC236}">
                <a16:creationId xmlns:a16="http://schemas.microsoft.com/office/drawing/2014/main" id="{04D20007-7444-47EA-B42D-2C4991BE9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19613" y="3234472"/>
            <a:ext cx="714206" cy="715310"/>
          </a:xfrm>
          <a:prstGeom prst="rect">
            <a:avLst/>
          </a:prstGeom>
        </p:spPr>
      </p:pic>
      <p:sp>
        <p:nvSpPr>
          <p:cNvPr id="231" name="TextBox 230">
            <a:extLst>
              <a:ext uri="{FF2B5EF4-FFF2-40B4-BE49-F238E27FC236}">
                <a16:creationId xmlns:a16="http://schemas.microsoft.com/office/drawing/2014/main" id="{F667A17F-816B-448D-94AE-9E60F1FE3382}"/>
              </a:ext>
            </a:extLst>
          </p:cNvPr>
          <p:cNvSpPr txBox="1"/>
          <p:nvPr/>
        </p:nvSpPr>
        <p:spPr>
          <a:xfrm>
            <a:off x="8728346" y="3566884"/>
            <a:ext cx="483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Mon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AD9FB9C6-94C1-44EF-93B5-0C135F0DBD2A}"/>
              </a:ext>
            </a:extLst>
          </p:cNvPr>
          <p:cNvSpPr txBox="1"/>
          <p:nvPr/>
        </p:nvSpPr>
        <p:spPr>
          <a:xfrm>
            <a:off x="9372667" y="3483953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3" name="Picture 232" descr="Logo&#10;&#10;Description automatically generated">
            <a:extLst>
              <a:ext uri="{FF2B5EF4-FFF2-40B4-BE49-F238E27FC236}">
                <a16:creationId xmlns:a16="http://schemas.microsoft.com/office/drawing/2014/main" id="{36F95981-245C-498F-99E4-ED593E8F855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910" y="3372174"/>
            <a:ext cx="585365" cy="449999"/>
          </a:xfrm>
          <a:prstGeom prst="rect">
            <a:avLst/>
          </a:prstGeom>
        </p:spPr>
      </p:pic>
      <p:sp>
        <p:nvSpPr>
          <p:cNvPr id="234" name="TextBox 233">
            <a:extLst>
              <a:ext uri="{FF2B5EF4-FFF2-40B4-BE49-F238E27FC236}">
                <a16:creationId xmlns:a16="http://schemas.microsoft.com/office/drawing/2014/main" id="{1DA98E36-5F8F-45B1-9167-CEA8000DC61A}"/>
              </a:ext>
            </a:extLst>
          </p:cNvPr>
          <p:cNvSpPr txBox="1"/>
          <p:nvPr/>
        </p:nvSpPr>
        <p:spPr>
          <a:xfrm>
            <a:off x="10709192" y="3452163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5" name="Picture 234">
            <a:extLst>
              <a:ext uri="{FF2B5EF4-FFF2-40B4-BE49-F238E27FC236}">
                <a16:creationId xmlns:a16="http://schemas.microsoft.com/office/drawing/2014/main" id="{62DDA7B2-1C7C-428E-B341-A9F4B0BEB59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8353">
            <a:off x="11195901" y="3456564"/>
            <a:ext cx="840143" cy="314141"/>
          </a:xfrm>
          <a:prstGeom prst="rect">
            <a:avLst/>
          </a:prstGeom>
        </p:spPr>
      </p:pic>
      <p:pic>
        <p:nvPicPr>
          <p:cNvPr id="236" name="Picture 235" descr="A picture containing light&#10;&#10;Description automatically generated">
            <a:extLst>
              <a:ext uri="{FF2B5EF4-FFF2-40B4-BE49-F238E27FC236}">
                <a16:creationId xmlns:a16="http://schemas.microsoft.com/office/drawing/2014/main" id="{F4756E40-1078-48AF-AA13-2E6B7E30FE70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918" y="4145920"/>
            <a:ext cx="681459" cy="210532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6D0A384D-5A05-4205-BDC3-DAB299366762}"/>
              </a:ext>
            </a:extLst>
          </p:cNvPr>
          <p:cNvSpPr txBox="1"/>
          <p:nvPr/>
        </p:nvSpPr>
        <p:spPr>
          <a:xfrm>
            <a:off x="6040843" y="6113451"/>
            <a:ext cx="195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Cognates </a:t>
            </a:r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are words that have the same spelling in both languages. How many can you think of?</a:t>
            </a:r>
            <a:endParaRPr lang="en-GB" sz="1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85CF38E-4D5F-4569-9B10-D3CBCF2B0323}"/>
              </a:ext>
            </a:extLst>
          </p:cNvPr>
          <p:cNvSpPr txBox="1"/>
          <p:nvPr/>
        </p:nvSpPr>
        <p:spPr>
          <a:xfrm>
            <a:off x="6213171" y="5371049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a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photo.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3EBC439-EEF3-4483-A74A-3F7ABF90CF84}"/>
              </a:ext>
            </a:extLst>
          </p:cNvPr>
          <p:cNvSpPr txBox="1"/>
          <p:nvPr/>
        </p:nvSpPr>
        <p:spPr>
          <a:xfrm>
            <a:off x="6213171" y="5759132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a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photo ?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ED4575B-D0AD-401D-B6BB-91F454E9968A}"/>
              </a:ext>
            </a:extLst>
          </p:cNvPr>
          <p:cNvSpPr txBox="1"/>
          <p:nvPr/>
        </p:nvSpPr>
        <p:spPr>
          <a:xfrm>
            <a:off x="6195739" y="5545333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 has a photo.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D6A6502-561D-4673-B3DF-573A3E3521EB}"/>
              </a:ext>
            </a:extLst>
          </p:cNvPr>
          <p:cNvSpPr txBox="1"/>
          <p:nvPr/>
        </p:nvSpPr>
        <p:spPr>
          <a:xfrm>
            <a:off x="6208724" y="5921579"/>
            <a:ext cx="1873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Does he have a photo?</a:t>
            </a:r>
          </a:p>
        </p:txBody>
      </p:sp>
      <p:pic>
        <p:nvPicPr>
          <p:cNvPr id="125" name="Picture 124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633FB7FC-1E0C-4992-93BB-0CCEDD30EF0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66" y="5283049"/>
            <a:ext cx="544535" cy="373643"/>
          </a:xfrm>
          <a:prstGeom prst="rect">
            <a:avLst/>
          </a:prstGeom>
        </p:spPr>
      </p:pic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DFF0F6B5-C3F4-4D4E-B221-CF1693A2C0C2}"/>
              </a:ext>
            </a:extLst>
          </p:cNvPr>
          <p:cNvSpPr/>
          <p:nvPr/>
        </p:nvSpPr>
        <p:spPr>
          <a:xfrm>
            <a:off x="2595295" y="4091114"/>
            <a:ext cx="2537025" cy="426186"/>
          </a:xfrm>
          <a:prstGeom prst="roundRect">
            <a:avLst/>
          </a:prstGeom>
          <a:solidFill>
            <a:srgbClr val="FFEAA7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CB394590-CBA1-4E5D-A17E-4E5ED7E2C9C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04" y="3447553"/>
            <a:ext cx="1013206" cy="1086184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BDC3FA14-FCF5-442C-8D4A-26C2E08300F6}"/>
              </a:ext>
            </a:extLst>
          </p:cNvPr>
          <p:cNvSpPr txBox="1"/>
          <p:nvPr/>
        </p:nvSpPr>
        <p:spPr>
          <a:xfrm>
            <a:off x="2438198" y="4041741"/>
            <a:ext cx="2175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Joyeux Noël !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Happy Christmas!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66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1131</Words>
  <Application>Microsoft Office PowerPoint</Application>
  <PresentationFormat>Widescreen</PresentationFormat>
  <Paragraphs>252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Modern Love</vt:lpstr>
      <vt:lpstr>Office Theme</vt:lpstr>
      <vt:lpstr>Jaune Knowledge Organiser  - Autumn Term A</vt:lpstr>
      <vt:lpstr>Jaune Knowledge Organiser  - Autumn Term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Knowledge Organiser  - Autumn Term A</dc:title>
  <dc:creator>Rachel Hawkes</dc:creator>
  <cp:lastModifiedBy>Rachel Hawkes</cp:lastModifiedBy>
  <cp:revision>54</cp:revision>
  <cp:lastPrinted>2021-11-19T07:47:27Z</cp:lastPrinted>
  <dcterms:created xsi:type="dcterms:W3CDTF">2021-11-17T16:29:35Z</dcterms:created>
  <dcterms:modified xsi:type="dcterms:W3CDTF">2022-10-10T05:38:38Z</dcterms:modified>
</cp:coreProperties>
</file>