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56" r:id="rId4"/>
    <p:sldId id="260" r:id="rId5"/>
    <p:sldId id="261" r:id="rId6"/>
    <p:sldId id="263" r:id="rId7"/>
    <p:sldId id="264" r:id="rId8"/>
    <p:sldId id="265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A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0642E-698A-4A84-AD7D-AE43D4B7AAA7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02946-BBF7-46F1-8113-712B27EA1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5BA9C-14D5-4406-8148-BD64950F95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38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033" y="1445409"/>
            <a:ext cx="8401319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4065677"/>
            <a:ext cx="8401319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06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0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32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93DD7-9A98-48C2-B76B-93D2C143E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6F4F8-BB2B-4491-A5D2-BD9B5DEF6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67088-BC44-4C8A-A672-91A34373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E05E3-AEE5-43CF-B3C6-5C758218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196EC-5D82-44CE-8E3A-6DAAEAEC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26618-F533-43EE-AD25-841B5B962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3FD0C-891A-4AC3-B625-BBAA6786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19921-523D-42CA-80D0-EC7632EF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BC98A-719E-47EB-8783-314F116D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B0FD9-AE11-4581-8901-58B73AD9F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58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F58B3-3AA7-420A-9863-F8EBCCAA3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52A28-B888-43A6-B973-B034D2A4A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A7CD5-E008-49E0-8350-D37B87D9A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8C94-1F4D-4727-85A0-B6709AC1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B675D-493C-46D6-9D82-9384913C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90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10C7-669B-49A5-85DD-BAE3E2BCE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DAD91-0C6C-45B2-9290-7B51E622A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95A4E-A598-4D2C-9A2E-0E1464939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F4353-E61F-49EA-9F6E-FD1CEA20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C7FA4-0092-4BE5-AC77-2C764383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81111-54BA-4938-81C9-11107AF1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38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14DB-77E5-4FD2-AA27-F54A845C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6F989-C217-4DF5-AB8F-A600146A2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91BFF-5D42-4972-9978-80F2A3736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5F2F31-2097-4906-A24D-D120F0355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CF0C2-A2AF-4ACA-99FE-9FAEA2DEC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A94DF4-D097-4F58-8206-1E38D5853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75BC1-1639-49D8-978B-2573B3859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FFFD8-DF14-4920-AF14-415A7EB3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54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F7D70-29BF-42F4-B599-78731BF4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B8309-EF3F-49A8-ACFF-B804AE6D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ACC599-E460-48B7-B0BA-C73E21E3A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3429A-4E9D-4EB1-ADE9-8A49C779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17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6A3E6-05E3-484A-97DF-FFAE922A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20AB0-61B1-43B4-A7AC-AF770E17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89AF8-301B-400F-A107-11049EAA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06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2E02-46E7-4CF8-902A-75F8D6E48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A86E-AC85-4B73-AB0E-5D2BAC970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47906-A6A7-40D0-AA9A-F0B63B731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C13F4-9797-45AF-9A7D-B2E03BAA0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FC9C9-494B-4A4A-9BB1-E2E5E3F3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969B8-DA12-4337-B86D-F2FE657F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41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9E4C-D02A-459B-A186-AE39821B6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13382-9602-4593-8CB2-181790D7C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E36BE-BDC8-4896-BFDA-3631C5473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93DBB-F58C-40A5-8631-44A7817B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63148-493C-40BA-81DD-AEC9DF5AD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EF2B4-0538-464A-A8F1-03C03862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329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5A724-EEB0-433E-B200-25E95336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E9A1D-FC3F-4914-922F-C385AF281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17A22-BB3D-4766-AC8B-DE13C324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58A32-4F85-4EB6-A8F2-2504C1028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973BB-1302-4BC1-BF2E-F66547CD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520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8FC2D1-EFE7-4ACF-A1F9-0D872B43F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E313D-807E-4061-A22E-05B4A9FB2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CC98D-7966-44AC-AC98-61421E31F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28CF1-4426-4977-AC26-6E65F5D3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25CF9-1810-449F-B037-61C1D3F7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8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1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6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2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3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4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5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" y="6858000"/>
            <a:ext cx="12192001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15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8E7D-9FFC-4B8A-A6BE-0031531D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C6F4C-2C7F-4A93-8B63-782F485DA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2E6AF-28B7-45B3-88C8-FB53A1811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C2232-D509-4398-A4F7-AD5BC224419D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5D3ED-4C21-474D-8079-1D11BA2D6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AC29A-C6E5-4CED-BD1F-DB94BDBBD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58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033" y="1445409"/>
            <a:ext cx="11256530" cy="2387600"/>
          </a:xfrm>
        </p:spPr>
        <p:txBody>
          <a:bodyPr>
            <a:normAutofit/>
          </a:bodyPr>
          <a:lstStyle/>
          <a:p>
            <a:r>
              <a:rPr lang="en-GB" sz="6000" dirty="0"/>
              <a:t>French KS2 Scheme of Work</a:t>
            </a:r>
          </a:p>
        </p:txBody>
      </p:sp>
    </p:spTree>
    <p:extLst>
      <p:ext uri="{BB962C8B-B14F-4D97-AF65-F5344CB8AC3E}">
        <p14:creationId xmlns:p14="http://schemas.microsoft.com/office/powerpoint/2010/main" val="60629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French Y3/4 scheme of work overview: Term 1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39176"/>
              </p:ext>
            </p:extLst>
          </p:nvPr>
        </p:nvGraphicFramePr>
        <p:xfrm>
          <a:off x="0" y="741884"/>
          <a:ext cx="12200351" cy="6132402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7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8225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63137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035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1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(W1-7)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me and others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 class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 Haiti and in France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to be, being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am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je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suis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you are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tu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es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he is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il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est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she is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elle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est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it is, it’s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c’est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Adjective agreement for masculine/feminine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(as complement to verb)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Yes/no questions with raised intonation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Vowels [a] [e] [i] [o] [u]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Silent final consonants [SFC] 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– t, s, d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[an/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closed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87312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Simple greetings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Verb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adjectives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Days of the week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respond confidently to greetings and register (L1)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people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yes/no questions about being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regular singular m/f adjectives after 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(G3)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37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(W8-12)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I and others have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 home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with friends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to have, having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AVOIR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have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j’ai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you have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tu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as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he has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il a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she has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elle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Indefinite, singular articles and gender</a:t>
                      </a:r>
                    </a:p>
                    <a:p>
                      <a:pPr marL="87312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identifying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C’est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un/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une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Intonation questions with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quoi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?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Liaison (t) 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ch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[on]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[au/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eau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/o]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[u]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avoir</a:t>
                      </a:r>
                      <a:endParaRPr lang="en-GB" sz="110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Range of singular masculine and feminine nouns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I and others have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questions to identify things and say what I and others have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memory (W1), adapt (W2)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indefinite articles (G1)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3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(W13-14)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Christmas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L1, L2, R1, R3, S1(a), S2, W1, G1, G3, G4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Vocabulary and contexts are different in the </a:t>
            </a:r>
            <a:r>
              <a:rPr lang="en-GB" sz="1400" b="1" dirty="0">
                <a:solidFill>
                  <a:srgbClr val="FF0000"/>
                </a:solidFill>
                <a:latin typeface="Segoe Print" panose="02000600000000000000" pitchFamily="2" charset="0"/>
              </a:rPr>
              <a:t>Rouge</a:t>
            </a:r>
            <a:r>
              <a:rPr lang="en-GB" sz="1400" dirty="0">
                <a:latin typeface="Century Gothic" panose="020B0502020202020204" pitchFamily="34" charset="0"/>
              </a:rPr>
              <a:t> and </a:t>
            </a:r>
            <a:r>
              <a:rPr lang="en-GB" sz="1400" dirty="0">
                <a:highlight>
                  <a:srgbClr val="FFFF00"/>
                </a:highlight>
                <a:latin typeface="Segoe Print" panose="02000600000000000000" pitchFamily="2" charset="0"/>
              </a:rPr>
              <a:t>Jaune</a:t>
            </a:r>
            <a:r>
              <a:rPr lang="en-GB" sz="1400" dirty="0">
                <a:latin typeface="Century Gothic" panose="020B0502020202020204" pitchFamily="34" charset="0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227141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French Y3/4 scheme of work overview: Term 2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135601"/>
              </p:ext>
            </p:extLst>
          </p:nvPr>
        </p:nvGraphicFramePr>
        <p:xfrm>
          <a:off x="1" y="736496"/>
          <a:ext cx="12192000" cy="6121503"/>
        </p:xfrm>
        <a:graphic>
          <a:graphicData uri="http://schemas.openxmlformats.org/drawingml/2006/table">
            <a:tbl>
              <a:tblPr firstRow="1"/>
              <a:tblGrid>
                <a:gridCol w="638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5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5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48548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64131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406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4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(W1-5)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I and others do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in class 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at home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Menton</a:t>
                      </a: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 carnival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French club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at home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Nice carnival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Infinitive – regular ER verbs (singular)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Definite articles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le, la, l’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possession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Possessive adjectives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mon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ma, ton, ta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‘de’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for possession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[é] [er] </a:t>
                      </a:r>
                    </a:p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ez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&amp; </a:t>
                      </a: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et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(and)</a:t>
                      </a:r>
                    </a:p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open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[è] [ê]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regular –ER verbs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Family members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nouns, adjectives and adverbs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actions (S2/3)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yes/no questions about doing (S1(a)/G4)</a:t>
                      </a:r>
                    </a:p>
                    <a:p>
                      <a:pPr marL="180975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definite articles and possessive adjectives (G2)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regular singular m/f adjectives after </a:t>
                      </a:r>
                      <a:r>
                        <a:rPr lang="en-GB" sz="11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(G3)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49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(W6-7)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I and others like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family &amp; friends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 home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family &amp; friends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travelling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liking, preferring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to like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AIMER,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prefer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PRÉFÉRER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Joining ideas together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Conjunctions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et,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mais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aussi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[ai]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[oi]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regular –ER verbs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Range of singular masculine and feminine nouns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I and others like (S1(b)/S2/3)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questions to say what I and others like (S1(a)/G4)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(W2), describe things, actions (W3)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definite articles (G2), connectives (G5)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6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(W8-9)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how many and describing things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my monster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more than one</a:t>
                      </a:r>
                    </a:p>
                    <a:p>
                      <a:pPr marL="174625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there is/are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il y a</a:t>
                      </a:r>
                    </a:p>
                    <a:p>
                      <a:pPr marL="174625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indefinite article 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– des </a:t>
                      </a:r>
                    </a:p>
                    <a:p>
                      <a:pPr marL="174625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Regular plural marking on nouns [-s]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Liaison (s), (x)</a:t>
                      </a:r>
                    </a:p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[(a)in]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Numbers 1-12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Parts of the body (Jaune only)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questions to say how many things there are (S1(a)/G4)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and plural m/f nouns with indefinite articles (G2)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  <a:tr h="420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7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Easter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L1, L2, R1, R3, S1(a), S2, W1, G1, G2, G3, G4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72427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C91021E-8800-4452-A5C8-D7EC4B5F718D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Vocabulary and contexts are different in the </a:t>
            </a:r>
            <a:r>
              <a:rPr lang="en-GB" sz="1400" b="1" dirty="0">
                <a:solidFill>
                  <a:srgbClr val="FF0000"/>
                </a:solidFill>
                <a:latin typeface="Segoe Print" panose="02000600000000000000" pitchFamily="2" charset="0"/>
              </a:rPr>
              <a:t>Rouge</a:t>
            </a:r>
            <a:r>
              <a:rPr lang="en-GB" sz="1400" dirty="0">
                <a:latin typeface="Century Gothic" panose="020B0502020202020204" pitchFamily="34" charset="0"/>
              </a:rPr>
              <a:t> and </a:t>
            </a:r>
            <a:r>
              <a:rPr lang="en-GB" sz="1400" dirty="0">
                <a:highlight>
                  <a:srgbClr val="FFFF00"/>
                </a:highlight>
                <a:latin typeface="Segoe Print" panose="02000600000000000000" pitchFamily="2" charset="0"/>
              </a:rPr>
              <a:t>Jaune</a:t>
            </a:r>
            <a:r>
              <a:rPr lang="en-GB" sz="1400" dirty="0">
                <a:latin typeface="Century Gothic" panose="020B0502020202020204" pitchFamily="34" charset="0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321110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French Y3/4 scheme of work overview: Term 3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85235"/>
              </p:ext>
            </p:extLst>
          </p:nvPr>
        </p:nvGraphicFramePr>
        <p:xfrm>
          <a:off x="1" y="736496"/>
          <a:ext cx="12192000" cy="6121505"/>
        </p:xfrm>
        <a:graphic>
          <a:graphicData uri="http://schemas.openxmlformats.org/drawingml/2006/table">
            <a:tbl>
              <a:tblPr firstRow="1"/>
              <a:tblGrid>
                <a:gridCol w="638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9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89907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6342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137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8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(W1-6)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things and people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Mother’s day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at the zoo 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Tintin</a:t>
                      </a: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favourites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favourites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birthdays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 (2)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Postnominal adjective agreement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Subject pronouns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il,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elle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– meaning ‘it’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Noun +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préféré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Avoir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meaning ‘be’ for age and states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Silent final ‘e’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Sfe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[ç], soft [c]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ien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qu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[j], soft [g]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nouns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adjectives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Months of the year (J)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things and people (S2/3)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information questions about what things are like and when (S1(a)/G4)</a:t>
                      </a:r>
                    </a:p>
                    <a:p>
                      <a:pPr marL="180975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definite &amp; indefinite articles, and possessive adjectives (G2)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regular singular m/f adjectives after </a:t>
                      </a:r>
                      <a:r>
                        <a:rPr lang="en-GB" sz="105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(G3)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a dictionary (R5)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781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9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(W7-9)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Expressing likes and saying what I and others do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at school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friendship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 school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end of term show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liking doing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2-verb structures: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AIMER, DÉTESTER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+ infinitive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Plural definite article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les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[-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tion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[r] 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regular –ER verbs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Please, thank you, you’re welcome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I and others like and like doing (S1(b)/S2/3)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questions to say what I and others like and like doing (S1(a)/G4)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describe actions, things (W3)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plural m/f nouns with definite articles (G2)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10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Assessments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L1, L2, R1, R3, S1(a), S2, S3, W1, G2, G3, G4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  <a:tr h="961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11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(W12-13)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Hungry Caterpillar 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 </a:t>
                      </a: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poème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appreciate stories, songs, poems and rhymes in the language (R2), understand new words (R4), adapt (W2)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a dictionary (R5)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72427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7E929BE-0BC3-4B1C-B1DF-311A2B0CB3CB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Vocabulary and contexts are different in the </a:t>
            </a:r>
            <a:r>
              <a:rPr lang="en-GB" sz="1400" b="1" dirty="0">
                <a:solidFill>
                  <a:srgbClr val="FF0000"/>
                </a:solidFill>
                <a:latin typeface="Segoe Print" panose="02000600000000000000" pitchFamily="2" charset="0"/>
              </a:rPr>
              <a:t>Rouge</a:t>
            </a:r>
            <a:r>
              <a:rPr lang="en-GB" sz="1400" dirty="0">
                <a:latin typeface="Century Gothic" panose="020B0502020202020204" pitchFamily="34" charset="0"/>
              </a:rPr>
              <a:t> and </a:t>
            </a:r>
            <a:r>
              <a:rPr lang="en-GB" sz="1400" dirty="0">
                <a:highlight>
                  <a:srgbClr val="FFFF00"/>
                </a:highlight>
                <a:latin typeface="Segoe Print" panose="02000600000000000000" pitchFamily="2" charset="0"/>
              </a:rPr>
              <a:t>Jaune</a:t>
            </a:r>
            <a:r>
              <a:rPr lang="en-GB" sz="1400" dirty="0">
                <a:latin typeface="Century Gothic" panose="020B0502020202020204" pitchFamily="34" charset="0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73460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French Y5/6 scheme of work overview: Term 1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76288"/>
              </p:ext>
            </p:extLst>
          </p:nvPr>
        </p:nvGraphicFramePr>
        <p:xfrm>
          <a:off x="0" y="761548"/>
          <a:ext cx="12200351" cy="6096452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4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2028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66534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848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1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(W1-7)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Describing me and others </a:t>
                      </a: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(B)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back to school in France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teachers 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dates, birthdays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Interactions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(V)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back to school (Haiti)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online exchange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dates, festivals and concerts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 (we, you (all), they)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be, being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we are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nous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sommes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you (all) are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vous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êtes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they are (m)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ils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sont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they are (f)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elles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sont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Adjective agreement for m/f plural (as complement to verb)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raised intonation + </a:t>
                      </a:r>
                      <a:r>
                        <a:rPr lang="en-GB" sz="1100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WH-word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questions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Silent final consonants [SFC] 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– t, s, d, x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Liaison (t), (s)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[a] vs [an/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/am/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em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[i] vs [(a)in/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im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[u] vs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[on/om]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closed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[ vs open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Simple greetings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Verb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adjectives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Numbers 16-31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Time adverbs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transcribe (L2) and sound out (R3) new words with target SSC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people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yes/no questions about being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people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regular singular and plural m/f adjectives after </a:t>
                      </a:r>
                      <a:r>
                        <a:rPr lang="en-GB" sz="11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(G3) and time adverbs (G5)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094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(W8-12)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I and others have </a:t>
                      </a: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school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comparing schools and homes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physical description</a:t>
                      </a:r>
                    </a:p>
                    <a:p>
                      <a:pPr marL="85725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Interactions</a:t>
                      </a: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(V)</a:t>
                      </a:r>
                    </a:p>
                    <a:p>
                      <a:pPr marL="180975" lvl="0" indent="-904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town/village</a:t>
                      </a:r>
                    </a:p>
                    <a:p>
                      <a:pPr marL="180975" lvl="0" indent="-904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comparing</a:t>
                      </a:r>
                    </a:p>
                    <a:p>
                      <a:pPr marL="180975" lvl="0" indent="-904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physical description (celebrities)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have, having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AVOIR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we have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nous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avons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you (all) have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vous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avez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they have (m)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ils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ont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they have (f)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elles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ont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Pre- and postnominal adjectives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SFe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[(e)au/o]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Liaison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ch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avoir</a:t>
                      </a:r>
                      <a:endParaRPr lang="en-GB" sz="110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Range of singular and plural  m/f nouns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places in town (V)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items at home (B)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place prepositions (V)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adjectives for face and hair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I and others have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memory (W1), adapt (W2)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and plural m/f nouns (G2) with indefinite and definite articles (G1)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prepositions of place (G5)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3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(W13-14)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Christmas in Haiti (B), </a:t>
                      </a: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Canada (V)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L1, L2, R1, R3, S1(a), S2, W1, G1, G3, G4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7ACE8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Bleu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lang="en-GB" sz="1400" b="1" dirty="0">
                <a:solidFill>
                  <a:srgbClr val="00B050"/>
                </a:solidFill>
                <a:latin typeface="Segoe Print" panose="02000600000000000000" pitchFamily="2" charset="0"/>
              </a:rPr>
              <a:t>Vert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224340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French Y5/6 scheme of work overview: Term 2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58470"/>
              </p:ext>
            </p:extLst>
          </p:nvPr>
        </p:nvGraphicFramePr>
        <p:xfrm>
          <a:off x="0" y="761549"/>
          <a:ext cx="12200351" cy="6099581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4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0917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63225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630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4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(W1-6)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I and others do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Christmas activities 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New Year in France and </a:t>
                      </a:r>
                      <a:r>
                        <a:rPr lang="en-GB" sz="1100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Haïti</a:t>
                      </a:r>
                      <a:endParaRPr lang="en-GB" sz="110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07ACE8"/>
                        </a:highlight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100" u="none" strike="noStrike" baseline="300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 January in </a:t>
                      </a:r>
                      <a:r>
                        <a:rPr lang="en-GB" sz="1100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Haïti</a:t>
                      </a:r>
                      <a:endParaRPr lang="en-GB" sz="110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07ACE8"/>
                        </a:highlight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La Fête des </a:t>
                      </a:r>
                      <a:r>
                        <a:rPr lang="en-GB" sz="1100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Rois</a:t>
                      </a:r>
                      <a:endParaRPr lang="en-GB" sz="110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07ACE8"/>
                        </a:highlight>
                        <a:latin typeface="Century Gothic" panose="020B0502020202020204" pitchFamily="34" charset="0"/>
                      </a:endParaRP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Activities in school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Québec Carnival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La Fête des </a:t>
                      </a:r>
                      <a:r>
                        <a:rPr lang="en-GB" sz="1100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Lumières</a:t>
                      </a: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1100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Chandeleur</a:t>
                      </a: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Mardi gras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(we, you (all), they)</a:t>
                      </a:r>
                      <a:endParaRPr lang="en-GB" sz="1100" b="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regular ER verbs (plural)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 + 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plural nouns (-s)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plural nouns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(-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eux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aux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-</a:t>
                      </a:r>
                      <a:r>
                        <a:rPr lang="en-GB" sz="1100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al</a:t>
                      </a:r>
                      <a:r>
                        <a:rPr lang="en-GB" sz="1100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aux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Est-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ce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que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questions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negation: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n’/ne…pas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negation: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il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n’y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a pas de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[é] [er] </a:t>
                      </a:r>
                    </a:p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ez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&amp; </a:t>
                      </a: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et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(and)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[è] [ê]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SFe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[oi]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–ER verbs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high-frequency nouns related to festivals and celebrations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Adverbs of frequency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transcribe (L2) and sound out (R3) new words with target SSC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people do (plural persons)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longer yes/no questions about doing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actions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plural –ER verb forms in questions, in affirmative and negative statements (G4)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099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(W7-9)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where you’re going and what there is there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school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Canada</a:t>
                      </a:r>
                    </a:p>
                    <a:p>
                      <a:pPr marL="90487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90487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04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town/village</a:t>
                      </a:r>
                    </a:p>
                    <a:p>
                      <a:pPr marL="180975" lvl="0" indent="-904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</a:t>
                      </a:r>
                      <a:r>
                        <a:rPr lang="en-GB" sz="1100" u="none" strike="noStrike" dirty="0" err="1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Haïti</a:t>
                      </a:r>
                      <a:endParaRPr lang="en-GB" sz="1100" u="none" strike="noStrike" kern="1200" dirty="0">
                        <a:solidFill>
                          <a:srgbClr val="002060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going 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go, going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ALLER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go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je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vais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you go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tu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vas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he goes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il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va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she goes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elle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va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Simple and continuous present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Où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est-ce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que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questions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Preposition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à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(at, in, to)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[oi] &amp; SSC [(a)in]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[ai] &amp; SSC [(a)in] 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[ai] &amp; SSC [a]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aller</a:t>
                      </a:r>
                      <a:endParaRPr lang="en-GB" sz="110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Numbers 1-31 (revisit)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cardinal points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nouns and proper nouns for places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where I and others go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actions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prepositions of place (G5) accurately with articles (G1)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6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 / assessment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Easter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L1, L2, R1, R3, S1(a), S2, W1, G1, G2, G4, G5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7ACE8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Bleu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lang="en-GB" sz="1400" b="1" dirty="0">
                <a:solidFill>
                  <a:srgbClr val="00B050"/>
                </a:solidFill>
                <a:latin typeface="Segoe Print" panose="02000600000000000000" pitchFamily="2" charset="0"/>
              </a:rPr>
              <a:t>Vert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364031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French Y5/6 scheme of work overview: Term 3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993904"/>
              </p:ext>
            </p:extLst>
          </p:nvPr>
        </p:nvGraphicFramePr>
        <p:xfrm>
          <a:off x="1" y="761548"/>
          <a:ext cx="12192001" cy="6096451"/>
        </p:xfrm>
        <a:graphic>
          <a:graphicData uri="http://schemas.openxmlformats.org/drawingml/2006/table">
            <a:tbl>
              <a:tblPr firstRow="1"/>
              <a:tblGrid>
                <a:gridCol w="638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3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8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2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5670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66952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A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362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7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(W1-6)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I and others do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activities at home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a surprise party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weather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sports and instruments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at the kite festival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a weekend at home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sports and instruments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(I, you, s/he)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do, make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FAIRE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do, make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je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fais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you do, make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tu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fais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he does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Il fait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she does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elle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fait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Il fait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(weather)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faire de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(sports),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jouer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à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(sports)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jouer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de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(instruments)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Est-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ce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que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questions + </a:t>
                      </a:r>
                      <a:r>
                        <a:rPr lang="en-GB" sz="1100" b="0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WH-words</a:t>
                      </a:r>
                      <a:endParaRPr lang="en-GB" sz="1100" b="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Silent final consonants [SFC] – t, s, d, x or 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SFe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[ç] (and soft ‘c’)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[-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tion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[-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ien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[-s-]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qu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Verb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faire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(singular)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activity nouns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seasons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sports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adjectives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Numbers 16-31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Time adverbs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transcribe (L2) and sound out (R3) new words with target SSC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and some longer sentences to describe actions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short and longer information questions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weather and actions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forms of </a:t>
                      </a: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faire </a:t>
                      </a:r>
                      <a:r>
                        <a:rPr lang="en-GB" sz="10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 questions and statements 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(G4)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358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8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(W7-9)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Expressing likes and actions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we do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we like / dislike doing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food for a picnic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I want / would like to do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 a café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(we, you (all), they)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have, having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FAIRE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we do, make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nous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faisons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you (all) do, make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vous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faites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they do, make (m)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ils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font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they do, make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elles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font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2-verb structures: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vouloir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veux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veut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voudrais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voudrait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Partitive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du, de la, de l’, des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[j] (and soft ‘g’)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[h]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several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 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faire </a:t>
                      </a: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(plural)</a:t>
                      </a:r>
                      <a:endParaRPr lang="en-GB" sz="110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vouloir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(singular)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food and drink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and longer sentences to say what I and others do, like/dislike doing and want to do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memory (W1), adapt (W2), describe actions, likes and dislikes, wants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partitive (G5) accurately with articles (G1)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9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(W10-13)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Revision/assessment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Ton Christ </a:t>
                      </a:r>
                      <a:r>
                        <a:rPr lang="en-GB" sz="110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juif</a:t>
                      </a: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poem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Dans Paris poem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L1, L2, R1, R3, S1(a), S2, S3, W1, W2, W3, G1, G4, G5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appreciate stories, songs, poems and rhymes in the language (R2), understand new words (R4), adapt (W2)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a dictionary (R5)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7ACE8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Bleu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lang="en-GB" sz="1400" b="1" dirty="0">
                <a:solidFill>
                  <a:srgbClr val="00B050"/>
                </a:solidFill>
                <a:latin typeface="Segoe Print" panose="02000600000000000000" pitchFamily="2" charset="0"/>
              </a:rPr>
              <a:t>Vert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3003260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EA705D7-848F-4B6E-8A21-849FBCDB8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504880"/>
              </p:ext>
            </p:extLst>
          </p:nvPr>
        </p:nvGraphicFramePr>
        <p:xfrm>
          <a:off x="149267" y="485341"/>
          <a:ext cx="7742130" cy="5664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5445">
                  <a:extLst>
                    <a:ext uri="{9D8B030D-6E8A-4147-A177-3AD203B41FA5}">
                      <a16:colId xmlns:a16="http://schemas.microsoft.com/office/drawing/2014/main" val="3204978919"/>
                    </a:ext>
                  </a:extLst>
                </a:gridCol>
                <a:gridCol w="6826685">
                  <a:extLst>
                    <a:ext uri="{9D8B030D-6E8A-4147-A177-3AD203B41FA5}">
                      <a16:colId xmlns:a16="http://schemas.microsoft.com/office/drawing/2014/main" val="3553584339"/>
                    </a:ext>
                  </a:extLst>
                </a:gridCol>
              </a:tblGrid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Key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KS2 Programme of Study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917728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Listen attentively and show understanding by joining in and responding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187701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Link the spelling, sound and meaning of words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196888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S1(a)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Ask and answer questions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63143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S1(b)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Express opinions and respond to those of others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666692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S1(c)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Ask for clarification and help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45309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Speak in sentences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570037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S3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Describe people, places, things and actions orally (to a range of audiences)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975897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Read and show understanding of words, phrases and simple texts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59712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Appreciate stories, songs, poems and rhymes in the language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94837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R3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Read aloud with accurate pronunciation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156775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R4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Understand new words that are introduced into familiar written material</a:t>
                      </a:r>
                      <a:endParaRPr lang="en-GB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907123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R5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Use a dictionary</a:t>
                      </a:r>
                      <a:endParaRPr lang="en-GB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64600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W1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Write words and phrases from memory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74817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W2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Adapt phrases to create new sentences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20469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W3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Describe people, places, things and actions in writing</a:t>
                      </a:r>
                      <a:endParaRPr lang="en-GB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294272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G1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Gender of nouns - definite and indefinite articles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313320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G2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Singular and plural forms of nouns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812560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Adjectives (place and agreement)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16036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G4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Conjugation of key verbs (and making verbs negative)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226393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G5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Connectives and qualifiers, adverbs of time, prepositions of place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17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1661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F12DAB"/>
      </a:accent2>
      <a:accent3>
        <a:srgbClr val="85E862"/>
      </a:accent3>
      <a:accent4>
        <a:srgbClr val="75707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3" id="{7B126CF1-FD3D-4725-8822-6C53CDCC685F}" vid="{000B72A8-8EF6-4532-BB2E-3EB9C892E4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4685</TotalTime>
  <Words>3607</Words>
  <Application>Microsoft Office PowerPoint</Application>
  <PresentationFormat>Widescreen</PresentationFormat>
  <Paragraphs>541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Segoe Print</vt:lpstr>
      <vt:lpstr>1_Office Theme</vt:lpstr>
      <vt:lpstr>Office Theme</vt:lpstr>
      <vt:lpstr>French KS2 Scheme of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KS2 Scheme of Work</dc:title>
  <dc:creator>Rachel Hawkes</dc:creator>
  <cp:lastModifiedBy>Rachel Hawkes</cp:lastModifiedBy>
  <cp:revision>58</cp:revision>
  <dcterms:created xsi:type="dcterms:W3CDTF">2023-06-12T04:20:23Z</dcterms:created>
  <dcterms:modified xsi:type="dcterms:W3CDTF">2023-09-03T07:44:17Z</dcterms:modified>
</cp:coreProperties>
</file>