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BE215-5975-4E3E-922E-90391B5669AB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602D2-BCBA-48E2-BC0E-63B6B16089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653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Teacher handout</a:t>
            </a:r>
          </a:p>
          <a:p>
            <a:endParaRPr lang="en-GB" dirty="0"/>
          </a:p>
          <a:p>
            <a:r>
              <a:rPr lang="en-GB" dirty="0"/>
              <a:t>Audio provided for teacher preparation, if required.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1D3BD5-6E7C-4A27-8899-46485304284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607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Phonics assessment Week 14 – Teacher version</a:t>
            </a:r>
            <a:br>
              <a:rPr lang="en-GB" dirty="0"/>
            </a:br>
            <a:endParaRPr lang="en-GB" dirty="0"/>
          </a:p>
          <a:p>
            <a:r>
              <a:rPr lang="en-GB" b="1" dirty="0"/>
              <a:t>Timing</a:t>
            </a:r>
            <a:r>
              <a:rPr lang="en-GB" dirty="0"/>
              <a:t>: 1 minute per pupil</a:t>
            </a:r>
          </a:p>
          <a:p>
            <a:endParaRPr lang="en-GB" dirty="0"/>
          </a:p>
          <a:p>
            <a:r>
              <a:rPr lang="en-GB" b="1" dirty="0"/>
              <a:t>Aim</a:t>
            </a:r>
            <a:r>
              <a:rPr lang="en-GB" dirty="0"/>
              <a:t>: to assess pupils’ ability to read aloud the SSC taught this term.</a:t>
            </a:r>
            <a:br>
              <a:rPr lang="en-GB" dirty="0"/>
            </a:br>
            <a:br>
              <a:rPr lang="en-GB" dirty="0"/>
            </a:br>
            <a:r>
              <a:rPr lang="en-GB" b="1" dirty="0"/>
              <a:t>Procedure</a:t>
            </a:r>
            <a:r>
              <a:rPr lang="en-GB" dirty="0"/>
              <a:t>: </a:t>
            </a:r>
            <a:br>
              <a:rPr lang="en-GB" dirty="0"/>
            </a:br>
            <a:r>
              <a:rPr lang="en-GB" dirty="0"/>
              <a:t>1. Give out the independent task that pupils will work on during the lesson.</a:t>
            </a:r>
            <a:br>
              <a:rPr lang="en-GB" dirty="0"/>
            </a:br>
            <a:r>
              <a:rPr lang="en-GB" dirty="0"/>
              <a:t>2. Listen to individual pupils reading the 8 pairs of words aloud.  Mark in real time.</a:t>
            </a:r>
          </a:p>
          <a:p>
            <a:endParaRPr lang="en-GB" dirty="0"/>
          </a:p>
          <a:p>
            <a:r>
              <a:rPr lang="en-GB" b="1" dirty="0"/>
              <a:t>Note</a:t>
            </a:r>
            <a:r>
              <a:rPr lang="en-GB" dirty="0"/>
              <a:t>: </a:t>
            </a:r>
          </a:p>
          <a:p>
            <a:pPr marL="285750" indent="-285750">
              <a:buAutoNum type="romanLcParenR"/>
            </a:pPr>
            <a:r>
              <a:rPr lang="en-GB" dirty="0"/>
              <a:t>there are no follow up lessons this week, so it would be possible to continue the speaking assessments in the follow up time during this week, as needed.</a:t>
            </a:r>
          </a:p>
          <a:p>
            <a:pPr marL="285750" indent="-285750">
              <a:buAutoNum type="romanLcParenR"/>
            </a:pPr>
            <a:r>
              <a:rPr lang="en-GB" dirty="0"/>
              <a:t>if preferred, and the resources are available, pupils could record their answers (e.g. on computer or </a:t>
            </a:r>
            <a:r>
              <a:rPr lang="en-GB" dirty="0" err="1"/>
              <a:t>ipad</a:t>
            </a:r>
            <a:r>
              <a:rPr lang="en-GB" dirty="0"/>
              <a:t>) though this would involve the teacher listening back to assess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1D3BD5-6E7C-4A27-8899-46485304284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9607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28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18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25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78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74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10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96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90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35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341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72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95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15.jpeg"/><Relationship Id="rId5" Type="http://schemas.openxmlformats.org/officeDocument/2006/relationships/image" Target="../media/image14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Table 113">
            <a:extLst>
              <a:ext uri="{FF2B5EF4-FFF2-40B4-BE49-F238E27FC236}">
                <a16:creationId xmlns:a16="http://schemas.microsoft.com/office/drawing/2014/main" id="{CB0B3415-980E-4656-BDF3-0205EE9BB338}"/>
              </a:ext>
            </a:extLst>
          </p:cNvPr>
          <p:cNvGraphicFramePr>
            <a:graphicFrameLocks noGrp="1"/>
          </p:cNvGraphicFramePr>
          <p:nvPr/>
        </p:nvGraphicFramePr>
        <p:xfrm>
          <a:off x="1217779" y="4985822"/>
          <a:ext cx="4773944" cy="1496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486">
                  <a:extLst>
                    <a:ext uri="{9D8B030D-6E8A-4147-A177-3AD203B41FA5}">
                      <a16:colId xmlns:a16="http://schemas.microsoft.com/office/drawing/2014/main" val="3949454735"/>
                    </a:ext>
                  </a:extLst>
                </a:gridCol>
                <a:gridCol w="1193486">
                  <a:extLst>
                    <a:ext uri="{9D8B030D-6E8A-4147-A177-3AD203B41FA5}">
                      <a16:colId xmlns:a16="http://schemas.microsoft.com/office/drawing/2014/main" val="1572345880"/>
                    </a:ext>
                  </a:extLst>
                </a:gridCol>
                <a:gridCol w="1193486">
                  <a:extLst>
                    <a:ext uri="{9D8B030D-6E8A-4147-A177-3AD203B41FA5}">
                      <a16:colId xmlns:a16="http://schemas.microsoft.com/office/drawing/2014/main" val="2511906881"/>
                    </a:ext>
                  </a:extLst>
                </a:gridCol>
                <a:gridCol w="1193486">
                  <a:extLst>
                    <a:ext uri="{9D8B030D-6E8A-4147-A177-3AD203B41FA5}">
                      <a16:colId xmlns:a16="http://schemas.microsoft.com/office/drawing/2014/main" val="2536686118"/>
                    </a:ext>
                  </a:extLst>
                </a:gridCol>
              </a:tblGrid>
              <a:tr h="149612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400349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009756"/>
              </p:ext>
            </p:extLst>
          </p:nvPr>
        </p:nvGraphicFramePr>
        <p:xfrm>
          <a:off x="6485888" y="593081"/>
          <a:ext cx="5500901" cy="55543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5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1816">
                  <a:extLst>
                    <a:ext uri="{9D8B030D-6E8A-4147-A177-3AD203B41FA5}">
                      <a16:colId xmlns:a16="http://schemas.microsoft.com/office/drawing/2014/main" val="909801823"/>
                    </a:ext>
                  </a:extLst>
                </a:gridCol>
                <a:gridCol w="1232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5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Name</a:t>
                      </a:r>
                      <a:endParaRPr lang="en-GB" sz="12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Animal</a:t>
                      </a:r>
                      <a:endParaRPr lang="en-GB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SSC </a:t>
                      </a:r>
                      <a:endParaRPr lang="en-GB" sz="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shelf Symbol 7" panose="05010101010101010101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 x</a:t>
                      </a:r>
                      <a:endParaRPr lang="en-GB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Marie-Lou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1200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Treveur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rongeur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open [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Baltazar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renard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[e] + SFC-d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Akash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vache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triton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[on]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Jaufret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furet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[u] + SFC -t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Magali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les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</a:t>
                      </a:r>
                      <a:r>
                        <a:rPr lang="en-GB" sz="1200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</a:t>
                      </a:r>
                      <a:r>
                        <a:rPr lang="en-GB" sz="1200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 + SFC -s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Enzo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veau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[(e)au]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Florinde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dinde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[in] +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SFe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532206"/>
                  </a:ext>
                </a:extLst>
              </a:tr>
              <a:tr h="5059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Cléo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manchot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empereur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240608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468736" y="6161481"/>
            <a:ext cx="56619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Note: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Teachers award one point for each SSC, one or two points per item, as per SSC list above. 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05745" y="120509"/>
            <a:ext cx="4052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Pupil name:  ___________________________________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498197" y="120508"/>
            <a:ext cx="2632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Total score: _____ / 14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D90E616-4503-4B3E-836A-F8988A4F5F09}"/>
              </a:ext>
            </a:extLst>
          </p:cNvPr>
          <p:cNvSpPr/>
          <p:nvPr/>
        </p:nvSpPr>
        <p:spPr>
          <a:xfrm>
            <a:off x="157242" y="216186"/>
            <a:ext cx="43619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zoo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Read aloud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French name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of each animal.</a:t>
            </a:r>
            <a:b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50" name="Table 9">
            <a:extLst>
              <a:ext uri="{FF2B5EF4-FFF2-40B4-BE49-F238E27FC236}">
                <a16:creationId xmlns:a16="http://schemas.microsoft.com/office/drawing/2014/main" id="{339F9DE3-A820-407E-B6B1-167794FD18BF}"/>
              </a:ext>
            </a:extLst>
          </p:cNvPr>
          <p:cNvGraphicFramePr>
            <a:graphicFrameLocks noGrp="1"/>
          </p:cNvGraphicFramePr>
          <p:nvPr/>
        </p:nvGraphicFramePr>
        <p:xfrm>
          <a:off x="1217779" y="1993566"/>
          <a:ext cx="4773942" cy="2992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8953">
                  <a:extLst>
                    <a:ext uri="{9D8B030D-6E8A-4147-A177-3AD203B41FA5}">
                      <a16:colId xmlns:a16="http://schemas.microsoft.com/office/drawing/2014/main" val="2363703958"/>
                    </a:ext>
                  </a:extLst>
                </a:gridCol>
                <a:gridCol w="1551398">
                  <a:extLst>
                    <a:ext uri="{9D8B030D-6E8A-4147-A177-3AD203B41FA5}">
                      <a16:colId xmlns:a16="http://schemas.microsoft.com/office/drawing/2014/main" val="698041092"/>
                    </a:ext>
                  </a:extLst>
                </a:gridCol>
                <a:gridCol w="1633591">
                  <a:extLst>
                    <a:ext uri="{9D8B030D-6E8A-4147-A177-3AD203B41FA5}">
                      <a16:colId xmlns:a16="http://schemas.microsoft.com/office/drawing/2014/main" val="1995150519"/>
                    </a:ext>
                  </a:extLst>
                </a:gridCol>
              </a:tblGrid>
              <a:tr h="149612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792677"/>
                  </a:ext>
                </a:extLst>
              </a:tr>
              <a:tr h="149612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734451"/>
                  </a:ext>
                </a:extLst>
              </a:tr>
            </a:tbl>
          </a:graphicData>
        </a:graphic>
      </p:graphicFrame>
      <p:sp>
        <p:nvSpPr>
          <p:cNvPr id="51" name="TextBox 50">
            <a:extLst>
              <a:ext uri="{FF2B5EF4-FFF2-40B4-BE49-F238E27FC236}">
                <a16:creationId xmlns:a16="http://schemas.microsoft.com/office/drawing/2014/main" id="{572F9FA8-8457-4440-9A3A-147E9C3171B3}"/>
              </a:ext>
            </a:extLst>
          </p:cNvPr>
          <p:cNvSpPr txBox="1"/>
          <p:nvPr/>
        </p:nvSpPr>
        <p:spPr>
          <a:xfrm>
            <a:off x="1217779" y="3123266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va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ch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DFF8A263-415B-4F1B-B7E9-96D3BF67EF3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952" y="2227309"/>
            <a:ext cx="1179188" cy="817271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6455DC87-F2FB-4477-B57C-44F4B8C7E2BB}"/>
              </a:ext>
            </a:extLst>
          </p:cNvPr>
          <p:cNvSpPr txBox="1"/>
          <p:nvPr/>
        </p:nvSpPr>
        <p:spPr>
          <a:xfrm>
            <a:off x="2702961" y="3123266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ret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25F9522-FF17-47B7-9A54-9FA51550D47D}"/>
              </a:ext>
            </a:extLst>
          </p:cNvPr>
          <p:cNvSpPr txBox="1"/>
          <p:nvPr/>
        </p:nvSpPr>
        <p:spPr>
          <a:xfrm>
            <a:off x="4347975" y="3135203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trit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A51145D-D49F-4311-90EF-A8BACF16CCBE}"/>
              </a:ext>
            </a:extLst>
          </p:cNvPr>
          <p:cNvSpPr txBox="1"/>
          <p:nvPr/>
        </p:nvSpPr>
        <p:spPr>
          <a:xfrm>
            <a:off x="1164794" y="4609881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ou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055EC1A-6031-4D97-BB7F-237F96053A1C}"/>
              </a:ext>
            </a:extLst>
          </p:cNvPr>
          <p:cNvSpPr txBox="1"/>
          <p:nvPr/>
        </p:nvSpPr>
        <p:spPr>
          <a:xfrm>
            <a:off x="2745537" y="4438434"/>
            <a:ext cx="1669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manchot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em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pereur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F03CA91-94F0-4243-95D1-500500587FC8}"/>
              </a:ext>
            </a:extLst>
          </p:cNvPr>
          <p:cNvSpPr txBox="1"/>
          <p:nvPr/>
        </p:nvSpPr>
        <p:spPr>
          <a:xfrm>
            <a:off x="4324915" y="4631777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col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br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B2E1720-5CFC-45A4-BA64-11EFB276FDAA}"/>
              </a:ext>
            </a:extLst>
          </p:cNvPr>
          <p:cNvSpPr txBox="1"/>
          <p:nvPr/>
        </p:nvSpPr>
        <p:spPr>
          <a:xfrm>
            <a:off x="1021754" y="6175474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rong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eu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5BA7B43-27C3-4BF8-8815-B298F3512705}"/>
              </a:ext>
            </a:extLst>
          </p:cNvPr>
          <p:cNvSpPr txBox="1"/>
          <p:nvPr/>
        </p:nvSpPr>
        <p:spPr>
          <a:xfrm>
            <a:off x="2408515" y="6164598"/>
            <a:ext cx="1203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nard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A5958E7-FCE7-4539-A25F-0C694FE83380}"/>
              </a:ext>
            </a:extLst>
          </p:cNvPr>
          <p:cNvSpPr txBox="1"/>
          <p:nvPr/>
        </p:nvSpPr>
        <p:spPr>
          <a:xfrm>
            <a:off x="3345206" y="6147690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eau</a:t>
            </a:r>
            <a:endParaRPr kumimoji="0" lang="en-GB" sz="16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5DE6537-979C-4EE9-8F64-BED3A3BD3A7C}"/>
              </a:ext>
            </a:extLst>
          </p:cNvPr>
          <p:cNvSpPr txBox="1"/>
          <p:nvPr/>
        </p:nvSpPr>
        <p:spPr>
          <a:xfrm>
            <a:off x="4581599" y="6153997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F1D267F1-70E4-43AF-9983-BD7CE3303AE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577" y="5242412"/>
            <a:ext cx="926248" cy="922186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D7777E70-1DC7-40BF-991D-45F216F6FE4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175" y="2305995"/>
            <a:ext cx="1251374" cy="817271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3B8F634-6A09-4472-8479-6122F177588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182" y="2330674"/>
            <a:ext cx="1308002" cy="817272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89D40492-3962-4E55-B367-72800C491EE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98" y="5318744"/>
            <a:ext cx="1063238" cy="791559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617448AE-3ABB-4EEE-85E5-3F65677050F0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234" y="3756632"/>
            <a:ext cx="1229301" cy="819534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993E48B3-0963-4814-87F6-87494FA0DA53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234" y="5079346"/>
            <a:ext cx="771525" cy="1059815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5568901F-A7D2-4E55-B1E6-872F6F36CF51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118" y="5270502"/>
            <a:ext cx="1063239" cy="833859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40FF1FE0-DB14-4618-9937-30314AB27E56}"/>
              </a:ext>
            </a:extLst>
          </p:cNvPr>
          <p:cNvPicPr/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7" r="13363"/>
          <a:stretch/>
        </p:blipFill>
        <p:spPr bwMode="auto">
          <a:xfrm>
            <a:off x="4611625" y="3541633"/>
            <a:ext cx="787911" cy="7609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33950484-20F4-458A-8E48-1FFF5D0421E2}"/>
              </a:ext>
            </a:extLst>
          </p:cNvPr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7" r="13363"/>
          <a:stretch/>
        </p:blipFill>
        <p:spPr bwMode="auto">
          <a:xfrm>
            <a:off x="5195168" y="3846909"/>
            <a:ext cx="747661" cy="6825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4" name="Picture 103" descr="A picture containing penguin, bird, aquatic bird, ground&#10;&#10;Description automatically generated">
            <a:extLst>
              <a:ext uri="{FF2B5EF4-FFF2-40B4-BE49-F238E27FC236}">
                <a16:creationId xmlns:a16="http://schemas.microsoft.com/office/drawing/2014/main" id="{F30880F4-7E13-4305-8380-1E4481175AF9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7" t="12805" r="27261"/>
          <a:stretch/>
        </p:blipFill>
        <p:spPr>
          <a:xfrm>
            <a:off x="3165450" y="3552529"/>
            <a:ext cx="789972" cy="961633"/>
          </a:xfrm>
          <a:prstGeom prst="rect">
            <a:avLst/>
          </a:prstGeom>
        </p:spPr>
      </p:pic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E935194-E4C9-43BE-885B-64F906B85544}"/>
              </a:ext>
            </a:extLst>
          </p:cNvPr>
          <p:cNvGrpSpPr/>
          <p:nvPr/>
        </p:nvGrpSpPr>
        <p:grpSpPr>
          <a:xfrm>
            <a:off x="3615674" y="798022"/>
            <a:ext cx="1653489" cy="1081846"/>
            <a:chOff x="5390768" y="2772150"/>
            <a:chExt cx="1990493" cy="1302341"/>
          </a:xfrm>
        </p:grpSpPr>
        <p:pic>
          <p:nvPicPr>
            <p:cNvPr id="106" name="Picture 105">
              <a:extLst>
                <a:ext uri="{FF2B5EF4-FFF2-40B4-BE49-F238E27FC236}">
                  <a16:creationId xmlns:a16="http://schemas.microsoft.com/office/drawing/2014/main" id="{F6E10BFE-0B41-4038-8C1B-A541509DCD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4723" y="3097613"/>
              <a:ext cx="1786291" cy="976878"/>
            </a:xfrm>
            <a:prstGeom prst="rect">
              <a:avLst/>
            </a:prstGeom>
          </p:spPr>
        </p:pic>
        <p:pic>
          <p:nvPicPr>
            <p:cNvPr id="107" name="Picture 106">
              <a:extLst>
                <a:ext uri="{FF2B5EF4-FFF2-40B4-BE49-F238E27FC236}">
                  <a16:creationId xmlns:a16="http://schemas.microsoft.com/office/drawing/2014/main" id="{CFC0EF88-F3FC-4B1A-8A3E-F5702E7C71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9899" y="3354446"/>
              <a:ext cx="858321" cy="686657"/>
            </a:xfrm>
            <a:prstGeom prst="rect">
              <a:avLst/>
            </a:prstGeom>
          </p:spPr>
        </p:pic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BC9A9401-6361-4241-B6FD-F2D392C052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3803" y="3366868"/>
              <a:ext cx="858321" cy="686657"/>
            </a:xfrm>
            <a:prstGeom prst="rect">
              <a:avLst/>
            </a:prstGeom>
          </p:spPr>
        </p:pic>
        <p:sp>
          <p:nvSpPr>
            <p:cNvPr id="109" name="Rounded Rectangle 28">
              <a:extLst>
                <a:ext uri="{FF2B5EF4-FFF2-40B4-BE49-F238E27FC236}">
                  <a16:creationId xmlns:a16="http://schemas.microsoft.com/office/drawing/2014/main" id="{FC35D716-64F8-4571-81A7-85EACFAE1710}"/>
                </a:ext>
              </a:extLst>
            </p:cNvPr>
            <p:cNvSpPr/>
            <p:nvPr/>
          </p:nvSpPr>
          <p:spPr>
            <a:xfrm>
              <a:off x="5684973" y="2772151"/>
              <a:ext cx="1495316" cy="388075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ZOO</a:t>
              </a:r>
            </a:p>
          </p:txBody>
        </p:sp>
        <p:sp>
          <p:nvSpPr>
            <p:cNvPr id="110" name="Diagonal Stripe 109">
              <a:extLst>
                <a:ext uri="{FF2B5EF4-FFF2-40B4-BE49-F238E27FC236}">
                  <a16:creationId xmlns:a16="http://schemas.microsoft.com/office/drawing/2014/main" id="{9AE919D0-D04D-4B6D-B425-5D21702E61DF}"/>
                </a:ext>
              </a:extLst>
            </p:cNvPr>
            <p:cNvSpPr/>
            <p:nvPr/>
          </p:nvSpPr>
          <p:spPr>
            <a:xfrm>
              <a:off x="5390768" y="2772150"/>
              <a:ext cx="440271" cy="1121463"/>
            </a:xfrm>
            <a:prstGeom prst="diagStrip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1" name="Diagonal Stripe 110">
              <a:extLst>
                <a:ext uri="{FF2B5EF4-FFF2-40B4-BE49-F238E27FC236}">
                  <a16:creationId xmlns:a16="http://schemas.microsoft.com/office/drawing/2014/main" id="{DE334B8A-AF79-44AE-B3C7-19BD0CBC6F5D}"/>
                </a:ext>
              </a:extLst>
            </p:cNvPr>
            <p:cNvSpPr/>
            <p:nvPr/>
          </p:nvSpPr>
          <p:spPr>
            <a:xfrm flipH="1">
              <a:off x="6908034" y="2772150"/>
              <a:ext cx="473227" cy="1121463"/>
            </a:xfrm>
            <a:prstGeom prst="diagStrip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12" name="Rectangle 111">
            <a:extLst>
              <a:ext uri="{FF2B5EF4-FFF2-40B4-BE49-F238E27FC236}">
                <a16:creationId xmlns:a16="http://schemas.microsoft.com/office/drawing/2014/main" id="{DFDB4178-C35D-475E-807B-34D869F60A57}"/>
              </a:ext>
            </a:extLst>
          </p:cNvPr>
          <p:cNvSpPr/>
          <p:nvPr/>
        </p:nvSpPr>
        <p:spPr>
          <a:xfrm>
            <a:off x="157242" y="800920"/>
            <a:ext cx="35191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have 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learnt these words so just use what you know about how to pronounce French.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Wingdings" panose="05000000000000000000" pitchFamily="2" charset="2"/>
              </a:rPr>
              <a:t>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47828BA0-E007-429C-BCE3-0923801D82B1}"/>
              </a:ext>
            </a:extLst>
          </p:cNvPr>
          <p:cNvSpPr/>
          <p:nvPr/>
        </p:nvSpPr>
        <p:spPr>
          <a:xfrm>
            <a:off x="151257" y="1572091"/>
            <a:ext cx="32223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Remember 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</a:t>
            </a: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ilent 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</a:t>
            </a: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inal 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</a:t>
            </a: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onsonants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!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15" name="Table 114">
            <a:extLst>
              <a:ext uri="{FF2B5EF4-FFF2-40B4-BE49-F238E27FC236}">
                <a16:creationId xmlns:a16="http://schemas.microsoft.com/office/drawing/2014/main" id="{BC7A63C4-C416-4B91-8CCD-064C72E6E5DA}"/>
              </a:ext>
            </a:extLst>
          </p:cNvPr>
          <p:cNvGraphicFramePr>
            <a:graphicFrameLocks noGrp="1"/>
          </p:cNvGraphicFramePr>
          <p:nvPr/>
        </p:nvGraphicFramePr>
        <p:xfrm>
          <a:off x="44312" y="2181889"/>
          <a:ext cx="1141569" cy="39815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1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Name</a:t>
                      </a:r>
                      <a:endParaRPr lang="en-GB" sz="12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Marie-Lou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Treveur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Baltazar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Akash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Marion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Jaufret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Magali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Enzo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Florinde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449904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Cléo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132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19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Table 97">
            <a:extLst>
              <a:ext uri="{FF2B5EF4-FFF2-40B4-BE49-F238E27FC236}">
                <a16:creationId xmlns:a16="http://schemas.microsoft.com/office/drawing/2014/main" id="{2F7C7D3D-BCD1-4AEF-80E3-CF4C398DD484}"/>
              </a:ext>
            </a:extLst>
          </p:cNvPr>
          <p:cNvGraphicFramePr>
            <a:graphicFrameLocks noGrp="1"/>
          </p:cNvGraphicFramePr>
          <p:nvPr/>
        </p:nvGraphicFramePr>
        <p:xfrm>
          <a:off x="215850" y="5050074"/>
          <a:ext cx="5010260" cy="1496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2565">
                  <a:extLst>
                    <a:ext uri="{9D8B030D-6E8A-4147-A177-3AD203B41FA5}">
                      <a16:colId xmlns:a16="http://schemas.microsoft.com/office/drawing/2014/main" val="3949454735"/>
                    </a:ext>
                  </a:extLst>
                </a:gridCol>
                <a:gridCol w="1252565">
                  <a:extLst>
                    <a:ext uri="{9D8B030D-6E8A-4147-A177-3AD203B41FA5}">
                      <a16:colId xmlns:a16="http://schemas.microsoft.com/office/drawing/2014/main" val="1572345880"/>
                    </a:ext>
                  </a:extLst>
                </a:gridCol>
                <a:gridCol w="1252565">
                  <a:extLst>
                    <a:ext uri="{9D8B030D-6E8A-4147-A177-3AD203B41FA5}">
                      <a16:colId xmlns:a16="http://schemas.microsoft.com/office/drawing/2014/main" val="2511906881"/>
                    </a:ext>
                  </a:extLst>
                </a:gridCol>
                <a:gridCol w="1252565">
                  <a:extLst>
                    <a:ext uri="{9D8B030D-6E8A-4147-A177-3AD203B41FA5}">
                      <a16:colId xmlns:a16="http://schemas.microsoft.com/office/drawing/2014/main" val="2536686118"/>
                    </a:ext>
                  </a:extLst>
                </a:gridCol>
              </a:tblGrid>
              <a:tr h="149612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400349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467748"/>
              </p:ext>
            </p:extLst>
          </p:nvPr>
        </p:nvGraphicFramePr>
        <p:xfrm>
          <a:off x="6485888" y="593081"/>
          <a:ext cx="5500900" cy="44934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90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5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9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Animal</a:t>
                      </a:r>
                      <a:endParaRPr lang="en-GB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SSC </a:t>
                      </a:r>
                      <a:br>
                        <a:rPr lang="en-GB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8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[sound-symbol correspondence] </a:t>
                      </a:r>
                      <a:endParaRPr lang="en-GB" sz="8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Bookshelf Symbol 7" panose="05010101010101010101" pitchFamily="2" charset="2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 x</a:t>
                      </a:r>
                      <a:endParaRPr lang="en-GB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</a:t>
                      </a:r>
                      <a:r>
                        <a:rPr lang="en-GB" sz="1200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GB" sz="1200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ret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[u] + SFC -t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trit</a:t>
                      </a:r>
                      <a:r>
                        <a:rPr lang="en-GB" sz="1200" u="sng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[on]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GB" sz="1200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manchot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pereur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les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</a:t>
                      </a:r>
                      <a:r>
                        <a:rPr lang="en-GB" sz="1200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</a:t>
                      </a:r>
                      <a:r>
                        <a:rPr lang="en-GB" sz="1200" u="sng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 + SFC -s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rongeur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open [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renard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[e] + SFC-d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veau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[(e)au]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5532206"/>
                  </a:ext>
                </a:extLst>
              </a:tr>
              <a:tr h="409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dinde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[in] + </a:t>
                      </a:r>
                      <a:r>
                        <a:rPr lang="en-GB" sz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SFe</a:t>
                      </a: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240608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6468736" y="5176932"/>
            <a:ext cx="56619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Note: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Teachers award one point for each SSC, one or two points per item, as per SSC list above. </a:t>
            </a:r>
            <a:b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05745" y="120509"/>
            <a:ext cx="40522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Pupil name:  ___________________________________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498197" y="120508"/>
            <a:ext cx="26324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Total score: _____ / 14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500C1CC-293F-4F03-81DA-7F5573808505}"/>
              </a:ext>
            </a:extLst>
          </p:cNvPr>
          <p:cNvSpPr/>
          <p:nvPr/>
        </p:nvSpPr>
        <p:spPr>
          <a:xfrm>
            <a:off x="157242" y="216186"/>
            <a:ext cx="43619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zoo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Read aloud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French name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of each animal.</a:t>
            </a:r>
            <a:b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67" name="Table 9">
            <a:extLst>
              <a:ext uri="{FF2B5EF4-FFF2-40B4-BE49-F238E27FC236}">
                <a16:creationId xmlns:a16="http://schemas.microsoft.com/office/drawing/2014/main" id="{2A36297B-4EBC-4172-86D6-9B40E6EDBD88}"/>
              </a:ext>
            </a:extLst>
          </p:cNvPr>
          <p:cNvGraphicFramePr>
            <a:graphicFrameLocks noGrp="1"/>
          </p:cNvGraphicFramePr>
          <p:nvPr/>
        </p:nvGraphicFramePr>
        <p:xfrm>
          <a:off x="215850" y="2057818"/>
          <a:ext cx="5010261" cy="2992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0087">
                  <a:extLst>
                    <a:ext uri="{9D8B030D-6E8A-4147-A177-3AD203B41FA5}">
                      <a16:colId xmlns:a16="http://schemas.microsoft.com/office/drawing/2014/main" val="2363703958"/>
                    </a:ext>
                  </a:extLst>
                </a:gridCol>
                <a:gridCol w="1670087">
                  <a:extLst>
                    <a:ext uri="{9D8B030D-6E8A-4147-A177-3AD203B41FA5}">
                      <a16:colId xmlns:a16="http://schemas.microsoft.com/office/drawing/2014/main" val="698041092"/>
                    </a:ext>
                  </a:extLst>
                </a:gridCol>
                <a:gridCol w="1670087">
                  <a:extLst>
                    <a:ext uri="{9D8B030D-6E8A-4147-A177-3AD203B41FA5}">
                      <a16:colId xmlns:a16="http://schemas.microsoft.com/office/drawing/2014/main" val="1995150519"/>
                    </a:ext>
                  </a:extLst>
                </a:gridCol>
              </a:tblGrid>
              <a:tr h="149612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792677"/>
                  </a:ext>
                </a:extLst>
              </a:tr>
              <a:tr h="149612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734451"/>
                  </a:ext>
                </a:extLst>
              </a:tr>
            </a:tbl>
          </a:graphicData>
        </a:graphic>
      </p:graphicFrame>
      <p:sp>
        <p:nvSpPr>
          <p:cNvPr id="68" name="TextBox 67">
            <a:extLst>
              <a:ext uri="{FF2B5EF4-FFF2-40B4-BE49-F238E27FC236}">
                <a16:creationId xmlns:a16="http://schemas.microsoft.com/office/drawing/2014/main" id="{61DD91D9-CC40-4F1B-B3E3-EEE389BE7421}"/>
              </a:ext>
            </a:extLst>
          </p:cNvPr>
          <p:cNvSpPr txBox="1"/>
          <p:nvPr/>
        </p:nvSpPr>
        <p:spPr>
          <a:xfrm>
            <a:off x="215850" y="3187518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va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ch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69" name="Picture 68">
            <a:extLst>
              <a:ext uri="{FF2B5EF4-FFF2-40B4-BE49-F238E27FC236}">
                <a16:creationId xmlns:a16="http://schemas.microsoft.com/office/drawing/2014/main" id="{4D96FB18-9B36-4BF6-9BA3-BDC5B13B5E2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23" y="2291561"/>
            <a:ext cx="1179188" cy="817271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9B743D1F-7427-4595-BEA8-BB2814BC59A2}"/>
              </a:ext>
            </a:extLst>
          </p:cNvPr>
          <p:cNvSpPr txBox="1"/>
          <p:nvPr/>
        </p:nvSpPr>
        <p:spPr>
          <a:xfrm>
            <a:off x="1807751" y="3187518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ret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5394010-115B-4BBE-A0D7-277CF8834795}"/>
              </a:ext>
            </a:extLst>
          </p:cNvPr>
          <p:cNvSpPr txBox="1"/>
          <p:nvPr/>
        </p:nvSpPr>
        <p:spPr>
          <a:xfrm>
            <a:off x="3539930" y="3198484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trit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on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588132A-EA50-4525-A2AE-6474DFB8717F}"/>
              </a:ext>
            </a:extLst>
          </p:cNvPr>
          <p:cNvSpPr txBox="1"/>
          <p:nvPr/>
        </p:nvSpPr>
        <p:spPr>
          <a:xfrm>
            <a:off x="162865" y="4674133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ou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C213FC0-3AB9-4F8D-84AE-A46875C84F3D}"/>
              </a:ext>
            </a:extLst>
          </p:cNvPr>
          <p:cNvSpPr txBox="1"/>
          <p:nvPr/>
        </p:nvSpPr>
        <p:spPr>
          <a:xfrm>
            <a:off x="1886213" y="4482207"/>
            <a:ext cx="1669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manchot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em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pereur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0EBB836-5205-4149-A994-02A4712121C6}"/>
              </a:ext>
            </a:extLst>
          </p:cNvPr>
          <p:cNvSpPr txBox="1"/>
          <p:nvPr/>
        </p:nvSpPr>
        <p:spPr>
          <a:xfrm>
            <a:off x="3486945" y="4685099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col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br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326B20D-8FE4-4246-8CCE-D1EC183E38CA}"/>
              </a:ext>
            </a:extLst>
          </p:cNvPr>
          <p:cNvSpPr txBox="1"/>
          <p:nvPr/>
        </p:nvSpPr>
        <p:spPr>
          <a:xfrm>
            <a:off x="-2942" y="6196682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rong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eu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B9D3C48-6A52-4CE4-943C-2F134182497D}"/>
              </a:ext>
            </a:extLst>
          </p:cNvPr>
          <p:cNvSpPr txBox="1"/>
          <p:nvPr/>
        </p:nvSpPr>
        <p:spPr>
          <a:xfrm>
            <a:off x="1499622" y="6207648"/>
            <a:ext cx="1203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nard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78A6C5B-2BD7-4E6B-9475-438088A47889}"/>
              </a:ext>
            </a:extLst>
          </p:cNvPr>
          <p:cNvSpPr txBox="1"/>
          <p:nvPr/>
        </p:nvSpPr>
        <p:spPr>
          <a:xfrm>
            <a:off x="2488219" y="6190740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eau</a:t>
            </a:r>
            <a:endParaRPr kumimoji="0" lang="en-GB" sz="16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3522DF9-EB92-455C-AAB9-C11B9EADC995}"/>
              </a:ext>
            </a:extLst>
          </p:cNvPr>
          <p:cNvSpPr txBox="1"/>
          <p:nvPr/>
        </p:nvSpPr>
        <p:spPr>
          <a:xfrm>
            <a:off x="3716422" y="6190740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id="{86643ED3-DBE0-4476-A0D5-A7F925719CB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590" y="5285462"/>
            <a:ext cx="926248" cy="922186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71D4441A-13A8-4259-929C-8A72B26D10F8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293" y="2360734"/>
            <a:ext cx="1251374" cy="817271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D155BDA8-F389-4D77-A946-8569FE8415DD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184" y="2395124"/>
            <a:ext cx="1308002" cy="81727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CD140A21-6707-4946-AEA9-BB8281AE3E1A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211" y="5361794"/>
            <a:ext cx="1063238" cy="791559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B2B23C07-3DDD-4B46-827A-F0E34EA1CAC1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05" y="3820884"/>
            <a:ext cx="1229301" cy="819534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6C964212-BA8F-4CEC-8C76-F624F6510AA5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05" y="5143598"/>
            <a:ext cx="771525" cy="1059815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457F9F4B-24BF-48B8-9175-198E5550BCA3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131" y="5313552"/>
            <a:ext cx="1063239" cy="833859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73E2E492-CD70-44A5-A09D-8E6B8C29F77B}"/>
              </a:ext>
            </a:extLst>
          </p:cNvPr>
          <p:cNvPicPr/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7" r="13363"/>
          <a:stretch/>
        </p:blipFill>
        <p:spPr bwMode="auto">
          <a:xfrm>
            <a:off x="3736241" y="3844141"/>
            <a:ext cx="787911" cy="7609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8E1DEC00-BA7E-423A-8AAB-8D02731C4B1F}"/>
              </a:ext>
            </a:extLst>
          </p:cNvPr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7" r="13363"/>
          <a:stretch/>
        </p:blipFill>
        <p:spPr bwMode="auto">
          <a:xfrm>
            <a:off x="4408817" y="4015756"/>
            <a:ext cx="747661" cy="6825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8" name="Picture 87" descr="A picture containing penguin, bird, aquatic bird, ground&#10;&#10;Description automatically generated">
            <a:extLst>
              <a:ext uri="{FF2B5EF4-FFF2-40B4-BE49-F238E27FC236}">
                <a16:creationId xmlns:a16="http://schemas.microsoft.com/office/drawing/2014/main" id="{8681F00F-C5D8-4204-89BA-6A9F5796DAAF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7" t="12805" r="27261"/>
          <a:stretch/>
        </p:blipFill>
        <p:spPr>
          <a:xfrm>
            <a:off x="2367521" y="3588021"/>
            <a:ext cx="789972" cy="961633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906EDCBE-BF46-4FC4-9535-27107183A005}"/>
              </a:ext>
            </a:extLst>
          </p:cNvPr>
          <p:cNvGrpSpPr/>
          <p:nvPr/>
        </p:nvGrpSpPr>
        <p:grpSpPr>
          <a:xfrm>
            <a:off x="3615674" y="798022"/>
            <a:ext cx="1653489" cy="1081846"/>
            <a:chOff x="5390768" y="2772150"/>
            <a:chExt cx="1990493" cy="1302341"/>
          </a:xfrm>
        </p:grpSpPr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7DCC7CD5-1E70-4963-9772-32E91A7B0B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4723" y="3097613"/>
              <a:ext cx="1786291" cy="976878"/>
            </a:xfrm>
            <a:prstGeom prst="rect">
              <a:avLst/>
            </a:prstGeom>
          </p:spPr>
        </p:pic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E00A43F0-2CF7-4B91-8162-8107B37E25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9899" y="3354446"/>
              <a:ext cx="858321" cy="686657"/>
            </a:xfrm>
            <a:prstGeom prst="rect">
              <a:avLst/>
            </a:prstGeom>
          </p:spPr>
        </p:pic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ED00E9DF-BE33-4B24-8AF0-2A58DE06D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3803" y="3366868"/>
              <a:ext cx="858321" cy="686657"/>
            </a:xfrm>
            <a:prstGeom prst="rect">
              <a:avLst/>
            </a:prstGeom>
          </p:spPr>
        </p:pic>
        <p:sp>
          <p:nvSpPr>
            <p:cNvPr id="93" name="Rounded Rectangle 28">
              <a:extLst>
                <a:ext uri="{FF2B5EF4-FFF2-40B4-BE49-F238E27FC236}">
                  <a16:creationId xmlns:a16="http://schemas.microsoft.com/office/drawing/2014/main" id="{D8EBA64A-DCD9-47AD-AAB0-416B0A86AC19}"/>
                </a:ext>
              </a:extLst>
            </p:cNvPr>
            <p:cNvSpPr/>
            <p:nvPr/>
          </p:nvSpPr>
          <p:spPr>
            <a:xfrm>
              <a:off x="5684973" y="2772151"/>
              <a:ext cx="1495316" cy="388075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ZOO</a:t>
              </a:r>
            </a:p>
          </p:txBody>
        </p:sp>
        <p:sp>
          <p:nvSpPr>
            <p:cNvPr id="94" name="Diagonal Stripe 93">
              <a:extLst>
                <a:ext uri="{FF2B5EF4-FFF2-40B4-BE49-F238E27FC236}">
                  <a16:creationId xmlns:a16="http://schemas.microsoft.com/office/drawing/2014/main" id="{10EB9002-62A2-49D7-8637-3277E1F0A9E8}"/>
                </a:ext>
              </a:extLst>
            </p:cNvPr>
            <p:cNvSpPr/>
            <p:nvPr/>
          </p:nvSpPr>
          <p:spPr>
            <a:xfrm>
              <a:off x="5390768" y="2772150"/>
              <a:ext cx="440271" cy="1121463"/>
            </a:xfrm>
            <a:prstGeom prst="diagStrip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Diagonal Stripe 94">
              <a:extLst>
                <a:ext uri="{FF2B5EF4-FFF2-40B4-BE49-F238E27FC236}">
                  <a16:creationId xmlns:a16="http://schemas.microsoft.com/office/drawing/2014/main" id="{86F1FAE3-4B21-4877-8B93-CE1709757E92}"/>
                </a:ext>
              </a:extLst>
            </p:cNvPr>
            <p:cNvSpPr/>
            <p:nvPr/>
          </p:nvSpPr>
          <p:spPr>
            <a:xfrm flipH="1">
              <a:off x="6908034" y="2772150"/>
              <a:ext cx="473227" cy="1121463"/>
            </a:xfrm>
            <a:prstGeom prst="diagStrip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2AFA2DA8-2D05-478C-B587-0E5E00D742F6}"/>
              </a:ext>
            </a:extLst>
          </p:cNvPr>
          <p:cNvSpPr/>
          <p:nvPr/>
        </p:nvSpPr>
        <p:spPr>
          <a:xfrm>
            <a:off x="157242" y="800920"/>
            <a:ext cx="35191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have 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learnt these words so just use what you know about how to pronounce French.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Wingdings" panose="05000000000000000000" pitchFamily="2" charset="2"/>
              </a:rPr>
              <a:t>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9F688FA-9FF1-40BB-9168-E1B8E8BA1FFD}"/>
              </a:ext>
            </a:extLst>
          </p:cNvPr>
          <p:cNvSpPr/>
          <p:nvPr/>
        </p:nvSpPr>
        <p:spPr>
          <a:xfrm>
            <a:off x="151257" y="1572091"/>
            <a:ext cx="32223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Remember 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</a:t>
            </a: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ilent 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</a:t>
            </a: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inal 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</a:t>
            </a: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onsonants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!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18201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578</Words>
  <Application>Microsoft Office PowerPoint</Application>
  <PresentationFormat>Widescreen</PresentationFormat>
  <Paragraphs>179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Bookshelf Symbol 7</vt:lpstr>
      <vt:lpstr>Calibri</vt:lpstr>
      <vt:lpstr>Calibri Light</vt:lpstr>
      <vt:lpstr>Century Gothic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2</cp:revision>
  <dcterms:created xsi:type="dcterms:W3CDTF">2021-11-28T21:13:58Z</dcterms:created>
  <dcterms:modified xsi:type="dcterms:W3CDTF">2021-11-28T21:26:05Z</dcterms:modified>
</cp:coreProperties>
</file>