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81316" autoAdjust="0"/>
  </p:normalViewPr>
  <p:slideViewPr>
    <p:cSldViewPr snapToGrid="0" showGuides="1">
      <p:cViewPr varScale="1">
        <p:scale>
          <a:sx n="89" d="100"/>
          <a:sy n="89" d="100"/>
        </p:scale>
        <p:origin x="129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C1942-153B-4193-9AB6-07924252FEC6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1D3BD5-6E7C-4A27-8899-4648530428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22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Pupil handout</a:t>
            </a:r>
            <a:br>
              <a:rPr lang="en-GB" dirty="0"/>
            </a:br>
            <a:r>
              <a:rPr lang="en-GB" dirty="0"/>
              <a:t>To copy and cut in half</a:t>
            </a:r>
          </a:p>
          <a:p>
            <a:endParaRPr lang="en-GB" dirty="0"/>
          </a:p>
          <a:p>
            <a:r>
              <a:rPr lang="en-GB" b="1" dirty="0"/>
              <a:t>Note</a:t>
            </a:r>
            <a:r>
              <a:rPr lang="en-GB" dirty="0"/>
              <a:t>: There is a version with the animals only without names on the next slide, if preferred.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1D3BD5-6E7C-4A27-8899-46485304284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70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Alternative version with animals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1D3BD5-6E7C-4A27-8899-46485304284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706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9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89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751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18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3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67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81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65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8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4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36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F17F-FAA4-484E-AD3B-F506493F34E7}" type="datetimeFigureOut">
              <a:rPr lang="en-GB" smtClean="0"/>
              <a:t>28/11/2021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494A2-93C3-46AA-88CA-CD447CD1B5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72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28D70555-2FE7-4819-ACE7-4AC8D7E3A3A4}"/>
              </a:ext>
            </a:extLst>
          </p:cNvPr>
          <p:cNvGraphicFramePr>
            <a:graphicFrameLocks noGrp="1"/>
          </p:cNvGraphicFramePr>
          <p:nvPr/>
        </p:nvGraphicFramePr>
        <p:xfrm>
          <a:off x="1217779" y="4985822"/>
          <a:ext cx="4773944" cy="1496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486">
                  <a:extLst>
                    <a:ext uri="{9D8B030D-6E8A-4147-A177-3AD203B41FA5}">
                      <a16:colId xmlns:a16="http://schemas.microsoft.com/office/drawing/2014/main" val="3949454735"/>
                    </a:ext>
                  </a:extLst>
                </a:gridCol>
                <a:gridCol w="1193486">
                  <a:extLst>
                    <a:ext uri="{9D8B030D-6E8A-4147-A177-3AD203B41FA5}">
                      <a16:colId xmlns:a16="http://schemas.microsoft.com/office/drawing/2014/main" val="1572345880"/>
                    </a:ext>
                  </a:extLst>
                </a:gridCol>
                <a:gridCol w="1193486">
                  <a:extLst>
                    <a:ext uri="{9D8B030D-6E8A-4147-A177-3AD203B41FA5}">
                      <a16:colId xmlns:a16="http://schemas.microsoft.com/office/drawing/2014/main" val="2511906881"/>
                    </a:ext>
                  </a:extLst>
                </a:gridCol>
                <a:gridCol w="1193486">
                  <a:extLst>
                    <a:ext uri="{9D8B030D-6E8A-4147-A177-3AD203B41FA5}">
                      <a16:colId xmlns:a16="http://schemas.microsoft.com/office/drawing/2014/main" val="2536686118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4003492"/>
                  </a:ext>
                </a:extLst>
              </a:tr>
            </a:tbl>
          </a:graphicData>
        </a:graphic>
      </p:graphicFrame>
      <p:graphicFrame>
        <p:nvGraphicFramePr>
          <p:cNvPr id="134" name="Table 133">
            <a:extLst>
              <a:ext uri="{FF2B5EF4-FFF2-40B4-BE49-F238E27FC236}">
                <a16:creationId xmlns:a16="http://schemas.microsoft.com/office/drawing/2014/main" id="{60873B21-D76E-4E94-A5A6-AD4B028FE2A1}"/>
              </a:ext>
            </a:extLst>
          </p:cNvPr>
          <p:cNvGraphicFramePr>
            <a:graphicFrameLocks noGrp="1"/>
          </p:cNvGraphicFramePr>
          <p:nvPr/>
        </p:nvGraphicFramePr>
        <p:xfrm>
          <a:off x="7423279" y="4985822"/>
          <a:ext cx="4773944" cy="1496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486">
                  <a:extLst>
                    <a:ext uri="{9D8B030D-6E8A-4147-A177-3AD203B41FA5}">
                      <a16:colId xmlns:a16="http://schemas.microsoft.com/office/drawing/2014/main" val="3949454735"/>
                    </a:ext>
                  </a:extLst>
                </a:gridCol>
                <a:gridCol w="1193486">
                  <a:extLst>
                    <a:ext uri="{9D8B030D-6E8A-4147-A177-3AD203B41FA5}">
                      <a16:colId xmlns:a16="http://schemas.microsoft.com/office/drawing/2014/main" val="1572345880"/>
                    </a:ext>
                  </a:extLst>
                </a:gridCol>
                <a:gridCol w="1193486">
                  <a:extLst>
                    <a:ext uri="{9D8B030D-6E8A-4147-A177-3AD203B41FA5}">
                      <a16:colId xmlns:a16="http://schemas.microsoft.com/office/drawing/2014/main" val="2511906881"/>
                    </a:ext>
                  </a:extLst>
                </a:gridCol>
                <a:gridCol w="1193486">
                  <a:extLst>
                    <a:ext uri="{9D8B030D-6E8A-4147-A177-3AD203B41FA5}">
                      <a16:colId xmlns:a16="http://schemas.microsoft.com/office/drawing/2014/main" val="2536686118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4003492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57242" y="216186"/>
            <a:ext cx="43619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zoo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Read aloud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French name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of each animal.</a:t>
            </a:r>
            <a:b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4" name="Table 9">
            <a:extLst>
              <a:ext uri="{FF2B5EF4-FFF2-40B4-BE49-F238E27FC236}">
                <a16:creationId xmlns:a16="http://schemas.microsoft.com/office/drawing/2014/main" id="{04C26BE5-CED4-4F69-B8A5-8665A985EB9E}"/>
              </a:ext>
            </a:extLst>
          </p:cNvPr>
          <p:cNvGraphicFramePr>
            <a:graphicFrameLocks noGrp="1"/>
          </p:cNvGraphicFramePr>
          <p:nvPr/>
        </p:nvGraphicFramePr>
        <p:xfrm>
          <a:off x="1217779" y="1993566"/>
          <a:ext cx="4773942" cy="2992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953">
                  <a:extLst>
                    <a:ext uri="{9D8B030D-6E8A-4147-A177-3AD203B41FA5}">
                      <a16:colId xmlns:a16="http://schemas.microsoft.com/office/drawing/2014/main" val="2363703958"/>
                    </a:ext>
                  </a:extLst>
                </a:gridCol>
                <a:gridCol w="1551398">
                  <a:extLst>
                    <a:ext uri="{9D8B030D-6E8A-4147-A177-3AD203B41FA5}">
                      <a16:colId xmlns:a16="http://schemas.microsoft.com/office/drawing/2014/main" val="698041092"/>
                    </a:ext>
                  </a:extLst>
                </a:gridCol>
                <a:gridCol w="1633591">
                  <a:extLst>
                    <a:ext uri="{9D8B030D-6E8A-4147-A177-3AD203B41FA5}">
                      <a16:colId xmlns:a16="http://schemas.microsoft.com/office/drawing/2014/main" val="1995150519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792677"/>
                  </a:ext>
                </a:extLst>
              </a:tr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73445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03BD2FB-60F0-4FA4-A252-F0285EEB57EC}"/>
              </a:ext>
            </a:extLst>
          </p:cNvPr>
          <p:cNvSpPr txBox="1"/>
          <p:nvPr/>
        </p:nvSpPr>
        <p:spPr>
          <a:xfrm>
            <a:off x="1217779" y="3123266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22F8A2B0-C2D1-451E-AC0F-8D8E3E3398A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952" y="2227309"/>
            <a:ext cx="1179188" cy="817271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D8636B83-E4C7-4C7A-AA37-A501B39B3725}"/>
              </a:ext>
            </a:extLst>
          </p:cNvPr>
          <p:cNvSpPr txBox="1"/>
          <p:nvPr/>
        </p:nvSpPr>
        <p:spPr>
          <a:xfrm>
            <a:off x="2702961" y="3123266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1367831-9014-445F-BD0E-1EE9C147A5A1}"/>
              </a:ext>
            </a:extLst>
          </p:cNvPr>
          <p:cNvSpPr txBox="1"/>
          <p:nvPr/>
        </p:nvSpPr>
        <p:spPr>
          <a:xfrm>
            <a:off x="4347975" y="3135203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trit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589DC28-A50D-4391-8FEC-5DD2F082CDF0}"/>
              </a:ext>
            </a:extLst>
          </p:cNvPr>
          <p:cNvSpPr txBox="1"/>
          <p:nvPr/>
        </p:nvSpPr>
        <p:spPr>
          <a:xfrm>
            <a:off x="1164794" y="4609881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377947-9096-4257-A4BB-2333B28B8065}"/>
              </a:ext>
            </a:extLst>
          </p:cNvPr>
          <p:cNvSpPr txBox="1"/>
          <p:nvPr/>
        </p:nvSpPr>
        <p:spPr>
          <a:xfrm>
            <a:off x="2745537" y="4438434"/>
            <a:ext cx="1669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manchot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em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pereur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49FBDEF-8648-400E-B997-959D8F8D44B7}"/>
              </a:ext>
            </a:extLst>
          </p:cNvPr>
          <p:cNvSpPr txBox="1"/>
          <p:nvPr/>
        </p:nvSpPr>
        <p:spPr>
          <a:xfrm>
            <a:off x="4324915" y="4631777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3B58A81-A435-4F9D-B27A-3BFEF5E0A626}"/>
              </a:ext>
            </a:extLst>
          </p:cNvPr>
          <p:cNvSpPr txBox="1"/>
          <p:nvPr/>
        </p:nvSpPr>
        <p:spPr>
          <a:xfrm>
            <a:off x="1021754" y="6175474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rong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24C6C6D-43D0-4F9D-8519-88701800F44F}"/>
              </a:ext>
            </a:extLst>
          </p:cNvPr>
          <p:cNvSpPr txBox="1"/>
          <p:nvPr/>
        </p:nvSpPr>
        <p:spPr>
          <a:xfrm>
            <a:off x="2408515" y="6164598"/>
            <a:ext cx="1203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nard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65C79EE-6505-4753-AE1C-77BFDC273C14}"/>
              </a:ext>
            </a:extLst>
          </p:cNvPr>
          <p:cNvSpPr txBox="1"/>
          <p:nvPr/>
        </p:nvSpPr>
        <p:spPr>
          <a:xfrm>
            <a:off x="3345206" y="6147690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eau</a:t>
            </a:r>
            <a:endParaRPr kumimoji="0" lang="en-GB" sz="16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8AB17D9-86B7-4992-A76C-B37B64A8E0DF}"/>
              </a:ext>
            </a:extLst>
          </p:cNvPr>
          <p:cNvSpPr txBox="1"/>
          <p:nvPr/>
        </p:nvSpPr>
        <p:spPr>
          <a:xfrm>
            <a:off x="4593695" y="6148423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57D23421-AB0F-4164-8A1F-D9BC54AF793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577" y="5242412"/>
            <a:ext cx="926248" cy="92218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450551E-AD03-4B1B-ACE0-A3E0E524697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175" y="2305995"/>
            <a:ext cx="1251374" cy="817271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650955FD-A082-4335-B32A-4922E9E6CC9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182" y="2330674"/>
            <a:ext cx="1308002" cy="817272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6D5C2DCF-701B-4618-9071-35E50B812F0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198" y="5318744"/>
            <a:ext cx="1063238" cy="791559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D79F5C21-2D62-4476-924A-F3B2B9DB27D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34" y="3756632"/>
            <a:ext cx="1229301" cy="819534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D04F8D6-1073-47DE-A059-73771A968FF2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234" y="5079346"/>
            <a:ext cx="771525" cy="105981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60AC954A-45DB-4CE1-BBE8-A9B294D1F752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118" y="5270502"/>
            <a:ext cx="1063239" cy="833859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B3BAB496-0264-4C0F-BC7D-BBB6692760BF}"/>
              </a:ext>
            </a:extLst>
          </p:cNvPr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4611625" y="3541633"/>
            <a:ext cx="787911" cy="7609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9806BD1B-A721-4499-837E-F16882D5AB2B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5195168" y="3846909"/>
            <a:ext cx="747661" cy="682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A picture containing penguin, bird, aquatic bird, ground&#10;&#10;Description automatically generated">
            <a:extLst>
              <a:ext uri="{FF2B5EF4-FFF2-40B4-BE49-F238E27FC236}">
                <a16:creationId xmlns:a16="http://schemas.microsoft.com/office/drawing/2014/main" id="{DC427C25-1AC5-4C3E-A6EF-709735BC6035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12805" r="27261"/>
          <a:stretch/>
        </p:blipFill>
        <p:spPr>
          <a:xfrm>
            <a:off x="3165450" y="3552529"/>
            <a:ext cx="789972" cy="961633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7798BA0E-00F5-4016-A400-92A85A53341D}"/>
              </a:ext>
            </a:extLst>
          </p:cNvPr>
          <p:cNvGrpSpPr/>
          <p:nvPr/>
        </p:nvGrpSpPr>
        <p:grpSpPr>
          <a:xfrm>
            <a:off x="3615674" y="798022"/>
            <a:ext cx="1653489" cy="1081846"/>
            <a:chOff x="5390768" y="2772150"/>
            <a:chExt cx="1990493" cy="1302341"/>
          </a:xfrm>
        </p:grpSpPr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C990A022-F635-4A19-A167-7BF59266FA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4723" y="3097613"/>
              <a:ext cx="1786291" cy="976878"/>
            </a:xfrm>
            <a:prstGeom prst="rect">
              <a:avLst/>
            </a:prstGeom>
          </p:spPr>
        </p:pic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38A76391-F63B-4CE4-9811-CF7724349C4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9899" y="3354446"/>
              <a:ext cx="858321" cy="686657"/>
            </a:xfrm>
            <a:prstGeom prst="rect">
              <a:avLst/>
            </a:prstGeom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2F22D7C8-32AD-4C87-B18D-452FEAA5B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3803" y="3366868"/>
              <a:ext cx="858321" cy="686657"/>
            </a:xfrm>
            <a:prstGeom prst="rect">
              <a:avLst/>
            </a:prstGeom>
          </p:spPr>
        </p:pic>
        <p:sp>
          <p:nvSpPr>
            <p:cNvPr id="56" name="Rounded Rectangle 28">
              <a:extLst>
                <a:ext uri="{FF2B5EF4-FFF2-40B4-BE49-F238E27FC236}">
                  <a16:creationId xmlns:a16="http://schemas.microsoft.com/office/drawing/2014/main" id="{C450A751-0A44-4311-B3F6-1DA2B0BDFAE2}"/>
                </a:ext>
              </a:extLst>
            </p:cNvPr>
            <p:cNvSpPr/>
            <p:nvPr/>
          </p:nvSpPr>
          <p:spPr>
            <a:xfrm>
              <a:off x="5684973" y="2772151"/>
              <a:ext cx="1495316" cy="38807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ZOO</a:t>
              </a:r>
            </a:p>
          </p:txBody>
        </p:sp>
        <p:sp>
          <p:nvSpPr>
            <p:cNvPr id="57" name="Diagonal Stripe 56">
              <a:extLst>
                <a:ext uri="{FF2B5EF4-FFF2-40B4-BE49-F238E27FC236}">
                  <a16:creationId xmlns:a16="http://schemas.microsoft.com/office/drawing/2014/main" id="{4342C1BE-2C88-4F92-A802-F6CC57F3F25F}"/>
                </a:ext>
              </a:extLst>
            </p:cNvPr>
            <p:cNvSpPr/>
            <p:nvPr/>
          </p:nvSpPr>
          <p:spPr>
            <a:xfrm>
              <a:off x="5390768" y="2772150"/>
              <a:ext cx="440271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Diagonal Stripe 57">
              <a:extLst>
                <a:ext uri="{FF2B5EF4-FFF2-40B4-BE49-F238E27FC236}">
                  <a16:creationId xmlns:a16="http://schemas.microsoft.com/office/drawing/2014/main" id="{7FCE9373-39D7-4D7E-B189-180BDFEB2AD3}"/>
                </a:ext>
              </a:extLst>
            </p:cNvPr>
            <p:cNvSpPr/>
            <p:nvPr/>
          </p:nvSpPr>
          <p:spPr>
            <a:xfrm flipH="1">
              <a:off x="6908034" y="2772150"/>
              <a:ext cx="473227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C2816D8-CFA5-4E9D-B5B9-93DBBF26F403}"/>
              </a:ext>
            </a:extLst>
          </p:cNvPr>
          <p:cNvSpPr/>
          <p:nvPr/>
        </p:nvSpPr>
        <p:spPr>
          <a:xfrm>
            <a:off x="157242" y="800920"/>
            <a:ext cx="3519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have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learnt these words so just use what you know about how to pronounce French.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3EDB0A-A6FB-41BA-844B-D95F66FBCBD0}"/>
              </a:ext>
            </a:extLst>
          </p:cNvPr>
          <p:cNvSpPr/>
          <p:nvPr/>
        </p:nvSpPr>
        <p:spPr>
          <a:xfrm>
            <a:off x="151257" y="1572091"/>
            <a:ext cx="3222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Remember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ilent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inal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onsonants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46DEEA44-01A7-4585-8B9E-FB48EE909B98}"/>
              </a:ext>
            </a:extLst>
          </p:cNvPr>
          <p:cNvGraphicFramePr>
            <a:graphicFrameLocks noGrp="1"/>
          </p:cNvGraphicFramePr>
          <p:nvPr/>
        </p:nvGraphicFramePr>
        <p:xfrm>
          <a:off x="44312" y="2181889"/>
          <a:ext cx="1141569" cy="39815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1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Name</a:t>
                      </a:r>
                      <a:endParaRPr lang="en-GB" sz="12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Marie-Lou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Treveur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Baltazar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Akash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Marion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Jaufret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Magali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Enzo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Florinde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449904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Cléo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132495"/>
                  </a:ext>
                </a:extLst>
              </a:tr>
            </a:tbl>
          </a:graphicData>
        </a:graphic>
      </p:graphicFrame>
      <p:sp>
        <p:nvSpPr>
          <p:cNvPr id="69" name="Rectangle 68">
            <a:extLst>
              <a:ext uri="{FF2B5EF4-FFF2-40B4-BE49-F238E27FC236}">
                <a16:creationId xmlns:a16="http://schemas.microsoft.com/office/drawing/2014/main" id="{D0A1AD66-7CEA-476B-A897-BFAD096FD30F}"/>
              </a:ext>
            </a:extLst>
          </p:cNvPr>
          <p:cNvSpPr/>
          <p:nvPr/>
        </p:nvSpPr>
        <p:spPr>
          <a:xfrm>
            <a:off x="6362742" y="216186"/>
            <a:ext cx="43619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zoo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Read aloud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French name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of each animal.</a:t>
            </a:r>
            <a:b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70" name="Table 9">
            <a:extLst>
              <a:ext uri="{FF2B5EF4-FFF2-40B4-BE49-F238E27FC236}">
                <a16:creationId xmlns:a16="http://schemas.microsoft.com/office/drawing/2014/main" id="{BA6CC1C8-BEC2-4A6C-A947-D476E2441856}"/>
              </a:ext>
            </a:extLst>
          </p:cNvPr>
          <p:cNvGraphicFramePr>
            <a:graphicFrameLocks noGrp="1"/>
          </p:cNvGraphicFramePr>
          <p:nvPr/>
        </p:nvGraphicFramePr>
        <p:xfrm>
          <a:off x="7423279" y="1993566"/>
          <a:ext cx="4773942" cy="2992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8953">
                  <a:extLst>
                    <a:ext uri="{9D8B030D-6E8A-4147-A177-3AD203B41FA5}">
                      <a16:colId xmlns:a16="http://schemas.microsoft.com/office/drawing/2014/main" val="2363703958"/>
                    </a:ext>
                  </a:extLst>
                </a:gridCol>
                <a:gridCol w="1551398">
                  <a:extLst>
                    <a:ext uri="{9D8B030D-6E8A-4147-A177-3AD203B41FA5}">
                      <a16:colId xmlns:a16="http://schemas.microsoft.com/office/drawing/2014/main" val="698041092"/>
                    </a:ext>
                  </a:extLst>
                </a:gridCol>
                <a:gridCol w="1633591">
                  <a:extLst>
                    <a:ext uri="{9D8B030D-6E8A-4147-A177-3AD203B41FA5}">
                      <a16:colId xmlns:a16="http://schemas.microsoft.com/office/drawing/2014/main" val="1995150519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792677"/>
                  </a:ext>
                </a:extLst>
              </a:tr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734451"/>
                  </a:ext>
                </a:extLst>
              </a:tr>
            </a:tbl>
          </a:graphicData>
        </a:graphic>
      </p:graphicFrame>
      <p:sp>
        <p:nvSpPr>
          <p:cNvPr id="71" name="TextBox 70">
            <a:extLst>
              <a:ext uri="{FF2B5EF4-FFF2-40B4-BE49-F238E27FC236}">
                <a16:creationId xmlns:a16="http://schemas.microsoft.com/office/drawing/2014/main" id="{F686506B-E50D-48FA-9BFE-2F9483D98281}"/>
              </a:ext>
            </a:extLst>
          </p:cNvPr>
          <p:cNvSpPr txBox="1"/>
          <p:nvPr/>
        </p:nvSpPr>
        <p:spPr>
          <a:xfrm>
            <a:off x="7423279" y="3123266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2" name="Picture 71">
            <a:extLst>
              <a:ext uri="{FF2B5EF4-FFF2-40B4-BE49-F238E27FC236}">
                <a16:creationId xmlns:a16="http://schemas.microsoft.com/office/drawing/2014/main" id="{91A23DC9-9251-4D92-A232-399B4CC7C73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452" y="2227309"/>
            <a:ext cx="1179188" cy="817271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62DC94E1-99CC-4182-9A1E-A6BD242DD454}"/>
              </a:ext>
            </a:extLst>
          </p:cNvPr>
          <p:cNvSpPr txBox="1"/>
          <p:nvPr/>
        </p:nvSpPr>
        <p:spPr>
          <a:xfrm>
            <a:off x="8908461" y="3123266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C88D7C9-8742-436A-871A-5604B1313247}"/>
              </a:ext>
            </a:extLst>
          </p:cNvPr>
          <p:cNvSpPr txBox="1"/>
          <p:nvPr/>
        </p:nvSpPr>
        <p:spPr>
          <a:xfrm>
            <a:off x="10553475" y="3135203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trit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8AE3180-119B-4FF0-8AE2-E8EB11995EF6}"/>
              </a:ext>
            </a:extLst>
          </p:cNvPr>
          <p:cNvSpPr txBox="1"/>
          <p:nvPr/>
        </p:nvSpPr>
        <p:spPr>
          <a:xfrm>
            <a:off x="7370294" y="4609881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6736A80-1A52-4939-98F4-9AC464FCF6BD}"/>
              </a:ext>
            </a:extLst>
          </p:cNvPr>
          <p:cNvSpPr txBox="1"/>
          <p:nvPr/>
        </p:nvSpPr>
        <p:spPr>
          <a:xfrm>
            <a:off x="8951037" y="4438434"/>
            <a:ext cx="1669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manchot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em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pereur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F88920F-53F7-4E81-8239-862F72936A7F}"/>
              </a:ext>
            </a:extLst>
          </p:cNvPr>
          <p:cNvSpPr txBox="1"/>
          <p:nvPr/>
        </p:nvSpPr>
        <p:spPr>
          <a:xfrm>
            <a:off x="10530415" y="4631777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FAC3CF7-927F-4FC7-A000-E99DB5057736}"/>
              </a:ext>
            </a:extLst>
          </p:cNvPr>
          <p:cNvSpPr txBox="1"/>
          <p:nvPr/>
        </p:nvSpPr>
        <p:spPr>
          <a:xfrm>
            <a:off x="7227254" y="6175474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rong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6FE6365-BE0D-410F-8F76-502F8A21D963}"/>
              </a:ext>
            </a:extLst>
          </p:cNvPr>
          <p:cNvSpPr txBox="1"/>
          <p:nvPr/>
        </p:nvSpPr>
        <p:spPr>
          <a:xfrm>
            <a:off x="8614015" y="6164598"/>
            <a:ext cx="1203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nard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A9A59BC-BAC4-4C02-A31D-712D6C102861}"/>
              </a:ext>
            </a:extLst>
          </p:cNvPr>
          <p:cNvSpPr txBox="1"/>
          <p:nvPr/>
        </p:nvSpPr>
        <p:spPr>
          <a:xfrm>
            <a:off x="9550706" y="6147690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eau</a:t>
            </a:r>
            <a:endParaRPr kumimoji="0" lang="en-GB" sz="16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5E7C8EB7-B5F3-4345-86DD-EDBFDDC75D6A}"/>
              </a:ext>
            </a:extLst>
          </p:cNvPr>
          <p:cNvSpPr txBox="1"/>
          <p:nvPr/>
        </p:nvSpPr>
        <p:spPr>
          <a:xfrm>
            <a:off x="10770269" y="6128267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82" name="Picture 81">
            <a:extLst>
              <a:ext uri="{FF2B5EF4-FFF2-40B4-BE49-F238E27FC236}">
                <a16:creationId xmlns:a16="http://schemas.microsoft.com/office/drawing/2014/main" id="{F8701383-49CD-465A-BAEB-7D258078290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077" y="5242412"/>
            <a:ext cx="926248" cy="922186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5B29C17A-ED6E-40BF-AC65-C2D1E547DCD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675" y="2305995"/>
            <a:ext cx="1251374" cy="817271"/>
          </a:xfrm>
          <a:prstGeom prst="rect">
            <a:avLst/>
          </a:prstGeom>
        </p:spPr>
      </p:pic>
      <p:pic>
        <p:nvPicPr>
          <p:cNvPr id="84" name="Picture 83">
            <a:extLst>
              <a:ext uri="{FF2B5EF4-FFF2-40B4-BE49-F238E27FC236}">
                <a16:creationId xmlns:a16="http://schemas.microsoft.com/office/drawing/2014/main" id="{606D3CC6-4AD2-491C-B465-66B87D73E44C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682" y="2330674"/>
            <a:ext cx="1308002" cy="817272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62507F08-C83E-4D42-96FA-ABAB1F30B667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698" y="5318744"/>
            <a:ext cx="1063238" cy="791559"/>
          </a:xfrm>
          <a:prstGeom prst="rect">
            <a:avLst/>
          </a:prstGeom>
        </p:spPr>
      </p:pic>
      <p:pic>
        <p:nvPicPr>
          <p:cNvPr id="86" name="Picture 85">
            <a:extLst>
              <a:ext uri="{FF2B5EF4-FFF2-40B4-BE49-F238E27FC236}">
                <a16:creationId xmlns:a16="http://schemas.microsoft.com/office/drawing/2014/main" id="{A11B2429-3C57-41F4-971E-2F2B4C1618E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34" y="3756632"/>
            <a:ext cx="1229301" cy="819534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FA88328A-C2FE-45C1-BA0B-90CA64683277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734" y="5079346"/>
            <a:ext cx="771525" cy="1059815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EE255E9C-8A86-44B4-B256-363AC793636F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618" y="5270502"/>
            <a:ext cx="1063239" cy="833859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64204234-A8AB-4851-8AFA-807E7C2BDBAD}"/>
              </a:ext>
            </a:extLst>
          </p:cNvPr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10817125" y="3541633"/>
            <a:ext cx="787911" cy="7609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4BD27755-43EA-4247-B393-6632A2A5A8EE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11400668" y="3846909"/>
            <a:ext cx="747661" cy="682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1" name="Picture 90" descr="A picture containing penguin, bird, aquatic bird, ground&#10;&#10;Description automatically generated">
            <a:extLst>
              <a:ext uri="{FF2B5EF4-FFF2-40B4-BE49-F238E27FC236}">
                <a16:creationId xmlns:a16="http://schemas.microsoft.com/office/drawing/2014/main" id="{72EC7AE3-5FD7-4211-AC88-4EBADFDD2A46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12805" r="27261"/>
          <a:stretch/>
        </p:blipFill>
        <p:spPr>
          <a:xfrm>
            <a:off x="9370950" y="3552529"/>
            <a:ext cx="789972" cy="961633"/>
          </a:xfrm>
          <a:prstGeom prst="rect">
            <a:avLst/>
          </a:prstGeom>
        </p:spPr>
      </p:pic>
      <p:grpSp>
        <p:nvGrpSpPr>
          <p:cNvPr id="92" name="Group 91">
            <a:extLst>
              <a:ext uri="{FF2B5EF4-FFF2-40B4-BE49-F238E27FC236}">
                <a16:creationId xmlns:a16="http://schemas.microsoft.com/office/drawing/2014/main" id="{2111DF7A-B8C9-4548-A02B-83B1ADF026A2}"/>
              </a:ext>
            </a:extLst>
          </p:cNvPr>
          <p:cNvGrpSpPr/>
          <p:nvPr/>
        </p:nvGrpSpPr>
        <p:grpSpPr>
          <a:xfrm>
            <a:off x="9821174" y="798022"/>
            <a:ext cx="1653489" cy="1081846"/>
            <a:chOff x="5390768" y="2772150"/>
            <a:chExt cx="1990493" cy="1302341"/>
          </a:xfrm>
        </p:grpSpPr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21BF4CE8-F69E-4FE4-B31C-4F95D5F6E10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4723" y="3097613"/>
              <a:ext cx="1786291" cy="976878"/>
            </a:xfrm>
            <a:prstGeom prst="rect">
              <a:avLst/>
            </a:prstGeom>
          </p:spPr>
        </p:pic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54FBEE4B-6C47-4E76-B5D9-2235B44829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9899" y="3354446"/>
              <a:ext cx="858321" cy="686657"/>
            </a:xfrm>
            <a:prstGeom prst="rect">
              <a:avLst/>
            </a:prstGeom>
          </p:spPr>
        </p:pic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4A311F5F-73D0-4FDE-BBCF-B6FE623BD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3803" y="3366868"/>
              <a:ext cx="858321" cy="686657"/>
            </a:xfrm>
            <a:prstGeom prst="rect">
              <a:avLst/>
            </a:prstGeom>
          </p:spPr>
        </p:pic>
        <p:sp>
          <p:nvSpPr>
            <p:cNvPr id="96" name="Rounded Rectangle 28">
              <a:extLst>
                <a:ext uri="{FF2B5EF4-FFF2-40B4-BE49-F238E27FC236}">
                  <a16:creationId xmlns:a16="http://schemas.microsoft.com/office/drawing/2014/main" id="{96B89B33-2455-4412-90D8-D130E3856C58}"/>
                </a:ext>
              </a:extLst>
            </p:cNvPr>
            <p:cNvSpPr/>
            <p:nvPr/>
          </p:nvSpPr>
          <p:spPr>
            <a:xfrm>
              <a:off x="5684973" y="2772151"/>
              <a:ext cx="1495316" cy="38807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ZOO</a:t>
              </a:r>
            </a:p>
          </p:txBody>
        </p:sp>
        <p:sp>
          <p:nvSpPr>
            <p:cNvPr id="130" name="Diagonal Stripe 129">
              <a:extLst>
                <a:ext uri="{FF2B5EF4-FFF2-40B4-BE49-F238E27FC236}">
                  <a16:creationId xmlns:a16="http://schemas.microsoft.com/office/drawing/2014/main" id="{C85EEF0D-FB47-442C-8E04-A7FF28D1CF75}"/>
                </a:ext>
              </a:extLst>
            </p:cNvPr>
            <p:cNvSpPr/>
            <p:nvPr/>
          </p:nvSpPr>
          <p:spPr>
            <a:xfrm>
              <a:off x="5390768" y="2772150"/>
              <a:ext cx="440271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1" name="Diagonal Stripe 130">
              <a:extLst>
                <a:ext uri="{FF2B5EF4-FFF2-40B4-BE49-F238E27FC236}">
                  <a16:creationId xmlns:a16="http://schemas.microsoft.com/office/drawing/2014/main" id="{E3F3CD7C-723A-4CBC-B551-C18F36D6D513}"/>
                </a:ext>
              </a:extLst>
            </p:cNvPr>
            <p:cNvSpPr/>
            <p:nvPr/>
          </p:nvSpPr>
          <p:spPr>
            <a:xfrm flipH="1">
              <a:off x="6908034" y="2772150"/>
              <a:ext cx="473227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50B88136-47FD-4BC0-B7D3-20DAC2517929}"/>
              </a:ext>
            </a:extLst>
          </p:cNvPr>
          <p:cNvSpPr/>
          <p:nvPr/>
        </p:nvSpPr>
        <p:spPr>
          <a:xfrm>
            <a:off x="6362742" y="800920"/>
            <a:ext cx="3519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have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learnt these words so just use what you know about how to pronounce French.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663F4AF-ECB0-479C-AC2B-17CF40B60D4D}"/>
              </a:ext>
            </a:extLst>
          </p:cNvPr>
          <p:cNvSpPr/>
          <p:nvPr/>
        </p:nvSpPr>
        <p:spPr>
          <a:xfrm>
            <a:off x="6356757" y="1572091"/>
            <a:ext cx="3222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Remember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ilent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inal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onsonants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35" name="Table 134">
            <a:extLst>
              <a:ext uri="{FF2B5EF4-FFF2-40B4-BE49-F238E27FC236}">
                <a16:creationId xmlns:a16="http://schemas.microsoft.com/office/drawing/2014/main" id="{E04F960A-838A-44CE-BF4C-16ED707B4773}"/>
              </a:ext>
            </a:extLst>
          </p:cNvPr>
          <p:cNvGraphicFramePr>
            <a:graphicFrameLocks noGrp="1"/>
          </p:cNvGraphicFramePr>
          <p:nvPr/>
        </p:nvGraphicFramePr>
        <p:xfrm>
          <a:off x="6249812" y="2181889"/>
          <a:ext cx="1141569" cy="398155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1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7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r>
                        <a:rPr lang="en-GB" sz="12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Name</a:t>
                      </a:r>
                      <a:endParaRPr lang="en-GB" sz="1200" b="1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Marie-Lou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Treveur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Baltazar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Akash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Marion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Jaufret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Magali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Enzo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Florinde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9449904"/>
                  </a:ext>
                </a:extLst>
              </a:tr>
              <a:tr h="364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Cléo</a:t>
                      </a:r>
                      <a:endParaRPr lang="en-GB" sz="120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132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888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2" name="Table 161">
            <a:extLst>
              <a:ext uri="{FF2B5EF4-FFF2-40B4-BE49-F238E27FC236}">
                <a16:creationId xmlns:a16="http://schemas.microsoft.com/office/drawing/2014/main" id="{C0222486-FB1B-43E5-A671-DB514848E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759307"/>
              </p:ext>
            </p:extLst>
          </p:nvPr>
        </p:nvGraphicFramePr>
        <p:xfrm>
          <a:off x="6826842" y="5041554"/>
          <a:ext cx="5010260" cy="1496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565">
                  <a:extLst>
                    <a:ext uri="{9D8B030D-6E8A-4147-A177-3AD203B41FA5}">
                      <a16:colId xmlns:a16="http://schemas.microsoft.com/office/drawing/2014/main" val="3949454735"/>
                    </a:ext>
                  </a:extLst>
                </a:gridCol>
                <a:gridCol w="1252565">
                  <a:extLst>
                    <a:ext uri="{9D8B030D-6E8A-4147-A177-3AD203B41FA5}">
                      <a16:colId xmlns:a16="http://schemas.microsoft.com/office/drawing/2014/main" val="1572345880"/>
                    </a:ext>
                  </a:extLst>
                </a:gridCol>
                <a:gridCol w="1252565">
                  <a:extLst>
                    <a:ext uri="{9D8B030D-6E8A-4147-A177-3AD203B41FA5}">
                      <a16:colId xmlns:a16="http://schemas.microsoft.com/office/drawing/2014/main" val="2511906881"/>
                    </a:ext>
                  </a:extLst>
                </a:gridCol>
                <a:gridCol w="1252565">
                  <a:extLst>
                    <a:ext uri="{9D8B030D-6E8A-4147-A177-3AD203B41FA5}">
                      <a16:colId xmlns:a16="http://schemas.microsoft.com/office/drawing/2014/main" val="2536686118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4003492"/>
                  </a:ext>
                </a:extLst>
              </a:tr>
            </a:tbl>
          </a:graphicData>
        </a:graphic>
      </p:graphicFrame>
      <p:graphicFrame>
        <p:nvGraphicFramePr>
          <p:cNvPr id="129" name="Table 128">
            <a:extLst>
              <a:ext uri="{FF2B5EF4-FFF2-40B4-BE49-F238E27FC236}">
                <a16:creationId xmlns:a16="http://schemas.microsoft.com/office/drawing/2014/main" id="{6C6B0555-1546-42F0-8DF2-1B9D5D29A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829600"/>
              </p:ext>
            </p:extLst>
          </p:nvPr>
        </p:nvGraphicFramePr>
        <p:xfrm>
          <a:off x="215850" y="5050074"/>
          <a:ext cx="5010260" cy="1496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565">
                  <a:extLst>
                    <a:ext uri="{9D8B030D-6E8A-4147-A177-3AD203B41FA5}">
                      <a16:colId xmlns:a16="http://schemas.microsoft.com/office/drawing/2014/main" val="3949454735"/>
                    </a:ext>
                  </a:extLst>
                </a:gridCol>
                <a:gridCol w="1252565">
                  <a:extLst>
                    <a:ext uri="{9D8B030D-6E8A-4147-A177-3AD203B41FA5}">
                      <a16:colId xmlns:a16="http://schemas.microsoft.com/office/drawing/2014/main" val="1572345880"/>
                    </a:ext>
                  </a:extLst>
                </a:gridCol>
                <a:gridCol w="1252565">
                  <a:extLst>
                    <a:ext uri="{9D8B030D-6E8A-4147-A177-3AD203B41FA5}">
                      <a16:colId xmlns:a16="http://schemas.microsoft.com/office/drawing/2014/main" val="2511906881"/>
                    </a:ext>
                  </a:extLst>
                </a:gridCol>
                <a:gridCol w="1252565">
                  <a:extLst>
                    <a:ext uri="{9D8B030D-6E8A-4147-A177-3AD203B41FA5}">
                      <a16:colId xmlns:a16="http://schemas.microsoft.com/office/drawing/2014/main" val="2536686118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4003492"/>
                  </a:ext>
                </a:extLst>
              </a:tr>
            </a:tbl>
          </a:graphicData>
        </a:graphic>
      </p:graphicFrame>
      <p:sp>
        <p:nvSpPr>
          <p:cNvPr id="97" name="Rectangle 96">
            <a:extLst>
              <a:ext uri="{FF2B5EF4-FFF2-40B4-BE49-F238E27FC236}">
                <a16:creationId xmlns:a16="http://schemas.microsoft.com/office/drawing/2014/main" id="{5C67E9ED-4F79-44C3-A418-73B3A952B30B}"/>
              </a:ext>
            </a:extLst>
          </p:cNvPr>
          <p:cNvSpPr/>
          <p:nvPr/>
        </p:nvSpPr>
        <p:spPr>
          <a:xfrm>
            <a:off x="157242" y="216186"/>
            <a:ext cx="43619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zoo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Read aloud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French name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of each animal.</a:t>
            </a:r>
            <a:b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98" name="Table 9">
            <a:extLst>
              <a:ext uri="{FF2B5EF4-FFF2-40B4-BE49-F238E27FC236}">
                <a16:creationId xmlns:a16="http://schemas.microsoft.com/office/drawing/2014/main" id="{5A48A29F-4EC2-474F-9AB2-CB70550049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645246"/>
              </p:ext>
            </p:extLst>
          </p:nvPr>
        </p:nvGraphicFramePr>
        <p:xfrm>
          <a:off x="215850" y="2057818"/>
          <a:ext cx="5010261" cy="2992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0087">
                  <a:extLst>
                    <a:ext uri="{9D8B030D-6E8A-4147-A177-3AD203B41FA5}">
                      <a16:colId xmlns:a16="http://schemas.microsoft.com/office/drawing/2014/main" val="2363703958"/>
                    </a:ext>
                  </a:extLst>
                </a:gridCol>
                <a:gridCol w="1670087">
                  <a:extLst>
                    <a:ext uri="{9D8B030D-6E8A-4147-A177-3AD203B41FA5}">
                      <a16:colId xmlns:a16="http://schemas.microsoft.com/office/drawing/2014/main" val="698041092"/>
                    </a:ext>
                  </a:extLst>
                </a:gridCol>
                <a:gridCol w="1670087">
                  <a:extLst>
                    <a:ext uri="{9D8B030D-6E8A-4147-A177-3AD203B41FA5}">
                      <a16:colId xmlns:a16="http://schemas.microsoft.com/office/drawing/2014/main" val="1995150519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792677"/>
                  </a:ext>
                </a:extLst>
              </a:tr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734451"/>
                  </a:ext>
                </a:extLst>
              </a:tr>
            </a:tbl>
          </a:graphicData>
        </a:graphic>
      </p:graphicFrame>
      <p:sp>
        <p:nvSpPr>
          <p:cNvPr id="99" name="TextBox 98">
            <a:extLst>
              <a:ext uri="{FF2B5EF4-FFF2-40B4-BE49-F238E27FC236}">
                <a16:creationId xmlns:a16="http://schemas.microsoft.com/office/drawing/2014/main" id="{A86C8090-A248-4448-8C8A-CA6BD02D32F6}"/>
              </a:ext>
            </a:extLst>
          </p:cNvPr>
          <p:cNvSpPr txBox="1"/>
          <p:nvPr/>
        </p:nvSpPr>
        <p:spPr>
          <a:xfrm>
            <a:off x="215850" y="3187518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0" name="Picture 99">
            <a:extLst>
              <a:ext uri="{FF2B5EF4-FFF2-40B4-BE49-F238E27FC236}">
                <a16:creationId xmlns:a16="http://schemas.microsoft.com/office/drawing/2014/main" id="{CFE0A212-A3DC-4869-B1F3-80BF46C44D2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3" y="2291561"/>
            <a:ext cx="1179188" cy="817271"/>
          </a:xfrm>
          <a:prstGeom prst="rect">
            <a:avLst/>
          </a:prstGeom>
        </p:spPr>
      </p:pic>
      <p:sp>
        <p:nvSpPr>
          <p:cNvPr id="101" name="TextBox 100">
            <a:extLst>
              <a:ext uri="{FF2B5EF4-FFF2-40B4-BE49-F238E27FC236}">
                <a16:creationId xmlns:a16="http://schemas.microsoft.com/office/drawing/2014/main" id="{2787AF56-08EE-4198-8710-C0156FDBB4A1}"/>
              </a:ext>
            </a:extLst>
          </p:cNvPr>
          <p:cNvSpPr txBox="1"/>
          <p:nvPr/>
        </p:nvSpPr>
        <p:spPr>
          <a:xfrm>
            <a:off x="1807751" y="3187518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42CD471B-CEE4-4C2F-A6DC-873286D63060}"/>
              </a:ext>
            </a:extLst>
          </p:cNvPr>
          <p:cNvSpPr txBox="1"/>
          <p:nvPr/>
        </p:nvSpPr>
        <p:spPr>
          <a:xfrm>
            <a:off x="3539930" y="3198484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trit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5F459BB9-42F6-4200-923A-34AFD71B9A65}"/>
              </a:ext>
            </a:extLst>
          </p:cNvPr>
          <p:cNvSpPr txBox="1"/>
          <p:nvPr/>
        </p:nvSpPr>
        <p:spPr>
          <a:xfrm>
            <a:off x="162865" y="4674133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639AC29-2DD1-4CD8-BC41-397CD35BB8E6}"/>
              </a:ext>
            </a:extLst>
          </p:cNvPr>
          <p:cNvSpPr txBox="1"/>
          <p:nvPr/>
        </p:nvSpPr>
        <p:spPr>
          <a:xfrm>
            <a:off x="1886213" y="4482207"/>
            <a:ext cx="1669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manchot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em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pereur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2502A68-1900-486E-83FA-D516D22513A9}"/>
              </a:ext>
            </a:extLst>
          </p:cNvPr>
          <p:cNvSpPr txBox="1"/>
          <p:nvPr/>
        </p:nvSpPr>
        <p:spPr>
          <a:xfrm>
            <a:off x="3486945" y="4685099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CF7A3C6-3732-472A-9BF2-665C4161C3E3}"/>
              </a:ext>
            </a:extLst>
          </p:cNvPr>
          <p:cNvSpPr txBox="1"/>
          <p:nvPr/>
        </p:nvSpPr>
        <p:spPr>
          <a:xfrm>
            <a:off x="-2942" y="6196682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rong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51846E52-FCAF-46DE-BEB5-4A283F62873A}"/>
              </a:ext>
            </a:extLst>
          </p:cNvPr>
          <p:cNvSpPr txBox="1"/>
          <p:nvPr/>
        </p:nvSpPr>
        <p:spPr>
          <a:xfrm>
            <a:off x="1499622" y="6207648"/>
            <a:ext cx="1203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nard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BEDF248-8A65-415D-8C01-8341ED733183}"/>
              </a:ext>
            </a:extLst>
          </p:cNvPr>
          <p:cNvSpPr txBox="1"/>
          <p:nvPr/>
        </p:nvSpPr>
        <p:spPr>
          <a:xfrm>
            <a:off x="2488219" y="6190740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eau</a:t>
            </a:r>
            <a:endParaRPr kumimoji="0" lang="en-GB" sz="16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5E4085C-6789-4272-99F8-F4F3A8E6A189}"/>
              </a:ext>
            </a:extLst>
          </p:cNvPr>
          <p:cNvSpPr txBox="1"/>
          <p:nvPr/>
        </p:nvSpPr>
        <p:spPr>
          <a:xfrm>
            <a:off x="3716422" y="6190740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2A8B8D0F-E720-462C-8BF1-5DA5BEE78BF4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590" y="5285462"/>
            <a:ext cx="926248" cy="922186"/>
          </a:xfrm>
          <a:prstGeom prst="rect">
            <a:avLst/>
          </a:prstGeom>
        </p:spPr>
      </p:pic>
      <p:pic>
        <p:nvPicPr>
          <p:cNvPr id="111" name="Picture 110">
            <a:extLst>
              <a:ext uri="{FF2B5EF4-FFF2-40B4-BE49-F238E27FC236}">
                <a16:creationId xmlns:a16="http://schemas.microsoft.com/office/drawing/2014/main" id="{4A6263CF-68ED-4DAE-B674-B4E6115EC09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293" y="2360734"/>
            <a:ext cx="1251374" cy="817271"/>
          </a:xfrm>
          <a:prstGeom prst="rect">
            <a:avLst/>
          </a:prstGeom>
        </p:spPr>
      </p:pic>
      <p:pic>
        <p:nvPicPr>
          <p:cNvPr id="112" name="Picture 111">
            <a:extLst>
              <a:ext uri="{FF2B5EF4-FFF2-40B4-BE49-F238E27FC236}">
                <a16:creationId xmlns:a16="http://schemas.microsoft.com/office/drawing/2014/main" id="{73105A6F-4557-4DA9-9C38-93F17BA0A49A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1184" y="2395124"/>
            <a:ext cx="1308002" cy="817272"/>
          </a:xfrm>
          <a:prstGeom prst="rect">
            <a:avLst/>
          </a:prstGeom>
        </p:spPr>
      </p:pic>
      <p:pic>
        <p:nvPicPr>
          <p:cNvPr id="113" name="Picture 112">
            <a:extLst>
              <a:ext uri="{FF2B5EF4-FFF2-40B4-BE49-F238E27FC236}">
                <a16:creationId xmlns:a16="http://schemas.microsoft.com/office/drawing/2014/main" id="{D6D0AD49-DDEB-4C9A-8080-1551D68BB6B2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211" y="5361794"/>
            <a:ext cx="1063238" cy="791559"/>
          </a:xfrm>
          <a:prstGeom prst="rect">
            <a:avLst/>
          </a:prstGeom>
        </p:spPr>
      </p:pic>
      <p:pic>
        <p:nvPicPr>
          <p:cNvPr id="114" name="Picture 113">
            <a:extLst>
              <a:ext uri="{FF2B5EF4-FFF2-40B4-BE49-F238E27FC236}">
                <a16:creationId xmlns:a16="http://schemas.microsoft.com/office/drawing/2014/main" id="{3AD98CE7-6CAA-4C8C-A19C-4F23BD43B662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05" y="3820884"/>
            <a:ext cx="1229301" cy="819534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C485209A-668F-4364-AF41-474FA0779C85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05" y="5143598"/>
            <a:ext cx="771525" cy="1059815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E96D3999-0A70-4108-A118-933CE955BB37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3131" y="5313552"/>
            <a:ext cx="1063239" cy="833859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C6BBB261-3BCD-43CF-B9FD-33B00CC8153A}"/>
              </a:ext>
            </a:extLst>
          </p:cNvPr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3736241" y="3844141"/>
            <a:ext cx="787911" cy="7609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792E0189-A623-4EA3-A1C5-DCC34DB247E5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4408817" y="4015756"/>
            <a:ext cx="747661" cy="682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9" name="Picture 118" descr="A picture containing penguin, bird, aquatic bird, ground&#10;&#10;Description automatically generated">
            <a:extLst>
              <a:ext uri="{FF2B5EF4-FFF2-40B4-BE49-F238E27FC236}">
                <a16:creationId xmlns:a16="http://schemas.microsoft.com/office/drawing/2014/main" id="{1E994E73-849E-4CC5-BB88-7BDBC0B036CB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12805" r="27261"/>
          <a:stretch/>
        </p:blipFill>
        <p:spPr>
          <a:xfrm>
            <a:off x="2367521" y="3588021"/>
            <a:ext cx="789972" cy="961633"/>
          </a:xfrm>
          <a:prstGeom prst="rect">
            <a:avLst/>
          </a:prstGeom>
        </p:spPr>
      </p:pic>
      <p:grpSp>
        <p:nvGrpSpPr>
          <p:cNvPr id="120" name="Group 119">
            <a:extLst>
              <a:ext uri="{FF2B5EF4-FFF2-40B4-BE49-F238E27FC236}">
                <a16:creationId xmlns:a16="http://schemas.microsoft.com/office/drawing/2014/main" id="{7E205D30-FA2B-4BE9-A0BE-AF10A8C8EE28}"/>
              </a:ext>
            </a:extLst>
          </p:cNvPr>
          <p:cNvGrpSpPr/>
          <p:nvPr/>
        </p:nvGrpSpPr>
        <p:grpSpPr>
          <a:xfrm>
            <a:off x="3615674" y="798022"/>
            <a:ext cx="1653489" cy="1081846"/>
            <a:chOff x="5390768" y="2772150"/>
            <a:chExt cx="1990493" cy="1302341"/>
          </a:xfrm>
        </p:grpSpPr>
        <p:pic>
          <p:nvPicPr>
            <p:cNvPr id="121" name="Picture 120">
              <a:extLst>
                <a:ext uri="{FF2B5EF4-FFF2-40B4-BE49-F238E27FC236}">
                  <a16:creationId xmlns:a16="http://schemas.microsoft.com/office/drawing/2014/main" id="{40ECDE36-EB4B-4FA0-BC4F-740B1109650B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4723" y="3097613"/>
              <a:ext cx="1786291" cy="976878"/>
            </a:xfrm>
            <a:prstGeom prst="rect">
              <a:avLst/>
            </a:prstGeom>
          </p:spPr>
        </p:pic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1E047765-7144-4EE5-86C6-E27DB141EAC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9899" y="3354446"/>
              <a:ext cx="858321" cy="686657"/>
            </a:xfrm>
            <a:prstGeom prst="rect">
              <a:avLst/>
            </a:prstGeom>
          </p:spPr>
        </p:pic>
        <p:pic>
          <p:nvPicPr>
            <p:cNvPr id="123" name="Picture 122">
              <a:extLst>
                <a:ext uri="{FF2B5EF4-FFF2-40B4-BE49-F238E27FC236}">
                  <a16:creationId xmlns:a16="http://schemas.microsoft.com/office/drawing/2014/main" id="{BFA39B47-5931-4463-B5E7-4AA68988157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3803" y="3366868"/>
              <a:ext cx="858321" cy="686657"/>
            </a:xfrm>
            <a:prstGeom prst="rect">
              <a:avLst/>
            </a:prstGeom>
          </p:spPr>
        </p:pic>
        <p:sp>
          <p:nvSpPr>
            <p:cNvPr id="124" name="Rounded Rectangle 28">
              <a:extLst>
                <a:ext uri="{FF2B5EF4-FFF2-40B4-BE49-F238E27FC236}">
                  <a16:creationId xmlns:a16="http://schemas.microsoft.com/office/drawing/2014/main" id="{CE5D0A4E-FBEE-40D9-9E8A-832BAAE03C99}"/>
                </a:ext>
              </a:extLst>
            </p:cNvPr>
            <p:cNvSpPr/>
            <p:nvPr/>
          </p:nvSpPr>
          <p:spPr>
            <a:xfrm>
              <a:off x="5684973" y="2772151"/>
              <a:ext cx="1495316" cy="38807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ZOO</a:t>
              </a:r>
            </a:p>
          </p:txBody>
        </p:sp>
        <p:sp>
          <p:nvSpPr>
            <p:cNvPr id="125" name="Diagonal Stripe 124">
              <a:extLst>
                <a:ext uri="{FF2B5EF4-FFF2-40B4-BE49-F238E27FC236}">
                  <a16:creationId xmlns:a16="http://schemas.microsoft.com/office/drawing/2014/main" id="{981E2A56-0722-4D1A-A6EE-D3FA58F2A431}"/>
                </a:ext>
              </a:extLst>
            </p:cNvPr>
            <p:cNvSpPr/>
            <p:nvPr/>
          </p:nvSpPr>
          <p:spPr>
            <a:xfrm>
              <a:off x="5390768" y="2772150"/>
              <a:ext cx="440271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6" name="Diagonal Stripe 125">
              <a:extLst>
                <a:ext uri="{FF2B5EF4-FFF2-40B4-BE49-F238E27FC236}">
                  <a16:creationId xmlns:a16="http://schemas.microsoft.com/office/drawing/2014/main" id="{21401D6E-6A89-42B4-B73E-67F3918DF158}"/>
                </a:ext>
              </a:extLst>
            </p:cNvPr>
            <p:cNvSpPr/>
            <p:nvPr/>
          </p:nvSpPr>
          <p:spPr>
            <a:xfrm flipH="1">
              <a:off x="6908034" y="2772150"/>
              <a:ext cx="473227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80E1346-C0F6-4C24-B362-E63C5EAA20AB}"/>
              </a:ext>
            </a:extLst>
          </p:cNvPr>
          <p:cNvSpPr/>
          <p:nvPr/>
        </p:nvSpPr>
        <p:spPr>
          <a:xfrm>
            <a:off x="157242" y="800920"/>
            <a:ext cx="3519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have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learnt these words so just use what you know about how to pronounce French.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9401E2D-893B-42F1-9FE0-E8C4ED304787}"/>
              </a:ext>
            </a:extLst>
          </p:cNvPr>
          <p:cNvSpPr/>
          <p:nvPr/>
        </p:nvSpPr>
        <p:spPr>
          <a:xfrm>
            <a:off x="151257" y="1572091"/>
            <a:ext cx="3222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Remember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ilent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inal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onsonants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6ED70479-DB1C-4150-9309-454E007F0EA3}"/>
              </a:ext>
            </a:extLst>
          </p:cNvPr>
          <p:cNvSpPr/>
          <p:nvPr/>
        </p:nvSpPr>
        <p:spPr>
          <a:xfrm>
            <a:off x="6768234" y="207666"/>
            <a:ext cx="436190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zoo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Read aloud the 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French name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of each animal.</a:t>
            </a:r>
            <a:b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31" name="Table 9">
            <a:extLst>
              <a:ext uri="{FF2B5EF4-FFF2-40B4-BE49-F238E27FC236}">
                <a16:creationId xmlns:a16="http://schemas.microsoft.com/office/drawing/2014/main" id="{888B00AC-2166-4198-89B0-5912122EF2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384743"/>
              </p:ext>
            </p:extLst>
          </p:nvPr>
        </p:nvGraphicFramePr>
        <p:xfrm>
          <a:off x="6826842" y="2049298"/>
          <a:ext cx="5010261" cy="29922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0087">
                  <a:extLst>
                    <a:ext uri="{9D8B030D-6E8A-4147-A177-3AD203B41FA5}">
                      <a16:colId xmlns:a16="http://schemas.microsoft.com/office/drawing/2014/main" val="2363703958"/>
                    </a:ext>
                  </a:extLst>
                </a:gridCol>
                <a:gridCol w="1670087">
                  <a:extLst>
                    <a:ext uri="{9D8B030D-6E8A-4147-A177-3AD203B41FA5}">
                      <a16:colId xmlns:a16="http://schemas.microsoft.com/office/drawing/2014/main" val="698041092"/>
                    </a:ext>
                  </a:extLst>
                </a:gridCol>
                <a:gridCol w="1670087">
                  <a:extLst>
                    <a:ext uri="{9D8B030D-6E8A-4147-A177-3AD203B41FA5}">
                      <a16:colId xmlns:a16="http://schemas.microsoft.com/office/drawing/2014/main" val="1995150519"/>
                    </a:ext>
                  </a:extLst>
                </a:gridCol>
              </a:tblGrid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792677"/>
                  </a:ext>
                </a:extLst>
              </a:tr>
              <a:tr h="149612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734451"/>
                  </a:ext>
                </a:extLst>
              </a:tr>
            </a:tbl>
          </a:graphicData>
        </a:graphic>
      </p:graphicFrame>
      <p:sp>
        <p:nvSpPr>
          <p:cNvPr id="132" name="TextBox 131">
            <a:extLst>
              <a:ext uri="{FF2B5EF4-FFF2-40B4-BE49-F238E27FC236}">
                <a16:creationId xmlns:a16="http://schemas.microsoft.com/office/drawing/2014/main" id="{2C2C1E3A-AE2E-43BA-8F0D-3A6C8277FAD6}"/>
              </a:ext>
            </a:extLst>
          </p:cNvPr>
          <p:cNvSpPr txBox="1"/>
          <p:nvPr/>
        </p:nvSpPr>
        <p:spPr>
          <a:xfrm>
            <a:off x="6826842" y="3178998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ch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33" name="Picture 132">
            <a:extLst>
              <a:ext uri="{FF2B5EF4-FFF2-40B4-BE49-F238E27FC236}">
                <a16:creationId xmlns:a16="http://schemas.microsoft.com/office/drawing/2014/main" id="{ACC9961F-5FEA-4447-B4AA-0DE8A9DA503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015" y="2283041"/>
            <a:ext cx="1179188" cy="817271"/>
          </a:xfrm>
          <a:prstGeom prst="rect">
            <a:avLst/>
          </a:prstGeom>
        </p:spPr>
      </p:pic>
      <p:sp>
        <p:nvSpPr>
          <p:cNvPr id="134" name="TextBox 133">
            <a:extLst>
              <a:ext uri="{FF2B5EF4-FFF2-40B4-BE49-F238E27FC236}">
                <a16:creationId xmlns:a16="http://schemas.microsoft.com/office/drawing/2014/main" id="{F68E4847-0715-4445-AD15-C9521D32AB5D}"/>
              </a:ext>
            </a:extLst>
          </p:cNvPr>
          <p:cNvSpPr txBox="1"/>
          <p:nvPr/>
        </p:nvSpPr>
        <p:spPr>
          <a:xfrm>
            <a:off x="8418743" y="3178998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ret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E447E7CD-FE96-4EBA-AFD7-F89B7EAD81A1}"/>
              </a:ext>
            </a:extLst>
          </p:cNvPr>
          <p:cNvSpPr txBox="1"/>
          <p:nvPr/>
        </p:nvSpPr>
        <p:spPr>
          <a:xfrm>
            <a:off x="10150922" y="3189964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trit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6D18991-C659-4269-A921-DF7C00B31883}"/>
              </a:ext>
            </a:extLst>
          </p:cNvPr>
          <p:cNvSpPr txBox="1"/>
          <p:nvPr/>
        </p:nvSpPr>
        <p:spPr>
          <a:xfrm>
            <a:off x="6773857" y="4665613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tre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6E98406F-9987-4403-80C7-76EEF9093D0D}"/>
              </a:ext>
            </a:extLst>
          </p:cNvPr>
          <p:cNvSpPr txBox="1"/>
          <p:nvPr/>
        </p:nvSpPr>
        <p:spPr>
          <a:xfrm>
            <a:off x="8497205" y="4473687"/>
            <a:ext cx="16695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manchot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em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pereur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231C889-6F43-4AD1-9F21-7470AED3CF73}"/>
              </a:ext>
            </a:extLst>
          </p:cNvPr>
          <p:cNvSpPr txBox="1"/>
          <p:nvPr/>
        </p:nvSpPr>
        <p:spPr>
          <a:xfrm>
            <a:off x="10097937" y="4676579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col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8F0C24B6-E7DF-4A19-8E76-46C387C45D27}"/>
              </a:ext>
            </a:extLst>
          </p:cNvPr>
          <p:cNvSpPr txBox="1"/>
          <p:nvPr/>
        </p:nvSpPr>
        <p:spPr>
          <a:xfrm>
            <a:off x="6608050" y="6188162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rong</a:t>
            </a:r>
            <a:r>
              <a:rPr kumimoji="0" lang="en-GB" sz="16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eu</a:t>
            </a: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AC2CC033-EB90-48E0-937B-49D9C31BC21F}"/>
              </a:ext>
            </a:extLst>
          </p:cNvPr>
          <p:cNvSpPr txBox="1"/>
          <p:nvPr/>
        </p:nvSpPr>
        <p:spPr>
          <a:xfrm>
            <a:off x="8110614" y="6199128"/>
            <a:ext cx="12038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nard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0F021FD-E882-4639-A9EA-026D45BF84BE}"/>
              </a:ext>
            </a:extLst>
          </p:cNvPr>
          <p:cNvSpPr txBox="1"/>
          <p:nvPr/>
        </p:nvSpPr>
        <p:spPr>
          <a:xfrm>
            <a:off x="9099211" y="6182220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eau</a:t>
            </a:r>
            <a:endParaRPr kumimoji="0" lang="en-GB" sz="1600" b="0" i="0" u="sng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4BAD95E5-0385-409A-AF8B-888FCB2D6D23}"/>
              </a:ext>
            </a:extLst>
          </p:cNvPr>
          <p:cNvSpPr txBox="1"/>
          <p:nvPr/>
        </p:nvSpPr>
        <p:spPr>
          <a:xfrm>
            <a:off x="10327414" y="6182220"/>
            <a:ext cx="1669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</a:t>
            </a:r>
            <a:r>
              <a:rPr kumimoji="0" lang="en-GB" sz="1600" b="0" i="0" u="sng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03FF7CC-3146-45C0-BB37-1F4B650096E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7582" y="5276942"/>
            <a:ext cx="926248" cy="922186"/>
          </a:xfrm>
          <a:prstGeom prst="rect">
            <a:avLst/>
          </a:prstGeom>
        </p:spPr>
      </p:pic>
      <p:pic>
        <p:nvPicPr>
          <p:cNvPr id="144" name="Picture 143">
            <a:extLst>
              <a:ext uri="{FF2B5EF4-FFF2-40B4-BE49-F238E27FC236}">
                <a16:creationId xmlns:a16="http://schemas.microsoft.com/office/drawing/2014/main" id="{8DA6B0E9-083D-45F3-9143-0768B117C9E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285" y="2352214"/>
            <a:ext cx="1251374" cy="817271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128E754B-D398-4A44-9F5C-B0737D379AF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176" y="2386604"/>
            <a:ext cx="1308002" cy="817272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BFB8609C-89C6-4D72-810A-A01453539E9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203" y="5353274"/>
            <a:ext cx="1063238" cy="791559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4A44B879-9684-4DD9-93F8-8AE6572DB99D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297" y="3812364"/>
            <a:ext cx="1229301" cy="819534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1E03EE2A-F261-40C5-AB01-41AE47DB7C8B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0297" y="5135078"/>
            <a:ext cx="771525" cy="1059815"/>
          </a:xfrm>
          <a:prstGeom prst="rect">
            <a:avLst/>
          </a:prstGeom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D60020DF-5BED-4AE4-98E3-02B9D83E9950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4123" y="5305032"/>
            <a:ext cx="1063239" cy="833859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3AEB1E91-B2C8-40DC-8EC7-0EE76A3B1126}"/>
              </a:ext>
            </a:extLst>
          </p:cNvPr>
          <p:cNvPicPr/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10347233" y="3835621"/>
            <a:ext cx="787911" cy="7609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1" name="Picture 150">
            <a:extLst>
              <a:ext uri="{FF2B5EF4-FFF2-40B4-BE49-F238E27FC236}">
                <a16:creationId xmlns:a16="http://schemas.microsoft.com/office/drawing/2014/main" id="{A4F0E0C8-1AE8-4547-8824-B3F02080F761}"/>
              </a:ext>
            </a:extLst>
          </p:cNvPr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27" r="13363"/>
          <a:stretch/>
        </p:blipFill>
        <p:spPr bwMode="auto">
          <a:xfrm>
            <a:off x="11019809" y="4007236"/>
            <a:ext cx="747661" cy="682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2" name="Picture 151" descr="A picture containing penguin, bird, aquatic bird, ground&#10;&#10;Description automatically generated">
            <a:extLst>
              <a:ext uri="{FF2B5EF4-FFF2-40B4-BE49-F238E27FC236}">
                <a16:creationId xmlns:a16="http://schemas.microsoft.com/office/drawing/2014/main" id="{900044F9-9F22-4591-8DB4-2D78DC13369F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7" t="12805" r="27261"/>
          <a:stretch/>
        </p:blipFill>
        <p:spPr>
          <a:xfrm>
            <a:off x="8978513" y="3579501"/>
            <a:ext cx="789972" cy="961633"/>
          </a:xfrm>
          <a:prstGeom prst="rect">
            <a:avLst/>
          </a:prstGeom>
        </p:spPr>
      </p:pic>
      <p:grpSp>
        <p:nvGrpSpPr>
          <p:cNvPr id="153" name="Group 152">
            <a:extLst>
              <a:ext uri="{FF2B5EF4-FFF2-40B4-BE49-F238E27FC236}">
                <a16:creationId xmlns:a16="http://schemas.microsoft.com/office/drawing/2014/main" id="{297A17B0-172C-4936-9AF3-8B95D0DE4085}"/>
              </a:ext>
            </a:extLst>
          </p:cNvPr>
          <p:cNvGrpSpPr/>
          <p:nvPr/>
        </p:nvGrpSpPr>
        <p:grpSpPr>
          <a:xfrm>
            <a:off x="10226666" y="789502"/>
            <a:ext cx="1653489" cy="1081846"/>
            <a:chOff x="5390768" y="2772150"/>
            <a:chExt cx="1990493" cy="1302341"/>
          </a:xfrm>
        </p:grpSpPr>
        <p:pic>
          <p:nvPicPr>
            <p:cNvPr id="154" name="Picture 153">
              <a:extLst>
                <a:ext uri="{FF2B5EF4-FFF2-40B4-BE49-F238E27FC236}">
                  <a16:creationId xmlns:a16="http://schemas.microsoft.com/office/drawing/2014/main" id="{FA739B4C-3E94-47EE-A69F-BCD04104BB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4723" y="3097613"/>
              <a:ext cx="1786291" cy="976878"/>
            </a:xfrm>
            <a:prstGeom prst="rect">
              <a:avLst/>
            </a:prstGeom>
          </p:spPr>
        </p:pic>
        <p:pic>
          <p:nvPicPr>
            <p:cNvPr id="155" name="Picture 154">
              <a:extLst>
                <a:ext uri="{FF2B5EF4-FFF2-40B4-BE49-F238E27FC236}">
                  <a16:creationId xmlns:a16="http://schemas.microsoft.com/office/drawing/2014/main" id="{02D51F92-361D-46E9-8740-778B1346598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9899" y="3354446"/>
              <a:ext cx="858321" cy="686657"/>
            </a:xfrm>
            <a:prstGeom prst="rect">
              <a:avLst/>
            </a:prstGeom>
          </p:spPr>
        </p:pic>
        <p:pic>
          <p:nvPicPr>
            <p:cNvPr id="156" name="Picture 155">
              <a:extLst>
                <a:ext uri="{FF2B5EF4-FFF2-40B4-BE49-F238E27FC236}">
                  <a16:creationId xmlns:a16="http://schemas.microsoft.com/office/drawing/2014/main" id="{1E0D5BAA-64D4-4444-B01D-F7C9CD693C5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3803" y="3366868"/>
              <a:ext cx="858321" cy="686657"/>
            </a:xfrm>
            <a:prstGeom prst="rect">
              <a:avLst/>
            </a:prstGeom>
          </p:spPr>
        </p:pic>
        <p:sp>
          <p:nvSpPr>
            <p:cNvPr id="157" name="Rounded Rectangle 28">
              <a:extLst>
                <a:ext uri="{FF2B5EF4-FFF2-40B4-BE49-F238E27FC236}">
                  <a16:creationId xmlns:a16="http://schemas.microsoft.com/office/drawing/2014/main" id="{BA65CDD8-E727-42B3-9687-2D6F4207B5BF}"/>
                </a:ext>
              </a:extLst>
            </p:cNvPr>
            <p:cNvSpPr/>
            <p:nvPr/>
          </p:nvSpPr>
          <p:spPr>
            <a:xfrm>
              <a:off x="5684973" y="2772151"/>
              <a:ext cx="1495316" cy="388075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ZOO</a:t>
              </a:r>
            </a:p>
          </p:txBody>
        </p:sp>
        <p:sp>
          <p:nvSpPr>
            <p:cNvPr id="158" name="Diagonal Stripe 157">
              <a:extLst>
                <a:ext uri="{FF2B5EF4-FFF2-40B4-BE49-F238E27FC236}">
                  <a16:creationId xmlns:a16="http://schemas.microsoft.com/office/drawing/2014/main" id="{8D66EA05-438F-409F-8766-BE977E89BEA4}"/>
                </a:ext>
              </a:extLst>
            </p:cNvPr>
            <p:cNvSpPr/>
            <p:nvPr/>
          </p:nvSpPr>
          <p:spPr>
            <a:xfrm>
              <a:off x="5390768" y="2772150"/>
              <a:ext cx="440271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9" name="Diagonal Stripe 158">
              <a:extLst>
                <a:ext uri="{FF2B5EF4-FFF2-40B4-BE49-F238E27FC236}">
                  <a16:creationId xmlns:a16="http://schemas.microsoft.com/office/drawing/2014/main" id="{F6D135A3-3BD6-48D4-A7BF-132CD9A8265E}"/>
                </a:ext>
              </a:extLst>
            </p:cNvPr>
            <p:cNvSpPr/>
            <p:nvPr/>
          </p:nvSpPr>
          <p:spPr>
            <a:xfrm flipH="1">
              <a:off x="6908034" y="2772150"/>
              <a:ext cx="473227" cy="1121463"/>
            </a:xfrm>
            <a:prstGeom prst="diagStrip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0" name="Rectangle 159">
            <a:extLst>
              <a:ext uri="{FF2B5EF4-FFF2-40B4-BE49-F238E27FC236}">
                <a16:creationId xmlns:a16="http://schemas.microsoft.com/office/drawing/2014/main" id="{0B1DE52D-22EE-4E5F-B5E9-CF92F74D1B82}"/>
              </a:ext>
            </a:extLst>
          </p:cNvPr>
          <p:cNvSpPr/>
          <p:nvPr/>
        </p:nvSpPr>
        <p:spPr>
          <a:xfrm>
            <a:off x="6768234" y="792400"/>
            <a:ext cx="35191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You have </a:t>
            </a: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not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learnt these words so just use what you know about how to pronounce French.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  <a:sym typeface="Wingdings" panose="05000000000000000000" pitchFamily="2" charset="2"/>
              </a:rPr>
              <a:t>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D28472C7-896E-410B-9DEA-7866F01B3C96}"/>
              </a:ext>
            </a:extLst>
          </p:cNvPr>
          <p:cNvSpPr/>
          <p:nvPr/>
        </p:nvSpPr>
        <p:spPr>
          <a:xfrm>
            <a:off x="6762249" y="1563571"/>
            <a:ext cx="32223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Remember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ilent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F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inal </a:t>
            </a:r>
            <a:r>
              <a:rPr kumimoji="0" lang="en-GB" sz="1400" b="1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</a:t>
            </a:r>
            <a:r>
              <a:rPr kumimoji="0" lang="en-GB" sz="1400" b="0" i="0" u="sng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onsonants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!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87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357</Words>
  <Application>Microsoft Office PowerPoint</Application>
  <PresentationFormat>Widescreen</PresentationFormat>
  <Paragraphs>144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28</cp:revision>
  <dcterms:created xsi:type="dcterms:W3CDTF">2019-09-28T12:35:21Z</dcterms:created>
  <dcterms:modified xsi:type="dcterms:W3CDTF">2021-11-28T21:25:26Z</dcterms:modified>
</cp:coreProperties>
</file>