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2"/>
  </p:notesMasterIdLst>
  <p:sldIdLst>
    <p:sldId id="256" r:id="rId2"/>
    <p:sldId id="374" r:id="rId3"/>
    <p:sldId id="330" r:id="rId4"/>
    <p:sldId id="331" r:id="rId5"/>
    <p:sldId id="289" r:id="rId6"/>
    <p:sldId id="287" r:id="rId7"/>
    <p:sldId id="288" r:id="rId8"/>
    <p:sldId id="332" r:id="rId9"/>
    <p:sldId id="333" r:id="rId10"/>
    <p:sldId id="334" r:id="rId11"/>
    <p:sldId id="293" r:id="rId12"/>
    <p:sldId id="335" r:id="rId13"/>
    <p:sldId id="336" r:id="rId14"/>
    <p:sldId id="337" r:id="rId15"/>
    <p:sldId id="338" r:id="rId16"/>
    <p:sldId id="339" r:id="rId17"/>
    <p:sldId id="340" r:id="rId18"/>
    <p:sldId id="341" r:id="rId19"/>
    <p:sldId id="342" r:id="rId20"/>
    <p:sldId id="343" r:id="rId21"/>
    <p:sldId id="344" r:id="rId22"/>
    <p:sldId id="345" r:id="rId23"/>
    <p:sldId id="346" r:id="rId24"/>
    <p:sldId id="347" r:id="rId25"/>
    <p:sldId id="348" r:id="rId26"/>
    <p:sldId id="349" r:id="rId27"/>
    <p:sldId id="350" r:id="rId28"/>
    <p:sldId id="351" r:id="rId29"/>
    <p:sldId id="352" r:id="rId30"/>
    <p:sldId id="353" r:id="rId31"/>
    <p:sldId id="354" r:id="rId32"/>
    <p:sldId id="355" r:id="rId33"/>
    <p:sldId id="356" r:id="rId34"/>
    <p:sldId id="357" r:id="rId35"/>
    <p:sldId id="358" r:id="rId36"/>
    <p:sldId id="359" r:id="rId37"/>
    <p:sldId id="360" r:id="rId38"/>
    <p:sldId id="361" r:id="rId39"/>
    <p:sldId id="362" r:id="rId40"/>
    <p:sldId id="363" r:id="rId41"/>
    <p:sldId id="364" r:id="rId42"/>
    <p:sldId id="365" r:id="rId43"/>
    <p:sldId id="366" r:id="rId44"/>
    <p:sldId id="367" r:id="rId45"/>
    <p:sldId id="368" r:id="rId46"/>
    <p:sldId id="369" r:id="rId47"/>
    <p:sldId id="370" r:id="rId48"/>
    <p:sldId id="371" r:id="rId49"/>
    <p:sldId id="372" r:id="rId50"/>
    <p:sldId id="373" r:id="rId51"/>
  </p:sldIdLst>
  <p:sldSz cx="12192000" cy="1625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AEB"/>
    <a:srgbClr val="FFFFFF"/>
    <a:srgbClr val="115076"/>
    <a:srgbClr val="FF3888"/>
    <a:srgbClr val="F2F7FC"/>
    <a:srgbClr val="C5DC00"/>
    <a:srgbClr val="0070C0"/>
    <a:srgbClr val="26859D"/>
    <a:srgbClr val="786EB1"/>
    <a:srgbClr val="EB05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6357" autoAdjust="0"/>
  </p:normalViewPr>
  <p:slideViewPr>
    <p:cSldViewPr snapToGrid="0">
      <p:cViewPr varScale="1">
        <p:scale>
          <a:sx n="35" d="100"/>
          <a:sy n="35" d="100"/>
        </p:scale>
        <p:origin x="1661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0DF4B-49D6-4178-AFEF-51B185BE47EC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CC315C-DB4B-4BA2-A5EF-1F4CCE5A13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881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961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343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646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867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170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4669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91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8460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8015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620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09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1657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2251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7003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063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1015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9442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5904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5969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0399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7989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990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9997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0117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618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7002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6567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1975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9305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8481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7815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166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343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988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7489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0569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9627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8879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3085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437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345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238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345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05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326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0416"/>
            <a:ext cx="10363200" cy="5659496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8538164"/>
            <a:ext cx="9144000" cy="3924769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592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975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865481"/>
            <a:ext cx="2628900" cy="1377620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865481"/>
            <a:ext cx="7734300" cy="1377620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010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083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052716"/>
            <a:ext cx="10515600" cy="6762043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0878731"/>
            <a:ext cx="10515600" cy="355599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09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4327407"/>
            <a:ext cx="5181600" cy="103142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4327407"/>
            <a:ext cx="5181600" cy="103142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951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65485"/>
            <a:ext cx="10515600" cy="31420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3984979"/>
            <a:ext cx="5157787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5937956"/>
            <a:ext cx="5157787" cy="87338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3984979"/>
            <a:ext cx="5183188" cy="195297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5937956"/>
            <a:ext cx="5183188" cy="87338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928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850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546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340567"/>
            <a:ext cx="6172200" cy="11552296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897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083733"/>
            <a:ext cx="3932237" cy="3793067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2340567"/>
            <a:ext cx="6172200" cy="11552296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76800"/>
            <a:ext cx="3932237" cy="9034875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5B595-08B4-44FD-8778-66439A5CF3EF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034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65485"/>
            <a:ext cx="10515600" cy="314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4327407"/>
            <a:ext cx="10515600" cy="10314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5B595-08B4-44FD-8778-66439A5CF3EF}" type="datetimeFigureOut">
              <a:rPr lang="en-GB" smtClean="0"/>
              <a:t>25/11/2023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15066908"/>
            <a:ext cx="41148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15066908"/>
            <a:ext cx="2743200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645C0-0BA0-48B5-BBD7-B650891CA4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02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53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62.png"/><Relationship Id="rId10" Type="http://schemas.openxmlformats.org/officeDocument/2006/relationships/image" Target="../media/image86.png"/><Relationship Id="rId4" Type="http://schemas.microsoft.com/office/2007/relationships/hdphoto" Target="../media/hdphoto1.wdp"/><Relationship Id="rId9" Type="http://schemas.openxmlformats.org/officeDocument/2006/relationships/image" Target="../media/image8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microsoft.com/office/2007/relationships/hdphoto" Target="../media/hdphoto1.wdp"/><Relationship Id="rId3" Type="http://schemas.openxmlformats.org/officeDocument/2006/relationships/image" Target="../media/image3.png"/><Relationship Id="rId21" Type="http://schemas.openxmlformats.org/officeDocument/2006/relationships/image" Target="../media/image86.png"/><Relationship Id="rId7" Type="http://schemas.openxmlformats.org/officeDocument/2006/relationships/image" Target="../media/image51.png"/><Relationship Id="rId12" Type="http://schemas.openxmlformats.org/officeDocument/2006/relationships/image" Target="../media/image91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90.png"/><Relationship Id="rId5" Type="http://schemas.openxmlformats.org/officeDocument/2006/relationships/image" Target="../media/image46.png"/><Relationship Id="rId15" Type="http://schemas.openxmlformats.org/officeDocument/2006/relationships/image" Target="../media/image4.png"/><Relationship Id="rId10" Type="http://schemas.openxmlformats.org/officeDocument/2006/relationships/image" Target="../media/image89.png"/><Relationship Id="rId19" Type="http://schemas.openxmlformats.org/officeDocument/2006/relationships/image" Target="../media/image93.png"/><Relationship Id="rId4" Type="http://schemas.openxmlformats.org/officeDocument/2006/relationships/image" Target="../media/image45.png"/><Relationship Id="rId9" Type="http://schemas.openxmlformats.org/officeDocument/2006/relationships/image" Target="../media/image88.png"/><Relationship Id="rId1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92.png"/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94.png"/><Relationship Id="rId5" Type="http://schemas.openxmlformats.org/officeDocument/2006/relationships/image" Target="../media/image53.png"/><Relationship Id="rId15" Type="http://schemas.openxmlformats.org/officeDocument/2006/relationships/image" Target="../media/image96.gif"/><Relationship Id="rId10" Type="http://schemas.openxmlformats.org/officeDocument/2006/relationships/image" Target="../media/image5.png"/><Relationship Id="rId4" Type="http://schemas.openxmlformats.org/officeDocument/2006/relationships/image" Target="../media/image64.png"/><Relationship Id="rId9" Type="http://schemas.openxmlformats.org/officeDocument/2006/relationships/image" Target="../media/image57.gif"/><Relationship Id="rId14" Type="http://schemas.openxmlformats.org/officeDocument/2006/relationships/image" Target="../media/image9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5.png"/><Relationship Id="rId3" Type="http://schemas.openxmlformats.org/officeDocument/2006/relationships/image" Target="../media/image53.png"/><Relationship Id="rId7" Type="http://schemas.openxmlformats.org/officeDocument/2006/relationships/image" Target="../media/image92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64.png"/><Relationship Id="rId5" Type="http://schemas.openxmlformats.org/officeDocument/2006/relationships/image" Target="../media/image94.png"/><Relationship Id="rId15" Type="http://schemas.openxmlformats.org/officeDocument/2006/relationships/image" Target="../media/image99.png"/><Relationship Id="rId10" Type="http://schemas.openxmlformats.org/officeDocument/2006/relationships/image" Target="../media/image97.png"/><Relationship Id="rId4" Type="http://schemas.microsoft.com/office/2007/relationships/hdphoto" Target="../media/hdphoto1.wdp"/><Relationship Id="rId9" Type="http://schemas.openxmlformats.org/officeDocument/2006/relationships/image" Target="../media/image90.png"/><Relationship Id="rId14" Type="http://schemas.openxmlformats.org/officeDocument/2006/relationships/image" Target="../media/image9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gif"/><Relationship Id="rId13" Type="http://schemas.openxmlformats.org/officeDocument/2006/relationships/image" Target="../media/image82.png"/><Relationship Id="rId3" Type="http://schemas.openxmlformats.org/officeDocument/2006/relationships/image" Target="../media/image53.png"/><Relationship Id="rId7" Type="http://schemas.openxmlformats.org/officeDocument/2006/relationships/image" Target="../media/image59.gif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5.png"/><Relationship Id="rId5" Type="http://schemas.openxmlformats.org/officeDocument/2006/relationships/image" Target="../media/image97.png"/><Relationship Id="rId15" Type="http://schemas.openxmlformats.org/officeDocument/2006/relationships/image" Target="../media/image84.png"/><Relationship Id="rId10" Type="http://schemas.openxmlformats.org/officeDocument/2006/relationships/image" Target="../media/image101.gif"/><Relationship Id="rId4" Type="http://schemas.microsoft.com/office/2007/relationships/hdphoto" Target="../media/hdphoto1.wdp"/><Relationship Id="rId9" Type="http://schemas.openxmlformats.org/officeDocument/2006/relationships/image" Target="../media/image72.gif"/><Relationship Id="rId14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46.png"/><Relationship Id="rId5" Type="http://schemas.openxmlformats.org/officeDocument/2006/relationships/image" Target="../media/image103.png"/><Relationship Id="rId10" Type="http://schemas.microsoft.com/office/2007/relationships/hdphoto" Target="../media/hdphoto2.wdp"/><Relationship Id="rId4" Type="http://schemas.openxmlformats.org/officeDocument/2006/relationships/image" Target="../media/image102.png"/><Relationship Id="rId9" Type="http://schemas.openxmlformats.org/officeDocument/2006/relationships/image" Target="../media/image10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18" Type="http://schemas.openxmlformats.org/officeDocument/2006/relationships/image" Target="../media/image116.png"/><Relationship Id="rId3" Type="http://schemas.openxmlformats.org/officeDocument/2006/relationships/image" Target="../media/image53.png"/><Relationship Id="rId21" Type="http://schemas.openxmlformats.org/officeDocument/2006/relationships/image" Target="../media/image119.png"/><Relationship Id="rId7" Type="http://schemas.openxmlformats.org/officeDocument/2006/relationships/image" Target="../media/image3.png"/><Relationship Id="rId12" Type="http://schemas.openxmlformats.org/officeDocument/2006/relationships/image" Target="../media/image110.png"/><Relationship Id="rId17" Type="http://schemas.openxmlformats.org/officeDocument/2006/relationships/image" Target="../media/image115.png"/><Relationship Id="rId25" Type="http://schemas.openxmlformats.org/officeDocument/2006/relationships/image" Target="../media/image121.gi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14.png"/><Relationship Id="rId20" Type="http://schemas.openxmlformats.org/officeDocument/2006/relationships/image" Target="../media/image1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109.png"/><Relationship Id="rId24" Type="http://schemas.openxmlformats.org/officeDocument/2006/relationships/audio" Target="../media/audio7.wav"/><Relationship Id="rId5" Type="http://schemas.openxmlformats.org/officeDocument/2006/relationships/image" Target="../media/image86.png"/><Relationship Id="rId15" Type="http://schemas.openxmlformats.org/officeDocument/2006/relationships/image" Target="../media/image113.png"/><Relationship Id="rId23" Type="http://schemas.openxmlformats.org/officeDocument/2006/relationships/image" Target="../media/image120.png"/><Relationship Id="rId10" Type="http://schemas.openxmlformats.org/officeDocument/2006/relationships/image" Target="../media/image108.png"/><Relationship Id="rId19" Type="http://schemas.openxmlformats.org/officeDocument/2006/relationships/image" Target="../media/image117.png"/><Relationship Id="rId4" Type="http://schemas.microsoft.com/office/2007/relationships/hdphoto" Target="../media/hdphoto1.wdp"/><Relationship Id="rId9" Type="http://schemas.openxmlformats.org/officeDocument/2006/relationships/image" Target="../media/image107.png"/><Relationship Id="rId14" Type="http://schemas.openxmlformats.org/officeDocument/2006/relationships/image" Target="../media/image112.png"/><Relationship Id="rId22" Type="http://schemas.openxmlformats.org/officeDocument/2006/relationships/image" Target="../media/image10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5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125.png"/><Relationship Id="rId5" Type="http://schemas.openxmlformats.org/officeDocument/2006/relationships/image" Target="../media/image97.png"/><Relationship Id="rId10" Type="http://schemas.openxmlformats.org/officeDocument/2006/relationships/image" Target="../media/image124.png"/><Relationship Id="rId4" Type="http://schemas.microsoft.com/office/2007/relationships/hdphoto" Target="../media/hdphoto1.wdp"/><Relationship Id="rId9" Type="http://schemas.openxmlformats.org/officeDocument/2006/relationships/image" Target="../media/image1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gif"/><Relationship Id="rId13" Type="http://schemas.openxmlformats.org/officeDocument/2006/relationships/image" Target="../media/image62.png"/><Relationship Id="rId3" Type="http://schemas.openxmlformats.org/officeDocument/2006/relationships/image" Target="../media/image53.png"/><Relationship Id="rId7" Type="http://schemas.openxmlformats.org/officeDocument/2006/relationships/image" Target="../media/image127.gif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gif"/><Relationship Id="rId11" Type="http://schemas.openxmlformats.org/officeDocument/2006/relationships/image" Target="../media/image83.png"/><Relationship Id="rId5" Type="http://schemas.openxmlformats.org/officeDocument/2006/relationships/image" Target="../media/image86.png"/><Relationship Id="rId15" Type="http://schemas.openxmlformats.org/officeDocument/2006/relationships/image" Target="../media/image129.png"/><Relationship Id="rId10" Type="http://schemas.openxmlformats.org/officeDocument/2006/relationships/image" Target="../media/image82.png"/><Relationship Id="rId4" Type="http://schemas.microsoft.com/office/2007/relationships/hdphoto" Target="../media/hdphoto1.wdp"/><Relationship Id="rId9" Type="http://schemas.openxmlformats.org/officeDocument/2006/relationships/image" Target="../media/image128.gif"/><Relationship Id="rId1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33.png"/><Relationship Id="rId3" Type="http://schemas.openxmlformats.org/officeDocument/2006/relationships/image" Target="../media/image53.png"/><Relationship Id="rId7" Type="http://schemas.openxmlformats.org/officeDocument/2006/relationships/image" Target="../media/image64.png"/><Relationship Id="rId12" Type="http://schemas.openxmlformats.org/officeDocument/2006/relationships/image" Target="../media/image132.png"/><Relationship Id="rId17" Type="http://schemas.openxmlformats.org/officeDocument/2006/relationships/image" Target="../media/image136.gif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131.png"/><Relationship Id="rId5" Type="http://schemas.openxmlformats.org/officeDocument/2006/relationships/image" Target="../media/image94.png"/><Relationship Id="rId15" Type="http://schemas.openxmlformats.org/officeDocument/2006/relationships/image" Target="../media/image134.gif"/><Relationship Id="rId10" Type="http://schemas.openxmlformats.org/officeDocument/2006/relationships/image" Target="../media/image130.png"/><Relationship Id="rId4" Type="http://schemas.microsoft.com/office/2007/relationships/hdphoto" Target="../media/hdphoto1.wdp"/><Relationship Id="rId9" Type="http://schemas.openxmlformats.org/officeDocument/2006/relationships/image" Target="../media/image87.png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audio" Target="../media/audio12.wav"/><Relationship Id="rId3" Type="http://schemas.openxmlformats.org/officeDocument/2006/relationships/image" Target="../media/image53.png"/><Relationship Id="rId7" Type="http://schemas.openxmlformats.org/officeDocument/2006/relationships/image" Target="../media/image64.png"/><Relationship Id="rId12" Type="http://schemas.openxmlformats.org/officeDocument/2006/relationships/audio" Target="../media/audio1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audio" Target="../media/audio10.wav"/><Relationship Id="rId5" Type="http://schemas.openxmlformats.org/officeDocument/2006/relationships/image" Target="../media/image94.png"/><Relationship Id="rId10" Type="http://schemas.openxmlformats.org/officeDocument/2006/relationships/audio" Target="../media/audio9.wav"/><Relationship Id="rId4" Type="http://schemas.microsoft.com/office/2007/relationships/hdphoto" Target="../media/hdphoto1.wdp"/><Relationship Id="rId9" Type="http://schemas.openxmlformats.org/officeDocument/2006/relationships/image" Target="../media/image60.png"/><Relationship Id="rId14" Type="http://schemas.openxmlformats.org/officeDocument/2006/relationships/audio" Target="../media/audio1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82.png"/><Relationship Id="rId18" Type="http://schemas.openxmlformats.org/officeDocument/2006/relationships/image" Target="../media/image86.png"/><Relationship Id="rId3" Type="http://schemas.openxmlformats.org/officeDocument/2006/relationships/image" Target="../media/image53.png"/><Relationship Id="rId7" Type="http://schemas.openxmlformats.org/officeDocument/2006/relationships/image" Target="../media/image137.png"/><Relationship Id="rId12" Type="http://schemas.openxmlformats.org/officeDocument/2006/relationships/image" Target="../media/image142.svg"/><Relationship Id="rId17" Type="http://schemas.openxmlformats.org/officeDocument/2006/relationships/image" Target="../media/image12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2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141.png"/><Relationship Id="rId5" Type="http://schemas.openxmlformats.org/officeDocument/2006/relationships/image" Target="../media/image64.png"/><Relationship Id="rId15" Type="http://schemas.openxmlformats.org/officeDocument/2006/relationships/image" Target="../media/image84.png"/><Relationship Id="rId10" Type="http://schemas.openxmlformats.org/officeDocument/2006/relationships/image" Target="../media/image140.png"/><Relationship Id="rId19" Type="http://schemas.openxmlformats.org/officeDocument/2006/relationships/image" Target="../media/image54.png"/><Relationship Id="rId4" Type="http://schemas.microsoft.com/office/2007/relationships/hdphoto" Target="../media/hdphoto1.wdp"/><Relationship Id="rId9" Type="http://schemas.openxmlformats.org/officeDocument/2006/relationships/image" Target="../media/image139.png"/><Relationship Id="rId1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51.png"/><Relationship Id="rId3" Type="http://schemas.openxmlformats.org/officeDocument/2006/relationships/image" Target="../media/image143.png"/><Relationship Id="rId7" Type="http://schemas.openxmlformats.org/officeDocument/2006/relationships/image" Target="../media/image145.png"/><Relationship Id="rId12" Type="http://schemas.microsoft.com/office/2007/relationships/hdphoto" Target="../media/hdphoto1.wdp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11" Type="http://schemas.openxmlformats.org/officeDocument/2006/relationships/image" Target="../media/image5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46.png"/><Relationship Id="rId4" Type="http://schemas.openxmlformats.org/officeDocument/2006/relationships/image" Target="../media/image64.png"/><Relationship Id="rId9" Type="http://schemas.openxmlformats.org/officeDocument/2006/relationships/image" Target="../media/image45.png"/><Relationship Id="rId1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gif"/><Relationship Id="rId13" Type="http://schemas.openxmlformats.org/officeDocument/2006/relationships/image" Target="../media/image134.gif"/><Relationship Id="rId3" Type="http://schemas.openxmlformats.org/officeDocument/2006/relationships/image" Target="../media/image53.png"/><Relationship Id="rId7" Type="http://schemas.openxmlformats.org/officeDocument/2006/relationships/image" Target="../media/image148.gif"/><Relationship Id="rId12" Type="http://schemas.openxmlformats.org/officeDocument/2006/relationships/image" Target="../media/image1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11" Type="http://schemas.openxmlformats.org/officeDocument/2006/relationships/image" Target="../media/image94.png"/><Relationship Id="rId5" Type="http://schemas.openxmlformats.org/officeDocument/2006/relationships/image" Target="../media/image64.png"/><Relationship Id="rId10" Type="http://schemas.openxmlformats.org/officeDocument/2006/relationships/image" Target="../media/image101.gif"/><Relationship Id="rId4" Type="http://schemas.microsoft.com/office/2007/relationships/hdphoto" Target="../media/hdphoto1.wdp"/><Relationship Id="rId9" Type="http://schemas.openxmlformats.org/officeDocument/2006/relationships/image" Target="../media/image59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5.png"/><Relationship Id="rId3" Type="http://schemas.openxmlformats.org/officeDocument/2006/relationships/image" Target="../media/image53.png"/><Relationship Id="rId7" Type="http://schemas.openxmlformats.org/officeDocument/2006/relationships/image" Target="../media/image62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46.png"/><Relationship Id="rId5" Type="http://schemas.openxmlformats.org/officeDocument/2006/relationships/image" Target="../media/image86.png"/><Relationship Id="rId10" Type="http://schemas.openxmlformats.org/officeDocument/2006/relationships/image" Target="../media/image84.png"/><Relationship Id="rId4" Type="http://schemas.microsoft.com/office/2007/relationships/hdphoto" Target="../media/hdphoto1.wdp"/><Relationship Id="rId9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6.png"/><Relationship Id="rId18" Type="http://schemas.openxmlformats.org/officeDocument/2006/relationships/image" Target="../media/image3.png"/><Relationship Id="rId26" Type="http://schemas.openxmlformats.org/officeDocument/2006/relationships/image" Target="../media/image147.png"/><Relationship Id="rId3" Type="http://schemas.openxmlformats.org/officeDocument/2006/relationships/image" Target="../media/image94.png"/><Relationship Id="rId21" Type="http://schemas.openxmlformats.org/officeDocument/2006/relationships/image" Target="../media/image48.png"/><Relationship Id="rId7" Type="http://schemas.openxmlformats.org/officeDocument/2006/relationships/image" Target="../media/image64.png"/><Relationship Id="rId12" Type="http://schemas.openxmlformats.org/officeDocument/2006/relationships/image" Target="../media/image155.png"/><Relationship Id="rId17" Type="http://schemas.openxmlformats.org/officeDocument/2006/relationships/image" Target="../media/image160.svg"/><Relationship Id="rId25" Type="http://schemas.openxmlformats.org/officeDocument/2006/relationships/image" Target="../media/image162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59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54.png"/><Relationship Id="rId24" Type="http://schemas.openxmlformats.org/officeDocument/2006/relationships/image" Target="../media/image27.png"/><Relationship Id="rId5" Type="http://schemas.openxmlformats.org/officeDocument/2006/relationships/image" Target="../media/image53.png"/><Relationship Id="rId15" Type="http://schemas.openxmlformats.org/officeDocument/2006/relationships/image" Target="../media/image158.png"/><Relationship Id="rId23" Type="http://schemas.openxmlformats.org/officeDocument/2006/relationships/image" Target="../media/image29.png"/><Relationship Id="rId28" Type="http://schemas.openxmlformats.org/officeDocument/2006/relationships/image" Target="../media/image163.gif"/><Relationship Id="rId10" Type="http://schemas.openxmlformats.org/officeDocument/2006/relationships/image" Target="../media/image153.png"/><Relationship Id="rId19" Type="http://schemas.openxmlformats.org/officeDocument/2006/relationships/image" Target="../media/image161.png"/><Relationship Id="rId4" Type="http://schemas.openxmlformats.org/officeDocument/2006/relationships/image" Target="../media/image150.png"/><Relationship Id="rId9" Type="http://schemas.openxmlformats.org/officeDocument/2006/relationships/image" Target="../media/image152.png"/><Relationship Id="rId14" Type="http://schemas.openxmlformats.org/officeDocument/2006/relationships/image" Target="../media/image157.png"/><Relationship Id="rId22" Type="http://schemas.openxmlformats.org/officeDocument/2006/relationships/image" Target="../media/image49.png"/><Relationship Id="rId27" Type="http://schemas.openxmlformats.org/officeDocument/2006/relationships/image" Target="../media/image126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audio" Target="../media/audio14.wav"/><Relationship Id="rId18" Type="http://schemas.openxmlformats.org/officeDocument/2006/relationships/audio" Target="../media/audio19.wav"/><Relationship Id="rId26" Type="http://schemas.openxmlformats.org/officeDocument/2006/relationships/image" Target="../media/image175.png"/><Relationship Id="rId3" Type="http://schemas.openxmlformats.org/officeDocument/2006/relationships/image" Target="../media/image164.jpg"/><Relationship Id="rId21" Type="http://schemas.openxmlformats.org/officeDocument/2006/relationships/image" Target="../media/image170.png"/><Relationship Id="rId7" Type="http://schemas.openxmlformats.org/officeDocument/2006/relationships/image" Target="../media/image64.png"/><Relationship Id="rId12" Type="http://schemas.openxmlformats.org/officeDocument/2006/relationships/image" Target="../media/image135.png"/><Relationship Id="rId17" Type="http://schemas.openxmlformats.org/officeDocument/2006/relationships/audio" Target="../media/audio18.wav"/><Relationship Id="rId25" Type="http://schemas.openxmlformats.org/officeDocument/2006/relationships/image" Target="../media/image174.png"/><Relationship Id="rId2" Type="http://schemas.openxmlformats.org/officeDocument/2006/relationships/notesSlide" Target="../notesSlides/notesSlide21.xml"/><Relationship Id="rId16" Type="http://schemas.openxmlformats.org/officeDocument/2006/relationships/audio" Target="../media/audio17.wav"/><Relationship Id="rId20" Type="http://schemas.openxmlformats.org/officeDocument/2006/relationships/image" Target="../media/image169.png"/><Relationship Id="rId29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167.png"/><Relationship Id="rId24" Type="http://schemas.openxmlformats.org/officeDocument/2006/relationships/image" Target="../media/image173.png"/><Relationship Id="rId32" Type="http://schemas.openxmlformats.org/officeDocument/2006/relationships/image" Target="../media/image2.png"/><Relationship Id="rId5" Type="http://schemas.microsoft.com/office/2007/relationships/hdphoto" Target="../media/hdphoto1.wdp"/><Relationship Id="rId15" Type="http://schemas.openxmlformats.org/officeDocument/2006/relationships/audio" Target="../media/audio16.wav"/><Relationship Id="rId23" Type="http://schemas.openxmlformats.org/officeDocument/2006/relationships/image" Target="../media/image172.png"/><Relationship Id="rId28" Type="http://schemas.openxmlformats.org/officeDocument/2006/relationships/image" Target="../media/image177.png"/><Relationship Id="rId10" Type="http://schemas.openxmlformats.org/officeDocument/2006/relationships/image" Target="../media/image166.png"/><Relationship Id="rId19" Type="http://schemas.openxmlformats.org/officeDocument/2006/relationships/image" Target="../media/image168.png"/><Relationship Id="rId31" Type="http://schemas.openxmlformats.org/officeDocument/2006/relationships/image" Target="../media/image180.png"/><Relationship Id="rId4" Type="http://schemas.openxmlformats.org/officeDocument/2006/relationships/image" Target="../media/image53.png"/><Relationship Id="rId9" Type="http://schemas.openxmlformats.org/officeDocument/2006/relationships/image" Target="../media/image165.gif"/><Relationship Id="rId14" Type="http://schemas.openxmlformats.org/officeDocument/2006/relationships/audio" Target="../media/audio15.wav"/><Relationship Id="rId22" Type="http://schemas.openxmlformats.org/officeDocument/2006/relationships/image" Target="../media/image171.png"/><Relationship Id="rId27" Type="http://schemas.openxmlformats.org/officeDocument/2006/relationships/image" Target="../media/image176.png"/><Relationship Id="rId30" Type="http://schemas.openxmlformats.org/officeDocument/2006/relationships/image" Target="../media/image17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3.png"/><Relationship Id="rId7" Type="http://schemas.openxmlformats.org/officeDocument/2006/relationships/image" Target="../media/image62.png"/><Relationship Id="rId12" Type="http://schemas.openxmlformats.org/officeDocument/2006/relationships/image" Target="../media/image163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162.png"/><Relationship Id="rId5" Type="http://schemas.openxmlformats.org/officeDocument/2006/relationships/image" Target="../media/image97.png"/><Relationship Id="rId10" Type="http://schemas.openxmlformats.org/officeDocument/2006/relationships/image" Target="../media/image84.png"/><Relationship Id="rId4" Type="http://schemas.microsoft.com/office/2007/relationships/hdphoto" Target="../media/hdphoto1.wdp"/><Relationship Id="rId9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85.png"/><Relationship Id="rId18" Type="http://schemas.openxmlformats.org/officeDocument/2006/relationships/image" Target="../media/image187.png"/><Relationship Id="rId3" Type="http://schemas.openxmlformats.org/officeDocument/2006/relationships/image" Target="../media/image53.png"/><Relationship Id="rId7" Type="http://schemas.openxmlformats.org/officeDocument/2006/relationships/image" Target="../media/image181.png"/><Relationship Id="rId12" Type="http://schemas.openxmlformats.org/officeDocument/2006/relationships/image" Target="../media/image147.png"/><Relationship Id="rId17" Type="http://schemas.openxmlformats.org/officeDocument/2006/relationships/image" Target="../media/image186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184.png"/><Relationship Id="rId5" Type="http://schemas.openxmlformats.org/officeDocument/2006/relationships/image" Target="../media/image64.png"/><Relationship Id="rId15" Type="http://schemas.openxmlformats.org/officeDocument/2006/relationships/image" Target="../media/image29.png"/><Relationship Id="rId10" Type="http://schemas.openxmlformats.org/officeDocument/2006/relationships/image" Target="../media/image183.gif"/><Relationship Id="rId4" Type="http://schemas.microsoft.com/office/2007/relationships/hdphoto" Target="../media/hdphoto1.wdp"/><Relationship Id="rId9" Type="http://schemas.openxmlformats.org/officeDocument/2006/relationships/image" Target="../media/image182.png"/><Relationship Id="rId1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gif"/><Relationship Id="rId3" Type="http://schemas.openxmlformats.org/officeDocument/2006/relationships/image" Target="../media/image188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189.gif"/><Relationship Id="rId4" Type="http://schemas.openxmlformats.org/officeDocument/2006/relationships/image" Target="../media/image53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8.png"/><Relationship Id="rId3" Type="http://schemas.openxmlformats.org/officeDocument/2006/relationships/image" Target="../media/image4.png"/><Relationship Id="rId21" Type="http://schemas.openxmlformats.org/officeDocument/2006/relationships/image" Target="../media/image21.png"/><Relationship Id="rId7" Type="http://schemas.openxmlformats.org/officeDocument/2006/relationships/image" Target="../media/image8.jpg"/><Relationship Id="rId12" Type="http://schemas.openxmlformats.org/officeDocument/2006/relationships/image" Target="../media/image13.png"/><Relationship Id="rId17" Type="http://schemas.openxmlformats.org/officeDocument/2006/relationships/image" Target="../media/image17.gif"/><Relationship Id="rId2" Type="http://schemas.openxmlformats.org/officeDocument/2006/relationships/image" Target="../media/image3.png"/><Relationship Id="rId16" Type="http://schemas.openxmlformats.org/officeDocument/2006/relationships/image" Target="../media/image16.jpe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5" Type="http://schemas.openxmlformats.org/officeDocument/2006/relationships/image" Target="../media/image6.png"/><Relationship Id="rId15" Type="http://schemas.openxmlformats.org/officeDocument/2006/relationships/image" Target="../media/image2.png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0.gif"/><Relationship Id="rId14" Type="http://schemas.openxmlformats.org/officeDocument/2006/relationships/image" Target="../media/image15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129.png"/><Relationship Id="rId3" Type="http://schemas.openxmlformats.org/officeDocument/2006/relationships/image" Target="../media/image53.png"/><Relationship Id="rId7" Type="http://schemas.openxmlformats.org/officeDocument/2006/relationships/image" Target="../media/image62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11" Type="http://schemas.openxmlformats.org/officeDocument/2006/relationships/image" Target="../media/image191.png"/><Relationship Id="rId5" Type="http://schemas.openxmlformats.org/officeDocument/2006/relationships/image" Target="../media/image86.png"/><Relationship Id="rId10" Type="http://schemas.openxmlformats.org/officeDocument/2006/relationships/image" Target="../media/image84.png"/><Relationship Id="rId4" Type="http://schemas.microsoft.com/office/2007/relationships/hdphoto" Target="../media/hdphoto1.wdp"/><Relationship Id="rId9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162.png"/><Relationship Id="rId3" Type="http://schemas.openxmlformats.org/officeDocument/2006/relationships/image" Target="../media/image53.png"/><Relationship Id="rId7" Type="http://schemas.openxmlformats.org/officeDocument/2006/relationships/image" Target="../media/image6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11" Type="http://schemas.openxmlformats.org/officeDocument/2006/relationships/image" Target="../media/image163.gif"/><Relationship Id="rId5" Type="http://schemas.openxmlformats.org/officeDocument/2006/relationships/image" Target="../media/image94.png"/><Relationship Id="rId10" Type="http://schemas.openxmlformats.org/officeDocument/2006/relationships/image" Target="../media/image195.gif"/><Relationship Id="rId4" Type="http://schemas.microsoft.com/office/2007/relationships/hdphoto" Target="../media/hdphoto1.wdp"/><Relationship Id="rId9" Type="http://schemas.openxmlformats.org/officeDocument/2006/relationships/image" Target="../media/image194.png"/><Relationship Id="rId14" Type="http://schemas.openxmlformats.org/officeDocument/2006/relationships/image" Target="../media/image19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gif"/><Relationship Id="rId13" Type="http://schemas.openxmlformats.org/officeDocument/2006/relationships/image" Target="../media/image83.png"/><Relationship Id="rId18" Type="http://schemas.openxmlformats.org/officeDocument/2006/relationships/image" Target="../media/image199.gif"/><Relationship Id="rId3" Type="http://schemas.openxmlformats.org/officeDocument/2006/relationships/image" Target="../media/image53.png"/><Relationship Id="rId21" Type="http://schemas.openxmlformats.org/officeDocument/2006/relationships/image" Target="../media/image202.png"/><Relationship Id="rId7" Type="http://schemas.openxmlformats.org/officeDocument/2006/relationships/image" Target="../media/image135.png"/><Relationship Id="rId12" Type="http://schemas.openxmlformats.org/officeDocument/2006/relationships/image" Target="../media/image82.png"/><Relationship Id="rId17" Type="http://schemas.openxmlformats.org/officeDocument/2006/relationships/image" Target="../media/image198.png"/><Relationship Id="rId25" Type="http://schemas.openxmlformats.org/officeDocument/2006/relationships/image" Target="../media/image206.gif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97.gif"/><Relationship Id="rId20" Type="http://schemas.openxmlformats.org/officeDocument/2006/relationships/image" Target="../media/image20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62.png"/><Relationship Id="rId24" Type="http://schemas.openxmlformats.org/officeDocument/2006/relationships/image" Target="../media/image205.gif"/><Relationship Id="rId5" Type="http://schemas.openxmlformats.org/officeDocument/2006/relationships/image" Target="../media/image64.png"/><Relationship Id="rId15" Type="http://schemas.openxmlformats.org/officeDocument/2006/relationships/image" Target="../media/image97.png"/><Relationship Id="rId23" Type="http://schemas.openxmlformats.org/officeDocument/2006/relationships/image" Target="../media/image204.gif"/><Relationship Id="rId10" Type="http://schemas.openxmlformats.org/officeDocument/2006/relationships/image" Target="../media/image163.gif"/><Relationship Id="rId19" Type="http://schemas.openxmlformats.org/officeDocument/2006/relationships/image" Target="../media/image200.gif"/><Relationship Id="rId4" Type="http://schemas.microsoft.com/office/2007/relationships/hdphoto" Target="../media/hdphoto1.wdp"/><Relationship Id="rId9" Type="http://schemas.openxmlformats.org/officeDocument/2006/relationships/image" Target="../media/image195.gif"/><Relationship Id="rId14" Type="http://schemas.openxmlformats.org/officeDocument/2006/relationships/image" Target="../media/image84.png"/><Relationship Id="rId22" Type="http://schemas.openxmlformats.org/officeDocument/2006/relationships/image" Target="../media/image20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198.png"/><Relationship Id="rId18" Type="http://schemas.openxmlformats.org/officeDocument/2006/relationships/image" Target="../media/image205.gif"/><Relationship Id="rId3" Type="http://schemas.openxmlformats.org/officeDocument/2006/relationships/image" Target="../media/image53.png"/><Relationship Id="rId21" Type="http://schemas.openxmlformats.org/officeDocument/2006/relationships/image" Target="../media/image76.png"/><Relationship Id="rId7" Type="http://schemas.openxmlformats.org/officeDocument/2006/relationships/image" Target="../media/image62.png"/><Relationship Id="rId12" Type="http://schemas.openxmlformats.org/officeDocument/2006/relationships/image" Target="../media/image197.gif"/><Relationship Id="rId17" Type="http://schemas.openxmlformats.org/officeDocument/2006/relationships/image" Target="../media/image202.png"/><Relationship Id="rId25" Type="http://schemas.openxmlformats.org/officeDocument/2006/relationships/image" Target="../media/image195.gif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201.gif"/><Relationship Id="rId20" Type="http://schemas.openxmlformats.org/officeDocument/2006/relationships/image" Target="../media/image20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7.png"/><Relationship Id="rId24" Type="http://schemas.openxmlformats.org/officeDocument/2006/relationships/audio" Target="../media/audio20.wav"/><Relationship Id="rId5" Type="http://schemas.openxmlformats.org/officeDocument/2006/relationships/image" Target="../media/image64.png"/><Relationship Id="rId15" Type="http://schemas.openxmlformats.org/officeDocument/2006/relationships/image" Target="../media/image200.gif"/><Relationship Id="rId23" Type="http://schemas.openxmlformats.org/officeDocument/2006/relationships/image" Target="../media/image209.png"/><Relationship Id="rId10" Type="http://schemas.openxmlformats.org/officeDocument/2006/relationships/image" Target="../media/image84.png"/><Relationship Id="rId19" Type="http://schemas.openxmlformats.org/officeDocument/2006/relationships/image" Target="../media/image206.gif"/><Relationship Id="rId4" Type="http://schemas.microsoft.com/office/2007/relationships/hdphoto" Target="../media/hdphoto1.wdp"/><Relationship Id="rId9" Type="http://schemas.openxmlformats.org/officeDocument/2006/relationships/image" Target="../media/image83.png"/><Relationship Id="rId14" Type="http://schemas.openxmlformats.org/officeDocument/2006/relationships/image" Target="../media/image199.gif"/><Relationship Id="rId22" Type="http://schemas.openxmlformats.org/officeDocument/2006/relationships/image" Target="../media/image20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13" Type="http://schemas.openxmlformats.org/officeDocument/2006/relationships/image" Target="../media/image212.png"/><Relationship Id="rId18" Type="http://schemas.openxmlformats.org/officeDocument/2006/relationships/image" Target="../media/image216.png"/><Relationship Id="rId3" Type="http://schemas.openxmlformats.org/officeDocument/2006/relationships/image" Target="../media/image53.png"/><Relationship Id="rId7" Type="http://schemas.openxmlformats.org/officeDocument/2006/relationships/image" Target="../media/image210.png"/><Relationship Id="rId12" Type="http://schemas.openxmlformats.org/officeDocument/2006/relationships/image" Target="../media/image211.png"/><Relationship Id="rId17" Type="http://schemas.openxmlformats.org/officeDocument/2006/relationships/image" Target="../media/image215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214.png"/><Relationship Id="rId20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61.png"/><Relationship Id="rId5" Type="http://schemas.openxmlformats.org/officeDocument/2006/relationships/image" Target="../media/image64.png"/><Relationship Id="rId15" Type="http://schemas.openxmlformats.org/officeDocument/2006/relationships/image" Target="../media/image46.png"/><Relationship Id="rId10" Type="http://schemas.openxmlformats.org/officeDocument/2006/relationships/image" Target="../media/image101.gif"/><Relationship Id="rId19" Type="http://schemas.openxmlformats.org/officeDocument/2006/relationships/image" Target="../media/image217.png"/><Relationship Id="rId4" Type="http://schemas.microsoft.com/office/2007/relationships/hdphoto" Target="../media/hdphoto1.wdp"/><Relationship Id="rId9" Type="http://schemas.openxmlformats.org/officeDocument/2006/relationships/image" Target="../media/image59.gif"/><Relationship Id="rId14" Type="http://schemas.openxmlformats.org/officeDocument/2006/relationships/image" Target="../media/image21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13" Type="http://schemas.openxmlformats.org/officeDocument/2006/relationships/audio" Target="../media/audio23.wav"/><Relationship Id="rId18" Type="http://schemas.openxmlformats.org/officeDocument/2006/relationships/image" Target="../media/image222.png"/><Relationship Id="rId3" Type="http://schemas.openxmlformats.org/officeDocument/2006/relationships/image" Target="../media/image53.png"/><Relationship Id="rId21" Type="http://schemas.openxmlformats.org/officeDocument/2006/relationships/image" Target="../media/image224.svg"/><Relationship Id="rId7" Type="http://schemas.openxmlformats.org/officeDocument/2006/relationships/image" Target="../media/image218.png"/><Relationship Id="rId12" Type="http://schemas.openxmlformats.org/officeDocument/2006/relationships/audio" Target="../media/audio22.wav"/><Relationship Id="rId17" Type="http://schemas.openxmlformats.org/officeDocument/2006/relationships/image" Target="../media/image221.png"/><Relationship Id="rId2" Type="http://schemas.openxmlformats.org/officeDocument/2006/relationships/notesSlide" Target="../notesSlides/notesSlide30.xml"/><Relationship Id="rId16" Type="http://schemas.openxmlformats.org/officeDocument/2006/relationships/audio" Target="../media/audio26.wav"/><Relationship Id="rId20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audio" Target="../media/audio21.wav"/><Relationship Id="rId5" Type="http://schemas.openxmlformats.org/officeDocument/2006/relationships/image" Target="../media/image94.png"/><Relationship Id="rId15" Type="http://schemas.openxmlformats.org/officeDocument/2006/relationships/audio" Target="../media/audio25.wav"/><Relationship Id="rId10" Type="http://schemas.openxmlformats.org/officeDocument/2006/relationships/image" Target="../media/image220.png"/><Relationship Id="rId19" Type="http://schemas.openxmlformats.org/officeDocument/2006/relationships/image" Target="../media/image97.png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audio" Target="../media/audio24.wav"/><Relationship Id="rId22" Type="http://schemas.openxmlformats.org/officeDocument/2006/relationships/image" Target="../media/image22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13" Type="http://schemas.openxmlformats.org/officeDocument/2006/relationships/image" Target="../media/image230.png"/><Relationship Id="rId3" Type="http://schemas.openxmlformats.org/officeDocument/2006/relationships/image" Target="../media/image53.png"/><Relationship Id="rId7" Type="http://schemas.openxmlformats.org/officeDocument/2006/relationships/image" Target="../media/image64.png"/><Relationship Id="rId12" Type="http://schemas.openxmlformats.org/officeDocument/2006/relationships/image" Target="../media/image229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2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png"/><Relationship Id="rId11" Type="http://schemas.openxmlformats.org/officeDocument/2006/relationships/image" Target="../media/image228.png"/><Relationship Id="rId5" Type="http://schemas.openxmlformats.org/officeDocument/2006/relationships/image" Target="../media/image97.png"/><Relationship Id="rId15" Type="http://schemas.openxmlformats.org/officeDocument/2006/relationships/image" Target="../media/image232.png"/><Relationship Id="rId10" Type="http://schemas.openxmlformats.org/officeDocument/2006/relationships/image" Target="../media/image227.png"/><Relationship Id="rId4" Type="http://schemas.microsoft.com/office/2007/relationships/hdphoto" Target="../media/hdphoto1.wdp"/><Relationship Id="rId9" Type="http://schemas.openxmlformats.org/officeDocument/2006/relationships/image" Target="../media/image213.png"/><Relationship Id="rId14" Type="http://schemas.openxmlformats.org/officeDocument/2006/relationships/image" Target="../media/image23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53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235.png"/><Relationship Id="rId5" Type="http://schemas.openxmlformats.org/officeDocument/2006/relationships/image" Target="../media/image86.png"/><Relationship Id="rId10" Type="http://schemas.openxmlformats.org/officeDocument/2006/relationships/image" Target="../media/image234.png"/><Relationship Id="rId4" Type="http://schemas.microsoft.com/office/2007/relationships/hdphoto" Target="../media/hdphoto1.wdp"/><Relationship Id="rId9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239.png"/><Relationship Id="rId18" Type="http://schemas.openxmlformats.org/officeDocument/2006/relationships/image" Target="../media/image46.png"/><Relationship Id="rId3" Type="http://schemas.openxmlformats.org/officeDocument/2006/relationships/image" Target="../media/image53.png"/><Relationship Id="rId7" Type="http://schemas.openxmlformats.org/officeDocument/2006/relationships/image" Target="../media/image237.png"/><Relationship Id="rId12" Type="http://schemas.openxmlformats.org/officeDocument/2006/relationships/image" Target="../media/image93.png"/><Relationship Id="rId17" Type="http://schemas.openxmlformats.org/officeDocument/2006/relationships/image" Target="../media/image14.sv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3.png"/><Relationship Id="rId20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11" Type="http://schemas.openxmlformats.org/officeDocument/2006/relationships/image" Target="../media/image51.png"/><Relationship Id="rId5" Type="http://schemas.openxmlformats.org/officeDocument/2006/relationships/image" Target="../media/image64.png"/><Relationship Id="rId15" Type="http://schemas.openxmlformats.org/officeDocument/2006/relationships/image" Target="../media/image31.png"/><Relationship Id="rId10" Type="http://schemas.openxmlformats.org/officeDocument/2006/relationships/image" Target="../media/image238.png"/><Relationship Id="rId19" Type="http://schemas.openxmlformats.org/officeDocument/2006/relationships/image" Target="../media/image240.gif"/><Relationship Id="rId4" Type="http://schemas.microsoft.com/office/2007/relationships/hdphoto" Target="../media/hdphoto1.wdp"/><Relationship Id="rId9" Type="http://schemas.openxmlformats.org/officeDocument/2006/relationships/image" Target="../media/image94.png"/><Relationship Id="rId1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gif"/><Relationship Id="rId13" Type="http://schemas.openxmlformats.org/officeDocument/2006/relationships/image" Target="../media/image134.gif"/><Relationship Id="rId3" Type="http://schemas.openxmlformats.org/officeDocument/2006/relationships/image" Target="../media/image53.png"/><Relationship Id="rId7" Type="http://schemas.openxmlformats.org/officeDocument/2006/relationships/audio" Target="../media/audio27.wav"/><Relationship Id="rId12" Type="http://schemas.openxmlformats.org/officeDocument/2006/relationships/image" Target="../media/image1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46.png"/><Relationship Id="rId5" Type="http://schemas.openxmlformats.org/officeDocument/2006/relationships/image" Target="../media/image64.png"/><Relationship Id="rId15" Type="http://schemas.openxmlformats.org/officeDocument/2006/relationships/image" Target="../media/image129.png"/><Relationship Id="rId10" Type="http://schemas.openxmlformats.org/officeDocument/2006/relationships/image" Target="../media/image242.png"/><Relationship Id="rId4" Type="http://schemas.microsoft.com/office/2007/relationships/hdphoto" Target="../media/hdphoto1.wdp"/><Relationship Id="rId9" Type="http://schemas.openxmlformats.org/officeDocument/2006/relationships/image" Target="../media/image241.png"/><Relationship Id="rId1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2.png"/><Relationship Id="rId21" Type="http://schemas.openxmlformats.org/officeDocument/2006/relationships/image" Target="../media/image38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3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3.png"/><Relationship Id="rId9" Type="http://schemas.openxmlformats.org/officeDocument/2006/relationships/image" Target="../media/image14.sv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244.png"/><Relationship Id="rId3" Type="http://schemas.openxmlformats.org/officeDocument/2006/relationships/image" Target="../media/image53.png"/><Relationship Id="rId7" Type="http://schemas.openxmlformats.org/officeDocument/2006/relationships/image" Target="../media/image82.png"/><Relationship Id="rId12" Type="http://schemas.openxmlformats.org/officeDocument/2006/relationships/image" Target="../media/image243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214.png"/><Relationship Id="rId5" Type="http://schemas.openxmlformats.org/officeDocument/2006/relationships/image" Target="../media/image94.png"/><Relationship Id="rId15" Type="http://schemas.openxmlformats.org/officeDocument/2006/relationships/image" Target="../media/image32.png"/><Relationship Id="rId10" Type="http://schemas.openxmlformats.org/officeDocument/2006/relationships/image" Target="../media/image46.png"/><Relationship Id="rId4" Type="http://schemas.microsoft.com/office/2007/relationships/hdphoto" Target="../media/hdphoto1.wdp"/><Relationship Id="rId9" Type="http://schemas.openxmlformats.org/officeDocument/2006/relationships/image" Target="../media/image84.png"/><Relationship Id="rId14" Type="http://schemas.openxmlformats.org/officeDocument/2006/relationships/image" Target="../media/image245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gif"/><Relationship Id="rId13" Type="http://schemas.openxmlformats.org/officeDocument/2006/relationships/image" Target="../media/image31.png"/><Relationship Id="rId18" Type="http://schemas.openxmlformats.org/officeDocument/2006/relationships/image" Target="../media/image29.png"/><Relationship Id="rId3" Type="http://schemas.openxmlformats.org/officeDocument/2006/relationships/image" Target="../media/image53.png"/><Relationship Id="rId21" Type="http://schemas.openxmlformats.org/officeDocument/2006/relationships/image" Target="../media/image147.png"/><Relationship Id="rId7" Type="http://schemas.openxmlformats.org/officeDocument/2006/relationships/image" Target="../media/image163.gif"/><Relationship Id="rId12" Type="http://schemas.openxmlformats.org/officeDocument/2006/relationships/image" Target="../media/image3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46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7.png"/><Relationship Id="rId11" Type="http://schemas.openxmlformats.org/officeDocument/2006/relationships/image" Target="../media/image249.png"/><Relationship Id="rId5" Type="http://schemas.openxmlformats.org/officeDocument/2006/relationships/image" Target="../media/image94.png"/><Relationship Id="rId15" Type="http://schemas.openxmlformats.org/officeDocument/2006/relationships/image" Target="../media/image14.svg"/><Relationship Id="rId23" Type="http://schemas.openxmlformats.org/officeDocument/2006/relationships/image" Target="../media/image250.png"/><Relationship Id="rId10" Type="http://schemas.openxmlformats.org/officeDocument/2006/relationships/image" Target="../media/image61.png"/><Relationship Id="rId19" Type="http://schemas.openxmlformats.org/officeDocument/2006/relationships/image" Target="../media/image30.png"/><Relationship Id="rId4" Type="http://schemas.microsoft.com/office/2007/relationships/hdphoto" Target="../media/hdphoto1.wdp"/><Relationship Id="rId9" Type="http://schemas.openxmlformats.org/officeDocument/2006/relationships/image" Target="../media/image248.png"/><Relationship Id="rId14" Type="http://schemas.openxmlformats.org/officeDocument/2006/relationships/image" Target="../media/image13.png"/><Relationship Id="rId22" Type="http://schemas.openxmlformats.org/officeDocument/2006/relationships/image" Target="../media/image134.g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3" Type="http://schemas.openxmlformats.org/officeDocument/2006/relationships/image" Target="../media/image5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2.png"/><Relationship Id="rId10" Type="http://schemas.openxmlformats.org/officeDocument/2006/relationships/image" Target="../media/image97.png"/><Relationship Id="rId4" Type="http://schemas.microsoft.com/office/2007/relationships/hdphoto" Target="../media/hdphoto1.wdp"/><Relationship Id="rId9" Type="http://schemas.openxmlformats.org/officeDocument/2006/relationships/image" Target="../media/image14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253.png"/><Relationship Id="rId3" Type="http://schemas.openxmlformats.org/officeDocument/2006/relationships/image" Target="../media/image53.png"/><Relationship Id="rId7" Type="http://schemas.openxmlformats.org/officeDocument/2006/relationships/image" Target="../media/image62.png"/><Relationship Id="rId12" Type="http://schemas.openxmlformats.org/officeDocument/2006/relationships/image" Target="../media/image2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7.png"/><Relationship Id="rId5" Type="http://schemas.openxmlformats.org/officeDocument/2006/relationships/image" Target="../media/image86.png"/><Relationship Id="rId10" Type="http://schemas.openxmlformats.org/officeDocument/2006/relationships/image" Target="../media/image84.png"/><Relationship Id="rId4" Type="http://schemas.microsoft.com/office/2007/relationships/hdphoto" Target="../media/hdphoto1.wdp"/><Relationship Id="rId9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256.png"/><Relationship Id="rId3" Type="http://schemas.openxmlformats.org/officeDocument/2006/relationships/image" Target="../media/image53.png"/><Relationship Id="rId7" Type="http://schemas.openxmlformats.org/officeDocument/2006/relationships/image" Target="../media/image254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100.gif"/><Relationship Id="rId5" Type="http://schemas.openxmlformats.org/officeDocument/2006/relationships/image" Target="../media/image64.png"/><Relationship Id="rId10" Type="http://schemas.openxmlformats.org/officeDocument/2006/relationships/image" Target="../media/image54.png"/><Relationship Id="rId4" Type="http://schemas.microsoft.com/office/2007/relationships/hdphoto" Target="../media/hdphoto1.wdp"/><Relationship Id="rId9" Type="http://schemas.openxmlformats.org/officeDocument/2006/relationships/image" Target="../media/image255.png"/><Relationship Id="rId14" Type="http://schemas.openxmlformats.org/officeDocument/2006/relationships/image" Target="../media/image2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64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gif"/><Relationship Id="rId3" Type="http://schemas.openxmlformats.org/officeDocument/2006/relationships/image" Target="../media/image5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101.gif"/><Relationship Id="rId5" Type="http://schemas.openxmlformats.org/officeDocument/2006/relationships/image" Target="../media/image64.png"/><Relationship Id="rId10" Type="http://schemas.openxmlformats.org/officeDocument/2006/relationships/image" Target="../media/image260.gif"/><Relationship Id="rId4" Type="http://schemas.microsoft.com/office/2007/relationships/hdphoto" Target="../media/hdphoto1.wdp"/><Relationship Id="rId9" Type="http://schemas.openxmlformats.org/officeDocument/2006/relationships/image" Target="../media/image25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53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262.png"/><Relationship Id="rId5" Type="http://schemas.openxmlformats.org/officeDocument/2006/relationships/image" Target="../media/image62.png"/><Relationship Id="rId10" Type="http://schemas.openxmlformats.org/officeDocument/2006/relationships/image" Target="../media/image261.png"/><Relationship Id="rId4" Type="http://schemas.microsoft.com/office/2007/relationships/hdphoto" Target="../media/hdphoto1.wdp"/><Relationship Id="rId9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4.gif"/><Relationship Id="rId5" Type="http://schemas.openxmlformats.org/officeDocument/2006/relationships/image" Target="../media/image263.png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270.png"/><Relationship Id="rId3" Type="http://schemas.openxmlformats.org/officeDocument/2006/relationships/image" Target="../media/image53.png"/><Relationship Id="rId7" Type="http://schemas.microsoft.com/office/2007/relationships/hdphoto" Target="../media/hdphoto3.wdp"/><Relationship Id="rId12" Type="http://schemas.openxmlformats.org/officeDocument/2006/relationships/image" Target="../media/image26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6.png"/><Relationship Id="rId11" Type="http://schemas.openxmlformats.org/officeDocument/2006/relationships/image" Target="../media/image268.jpg"/><Relationship Id="rId5" Type="http://schemas.openxmlformats.org/officeDocument/2006/relationships/image" Target="../media/image265.jpeg"/><Relationship Id="rId15" Type="http://schemas.openxmlformats.org/officeDocument/2006/relationships/image" Target="../media/image2.png"/><Relationship Id="rId10" Type="http://schemas.openxmlformats.org/officeDocument/2006/relationships/image" Target="../media/image267.jpg"/><Relationship Id="rId4" Type="http://schemas.microsoft.com/office/2007/relationships/hdphoto" Target="../media/hdphoto1.wdp"/><Relationship Id="rId9" Type="http://schemas.openxmlformats.org/officeDocument/2006/relationships/image" Target="../media/image264.gif"/><Relationship Id="rId14" Type="http://schemas.openxmlformats.org/officeDocument/2006/relationships/image" Target="../media/image271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2.png"/><Relationship Id="rId5" Type="http://schemas.openxmlformats.org/officeDocument/2006/relationships/image" Target="../media/image86.png"/><Relationship Id="rId4" Type="http://schemas.microsoft.com/office/2007/relationships/hdphoto" Target="../media/hdphoto1.wdp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18" Type="http://schemas.openxmlformats.org/officeDocument/2006/relationships/image" Target="../media/image15.gif"/><Relationship Id="rId26" Type="http://schemas.openxmlformats.org/officeDocument/2006/relationships/image" Target="../media/image56.gif"/><Relationship Id="rId3" Type="http://schemas.openxmlformats.org/officeDocument/2006/relationships/image" Target="../media/image3.png"/><Relationship Id="rId21" Type="http://schemas.openxmlformats.org/officeDocument/2006/relationships/image" Target="../media/image53.pn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17" Type="http://schemas.openxmlformats.org/officeDocument/2006/relationships/image" Target="../media/image14.svg"/><Relationship Id="rId25" Type="http://schemas.openxmlformats.org/officeDocument/2006/relationships/image" Target="../media/image55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0.png"/><Relationship Id="rId24" Type="http://schemas.openxmlformats.org/officeDocument/2006/relationships/image" Target="../media/image54.png"/><Relationship Id="rId5" Type="http://schemas.openxmlformats.org/officeDocument/2006/relationships/image" Target="../media/image42.png"/><Relationship Id="rId15" Type="http://schemas.openxmlformats.org/officeDocument/2006/relationships/image" Target="../media/image50.gif"/><Relationship Id="rId23" Type="http://schemas.openxmlformats.org/officeDocument/2006/relationships/image" Target="../media/image2.png"/><Relationship Id="rId28" Type="http://schemas.openxmlformats.org/officeDocument/2006/relationships/image" Target="../media/image58.gif"/><Relationship Id="rId10" Type="http://schemas.openxmlformats.org/officeDocument/2006/relationships/image" Target="../media/image47.png"/><Relationship Id="rId19" Type="http://schemas.openxmlformats.org/officeDocument/2006/relationships/image" Target="../media/image51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.png"/><Relationship Id="rId22" Type="http://schemas.microsoft.com/office/2007/relationships/hdphoto" Target="../media/hdphoto1.wdp"/><Relationship Id="rId27" Type="http://schemas.openxmlformats.org/officeDocument/2006/relationships/image" Target="../media/image5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3.png"/><Relationship Id="rId18" Type="http://schemas.openxmlformats.org/officeDocument/2006/relationships/image" Target="../media/image65.png"/><Relationship Id="rId3" Type="http://schemas.openxmlformats.org/officeDocument/2006/relationships/image" Target="../media/image45.png"/><Relationship Id="rId21" Type="http://schemas.openxmlformats.org/officeDocument/2006/relationships/image" Target="../media/image68.gif"/><Relationship Id="rId7" Type="http://schemas.openxmlformats.org/officeDocument/2006/relationships/audio" Target="../media/audio2.wav"/><Relationship Id="rId12" Type="http://schemas.openxmlformats.org/officeDocument/2006/relationships/image" Target="../media/image61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3.png"/><Relationship Id="rId20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audio" Target="../media/audio6.wav"/><Relationship Id="rId24" Type="http://schemas.openxmlformats.org/officeDocument/2006/relationships/image" Target="../media/image71.jpeg"/><Relationship Id="rId5" Type="http://schemas.openxmlformats.org/officeDocument/2006/relationships/audio" Target="../media/audio1.wav"/><Relationship Id="rId15" Type="http://schemas.openxmlformats.org/officeDocument/2006/relationships/image" Target="../media/image62.png"/><Relationship Id="rId23" Type="http://schemas.openxmlformats.org/officeDocument/2006/relationships/image" Target="../media/image70.png"/><Relationship Id="rId10" Type="http://schemas.openxmlformats.org/officeDocument/2006/relationships/audio" Target="../media/audio5.wav"/><Relationship Id="rId19" Type="http://schemas.openxmlformats.org/officeDocument/2006/relationships/image" Target="../media/image66.png"/><Relationship Id="rId4" Type="http://schemas.openxmlformats.org/officeDocument/2006/relationships/image" Target="../media/image59.gif"/><Relationship Id="rId9" Type="http://schemas.openxmlformats.org/officeDocument/2006/relationships/audio" Target="../media/audio4.wav"/><Relationship Id="rId14" Type="http://schemas.microsoft.com/office/2007/relationships/hdphoto" Target="../media/hdphoto1.wdp"/><Relationship Id="rId22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5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gif"/><Relationship Id="rId11" Type="http://schemas.openxmlformats.org/officeDocument/2006/relationships/image" Target="../media/image77.gif"/><Relationship Id="rId5" Type="http://schemas.microsoft.com/office/2007/relationships/hdphoto" Target="../media/hdphoto1.wdp"/><Relationship Id="rId10" Type="http://schemas.openxmlformats.org/officeDocument/2006/relationships/image" Target="../media/image76.png"/><Relationship Id="rId4" Type="http://schemas.openxmlformats.org/officeDocument/2006/relationships/image" Target="../media/image53.png"/><Relationship Id="rId9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53.png"/><Relationship Id="rId18" Type="http://schemas.openxmlformats.org/officeDocument/2006/relationships/image" Target="../media/image84.png"/><Relationship Id="rId3" Type="http://schemas.openxmlformats.org/officeDocument/2006/relationships/image" Target="../media/image45.png"/><Relationship Id="rId7" Type="http://schemas.openxmlformats.org/officeDocument/2006/relationships/image" Target="../media/image78.png"/><Relationship Id="rId12" Type="http://schemas.openxmlformats.org/officeDocument/2006/relationships/image" Target="../media/image81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4.png"/><Relationship Id="rId5" Type="http://schemas.openxmlformats.org/officeDocument/2006/relationships/image" Target="../media/image77.gif"/><Relationship Id="rId15" Type="http://schemas.openxmlformats.org/officeDocument/2006/relationships/image" Target="../media/image62.png"/><Relationship Id="rId10" Type="http://schemas.openxmlformats.org/officeDocument/2006/relationships/image" Target="../media/image80.png"/><Relationship Id="rId4" Type="http://schemas.openxmlformats.org/officeDocument/2006/relationships/image" Target="../media/image72.gif"/><Relationship Id="rId9" Type="http://schemas.openxmlformats.org/officeDocument/2006/relationships/image" Target="../media/image75.pn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944B5-1B85-42BB-8B89-9596CC5BC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9056914"/>
            <a:ext cx="10363200" cy="3072092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en-GB" sz="166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Français</a:t>
            </a:r>
            <a:endParaRPr lang="en-GB" sz="166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7AD5C1-991B-43BF-8932-DD1E73B617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4450" y="12825692"/>
            <a:ext cx="9144000" cy="2663236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Nom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: ……………………………………………….</a:t>
            </a:r>
          </a:p>
          <a:p>
            <a:pPr algn="l">
              <a:lnSpc>
                <a:spcPct val="150000"/>
              </a:lnSpc>
            </a:pP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Professeur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(e)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: ……………………………………..</a:t>
            </a:r>
          </a:p>
          <a:p>
            <a:pPr algn="l">
              <a:lnSpc>
                <a:spcPct val="150000"/>
              </a:lnSpc>
            </a:pP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Classe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: ……………………………………………..</a:t>
            </a:r>
          </a:p>
        </p:txBody>
      </p:sp>
      <p:pic>
        <p:nvPicPr>
          <p:cNvPr id="16" name="Picture 15" descr="A picture containing text, map, screenshot&#10;&#10;Description automatically generated">
            <a:extLst>
              <a:ext uri="{FF2B5EF4-FFF2-40B4-BE49-F238E27FC236}">
                <a16:creationId xmlns:a16="http://schemas.microsoft.com/office/drawing/2014/main" id="{643B773B-FE7E-41C0-87FB-EDA40277A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45" y="767072"/>
            <a:ext cx="10450009" cy="89589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1442029-6280-4910-8B6E-57FA5B823DC3}"/>
              </a:ext>
            </a:extLst>
          </p:cNvPr>
          <p:cNvSpPr txBox="1"/>
          <p:nvPr/>
        </p:nvSpPr>
        <p:spPr>
          <a:xfrm>
            <a:off x="21279" y="-24262"/>
            <a:ext cx="38975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Bleu Term 1 </a:t>
            </a:r>
          </a:p>
        </p:txBody>
      </p:sp>
      <p:pic>
        <p:nvPicPr>
          <p:cNvPr id="6" name="Picture 5" descr="A logo with a circle and text&#10;&#10;Description automatically generated">
            <a:extLst>
              <a:ext uri="{FF2B5EF4-FFF2-40B4-BE49-F238E27FC236}">
                <a16:creationId xmlns:a16="http://schemas.microsoft.com/office/drawing/2014/main" id="{23FDA73F-077E-48A4-8E43-0595787E9D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650" y="8197054"/>
            <a:ext cx="2039764" cy="186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29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02362" y="210726"/>
            <a:ext cx="7113935" cy="7488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3938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938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</a:t>
              </a:r>
              <a:endParaRPr lang="en-GB" sz="3938" dirty="0">
                <a:solidFill>
                  <a:srgbClr val="0070C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2008" y="187830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1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2E0EB9B-661E-482E-AE8D-31636A39B8FF}"/>
              </a:ext>
            </a:extLst>
          </p:cNvPr>
          <p:cNvGrpSpPr/>
          <p:nvPr/>
        </p:nvGrpSpPr>
        <p:grpSpPr>
          <a:xfrm>
            <a:off x="10816129" y="15591921"/>
            <a:ext cx="912053" cy="664079"/>
            <a:chOff x="10804163" y="15567396"/>
            <a:chExt cx="912053" cy="664079"/>
          </a:xfrm>
        </p:grpSpPr>
        <p:pic>
          <p:nvPicPr>
            <p:cNvPr id="138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42956B4-5E5B-45B5-AA3D-B56EE3C8CC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A933B5E5-C6EE-4FC2-8123-E74CE50750C9}"/>
                </a:ext>
              </a:extLst>
            </p:cNvPr>
            <p:cNvSpPr txBox="1"/>
            <p:nvPr/>
          </p:nvSpPr>
          <p:spPr>
            <a:xfrm>
              <a:off x="11011479" y="15735057"/>
              <a:ext cx="340158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8</a:t>
              </a:r>
            </a:p>
          </p:txBody>
        </p:sp>
      </p:grpSp>
      <p:pic>
        <p:nvPicPr>
          <p:cNvPr id="112" name="Picture 111">
            <a:extLst>
              <a:ext uri="{FF2B5EF4-FFF2-40B4-BE49-F238E27FC236}">
                <a16:creationId xmlns:a16="http://schemas.microsoft.com/office/drawing/2014/main" id="{8F3162EF-D4C1-43DB-879E-A86769551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765" y="6448800"/>
            <a:ext cx="2903975" cy="982021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8E331F0D-285C-412D-9854-A09C30960A1B}"/>
              </a:ext>
            </a:extLst>
          </p:cNvPr>
          <p:cNvSpPr txBox="1"/>
          <p:nvPr/>
        </p:nvSpPr>
        <p:spPr>
          <a:xfrm>
            <a:off x="3214836" y="6661519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21" name="Table 4">
            <a:extLst>
              <a:ext uri="{FF2B5EF4-FFF2-40B4-BE49-F238E27FC236}">
                <a16:creationId xmlns:a16="http://schemas.microsoft.com/office/drawing/2014/main" id="{A7A528A1-D1E3-4C62-BB17-A57B66389A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157764"/>
              </p:ext>
            </p:extLst>
          </p:nvPr>
        </p:nvGraphicFramePr>
        <p:xfrm>
          <a:off x="682487" y="7670000"/>
          <a:ext cx="10681115" cy="7909104"/>
        </p:xfrm>
        <a:graphic>
          <a:graphicData uri="http://schemas.openxmlformats.org/drawingml/2006/table">
            <a:tbl>
              <a:tblPr firstRow="1" bandRow="1"/>
              <a:tblGrid>
                <a:gridCol w="188395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1123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53534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3238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112987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dog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fast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112987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listen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slow (m)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young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112987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sing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pass/spend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speak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112987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stay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look for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watch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1129872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worried (m)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 am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ready (m)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11298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badly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lost (m)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how?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112987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who?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Mrs, Miss (teacher)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22" name="Picture 121">
            <a:extLst>
              <a:ext uri="{FF2B5EF4-FFF2-40B4-BE49-F238E27FC236}">
                <a16:creationId xmlns:a16="http://schemas.microsoft.com/office/drawing/2014/main" id="{D470E43B-0782-426C-9569-A22D590EC6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640" y="10428859"/>
            <a:ext cx="1186070" cy="1080360"/>
          </a:xfrm>
          <a:prstGeom prst="rect">
            <a:avLst/>
          </a:prstGeom>
        </p:spPr>
      </p:pic>
      <p:pic>
        <p:nvPicPr>
          <p:cNvPr id="123" name="Picture 122" descr="Icon&#10;&#10;Description automatically generated">
            <a:extLst>
              <a:ext uri="{FF2B5EF4-FFF2-40B4-BE49-F238E27FC236}">
                <a16:creationId xmlns:a16="http://schemas.microsoft.com/office/drawing/2014/main" id="{010E2F9C-93C9-4337-9A7A-69E03E42F4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17" y="8224111"/>
            <a:ext cx="1186070" cy="1186070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93A0FC50-B158-4109-B5A4-1E364D82CF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293" y="13194690"/>
            <a:ext cx="1162417" cy="1101237"/>
          </a:xfrm>
          <a:prstGeom prst="rect">
            <a:avLst/>
          </a:prstGeom>
        </p:spPr>
      </p:pic>
      <p:sp>
        <p:nvSpPr>
          <p:cNvPr id="153" name="Rectangle 152">
            <a:extLst>
              <a:ext uri="{FF2B5EF4-FFF2-40B4-BE49-F238E27FC236}">
                <a16:creationId xmlns:a16="http://schemas.microsoft.com/office/drawing/2014/main" id="{51976F76-D824-416C-B4F7-349BC77EA673}"/>
              </a:ext>
            </a:extLst>
          </p:cNvPr>
          <p:cNvSpPr/>
          <p:nvPr/>
        </p:nvSpPr>
        <p:spPr>
          <a:xfrm>
            <a:off x="276629" y="2230751"/>
            <a:ext cx="8274337" cy="18804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[_________], Anne !</a:t>
            </a: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[__________], [___________].</a:t>
            </a:r>
            <a:endParaRPr lang="fr-FR" sz="2000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Tu es [______________] ?</a:t>
            </a: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Je suis [_____________  ______ __________,  Madame.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B920CB36-6639-49DA-B0A5-B055FED5A8E1}"/>
              </a:ext>
            </a:extLst>
          </p:cNvPr>
          <p:cNvSpPr/>
          <p:nvPr/>
        </p:nvSpPr>
        <p:spPr>
          <a:xfrm>
            <a:off x="238097" y="4104078"/>
            <a:ext cx="11715805" cy="18804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Et   [___________] est Milo ?</a:t>
            </a: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Bonjour, Madame ! [ ____ _______] ici. Je suis [_______________] et [_______________].  </a:t>
            </a:r>
            <a:endParaRPr lang="fr-FR" sz="2000" kern="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Odile ?</a:t>
            </a: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2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[_______ _________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absente, Madame.  [__________ ________] malade, aujourd’hui.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A697C267-851E-4F9A-9990-08BF36AA77FC}"/>
              </a:ext>
            </a:extLst>
          </p:cNvPr>
          <p:cNvSpPr txBox="1"/>
          <p:nvPr/>
        </p:nvSpPr>
        <p:spPr>
          <a:xfrm>
            <a:off x="8172768" y="4111202"/>
            <a:ext cx="3881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Madame Dupont</a:t>
            </a:r>
          </a:p>
        </p:txBody>
      </p:sp>
      <p:pic>
        <p:nvPicPr>
          <p:cNvPr id="156" name="Picture 15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3BBD4D6-598D-4F52-B61D-B32C791F6A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707" y="1941121"/>
            <a:ext cx="1038263" cy="2218033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0AC5F8CE-8940-445E-B591-D323AC24A8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708" y="1294957"/>
            <a:ext cx="2048434" cy="847417"/>
          </a:xfrm>
          <a:prstGeom prst="rect">
            <a:avLst/>
          </a:prstGeom>
        </p:spPr>
      </p:pic>
      <p:sp>
        <p:nvSpPr>
          <p:cNvPr id="158" name="TextBox 157">
            <a:extLst>
              <a:ext uri="{FF2B5EF4-FFF2-40B4-BE49-F238E27FC236}">
                <a16:creationId xmlns:a16="http://schemas.microsoft.com/office/drawing/2014/main" id="{5901AC11-12E5-4DA0-871A-E6D2B2456783}"/>
              </a:ext>
            </a:extLst>
          </p:cNvPr>
          <p:cNvSpPr txBox="1"/>
          <p:nvPr/>
        </p:nvSpPr>
        <p:spPr>
          <a:xfrm>
            <a:off x="2459015" y="1480910"/>
            <a:ext cx="4406976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mots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940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361940" y="1173246"/>
            <a:ext cx="3665413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499548" y="1233491"/>
            <a:ext cx="2957045" cy="672351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26B086-48E6-4047-A592-E3BDF795EB6A}"/>
              </a:ext>
            </a:extLst>
          </p:cNvPr>
          <p:cNvGrpSpPr/>
          <p:nvPr/>
        </p:nvGrpSpPr>
        <p:grpSpPr>
          <a:xfrm>
            <a:off x="197344" y="4511270"/>
            <a:ext cx="2268556" cy="862054"/>
            <a:chOff x="314909" y="12083263"/>
            <a:chExt cx="2268556" cy="862054"/>
          </a:xfrm>
        </p:grpSpPr>
        <p:sp>
          <p:nvSpPr>
            <p:cNvPr id="97" name="Title 1">
              <a:extLst>
                <a:ext uri="{FF2B5EF4-FFF2-40B4-BE49-F238E27FC236}">
                  <a16:creationId xmlns:a16="http://schemas.microsoft.com/office/drawing/2014/main" id="{04C46840-11A1-4494-9F0F-151ADA4D3416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7" name="Picture 16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4B5A3394-A3A1-421E-8604-8E95C66A0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DB737BA-8785-4488-AA05-C6061D367782}"/>
              </a:ext>
            </a:extLst>
          </p:cNvPr>
          <p:cNvGrpSpPr/>
          <p:nvPr/>
        </p:nvGrpSpPr>
        <p:grpSpPr>
          <a:xfrm>
            <a:off x="8967738" y="892965"/>
            <a:ext cx="2991081" cy="2306627"/>
            <a:chOff x="4876029" y="582476"/>
            <a:chExt cx="1822690" cy="1405601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9D702960-8002-45FB-A942-DE043CEA9EB3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05601"/>
              <a:chOff x="4310576" y="875609"/>
              <a:chExt cx="2558030" cy="1902363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A245BA20-BFAC-41A5-AB12-14BD23BA99F5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824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FF3301C0-31D7-4329-A19A-2F84FA41DA69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2A942C5E-71F0-4975-B055-F14A8CA5674E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3133389-EFB1-4B56-8B6A-A3FD01737222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4255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Describing teachers</a:t>
              </a:r>
              <a:endParaRPr kumimoji="0" lang="en-GB" sz="1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8DAD604-69C7-4355-A0BB-94BF9D3F7EC9}"/>
                </a:ext>
              </a:extLst>
            </p:cNvPr>
            <p:cNvSpPr/>
            <p:nvPr/>
          </p:nvSpPr>
          <p:spPr>
            <a:xfrm>
              <a:off x="4961589" y="1473225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4FACE246-8957-40B2-B8E3-62AFCBF4D3CF}"/>
                </a:ext>
              </a:extLst>
            </p:cNvPr>
            <p:cNvSpPr txBox="1"/>
            <p:nvPr/>
          </p:nvSpPr>
          <p:spPr>
            <a:xfrm>
              <a:off x="5115812" y="1412247"/>
              <a:ext cx="1575350" cy="562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Saying ‘we are’ and using plural adjectives</a:t>
              </a:r>
            </a:p>
          </p:txBody>
        </p:sp>
      </p:grpSp>
      <p:graphicFrame>
        <p:nvGraphicFramePr>
          <p:cNvPr id="133" name="Table 51">
            <a:extLst>
              <a:ext uri="{FF2B5EF4-FFF2-40B4-BE49-F238E27FC236}">
                <a16:creationId xmlns:a16="http://schemas.microsoft.com/office/drawing/2014/main" id="{FD0BC409-6F74-41BC-A2DD-856FBB7DE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945636"/>
              </p:ext>
            </p:extLst>
          </p:nvPr>
        </p:nvGraphicFramePr>
        <p:xfrm>
          <a:off x="384780" y="5398615"/>
          <a:ext cx="9598854" cy="12424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934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918494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897757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901669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nous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strict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sommes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sage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</a:tbl>
          </a:graphicData>
        </a:graphic>
      </p:graphicFrame>
      <p:sp>
        <p:nvSpPr>
          <p:cNvPr id="134" name="TextBox 133">
            <a:extLst>
              <a:ext uri="{FF2B5EF4-FFF2-40B4-BE49-F238E27FC236}">
                <a16:creationId xmlns:a16="http://schemas.microsoft.com/office/drawing/2014/main" id="{C713FC1C-C186-4A04-A66E-7A411B179B19}"/>
              </a:ext>
            </a:extLst>
          </p:cNvPr>
          <p:cNvSpPr txBox="1"/>
          <p:nvPr/>
        </p:nvSpPr>
        <p:spPr>
          <a:xfrm>
            <a:off x="2474621" y="4668671"/>
            <a:ext cx="730680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CC3D6991-F834-434F-8325-ADEA3CEBAF98}"/>
              </a:ext>
            </a:extLst>
          </p:cNvPr>
          <p:cNvSpPr/>
          <p:nvPr/>
        </p:nvSpPr>
        <p:spPr>
          <a:xfrm>
            <a:off x="303761" y="11716285"/>
            <a:ext cx="11584478" cy="4397624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Title 1">
            <a:extLst>
              <a:ext uri="{FF2B5EF4-FFF2-40B4-BE49-F238E27FC236}">
                <a16:creationId xmlns:a16="http://schemas.microsoft.com/office/drawing/2014/main" id="{9522AC04-9C22-4E16-BEA4-8289B2E499F7}"/>
              </a:ext>
            </a:extLst>
          </p:cNvPr>
          <p:cNvSpPr txBox="1">
            <a:spLocks/>
          </p:cNvSpPr>
          <p:nvPr/>
        </p:nvSpPr>
        <p:spPr>
          <a:xfrm>
            <a:off x="9769291" y="12090103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9" name="Google Shape;170;p8" descr="Jigsaw, Puzzle, Piece, Game, Concept, Solution">
            <a:extLst>
              <a:ext uri="{FF2B5EF4-FFF2-40B4-BE49-F238E27FC236}">
                <a16:creationId xmlns:a16="http://schemas.microsoft.com/office/drawing/2014/main" id="{3C034C8E-447E-48B3-9ACA-71FB6148FB8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86954" y="12005831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CustomShape 2">
            <a:extLst>
              <a:ext uri="{FF2B5EF4-FFF2-40B4-BE49-F238E27FC236}">
                <a16:creationId xmlns:a16="http://schemas.microsoft.com/office/drawing/2014/main" id="{D623F39A-D64E-4FC9-8BB7-245D33743F34}"/>
              </a:ext>
            </a:extLst>
          </p:cNvPr>
          <p:cNvSpPr/>
          <p:nvPr/>
        </p:nvSpPr>
        <p:spPr>
          <a:xfrm>
            <a:off x="1375358" y="11869687"/>
            <a:ext cx="28246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[to be | being]</a:t>
            </a:r>
            <a:endParaRPr lang="en-GB" sz="28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3" name="Title 1">
            <a:extLst>
              <a:ext uri="{FF2B5EF4-FFF2-40B4-BE49-F238E27FC236}">
                <a16:creationId xmlns:a16="http://schemas.microsoft.com/office/drawing/2014/main" id="{83CBD1A0-D558-4813-AD50-56E9CF490644}"/>
              </a:ext>
            </a:extLst>
          </p:cNvPr>
          <p:cNvSpPr txBox="1">
            <a:spLocks/>
          </p:cNvSpPr>
          <p:nvPr/>
        </p:nvSpPr>
        <p:spPr>
          <a:xfrm>
            <a:off x="381136" y="11845676"/>
            <a:ext cx="2278800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être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49" name="Google Shape;180;p8">
            <a:extLst>
              <a:ext uri="{FF2B5EF4-FFF2-40B4-BE49-F238E27FC236}">
                <a16:creationId xmlns:a16="http://schemas.microsoft.com/office/drawing/2014/main" id="{19342A15-0E63-48F7-BBE3-42809AD32E5C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489330" y="12444810"/>
            <a:ext cx="516550" cy="1021266"/>
          </a:xfrm>
          <a:prstGeom prst="rect">
            <a:avLst/>
          </a:prstGeom>
          <a:ln>
            <a:noFill/>
          </a:ln>
        </p:spPr>
      </p:pic>
      <p:pic>
        <p:nvPicPr>
          <p:cNvPr id="150" name="Google Shape;181;p8">
            <a:extLst>
              <a:ext uri="{FF2B5EF4-FFF2-40B4-BE49-F238E27FC236}">
                <a16:creationId xmlns:a16="http://schemas.microsoft.com/office/drawing/2014/main" id="{7D8199F8-C7C4-432C-A49C-574006C45B4A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467769" y="14457526"/>
            <a:ext cx="907589" cy="778963"/>
          </a:xfrm>
          <a:prstGeom prst="rect">
            <a:avLst/>
          </a:prstGeom>
          <a:ln>
            <a:noFill/>
          </a:ln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id="{CBD509C2-A4CC-4390-BFED-DDC5783CEEC7}"/>
              </a:ext>
            </a:extLst>
          </p:cNvPr>
          <p:cNvSpPr txBox="1"/>
          <p:nvPr/>
        </p:nvSpPr>
        <p:spPr>
          <a:xfrm>
            <a:off x="2462015" y="11200827"/>
            <a:ext cx="4033476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Translate the examples.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590E049E-9AD6-43D8-BD15-077228FF6FC5}"/>
              </a:ext>
            </a:extLst>
          </p:cNvPr>
          <p:cNvSpPr txBox="1"/>
          <p:nvPr/>
        </p:nvSpPr>
        <p:spPr>
          <a:xfrm>
            <a:off x="1220873" y="12675391"/>
            <a:ext cx="4213635" cy="491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5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_______________________.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BD3CF0-9ABD-4A13-B661-D9843DE408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6585" y="1982099"/>
            <a:ext cx="1615260" cy="2385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C6033A-0CFC-4666-80C3-5BE2FB6607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481" y="2002006"/>
            <a:ext cx="1630895" cy="2350181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D7213ED4-ADFA-4E1D-B5C2-002F86EBEFD7}"/>
              </a:ext>
            </a:extLst>
          </p:cNvPr>
          <p:cNvGrpSpPr/>
          <p:nvPr/>
        </p:nvGrpSpPr>
        <p:grpSpPr>
          <a:xfrm>
            <a:off x="4288618" y="1303895"/>
            <a:ext cx="4889827" cy="2376093"/>
            <a:chOff x="0" y="1691071"/>
            <a:chExt cx="4889827" cy="2376093"/>
          </a:xfrm>
        </p:grpSpPr>
        <p:pic>
          <p:nvPicPr>
            <p:cNvPr id="74" name="Google Shape;213;p9">
              <a:extLst>
                <a:ext uri="{FF2B5EF4-FFF2-40B4-BE49-F238E27FC236}">
                  <a16:creationId xmlns:a16="http://schemas.microsoft.com/office/drawing/2014/main" id="{2356BBCF-4444-4283-A0E9-58143DBF6E14}"/>
                </a:ext>
              </a:extLst>
            </p:cNvPr>
            <p:cNvPicPr/>
            <p:nvPr/>
          </p:nvPicPr>
          <p:blipFill>
            <a:blip r:embed="rId10"/>
            <a:stretch/>
          </p:blipFill>
          <p:spPr>
            <a:xfrm flipH="1">
              <a:off x="0" y="1691071"/>
              <a:ext cx="1836112" cy="183196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Logo&#10;&#10;Description automatically generated">
              <a:extLst>
                <a:ext uri="{FF2B5EF4-FFF2-40B4-BE49-F238E27FC236}">
                  <a16:creationId xmlns:a16="http://schemas.microsoft.com/office/drawing/2014/main" id="{7E9C93B2-BCCE-4A83-BE5B-D4D6CEBF9ABF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9579" y="1882321"/>
              <a:ext cx="1821953" cy="1715719"/>
            </a:xfrm>
            <a:prstGeom prst="rect">
              <a:avLst/>
            </a:prstGeom>
          </p:spPr>
        </p:pic>
        <p:pic>
          <p:nvPicPr>
            <p:cNvPr id="76" name="Google Shape;232;p10">
              <a:extLst>
                <a:ext uri="{FF2B5EF4-FFF2-40B4-BE49-F238E27FC236}">
                  <a16:creationId xmlns:a16="http://schemas.microsoft.com/office/drawing/2014/main" id="{36562F9A-13D3-498D-8A9E-E8C1E0DA72CF}"/>
                </a:ext>
              </a:extLst>
            </p:cNvPr>
            <p:cNvPicPr/>
            <p:nvPr/>
          </p:nvPicPr>
          <p:blipFill>
            <a:blip r:embed="rId12"/>
            <a:stretch/>
          </p:blipFill>
          <p:spPr>
            <a:xfrm>
              <a:off x="860229" y="1957329"/>
              <a:ext cx="1692747" cy="156570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con&#10;&#10;Description automatically generated">
              <a:extLst>
                <a:ext uri="{FF2B5EF4-FFF2-40B4-BE49-F238E27FC236}">
                  <a16:creationId xmlns:a16="http://schemas.microsoft.com/office/drawing/2014/main" id="{963E016F-0A89-4C74-9259-8C32F4699794}"/>
                </a:ext>
              </a:extLst>
            </p:cNvPr>
            <p:cNvPicPr/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00" t="13495" r="27377" b="13640"/>
            <a:stretch/>
          </p:blipFill>
          <p:spPr>
            <a:xfrm>
              <a:off x="1597525" y="1882321"/>
              <a:ext cx="1796143" cy="1815529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854992B-9DEC-4FFC-9241-C1DB5FE0BAED}"/>
                </a:ext>
              </a:extLst>
            </p:cNvPr>
            <p:cNvSpPr txBox="1"/>
            <p:nvPr/>
          </p:nvSpPr>
          <p:spPr>
            <a:xfrm>
              <a:off x="450370" y="3482389"/>
              <a:ext cx="44394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les </a:t>
              </a:r>
              <a:r>
                <a:rPr lang="en-GB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professeurs</a:t>
              </a:r>
              <a:endPara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endParaRPr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F4229E23-84EB-441A-88AB-043D6C564D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4838" y="6772386"/>
            <a:ext cx="2377646" cy="853514"/>
          </a:xfrm>
          <a:prstGeom prst="rect">
            <a:avLst/>
          </a:prstGeom>
        </p:spPr>
      </p:pic>
      <p:sp>
        <p:nvSpPr>
          <p:cNvPr id="80" name="Oval 79">
            <a:extLst>
              <a:ext uri="{FF2B5EF4-FFF2-40B4-BE49-F238E27FC236}">
                <a16:creationId xmlns:a16="http://schemas.microsoft.com/office/drawing/2014/main" id="{93CAD956-DE24-4D3F-B666-4DCF07842CCA}"/>
              </a:ext>
            </a:extLst>
          </p:cNvPr>
          <p:cNvSpPr/>
          <p:nvPr/>
        </p:nvSpPr>
        <p:spPr>
          <a:xfrm>
            <a:off x="825690" y="7505570"/>
            <a:ext cx="6041007" cy="36547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BEB5E51B-C8F2-458E-93CC-C0FE5A55A41A}"/>
              </a:ext>
            </a:extLst>
          </p:cNvPr>
          <p:cNvSpPr/>
          <p:nvPr/>
        </p:nvSpPr>
        <p:spPr>
          <a:xfrm>
            <a:off x="4686355" y="7533044"/>
            <a:ext cx="6041007" cy="364963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53;p2">
            <a:extLst>
              <a:ext uri="{FF2B5EF4-FFF2-40B4-BE49-F238E27FC236}">
                <a16:creationId xmlns:a16="http://schemas.microsoft.com/office/drawing/2014/main" id="{4D34D840-B090-4C8A-B110-858C7FE7AF42}"/>
              </a:ext>
            </a:extLst>
          </p:cNvPr>
          <p:cNvSpPr txBox="1"/>
          <p:nvPr/>
        </p:nvSpPr>
        <p:spPr>
          <a:xfrm>
            <a:off x="3406338" y="7508732"/>
            <a:ext cx="73331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[a]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154;p2">
            <a:extLst>
              <a:ext uri="{FF2B5EF4-FFF2-40B4-BE49-F238E27FC236}">
                <a16:creationId xmlns:a16="http://schemas.microsoft.com/office/drawing/2014/main" id="{F28F148E-1D96-42FA-89F8-CAD947678632}"/>
              </a:ext>
            </a:extLst>
          </p:cNvPr>
          <p:cNvSpPr txBox="1"/>
          <p:nvPr/>
        </p:nvSpPr>
        <p:spPr>
          <a:xfrm>
            <a:off x="2347660" y="7927723"/>
            <a:ext cx="174271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banane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155;p2">
            <a:extLst>
              <a:ext uri="{FF2B5EF4-FFF2-40B4-BE49-F238E27FC236}">
                <a16:creationId xmlns:a16="http://schemas.microsoft.com/office/drawing/2014/main" id="{1BC74D45-8093-4A6C-87C9-21FFE98E16EF}"/>
              </a:ext>
            </a:extLst>
          </p:cNvPr>
          <p:cNvSpPr txBox="1"/>
          <p:nvPr/>
        </p:nvSpPr>
        <p:spPr>
          <a:xfrm>
            <a:off x="7012245" y="7567272"/>
            <a:ext cx="154551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an|en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154;p2">
            <a:extLst>
              <a:ext uri="{FF2B5EF4-FFF2-40B4-BE49-F238E27FC236}">
                <a16:creationId xmlns:a16="http://schemas.microsoft.com/office/drawing/2014/main" id="{4E89DA27-66D5-4379-8DC4-8867E50E5FB3}"/>
              </a:ext>
            </a:extLst>
          </p:cNvPr>
          <p:cNvSpPr txBox="1"/>
          <p:nvPr/>
        </p:nvSpPr>
        <p:spPr>
          <a:xfrm>
            <a:off x="6450606" y="7957806"/>
            <a:ext cx="140536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enfant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326A7666-5511-4BA0-8DA6-C50FB2E591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208" y="7756972"/>
            <a:ext cx="1102475" cy="652298"/>
          </a:xfrm>
          <a:prstGeom prst="rect">
            <a:avLst/>
          </a:prstGeom>
        </p:spPr>
      </p:pic>
      <p:pic>
        <p:nvPicPr>
          <p:cNvPr id="88" name="Picture 2" descr="Child, Happy, Boy, Hair, Smiling, Smile, Kid, Play">
            <a:extLst>
              <a:ext uri="{FF2B5EF4-FFF2-40B4-BE49-F238E27FC236}">
                <a16:creationId xmlns:a16="http://schemas.microsoft.com/office/drawing/2014/main" id="{4B03D6E8-017A-47E4-A8ED-DD662C4A6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685" y="7709705"/>
            <a:ext cx="443927" cy="70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D3C699A2-5E15-4E36-9B9D-468676B7C106}"/>
              </a:ext>
            </a:extLst>
          </p:cNvPr>
          <p:cNvSpPr txBox="1"/>
          <p:nvPr/>
        </p:nvSpPr>
        <p:spPr>
          <a:xfrm>
            <a:off x="2582079" y="6911865"/>
            <a:ext cx="5887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les mots. 1-10.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1023445" y="15602826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816129" y="15435165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38504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9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D30026BE-1094-40FF-8478-A826EF5C431F}"/>
              </a:ext>
            </a:extLst>
          </p:cNvPr>
          <p:cNvSpPr txBox="1"/>
          <p:nvPr/>
        </p:nvSpPr>
        <p:spPr>
          <a:xfrm>
            <a:off x="5475177" y="12685860"/>
            <a:ext cx="4213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(a boy)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present. 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37E9AE7-6B61-43BD-B840-6018AD8E6AB4}"/>
              </a:ext>
            </a:extLst>
          </p:cNvPr>
          <p:cNvGrpSpPr/>
          <p:nvPr/>
        </p:nvGrpSpPr>
        <p:grpSpPr>
          <a:xfrm>
            <a:off x="587543" y="13577919"/>
            <a:ext cx="622466" cy="778963"/>
            <a:chOff x="-8374090" y="941418"/>
            <a:chExt cx="3122580" cy="3907639"/>
          </a:xfrm>
        </p:grpSpPr>
        <p:pic>
          <p:nvPicPr>
            <p:cNvPr id="96" name="Google Shape;182;p8">
              <a:extLst>
                <a:ext uri="{FF2B5EF4-FFF2-40B4-BE49-F238E27FC236}">
                  <a16:creationId xmlns:a16="http://schemas.microsoft.com/office/drawing/2014/main" id="{60811F7A-D5AE-4728-975B-0D11116E5437}"/>
                </a:ext>
              </a:extLst>
            </p:cNvPr>
            <p:cNvPicPr/>
            <p:nvPr/>
          </p:nvPicPr>
          <p:blipFill rotWithShape="1">
            <a:blip r:embed="rId19"/>
            <a:srcRect r="38272"/>
            <a:stretch/>
          </p:blipFill>
          <p:spPr>
            <a:xfrm>
              <a:off x="-8374090" y="941418"/>
              <a:ext cx="3087788" cy="3907639"/>
            </a:xfrm>
            <a:prstGeom prst="rect">
              <a:avLst/>
            </a:prstGeom>
            <a:ln>
              <a:noFill/>
            </a:ln>
          </p:spPr>
        </p:pic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CB61F900-6F00-44F7-9159-FA74975CB27E}"/>
                </a:ext>
              </a:extLst>
            </p:cNvPr>
            <p:cNvSpPr/>
            <p:nvPr/>
          </p:nvSpPr>
          <p:spPr>
            <a:xfrm rot="20271619">
              <a:off x="-5719063" y="2787211"/>
              <a:ext cx="467553" cy="200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F4C52C58-98C0-4CCE-8EF1-CC9B4CC298DA}"/>
              </a:ext>
            </a:extLst>
          </p:cNvPr>
          <p:cNvSpPr txBox="1"/>
          <p:nvPr/>
        </p:nvSpPr>
        <p:spPr>
          <a:xfrm>
            <a:off x="1220873" y="13716125"/>
            <a:ext cx="4213635" cy="491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5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_______________________.</a:t>
            </a:r>
            <a:endParaRPr lang="en-GB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F941F28-9E8F-4394-A63B-5B67BBDF0256}"/>
              </a:ext>
            </a:extLst>
          </p:cNvPr>
          <p:cNvSpPr txBox="1"/>
          <p:nvPr/>
        </p:nvSpPr>
        <p:spPr>
          <a:xfrm>
            <a:off x="5538257" y="13647042"/>
            <a:ext cx="4213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(a girl)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am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present. 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94711A9-DE0F-4C20-B5EB-9949AE414110}"/>
              </a:ext>
            </a:extLst>
          </p:cNvPr>
          <p:cNvSpPr txBox="1"/>
          <p:nvPr/>
        </p:nvSpPr>
        <p:spPr>
          <a:xfrm>
            <a:off x="1375358" y="14684824"/>
            <a:ext cx="4213635" cy="491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5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_______________________.</a:t>
            </a:r>
            <a:endParaRPr lang="en-GB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D3EC589-92BF-460C-920C-64AE23CE21EF}"/>
              </a:ext>
            </a:extLst>
          </p:cNvPr>
          <p:cNvSpPr txBox="1"/>
          <p:nvPr/>
        </p:nvSpPr>
        <p:spPr>
          <a:xfrm>
            <a:off x="5594739" y="14668380"/>
            <a:ext cx="4213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He is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short.</a:t>
            </a: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A3A2CB5A-34B8-4801-A3C6-2A315A5787C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9548" y="15307690"/>
            <a:ext cx="894856" cy="724106"/>
          </a:xfrm>
          <a:prstGeom prst="rect">
            <a:avLst/>
          </a:prstGeom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4BD3885D-EE52-4B81-BBB0-CE8F09EA08B1}"/>
              </a:ext>
            </a:extLst>
          </p:cNvPr>
          <p:cNvSpPr txBox="1"/>
          <p:nvPr/>
        </p:nvSpPr>
        <p:spPr>
          <a:xfrm>
            <a:off x="5727634" y="15513905"/>
            <a:ext cx="4213635" cy="491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59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_______________________.</a:t>
            </a:r>
            <a:endParaRPr lang="en-GB" dirty="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3E3B17DE-ABA0-445E-A0E3-197B353F635D}"/>
              </a:ext>
            </a:extLst>
          </p:cNvPr>
          <p:cNvSpPr txBox="1"/>
          <p:nvPr/>
        </p:nvSpPr>
        <p:spPr>
          <a:xfrm>
            <a:off x="1454202" y="15578445"/>
            <a:ext cx="46417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Nou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somme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content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39E944A5-08BE-4FEB-90E2-AF7F0315E06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4878" y="10914211"/>
            <a:ext cx="2048434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00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09BF8428-C42C-4D9D-A49C-C482C5A95AA2}"/>
              </a:ext>
            </a:extLst>
          </p:cNvPr>
          <p:cNvSpPr/>
          <p:nvPr/>
        </p:nvSpPr>
        <p:spPr>
          <a:xfrm>
            <a:off x="52252" y="12955614"/>
            <a:ext cx="12061778" cy="3150407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CC3D6991-F834-434F-8325-ADEA3CEBAF98}"/>
              </a:ext>
            </a:extLst>
          </p:cNvPr>
          <p:cNvSpPr/>
          <p:nvPr/>
        </p:nvSpPr>
        <p:spPr>
          <a:xfrm>
            <a:off x="8479215" y="1816194"/>
            <a:ext cx="3586676" cy="5294424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Title 1">
            <a:extLst>
              <a:ext uri="{FF2B5EF4-FFF2-40B4-BE49-F238E27FC236}">
                <a16:creationId xmlns:a16="http://schemas.microsoft.com/office/drawing/2014/main" id="{9522AC04-9C22-4E16-BEA4-8289B2E499F7}"/>
              </a:ext>
            </a:extLst>
          </p:cNvPr>
          <p:cNvSpPr txBox="1">
            <a:spLocks/>
          </p:cNvSpPr>
          <p:nvPr/>
        </p:nvSpPr>
        <p:spPr>
          <a:xfrm>
            <a:off x="9942830" y="2110777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9" name="Google Shape;170;p8" descr="Jigsaw, Puzzle, Piece, Game, Concept, Solution">
            <a:extLst>
              <a:ext uri="{FF2B5EF4-FFF2-40B4-BE49-F238E27FC236}">
                <a16:creationId xmlns:a16="http://schemas.microsoft.com/office/drawing/2014/main" id="{3C034C8E-447E-48B3-9ACA-71FB6148FB8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34043" y="1974954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id="{CBD509C2-A4CC-4390-BFED-DDC5783CEEC7}"/>
              </a:ext>
            </a:extLst>
          </p:cNvPr>
          <p:cNvSpPr txBox="1"/>
          <p:nvPr/>
        </p:nvSpPr>
        <p:spPr>
          <a:xfrm>
            <a:off x="8479215" y="2783640"/>
            <a:ext cx="3737304" cy="1304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‘Nous’ (we) is plural.</a:t>
            </a:r>
            <a:b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</a:b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Adjectives describing ‘nous’ are plural, too:</a:t>
            </a:r>
            <a:endParaRPr kumimoji="0" lang="en-GB" sz="2626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F4229E23-84EB-441A-88AB-043D6C564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95" y="998192"/>
            <a:ext cx="2377646" cy="853514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D3C699A2-5E15-4E36-9B9D-468676B7C106}"/>
              </a:ext>
            </a:extLst>
          </p:cNvPr>
          <p:cNvSpPr txBox="1"/>
          <p:nvPr/>
        </p:nvSpPr>
        <p:spPr>
          <a:xfrm>
            <a:off x="2495828" y="1164058"/>
            <a:ext cx="7745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nous ?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l’adjectif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anglais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1023445" y="15602826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816129" y="15435165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62975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10</a:t>
              </a:r>
            </a:p>
          </p:txBody>
        </p:sp>
      </p:grpSp>
      <p:graphicFrame>
        <p:nvGraphicFramePr>
          <p:cNvPr id="69" name="Table 51">
            <a:extLst>
              <a:ext uri="{FF2B5EF4-FFF2-40B4-BE49-F238E27FC236}">
                <a16:creationId xmlns:a16="http://schemas.microsoft.com/office/drawing/2014/main" id="{DABAF3E4-E721-4620-BBCF-0F3F3E3096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863176"/>
              </p:ext>
            </p:extLst>
          </p:nvPr>
        </p:nvGraphicFramePr>
        <p:xfrm>
          <a:off x="439371" y="1952458"/>
          <a:ext cx="7828330" cy="515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7157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645678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116183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3199312">
                  <a:extLst>
                    <a:ext uri="{9D8B030D-6E8A-4147-A177-3AD203B41FA5}">
                      <a16:colId xmlns:a16="http://schemas.microsoft.com/office/drawing/2014/main" val="1229825210"/>
                    </a:ext>
                  </a:extLst>
                </a:gridCol>
              </a:tblGrid>
              <a:tr h="509683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4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je</a:t>
                      </a:r>
                      <a:r>
                        <a:rPr lang="en-GB" sz="24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(I)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1219170" rtl="0" eaLnBrk="1" latinLnBrk="0" hangingPunct="1"/>
                      <a:r>
                        <a:rPr lang="en-GB" sz="24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nous </a:t>
                      </a:r>
                      <a:r>
                        <a:rPr lang="en-GB" sz="24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(we)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endParaRPr lang="en-GB" sz="24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0797608"/>
                  </a:ext>
                </a:extLst>
              </a:tr>
              <a:tr h="408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sad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08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408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/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  <a:tr h="408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077367"/>
                  </a:ext>
                </a:extLst>
              </a:tr>
              <a:tr h="408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789428"/>
                  </a:ext>
                </a:extLst>
              </a:tr>
              <a:tr h="408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5492749"/>
                  </a:ext>
                </a:extLst>
              </a:tr>
              <a:tr h="408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7968483"/>
                  </a:ext>
                </a:extLst>
              </a:tr>
              <a:tr h="408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393615"/>
                  </a:ext>
                </a:extLst>
              </a:tr>
              <a:tr h="408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644264"/>
                  </a:ext>
                </a:extLst>
              </a:tr>
            </a:tbl>
          </a:graphicData>
        </a:graphic>
      </p:graphicFrame>
      <p:pic>
        <p:nvPicPr>
          <p:cNvPr id="70" name="Google Shape;180;p8">
            <a:extLst>
              <a:ext uri="{FF2B5EF4-FFF2-40B4-BE49-F238E27FC236}">
                <a16:creationId xmlns:a16="http://schemas.microsoft.com/office/drawing/2014/main" id="{B689040D-9628-4785-9691-32235485514E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163407" y="1696134"/>
            <a:ext cx="534764" cy="799590"/>
          </a:xfrm>
          <a:prstGeom prst="rect">
            <a:avLst/>
          </a:prstGeom>
          <a:ln>
            <a:noFill/>
          </a:ln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804785CF-318E-41B3-ABEF-C3743C7DDB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7319" y="1774756"/>
            <a:ext cx="894856" cy="72410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54C1442-6CA1-4481-855D-37E8826010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9068" y="4229761"/>
            <a:ext cx="894856" cy="724106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37E6D4A9-04B7-4427-95B9-C96AA65C3EA8}"/>
              </a:ext>
            </a:extLst>
          </p:cNvPr>
          <p:cNvSpPr txBox="1"/>
          <p:nvPr/>
        </p:nvSpPr>
        <p:spPr>
          <a:xfrm>
            <a:off x="8479215" y="5468013"/>
            <a:ext cx="35866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Nou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somme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content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92EDFF6-340A-4750-A049-FD4E96A2282C}"/>
              </a:ext>
            </a:extLst>
          </p:cNvPr>
          <p:cNvSpPr txBox="1"/>
          <p:nvPr/>
        </p:nvSpPr>
        <p:spPr>
          <a:xfrm>
            <a:off x="8497013" y="6544769"/>
            <a:ext cx="44530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We are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pleased.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F47B721E-9E1F-49B4-A873-DAA47036BF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099" y="4242311"/>
            <a:ext cx="886842" cy="75469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BBDD8367-33AA-4A47-95D3-61BFC7D016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811" y="4233950"/>
            <a:ext cx="886842" cy="754697"/>
          </a:xfrm>
          <a:prstGeom prst="rect">
            <a:avLst/>
          </a:prstGeom>
        </p:spPr>
      </p:pic>
      <p:pic>
        <p:nvPicPr>
          <p:cNvPr id="118" name="Picture 117" descr="Shape, circle&#10;&#10;Description automatically generated">
            <a:extLst>
              <a:ext uri="{FF2B5EF4-FFF2-40B4-BE49-F238E27FC236}">
                <a16:creationId xmlns:a16="http://schemas.microsoft.com/office/drawing/2014/main" id="{3D4BF732-828D-401D-9153-9942195769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017" y="5034196"/>
            <a:ext cx="518288" cy="622336"/>
          </a:xfrm>
          <a:prstGeom prst="rect">
            <a:avLst/>
          </a:prstGeom>
        </p:spPr>
      </p:pic>
      <p:pic>
        <p:nvPicPr>
          <p:cNvPr id="119" name="Picture 118" descr="Shape, circle&#10;&#10;Description automatically generated">
            <a:extLst>
              <a:ext uri="{FF2B5EF4-FFF2-40B4-BE49-F238E27FC236}">
                <a16:creationId xmlns:a16="http://schemas.microsoft.com/office/drawing/2014/main" id="{09146A97-1E7D-46E6-BCDF-B690462EA1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566" y="5030089"/>
            <a:ext cx="518288" cy="622336"/>
          </a:xfrm>
          <a:prstGeom prst="rect">
            <a:avLst/>
          </a:prstGeom>
        </p:spPr>
      </p:pic>
      <p:pic>
        <p:nvPicPr>
          <p:cNvPr id="120" name="Picture 119" descr="Shape, circle&#10;&#10;Description automatically generated">
            <a:extLst>
              <a:ext uri="{FF2B5EF4-FFF2-40B4-BE49-F238E27FC236}">
                <a16:creationId xmlns:a16="http://schemas.microsoft.com/office/drawing/2014/main" id="{E1131F3C-915A-4B47-8960-1A57F2166E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232" y="5922433"/>
            <a:ext cx="518288" cy="6223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992612-257A-411E-AA7C-E2A910FF89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1823" y="7175395"/>
            <a:ext cx="2274005" cy="859611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78770678-53BB-406B-BA4D-F815989956E7}"/>
              </a:ext>
            </a:extLst>
          </p:cNvPr>
          <p:cNvSpPr txBox="1"/>
          <p:nvPr/>
        </p:nvSpPr>
        <p:spPr>
          <a:xfrm>
            <a:off x="2495828" y="7275126"/>
            <a:ext cx="7745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nous ?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les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adjectifs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anglais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graphicFrame>
        <p:nvGraphicFramePr>
          <p:cNvPr id="122" name="Table 51">
            <a:extLst>
              <a:ext uri="{FF2B5EF4-FFF2-40B4-BE49-F238E27FC236}">
                <a16:creationId xmlns:a16="http://schemas.microsoft.com/office/drawing/2014/main" id="{DB68EC95-9FA6-48D5-BA17-C14BDE26A1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629982"/>
              </p:ext>
            </p:extLst>
          </p:nvPr>
        </p:nvGraphicFramePr>
        <p:xfrm>
          <a:off x="216562" y="8078064"/>
          <a:ext cx="8640055" cy="46423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9192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161942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780049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2558872">
                  <a:extLst>
                    <a:ext uri="{9D8B030D-6E8A-4147-A177-3AD203B41FA5}">
                      <a16:colId xmlns:a16="http://schemas.microsoft.com/office/drawing/2014/main" val="1229825210"/>
                    </a:ext>
                  </a:extLst>
                </a:gridCol>
              </a:tblGrid>
              <a:tr h="509683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endParaRPr lang="en-GB" sz="24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1219170" rtl="0" eaLnBrk="1" latinLnBrk="0" hangingPunct="1"/>
                      <a:r>
                        <a:rPr lang="en-GB" sz="24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nous </a:t>
                      </a:r>
                      <a:r>
                        <a:rPr lang="en-GB" sz="24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(we)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1219170" rtl="0" eaLnBrk="1" latinLnBrk="0" hangingPunct="1"/>
                      <a:r>
                        <a:rPr lang="en-GB" sz="24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je</a:t>
                      </a:r>
                      <a:r>
                        <a:rPr lang="en-GB" sz="24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(I)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0797608"/>
                  </a:ext>
                </a:extLst>
              </a:tr>
              <a:tr h="408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strict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08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408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  <a:tr h="408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077367"/>
                  </a:ext>
                </a:extLst>
              </a:tr>
              <a:tr h="408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789428"/>
                  </a:ext>
                </a:extLst>
              </a:tr>
              <a:tr h="408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5492749"/>
                  </a:ext>
                </a:extLst>
              </a:tr>
              <a:tr h="408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7968483"/>
                  </a:ext>
                </a:extLst>
              </a:tr>
              <a:tr h="4086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393615"/>
                  </a:ext>
                </a:extLst>
              </a:tr>
            </a:tbl>
          </a:graphicData>
        </a:graphic>
      </p:graphicFrame>
      <p:pic>
        <p:nvPicPr>
          <p:cNvPr id="124" name="Google Shape;213;p9">
            <a:extLst>
              <a:ext uri="{FF2B5EF4-FFF2-40B4-BE49-F238E27FC236}">
                <a16:creationId xmlns:a16="http://schemas.microsoft.com/office/drawing/2014/main" id="{21528EDF-941B-48C1-B2FA-F56808AB9A4A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7633876" y="8128000"/>
            <a:ext cx="411112" cy="414135"/>
          </a:xfrm>
          <a:prstGeom prst="rect">
            <a:avLst/>
          </a:prstGeom>
          <a:ln>
            <a:noFill/>
          </a:ln>
        </p:spPr>
      </p:pic>
      <p:pic>
        <p:nvPicPr>
          <p:cNvPr id="125" name="Google Shape;213;p9">
            <a:extLst>
              <a:ext uri="{FF2B5EF4-FFF2-40B4-BE49-F238E27FC236}">
                <a16:creationId xmlns:a16="http://schemas.microsoft.com/office/drawing/2014/main" id="{69B07B3E-A287-47E8-BFCF-92211F1DA491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171407" y="8128000"/>
            <a:ext cx="411112" cy="414135"/>
          </a:xfrm>
          <a:prstGeom prst="rect">
            <a:avLst/>
          </a:prstGeom>
          <a:ln>
            <a:noFill/>
          </a:ln>
        </p:spPr>
      </p:pic>
      <p:pic>
        <p:nvPicPr>
          <p:cNvPr id="123" name="Picture 122" descr="Icon&#10;&#10;Description automatically generated">
            <a:extLst>
              <a:ext uri="{FF2B5EF4-FFF2-40B4-BE49-F238E27FC236}">
                <a16:creationId xmlns:a16="http://schemas.microsoft.com/office/drawing/2014/main" id="{BA1B99F9-E449-4B86-AD3B-F62E8113FDBC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524" y="7962854"/>
            <a:ext cx="950795" cy="665164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4B551EC8-7155-4F6C-A3DE-A04D3368B2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7531344" y="8607434"/>
            <a:ext cx="346161" cy="360584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BFE9076D-2B39-4B7E-8B95-BABCE3A5F41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3823540" y="2521446"/>
            <a:ext cx="346161" cy="360584"/>
          </a:xfrm>
          <a:prstGeom prst="rect">
            <a:avLst/>
          </a:prstGeom>
        </p:spPr>
      </p:pic>
      <p:sp>
        <p:nvSpPr>
          <p:cNvPr id="129" name="Title 1">
            <a:extLst>
              <a:ext uri="{FF2B5EF4-FFF2-40B4-BE49-F238E27FC236}">
                <a16:creationId xmlns:a16="http://schemas.microsoft.com/office/drawing/2014/main" id="{AC62CE49-29DA-451A-BABD-D21569E950CA}"/>
              </a:ext>
            </a:extLst>
          </p:cNvPr>
          <p:cNvSpPr txBox="1">
            <a:spLocks/>
          </p:cNvSpPr>
          <p:nvPr/>
        </p:nvSpPr>
        <p:spPr>
          <a:xfrm>
            <a:off x="9991242" y="13214685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0" name="Google Shape;170;p8" descr="Jigsaw, Puzzle, Piece, Game, Concept, Solution">
            <a:extLst>
              <a:ext uri="{FF2B5EF4-FFF2-40B4-BE49-F238E27FC236}">
                <a16:creationId xmlns:a16="http://schemas.microsoft.com/office/drawing/2014/main" id="{19569E4A-F13B-4FCD-BEB9-5F51402F383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82455" y="13078862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6836AAB8-17EE-4A14-8722-28DB26819B61}"/>
              </a:ext>
            </a:extLst>
          </p:cNvPr>
          <p:cNvSpPr txBox="1"/>
          <p:nvPr/>
        </p:nvSpPr>
        <p:spPr>
          <a:xfrm>
            <a:off x="112965" y="13126436"/>
            <a:ext cx="9400959" cy="900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When a feminine noun is plural, add -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and –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to the adjective:</a:t>
            </a:r>
            <a:endParaRPr kumimoji="0" lang="en-GB" sz="2626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2E9AB14-04F8-4CCF-A999-7B0E727BFECC}"/>
              </a:ext>
            </a:extLst>
          </p:cNvPr>
          <p:cNvSpPr txBox="1"/>
          <p:nvPr/>
        </p:nvSpPr>
        <p:spPr>
          <a:xfrm>
            <a:off x="77970" y="14130734"/>
            <a:ext cx="6714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Nou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somme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content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3888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8B96616-2458-4C72-9BB7-278015AB0C24}"/>
              </a:ext>
            </a:extLst>
          </p:cNvPr>
          <p:cNvSpPr txBox="1"/>
          <p:nvPr/>
        </p:nvSpPr>
        <p:spPr>
          <a:xfrm>
            <a:off x="4813444" y="14169636"/>
            <a:ext cx="4213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We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(girls)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are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pleased. </a:t>
            </a:r>
          </a:p>
        </p:txBody>
      </p:sp>
      <p:pic>
        <p:nvPicPr>
          <p:cNvPr id="136" name="Picture 135" descr="Circle&#10;&#10;Description automatically generated">
            <a:extLst>
              <a:ext uri="{FF2B5EF4-FFF2-40B4-BE49-F238E27FC236}">
                <a16:creationId xmlns:a16="http://schemas.microsoft.com/office/drawing/2014/main" id="{0CB41078-E66D-4851-B16A-A0E0EEC6FA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186" y="14019157"/>
            <a:ext cx="771119" cy="746374"/>
          </a:xfrm>
          <a:prstGeom prst="rect">
            <a:avLst/>
          </a:prstGeom>
        </p:spPr>
      </p:pic>
      <p:pic>
        <p:nvPicPr>
          <p:cNvPr id="137" name="Picture 136" descr="Circle&#10;&#10;Description automatically generated">
            <a:extLst>
              <a:ext uri="{FF2B5EF4-FFF2-40B4-BE49-F238E27FC236}">
                <a16:creationId xmlns:a16="http://schemas.microsoft.com/office/drawing/2014/main" id="{0E534D4A-5019-4D50-830F-17BBF48AB8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141" y="14026815"/>
            <a:ext cx="771119" cy="746374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4ED88399-9E59-4A23-9F97-4DACCE24E3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72170" y="15359381"/>
            <a:ext cx="709513" cy="574129"/>
          </a:xfrm>
          <a:prstGeom prst="rect">
            <a:avLst/>
          </a:prstGeom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629CF377-D9A8-4809-AE6A-05156B81E440}"/>
              </a:ext>
            </a:extLst>
          </p:cNvPr>
          <p:cNvSpPr txBox="1"/>
          <p:nvPr/>
        </p:nvSpPr>
        <p:spPr>
          <a:xfrm>
            <a:off x="112965" y="15301339"/>
            <a:ext cx="6477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Nou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somme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content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4B0A7B45-7879-40A8-A320-953429AD2A90}"/>
              </a:ext>
            </a:extLst>
          </p:cNvPr>
          <p:cNvSpPr txBox="1"/>
          <p:nvPr/>
        </p:nvSpPr>
        <p:spPr>
          <a:xfrm>
            <a:off x="4886910" y="15291725"/>
            <a:ext cx="59050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We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(boys &amp; girls)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are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pleased. 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74FEF8C2-24C9-4880-AC8B-5E505F807D32}"/>
              </a:ext>
            </a:extLst>
          </p:cNvPr>
          <p:cNvSpPr txBox="1"/>
          <p:nvPr/>
        </p:nvSpPr>
        <p:spPr>
          <a:xfrm>
            <a:off x="3289" y="14846281"/>
            <a:ext cx="12458677" cy="493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For mixed male and female groups, we use the masculine plural adjective:</a:t>
            </a:r>
            <a:endParaRPr kumimoji="0" lang="en-GB" sz="2626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77623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1023445" y="15602826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816129" y="15435165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05267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6992612-257A-411E-AA7C-E2A910FF89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0" y="914363"/>
            <a:ext cx="2274005" cy="859611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78770678-53BB-406B-BA4D-F815989956E7}"/>
              </a:ext>
            </a:extLst>
          </p:cNvPr>
          <p:cNvSpPr txBox="1"/>
          <p:nvPr/>
        </p:nvSpPr>
        <p:spPr>
          <a:xfrm>
            <a:off x="2401676" y="1039270"/>
            <a:ext cx="7745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nous ? Organise les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adjectifs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BE2CA1D-C100-4D47-A8C0-E2837BBD71EF}"/>
              </a:ext>
            </a:extLst>
          </p:cNvPr>
          <p:cNvSpPr/>
          <p:nvPr/>
        </p:nvSpPr>
        <p:spPr>
          <a:xfrm>
            <a:off x="315265" y="1724940"/>
            <a:ext cx="5230950" cy="173697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0" name="Google Shape;213;p9">
            <a:extLst>
              <a:ext uri="{FF2B5EF4-FFF2-40B4-BE49-F238E27FC236}">
                <a16:creationId xmlns:a16="http://schemas.microsoft.com/office/drawing/2014/main" id="{417ED490-8C93-49CE-B330-3FE5E0860054}"/>
              </a:ext>
            </a:extLst>
          </p:cNvPr>
          <p:cNvPicPr/>
          <p:nvPr/>
        </p:nvPicPr>
        <p:blipFill>
          <a:blip r:embed="rId6"/>
          <a:stretch/>
        </p:blipFill>
        <p:spPr>
          <a:xfrm flipH="1">
            <a:off x="328328" y="1752183"/>
            <a:ext cx="933271" cy="875928"/>
          </a:xfrm>
          <a:prstGeom prst="rect">
            <a:avLst/>
          </a:prstGeom>
          <a:ln>
            <a:noFill/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4FE953E4-3BF5-47B7-97C2-AB4C13045668}"/>
              </a:ext>
            </a:extLst>
          </p:cNvPr>
          <p:cNvSpPr txBox="1"/>
          <p:nvPr/>
        </p:nvSpPr>
        <p:spPr>
          <a:xfrm>
            <a:off x="324648" y="2508632"/>
            <a:ext cx="923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je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2CCA5F1-0DDC-41A2-85FB-8E129494CA8D}"/>
              </a:ext>
            </a:extLst>
          </p:cNvPr>
          <p:cNvSpPr/>
          <p:nvPr/>
        </p:nvSpPr>
        <p:spPr>
          <a:xfrm>
            <a:off x="315265" y="3061801"/>
            <a:ext cx="24298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fr-FR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</a:rPr>
              <a:t>Monsieur Lemaire 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DB38A40-3114-4752-BDA6-8F816DB65E58}"/>
              </a:ext>
            </a:extLst>
          </p:cNvPr>
          <p:cNvSpPr/>
          <p:nvPr/>
        </p:nvSpPr>
        <p:spPr>
          <a:xfrm>
            <a:off x="5792495" y="1704955"/>
            <a:ext cx="5230950" cy="173697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4" name="Google Shape;213;p9">
            <a:extLst>
              <a:ext uri="{FF2B5EF4-FFF2-40B4-BE49-F238E27FC236}">
                <a16:creationId xmlns:a16="http://schemas.microsoft.com/office/drawing/2014/main" id="{78E6CE65-0079-4AAC-97B4-80BB072BB5AA}"/>
              </a:ext>
            </a:extLst>
          </p:cNvPr>
          <p:cNvPicPr/>
          <p:nvPr/>
        </p:nvPicPr>
        <p:blipFill>
          <a:blip r:embed="rId6"/>
          <a:stretch/>
        </p:blipFill>
        <p:spPr>
          <a:xfrm flipH="1">
            <a:off x="10117445" y="1717498"/>
            <a:ext cx="933271" cy="875928"/>
          </a:xfrm>
          <a:prstGeom prst="rect">
            <a:avLst/>
          </a:prstGeom>
          <a:ln>
            <a:noFill/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9610037-0554-408E-BEC5-9E48A5A410DE}"/>
              </a:ext>
            </a:extLst>
          </p:cNvPr>
          <p:cNvSpPr txBox="1"/>
          <p:nvPr/>
        </p:nvSpPr>
        <p:spPr>
          <a:xfrm>
            <a:off x="10025786" y="2524143"/>
            <a:ext cx="997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nou</a:t>
            </a:r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9118630-3A84-4403-86FA-9FA51F5E79DF}"/>
              </a:ext>
            </a:extLst>
          </p:cNvPr>
          <p:cNvSpPr/>
          <p:nvPr/>
        </p:nvSpPr>
        <p:spPr>
          <a:xfrm>
            <a:off x="5792495" y="3029459"/>
            <a:ext cx="48032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fr-FR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</a:rPr>
              <a:t>Monsieur Lemaire et Monsieur Caput 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</a:endParaRPr>
          </a:p>
        </p:txBody>
      </p:sp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6120A777-C120-4496-940F-D3B340C275B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078" y="1607219"/>
            <a:ext cx="2066579" cy="1445752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7F561EE4-3818-4596-A48F-1763FF735411}"/>
              </a:ext>
            </a:extLst>
          </p:cNvPr>
          <p:cNvSpPr/>
          <p:nvPr/>
        </p:nvSpPr>
        <p:spPr>
          <a:xfrm>
            <a:off x="315265" y="3544076"/>
            <a:ext cx="5230950" cy="173697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486E28-D7FA-4FE5-B17E-1E9C1B242C50}"/>
              </a:ext>
            </a:extLst>
          </p:cNvPr>
          <p:cNvSpPr txBox="1"/>
          <p:nvPr/>
        </p:nvSpPr>
        <p:spPr>
          <a:xfrm>
            <a:off x="324648" y="4327768"/>
            <a:ext cx="923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je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7C73789-9791-419D-A629-BF16483637D6}"/>
              </a:ext>
            </a:extLst>
          </p:cNvPr>
          <p:cNvSpPr/>
          <p:nvPr/>
        </p:nvSpPr>
        <p:spPr>
          <a:xfrm>
            <a:off x="315265" y="4880937"/>
            <a:ext cx="2055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fr-FR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</a:rPr>
              <a:t>Madame Vidal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5661306-1F8E-49F0-8C2C-3E18A2CCF776}"/>
              </a:ext>
            </a:extLst>
          </p:cNvPr>
          <p:cNvSpPr/>
          <p:nvPr/>
        </p:nvSpPr>
        <p:spPr>
          <a:xfrm>
            <a:off x="5792495" y="3524091"/>
            <a:ext cx="5230950" cy="173697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0F7A388-88F7-4037-B0C2-B2D21E5D6183}"/>
              </a:ext>
            </a:extLst>
          </p:cNvPr>
          <p:cNvSpPr txBox="1"/>
          <p:nvPr/>
        </p:nvSpPr>
        <p:spPr>
          <a:xfrm>
            <a:off x="10025786" y="4343279"/>
            <a:ext cx="997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nou</a:t>
            </a:r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2C77D18-893F-44CB-9E31-307742A2AC32}"/>
              </a:ext>
            </a:extLst>
          </p:cNvPr>
          <p:cNvSpPr/>
          <p:nvPr/>
        </p:nvSpPr>
        <p:spPr>
          <a:xfrm>
            <a:off x="5792495" y="4848595"/>
            <a:ext cx="41742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fr-FR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</a:rPr>
              <a:t>Madame Vidal et Madame Dior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</a:endParaRPr>
          </a:p>
        </p:txBody>
      </p:sp>
      <p:pic>
        <p:nvPicPr>
          <p:cNvPr id="67" name="Google Shape;232;p10">
            <a:extLst>
              <a:ext uri="{FF2B5EF4-FFF2-40B4-BE49-F238E27FC236}">
                <a16:creationId xmlns:a16="http://schemas.microsoft.com/office/drawing/2014/main" id="{3304CA43-7441-48FC-B7DE-BFF366E7B445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245777" y="3578265"/>
            <a:ext cx="842452" cy="842452"/>
          </a:xfrm>
          <a:prstGeom prst="rect">
            <a:avLst/>
          </a:prstGeom>
          <a:ln>
            <a:noFill/>
          </a:ln>
        </p:spPr>
      </p:pic>
      <p:pic>
        <p:nvPicPr>
          <p:cNvPr id="68" name="Picture 67" descr="Logo&#10;&#10;Description automatically generated">
            <a:extLst>
              <a:ext uri="{FF2B5EF4-FFF2-40B4-BE49-F238E27FC236}">
                <a16:creationId xmlns:a16="http://schemas.microsoft.com/office/drawing/2014/main" id="{F705E0A8-65EC-4175-98BB-3B26D1E040D8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02" y="3595352"/>
            <a:ext cx="899122" cy="899122"/>
          </a:xfrm>
          <a:prstGeom prst="rect">
            <a:avLst/>
          </a:prstGeom>
        </p:spPr>
      </p:pic>
      <p:pic>
        <p:nvPicPr>
          <p:cNvPr id="73" name="Google Shape;232;p10">
            <a:extLst>
              <a:ext uri="{FF2B5EF4-FFF2-40B4-BE49-F238E27FC236}">
                <a16:creationId xmlns:a16="http://schemas.microsoft.com/office/drawing/2014/main" id="{929912F9-DABC-47DF-A6FE-28137E120E5C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9582455" y="3619102"/>
            <a:ext cx="875372" cy="875372"/>
          </a:xfrm>
          <a:prstGeom prst="rect">
            <a:avLst/>
          </a:prstGeom>
          <a:ln>
            <a:noFill/>
          </a:ln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35AF3EF8-3C0F-4BA1-9B7B-A4B90C0AB50F}"/>
              </a:ext>
            </a:extLst>
          </p:cNvPr>
          <p:cNvSpPr/>
          <p:nvPr/>
        </p:nvSpPr>
        <p:spPr>
          <a:xfrm>
            <a:off x="245778" y="6291242"/>
            <a:ext cx="4879670" cy="4220865"/>
          </a:xfrm>
          <a:prstGeom prst="rect">
            <a:avLst/>
          </a:prstGeom>
          <a:noFill/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912DAB6-B028-4572-A993-A4C94FA5B31C}"/>
              </a:ext>
            </a:extLst>
          </p:cNvPr>
          <p:cNvSpPr txBox="1"/>
          <p:nvPr/>
        </p:nvSpPr>
        <p:spPr>
          <a:xfrm>
            <a:off x="245777" y="6291242"/>
            <a:ext cx="2862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Personne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</a:t>
            </a:r>
          </a:p>
        </p:txBody>
      </p:sp>
      <p:graphicFrame>
        <p:nvGraphicFramePr>
          <p:cNvPr id="78" name="Table 5">
            <a:extLst>
              <a:ext uri="{FF2B5EF4-FFF2-40B4-BE49-F238E27FC236}">
                <a16:creationId xmlns:a16="http://schemas.microsoft.com/office/drawing/2014/main" id="{FE30291B-0F9B-469B-9BB4-96691F3459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928322"/>
              </p:ext>
            </p:extLst>
          </p:nvPr>
        </p:nvGraphicFramePr>
        <p:xfrm>
          <a:off x="352125" y="6752907"/>
          <a:ext cx="4666975" cy="1584960"/>
        </p:xfrm>
        <a:graphic>
          <a:graphicData uri="http://schemas.openxmlformats.org/drawingml/2006/table">
            <a:tbl>
              <a:tblPr firstRow="1" bandRow="1"/>
              <a:tblGrid>
                <a:gridCol w="4666975">
                  <a:extLst>
                    <a:ext uri="{9D8B030D-6E8A-4147-A177-3AD203B41FA5}">
                      <a16:colId xmlns:a16="http://schemas.microsoft.com/office/drawing/2014/main" val="111497638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Roman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un…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075163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lent…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63087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chante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et…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903561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habite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2254205"/>
                  </a:ext>
                </a:extLst>
              </a:tr>
            </a:tbl>
          </a:graphicData>
        </a:graphic>
      </p:graphicFrame>
      <p:graphicFrame>
        <p:nvGraphicFramePr>
          <p:cNvPr id="80" name="Table 5">
            <a:extLst>
              <a:ext uri="{FF2B5EF4-FFF2-40B4-BE49-F238E27FC236}">
                <a16:creationId xmlns:a16="http://schemas.microsoft.com/office/drawing/2014/main" id="{ECEEBD8B-E10F-4320-B94F-FA2E9244D3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650698"/>
              </p:ext>
            </p:extLst>
          </p:nvPr>
        </p:nvGraphicFramePr>
        <p:xfrm>
          <a:off x="360731" y="8742004"/>
          <a:ext cx="4666975" cy="1584960"/>
        </p:xfrm>
        <a:graphic>
          <a:graphicData uri="http://schemas.openxmlformats.org/drawingml/2006/table">
            <a:tbl>
              <a:tblPr firstRow="1" bandRow="1"/>
              <a:tblGrid>
                <a:gridCol w="4666975">
                  <a:extLst>
                    <a:ext uri="{9D8B030D-6E8A-4147-A177-3AD203B41FA5}">
                      <a16:colId xmlns:a16="http://schemas.microsoft.com/office/drawing/2014/main" val="111497638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… serpent blanc.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075163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France.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63087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… des oranges.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903561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méchant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2254205"/>
                  </a:ext>
                </a:extLst>
              </a:tr>
            </a:tbl>
          </a:graphicData>
        </a:graphic>
      </p:graphicFrame>
      <p:pic>
        <p:nvPicPr>
          <p:cNvPr id="81" name="Picture 80">
            <a:extLst>
              <a:ext uri="{FF2B5EF4-FFF2-40B4-BE49-F238E27FC236}">
                <a16:creationId xmlns:a16="http://schemas.microsoft.com/office/drawing/2014/main" id="{F73B5F27-73CA-4CD6-A235-215B0A9A84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431" y="5324661"/>
            <a:ext cx="2164268" cy="853514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E3058D86-0C95-4F51-8719-AE4A3D948C2F}"/>
              </a:ext>
            </a:extLst>
          </p:cNvPr>
          <p:cNvSpPr txBox="1"/>
          <p:nvPr/>
        </p:nvSpPr>
        <p:spPr>
          <a:xfrm>
            <a:off x="5192047" y="6220841"/>
            <a:ext cx="7745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Say your four sentence beginnings.</a:t>
            </a:r>
            <a:b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Your partner will finish your sentence.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C127C0C-5E73-416A-BF7A-73240B819E61}"/>
              </a:ext>
            </a:extLst>
          </p:cNvPr>
          <p:cNvSpPr txBox="1"/>
          <p:nvPr/>
        </p:nvSpPr>
        <p:spPr>
          <a:xfrm>
            <a:off x="2584077" y="10782389"/>
            <a:ext cx="7745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les phrases. Qui parle ?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D01E429-848D-4BDB-BB8C-2EADB8356BB6}"/>
              </a:ext>
            </a:extLst>
          </p:cNvPr>
          <p:cNvSpPr txBox="1"/>
          <p:nvPr/>
        </p:nvSpPr>
        <p:spPr>
          <a:xfrm>
            <a:off x="2351975" y="5524542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A.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B – turn to the next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0D73DCE-A070-4092-A21F-609101C12182}"/>
              </a:ext>
            </a:extLst>
          </p:cNvPr>
          <p:cNvSpPr txBox="1"/>
          <p:nvPr/>
        </p:nvSpPr>
        <p:spPr>
          <a:xfrm>
            <a:off x="5192047" y="8576470"/>
            <a:ext cx="3874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Listen to your partner.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Finish the four sentences.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4149C525-2EB3-4626-8EB2-785D56E896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6431" y="10643081"/>
            <a:ext cx="2377646" cy="853514"/>
          </a:xfrm>
          <a:prstGeom prst="rect">
            <a:avLst/>
          </a:prstGeom>
        </p:spPr>
      </p:pic>
      <p:graphicFrame>
        <p:nvGraphicFramePr>
          <p:cNvPr id="87" name="Table 51">
            <a:extLst>
              <a:ext uri="{FF2B5EF4-FFF2-40B4-BE49-F238E27FC236}">
                <a16:creationId xmlns:a16="http://schemas.microsoft.com/office/drawing/2014/main" id="{18A5E38C-5C4F-4D72-B50E-904D8A13FB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424049"/>
              </p:ext>
            </p:extLst>
          </p:nvPr>
        </p:nvGraphicFramePr>
        <p:xfrm>
          <a:off x="366617" y="11463677"/>
          <a:ext cx="10501233" cy="46423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7157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986367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355272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5292437">
                  <a:extLst>
                    <a:ext uri="{9D8B030D-6E8A-4147-A177-3AD203B41FA5}">
                      <a16:colId xmlns:a16="http://schemas.microsoft.com/office/drawing/2014/main" val="1229825210"/>
                    </a:ext>
                  </a:extLst>
                </a:gridCol>
              </a:tblGrid>
              <a:tr h="413688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1219170" rtl="0" eaLnBrk="1" latinLnBrk="0" hangingPunct="1"/>
                      <a:r>
                        <a:rPr lang="en-GB" sz="24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nou</a:t>
                      </a:r>
                      <a:r>
                        <a:rPr lang="en-GB" sz="24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</a:t>
                      </a:r>
                      <a:r>
                        <a:rPr lang="en-GB" sz="24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(we)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4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nou</a:t>
                      </a:r>
                      <a:r>
                        <a:rPr lang="en-GB" sz="24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</a:t>
                      </a:r>
                      <a:r>
                        <a:rPr lang="en-GB" sz="24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4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(we)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err="1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en</a:t>
                      </a:r>
                      <a:r>
                        <a:rPr lang="en-GB" sz="2400" b="1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 </a:t>
                      </a:r>
                      <a:r>
                        <a:rPr lang="en-GB" sz="2400" b="1" dirty="0" err="1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anglais</a:t>
                      </a:r>
                      <a:endParaRPr lang="en-GB" sz="2400" b="1" dirty="0"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0797608"/>
                  </a:ext>
                </a:extLst>
              </a:tr>
              <a:tr h="41368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naughty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1368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41368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/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  <a:tr h="41368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077367"/>
                  </a:ext>
                </a:extLst>
              </a:tr>
              <a:tr h="41368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789428"/>
                  </a:ext>
                </a:extLst>
              </a:tr>
              <a:tr h="41368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5492749"/>
                  </a:ext>
                </a:extLst>
              </a:tr>
              <a:tr h="41368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7968483"/>
                  </a:ext>
                </a:extLst>
              </a:tr>
              <a:tr h="41368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393615"/>
                  </a:ext>
                </a:extLst>
              </a:tr>
            </a:tbl>
          </a:graphicData>
        </a:graphic>
      </p:graphicFrame>
      <p:pic>
        <p:nvPicPr>
          <p:cNvPr id="94" name="Picture 93">
            <a:extLst>
              <a:ext uri="{FF2B5EF4-FFF2-40B4-BE49-F238E27FC236}">
                <a16:creationId xmlns:a16="http://schemas.microsoft.com/office/drawing/2014/main" id="{A0679C53-0BFB-4E1F-804C-79DAD068E5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00968" y="11490936"/>
            <a:ext cx="588315" cy="47605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EBA203D-81E0-405D-9EF9-7015FD65C07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2178895" y="12039357"/>
            <a:ext cx="346161" cy="360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900D6A-2399-4AD2-9B35-2DEC675731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08104" y="11596362"/>
            <a:ext cx="588315" cy="4044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F1D64B-A763-4D9D-A406-9BEFD0C8C9D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5799" y="11528083"/>
            <a:ext cx="816085" cy="40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77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1023445" y="15602826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816129" y="15435165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2931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12</a:t>
              </a:r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F73B5F27-73CA-4CD6-A235-215B0A9A8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31" y="787893"/>
            <a:ext cx="2164268" cy="85351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9B168E8-F2C5-46E5-9A6A-CF032255EA07}"/>
              </a:ext>
            </a:extLst>
          </p:cNvPr>
          <p:cNvSpPr txBox="1"/>
          <p:nvPr/>
        </p:nvSpPr>
        <p:spPr>
          <a:xfrm>
            <a:off x="2399799" y="939668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B.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A – on the previous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5FE62C12-7BA7-4E2F-94EF-92E2F3E2FCD8}"/>
              </a:ext>
            </a:extLst>
          </p:cNvPr>
          <p:cNvSpPr txBox="1">
            <a:spLocks/>
          </p:cNvSpPr>
          <p:nvPr/>
        </p:nvSpPr>
        <p:spPr>
          <a:xfrm>
            <a:off x="4071928" y="898804"/>
            <a:ext cx="1444386" cy="204759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handout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E68F074-0C1C-4629-BD4A-B3248E99C715}"/>
              </a:ext>
            </a:extLst>
          </p:cNvPr>
          <p:cNvSpPr/>
          <p:nvPr/>
        </p:nvSpPr>
        <p:spPr>
          <a:xfrm>
            <a:off x="281580" y="2027227"/>
            <a:ext cx="4879670" cy="2129688"/>
          </a:xfrm>
          <a:prstGeom prst="rect">
            <a:avLst/>
          </a:prstGeom>
          <a:noFill/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162B3C8-5DFF-4A15-BCA0-DC0C6FE4EFD1}"/>
              </a:ext>
            </a:extLst>
          </p:cNvPr>
          <p:cNvSpPr txBox="1"/>
          <p:nvPr/>
        </p:nvSpPr>
        <p:spPr>
          <a:xfrm>
            <a:off x="281579" y="2027226"/>
            <a:ext cx="2862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Personne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B</a:t>
            </a:r>
          </a:p>
        </p:txBody>
      </p:sp>
      <p:graphicFrame>
        <p:nvGraphicFramePr>
          <p:cNvPr id="43" name="Table 5">
            <a:extLst>
              <a:ext uri="{FF2B5EF4-FFF2-40B4-BE49-F238E27FC236}">
                <a16:creationId xmlns:a16="http://schemas.microsoft.com/office/drawing/2014/main" id="{5C010A64-CF6C-484A-BD61-91F4433F4C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92318"/>
              </p:ext>
            </p:extLst>
          </p:nvPr>
        </p:nvGraphicFramePr>
        <p:xfrm>
          <a:off x="387927" y="2488891"/>
          <a:ext cx="4666975" cy="1584960"/>
        </p:xfrm>
        <a:graphic>
          <a:graphicData uri="http://schemas.openxmlformats.org/drawingml/2006/table">
            <a:tbl>
              <a:tblPr firstRow="1" bandRow="1"/>
              <a:tblGrid>
                <a:gridCol w="4666975">
                  <a:extLst>
                    <a:ext uri="{9D8B030D-6E8A-4147-A177-3AD203B41FA5}">
                      <a16:colId xmlns:a16="http://schemas.microsoft.com/office/drawing/2014/main" val="111497638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danse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souvent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075163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… à Rouen.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63087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éléphant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indépendant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903561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mais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intelligent.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2254205"/>
                  </a:ext>
                </a:extLst>
              </a:tr>
            </a:tbl>
          </a:graphicData>
        </a:graphic>
      </p:graphicFrame>
      <p:graphicFrame>
        <p:nvGraphicFramePr>
          <p:cNvPr id="44" name="Table 5">
            <a:extLst>
              <a:ext uri="{FF2B5EF4-FFF2-40B4-BE49-F238E27FC236}">
                <a16:creationId xmlns:a16="http://schemas.microsoft.com/office/drawing/2014/main" id="{EE295027-4723-45EA-960D-96CCDB0D0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361645"/>
              </p:ext>
            </p:extLst>
          </p:nvPr>
        </p:nvGraphicFramePr>
        <p:xfrm>
          <a:off x="6541021" y="2561677"/>
          <a:ext cx="4666975" cy="1584960"/>
        </p:xfrm>
        <a:graphic>
          <a:graphicData uri="http://schemas.openxmlformats.org/drawingml/2006/table">
            <a:tbl>
              <a:tblPr firstRow="1" bandRow="1"/>
              <a:tblGrid>
                <a:gridCol w="4666975">
                  <a:extLst>
                    <a:ext uri="{9D8B030D-6E8A-4147-A177-3AD203B41FA5}">
                      <a16:colId xmlns:a16="http://schemas.microsoft.com/office/drawing/2014/main" val="111497638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habite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...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075163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différent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et...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63087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Il mange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souvent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...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903561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Laurent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un...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2254205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8D541BA8-0C33-47B8-8F2A-BE6AE46684FF}"/>
              </a:ext>
            </a:extLst>
          </p:cNvPr>
          <p:cNvSpPr txBox="1"/>
          <p:nvPr/>
        </p:nvSpPr>
        <p:spPr>
          <a:xfrm>
            <a:off x="6483933" y="1874607"/>
            <a:ext cx="4879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Say your four sentence beginnings.</a:t>
            </a:r>
            <a:b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Your partner will finish your sentence.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B285442-A2EE-4812-96FD-C9F5BA6D8AC3}"/>
              </a:ext>
            </a:extLst>
          </p:cNvPr>
          <p:cNvSpPr txBox="1"/>
          <p:nvPr/>
        </p:nvSpPr>
        <p:spPr>
          <a:xfrm>
            <a:off x="215181" y="1627928"/>
            <a:ext cx="6474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Listen to your partner.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Finish the four sentences.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1CEBA27-3D87-408F-AF34-339BE5B2FF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317" y="4216505"/>
            <a:ext cx="2274005" cy="85961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105ABDC-BBA3-42DF-A581-8156F88E773F}"/>
              </a:ext>
            </a:extLst>
          </p:cNvPr>
          <p:cNvSpPr txBox="1"/>
          <p:nvPr/>
        </p:nvSpPr>
        <p:spPr>
          <a:xfrm>
            <a:off x="2480023" y="4341412"/>
            <a:ext cx="7745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Lis les phrases.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L’adjectif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quoi ?</a:t>
            </a:r>
          </a:p>
        </p:txBody>
      </p:sp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4B810C34-AE7F-4EED-B7B4-9B08B9C2AB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946879"/>
              </p:ext>
            </p:extLst>
          </p:nvPr>
        </p:nvGraphicFramePr>
        <p:xfrm>
          <a:off x="235531" y="5077919"/>
          <a:ext cx="9989943" cy="3657600"/>
        </p:xfrm>
        <a:graphic>
          <a:graphicData uri="http://schemas.openxmlformats.org/drawingml/2006/table">
            <a:tbl>
              <a:tblPr firstRow="1" bandRow="1"/>
              <a:tblGrid>
                <a:gridCol w="974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4476">
                  <a:extLst>
                    <a:ext uri="{9D8B030D-6E8A-4147-A177-3AD203B41FA5}">
                      <a16:colId xmlns:a16="http://schemas.microsoft.com/office/drawing/2014/main" val="745458274"/>
                    </a:ext>
                  </a:extLst>
                </a:gridCol>
                <a:gridCol w="2652349">
                  <a:extLst>
                    <a:ext uri="{9D8B030D-6E8A-4147-A177-3AD203B41FA5}">
                      <a16:colId xmlns:a16="http://schemas.microsoft.com/office/drawing/2014/main" val="1347700533"/>
                    </a:ext>
                  </a:extLst>
                </a:gridCol>
                <a:gridCol w="3139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5956"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7030A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Je </a:t>
                      </a:r>
                      <a:r>
                        <a:rPr lang="en-GB" sz="18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suis</a:t>
                      </a:r>
                      <a:r>
                        <a:rPr lang="en-GB" sz="18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GB" sz="18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Léa</a:t>
                      </a:r>
                      <a:r>
                        <a:rPr lang="en-GB" sz="18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et je </a:t>
                      </a:r>
                      <a:r>
                        <a:rPr lang="en-GB" sz="18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suis</a:t>
                      </a:r>
                      <a:r>
                        <a:rPr lang="en-GB" sz="18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intelligente</a:t>
                      </a:r>
                      <a:endParaRPr lang="en-GB" sz="18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intelligentes</a:t>
                      </a:r>
                      <a:endParaRPr lang="en-GB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842"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7030A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Il </a:t>
                      </a:r>
                      <a:r>
                        <a:rPr lang="en-GB" sz="1800" dirty="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est</a:t>
                      </a:r>
                      <a:r>
                        <a:rPr lang="en-GB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contents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8842"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7030A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Elle </a:t>
                      </a:r>
                      <a:r>
                        <a:rPr lang="en-GB" sz="1800" dirty="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est</a:t>
                      </a:r>
                      <a:r>
                        <a:rPr lang="en-GB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drôle</a:t>
                      </a:r>
                      <a:endParaRPr lang="en-GB" sz="18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drôles</a:t>
                      </a:r>
                      <a:endParaRPr lang="en-GB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8842"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7030A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Nous </a:t>
                      </a:r>
                      <a:r>
                        <a:rPr lang="en-GB" sz="1800" dirty="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sommes</a:t>
                      </a:r>
                      <a:r>
                        <a:rPr lang="en-GB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petit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petits</a:t>
                      </a:r>
                      <a:endParaRPr lang="en-GB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8842"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7030A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Adèle ! Tu es…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sage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sages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8842"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7030A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Nous </a:t>
                      </a:r>
                      <a:r>
                        <a:rPr lang="en-GB" sz="1800" dirty="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sommes</a:t>
                      </a:r>
                      <a:r>
                        <a:rPr lang="en-GB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calme</a:t>
                      </a:r>
                      <a:endParaRPr lang="en-GB" sz="18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calmes</a:t>
                      </a:r>
                      <a:endParaRPr lang="en-GB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8842"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7030A0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Il </a:t>
                      </a:r>
                      <a:r>
                        <a:rPr lang="en-GB" sz="1800" dirty="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est</a:t>
                      </a:r>
                      <a:r>
                        <a:rPr lang="en-GB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</a:t>
                      </a:r>
                      <a:r>
                        <a:rPr lang="en-GB" sz="180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échant</a:t>
                      </a:r>
                      <a:endParaRPr lang="en-GB" sz="18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</a:t>
                      </a:r>
                      <a:r>
                        <a:rPr lang="en-GB" sz="1800" kern="12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échants</a:t>
                      </a:r>
                      <a:endParaRPr lang="en-GB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8842"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7030A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Nous </a:t>
                      </a:r>
                      <a:r>
                        <a:rPr lang="en-GB" sz="1800" dirty="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sommes</a:t>
                      </a:r>
                      <a:r>
                        <a:rPr lang="en-GB" sz="18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amusant</a:t>
                      </a:r>
                      <a:endParaRPr lang="en-GB" sz="18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Century Gothic" panose="020F0302020204030204"/>
                          <a:sym typeface="Arial"/>
                        </a:defRPr>
                      </a:lvl9pPr>
                    </a:lstStyle>
                    <a:p>
                      <a:r>
                        <a:rPr lang="en-GB" sz="18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amusants</a:t>
                      </a:r>
                      <a:endParaRPr lang="en-GB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3" name="Picture 62">
            <a:extLst>
              <a:ext uri="{FF2B5EF4-FFF2-40B4-BE49-F238E27FC236}">
                <a16:creationId xmlns:a16="http://schemas.microsoft.com/office/drawing/2014/main" id="{C2644DCE-5750-49C9-817B-F78D8BFFDA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39"/>
          <a:stretch/>
        </p:blipFill>
        <p:spPr>
          <a:xfrm>
            <a:off x="8328780" y="4471003"/>
            <a:ext cx="825557" cy="584775"/>
          </a:xfrm>
          <a:prstGeom prst="rect">
            <a:avLst/>
          </a:prstGeom>
        </p:spPr>
      </p:pic>
      <p:pic>
        <p:nvPicPr>
          <p:cNvPr id="66" name="Picture 65" descr="A picture containing text&#10;&#10;Description automatically generated">
            <a:extLst>
              <a:ext uri="{FF2B5EF4-FFF2-40B4-BE49-F238E27FC236}">
                <a16:creationId xmlns:a16="http://schemas.microsoft.com/office/drawing/2014/main" id="{1E434B69-1D25-494E-B2F2-396230198E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510" y="4486247"/>
            <a:ext cx="593996" cy="603135"/>
          </a:xfrm>
          <a:prstGeom prst="rect">
            <a:avLst/>
          </a:prstGeom>
        </p:spPr>
      </p:pic>
      <p:pic>
        <p:nvPicPr>
          <p:cNvPr id="69" name="Picture 68" descr="Logo&#10;&#10;Description automatically generated">
            <a:extLst>
              <a:ext uri="{FF2B5EF4-FFF2-40B4-BE49-F238E27FC236}">
                <a16:creationId xmlns:a16="http://schemas.microsoft.com/office/drawing/2014/main" id="{92C2543E-7682-4F0A-A071-FA0FA6C8FD2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74"/>
          <a:stretch/>
        </p:blipFill>
        <p:spPr>
          <a:xfrm>
            <a:off x="7965774" y="4478526"/>
            <a:ext cx="649978" cy="578604"/>
          </a:xfrm>
          <a:prstGeom prst="rect">
            <a:avLst/>
          </a:prstGeom>
        </p:spPr>
      </p:pic>
      <p:pic>
        <p:nvPicPr>
          <p:cNvPr id="70" name="Picture 6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2D16A4F-6389-4F0B-88C3-3ADDB9458B9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63"/>
          <a:stretch/>
        </p:blipFill>
        <p:spPr>
          <a:xfrm>
            <a:off x="9124089" y="4501891"/>
            <a:ext cx="578663" cy="584776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A4ABA36-9D99-4D68-95AF-6C37A6AB7B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6296876" y="5095484"/>
            <a:ext cx="346161" cy="360584"/>
          </a:xfrm>
          <a:prstGeom prst="rect">
            <a:avLst/>
          </a:prstGeom>
        </p:spPr>
      </p:pic>
      <p:graphicFrame>
        <p:nvGraphicFramePr>
          <p:cNvPr id="72" name="Google Shape;397;p9">
            <a:extLst>
              <a:ext uri="{FF2B5EF4-FFF2-40B4-BE49-F238E27FC236}">
                <a16:creationId xmlns:a16="http://schemas.microsoft.com/office/drawing/2014/main" id="{B214B59E-6634-42B1-AC57-D190AD542E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8096500"/>
              </p:ext>
            </p:extLst>
          </p:nvPr>
        </p:nvGraphicFramePr>
        <p:xfrm>
          <a:off x="274877" y="9575533"/>
          <a:ext cx="11775004" cy="175642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47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2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96392645"/>
                    </a:ext>
                  </a:extLst>
                </a:gridCol>
                <a:gridCol w="5627310">
                  <a:extLst>
                    <a:ext uri="{9D8B030D-6E8A-4147-A177-3AD203B41FA5}">
                      <a16:colId xmlns:a16="http://schemas.microsoft.com/office/drawing/2014/main" val="3701346545"/>
                    </a:ext>
                  </a:extLst>
                </a:gridCol>
              </a:tblGrid>
              <a:tr h="433071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volini" panose="03000502040302020204" pitchFamily="66" charset="0"/>
                        <a:ea typeface="Century Gothic"/>
                        <a:cs typeface="Cavolini" panose="03000502040302020204" pitchFamily="66" charset="0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avolini" panose="03000502040302020204" pitchFamily="66" charset="0"/>
                          <a:sym typeface="Century Gothic"/>
                        </a:rPr>
                        <a:t>3</a:t>
                      </a:r>
                      <a:endParaRPr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avolini" panose="03000502040302020204" pitchFamily="66" charset="0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volini" panose="03000502040302020204" pitchFamily="66" charset="0"/>
                        <a:ea typeface="Century Gothic"/>
                        <a:cs typeface="Cavolini" panose="03000502040302020204" pitchFamily="66" charset="0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0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(You are…)</a:t>
                      </a:r>
                      <a:endParaRPr sz="2000" b="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(She is…)</a:t>
                      </a:r>
                      <a:endParaRPr sz="2000" b="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071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0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i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(I am…)</a:t>
                      </a:r>
                      <a:endParaRPr sz="2000" b="0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(We are…)</a:t>
                      </a:r>
                      <a:endParaRPr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257607" y="9007220"/>
            <a:ext cx="9872779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quatre phrases.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95C397BB-3596-4810-93A7-73AF811C13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119" y="8786001"/>
            <a:ext cx="2048434" cy="847417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D0AD4C2-ED4F-4DC2-9958-46DFB28D6E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2942" y="13113784"/>
            <a:ext cx="1019171" cy="862105"/>
          </a:xfrm>
          <a:prstGeom prst="rect">
            <a:avLst/>
          </a:prstGeom>
        </p:spPr>
      </p:pic>
      <p:pic>
        <p:nvPicPr>
          <p:cNvPr id="87" name="Picture 86" descr="Icon&#10;&#10;Description automatically generated">
            <a:extLst>
              <a:ext uri="{FF2B5EF4-FFF2-40B4-BE49-F238E27FC236}">
                <a16:creationId xmlns:a16="http://schemas.microsoft.com/office/drawing/2014/main" id="{B873C83F-F483-4CF7-BF0D-08D0B33FFF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42" y="11748183"/>
            <a:ext cx="1019171" cy="94646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9694785A-696B-4164-BFE5-0366492A002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3266" y="14724061"/>
            <a:ext cx="998847" cy="878765"/>
          </a:xfrm>
          <a:prstGeom prst="rect">
            <a:avLst/>
          </a:prstGeom>
        </p:spPr>
      </p:pic>
      <p:graphicFrame>
        <p:nvGraphicFramePr>
          <p:cNvPr id="89" name="Table 4">
            <a:extLst>
              <a:ext uri="{FF2B5EF4-FFF2-40B4-BE49-F238E27FC236}">
                <a16:creationId xmlns:a16="http://schemas.microsoft.com/office/drawing/2014/main" id="{CAE685EA-880D-46A2-B3D2-B6BF4A7B8A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835875"/>
              </p:ext>
            </p:extLst>
          </p:nvPr>
        </p:nvGraphicFramePr>
        <p:xfrm>
          <a:off x="281579" y="11424310"/>
          <a:ext cx="10039526" cy="4744607"/>
        </p:xfrm>
        <a:graphic>
          <a:graphicData uri="http://schemas.openxmlformats.org/drawingml/2006/table">
            <a:tbl>
              <a:tblPr firstRow="1" bandRow="1"/>
              <a:tblGrid>
                <a:gridCol w="171906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8268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6876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6901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0971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trop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pour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moi</a:t>
                      </a:r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70971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puis</a:t>
                      </a:r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idéal</a:t>
                      </a:r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absents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70971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rapide</a:t>
                      </a:r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triste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différentes</a:t>
                      </a:r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70971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lents</a:t>
                      </a:r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jeune</a:t>
                      </a:r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fort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709712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fortes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malade</a:t>
                      </a:r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drôles</a:t>
                      </a:r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70971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méchantes</a:t>
                      </a:r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prudents</a:t>
                      </a:r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stricte</a:t>
                      </a:r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486335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nous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sommes</a:t>
                      </a:r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sages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94" name="Picture 93">
            <a:extLst>
              <a:ext uri="{FF2B5EF4-FFF2-40B4-BE49-F238E27FC236}">
                <a16:creationId xmlns:a16="http://schemas.microsoft.com/office/drawing/2014/main" id="{32C5A9EC-111F-4F44-9A75-8D128F39058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78664" y="11340259"/>
            <a:ext cx="2903975" cy="982021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CD79FD6E-4B91-4473-BD43-1DB5A2F63FF2}"/>
              </a:ext>
            </a:extLst>
          </p:cNvPr>
          <p:cNvSpPr txBox="1"/>
          <p:nvPr/>
        </p:nvSpPr>
        <p:spPr>
          <a:xfrm>
            <a:off x="10380340" y="12256617"/>
            <a:ext cx="19665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</a:b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54303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211A264-E20E-4DBA-9E85-28AA9967D822}"/>
              </a:ext>
            </a:extLst>
          </p:cNvPr>
          <p:cNvSpPr/>
          <p:nvPr/>
        </p:nvSpPr>
        <p:spPr>
          <a:xfrm>
            <a:off x="361940" y="1173246"/>
            <a:ext cx="3665413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6FA2AD5-7982-4C4A-9071-FA56CEC7A301}"/>
              </a:ext>
            </a:extLst>
          </p:cNvPr>
          <p:cNvGrpSpPr/>
          <p:nvPr/>
        </p:nvGrpSpPr>
        <p:grpSpPr>
          <a:xfrm>
            <a:off x="499548" y="1233491"/>
            <a:ext cx="2957045" cy="672351"/>
            <a:chOff x="1639842" y="1416995"/>
            <a:chExt cx="1801949" cy="409714"/>
          </a:xfrm>
        </p:grpSpPr>
        <p:sp>
          <p:nvSpPr>
            <p:cNvPr id="50" name="Google Shape;112;p3">
              <a:extLst>
                <a:ext uri="{FF2B5EF4-FFF2-40B4-BE49-F238E27FC236}">
                  <a16:creationId xmlns:a16="http://schemas.microsoft.com/office/drawing/2014/main" id="{1B04C588-B1EC-4096-9310-ED93D546479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1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C1701521-45D5-4D27-A34F-0DA452E0AFC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DC367A4-BAED-405C-AB05-FAB38495AA66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3206798-092E-499A-BB36-18F4BB7D50B9}"/>
              </a:ext>
            </a:extLst>
          </p:cNvPr>
          <p:cNvGrpSpPr/>
          <p:nvPr/>
        </p:nvGrpSpPr>
        <p:grpSpPr>
          <a:xfrm>
            <a:off x="8967738" y="892965"/>
            <a:ext cx="2991081" cy="2306627"/>
            <a:chOff x="4876029" y="582476"/>
            <a:chExt cx="1822690" cy="140560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7281B14-5868-42C3-BC91-E397195F9779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05601"/>
              <a:chOff x="4310576" y="875609"/>
              <a:chExt cx="2558030" cy="1902363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666EE5C-78BD-4FB9-96C5-D269AB0EE24D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824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0DBAC6AE-2A61-47BB-8A97-B1F1E2F17228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09A2FCB-5B6C-4D34-ACF9-6095E2D8EA9D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6E9EA2-0B29-49D9-A94D-9D6045FB2486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4255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969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Using numbers 1-31</a:t>
              </a:r>
              <a:endParaRPr kumimoji="0" lang="en-GB" sz="196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BBC3034-43AB-4F11-B2D0-0FE2A64A70E8}"/>
                </a:ext>
              </a:extLst>
            </p:cNvPr>
            <p:cNvSpPr/>
            <p:nvPr/>
          </p:nvSpPr>
          <p:spPr>
            <a:xfrm>
              <a:off x="4961589" y="1473225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C0F6358-0A08-4B60-AAFD-97C9AD3F5B85}"/>
                </a:ext>
              </a:extLst>
            </p:cNvPr>
            <p:cNvSpPr txBox="1"/>
            <p:nvPr/>
          </p:nvSpPr>
          <p:spPr>
            <a:xfrm>
              <a:off x="5115812" y="1412247"/>
              <a:ext cx="1575350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Askin</a:t>
              </a:r>
              <a:r>
                <a:rPr lang="en-GB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g and saying when birthdays are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329E832-863D-4C46-A1B1-3540CF672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39" y="2006610"/>
            <a:ext cx="1416338" cy="2081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04A397-7952-45E3-9695-6F163E7B6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646" y="1981462"/>
            <a:ext cx="1416338" cy="21125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405EAA-E108-4BA0-90D3-BB49BDBA0C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0633" y="1358734"/>
            <a:ext cx="4346825" cy="275563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DB930E4-74BC-4FE0-B5B7-38244B983DB5}"/>
              </a:ext>
            </a:extLst>
          </p:cNvPr>
          <p:cNvGrpSpPr/>
          <p:nvPr/>
        </p:nvGrpSpPr>
        <p:grpSpPr>
          <a:xfrm>
            <a:off x="289056" y="8467872"/>
            <a:ext cx="2268556" cy="862054"/>
            <a:chOff x="314909" y="12083263"/>
            <a:chExt cx="2268556" cy="862054"/>
          </a:xfrm>
        </p:grpSpPr>
        <p:sp>
          <p:nvSpPr>
            <p:cNvPr id="35" name="Title 1">
              <a:extLst>
                <a:ext uri="{FF2B5EF4-FFF2-40B4-BE49-F238E27FC236}">
                  <a16:creationId xmlns:a16="http://schemas.microsoft.com/office/drawing/2014/main" id="{34CEBD01-C03D-44D3-AAB7-D6C4AE1AA1A9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36" name="Picture 35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CE19E5C6-1B05-4521-B0D2-83BD5E22F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37" name="Table 51">
            <a:extLst>
              <a:ext uri="{FF2B5EF4-FFF2-40B4-BE49-F238E27FC236}">
                <a16:creationId xmlns:a16="http://schemas.microsoft.com/office/drawing/2014/main" id="{4F68058E-EF35-4419-A7A3-C1BBDA352E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103345"/>
              </p:ext>
            </p:extLst>
          </p:nvPr>
        </p:nvGraphicFramePr>
        <p:xfrm>
          <a:off x="476492" y="9355217"/>
          <a:ext cx="4487394" cy="1889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1279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587829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502229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566057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>
                          <a:latin typeface="Century Gothic" panose="020B0502020202020204" pitchFamily="34" charset="0"/>
                        </a:rPr>
                        <a:t>treize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seize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quatorze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vingt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quinze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trente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6110229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A7F539D2-C6C6-4F61-AB44-2B7E72F9E34B}"/>
              </a:ext>
            </a:extLst>
          </p:cNvPr>
          <p:cNvSpPr txBox="1"/>
          <p:nvPr/>
        </p:nvSpPr>
        <p:spPr>
          <a:xfrm>
            <a:off x="2566333" y="8625273"/>
            <a:ext cx="4669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7D0603-660B-4EE3-BE93-52E010DB092F}"/>
              </a:ext>
            </a:extLst>
          </p:cNvPr>
          <p:cNvSpPr txBox="1"/>
          <p:nvPr/>
        </p:nvSpPr>
        <p:spPr>
          <a:xfrm>
            <a:off x="2640078" y="4555443"/>
            <a:ext cx="7745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A, B,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C.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ACECDB4-CB7E-4773-88F1-A4DFD1955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432" y="4416135"/>
            <a:ext cx="2377646" cy="853514"/>
          </a:xfrm>
          <a:prstGeom prst="rect">
            <a:avLst/>
          </a:prstGeom>
        </p:spPr>
      </p:pic>
      <p:graphicFrame>
        <p:nvGraphicFramePr>
          <p:cNvPr id="42" name="Table 51">
            <a:extLst>
              <a:ext uri="{FF2B5EF4-FFF2-40B4-BE49-F238E27FC236}">
                <a16:creationId xmlns:a16="http://schemas.microsoft.com/office/drawing/2014/main" id="{EE3E9404-5777-49A9-8116-5984A91161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521401"/>
              </p:ext>
            </p:extLst>
          </p:nvPr>
        </p:nvGraphicFramePr>
        <p:xfrm>
          <a:off x="343039" y="5181727"/>
          <a:ext cx="2794893" cy="30948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9340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945553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</a:tblGrid>
              <a:tr h="263407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4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A, B, C</a:t>
                      </a:r>
                      <a:endParaRPr lang="en-GB" sz="24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0797608"/>
                  </a:ext>
                </a:extLst>
              </a:tr>
              <a:tr h="263407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263407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263407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/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  <a:tr h="263407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077367"/>
                  </a:ext>
                </a:extLst>
              </a:tr>
              <a:tr h="263407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789428"/>
                  </a:ext>
                </a:extLst>
              </a:tr>
            </a:tbl>
          </a:graphicData>
        </a:graphic>
      </p:graphicFrame>
      <p:sp>
        <p:nvSpPr>
          <p:cNvPr id="43" name="Oval Callout 13">
            <a:extLst>
              <a:ext uri="{FF2B5EF4-FFF2-40B4-BE49-F238E27FC236}">
                <a16:creationId xmlns:a16="http://schemas.microsoft.com/office/drawing/2014/main" id="{03B2C923-8C45-457B-8C21-EFFB02087BAF}"/>
              </a:ext>
            </a:extLst>
          </p:cNvPr>
          <p:cNvSpPr/>
          <p:nvPr/>
        </p:nvSpPr>
        <p:spPr>
          <a:xfrm>
            <a:off x="7193997" y="4563609"/>
            <a:ext cx="4388094" cy="2217781"/>
          </a:xfrm>
          <a:prstGeom prst="wedgeEllipseCallout">
            <a:avLst>
              <a:gd name="adj1" fmla="val 13667"/>
              <a:gd name="adj2" fmla="val 70019"/>
            </a:avLst>
          </a:prstGeom>
          <a:solidFill>
            <a:schemeClr val="bg2"/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⚠ In French, any number below 100 composed of more than one number is hyphenated.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F0302020204030204"/>
            </a:endParaRPr>
          </a:p>
        </p:txBody>
      </p:sp>
      <p:pic>
        <p:nvPicPr>
          <p:cNvPr id="44" name="Picture 4" descr="Number, Seventeen, 17, Rounded">
            <a:extLst>
              <a:ext uri="{FF2B5EF4-FFF2-40B4-BE49-F238E27FC236}">
                <a16:creationId xmlns:a16="http://schemas.microsoft.com/office/drawing/2014/main" id="{F1D7F5CE-C08B-409F-835B-D9012F7F2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737" y="6695521"/>
            <a:ext cx="1715137" cy="132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D903164-82EA-4950-9AFE-644653A3260A}"/>
              </a:ext>
            </a:extLst>
          </p:cNvPr>
          <p:cNvSpPr txBox="1"/>
          <p:nvPr/>
        </p:nvSpPr>
        <p:spPr>
          <a:xfrm>
            <a:off x="9206740" y="7280488"/>
            <a:ext cx="250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dix-sept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152C99F-9B10-4133-9F67-F018F52E05B4}"/>
              </a:ext>
            </a:extLst>
          </p:cNvPr>
          <p:cNvSpPr/>
          <p:nvPr/>
        </p:nvSpPr>
        <p:spPr>
          <a:xfrm>
            <a:off x="8166291" y="7280488"/>
            <a:ext cx="1330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17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2669A0A-2935-4B21-9A75-5E88B8A44B2B}"/>
              </a:ext>
            </a:extLst>
          </p:cNvPr>
          <p:cNvSpPr txBox="1"/>
          <p:nvPr/>
        </p:nvSpPr>
        <p:spPr>
          <a:xfrm>
            <a:off x="2703552" y="11607573"/>
            <a:ext cx="4045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numéro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et le mot.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906" y="11468265"/>
            <a:ext cx="2377646" cy="853514"/>
          </a:xfrm>
          <a:prstGeom prst="rect">
            <a:avLst/>
          </a:prstGeom>
        </p:spPr>
      </p:pic>
      <p:graphicFrame>
        <p:nvGraphicFramePr>
          <p:cNvPr id="62" name="Table 3">
            <a:extLst>
              <a:ext uri="{FF2B5EF4-FFF2-40B4-BE49-F238E27FC236}">
                <a16:creationId xmlns:a16="http://schemas.microsoft.com/office/drawing/2014/main" id="{0B7E45CA-3E92-4210-A39C-A8CDCAF605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806738"/>
              </p:ext>
            </p:extLst>
          </p:nvPr>
        </p:nvGraphicFramePr>
        <p:xfrm>
          <a:off x="401187" y="12432309"/>
          <a:ext cx="2864527" cy="3614345"/>
        </p:xfrm>
        <a:graphic>
          <a:graphicData uri="http://schemas.openxmlformats.org/drawingml/2006/table">
            <a:tbl>
              <a:tblPr firstRow="1" bandRow="1"/>
              <a:tblGrid>
                <a:gridCol w="646725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741710">
                  <a:extLst>
                    <a:ext uri="{9D8B030D-6E8A-4147-A177-3AD203B41FA5}">
                      <a16:colId xmlns:a16="http://schemas.microsoft.com/office/drawing/2014/main" val="3976524256"/>
                    </a:ext>
                  </a:extLst>
                </a:gridCol>
                <a:gridCol w="1476092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Ex.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douze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graphicFrame>
        <p:nvGraphicFramePr>
          <p:cNvPr id="63" name="Table 3">
            <a:extLst>
              <a:ext uri="{FF2B5EF4-FFF2-40B4-BE49-F238E27FC236}">
                <a16:creationId xmlns:a16="http://schemas.microsoft.com/office/drawing/2014/main" id="{1A7B2692-175F-48DF-8D94-EFCFE9F937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171467"/>
              </p:ext>
            </p:extLst>
          </p:nvPr>
        </p:nvGraphicFramePr>
        <p:xfrm>
          <a:off x="3538267" y="12432308"/>
          <a:ext cx="2656589" cy="3614345"/>
        </p:xfrm>
        <a:graphic>
          <a:graphicData uri="http://schemas.openxmlformats.org/drawingml/2006/table">
            <a:tbl>
              <a:tblPr firstRow="1" bandRow="1"/>
              <a:tblGrid>
                <a:gridCol w="646725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594721">
                  <a:extLst>
                    <a:ext uri="{9D8B030D-6E8A-4147-A177-3AD203B41FA5}">
                      <a16:colId xmlns:a16="http://schemas.microsoft.com/office/drawing/2014/main" val="3976524256"/>
                    </a:ext>
                  </a:extLst>
                </a:gridCol>
                <a:gridCol w="1415143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</a:tblGrid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64" name="Oval Callout 13">
            <a:extLst>
              <a:ext uri="{FF2B5EF4-FFF2-40B4-BE49-F238E27FC236}">
                <a16:creationId xmlns:a16="http://schemas.microsoft.com/office/drawing/2014/main" id="{17988E02-3A8D-497F-ACE5-FE70FB355D1F}"/>
              </a:ext>
            </a:extLst>
          </p:cNvPr>
          <p:cNvSpPr/>
          <p:nvPr/>
        </p:nvSpPr>
        <p:spPr>
          <a:xfrm>
            <a:off x="3356052" y="5241533"/>
            <a:ext cx="3619824" cy="1804409"/>
          </a:xfrm>
          <a:prstGeom prst="wedgeEllipseCallout">
            <a:avLst>
              <a:gd name="adj1" fmla="val 13667"/>
              <a:gd name="adj2" fmla="val 70019"/>
            </a:avLst>
          </a:prstGeom>
          <a:solidFill>
            <a:schemeClr val="bg2"/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⚠ The numbers 17, 18, 19 are a combination: e.g., 10 + 7.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F0302020204030204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B66B3E77-0AB3-433C-B017-00D96C3DC216}"/>
              </a:ext>
            </a:extLst>
          </p:cNvPr>
          <p:cNvSpPr/>
          <p:nvPr/>
        </p:nvSpPr>
        <p:spPr>
          <a:xfrm>
            <a:off x="6749143" y="9254599"/>
            <a:ext cx="5254686" cy="6811704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" name="Google Shape;170;p8" descr="Jigsaw, Puzzle, Piece, Game, Concept, Solution">
            <a:extLst>
              <a:ext uri="{FF2B5EF4-FFF2-40B4-BE49-F238E27FC236}">
                <a16:creationId xmlns:a16="http://schemas.microsoft.com/office/drawing/2014/main" id="{E42C7E6C-0858-4F52-A2DD-51D024A88A52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325342" y="9329926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B2F14654-310A-4E40-A0C8-42B5529314FF}"/>
              </a:ext>
            </a:extLst>
          </p:cNvPr>
          <p:cNvSpPr txBox="1"/>
          <p:nvPr/>
        </p:nvSpPr>
        <p:spPr>
          <a:xfrm>
            <a:off x="6809856" y="9425421"/>
            <a:ext cx="9400959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Les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nombres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de 21 à 31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821415B-F8C4-4334-A4BF-1CE072C4266C}"/>
              </a:ext>
            </a:extLst>
          </p:cNvPr>
          <p:cNvSpPr txBox="1"/>
          <p:nvPr/>
        </p:nvSpPr>
        <p:spPr>
          <a:xfrm>
            <a:off x="6809856" y="9923774"/>
            <a:ext cx="5193974" cy="860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numbers from 21 to 29 are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also a combination: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93A7267-BE04-4265-9F17-EDFB1E84982F}"/>
              </a:ext>
            </a:extLst>
          </p:cNvPr>
          <p:cNvSpPr txBox="1"/>
          <p:nvPr/>
        </p:nvSpPr>
        <p:spPr>
          <a:xfrm>
            <a:off x="6819493" y="11724056"/>
            <a:ext cx="1151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21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CDF635C-E604-4125-B833-E984845B97E0}"/>
              </a:ext>
            </a:extLst>
          </p:cNvPr>
          <p:cNvSpPr txBox="1"/>
          <p:nvPr/>
        </p:nvSpPr>
        <p:spPr>
          <a:xfrm>
            <a:off x="8166291" y="11701358"/>
            <a:ext cx="2509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vingt-et-un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6BC9321-7AF4-43E5-A384-0FD07D20D6FD}"/>
              </a:ext>
            </a:extLst>
          </p:cNvPr>
          <p:cNvSpPr txBox="1"/>
          <p:nvPr/>
        </p:nvSpPr>
        <p:spPr>
          <a:xfrm>
            <a:off x="6836427" y="12387427"/>
            <a:ext cx="1134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22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EE42C6D-B262-4FA8-BD04-8E72EE51013F}"/>
              </a:ext>
            </a:extLst>
          </p:cNvPr>
          <p:cNvSpPr txBox="1"/>
          <p:nvPr/>
        </p:nvSpPr>
        <p:spPr>
          <a:xfrm>
            <a:off x="8166291" y="12364729"/>
            <a:ext cx="2509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vingt</a:t>
            </a: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-deux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8BEB2F7-1514-461A-AFA7-354865F5C368}"/>
              </a:ext>
            </a:extLst>
          </p:cNvPr>
          <p:cNvSpPr txBox="1"/>
          <p:nvPr/>
        </p:nvSpPr>
        <p:spPr>
          <a:xfrm>
            <a:off x="6853359" y="13126624"/>
            <a:ext cx="1312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23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C909B6D-D878-4E55-8B41-C6B85CDAAF32}"/>
              </a:ext>
            </a:extLst>
          </p:cNvPr>
          <p:cNvSpPr txBox="1"/>
          <p:nvPr/>
        </p:nvSpPr>
        <p:spPr>
          <a:xfrm>
            <a:off x="8166291" y="13103926"/>
            <a:ext cx="2509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vingt</a:t>
            </a: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-trois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D37CFA7-5B5F-4B90-BEF9-C9D05FB09C88}"/>
              </a:ext>
            </a:extLst>
          </p:cNvPr>
          <p:cNvSpPr txBox="1"/>
          <p:nvPr/>
        </p:nvSpPr>
        <p:spPr>
          <a:xfrm>
            <a:off x="6836426" y="13784775"/>
            <a:ext cx="1134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24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8D46F1-FE9E-46DF-B80D-9F4366D0BCC7}"/>
              </a:ext>
            </a:extLst>
          </p:cNvPr>
          <p:cNvSpPr txBox="1"/>
          <p:nvPr/>
        </p:nvSpPr>
        <p:spPr>
          <a:xfrm>
            <a:off x="8166291" y="13762077"/>
            <a:ext cx="2509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vingt-quatre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3879D9F-37DB-4EC2-8FB8-335A5C0BF67D}"/>
              </a:ext>
            </a:extLst>
          </p:cNvPr>
          <p:cNvSpPr txBox="1"/>
          <p:nvPr/>
        </p:nvSpPr>
        <p:spPr>
          <a:xfrm>
            <a:off x="6859689" y="14545274"/>
            <a:ext cx="1134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25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FCAD739-6BDF-4D74-83DB-C988BFE1FF17}"/>
              </a:ext>
            </a:extLst>
          </p:cNvPr>
          <p:cNvSpPr txBox="1"/>
          <p:nvPr/>
        </p:nvSpPr>
        <p:spPr>
          <a:xfrm>
            <a:off x="8189554" y="14522576"/>
            <a:ext cx="2509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vingt</a:t>
            </a: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-cinq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05E78C9-310B-4D35-89A7-9934D5FD4359}"/>
              </a:ext>
            </a:extLst>
          </p:cNvPr>
          <p:cNvSpPr txBox="1"/>
          <p:nvPr/>
        </p:nvSpPr>
        <p:spPr>
          <a:xfrm>
            <a:off x="6859689" y="15285508"/>
            <a:ext cx="1134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26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F2E16D2-91DF-4A04-8740-F7F7968B4D9E}"/>
              </a:ext>
            </a:extLst>
          </p:cNvPr>
          <p:cNvSpPr txBox="1"/>
          <p:nvPr/>
        </p:nvSpPr>
        <p:spPr>
          <a:xfrm>
            <a:off x="8189554" y="15262810"/>
            <a:ext cx="2509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vingt</a:t>
            </a: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-six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7C92C19-8E48-4F5A-9E65-AD28B2D62A4C}"/>
              </a:ext>
            </a:extLst>
          </p:cNvPr>
          <p:cNvSpPr txBox="1"/>
          <p:nvPr/>
        </p:nvSpPr>
        <p:spPr>
          <a:xfrm>
            <a:off x="6836426" y="10964527"/>
            <a:ext cx="1151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20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236000A-10B3-4454-83F6-D8D45F9F8117}"/>
              </a:ext>
            </a:extLst>
          </p:cNvPr>
          <p:cNvSpPr txBox="1"/>
          <p:nvPr/>
        </p:nvSpPr>
        <p:spPr>
          <a:xfrm>
            <a:off x="8166291" y="10953755"/>
            <a:ext cx="1151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vingt</a:t>
            </a:r>
            <a:endParaRPr lang="en-GB" sz="20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Oval Callout 13">
            <a:extLst>
              <a:ext uri="{FF2B5EF4-FFF2-40B4-BE49-F238E27FC236}">
                <a16:creationId xmlns:a16="http://schemas.microsoft.com/office/drawing/2014/main" id="{0D11920E-26D8-4E8F-832B-E4F0332C6AD8}"/>
              </a:ext>
            </a:extLst>
          </p:cNvPr>
          <p:cNvSpPr/>
          <p:nvPr/>
        </p:nvSpPr>
        <p:spPr>
          <a:xfrm>
            <a:off x="9710119" y="10864195"/>
            <a:ext cx="2121636" cy="769619"/>
          </a:xfrm>
          <a:prstGeom prst="wedgeEllipseCallout">
            <a:avLst>
              <a:gd name="adj1" fmla="val -56180"/>
              <a:gd name="adj2" fmla="val 60102"/>
            </a:avLst>
          </a:prstGeom>
          <a:solidFill>
            <a:schemeClr val="bg1"/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⚠ 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F0302020204030204"/>
              </a:rPr>
              <a:t>Add </a:t>
            </a: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F0302020204030204"/>
              </a:rPr>
              <a:t>et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F0302020204030204"/>
              </a:rPr>
              <a:t> before </a:t>
            </a: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F0302020204030204"/>
              </a:rPr>
              <a:t>un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F0302020204030204"/>
              </a:rPr>
              <a:t>.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F0302020204030204"/>
            </a:endParaRPr>
          </a:p>
        </p:txBody>
      </p:sp>
      <p:sp>
        <p:nvSpPr>
          <p:cNvPr id="88" name="Oval Callout 13">
            <a:extLst>
              <a:ext uri="{FF2B5EF4-FFF2-40B4-BE49-F238E27FC236}">
                <a16:creationId xmlns:a16="http://schemas.microsoft.com/office/drawing/2014/main" id="{ED1B4D41-0EA4-4F87-A2FF-A35A46D2FD43}"/>
              </a:ext>
            </a:extLst>
          </p:cNvPr>
          <p:cNvSpPr/>
          <p:nvPr/>
        </p:nvSpPr>
        <p:spPr>
          <a:xfrm>
            <a:off x="9576688" y="14242516"/>
            <a:ext cx="2369730" cy="1268138"/>
          </a:xfrm>
          <a:prstGeom prst="wedgeEllipseCallout">
            <a:avLst>
              <a:gd name="adj1" fmla="val -56180"/>
              <a:gd name="adj2" fmla="val 60102"/>
            </a:avLst>
          </a:prstGeom>
          <a:solidFill>
            <a:schemeClr val="bg1"/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30 – 39 work in the same way.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F0302020204030204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1183495" y="15691132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976179" y="15523471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53357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9128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F24105C-9AA9-4641-80B1-64E2B386E6B1}"/>
              </a:ext>
            </a:extLst>
          </p:cNvPr>
          <p:cNvSpPr/>
          <p:nvPr/>
        </p:nvSpPr>
        <p:spPr>
          <a:xfrm>
            <a:off x="396012" y="6848340"/>
            <a:ext cx="11521110" cy="4832960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1023445" y="15602826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816129" y="15435165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83814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14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257607" y="6176422"/>
            <a:ext cx="9872779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mois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95C397BB-3596-4810-93A7-73AF811C1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619" y="6000923"/>
            <a:ext cx="2048434" cy="84741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619" y="11675203"/>
            <a:ext cx="2377646" cy="853514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6E62EEDE-3109-4103-8AAB-70FB30C4781A}"/>
              </a:ext>
            </a:extLst>
          </p:cNvPr>
          <p:cNvSpPr txBox="1"/>
          <p:nvPr/>
        </p:nvSpPr>
        <p:spPr>
          <a:xfrm>
            <a:off x="274878" y="1756887"/>
            <a:ext cx="6062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A. Lis 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numéro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. B.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B180DB8-243E-44A7-9DAB-A52C1EFFC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5895" y="1012566"/>
            <a:ext cx="2377646" cy="853514"/>
          </a:xfrm>
          <a:prstGeom prst="rect">
            <a:avLst/>
          </a:prstGeom>
        </p:spPr>
      </p:pic>
      <p:graphicFrame>
        <p:nvGraphicFramePr>
          <p:cNvPr id="108" name="Table 3">
            <a:extLst>
              <a:ext uri="{FF2B5EF4-FFF2-40B4-BE49-F238E27FC236}">
                <a16:creationId xmlns:a16="http://schemas.microsoft.com/office/drawing/2014/main" id="{85294A58-8BFC-4586-A7F5-0F5797339E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983690"/>
              </p:ext>
            </p:extLst>
          </p:nvPr>
        </p:nvGraphicFramePr>
        <p:xfrm>
          <a:off x="396012" y="2232330"/>
          <a:ext cx="1388435" cy="3614345"/>
        </p:xfrm>
        <a:graphic>
          <a:graphicData uri="http://schemas.openxmlformats.org/drawingml/2006/table">
            <a:tbl>
              <a:tblPr firstRow="1" bandRow="1"/>
              <a:tblGrid>
                <a:gridCol w="646725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741710">
                  <a:extLst>
                    <a:ext uri="{9D8B030D-6E8A-4147-A177-3AD203B41FA5}">
                      <a16:colId xmlns:a16="http://schemas.microsoft.com/office/drawing/2014/main" val="3976524256"/>
                    </a:ext>
                  </a:extLst>
                </a:gridCol>
              </a:tblGrid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graphicFrame>
        <p:nvGraphicFramePr>
          <p:cNvPr id="114" name="Table 3">
            <a:extLst>
              <a:ext uri="{FF2B5EF4-FFF2-40B4-BE49-F238E27FC236}">
                <a16:creationId xmlns:a16="http://schemas.microsoft.com/office/drawing/2014/main" id="{42190DFF-7445-450F-AA4A-02155847DF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067873"/>
              </p:ext>
            </p:extLst>
          </p:nvPr>
        </p:nvGraphicFramePr>
        <p:xfrm>
          <a:off x="5916653" y="2279034"/>
          <a:ext cx="1388435" cy="3614345"/>
        </p:xfrm>
        <a:graphic>
          <a:graphicData uri="http://schemas.openxmlformats.org/drawingml/2006/table">
            <a:tbl>
              <a:tblPr firstRow="1" bandRow="1"/>
              <a:tblGrid>
                <a:gridCol w="646725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741710">
                  <a:extLst>
                    <a:ext uri="{9D8B030D-6E8A-4147-A177-3AD203B41FA5}">
                      <a16:colId xmlns:a16="http://schemas.microsoft.com/office/drawing/2014/main" val="3976524256"/>
                    </a:ext>
                  </a:extLst>
                </a:gridCol>
              </a:tblGrid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72286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grpSp>
        <p:nvGrpSpPr>
          <p:cNvPr id="115" name="Group 114">
            <a:extLst>
              <a:ext uri="{FF2B5EF4-FFF2-40B4-BE49-F238E27FC236}">
                <a16:creationId xmlns:a16="http://schemas.microsoft.com/office/drawing/2014/main" id="{0A81C2B6-287B-40B6-945E-64AA472D0CBA}"/>
              </a:ext>
            </a:extLst>
          </p:cNvPr>
          <p:cNvGrpSpPr/>
          <p:nvPr/>
        </p:nvGrpSpPr>
        <p:grpSpPr>
          <a:xfrm>
            <a:off x="140619" y="1084536"/>
            <a:ext cx="2957045" cy="672351"/>
            <a:chOff x="1639842" y="1416995"/>
            <a:chExt cx="1801949" cy="409714"/>
          </a:xfrm>
        </p:grpSpPr>
        <p:sp>
          <p:nvSpPr>
            <p:cNvPr id="116" name="Google Shape;112;p3">
              <a:extLst>
                <a:ext uri="{FF2B5EF4-FFF2-40B4-BE49-F238E27FC236}">
                  <a16:creationId xmlns:a16="http://schemas.microsoft.com/office/drawing/2014/main" id="{38C07EFF-6BFD-481F-A652-DD532ABA37AF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1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C13F9E9F-5412-41AD-8DDE-44B5625EF5E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1E77743-DE42-4E3B-968A-11F669F498DE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DBEF9849-BB34-4929-A956-AF1082633B68}"/>
              </a:ext>
            </a:extLst>
          </p:cNvPr>
          <p:cNvSpPr txBox="1"/>
          <p:nvPr/>
        </p:nvSpPr>
        <p:spPr>
          <a:xfrm>
            <a:off x="5617058" y="1788553"/>
            <a:ext cx="6062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B. Lis 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numéro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. A.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A472A7A-4343-4E05-94F5-AE8CBF2B2F6D}"/>
              </a:ext>
            </a:extLst>
          </p:cNvPr>
          <p:cNvSpPr txBox="1"/>
          <p:nvPr/>
        </p:nvSpPr>
        <p:spPr>
          <a:xfrm>
            <a:off x="350857" y="8170917"/>
            <a:ext cx="213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j _ _ v _ _ r</a:t>
            </a: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F96F62C3-8D30-44EE-A1A9-6B201EF661B4}"/>
              </a:ext>
            </a:extLst>
          </p:cNvPr>
          <p:cNvGrpSpPr/>
          <p:nvPr/>
        </p:nvGrpSpPr>
        <p:grpSpPr>
          <a:xfrm>
            <a:off x="2943020" y="7107944"/>
            <a:ext cx="2163318" cy="1516045"/>
            <a:chOff x="3047062" y="983707"/>
            <a:chExt cx="2295993" cy="1568022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31684DE4-F765-4262-ADBD-EC40571C1C9A}"/>
                </a:ext>
              </a:extLst>
            </p:cNvPr>
            <p:cNvSpPr txBox="1"/>
            <p:nvPr/>
          </p:nvSpPr>
          <p:spPr>
            <a:xfrm>
              <a:off x="3047062" y="2090064"/>
              <a:ext cx="22959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24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_ é _ r _ e _</a:t>
              </a:r>
            </a:p>
          </p:txBody>
        </p:sp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BB4EFB90-032C-4489-9644-B11616A54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565" y="983707"/>
              <a:ext cx="1427523" cy="1053233"/>
            </a:xfrm>
            <a:prstGeom prst="rect">
              <a:avLst/>
            </a:prstGeom>
          </p:spPr>
        </p:pic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CBBA83BC-72FB-4D07-BF1E-814B495457B5}"/>
              </a:ext>
            </a:extLst>
          </p:cNvPr>
          <p:cNvGrpSpPr/>
          <p:nvPr/>
        </p:nvGrpSpPr>
        <p:grpSpPr>
          <a:xfrm>
            <a:off x="5686083" y="7234340"/>
            <a:ext cx="1586933" cy="1366864"/>
            <a:chOff x="781789" y="1391320"/>
            <a:chExt cx="1618938" cy="1393803"/>
          </a:xfrm>
        </p:grpSpPr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583CDBBB-773F-46AF-89A0-66ABF73216B8}"/>
                </a:ext>
              </a:extLst>
            </p:cNvPr>
            <p:cNvSpPr txBox="1"/>
            <p:nvPr/>
          </p:nvSpPr>
          <p:spPr>
            <a:xfrm>
              <a:off x="781789" y="2323458"/>
              <a:ext cx="16189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24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m _ r _ </a:t>
              </a:r>
            </a:p>
          </p:txBody>
        </p:sp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7491EBB4-4558-4341-AC11-2684792B8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257" y="1391320"/>
              <a:ext cx="664031" cy="932137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3084B06A-7370-4B6B-97EA-09FAF459500B}"/>
              </a:ext>
            </a:extLst>
          </p:cNvPr>
          <p:cNvGrpSpPr/>
          <p:nvPr/>
        </p:nvGrpSpPr>
        <p:grpSpPr>
          <a:xfrm>
            <a:off x="7585817" y="7378310"/>
            <a:ext cx="1618938" cy="1245680"/>
            <a:chOff x="4656094" y="1934846"/>
            <a:chExt cx="1618938" cy="1245680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D5B3CDCB-2E04-470D-ADA0-325A9C8D9671}"/>
                </a:ext>
              </a:extLst>
            </p:cNvPr>
            <p:cNvSpPr txBox="1"/>
            <p:nvPr/>
          </p:nvSpPr>
          <p:spPr>
            <a:xfrm>
              <a:off x="4656094" y="2718861"/>
              <a:ext cx="16189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24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_ _ r _ l</a:t>
              </a: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178D3590-98A6-45DE-9A8D-98535ECB2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073" y="1934846"/>
              <a:ext cx="856633" cy="696728"/>
            </a:xfrm>
            <a:prstGeom prst="rect">
              <a:avLst/>
            </a:prstGeom>
          </p:spPr>
        </p:pic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BBF6A5F5-6BAE-4C6B-9E01-B652AA0A97E2}"/>
              </a:ext>
            </a:extLst>
          </p:cNvPr>
          <p:cNvGrpSpPr/>
          <p:nvPr/>
        </p:nvGrpSpPr>
        <p:grpSpPr>
          <a:xfrm>
            <a:off x="9376767" y="7408667"/>
            <a:ext cx="1618938" cy="1192537"/>
            <a:chOff x="1409075" y="3093963"/>
            <a:chExt cx="1618938" cy="1192537"/>
          </a:xfrm>
        </p:grpSpPr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F3B98240-C4FD-46F5-A79D-CAF9132AA308}"/>
                </a:ext>
              </a:extLst>
            </p:cNvPr>
            <p:cNvSpPr txBox="1"/>
            <p:nvPr/>
          </p:nvSpPr>
          <p:spPr>
            <a:xfrm>
              <a:off x="1409075" y="3824835"/>
              <a:ext cx="16189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24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_ a _ </a:t>
              </a:r>
            </a:p>
          </p:txBody>
        </p:sp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C03B0211-AA97-47A9-AB76-8F77ECA9F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070" y="3093963"/>
              <a:ext cx="947069" cy="696729"/>
            </a:xfrm>
            <a:prstGeom prst="rect">
              <a:avLst/>
            </a:prstGeom>
          </p:spPr>
        </p:pic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51138DC9-73E0-441B-980C-E1137257DB54}"/>
              </a:ext>
            </a:extLst>
          </p:cNvPr>
          <p:cNvGrpSpPr/>
          <p:nvPr/>
        </p:nvGrpSpPr>
        <p:grpSpPr>
          <a:xfrm>
            <a:off x="1035297" y="8940081"/>
            <a:ext cx="1618938" cy="1105287"/>
            <a:chOff x="3555167" y="3200675"/>
            <a:chExt cx="1618938" cy="1105287"/>
          </a:xfrm>
        </p:grpSpPr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AF21C699-6812-45AF-A01D-B55F2E9E1714}"/>
                </a:ext>
              </a:extLst>
            </p:cNvPr>
            <p:cNvSpPr txBox="1"/>
            <p:nvPr/>
          </p:nvSpPr>
          <p:spPr>
            <a:xfrm>
              <a:off x="3555167" y="3844297"/>
              <a:ext cx="16189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24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_ _ </a:t>
              </a:r>
              <a:r>
                <a:rPr lang="en-GB" sz="2400" b="1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i</a:t>
              </a:r>
              <a:r>
                <a:rPr lang="en-GB" sz="24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 _ </a:t>
              </a:r>
            </a:p>
          </p:txBody>
        </p:sp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A27737BE-429C-49CB-8750-56E946116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3172" y="3200675"/>
              <a:ext cx="697235" cy="676318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B1EBAA25-7A8E-4083-8FC9-04A975490AED}"/>
              </a:ext>
            </a:extLst>
          </p:cNvPr>
          <p:cNvGrpSpPr/>
          <p:nvPr/>
        </p:nvGrpSpPr>
        <p:grpSpPr>
          <a:xfrm>
            <a:off x="3010486" y="8740504"/>
            <a:ext cx="2066033" cy="1377515"/>
            <a:chOff x="5613563" y="2932918"/>
            <a:chExt cx="2066033" cy="1377515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ED7A86EB-30A0-4EB4-B90F-1552011D7E3D}"/>
                </a:ext>
              </a:extLst>
            </p:cNvPr>
            <p:cNvSpPr txBox="1"/>
            <p:nvPr/>
          </p:nvSpPr>
          <p:spPr>
            <a:xfrm>
              <a:off x="5613563" y="3848768"/>
              <a:ext cx="20660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24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_ u _ l </a:t>
              </a:r>
              <a:r>
                <a:rPr lang="en-GB" sz="2400" b="1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l</a:t>
              </a:r>
              <a:r>
                <a:rPr lang="en-GB" sz="24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 _ _</a:t>
              </a:r>
            </a:p>
          </p:txBody>
        </p:sp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B4531095-51BF-4D49-831F-311780EA5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9485" y="2932918"/>
              <a:ext cx="835273" cy="818567"/>
            </a:xfrm>
            <a:prstGeom prst="rect">
              <a:avLst/>
            </a:prstGeom>
          </p:spPr>
        </p:pic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F0ADFC5C-FEB5-480F-A575-29AACBF15E07}"/>
              </a:ext>
            </a:extLst>
          </p:cNvPr>
          <p:cNvGrpSpPr/>
          <p:nvPr/>
        </p:nvGrpSpPr>
        <p:grpSpPr>
          <a:xfrm>
            <a:off x="5042751" y="8835765"/>
            <a:ext cx="2657237" cy="1301182"/>
            <a:chOff x="7811123" y="3024242"/>
            <a:chExt cx="2657237" cy="1301182"/>
          </a:xfrm>
        </p:grpSpPr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2FBEF777-7217-4222-AA30-E467D36E22DB}"/>
                </a:ext>
              </a:extLst>
            </p:cNvPr>
            <p:cNvSpPr txBox="1"/>
            <p:nvPr/>
          </p:nvSpPr>
          <p:spPr>
            <a:xfrm>
              <a:off x="7811123" y="3863759"/>
              <a:ext cx="26572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24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a _ _ t </a:t>
              </a:r>
            </a:p>
          </p:txBody>
        </p:sp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EE5D1350-688E-4E35-8B14-2D3FAC385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8737" y="3024242"/>
              <a:ext cx="833519" cy="830741"/>
            </a:xfrm>
            <a:prstGeom prst="rect">
              <a:avLst/>
            </a:prstGeom>
          </p:spPr>
        </p:pic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A8E0293F-7807-49AF-B2F4-C33DE7699C47}"/>
              </a:ext>
            </a:extLst>
          </p:cNvPr>
          <p:cNvGrpSpPr/>
          <p:nvPr/>
        </p:nvGrpSpPr>
        <p:grpSpPr>
          <a:xfrm>
            <a:off x="7858294" y="8656096"/>
            <a:ext cx="3137411" cy="1511628"/>
            <a:chOff x="427675" y="4553180"/>
            <a:chExt cx="3137411" cy="1511628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4E409648-50B0-4C00-86E8-EAB1EF23139B}"/>
                </a:ext>
              </a:extLst>
            </p:cNvPr>
            <p:cNvSpPr txBox="1"/>
            <p:nvPr/>
          </p:nvSpPr>
          <p:spPr>
            <a:xfrm>
              <a:off x="427675" y="5603143"/>
              <a:ext cx="31374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24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_ _ p _ e m b _ _</a:t>
              </a:r>
            </a:p>
          </p:txBody>
        </p:sp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EFBC8E1B-8161-4FEE-BCD7-B7BEFB040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5452" y="4553180"/>
              <a:ext cx="625202" cy="967060"/>
            </a:xfrm>
            <a:prstGeom prst="rect">
              <a:avLst/>
            </a:prstGeom>
          </p:spPr>
        </p:pic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9EAA5EE7-3F98-41BD-888F-F1D3136085B8}"/>
              </a:ext>
            </a:extLst>
          </p:cNvPr>
          <p:cNvGrpSpPr/>
          <p:nvPr/>
        </p:nvGrpSpPr>
        <p:grpSpPr>
          <a:xfrm>
            <a:off x="1195937" y="10271400"/>
            <a:ext cx="2113613" cy="1409900"/>
            <a:chOff x="3275350" y="4832916"/>
            <a:chExt cx="2113613" cy="1409900"/>
          </a:xfrm>
        </p:grpSpPr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B18A53D7-7846-49E3-9A7F-84FCE9E6D028}"/>
                </a:ext>
              </a:extLst>
            </p:cNvPr>
            <p:cNvSpPr txBox="1"/>
            <p:nvPr/>
          </p:nvSpPr>
          <p:spPr>
            <a:xfrm>
              <a:off x="3275350" y="5781151"/>
              <a:ext cx="21136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24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o _ t _ b _ _</a:t>
              </a:r>
            </a:p>
          </p:txBody>
        </p:sp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DD39E7FB-9611-40AD-81FC-88341282F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6001" y="4832916"/>
              <a:ext cx="924505" cy="924505"/>
            </a:xfrm>
            <a:prstGeom prst="rect">
              <a:avLst/>
            </a:prstGeom>
          </p:spPr>
        </p:pic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D46B5D6C-D094-41B1-9D8B-2279487DA98D}"/>
              </a:ext>
            </a:extLst>
          </p:cNvPr>
          <p:cNvGrpSpPr/>
          <p:nvPr/>
        </p:nvGrpSpPr>
        <p:grpSpPr>
          <a:xfrm>
            <a:off x="3752288" y="10082141"/>
            <a:ext cx="3266769" cy="1599159"/>
            <a:chOff x="3598883" y="2906765"/>
            <a:chExt cx="3266769" cy="1599159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5D73E6E2-5760-4B9F-9261-B76E4E04B671}"/>
                </a:ext>
              </a:extLst>
            </p:cNvPr>
            <p:cNvSpPr txBox="1"/>
            <p:nvPr/>
          </p:nvSpPr>
          <p:spPr>
            <a:xfrm>
              <a:off x="3598883" y="4044259"/>
              <a:ext cx="32667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24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_ o _ e m b _ _</a:t>
              </a:r>
            </a:p>
          </p:txBody>
        </p:sp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0340BB30-56B8-4DE7-B928-DDFF273E5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169" y="2906765"/>
              <a:ext cx="819092" cy="1074161"/>
            </a:xfrm>
            <a:prstGeom prst="rect">
              <a:avLst/>
            </a:prstGeom>
          </p:spPr>
        </p:pic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70479D12-3EDF-4112-9461-814C94D8731E}"/>
              </a:ext>
            </a:extLst>
          </p:cNvPr>
          <p:cNvGrpSpPr/>
          <p:nvPr/>
        </p:nvGrpSpPr>
        <p:grpSpPr>
          <a:xfrm>
            <a:off x="7092954" y="10137115"/>
            <a:ext cx="3503877" cy="1544185"/>
            <a:chOff x="6460185" y="4594476"/>
            <a:chExt cx="3503877" cy="1544185"/>
          </a:xfrm>
        </p:grpSpPr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10194209-991B-40F4-96BA-61E857057DF0}"/>
                </a:ext>
              </a:extLst>
            </p:cNvPr>
            <p:cNvSpPr txBox="1"/>
            <p:nvPr/>
          </p:nvSpPr>
          <p:spPr>
            <a:xfrm>
              <a:off x="6460185" y="5676996"/>
              <a:ext cx="35038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24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d _ c _ m b _ _</a:t>
              </a:r>
            </a:p>
          </p:txBody>
        </p:sp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D7E52533-140A-40A8-8F55-1B8A26C9C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1945" y="4594476"/>
              <a:ext cx="827620" cy="1027628"/>
            </a:xfrm>
            <a:prstGeom prst="rect">
              <a:avLst/>
            </a:prstGeom>
          </p:spPr>
        </p:pic>
      </p:grpSp>
      <p:pic>
        <p:nvPicPr>
          <p:cNvPr id="166" name="Picture 165">
            <a:extLst>
              <a:ext uri="{FF2B5EF4-FFF2-40B4-BE49-F238E27FC236}">
                <a16:creationId xmlns:a16="http://schemas.microsoft.com/office/drawing/2014/main" id="{D5DDF8B7-F058-49FD-B080-EDDDE2B7EBF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15" y="7011776"/>
            <a:ext cx="1051556" cy="115914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B777E6A-AF7E-471A-B599-A4231EFDEF17}"/>
              </a:ext>
            </a:extLst>
          </p:cNvPr>
          <p:cNvGrpSpPr/>
          <p:nvPr/>
        </p:nvGrpSpPr>
        <p:grpSpPr>
          <a:xfrm>
            <a:off x="8374500" y="2320980"/>
            <a:ext cx="3497592" cy="2960851"/>
            <a:chOff x="8832013" y="2218552"/>
            <a:chExt cx="3497592" cy="296085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012A282-5317-40D7-8340-882AAE95B1A8}"/>
                </a:ext>
              </a:extLst>
            </p:cNvPr>
            <p:cNvSpPr/>
            <p:nvPr/>
          </p:nvSpPr>
          <p:spPr>
            <a:xfrm>
              <a:off x="9376767" y="2468880"/>
              <a:ext cx="2230492" cy="2710523"/>
            </a:xfrm>
            <a:prstGeom prst="roundRect">
              <a:avLst/>
            </a:prstGeom>
            <a:solidFill>
              <a:srgbClr val="F2F7FC"/>
            </a:solidFill>
            <a:ln>
              <a:solidFill>
                <a:srgbClr val="F2F7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TextBox 8">
              <a:extLst>
                <a:ext uri="{FF2B5EF4-FFF2-40B4-BE49-F238E27FC236}">
                  <a16:creationId xmlns:a16="http://schemas.microsoft.com/office/drawing/2014/main" id="{09F57EF7-1E67-49BB-8B17-CCF041EB1E7B}"/>
                </a:ext>
              </a:extLst>
            </p:cNvPr>
            <p:cNvSpPr txBox="1"/>
            <p:nvPr/>
          </p:nvSpPr>
          <p:spPr>
            <a:xfrm>
              <a:off x="8832013" y="4632688"/>
              <a:ext cx="34975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GB" sz="24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quand ?</a:t>
              </a:r>
            </a:p>
          </p:txBody>
        </p:sp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3F3FDE55-91CC-44B3-8A33-DF2D2349C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2552" y="3499190"/>
              <a:ext cx="1751051" cy="125307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85B78B1-64F7-4040-B26D-33A3CDAFD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426999" y="2218552"/>
              <a:ext cx="2103302" cy="1713124"/>
            </a:xfrm>
            <a:prstGeom prst="rect">
              <a:avLst/>
            </a:prstGeom>
          </p:spPr>
        </p:pic>
      </p:grpSp>
      <p:sp>
        <p:nvSpPr>
          <p:cNvPr id="172" name="TextBox 171">
            <a:extLst>
              <a:ext uri="{FF2B5EF4-FFF2-40B4-BE49-F238E27FC236}">
                <a16:creationId xmlns:a16="http://schemas.microsoft.com/office/drawing/2014/main" id="{B4B85B36-9C1B-46D0-871B-411AFC49D59F}"/>
              </a:ext>
            </a:extLst>
          </p:cNvPr>
          <p:cNvSpPr txBox="1"/>
          <p:nvPr/>
        </p:nvSpPr>
        <p:spPr>
          <a:xfrm>
            <a:off x="7960796" y="5238156"/>
            <a:ext cx="4215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C’est</a:t>
            </a:r>
            <a:r>
              <a:rPr kumimoji="0" lang="es-ES" sz="20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kumimoji="0" lang="es-ES" sz="2000" b="1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quand</a:t>
            </a: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, ton </a:t>
            </a:r>
            <a:r>
              <a:rPr lang="es-ES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anniversaire</a:t>
            </a: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?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5E4BCDD4-9E05-4B32-A200-7E9B5655720B}"/>
              </a:ext>
            </a:extLst>
          </p:cNvPr>
          <p:cNvSpPr txBox="1"/>
          <p:nvPr/>
        </p:nvSpPr>
        <p:spPr>
          <a:xfrm>
            <a:off x="8385717" y="5596374"/>
            <a:ext cx="357486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[</a:t>
            </a:r>
            <a:r>
              <a:rPr kumimoji="0" lang="en-HK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When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is your birthday?]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CCF6C300-A246-4899-851B-A87DB87F5DAA}"/>
              </a:ext>
            </a:extLst>
          </p:cNvPr>
          <p:cNvSpPr txBox="1"/>
          <p:nvPr/>
        </p:nvSpPr>
        <p:spPr>
          <a:xfrm>
            <a:off x="2503545" y="11861090"/>
            <a:ext cx="9872779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et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CD921433-77AC-40E7-AFCA-BC3C2B5DB7C2}"/>
              </a:ext>
            </a:extLst>
          </p:cNvPr>
          <p:cNvGrpSpPr/>
          <p:nvPr/>
        </p:nvGrpSpPr>
        <p:grpSpPr>
          <a:xfrm>
            <a:off x="9237315" y="11573214"/>
            <a:ext cx="2935200" cy="2319993"/>
            <a:chOff x="80562" y="1308186"/>
            <a:chExt cx="2935200" cy="2319993"/>
          </a:xfrm>
        </p:grpSpPr>
        <p:sp>
          <p:nvSpPr>
            <p:cNvPr id="176" name="Oval Callout 13">
              <a:extLst>
                <a:ext uri="{FF2B5EF4-FFF2-40B4-BE49-F238E27FC236}">
                  <a16:creationId xmlns:a16="http://schemas.microsoft.com/office/drawing/2014/main" id="{CD756DD5-B1E8-4118-9AD7-15B3993290B7}"/>
                </a:ext>
              </a:extLst>
            </p:cNvPr>
            <p:cNvSpPr/>
            <p:nvPr/>
          </p:nvSpPr>
          <p:spPr>
            <a:xfrm>
              <a:off x="80562" y="1308186"/>
              <a:ext cx="2935200" cy="2319993"/>
            </a:xfrm>
            <a:prstGeom prst="wedgeEllipseCallout">
              <a:avLst>
                <a:gd name="adj1" fmla="val 5912"/>
                <a:gd name="adj2" fmla="val 70115"/>
              </a:avLst>
            </a:prstGeom>
            <a:solidFill>
              <a:schemeClr val="bg1">
                <a:lumMod val="95000"/>
              </a:scheme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6E827F52-A111-43E1-A2B2-1D36C8B0655B}"/>
                </a:ext>
              </a:extLst>
            </p:cNvPr>
            <p:cNvSpPr/>
            <p:nvPr/>
          </p:nvSpPr>
          <p:spPr>
            <a:xfrm>
              <a:off x="216520" y="1605208"/>
              <a:ext cx="266328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entury Gothic" panose="020F0302020204030204"/>
                </a:rPr>
                <a:t>Use </a:t>
              </a:r>
              <a:r>
                <a:rPr kumimoji="0" lang="en-GB" sz="2400" b="1" i="1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entury Gothic" panose="020F0302020204030204"/>
                </a:rPr>
                <a:t>le</a:t>
              </a: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entury Gothic" panose="020F0302020204030204"/>
                </a:rPr>
                <a:t> before the number </a:t>
              </a:r>
              <a:b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entury Gothic" panose="020F0302020204030204"/>
                </a:rPr>
              </a:b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entury Gothic" panose="020F0302020204030204"/>
                </a:rPr>
                <a:t>to mean </a:t>
              </a:r>
              <a:r>
                <a:rPr kumimoji="0" lang="en-GB" sz="2400" b="0" i="1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entury Gothic" panose="020F0302020204030204"/>
                </a:rPr>
                <a:t>‘(on) the’ </a:t>
              </a: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entury Gothic" panose="020F0302020204030204"/>
                </a:rPr>
                <a:t>with dates.</a:t>
              </a: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</p:grpSp>
      <p:pic>
        <p:nvPicPr>
          <p:cNvPr id="178" name="Picture 177" descr="A picture containing text&#10;&#10;Description automatically generated">
            <a:extLst>
              <a:ext uri="{FF2B5EF4-FFF2-40B4-BE49-F238E27FC236}">
                <a16:creationId xmlns:a16="http://schemas.microsoft.com/office/drawing/2014/main" id="{FE0F5BA3-8357-44F7-8824-4DFEEE67444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672" y="13591491"/>
            <a:ext cx="1584968" cy="1609352"/>
          </a:xfrm>
          <a:prstGeom prst="ellipse">
            <a:avLst/>
          </a:prstGeom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id="{CAC65282-E07E-4EBB-84CC-CCA5CDA3342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22" y="14074469"/>
            <a:ext cx="1646539" cy="1588910"/>
          </a:xfrm>
          <a:prstGeom prst="rect">
            <a:avLst/>
          </a:prstGeom>
        </p:spPr>
      </p:pic>
      <p:sp>
        <p:nvSpPr>
          <p:cNvPr id="180" name="TextBox 179">
            <a:extLst>
              <a:ext uri="{FF2B5EF4-FFF2-40B4-BE49-F238E27FC236}">
                <a16:creationId xmlns:a16="http://schemas.microsoft.com/office/drawing/2014/main" id="{14391D23-18EB-40A6-8C87-238BA9BB9182}"/>
              </a:ext>
            </a:extLst>
          </p:cNvPr>
          <p:cNvSpPr txBox="1"/>
          <p:nvPr/>
        </p:nvSpPr>
        <p:spPr>
          <a:xfrm>
            <a:off x="5568444" y="12250377"/>
            <a:ext cx="2540509" cy="461665"/>
          </a:xfrm>
          <a:prstGeom prst="rect">
            <a:avLst/>
          </a:prstGeom>
          <a:solidFill>
            <a:sysClr val="window" lastClr="FFFFFF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Madame Vidal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E4DB03BF-2CA4-4F7A-84BE-8E0B9DFB3560}"/>
              </a:ext>
            </a:extLst>
          </p:cNvPr>
          <p:cNvSpPr txBox="1"/>
          <p:nvPr/>
        </p:nvSpPr>
        <p:spPr>
          <a:xfrm>
            <a:off x="3076549" y="14815272"/>
            <a:ext cx="2540509" cy="461665"/>
          </a:xfrm>
          <a:prstGeom prst="rect">
            <a:avLst/>
          </a:prstGeom>
          <a:solidFill>
            <a:sysClr val="window" lastClr="FFFFFF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Eugénie</a:t>
            </a:r>
            <a:endParaRPr kumimoji="0" lang="es-AR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D3C005D5-BC4C-4C0E-B2EC-49B91ACB3358}"/>
              </a:ext>
            </a:extLst>
          </p:cNvPr>
          <p:cNvSpPr txBox="1"/>
          <p:nvPr/>
        </p:nvSpPr>
        <p:spPr>
          <a:xfrm>
            <a:off x="592207" y="12252496"/>
            <a:ext cx="901057" cy="461665"/>
          </a:xfrm>
          <a:prstGeom prst="rect">
            <a:avLst/>
          </a:prstGeom>
          <a:solidFill>
            <a:sysClr val="window" lastClr="FFFFFF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Yves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FDCE8917-AFCE-4B43-9D03-3205164615B4}"/>
              </a:ext>
            </a:extLst>
          </p:cNvPr>
          <p:cNvSpPr/>
          <p:nvPr/>
        </p:nvSpPr>
        <p:spPr>
          <a:xfrm>
            <a:off x="638877" y="12836565"/>
            <a:ext cx="2236624" cy="609552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92D05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4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le __ octobre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4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772C3071-5807-42BE-9341-66D4A0AC28B5}"/>
              </a:ext>
            </a:extLst>
          </p:cNvPr>
          <p:cNvSpPr txBox="1"/>
          <p:nvPr/>
        </p:nvSpPr>
        <p:spPr>
          <a:xfrm>
            <a:off x="2995277" y="12290365"/>
            <a:ext cx="1212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s-AR" sz="2400" b="1" dirty="0">
                <a:solidFill>
                  <a:schemeClr val="bg2">
                    <a:lumMod val="25000"/>
                  </a:schemeClr>
                </a:solidFill>
                <a:latin typeface="Century Gothic" panose="020F0302020204030204"/>
              </a:rPr>
              <a:t>Pierre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8ECF45A5-C0EB-4057-8896-4D5A0CAB8E44}"/>
              </a:ext>
            </a:extLst>
          </p:cNvPr>
          <p:cNvSpPr/>
          <p:nvPr/>
        </p:nvSpPr>
        <p:spPr>
          <a:xfrm>
            <a:off x="3153092" y="12816917"/>
            <a:ext cx="2298785" cy="648099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92D05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le __ juin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31CF66C7-2A5B-41A3-8917-A2266A561EEE}"/>
              </a:ext>
            </a:extLst>
          </p:cNvPr>
          <p:cNvSpPr txBox="1"/>
          <p:nvPr/>
        </p:nvSpPr>
        <p:spPr>
          <a:xfrm>
            <a:off x="3171855" y="13563174"/>
            <a:ext cx="2610472" cy="461665"/>
          </a:xfrm>
          <a:prstGeom prst="rect">
            <a:avLst/>
          </a:prstGeom>
          <a:solidFill>
            <a:sysClr val="window" lastClr="FFFFFF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Léa</a:t>
            </a:r>
            <a:endParaRPr kumimoji="0" lang="es-AR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873A5BDF-A375-4CCB-A812-1B38D0274990}"/>
              </a:ext>
            </a:extLst>
          </p:cNvPr>
          <p:cNvSpPr txBox="1"/>
          <p:nvPr/>
        </p:nvSpPr>
        <p:spPr>
          <a:xfrm>
            <a:off x="5809860" y="14844729"/>
            <a:ext cx="2179767" cy="461665"/>
          </a:xfrm>
          <a:prstGeom prst="rect">
            <a:avLst/>
          </a:prstGeom>
          <a:solidFill>
            <a:sysClr val="window" lastClr="FFFFFF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Clémentine</a:t>
            </a:r>
            <a:endParaRPr kumimoji="0" lang="es-AR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F9E59E55-12B6-4CDA-B8A8-A6AFBAE7D654}"/>
              </a:ext>
            </a:extLst>
          </p:cNvPr>
          <p:cNvSpPr txBox="1"/>
          <p:nvPr/>
        </p:nvSpPr>
        <p:spPr>
          <a:xfrm>
            <a:off x="5817552" y="13522703"/>
            <a:ext cx="2540509" cy="461665"/>
          </a:xfrm>
          <a:prstGeom prst="rect">
            <a:avLst/>
          </a:prstGeom>
          <a:solidFill>
            <a:sysClr val="window" lastClr="FFFFFF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Adèle</a:t>
            </a: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</a:p>
        </p:txBody>
      </p:sp>
      <p:pic>
        <p:nvPicPr>
          <p:cNvPr id="203" name="Picture 202">
            <a:hlinkClick r:id="" action="ppaction://noaction">
              <a:snd r:embed="rId24" name="s13_3.wav"/>
            </a:hlinkClick>
            <a:extLst>
              <a:ext uri="{FF2B5EF4-FFF2-40B4-BE49-F238E27FC236}">
                <a16:creationId xmlns:a16="http://schemas.microsoft.com/office/drawing/2014/main" id="{40193C38-DF7B-4BD2-94A0-7EE3CAE47435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837" y="12115819"/>
            <a:ext cx="1084665" cy="1210259"/>
          </a:xfrm>
          <a:prstGeom prst="rect">
            <a:avLst/>
          </a:prstGeom>
        </p:spPr>
      </p:pic>
      <p:sp>
        <p:nvSpPr>
          <p:cNvPr id="208" name="Rectangle 207">
            <a:extLst>
              <a:ext uri="{FF2B5EF4-FFF2-40B4-BE49-F238E27FC236}">
                <a16:creationId xmlns:a16="http://schemas.microsoft.com/office/drawing/2014/main" id="{847DA82F-D08E-4D81-B30B-BC69C811F928}"/>
              </a:ext>
            </a:extLst>
          </p:cNvPr>
          <p:cNvSpPr/>
          <p:nvPr/>
        </p:nvSpPr>
        <p:spPr>
          <a:xfrm>
            <a:off x="5842889" y="12809493"/>
            <a:ext cx="2298785" cy="648099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92D05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le __ janvier</a:t>
            </a: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3A6133F1-8C63-49C7-991A-455AEAA6540A}"/>
              </a:ext>
            </a:extLst>
          </p:cNvPr>
          <p:cNvSpPr/>
          <p:nvPr/>
        </p:nvSpPr>
        <p:spPr>
          <a:xfrm>
            <a:off x="3120063" y="14069122"/>
            <a:ext cx="2298785" cy="648099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92D05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le __ mai</a:t>
            </a: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DC7B620F-A207-4680-9062-53D579BCEE49}"/>
              </a:ext>
            </a:extLst>
          </p:cNvPr>
          <p:cNvSpPr/>
          <p:nvPr/>
        </p:nvSpPr>
        <p:spPr>
          <a:xfrm>
            <a:off x="5809860" y="14061698"/>
            <a:ext cx="2298785" cy="648099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92D05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le __ aout</a:t>
            </a: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56D47CBC-292E-47F3-82B2-A83208170032}"/>
              </a:ext>
            </a:extLst>
          </p:cNvPr>
          <p:cNvSpPr/>
          <p:nvPr/>
        </p:nvSpPr>
        <p:spPr>
          <a:xfrm>
            <a:off x="3062290" y="15417300"/>
            <a:ext cx="2298785" cy="648099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92D05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le __ avril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3E16A02D-3045-40C1-AF47-73339EF1E34E}"/>
              </a:ext>
            </a:extLst>
          </p:cNvPr>
          <p:cNvSpPr/>
          <p:nvPr/>
        </p:nvSpPr>
        <p:spPr>
          <a:xfrm>
            <a:off x="5767048" y="15364677"/>
            <a:ext cx="2713473" cy="753343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92D05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le __ novembre</a:t>
            </a:r>
          </a:p>
        </p:txBody>
      </p:sp>
    </p:spTree>
    <p:extLst>
      <p:ext uri="{BB962C8B-B14F-4D97-AF65-F5344CB8AC3E}">
        <p14:creationId xmlns:p14="http://schemas.microsoft.com/office/powerpoint/2010/main" val="680738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1023445" y="15602826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816129" y="15435165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38930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15</a:t>
              </a:r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F73B5F27-73CA-4CD6-A235-215B0A9A8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563" y="10073722"/>
            <a:ext cx="2164268" cy="853514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626280" y="1166352"/>
            <a:ext cx="9872779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L’intrus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,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quoi 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878" y="1007884"/>
            <a:ext cx="2377646" cy="853514"/>
          </a:xfrm>
          <a:prstGeom prst="rect">
            <a:avLst/>
          </a:prstGeom>
        </p:spPr>
      </p:pic>
      <p:graphicFrame>
        <p:nvGraphicFramePr>
          <p:cNvPr id="19" name="Table 51">
            <a:extLst>
              <a:ext uri="{FF2B5EF4-FFF2-40B4-BE49-F238E27FC236}">
                <a16:creationId xmlns:a16="http://schemas.microsoft.com/office/drawing/2014/main" id="{D7B446F8-7257-4793-88AF-3167E49156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016243"/>
              </p:ext>
            </p:extLst>
          </p:nvPr>
        </p:nvGraphicFramePr>
        <p:xfrm>
          <a:off x="274878" y="1779700"/>
          <a:ext cx="2794893" cy="37638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9340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945553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</a:tblGrid>
              <a:tr h="627308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4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A, B, C</a:t>
                      </a:r>
                      <a:endParaRPr lang="en-GB" sz="24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0797608"/>
                  </a:ext>
                </a:extLst>
              </a:tr>
              <a:tr h="62730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888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62730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62730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/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  <a:tr h="62730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077367"/>
                  </a:ext>
                </a:extLst>
              </a:tr>
              <a:tr h="627308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789428"/>
                  </a:ext>
                </a:extLst>
              </a:tr>
            </a:tbl>
          </a:graphicData>
        </a:graphic>
      </p:graphicFrame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55575C8-94B9-4D6C-9845-893B80721AD0}"/>
              </a:ext>
            </a:extLst>
          </p:cNvPr>
          <p:cNvSpPr/>
          <p:nvPr/>
        </p:nvSpPr>
        <p:spPr>
          <a:xfrm>
            <a:off x="3309802" y="1779701"/>
            <a:ext cx="8645172" cy="3763849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00185903-D925-4CCF-9806-D95FA9BC2A8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363603" y="1848861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41B279E-B840-4A77-A7B7-C90F41856716}"/>
              </a:ext>
            </a:extLst>
          </p:cNvPr>
          <p:cNvSpPr txBox="1"/>
          <p:nvPr/>
        </p:nvSpPr>
        <p:spPr>
          <a:xfrm>
            <a:off x="3370515" y="1836223"/>
            <a:ext cx="5695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Using ‘le’ with dates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63153C-CDD9-47C2-84B0-5745FDA48A58}"/>
              </a:ext>
            </a:extLst>
          </p:cNvPr>
          <p:cNvSpPr txBox="1"/>
          <p:nvPr/>
        </p:nvSpPr>
        <p:spPr>
          <a:xfrm>
            <a:off x="3383835" y="2261512"/>
            <a:ext cx="8357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use the definite article ‘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dates to mean ‘the’ or ‘on the’.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CBF929-7BAF-4F96-9BFD-86156AE6E9CD}"/>
              </a:ext>
            </a:extLst>
          </p:cNvPr>
          <p:cNvSpPr txBox="1"/>
          <p:nvPr/>
        </p:nvSpPr>
        <p:spPr>
          <a:xfrm>
            <a:off x="3395527" y="2893999"/>
            <a:ext cx="1332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Exemple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624D0B3-B920-488C-BE00-133F218A7EEF}"/>
              </a:ext>
            </a:extLst>
          </p:cNvPr>
          <p:cNvSpPr txBox="1"/>
          <p:nvPr/>
        </p:nvSpPr>
        <p:spPr>
          <a:xfrm>
            <a:off x="3395527" y="3202930"/>
            <a:ext cx="4112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Mon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anniversaire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est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19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aout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60482CD-A403-4D4F-B8E9-E6631408C972}"/>
              </a:ext>
            </a:extLst>
          </p:cNvPr>
          <p:cNvSpPr txBox="1"/>
          <p:nvPr/>
        </p:nvSpPr>
        <p:spPr>
          <a:xfrm>
            <a:off x="3395527" y="3589552"/>
            <a:ext cx="62488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0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My birthday is (</a:t>
            </a:r>
            <a:r>
              <a:rPr lang="en-GB" sz="20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on</a:t>
            </a:r>
            <a:r>
              <a:rPr lang="en-GB" sz="20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)</a:t>
            </a:r>
            <a:r>
              <a:rPr lang="en-GB" sz="20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the </a:t>
            </a:r>
            <a:r>
              <a:rPr lang="en-GB" sz="20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19</a:t>
            </a:r>
            <a:r>
              <a:rPr lang="en-GB" sz="2000" i="1" baseline="30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</a:t>
            </a:r>
            <a:r>
              <a:rPr lang="en-GB" sz="20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of August.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3945129-F42A-44FB-8216-15870B1778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938" y="2621906"/>
            <a:ext cx="1332416" cy="130014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D06E654-7C2E-4D0F-B9EA-68F2390C69AD}"/>
              </a:ext>
            </a:extLst>
          </p:cNvPr>
          <p:cNvSpPr txBox="1"/>
          <p:nvPr/>
        </p:nvSpPr>
        <p:spPr>
          <a:xfrm>
            <a:off x="3405186" y="4406574"/>
            <a:ext cx="8786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Mon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anniversaire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est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dimanche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24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janvier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E63493D-C65A-4E6F-A390-3FA889B185DD}"/>
              </a:ext>
            </a:extLst>
          </p:cNvPr>
          <p:cNvSpPr txBox="1"/>
          <p:nvPr/>
        </p:nvSpPr>
        <p:spPr>
          <a:xfrm>
            <a:off x="3428405" y="4821872"/>
            <a:ext cx="90706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0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My birthday is (</a:t>
            </a:r>
            <a:r>
              <a:rPr lang="en-GB" sz="20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on</a:t>
            </a:r>
            <a:r>
              <a:rPr lang="en-GB" sz="20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) Sunday 24</a:t>
            </a:r>
            <a:r>
              <a:rPr lang="en-GB" sz="2000" i="1" baseline="30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</a:t>
            </a:r>
            <a:r>
              <a:rPr lang="en-GB" sz="20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of January </a:t>
            </a:r>
            <a:br>
              <a:rPr lang="en-GB" sz="20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20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(i.e., this year).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BF50BD-9B03-4C64-8470-3EA1041CADEF}"/>
              </a:ext>
            </a:extLst>
          </p:cNvPr>
          <p:cNvSpPr txBox="1"/>
          <p:nvPr/>
        </p:nvSpPr>
        <p:spPr>
          <a:xfrm>
            <a:off x="3395527" y="4037443"/>
            <a:ext cx="4754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say dates with </a:t>
            </a:r>
            <a:r>
              <a:rPr lang="en-GB" sz="2000" b="1" u="sng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days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don’t use ‘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9976B5D-8807-4725-BB6E-119001163FCB}"/>
              </a:ext>
            </a:extLst>
          </p:cNvPr>
          <p:cNvGrpSpPr/>
          <p:nvPr/>
        </p:nvGrpSpPr>
        <p:grpSpPr>
          <a:xfrm>
            <a:off x="9865227" y="3568189"/>
            <a:ext cx="1920816" cy="1676769"/>
            <a:chOff x="7190302" y="4058728"/>
            <a:chExt cx="3064129" cy="2674820"/>
          </a:xfrm>
        </p:grpSpPr>
        <p:pic>
          <p:nvPicPr>
            <p:cNvPr id="49" name="Picture 48" descr="Calendar&#10;&#10;Description automatically generated">
              <a:extLst>
                <a:ext uri="{FF2B5EF4-FFF2-40B4-BE49-F238E27FC236}">
                  <a16:creationId xmlns:a16="http://schemas.microsoft.com/office/drawing/2014/main" id="{D73EB6A5-5EB2-44DE-9EBF-E8C7A7CAA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0302" y="4058728"/>
              <a:ext cx="2936337" cy="2674820"/>
            </a:xfrm>
            <a:prstGeom prst="rect">
              <a:avLst/>
            </a:prstGeom>
          </p:spPr>
        </p:pic>
        <p:sp>
          <p:nvSpPr>
            <p:cNvPr id="50" name="Explosion: 8 Points 49">
              <a:extLst>
                <a:ext uri="{FF2B5EF4-FFF2-40B4-BE49-F238E27FC236}">
                  <a16:creationId xmlns:a16="http://schemas.microsoft.com/office/drawing/2014/main" id="{E9314175-74C6-4A85-A144-64EC9989633A}"/>
                </a:ext>
              </a:extLst>
            </p:cNvPr>
            <p:cNvSpPr/>
            <p:nvPr/>
          </p:nvSpPr>
          <p:spPr>
            <a:xfrm>
              <a:off x="9411577" y="5705631"/>
              <a:ext cx="840373" cy="654284"/>
            </a:xfrm>
            <a:prstGeom prst="irregularSeal1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Explosion: 8 Points 50">
              <a:extLst>
                <a:ext uri="{FF2B5EF4-FFF2-40B4-BE49-F238E27FC236}">
                  <a16:creationId xmlns:a16="http://schemas.microsoft.com/office/drawing/2014/main" id="{65EB6477-3C1C-4CE4-8815-90DBDD0B81EB}"/>
                </a:ext>
              </a:extLst>
            </p:cNvPr>
            <p:cNvSpPr/>
            <p:nvPr/>
          </p:nvSpPr>
          <p:spPr>
            <a:xfrm>
              <a:off x="9414058" y="5753167"/>
              <a:ext cx="840373" cy="654284"/>
            </a:xfrm>
            <a:prstGeom prst="irregularSeal1">
              <a:avLst/>
            </a:prstGeom>
            <a:noFill/>
            <a:ln w="381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D3C8243B-AD79-4CAE-B22D-48C25602103A}"/>
              </a:ext>
            </a:extLst>
          </p:cNvPr>
          <p:cNvSpPr txBox="1"/>
          <p:nvPr/>
        </p:nvSpPr>
        <p:spPr>
          <a:xfrm>
            <a:off x="2583709" y="5835134"/>
            <a:ext cx="9872779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Do people mention a day?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5920B5A4-8DEC-4631-A2DE-559410A1B5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7" y="5676666"/>
            <a:ext cx="2377646" cy="853514"/>
          </a:xfrm>
          <a:prstGeom prst="rect">
            <a:avLst/>
          </a:prstGeom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E9969D58-F79B-4ED0-B2F7-F9DC4E9F6F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523" y="5882250"/>
            <a:ext cx="291399" cy="332326"/>
          </a:xfrm>
          <a:prstGeom prst="rect">
            <a:avLst/>
          </a:prstGeom>
        </p:spPr>
      </p:pic>
      <p:pic>
        <p:nvPicPr>
          <p:cNvPr id="58" name="Google Shape;293;p7" descr="green checkmark">
            <a:extLst>
              <a:ext uri="{FF2B5EF4-FFF2-40B4-BE49-F238E27FC236}">
                <a16:creationId xmlns:a16="http://schemas.microsoft.com/office/drawing/2014/main" id="{5B8CFB0B-37AC-45AD-8400-9A4E1BEB361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478361" y="5763671"/>
            <a:ext cx="393921" cy="4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7AC2A14A-1BD1-4386-9207-CA7843CD5144}"/>
              </a:ext>
            </a:extLst>
          </p:cNvPr>
          <p:cNvSpPr txBox="1"/>
          <p:nvPr/>
        </p:nvSpPr>
        <p:spPr>
          <a:xfrm>
            <a:off x="7872283" y="5845447"/>
            <a:ext cx="4055994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la date et le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mois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61" name="Table 51">
            <a:extLst>
              <a:ext uri="{FF2B5EF4-FFF2-40B4-BE49-F238E27FC236}">
                <a16:creationId xmlns:a16="http://schemas.microsoft.com/office/drawing/2014/main" id="{D23CF610-5BF7-4C76-A9BF-CEB058AAEE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254346"/>
              </p:ext>
            </p:extLst>
          </p:nvPr>
        </p:nvGraphicFramePr>
        <p:xfrm>
          <a:off x="66254" y="6397281"/>
          <a:ext cx="8245683" cy="36107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7471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399404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399404">
                  <a:extLst>
                    <a:ext uri="{9D8B030D-6E8A-4147-A177-3AD203B41FA5}">
                      <a16:colId xmlns:a16="http://schemas.microsoft.com/office/drawing/2014/main" val="3754721783"/>
                    </a:ext>
                  </a:extLst>
                </a:gridCol>
                <a:gridCol w="2399404">
                  <a:extLst>
                    <a:ext uri="{9D8B030D-6E8A-4147-A177-3AD203B41FA5}">
                      <a16:colId xmlns:a16="http://schemas.microsoft.com/office/drawing/2014/main" val="1154290001"/>
                    </a:ext>
                  </a:extLst>
                </a:gridCol>
              </a:tblGrid>
              <a:tr h="316091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4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jour ?</a:t>
                      </a:r>
                      <a:endParaRPr lang="en-GB" sz="24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40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date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400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mois</a:t>
                      </a:r>
                      <a:endParaRPr lang="en-GB" sz="240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0797608"/>
                  </a:ext>
                </a:extLst>
              </a:tr>
              <a:tr h="31609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Ex.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FF388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18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September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3395719"/>
                  </a:ext>
                </a:extLst>
              </a:tr>
              <a:tr h="31609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FF388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FF388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FF388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31609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31609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/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/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/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  <a:tr h="31609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077367"/>
                  </a:ext>
                </a:extLst>
              </a:tr>
              <a:tr h="31609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789428"/>
                  </a:ext>
                </a:extLst>
              </a:tr>
            </a:tbl>
          </a:graphicData>
        </a:graphic>
      </p:graphicFrame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595D5EEF-0785-4CE5-B990-E071E120D8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154" y="7170746"/>
            <a:ext cx="291399" cy="332326"/>
          </a:xfrm>
          <a:prstGeom prst="rect">
            <a:avLst/>
          </a:prstGeom>
        </p:spPr>
      </p:pic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F3400442-7643-4E6A-9263-7E4AE1A0D4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128305"/>
              </p:ext>
            </p:extLst>
          </p:nvPr>
        </p:nvGraphicFramePr>
        <p:xfrm>
          <a:off x="81541" y="11094897"/>
          <a:ext cx="12028917" cy="4119679"/>
        </p:xfrm>
        <a:graphic>
          <a:graphicData uri="http://schemas.openxmlformats.org/drawingml/2006/table">
            <a:tbl>
              <a:tblPr firstRow="1" bandRow="1"/>
              <a:tblGrid>
                <a:gridCol w="1050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18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09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32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70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54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5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24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58083">
                  <a:extLst>
                    <a:ext uri="{9D8B030D-6E8A-4147-A177-3AD203B41FA5}">
                      <a16:colId xmlns:a16="http://schemas.microsoft.com/office/drawing/2014/main" val="625429011"/>
                    </a:ext>
                  </a:extLst>
                </a:gridCol>
                <a:gridCol w="999343">
                  <a:extLst>
                    <a:ext uri="{9D8B030D-6E8A-4147-A177-3AD203B41FA5}">
                      <a16:colId xmlns:a16="http://schemas.microsoft.com/office/drawing/2014/main" val="180182299"/>
                    </a:ext>
                  </a:extLst>
                </a:gridCol>
                <a:gridCol w="1279328">
                  <a:extLst>
                    <a:ext uri="{9D8B030D-6E8A-4147-A177-3AD203B41FA5}">
                      <a16:colId xmlns:a16="http://schemas.microsoft.com/office/drawing/2014/main" val="2492550084"/>
                    </a:ext>
                  </a:extLst>
                </a:gridCol>
                <a:gridCol w="1448004">
                  <a:extLst>
                    <a:ext uri="{9D8B030D-6E8A-4147-A177-3AD203B41FA5}">
                      <a16:colId xmlns:a16="http://schemas.microsoft.com/office/drawing/2014/main" val="3482710241"/>
                    </a:ext>
                  </a:extLst>
                </a:gridCol>
              </a:tblGrid>
              <a:tr h="36674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0391878"/>
                  </a:ext>
                </a:extLst>
              </a:tr>
              <a:tr h="36674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74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4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74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74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74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74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674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674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220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Segoe Print" panose="02000600000000000000" pitchFamily="2" charset="0"/>
                        </a:rPr>
                        <a:t>January</a:t>
                      </a:r>
                      <a:endParaRPr lang="es-ES" sz="1600" b="1" dirty="0">
                        <a:solidFill>
                          <a:srgbClr val="002060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Segoe Print" panose="02000600000000000000" pitchFamily="2" charset="0"/>
                        </a:rPr>
                        <a:t>February</a:t>
                      </a:r>
                      <a:endParaRPr lang="es-ES" sz="1600" b="1" dirty="0">
                        <a:solidFill>
                          <a:srgbClr val="002060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Segoe Print" panose="02000600000000000000" pitchFamily="2" charset="0"/>
                        </a:rPr>
                        <a:t>March</a:t>
                      </a:r>
                      <a:endParaRPr lang="es-ES" sz="1600" b="1" dirty="0">
                        <a:solidFill>
                          <a:srgbClr val="002060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Segoe Print" panose="02000600000000000000" pitchFamily="2" charset="0"/>
                        </a:rPr>
                        <a:t>April</a:t>
                      </a:r>
                      <a:endParaRPr lang="es-ES" sz="1600" b="1" dirty="0">
                        <a:solidFill>
                          <a:srgbClr val="002060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Segoe Print" panose="02000600000000000000" pitchFamily="2" charset="0"/>
                        </a:rPr>
                        <a:t>May</a:t>
                      </a:r>
                      <a:endParaRPr lang="es-ES" sz="1600" b="1" dirty="0">
                        <a:solidFill>
                          <a:srgbClr val="002060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Segoe Print" panose="02000600000000000000" pitchFamily="2" charset="0"/>
                        </a:rPr>
                        <a:t>June</a:t>
                      </a:r>
                      <a:endParaRPr lang="es-ES" sz="1600" b="1" dirty="0">
                        <a:solidFill>
                          <a:srgbClr val="002060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Segoe Print" panose="02000600000000000000" pitchFamily="2" charset="0"/>
                        </a:rPr>
                        <a:t>July</a:t>
                      </a:r>
                      <a:endParaRPr lang="es-ES" sz="1600" b="1" dirty="0">
                        <a:solidFill>
                          <a:srgbClr val="002060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1600" b="1" dirty="0">
                          <a:solidFill>
                            <a:srgbClr val="002060"/>
                          </a:solidFill>
                          <a:latin typeface="Segoe Print" panose="02000600000000000000" pitchFamily="2" charset="0"/>
                        </a:rPr>
                        <a:t>August</a:t>
                      </a:r>
                      <a:endParaRPr lang="es-ES" sz="1600" b="1" dirty="0">
                        <a:solidFill>
                          <a:srgbClr val="002060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ES" sz="1600" b="1" dirty="0" err="1">
                          <a:solidFill>
                            <a:srgbClr val="002060"/>
                          </a:solidFill>
                          <a:latin typeface="Segoe Print" panose="02000600000000000000" pitchFamily="2" charset="0"/>
                        </a:rPr>
                        <a:t>September</a:t>
                      </a:r>
                      <a:endParaRPr lang="es-ES" sz="1600" b="1" dirty="0">
                        <a:solidFill>
                          <a:srgbClr val="002060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ES" sz="1600" b="1" dirty="0" err="1">
                          <a:solidFill>
                            <a:srgbClr val="002060"/>
                          </a:solidFill>
                          <a:latin typeface="Segoe Print" panose="02000600000000000000" pitchFamily="2" charset="0"/>
                        </a:rPr>
                        <a:t>October</a:t>
                      </a:r>
                      <a:endParaRPr lang="es-ES" sz="1600" b="1" dirty="0">
                        <a:solidFill>
                          <a:srgbClr val="002060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ES" sz="1600" b="1" dirty="0" err="1">
                          <a:solidFill>
                            <a:srgbClr val="002060"/>
                          </a:solidFill>
                          <a:latin typeface="Segoe Print" panose="02000600000000000000" pitchFamily="2" charset="0"/>
                        </a:rPr>
                        <a:t>November</a:t>
                      </a:r>
                      <a:endParaRPr lang="es-ES" sz="1600" b="1" dirty="0">
                        <a:solidFill>
                          <a:srgbClr val="002060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ES" sz="1600" b="1" dirty="0" err="1">
                          <a:solidFill>
                            <a:srgbClr val="002060"/>
                          </a:solidFill>
                          <a:latin typeface="Segoe Print" panose="02000600000000000000" pitchFamily="2" charset="0"/>
                        </a:rPr>
                        <a:t>December</a:t>
                      </a:r>
                      <a:endParaRPr lang="es-ES" sz="1600" b="1" dirty="0">
                        <a:solidFill>
                          <a:srgbClr val="002060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5" name="TextBox 64">
            <a:extLst>
              <a:ext uri="{FF2B5EF4-FFF2-40B4-BE49-F238E27FC236}">
                <a16:creationId xmlns:a16="http://schemas.microsoft.com/office/drawing/2014/main" id="{36A8221C-9EE7-4D55-A356-A3EA4D3FA5F2}"/>
              </a:ext>
            </a:extLst>
          </p:cNvPr>
          <p:cNvSpPr txBox="1"/>
          <p:nvPr/>
        </p:nvSpPr>
        <p:spPr>
          <a:xfrm>
            <a:off x="2478532" y="10280917"/>
            <a:ext cx="9872779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Parle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avec ton/ta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partenaire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94258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3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1023445" y="15602826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816129" y="15435165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4534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16</a:t>
              </a:r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95C397BB-3596-4810-93A7-73AF811C1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606" y="1118517"/>
            <a:ext cx="2048434" cy="847417"/>
          </a:xfrm>
          <a:prstGeom prst="rect">
            <a:avLst/>
          </a:prstGeom>
        </p:spPr>
      </p:pic>
      <p:graphicFrame>
        <p:nvGraphicFramePr>
          <p:cNvPr id="19" name="Google Shape;397;p9">
            <a:extLst>
              <a:ext uri="{FF2B5EF4-FFF2-40B4-BE49-F238E27FC236}">
                <a16:creationId xmlns:a16="http://schemas.microsoft.com/office/drawing/2014/main" id="{EE0395ED-104C-4F0E-8769-5C827E7C32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0601916"/>
              </p:ext>
            </p:extLst>
          </p:nvPr>
        </p:nvGraphicFramePr>
        <p:xfrm>
          <a:off x="274878" y="1965933"/>
          <a:ext cx="11775004" cy="288315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17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72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5636">
                  <a:extLst>
                    <a:ext uri="{9D8B030D-6E8A-4147-A177-3AD203B41FA5}">
                      <a16:colId xmlns:a16="http://schemas.microsoft.com/office/drawing/2014/main" val="296392645"/>
                    </a:ext>
                  </a:extLst>
                </a:gridCol>
                <a:gridCol w="5468973">
                  <a:extLst>
                    <a:ext uri="{9D8B030D-6E8A-4147-A177-3AD203B41FA5}">
                      <a16:colId xmlns:a16="http://schemas.microsoft.com/office/drawing/2014/main" val="3701346545"/>
                    </a:ext>
                  </a:extLst>
                </a:gridCol>
              </a:tblGrid>
              <a:tr h="624867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volini" panose="03000502040302020204" pitchFamily="66" charset="0"/>
                          <a:ea typeface="Century Gothic"/>
                          <a:cs typeface="Cavolini" panose="03000502040302020204" pitchFamily="66" charset="0"/>
                          <a:sym typeface="Century Gothic"/>
                        </a:rPr>
                        <a:t>My birthday is on the 16</a:t>
                      </a:r>
                      <a:r>
                        <a:rPr lang="en-GB" sz="2000" b="1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volini" panose="03000502040302020204" pitchFamily="66" charset="0"/>
                          <a:ea typeface="Century Gothic"/>
                          <a:cs typeface="Cavolini" panose="03000502040302020204" pitchFamily="66" charset="0"/>
                          <a:sym typeface="Century Gothic"/>
                        </a:rPr>
                        <a:t>th</a:t>
                      </a:r>
                      <a:r>
                        <a:rPr lang="en-GB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volini" panose="03000502040302020204" pitchFamily="66" charset="0"/>
                          <a:ea typeface="Century Gothic"/>
                          <a:cs typeface="Cavolini" panose="03000502040302020204" pitchFamily="66" charset="0"/>
                          <a:sym typeface="Century Gothic"/>
                        </a:rPr>
                        <a:t> March.</a:t>
                      </a:r>
                      <a:endParaRPr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volini" panose="03000502040302020204" pitchFamily="66" charset="0"/>
                        <a:ea typeface="Century Gothic"/>
                        <a:cs typeface="Cavolini" panose="03000502040302020204" pitchFamily="66" charset="0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avolini" panose="03000502040302020204" pitchFamily="66" charset="0"/>
                          <a:sym typeface="Century Gothic"/>
                        </a:rPr>
                        <a:t>3</a:t>
                      </a:r>
                      <a:endParaRPr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avolini" panose="03000502040302020204" pitchFamily="66" charset="0"/>
                        <a:sym typeface="Century Gothic"/>
                      </a:endParaRPr>
                    </a:p>
                  </a:txBody>
                  <a:tcPr marL="91450" marR="91450" marT="45725" marB="45725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volini" panose="03000502040302020204" pitchFamily="66" charset="0"/>
                          <a:ea typeface="Century Gothic"/>
                          <a:cs typeface="Cavolini" panose="03000502040302020204" pitchFamily="66" charset="0"/>
                          <a:sym typeface="Century Gothic"/>
                        </a:rPr>
                        <a:t>My birthday is on the 25</a:t>
                      </a:r>
                      <a:r>
                        <a:rPr lang="en-US" sz="2000" b="1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volini" panose="03000502040302020204" pitchFamily="66" charset="0"/>
                          <a:ea typeface="Century Gothic"/>
                          <a:cs typeface="Cavolini" panose="03000502040302020204" pitchFamily="66" charset="0"/>
                          <a:sym typeface="Century Gothic"/>
                        </a:rPr>
                        <a:t>th</a:t>
                      </a:r>
                      <a:r>
                        <a:rPr lang="en-US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volini" panose="03000502040302020204" pitchFamily="66" charset="0"/>
                          <a:ea typeface="Century Gothic"/>
                          <a:cs typeface="Cavolini" panose="03000502040302020204" pitchFamily="66" charset="0"/>
                          <a:sym typeface="Century Gothic"/>
                        </a:rPr>
                        <a:t> June.</a:t>
                      </a: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671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volini" panose="03000502040302020204" pitchFamily="66" charset="0"/>
                        <a:ea typeface="Century Gothic"/>
                        <a:cs typeface="Cavolini" panose="03000502040302020204" pitchFamily="66" charset="0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volini" panose="03000502040302020204" pitchFamily="66" charset="0"/>
                        <a:ea typeface="Century Gothic"/>
                        <a:cs typeface="Cavolini" panose="03000502040302020204" pitchFamily="66" charset="0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4809132"/>
                  </a:ext>
                </a:extLst>
              </a:tr>
              <a:tr h="541033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volini" panose="03000502040302020204" pitchFamily="66" charset="0"/>
                          <a:ea typeface="Century Gothic"/>
                          <a:cs typeface="Cavolini" panose="03000502040302020204" pitchFamily="66" charset="0"/>
                          <a:sym typeface="Century Gothic"/>
                        </a:rPr>
                        <a:t>My birthday is on the 19</a:t>
                      </a:r>
                      <a:r>
                        <a:rPr lang="en-US" sz="2000" b="1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volini" panose="03000502040302020204" pitchFamily="66" charset="0"/>
                          <a:ea typeface="Century Gothic"/>
                          <a:cs typeface="Cavolini" panose="03000502040302020204" pitchFamily="66" charset="0"/>
                          <a:sym typeface="Century Gothic"/>
                        </a:rPr>
                        <a:t>th</a:t>
                      </a:r>
                      <a:r>
                        <a:rPr lang="en-US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volini" panose="03000502040302020204" pitchFamily="66" charset="0"/>
                          <a:ea typeface="Century Gothic"/>
                          <a:cs typeface="Cavolini" panose="03000502040302020204" pitchFamily="66" charset="0"/>
                          <a:sym typeface="Century Gothic"/>
                        </a:rPr>
                        <a:t> September.</a:t>
                      </a: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2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volini" panose="03000502040302020204" pitchFamily="66" charset="0"/>
                          <a:ea typeface="Century Gothic"/>
                          <a:cs typeface="Cavolini" panose="03000502040302020204" pitchFamily="66" charset="0"/>
                          <a:sym typeface="Century Gothic"/>
                        </a:rPr>
                        <a:t>My birthday is on the 31</a:t>
                      </a:r>
                      <a:r>
                        <a:rPr lang="en-US" sz="2000" b="1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volini" panose="03000502040302020204" pitchFamily="66" charset="0"/>
                          <a:ea typeface="Century Gothic"/>
                          <a:cs typeface="Cavolini" panose="03000502040302020204" pitchFamily="66" charset="0"/>
                          <a:sym typeface="Century Gothic"/>
                        </a:rPr>
                        <a:t>st</a:t>
                      </a:r>
                      <a:r>
                        <a:rPr lang="en-US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volini" panose="03000502040302020204" pitchFamily="66" charset="0"/>
                          <a:ea typeface="Century Gothic"/>
                          <a:cs typeface="Cavolini" panose="03000502040302020204" pitchFamily="66" charset="0"/>
                          <a:sym typeface="Century Gothic"/>
                        </a:rPr>
                        <a:t> July.</a:t>
                      </a: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054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volini" panose="03000502040302020204" pitchFamily="66" charset="0"/>
                        <a:ea typeface="Century Gothic"/>
                        <a:cs typeface="Cavolini" panose="03000502040302020204" pitchFamily="66" charset="0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9079441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5D94A856-5871-42F7-B3BA-8BEE1F22C1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06" y="2479217"/>
            <a:ext cx="540370" cy="646718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90AB5435-78AC-4F87-8CE4-EB2D42556F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56"/>
          <a:stretch/>
        </p:blipFill>
        <p:spPr>
          <a:xfrm>
            <a:off x="96987" y="3944303"/>
            <a:ext cx="691608" cy="855795"/>
          </a:xfrm>
          <a:prstGeom prst="rect">
            <a:avLst/>
          </a:prstGeom>
        </p:spPr>
      </p:pic>
      <p:pic>
        <p:nvPicPr>
          <p:cNvPr id="22" name="Picture 2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ADAF9CC-DE7B-4062-99D3-7A03254FD8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14"/>
          <a:stretch/>
        </p:blipFill>
        <p:spPr>
          <a:xfrm>
            <a:off x="6106522" y="2572626"/>
            <a:ext cx="600646" cy="614558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26CCF2FA-B538-4AE0-B4C5-B84BD7132B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35"/>
          <a:stretch/>
        </p:blipFill>
        <p:spPr>
          <a:xfrm>
            <a:off x="6106522" y="4254313"/>
            <a:ext cx="751494" cy="54578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1BC286-EC7F-48CF-9D9D-7261B2089B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969" y="7556701"/>
            <a:ext cx="1019171" cy="862105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1B3546B8-5212-4767-9F24-6A4D74C646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69" y="6191100"/>
            <a:ext cx="1019171" cy="9464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9921FC-4AEE-44A7-9C36-43C08D1691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293" y="9166978"/>
            <a:ext cx="998847" cy="878765"/>
          </a:xfrm>
          <a:prstGeom prst="rect">
            <a:avLst/>
          </a:prstGeom>
        </p:spPr>
      </p:pic>
      <p:graphicFrame>
        <p:nvGraphicFramePr>
          <p:cNvPr id="31" name="Table 4">
            <a:extLst>
              <a:ext uri="{FF2B5EF4-FFF2-40B4-BE49-F238E27FC236}">
                <a16:creationId xmlns:a16="http://schemas.microsoft.com/office/drawing/2014/main" id="{79C50E95-7079-4C55-A2C2-0B118CBAA1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998722"/>
              </p:ext>
            </p:extLst>
          </p:nvPr>
        </p:nvGraphicFramePr>
        <p:xfrm>
          <a:off x="146180" y="6083763"/>
          <a:ext cx="10039526" cy="4898352"/>
        </p:xfrm>
        <a:graphic>
          <a:graphicData uri="http://schemas.openxmlformats.org/drawingml/2006/table">
            <a:tbl>
              <a:tblPr firstRow="1" bandRow="1"/>
              <a:tblGrid>
                <a:gridCol w="171906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8268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6876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6901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0971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 cousin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 cousin (f)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man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70971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red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woman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blue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70971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June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thirty-one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March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70971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fourteen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January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twenty-four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709712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thirteen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sixteen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fifteen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70971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it is, it’s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twenty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thirty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486335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birthday</a:t>
                      </a:r>
                    </a:p>
                    <a:p>
                      <a:endParaRPr lang="en-GB" sz="18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month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when?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32" name="Picture 31">
            <a:extLst>
              <a:ext uri="{FF2B5EF4-FFF2-40B4-BE49-F238E27FC236}">
                <a16:creationId xmlns:a16="http://schemas.microsoft.com/office/drawing/2014/main" id="{BEE586EC-EFFF-4211-8DD2-8E88BB62EA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228" y="4980329"/>
            <a:ext cx="2903975" cy="98202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2360969-F82A-4192-BFF5-685529A4524C}"/>
              </a:ext>
            </a:extLst>
          </p:cNvPr>
          <p:cNvSpPr txBox="1"/>
          <p:nvPr/>
        </p:nvSpPr>
        <p:spPr>
          <a:xfrm>
            <a:off x="3069053" y="5213344"/>
            <a:ext cx="7747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9422F30-2E27-4645-B0B5-35FD50928E62}"/>
              </a:ext>
            </a:extLst>
          </p:cNvPr>
          <p:cNvSpPr/>
          <p:nvPr/>
        </p:nvSpPr>
        <p:spPr>
          <a:xfrm>
            <a:off x="623212" y="12089947"/>
            <a:ext cx="10240837" cy="3752128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F3BAF2BA-2813-4503-9F52-A2149813B5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34" y="12678206"/>
            <a:ext cx="4253171" cy="3302871"/>
          </a:xfrm>
          <a:prstGeom prst="rect">
            <a:avLst/>
          </a:prstGeom>
        </p:spPr>
      </p:pic>
      <p:pic>
        <p:nvPicPr>
          <p:cNvPr id="39" name="Picture 38" descr="A red heart in a pink circle&#10;&#10;Description automatically generated with medium confidence">
            <a:extLst>
              <a:ext uri="{FF2B5EF4-FFF2-40B4-BE49-F238E27FC236}">
                <a16:creationId xmlns:a16="http://schemas.microsoft.com/office/drawing/2014/main" id="{3D875A1B-A0B4-4568-972F-1C80391229C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574" y="12163795"/>
            <a:ext cx="983214" cy="93387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1CC2C1F-1DED-4127-858F-E45C40083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28" y="11103528"/>
            <a:ext cx="2048434" cy="84741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CB54BCE-E0AD-4656-AE9C-BE05762F9F65}"/>
              </a:ext>
            </a:extLst>
          </p:cNvPr>
          <p:cNvSpPr txBox="1"/>
          <p:nvPr/>
        </p:nvSpPr>
        <p:spPr>
          <a:xfrm>
            <a:off x="2221040" y="11362417"/>
            <a:ext cx="7747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Answer these two questions for you.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B11652E-A751-46E6-B0C9-D1729C3D946B}"/>
              </a:ext>
            </a:extLst>
          </p:cNvPr>
          <p:cNvSpPr txBox="1"/>
          <p:nvPr/>
        </p:nvSpPr>
        <p:spPr>
          <a:xfrm>
            <a:off x="849198" y="12278096"/>
            <a:ext cx="4215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C’est</a:t>
            </a:r>
            <a:r>
              <a:rPr kumimoji="0" lang="es-ES" sz="20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kumimoji="0" lang="es-ES" sz="2000" b="1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quand</a:t>
            </a: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, ton </a:t>
            </a:r>
            <a:r>
              <a:rPr lang="es-ES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anniversaire</a:t>
            </a: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?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1991BEC-8766-4E3E-AD0A-0B736C0A2025}"/>
              </a:ext>
            </a:extLst>
          </p:cNvPr>
          <p:cNvSpPr txBox="1"/>
          <p:nvPr/>
        </p:nvSpPr>
        <p:spPr>
          <a:xfrm>
            <a:off x="5752510" y="12278096"/>
            <a:ext cx="4215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Ton mois préféré, c’est quoi ?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Picture 43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67308060-E96A-400F-A868-0341D58BAC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474" y="12550362"/>
            <a:ext cx="4253171" cy="330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55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23B68C2-2210-43D4-85CF-43F46EA1C76E}"/>
              </a:ext>
            </a:extLst>
          </p:cNvPr>
          <p:cNvSpPr/>
          <p:nvPr/>
        </p:nvSpPr>
        <p:spPr>
          <a:xfrm>
            <a:off x="9658965" y="7531582"/>
            <a:ext cx="2170552" cy="2800654"/>
          </a:xfrm>
          <a:prstGeom prst="roundRect">
            <a:avLst/>
          </a:prstGeom>
          <a:solidFill>
            <a:srgbClr val="F2F7FC"/>
          </a:solidFill>
          <a:ln>
            <a:solidFill>
              <a:srgbClr val="F2F7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1012822" y="15592888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805506" y="15425227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38930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17</a:t>
              </a: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E1CEBA27-3D87-408F-AF34-339BE5B2F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35" y="9463913"/>
            <a:ext cx="2274005" cy="859611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4852450" y="4574297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et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mots. </a:t>
            </a:r>
            <a:r>
              <a:rPr lang="en-GB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C’est [an] </a:t>
            </a:r>
            <a:r>
              <a:rPr lang="en-GB" sz="2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ou</a:t>
            </a:r>
            <a:r>
              <a:rPr lang="en-GB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[</a:t>
            </a:r>
            <a:r>
              <a:rPr lang="en-GB" sz="2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en</a:t>
            </a:r>
            <a:r>
              <a:rPr lang="en-GB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]?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95C397BB-3596-4810-93A7-73AF811C1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8270" y="4425196"/>
            <a:ext cx="2048434" cy="84741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878" y="4459884"/>
            <a:ext cx="2377646" cy="85351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462648B-8D04-48EE-9065-78E04BAC69E4}"/>
              </a:ext>
            </a:extLst>
          </p:cNvPr>
          <p:cNvSpPr/>
          <p:nvPr/>
        </p:nvSpPr>
        <p:spPr>
          <a:xfrm>
            <a:off x="361940" y="1173246"/>
            <a:ext cx="5734060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C233AC-0B13-4127-BA09-8F9B67A74D84}"/>
              </a:ext>
            </a:extLst>
          </p:cNvPr>
          <p:cNvGrpSpPr/>
          <p:nvPr/>
        </p:nvGrpSpPr>
        <p:grpSpPr>
          <a:xfrm>
            <a:off x="499548" y="1233491"/>
            <a:ext cx="2957045" cy="672351"/>
            <a:chOff x="1639842" y="1416995"/>
            <a:chExt cx="1801949" cy="409714"/>
          </a:xfrm>
        </p:grpSpPr>
        <p:sp>
          <p:nvSpPr>
            <p:cNvPr id="21" name="Google Shape;112;p3">
              <a:extLst>
                <a:ext uri="{FF2B5EF4-FFF2-40B4-BE49-F238E27FC236}">
                  <a16:creationId xmlns:a16="http://schemas.microsoft.com/office/drawing/2014/main" id="{3DAF2B55-B4DB-473C-8057-E900AD87D0D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2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4495515-AA3B-4364-840F-E40F054EEF4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EBEBE8E-716C-4E6B-AC6A-28100974CA7C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F3547A2-59EE-4729-9576-478FF2543F50}"/>
              </a:ext>
            </a:extLst>
          </p:cNvPr>
          <p:cNvGrpSpPr/>
          <p:nvPr/>
        </p:nvGrpSpPr>
        <p:grpSpPr>
          <a:xfrm>
            <a:off x="8967738" y="892965"/>
            <a:ext cx="2991081" cy="2306627"/>
            <a:chOff x="4876029" y="582476"/>
            <a:chExt cx="1822690" cy="140560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351AE16-64C1-420E-98E4-572DC50677D3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05601"/>
              <a:chOff x="4310576" y="875609"/>
              <a:chExt cx="2558030" cy="1902363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EE64349-41EC-47DF-94AB-9758EF4A7AA4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824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C4B5CA66-DB42-4A0F-8FFF-EFA683C74985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3F15B7D-9300-45E0-9482-2072E34091E1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9BE96E-D62F-4119-AF6C-162805887A7B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Asking for and saying dates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74466DF-1A0A-465D-ABA6-AC090DD44365}"/>
                </a:ext>
              </a:extLst>
            </p:cNvPr>
            <p:cNvSpPr/>
            <p:nvPr/>
          </p:nvSpPr>
          <p:spPr>
            <a:xfrm>
              <a:off x="4961589" y="1473225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FCBB1C7-A60E-4D40-AB2D-434038FA8957}"/>
                </a:ext>
              </a:extLst>
            </p:cNvPr>
            <p:cNvSpPr txBox="1"/>
            <p:nvPr/>
          </p:nvSpPr>
          <p:spPr>
            <a:xfrm>
              <a:off x="5115812" y="1412247"/>
              <a:ext cx="1575350" cy="562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Asking ‘which’ questions with </a:t>
              </a:r>
              <a:r>
                <a:rPr kumimoji="0" lang="en-GB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quel</a:t>
              </a: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/quelle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D03F006-E730-4422-8024-EE62639F45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548" y="1955034"/>
            <a:ext cx="1587559" cy="2344821"/>
          </a:xfrm>
          <a:prstGeom prst="rect">
            <a:avLst/>
          </a:prstGeom>
        </p:spPr>
      </p:pic>
      <p:sp>
        <p:nvSpPr>
          <p:cNvPr id="41" name="Oval Callout 13">
            <a:extLst>
              <a:ext uri="{FF2B5EF4-FFF2-40B4-BE49-F238E27FC236}">
                <a16:creationId xmlns:a16="http://schemas.microsoft.com/office/drawing/2014/main" id="{E7852EA2-0A83-4725-A2F5-16D2AA41E254}"/>
              </a:ext>
            </a:extLst>
          </p:cNvPr>
          <p:cNvSpPr/>
          <p:nvPr/>
        </p:nvSpPr>
        <p:spPr>
          <a:xfrm>
            <a:off x="5588015" y="1255318"/>
            <a:ext cx="3253447" cy="2382037"/>
          </a:xfrm>
          <a:prstGeom prst="wedgeEllipseCallout">
            <a:avLst>
              <a:gd name="adj1" fmla="val -57842"/>
              <a:gd name="adj2" fmla="val -31051"/>
            </a:avLst>
          </a:prstGeom>
          <a:solidFill>
            <a:schemeClr val="bg2"/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F03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4888AC-3EA7-459D-9B36-332FE1CBF403}"/>
              </a:ext>
            </a:extLst>
          </p:cNvPr>
          <p:cNvSpPr txBox="1"/>
          <p:nvPr/>
        </p:nvSpPr>
        <p:spPr>
          <a:xfrm>
            <a:off x="5843791" y="1568756"/>
            <a:ext cx="27764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Remember: [</a:t>
            </a:r>
            <a:r>
              <a:rPr lang="en-GB" b="1" dirty="0" err="1">
                <a:latin typeface="Century Gothic" panose="020B0502020202020204" pitchFamily="34" charset="0"/>
              </a:rPr>
              <a:t>an|en</a:t>
            </a:r>
            <a:r>
              <a:rPr lang="en-GB" dirty="0">
                <a:latin typeface="Century Gothic" panose="020B0502020202020204" pitchFamily="34" charset="0"/>
              </a:rPr>
              <a:t>] is a nasal vowel. Air passes through your nose as well as your mouth. [</a:t>
            </a:r>
            <a:r>
              <a:rPr lang="en-GB" b="1" dirty="0">
                <a:latin typeface="Century Gothic" panose="020B0502020202020204" pitchFamily="34" charset="0"/>
              </a:rPr>
              <a:t>am</a:t>
            </a:r>
            <a:r>
              <a:rPr lang="en-GB" dirty="0">
                <a:latin typeface="Century Gothic" panose="020B0502020202020204" pitchFamily="34" charset="0"/>
              </a:rPr>
              <a:t>] and [</a:t>
            </a:r>
            <a:r>
              <a:rPr lang="en-GB" b="1" dirty="0" err="1">
                <a:latin typeface="Century Gothic" panose="020B0502020202020204" pitchFamily="34" charset="0"/>
              </a:rPr>
              <a:t>em</a:t>
            </a:r>
            <a:r>
              <a:rPr lang="en-GB" dirty="0">
                <a:latin typeface="Century Gothic" panose="020B0502020202020204" pitchFamily="34" charset="0"/>
              </a:rPr>
              <a:t>] sound the same as [</a:t>
            </a:r>
            <a:r>
              <a:rPr lang="en-GB" b="1" dirty="0" err="1">
                <a:latin typeface="Century Gothic" panose="020B0502020202020204" pitchFamily="34" charset="0"/>
              </a:rPr>
              <a:t>an|en</a:t>
            </a:r>
            <a:r>
              <a:rPr lang="en-GB" b="1" dirty="0">
                <a:latin typeface="Century Gothic" panose="020B0502020202020204" pitchFamily="34" charset="0"/>
              </a:rPr>
              <a:t>].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0445C9-9974-4C3C-A3DF-EC30948B84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5926" y="1915342"/>
            <a:ext cx="1621557" cy="23855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0D753E-ACDD-42BB-8A1D-4A2394C4FF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2737" y="1955034"/>
            <a:ext cx="1587559" cy="2350511"/>
          </a:xfrm>
          <a:prstGeom prst="rect">
            <a:avLst/>
          </a:prstGeom>
        </p:spPr>
      </p:pic>
      <p:graphicFrame>
        <p:nvGraphicFramePr>
          <p:cNvPr id="45" name="Table 6">
            <a:extLst>
              <a:ext uri="{FF2B5EF4-FFF2-40B4-BE49-F238E27FC236}">
                <a16:creationId xmlns:a16="http://schemas.microsoft.com/office/drawing/2014/main" id="{F54F5043-BFFA-4199-89D7-81E4D5A800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246899"/>
              </p:ext>
            </p:extLst>
          </p:nvPr>
        </p:nvGraphicFramePr>
        <p:xfrm>
          <a:off x="290760" y="5314496"/>
          <a:ext cx="5241916" cy="2072640"/>
        </p:xfrm>
        <a:graphic>
          <a:graphicData uri="http://schemas.openxmlformats.org/drawingml/2006/table">
            <a:tbl>
              <a:tblPr firstRow="1" bandRow="1"/>
              <a:tblGrid>
                <a:gridCol w="1010818">
                  <a:extLst>
                    <a:ext uri="{9D8B030D-6E8A-4147-A177-3AD203B41FA5}">
                      <a16:colId xmlns:a16="http://schemas.microsoft.com/office/drawing/2014/main" val="3436599560"/>
                    </a:ext>
                  </a:extLst>
                </a:gridCol>
                <a:gridCol w="4231098">
                  <a:extLst>
                    <a:ext uri="{9D8B030D-6E8A-4147-A177-3AD203B41FA5}">
                      <a16:colId xmlns:a16="http://schemas.microsoft.com/office/drawing/2014/main" val="27803791"/>
                    </a:ext>
                  </a:extLst>
                </a:gridCol>
              </a:tblGrid>
              <a:tr h="40431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 _ _ _ _ _ _ _ _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3197438"/>
                  </a:ext>
                </a:extLst>
              </a:tr>
              <a:tr h="40431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 _ _ _ _ _ _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0671531"/>
                  </a:ext>
                </a:extLst>
              </a:tr>
              <a:tr h="40431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 _ _ _ _ _ _ _ _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7220981"/>
                  </a:ext>
                </a:extLst>
              </a:tr>
              <a:tr h="40431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 _ _ _ _ _ _ _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8029714"/>
                  </a:ext>
                </a:extLst>
              </a:tr>
            </a:tbl>
          </a:graphicData>
        </a:graphic>
      </p:graphicFrame>
      <p:graphicFrame>
        <p:nvGraphicFramePr>
          <p:cNvPr id="51" name="Table 6">
            <a:extLst>
              <a:ext uri="{FF2B5EF4-FFF2-40B4-BE49-F238E27FC236}">
                <a16:creationId xmlns:a16="http://schemas.microsoft.com/office/drawing/2014/main" id="{6A06F686-6BD2-4CA5-A700-2F2300610A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246334"/>
              </p:ext>
            </p:extLst>
          </p:nvPr>
        </p:nvGraphicFramePr>
        <p:xfrm>
          <a:off x="5843791" y="5355282"/>
          <a:ext cx="5241916" cy="2072640"/>
        </p:xfrm>
        <a:graphic>
          <a:graphicData uri="http://schemas.openxmlformats.org/drawingml/2006/table">
            <a:tbl>
              <a:tblPr firstRow="1" bandRow="1"/>
              <a:tblGrid>
                <a:gridCol w="1010818">
                  <a:extLst>
                    <a:ext uri="{9D8B030D-6E8A-4147-A177-3AD203B41FA5}">
                      <a16:colId xmlns:a16="http://schemas.microsoft.com/office/drawing/2014/main" val="3436599560"/>
                    </a:ext>
                  </a:extLst>
                </a:gridCol>
                <a:gridCol w="4231098">
                  <a:extLst>
                    <a:ext uri="{9D8B030D-6E8A-4147-A177-3AD203B41FA5}">
                      <a16:colId xmlns:a16="http://schemas.microsoft.com/office/drawing/2014/main" val="27803791"/>
                    </a:ext>
                  </a:extLst>
                </a:gridCol>
              </a:tblGrid>
              <a:tr h="49392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 _ _ _ _ _ _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3197438"/>
                  </a:ext>
                </a:extLst>
              </a:tr>
              <a:tr h="49392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 _ _ _ _ _ _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0671531"/>
                  </a:ext>
                </a:extLst>
              </a:tr>
              <a:tr h="49392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 _ _ _ _ _ _ _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7220981"/>
                  </a:ext>
                </a:extLst>
              </a:tr>
              <a:tr h="49392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 _ _ _ _ _ _ _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8029714"/>
                  </a:ext>
                </a:extLst>
              </a:tr>
            </a:tbl>
          </a:graphicData>
        </a:graphic>
      </p:graphicFrame>
      <p:pic>
        <p:nvPicPr>
          <p:cNvPr id="56" name="Picture 55">
            <a:extLst>
              <a:ext uri="{FF2B5EF4-FFF2-40B4-BE49-F238E27FC236}">
                <a16:creationId xmlns:a16="http://schemas.microsoft.com/office/drawing/2014/main" id="{1BCF9EAF-4C6D-47A0-9310-DE28A66075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35" y="7549261"/>
            <a:ext cx="2377646" cy="853514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BF5DAF28-E980-4C95-9995-3B4E5B3E36A5}"/>
              </a:ext>
            </a:extLst>
          </p:cNvPr>
          <p:cNvSpPr txBox="1"/>
          <p:nvPr/>
        </p:nvSpPr>
        <p:spPr>
          <a:xfrm>
            <a:off x="2651981" y="7685865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et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numéros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dans le bon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ordre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704650BA-9183-449C-BDD7-72888D3403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980679"/>
              </p:ext>
            </p:extLst>
          </p:nvPr>
        </p:nvGraphicFramePr>
        <p:xfrm>
          <a:off x="361397" y="8394088"/>
          <a:ext cx="8128001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1668695779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323089236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288941087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77854054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45426751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471254693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2003328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8792667"/>
                  </a:ext>
                </a:extLst>
              </a:tr>
            </a:tbl>
          </a:graphicData>
        </a:graphic>
      </p:graphicFrame>
      <p:graphicFrame>
        <p:nvGraphicFramePr>
          <p:cNvPr id="58" name="Table 13">
            <a:extLst>
              <a:ext uri="{FF2B5EF4-FFF2-40B4-BE49-F238E27FC236}">
                <a16:creationId xmlns:a16="http://schemas.microsoft.com/office/drawing/2014/main" id="{B7F72374-1BD9-49B7-92D7-5B9C6D0E9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182852"/>
              </p:ext>
            </p:extLst>
          </p:nvPr>
        </p:nvGraphicFramePr>
        <p:xfrm>
          <a:off x="941968" y="8929730"/>
          <a:ext cx="6966858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1668695779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323089236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288941087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77854054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45426751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4712546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8792667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BAB4F08F-3901-4A0B-BCB6-3EF979F21F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90472" y="8235008"/>
            <a:ext cx="1344459" cy="1693732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DA5290DA-FB39-452D-8864-0CF756C76432}"/>
              </a:ext>
            </a:extLst>
          </p:cNvPr>
          <p:cNvSpPr txBox="1"/>
          <p:nvPr/>
        </p:nvSpPr>
        <p:spPr>
          <a:xfrm>
            <a:off x="7986662" y="10947396"/>
            <a:ext cx="5122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Nous sommes </a:t>
            </a:r>
            <a:r>
              <a:rPr kumimoji="0" lang="es-ES" sz="2000" b="1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quel </a:t>
            </a: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jour ?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DFF4DE7-EE62-465D-A9B7-B76A4A6EC2EA}"/>
              </a:ext>
            </a:extLst>
          </p:cNvPr>
          <p:cNvSpPr txBox="1"/>
          <p:nvPr/>
        </p:nvSpPr>
        <p:spPr>
          <a:xfrm>
            <a:off x="8841462" y="10326629"/>
            <a:ext cx="3574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[We are </a:t>
            </a:r>
            <a:r>
              <a:rPr kumimoji="0" lang="en-HK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which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day?]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(What day is it?)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1D17837-16CD-446D-83AA-35E6D75158DC}"/>
              </a:ext>
            </a:extLst>
          </p:cNvPr>
          <p:cNvSpPr txBox="1"/>
          <p:nvPr/>
        </p:nvSpPr>
        <p:spPr>
          <a:xfrm>
            <a:off x="9817715" y="9920938"/>
            <a:ext cx="2023573" cy="404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quel ? quelle ? 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A7897B-8E65-40C1-9A09-6B8400B67B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87027" y="7459851"/>
            <a:ext cx="1131108" cy="1099688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FB6C7309-1592-407C-B7AA-53EE0AED3FC8}"/>
              </a:ext>
            </a:extLst>
          </p:cNvPr>
          <p:cNvSpPr txBox="1"/>
          <p:nvPr/>
        </p:nvSpPr>
        <p:spPr>
          <a:xfrm>
            <a:off x="7916191" y="11437158"/>
            <a:ext cx="5122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Nous sommes </a:t>
            </a:r>
            <a:r>
              <a:rPr kumimoji="0" lang="es-ES" sz="2000" b="1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quelle </a:t>
            </a:r>
            <a:r>
              <a:rPr lang="es-ES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date ?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D3CF2A6-BB9A-47BD-BE58-3AF0B7715E11}"/>
              </a:ext>
            </a:extLst>
          </p:cNvPr>
          <p:cNvSpPr txBox="1"/>
          <p:nvPr/>
        </p:nvSpPr>
        <p:spPr>
          <a:xfrm>
            <a:off x="8841462" y="11786554"/>
            <a:ext cx="3574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[We are </a:t>
            </a:r>
            <a:r>
              <a:rPr kumimoji="0" lang="en-HK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which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date?]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(What date is it?)</a:t>
            </a:r>
          </a:p>
        </p:txBody>
      </p:sp>
      <p:pic>
        <p:nvPicPr>
          <p:cNvPr id="74" name="Google Shape;170;p8" descr="Jigsaw, Puzzle, Piece, Game, Concept, Solution">
            <a:extLst>
              <a:ext uri="{FF2B5EF4-FFF2-40B4-BE49-F238E27FC236}">
                <a16:creationId xmlns:a16="http://schemas.microsoft.com/office/drawing/2014/main" id="{B03301C9-B003-4403-B905-DFF65311BF84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357800" y="7663626"/>
            <a:ext cx="436012" cy="43661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F31892C9-34F0-474F-B7E6-1E93831E058A}"/>
              </a:ext>
            </a:extLst>
          </p:cNvPr>
          <p:cNvSpPr txBox="1"/>
          <p:nvPr/>
        </p:nvSpPr>
        <p:spPr>
          <a:xfrm>
            <a:off x="2626280" y="9609865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Écris de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1à 5 le bon mot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anglais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5E80951F-C50B-44B8-9412-10DB6880AB8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t="3229" r="-4534" b="68631"/>
          <a:stretch/>
        </p:blipFill>
        <p:spPr>
          <a:xfrm flipH="1">
            <a:off x="-176995" y="10242386"/>
            <a:ext cx="1627850" cy="1202096"/>
          </a:xfrm>
          <a:prstGeom prst="ellipse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A9C7F2E9-B55C-4801-8A92-87589D3ED497}"/>
              </a:ext>
            </a:extLst>
          </p:cNvPr>
          <p:cNvSpPr txBox="1"/>
          <p:nvPr/>
        </p:nvSpPr>
        <p:spPr>
          <a:xfrm>
            <a:off x="3846588" y="13478623"/>
            <a:ext cx="398018" cy="36933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914400"/>
            <a:endParaRPr lang="en-GB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8ADAA68-F812-4970-8FFF-3A54BAED7DF4}"/>
              </a:ext>
            </a:extLst>
          </p:cNvPr>
          <p:cNvSpPr txBox="1"/>
          <p:nvPr/>
        </p:nvSpPr>
        <p:spPr>
          <a:xfrm>
            <a:off x="4837393" y="11333981"/>
            <a:ext cx="430559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914400"/>
            <a:endParaRPr lang="en-GB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3BD898F3-13EF-47F7-AC39-D85E3E427ADA}"/>
              </a:ext>
            </a:extLst>
          </p:cNvPr>
          <p:cNvSpPr/>
          <p:nvPr/>
        </p:nvSpPr>
        <p:spPr>
          <a:xfrm rot="16200000">
            <a:off x="2383764" y="9606869"/>
            <a:ext cx="1576131" cy="316261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D01646E-FFF5-4A5D-9C2C-3FE2BE3FCF90}"/>
              </a:ext>
            </a:extLst>
          </p:cNvPr>
          <p:cNvSpPr/>
          <p:nvPr/>
        </p:nvSpPr>
        <p:spPr>
          <a:xfrm rot="16200000">
            <a:off x="2357123" y="9938827"/>
            <a:ext cx="1396825" cy="2498702"/>
          </a:xfrm>
          <a:prstGeom prst="rect">
            <a:avLst/>
          </a:prstGeom>
          <a:solidFill>
            <a:srgbClr val="A9DA74"/>
          </a:solidFill>
          <a:ln w="254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79DC8A1F-5826-4BDC-912B-638F76656C62}"/>
              </a:ext>
            </a:extLst>
          </p:cNvPr>
          <p:cNvSpPr/>
          <p:nvPr/>
        </p:nvSpPr>
        <p:spPr>
          <a:xfrm>
            <a:off x="4440976" y="11084610"/>
            <a:ext cx="159150" cy="162968"/>
          </a:xfrm>
          <a:prstGeom prst="ellipse">
            <a:avLst/>
          </a:prstGeom>
          <a:solidFill>
            <a:srgbClr val="1D9A78">
              <a:lumMod val="75000"/>
            </a:srgbClr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9" name="Speech Bubble: Rectangle with Corners Rounded 88">
            <a:extLst>
              <a:ext uri="{FF2B5EF4-FFF2-40B4-BE49-F238E27FC236}">
                <a16:creationId xmlns:a16="http://schemas.microsoft.com/office/drawing/2014/main" id="{1728DC5A-5D60-4E12-AE80-0A29DCBC835D}"/>
              </a:ext>
            </a:extLst>
          </p:cNvPr>
          <p:cNvSpPr/>
          <p:nvPr/>
        </p:nvSpPr>
        <p:spPr>
          <a:xfrm>
            <a:off x="1848097" y="10629647"/>
            <a:ext cx="2433570" cy="949474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1F45892-2D80-474C-8AD3-8DF713E6D193}"/>
              </a:ext>
            </a:extLst>
          </p:cNvPr>
          <p:cNvSpPr txBox="1"/>
          <p:nvPr/>
        </p:nvSpPr>
        <p:spPr>
          <a:xfrm>
            <a:off x="1785937" y="10566053"/>
            <a:ext cx="2473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Nous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sommes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quelle </a:t>
            </a:r>
            <a:b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jour | date ?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8D067DD-1026-42BA-9BAD-7E2612E8EB4B}"/>
              </a:ext>
            </a:extLst>
          </p:cNvPr>
          <p:cNvSpPr txBox="1"/>
          <p:nvPr/>
        </p:nvSpPr>
        <p:spPr>
          <a:xfrm>
            <a:off x="1081239" y="10430508"/>
            <a:ext cx="412058" cy="400110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0BDEFD0-61B2-4F8D-86CD-5D3BB7405E83}"/>
              </a:ext>
            </a:extLst>
          </p:cNvPr>
          <p:cNvSpPr txBox="1"/>
          <p:nvPr/>
        </p:nvSpPr>
        <p:spPr>
          <a:xfrm>
            <a:off x="4837393" y="10698892"/>
            <a:ext cx="430559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914400"/>
            <a:endParaRPr lang="en-GB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D6705E5-6408-450F-B32C-3D5C33CB15C5}"/>
              </a:ext>
            </a:extLst>
          </p:cNvPr>
          <p:cNvSpPr txBox="1"/>
          <p:nvPr/>
        </p:nvSpPr>
        <p:spPr>
          <a:xfrm>
            <a:off x="5307318" y="10698892"/>
            <a:ext cx="764747" cy="369332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day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B00F0263-3D9D-482D-9B58-E6C44B6FEDA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851" y="11193571"/>
            <a:ext cx="304035" cy="437576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6B16C182-54C2-4C20-A4B6-2B39FF0EF73D}"/>
              </a:ext>
            </a:extLst>
          </p:cNvPr>
          <p:cNvSpPr txBox="1"/>
          <p:nvPr/>
        </p:nvSpPr>
        <p:spPr>
          <a:xfrm>
            <a:off x="5307318" y="11333981"/>
            <a:ext cx="774914" cy="369332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date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725A24DC-85FA-444F-89F0-AA843125988C}"/>
              </a:ext>
            </a:extLst>
          </p:cNvPr>
          <p:cNvSpPr/>
          <p:nvPr/>
        </p:nvSpPr>
        <p:spPr>
          <a:xfrm rot="16200000">
            <a:off x="1365898" y="11709560"/>
            <a:ext cx="1576131" cy="316261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5320361F-1790-4613-9C15-E3656A336722}"/>
              </a:ext>
            </a:extLst>
          </p:cNvPr>
          <p:cNvSpPr/>
          <p:nvPr/>
        </p:nvSpPr>
        <p:spPr>
          <a:xfrm rot="16200000">
            <a:off x="1339257" y="12041518"/>
            <a:ext cx="1396825" cy="2498702"/>
          </a:xfrm>
          <a:prstGeom prst="rect">
            <a:avLst/>
          </a:prstGeom>
          <a:solidFill>
            <a:srgbClr val="A9DA74"/>
          </a:solidFill>
          <a:ln w="254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F61BA5B4-33CA-4494-98ED-0D2451FC8875}"/>
              </a:ext>
            </a:extLst>
          </p:cNvPr>
          <p:cNvSpPr/>
          <p:nvPr/>
        </p:nvSpPr>
        <p:spPr>
          <a:xfrm>
            <a:off x="3423110" y="13187301"/>
            <a:ext cx="159150" cy="162968"/>
          </a:xfrm>
          <a:prstGeom prst="ellipse">
            <a:avLst/>
          </a:prstGeom>
          <a:solidFill>
            <a:srgbClr val="1D9A78">
              <a:lumMod val="75000"/>
            </a:srgbClr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05" name="Speech Bubble: Rectangle with Corners Rounded 104">
            <a:extLst>
              <a:ext uri="{FF2B5EF4-FFF2-40B4-BE49-F238E27FC236}">
                <a16:creationId xmlns:a16="http://schemas.microsoft.com/office/drawing/2014/main" id="{0D3A4AD1-149D-44D5-8E15-1C6D10A8041D}"/>
              </a:ext>
            </a:extLst>
          </p:cNvPr>
          <p:cNvSpPr/>
          <p:nvPr/>
        </p:nvSpPr>
        <p:spPr>
          <a:xfrm>
            <a:off x="858965" y="12735007"/>
            <a:ext cx="2392549" cy="1020839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7EA34DD-8DF2-4411-8B5F-F6A96CF46023}"/>
              </a:ext>
            </a:extLst>
          </p:cNvPr>
          <p:cNvSpPr txBox="1"/>
          <p:nvPr/>
        </p:nvSpPr>
        <p:spPr>
          <a:xfrm>
            <a:off x="821819" y="12893242"/>
            <a:ext cx="2498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Nous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sommes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quel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date |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mois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A891880-187D-48DA-9971-2E109691A6A9}"/>
              </a:ext>
            </a:extLst>
          </p:cNvPr>
          <p:cNvSpPr txBox="1"/>
          <p:nvPr/>
        </p:nvSpPr>
        <p:spPr>
          <a:xfrm>
            <a:off x="63373" y="12533199"/>
            <a:ext cx="412058" cy="400110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</a:rPr>
              <a:t>2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A80B1DC-B2F9-45D9-AC7D-556222A0D20D}"/>
              </a:ext>
            </a:extLst>
          </p:cNvPr>
          <p:cNvSpPr txBox="1"/>
          <p:nvPr/>
        </p:nvSpPr>
        <p:spPr>
          <a:xfrm>
            <a:off x="3846588" y="12852407"/>
            <a:ext cx="398018" cy="36933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914400"/>
            <a:endParaRPr lang="en-GB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FB581FE-35B7-46CF-93F2-6FA4DBEB3EEC}"/>
              </a:ext>
            </a:extLst>
          </p:cNvPr>
          <p:cNvSpPr txBox="1"/>
          <p:nvPr/>
        </p:nvSpPr>
        <p:spPr>
          <a:xfrm>
            <a:off x="4297207" y="12852407"/>
            <a:ext cx="970745" cy="369332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date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541AD93-305D-4727-8A11-D832656F054C}"/>
              </a:ext>
            </a:extLst>
          </p:cNvPr>
          <p:cNvSpPr txBox="1"/>
          <p:nvPr/>
        </p:nvSpPr>
        <p:spPr>
          <a:xfrm>
            <a:off x="4297207" y="13487496"/>
            <a:ext cx="970745" cy="369332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month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559F19DE-7FA3-43DC-97E9-186EE4058F55}"/>
              </a:ext>
            </a:extLst>
          </p:cNvPr>
          <p:cNvSpPr/>
          <p:nvPr/>
        </p:nvSpPr>
        <p:spPr>
          <a:xfrm rot="16200000">
            <a:off x="6624633" y="11714013"/>
            <a:ext cx="1576131" cy="316261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8DEF101F-1526-4ED0-B772-EC72F1EA33CB}"/>
              </a:ext>
            </a:extLst>
          </p:cNvPr>
          <p:cNvSpPr/>
          <p:nvPr/>
        </p:nvSpPr>
        <p:spPr>
          <a:xfrm rot="16200000">
            <a:off x="6597992" y="12045971"/>
            <a:ext cx="1396825" cy="2498702"/>
          </a:xfrm>
          <a:prstGeom prst="rect">
            <a:avLst/>
          </a:prstGeom>
          <a:solidFill>
            <a:srgbClr val="A9DA74"/>
          </a:solidFill>
          <a:ln w="254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EAFB1CC9-1328-4CCD-924B-71256796E17F}"/>
              </a:ext>
            </a:extLst>
          </p:cNvPr>
          <p:cNvSpPr/>
          <p:nvPr/>
        </p:nvSpPr>
        <p:spPr>
          <a:xfrm>
            <a:off x="8681845" y="13191754"/>
            <a:ext cx="159150" cy="162968"/>
          </a:xfrm>
          <a:prstGeom prst="ellipse">
            <a:avLst/>
          </a:prstGeom>
          <a:solidFill>
            <a:srgbClr val="1D9A78">
              <a:lumMod val="75000"/>
            </a:srgbClr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15" name="Speech Bubble: Rectangle with Corners Rounded 114">
            <a:extLst>
              <a:ext uri="{FF2B5EF4-FFF2-40B4-BE49-F238E27FC236}">
                <a16:creationId xmlns:a16="http://schemas.microsoft.com/office/drawing/2014/main" id="{0A17FAE6-17FF-4A0E-851C-0B9D80611DA5}"/>
              </a:ext>
            </a:extLst>
          </p:cNvPr>
          <p:cNvSpPr/>
          <p:nvPr/>
        </p:nvSpPr>
        <p:spPr>
          <a:xfrm>
            <a:off x="6117700" y="12641220"/>
            <a:ext cx="2392549" cy="1252365"/>
          </a:xfrm>
          <a:prstGeom prst="wedgeRoundRectCallout">
            <a:avLst>
              <a:gd name="adj1" fmla="val 24066"/>
              <a:gd name="adj2" fmla="val 58002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4E37E6B8-214C-45F6-9DF2-A8E2378B113F}"/>
              </a:ext>
            </a:extLst>
          </p:cNvPr>
          <p:cNvSpPr txBox="1"/>
          <p:nvPr/>
        </p:nvSpPr>
        <p:spPr>
          <a:xfrm>
            <a:off x="6082193" y="12590551"/>
            <a:ext cx="23925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Mercredi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.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Mais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nous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sommes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quel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le </a:t>
            </a:r>
            <a:b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</a:b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mois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| date ?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75586132-4912-41E0-80A0-90A47D89B181}"/>
              </a:ext>
            </a:extLst>
          </p:cNvPr>
          <p:cNvSpPr txBox="1"/>
          <p:nvPr/>
        </p:nvSpPr>
        <p:spPr>
          <a:xfrm>
            <a:off x="5383068" y="12537652"/>
            <a:ext cx="412058" cy="400110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</a:rPr>
              <a:t>4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411A8CBA-97C0-41F9-997E-34BF0A18BF3C}"/>
              </a:ext>
            </a:extLst>
          </p:cNvPr>
          <p:cNvSpPr/>
          <p:nvPr/>
        </p:nvSpPr>
        <p:spPr>
          <a:xfrm rot="16200000">
            <a:off x="1368677" y="13660739"/>
            <a:ext cx="1576131" cy="316261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09312D2C-C7D4-4B97-854F-7C8577308E8F}"/>
              </a:ext>
            </a:extLst>
          </p:cNvPr>
          <p:cNvSpPr/>
          <p:nvPr/>
        </p:nvSpPr>
        <p:spPr>
          <a:xfrm rot="16200000">
            <a:off x="1342036" y="13992697"/>
            <a:ext cx="1396825" cy="2498702"/>
          </a:xfrm>
          <a:prstGeom prst="rect">
            <a:avLst/>
          </a:prstGeom>
          <a:solidFill>
            <a:srgbClr val="A9DA74"/>
          </a:solidFill>
          <a:ln w="254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2AC39292-E89F-439E-BD85-2D950BE681E6}"/>
              </a:ext>
            </a:extLst>
          </p:cNvPr>
          <p:cNvSpPr/>
          <p:nvPr/>
        </p:nvSpPr>
        <p:spPr>
          <a:xfrm>
            <a:off x="3425889" y="15138480"/>
            <a:ext cx="159150" cy="162968"/>
          </a:xfrm>
          <a:prstGeom prst="ellipse">
            <a:avLst/>
          </a:prstGeom>
          <a:solidFill>
            <a:srgbClr val="1D9A78">
              <a:lumMod val="75000"/>
            </a:srgbClr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25" name="Speech Bubble: Rectangle with Corners Rounded 124">
            <a:extLst>
              <a:ext uri="{FF2B5EF4-FFF2-40B4-BE49-F238E27FC236}">
                <a16:creationId xmlns:a16="http://schemas.microsoft.com/office/drawing/2014/main" id="{668F3A34-D331-4DDE-B611-B09B3D6AD394}"/>
              </a:ext>
            </a:extLst>
          </p:cNvPr>
          <p:cNvSpPr/>
          <p:nvPr/>
        </p:nvSpPr>
        <p:spPr>
          <a:xfrm>
            <a:off x="836521" y="14661743"/>
            <a:ext cx="2392549" cy="1010636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B522F78-68B5-41D8-B89A-3E68DE6927E8}"/>
              </a:ext>
            </a:extLst>
          </p:cNvPr>
          <p:cNvSpPr txBox="1"/>
          <p:nvPr/>
        </p:nvSpPr>
        <p:spPr>
          <a:xfrm>
            <a:off x="916985" y="14613733"/>
            <a:ext cx="2395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Avril ? Nous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sommes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quel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date |jour ?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0436AF6-2FB0-4CA5-9375-F79B1518467B}"/>
              </a:ext>
            </a:extLst>
          </p:cNvPr>
          <p:cNvSpPr txBox="1"/>
          <p:nvPr/>
        </p:nvSpPr>
        <p:spPr>
          <a:xfrm>
            <a:off x="66152" y="14484378"/>
            <a:ext cx="412058" cy="400110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</a:rPr>
              <a:t>3</a:t>
            </a: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23612E35-31CA-42F0-B848-2DFC3A1BED9D}"/>
              </a:ext>
            </a:extLst>
          </p:cNvPr>
          <p:cNvSpPr/>
          <p:nvPr/>
        </p:nvSpPr>
        <p:spPr>
          <a:xfrm rot="16200000">
            <a:off x="6627412" y="13665192"/>
            <a:ext cx="1576131" cy="316261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E2994F0C-A8C7-4941-A5E8-F4B9F76A237C}"/>
              </a:ext>
            </a:extLst>
          </p:cNvPr>
          <p:cNvSpPr/>
          <p:nvPr/>
        </p:nvSpPr>
        <p:spPr>
          <a:xfrm rot="16200000">
            <a:off x="6600771" y="13997150"/>
            <a:ext cx="1396825" cy="2498702"/>
          </a:xfrm>
          <a:prstGeom prst="rect">
            <a:avLst/>
          </a:prstGeom>
          <a:solidFill>
            <a:srgbClr val="A9DA74"/>
          </a:solidFill>
          <a:ln w="254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CAC6EFB5-DC76-4586-BEB4-02523648712C}"/>
              </a:ext>
            </a:extLst>
          </p:cNvPr>
          <p:cNvSpPr/>
          <p:nvPr/>
        </p:nvSpPr>
        <p:spPr>
          <a:xfrm>
            <a:off x="8684624" y="15142933"/>
            <a:ext cx="159150" cy="162968"/>
          </a:xfrm>
          <a:prstGeom prst="ellipse">
            <a:avLst/>
          </a:prstGeom>
          <a:solidFill>
            <a:srgbClr val="1D9A78">
              <a:lumMod val="75000"/>
            </a:srgbClr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35" name="Speech Bubble: Rectangle with Corners Rounded 134">
            <a:extLst>
              <a:ext uri="{FF2B5EF4-FFF2-40B4-BE49-F238E27FC236}">
                <a16:creationId xmlns:a16="http://schemas.microsoft.com/office/drawing/2014/main" id="{46B35AD4-986F-49FF-9DCB-7BB401154760}"/>
              </a:ext>
            </a:extLst>
          </p:cNvPr>
          <p:cNvSpPr/>
          <p:nvPr/>
        </p:nvSpPr>
        <p:spPr>
          <a:xfrm>
            <a:off x="6117700" y="14609281"/>
            <a:ext cx="2392549" cy="1092938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046C3C1-5417-4326-BFCF-CF91704778C4}"/>
              </a:ext>
            </a:extLst>
          </p:cNvPr>
          <p:cNvSpPr txBox="1"/>
          <p:nvPr/>
        </p:nvSpPr>
        <p:spPr>
          <a:xfrm>
            <a:off x="6059892" y="14664153"/>
            <a:ext cx="2395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Aujourd’hui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, nous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sommes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quel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b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jour |date ?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E1329A43-73CA-47D0-AFBE-F021AFD362EF}"/>
              </a:ext>
            </a:extLst>
          </p:cNvPr>
          <p:cNvSpPr txBox="1"/>
          <p:nvPr/>
        </p:nvSpPr>
        <p:spPr>
          <a:xfrm>
            <a:off x="5385847" y="14488831"/>
            <a:ext cx="412058" cy="400110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</a:rPr>
              <a:t>5</a:t>
            </a:r>
          </a:p>
        </p:txBody>
      </p:sp>
      <p:pic>
        <p:nvPicPr>
          <p:cNvPr id="142" name="Picture 141" descr="Map&#10;&#10;Description automatically generated">
            <a:extLst>
              <a:ext uri="{FF2B5EF4-FFF2-40B4-BE49-F238E27FC236}">
                <a16:creationId xmlns:a16="http://schemas.microsoft.com/office/drawing/2014/main" id="{9DF3FA61-009E-4612-9DB0-6A6B6109B18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775" y="10345008"/>
            <a:ext cx="2421959" cy="1631236"/>
          </a:xfrm>
          <a:prstGeom prst="rect">
            <a:avLst/>
          </a:prstGeom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id="{85BEB97D-8157-44F3-8E80-ED93317B428B}"/>
              </a:ext>
            </a:extLst>
          </p:cNvPr>
          <p:cNvSpPr txBox="1"/>
          <p:nvPr/>
        </p:nvSpPr>
        <p:spPr>
          <a:xfrm>
            <a:off x="3825334" y="15378720"/>
            <a:ext cx="398018" cy="36933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914400"/>
            <a:endParaRPr lang="en-GB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AE51F1AA-2312-4052-AB60-EF4D0C7E90D6}"/>
              </a:ext>
            </a:extLst>
          </p:cNvPr>
          <p:cNvSpPr txBox="1"/>
          <p:nvPr/>
        </p:nvSpPr>
        <p:spPr>
          <a:xfrm>
            <a:off x="3825334" y="14752504"/>
            <a:ext cx="398018" cy="36933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914400"/>
            <a:endParaRPr lang="en-GB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26FA241B-27F3-4579-B122-DCBADE5D0B0E}"/>
              </a:ext>
            </a:extLst>
          </p:cNvPr>
          <p:cNvSpPr txBox="1"/>
          <p:nvPr/>
        </p:nvSpPr>
        <p:spPr>
          <a:xfrm>
            <a:off x="4275953" y="14752504"/>
            <a:ext cx="970745" cy="369332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date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01B86E17-6B33-4BBD-B605-68DC5BB42E66}"/>
              </a:ext>
            </a:extLst>
          </p:cNvPr>
          <p:cNvSpPr txBox="1"/>
          <p:nvPr/>
        </p:nvSpPr>
        <p:spPr>
          <a:xfrm>
            <a:off x="4275953" y="15387593"/>
            <a:ext cx="970745" cy="369332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day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4DD39BBB-6E81-4588-8011-4842AFC3AD34}"/>
              </a:ext>
            </a:extLst>
          </p:cNvPr>
          <p:cNvSpPr txBox="1"/>
          <p:nvPr/>
        </p:nvSpPr>
        <p:spPr>
          <a:xfrm>
            <a:off x="9128080" y="13484166"/>
            <a:ext cx="398018" cy="36933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914400"/>
            <a:endParaRPr lang="en-GB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B3565482-4545-420E-8CD8-065C62EFB2C0}"/>
              </a:ext>
            </a:extLst>
          </p:cNvPr>
          <p:cNvSpPr txBox="1"/>
          <p:nvPr/>
        </p:nvSpPr>
        <p:spPr>
          <a:xfrm>
            <a:off x="9128080" y="12857950"/>
            <a:ext cx="398018" cy="36933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914400"/>
            <a:endParaRPr lang="en-GB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9FC2724C-251B-4FEE-99F9-84B6E75C3085}"/>
              </a:ext>
            </a:extLst>
          </p:cNvPr>
          <p:cNvSpPr txBox="1"/>
          <p:nvPr/>
        </p:nvSpPr>
        <p:spPr>
          <a:xfrm>
            <a:off x="9578699" y="12857950"/>
            <a:ext cx="970745" cy="369332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month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7C80EC05-AD7D-40B1-A9FB-77F1965FE0AC}"/>
              </a:ext>
            </a:extLst>
          </p:cNvPr>
          <p:cNvSpPr txBox="1"/>
          <p:nvPr/>
        </p:nvSpPr>
        <p:spPr>
          <a:xfrm>
            <a:off x="9578699" y="13493039"/>
            <a:ext cx="970745" cy="369332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date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120B69DC-2349-448A-B174-2243404EA37F}"/>
              </a:ext>
            </a:extLst>
          </p:cNvPr>
          <p:cNvSpPr txBox="1"/>
          <p:nvPr/>
        </p:nvSpPr>
        <p:spPr>
          <a:xfrm>
            <a:off x="9106826" y="15384263"/>
            <a:ext cx="398018" cy="36933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914400"/>
            <a:endParaRPr lang="en-GB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49B1AACC-8505-4D0D-B541-DFE20F298532}"/>
              </a:ext>
            </a:extLst>
          </p:cNvPr>
          <p:cNvSpPr txBox="1"/>
          <p:nvPr/>
        </p:nvSpPr>
        <p:spPr>
          <a:xfrm>
            <a:off x="9106826" y="14758047"/>
            <a:ext cx="398018" cy="36933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defTabSz="914400"/>
            <a:endParaRPr lang="en-GB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FDB78FC5-44E8-4B90-B4DF-03FB6B114482}"/>
              </a:ext>
            </a:extLst>
          </p:cNvPr>
          <p:cNvSpPr txBox="1"/>
          <p:nvPr/>
        </p:nvSpPr>
        <p:spPr>
          <a:xfrm>
            <a:off x="9557445" y="14758047"/>
            <a:ext cx="970745" cy="369332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day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493F8B24-C6CD-4A8E-A8B2-F14EC97E8FF5}"/>
              </a:ext>
            </a:extLst>
          </p:cNvPr>
          <p:cNvSpPr txBox="1"/>
          <p:nvPr/>
        </p:nvSpPr>
        <p:spPr>
          <a:xfrm>
            <a:off x="9557445" y="15393136"/>
            <a:ext cx="970745" cy="369332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083934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88485-0245-46BE-A2AA-18513B7E9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14" y="185003"/>
            <a:ext cx="10515600" cy="30409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Contents</a:t>
            </a:r>
          </a:p>
        </p:txBody>
      </p:sp>
      <p:graphicFrame>
        <p:nvGraphicFramePr>
          <p:cNvPr id="4" name="Group 223">
            <a:extLst>
              <a:ext uri="{FF2B5EF4-FFF2-40B4-BE49-F238E27FC236}">
                <a16:creationId xmlns:a16="http://schemas.microsoft.com/office/drawing/2014/main" id="{5272C58D-006A-4177-B8AB-E1DAA709CDE7}"/>
              </a:ext>
            </a:extLst>
          </p:cNvPr>
          <p:cNvGraphicFramePr>
            <a:graphicFrameLocks noGrp="1"/>
          </p:cNvGraphicFramePr>
          <p:nvPr/>
        </p:nvGraphicFramePr>
        <p:xfrm>
          <a:off x="428624" y="185006"/>
          <a:ext cx="11541863" cy="15885993"/>
        </p:xfrm>
        <a:graphic>
          <a:graphicData uri="http://schemas.openxmlformats.org/drawingml/2006/table">
            <a:tbl>
              <a:tblPr/>
              <a:tblGrid>
                <a:gridCol w="9640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1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Contents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page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famille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Kergosien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; les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phoniques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1-2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Term 1 Learning Overview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rentrée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! (Back to school!)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4-8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2. 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kumimoji="0" lang="en-GB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professeurs</a:t>
                      </a: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(teachers)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9-12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C’est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quand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ton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anniversaire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? (birthdays)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13-16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8759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Nous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sommes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quel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jour ? (dates)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16-19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Les cousins (cousins)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20-22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6.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Ils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sont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comment ? (Describing others)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23-25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Dans la salle de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classe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(In the classroom)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26-28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Une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semaine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horrible ! (A horrible week!)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29-31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professeure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idéale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! (My ideal teacher)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32-35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classe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en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Angleterre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(The class in England)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36-38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11.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Un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espace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chez nous (Space at our house)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39-41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Il/Elle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est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comment ? (What is he/she like ?)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42-45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93115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13. 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Une chanson folk </a:t>
                      </a:r>
                      <a:r>
                        <a:rPr kumimoji="0" lang="en-GB" sz="28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d’Haïti</a:t>
                      </a:r>
                      <a:r>
                        <a:rPr kumimoji="0" lang="en-GB" sz="2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(a folk song from Haiti)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46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931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14. </a:t>
                      </a:r>
                      <a:r>
                        <a:rPr lang="fr-FR" sz="2800" b="0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Noël à Haïti (Christmas in Haiti)</a:t>
                      </a:r>
                      <a:endParaRPr kumimoji="0" lang="en-GB" sz="2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47-48</a:t>
                      </a:r>
                    </a:p>
                  </a:txBody>
                  <a:tcPr marL="91438" marR="91438" marT="45719" marB="4571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440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5316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1023445" y="15602826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816129" y="15435165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00458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18</a:t>
              </a: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E1CEBA27-3D87-408F-AF34-339BE5B2F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504" y="1624868"/>
            <a:ext cx="2274005" cy="8596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2261D70-71BF-48DB-BC39-309AF91EF647}"/>
              </a:ext>
            </a:extLst>
          </p:cNvPr>
          <p:cNvSpPr txBox="1"/>
          <p:nvPr/>
        </p:nvSpPr>
        <p:spPr>
          <a:xfrm>
            <a:off x="4590117" y="1163203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quel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quelle.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D6AC415-93FA-45B4-90D9-B6E765DB6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191" y="1029545"/>
            <a:ext cx="2048434" cy="8474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234F4D-932E-404A-8EC1-596188821E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2471" y="1058303"/>
            <a:ext cx="2377646" cy="853514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A2D0BCD-7FD4-4659-AD0B-074C04BFD0D9}"/>
              </a:ext>
            </a:extLst>
          </p:cNvPr>
          <p:cNvSpPr/>
          <p:nvPr/>
        </p:nvSpPr>
        <p:spPr>
          <a:xfrm>
            <a:off x="531559" y="1830801"/>
            <a:ext cx="3434384" cy="1602431"/>
          </a:xfrm>
          <a:prstGeom prst="roundRect">
            <a:avLst/>
          </a:prstGeom>
          <a:solidFill>
            <a:srgbClr val="F2F7FC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23" name="Picture 22" descr="Icon&#10;&#10;Description automatically generated">
            <a:hlinkClick r:id="" action="ppaction://noaction">
              <a:snd r:embed="rId8" name="s9_1.wav"/>
            </a:hlinkClick>
            <a:extLst>
              <a:ext uri="{FF2B5EF4-FFF2-40B4-BE49-F238E27FC236}">
                <a16:creationId xmlns:a16="http://schemas.microsoft.com/office/drawing/2014/main" id="{101B6C66-3891-4D58-B31D-622D2B4EBF1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58" y="1830800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BB4F451-6F5A-4D66-8F0D-6096FCC8E4F3}"/>
              </a:ext>
            </a:extLst>
          </p:cNvPr>
          <p:cNvSpPr txBox="1"/>
          <p:nvPr/>
        </p:nvSpPr>
        <p:spPr>
          <a:xfrm>
            <a:off x="188666" y="1830800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C54D648-CDAA-4565-A0BA-0C467040DDA6}"/>
              </a:ext>
            </a:extLst>
          </p:cNvPr>
          <p:cNvSpPr/>
          <p:nvPr/>
        </p:nvSpPr>
        <p:spPr>
          <a:xfrm>
            <a:off x="531558" y="3525884"/>
            <a:ext cx="3434384" cy="1602431"/>
          </a:xfrm>
          <a:prstGeom prst="roundRect">
            <a:avLst/>
          </a:prstGeom>
          <a:solidFill>
            <a:srgbClr val="F2F7FC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590B779-C098-4D79-8A20-D226E7E98295}"/>
              </a:ext>
            </a:extLst>
          </p:cNvPr>
          <p:cNvSpPr/>
          <p:nvPr/>
        </p:nvSpPr>
        <p:spPr>
          <a:xfrm>
            <a:off x="531558" y="5220968"/>
            <a:ext cx="3434384" cy="1602431"/>
          </a:xfrm>
          <a:prstGeom prst="roundRect">
            <a:avLst/>
          </a:prstGeom>
          <a:solidFill>
            <a:srgbClr val="F2F7FC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18E1F89-101A-4A24-9E6E-88998AAF43FF}"/>
              </a:ext>
            </a:extLst>
          </p:cNvPr>
          <p:cNvSpPr/>
          <p:nvPr/>
        </p:nvSpPr>
        <p:spPr>
          <a:xfrm>
            <a:off x="4359402" y="1830801"/>
            <a:ext cx="3434384" cy="1602431"/>
          </a:xfrm>
          <a:prstGeom prst="roundRect">
            <a:avLst/>
          </a:prstGeom>
          <a:solidFill>
            <a:srgbClr val="F2F7FC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28" name="Picture 27" descr="Icon&#10;&#10;Description automatically generated">
            <a:hlinkClick r:id="" action="ppaction://noaction">
              <a:snd r:embed="rId10" name="s9_5.wav"/>
            </a:hlinkClick>
            <a:extLst>
              <a:ext uri="{FF2B5EF4-FFF2-40B4-BE49-F238E27FC236}">
                <a16:creationId xmlns:a16="http://schemas.microsoft.com/office/drawing/2014/main" id="{7673CA8C-316F-4AAF-88B7-910E673C528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01" y="1830800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5C235F9-D7A1-4689-B62C-0F10FE39E191}"/>
              </a:ext>
            </a:extLst>
          </p:cNvPr>
          <p:cNvSpPr/>
          <p:nvPr/>
        </p:nvSpPr>
        <p:spPr>
          <a:xfrm>
            <a:off x="4359401" y="3525884"/>
            <a:ext cx="3434384" cy="1602431"/>
          </a:xfrm>
          <a:prstGeom prst="roundRect">
            <a:avLst/>
          </a:prstGeom>
          <a:solidFill>
            <a:srgbClr val="F2F7FC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E037584-7A70-49F2-97D0-585E12804284}"/>
              </a:ext>
            </a:extLst>
          </p:cNvPr>
          <p:cNvSpPr/>
          <p:nvPr/>
        </p:nvSpPr>
        <p:spPr>
          <a:xfrm>
            <a:off x="4359401" y="5220968"/>
            <a:ext cx="3434384" cy="1602431"/>
          </a:xfrm>
          <a:prstGeom prst="roundRect">
            <a:avLst/>
          </a:prstGeom>
          <a:solidFill>
            <a:srgbClr val="F2F7FC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48CB9FF-DD0F-4B85-8E7B-3B85AD89CE7F}"/>
              </a:ext>
            </a:extLst>
          </p:cNvPr>
          <p:cNvSpPr txBox="1"/>
          <p:nvPr/>
        </p:nvSpPr>
        <p:spPr>
          <a:xfrm>
            <a:off x="199809" y="3462532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D171165-8A5B-4544-B635-13CD32E9884B}"/>
              </a:ext>
            </a:extLst>
          </p:cNvPr>
          <p:cNvSpPr txBox="1"/>
          <p:nvPr/>
        </p:nvSpPr>
        <p:spPr>
          <a:xfrm>
            <a:off x="178944" y="5187651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3B22646-D63E-44E6-82FD-A9D6C9DC9145}"/>
              </a:ext>
            </a:extLst>
          </p:cNvPr>
          <p:cNvSpPr txBox="1"/>
          <p:nvPr/>
        </p:nvSpPr>
        <p:spPr>
          <a:xfrm>
            <a:off x="4011854" y="1864117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9171AD-33D6-4E1B-A525-EB1393930509}"/>
              </a:ext>
            </a:extLst>
          </p:cNvPr>
          <p:cNvSpPr txBox="1"/>
          <p:nvPr/>
        </p:nvSpPr>
        <p:spPr>
          <a:xfrm>
            <a:off x="4022997" y="3495849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5C4017E-1433-42FB-9243-1AAEA606429F}"/>
              </a:ext>
            </a:extLst>
          </p:cNvPr>
          <p:cNvSpPr txBox="1"/>
          <p:nvPr/>
        </p:nvSpPr>
        <p:spPr>
          <a:xfrm>
            <a:off x="4002132" y="5220968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6</a:t>
            </a:r>
          </a:p>
        </p:txBody>
      </p:sp>
      <p:pic>
        <p:nvPicPr>
          <p:cNvPr id="36" name="Picture 35" descr="Icon&#10;&#10;Description automatically generated">
            <a:hlinkClick r:id="" action="ppaction://noaction">
              <a:snd r:embed="rId11" name="s9_6.wav"/>
            </a:hlinkClick>
            <a:extLst>
              <a:ext uri="{FF2B5EF4-FFF2-40B4-BE49-F238E27FC236}">
                <a16:creationId xmlns:a16="http://schemas.microsoft.com/office/drawing/2014/main" id="{A2694FAF-82DC-499C-B681-1C6376EAB49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24" y="5207657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D527559-A606-47B3-986D-6CB234352835}"/>
              </a:ext>
            </a:extLst>
          </p:cNvPr>
          <p:cNvSpPr txBox="1"/>
          <p:nvPr/>
        </p:nvSpPr>
        <p:spPr>
          <a:xfrm>
            <a:off x="1400498" y="2008852"/>
            <a:ext cx="2575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- Nous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sommes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_______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mois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?</a:t>
            </a:r>
            <a:b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-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Juillet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98F1640-97E5-49AB-874B-93DF71E326A9}"/>
              </a:ext>
            </a:extLst>
          </p:cNvPr>
          <p:cNvSpPr txBox="1"/>
          <p:nvPr/>
        </p:nvSpPr>
        <p:spPr>
          <a:xfrm>
            <a:off x="1464792" y="3790098"/>
            <a:ext cx="2575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Nous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sommes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________ jour,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aujourd’hui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9445C6-51CF-4DA8-8A7F-AACF756E1C22}"/>
              </a:ext>
            </a:extLst>
          </p:cNvPr>
          <p:cNvSpPr txBox="1"/>
          <p:nvPr/>
        </p:nvSpPr>
        <p:spPr>
          <a:xfrm>
            <a:off x="1385002" y="5287056"/>
            <a:ext cx="2575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Claudine, nous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sommes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________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saison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maintenant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CA6FB48-D5DB-407F-81EF-890D53A82813}"/>
              </a:ext>
            </a:extLst>
          </p:cNvPr>
          <p:cNvSpPr txBox="1"/>
          <p:nvPr/>
        </p:nvSpPr>
        <p:spPr>
          <a:xfrm>
            <a:off x="5052229" y="2031851"/>
            <a:ext cx="2575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Nous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sommes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________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semaine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227C4D9-8C28-4D22-BBB0-0EB860067F9B}"/>
              </a:ext>
            </a:extLst>
          </p:cNvPr>
          <p:cNvSpPr txBox="1"/>
          <p:nvPr/>
        </p:nvSpPr>
        <p:spPr>
          <a:xfrm>
            <a:off x="5105712" y="5470803"/>
            <a:ext cx="2702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Ton anniversaire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est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______ jour, Claudine ?</a:t>
            </a:r>
          </a:p>
        </p:txBody>
      </p:sp>
      <p:pic>
        <p:nvPicPr>
          <p:cNvPr id="42" name="Picture 41" descr="Icon&#10;&#10;Description automatically generated">
            <a:hlinkClick r:id="" action="ppaction://noaction">
              <a:snd r:embed="rId12" name="s9_2.wav"/>
            </a:hlinkClick>
            <a:extLst>
              <a:ext uri="{FF2B5EF4-FFF2-40B4-BE49-F238E27FC236}">
                <a16:creationId xmlns:a16="http://schemas.microsoft.com/office/drawing/2014/main" id="{B1B68444-9380-40C4-8E0C-882A42C49D0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50" y="3510235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 descr="Icon&#10;&#10;Description automatically generated">
            <a:hlinkClick r:id="" action="ppaction://noaction">
              <a:snd r:embed="rId13" name="7_nous_sommes_quelle_date.wav"/>
            </a:hlinkClick>
            <a:extLst>
              <a:ext uri="{FF2B5EF4-FFF2-40B4-BE49-F238E27FC236}">
                <a16:creationId xmlns:a16="http://schemas.microsoft.com/office/drawing/2014/main" id="{447DAFD9-3DAE-46CA-A2D2-58E713BE68A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74" y="3510234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 descr="Icon&#10;&#10;Description automatically generated">
            <a:hlinkClick r:id="" action="ppaction://noaction">
              <a:snd r:embed="rId14" name="s9_3.wav"/>
            </a:hlinkClick>
            <a:extLst>
              <a:ext uri="{FF2B5EF4-FFF2-40B4-BE49-F238E27FC236}">
                <a16:creationId xmlns:a16="http://schemas.microsoft.com/office/drawing/2014/main" id="{593CEB20-0A03-410D-8DA7-720E64FF050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81" y="5187651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B054EB02-9311-4E2C-A061-D89F7B71C77D}"/>
              </a:ext>
            </a:extLst>
          </p:cNvPr>
          <p:cNvSpPr txBox="1"/>
          <p:nvPr/>
        </p:nvSpPr>
        <p:spPr>
          <a:xfrm>
            <a:off x="5159659" y="3951892"/>
            <a:ext cx="2702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Nous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sommes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________ date ?  </a:t>
            </a:r>
          </a:p>
        </p:txBody>
      </p:sp>
      <p:graphicFrame>
        <p:nvGraphicFramePr>
          <p:cNvPr id="60" name="Table 13">
            <a:extLst>
              <a:ext uri="{FF2B5EF4-FFF2-40B4-BE49-F238E27FC236}">
                <a16:creationId xmlns:a16="http://schemas.microsoft.com/office/drawing/2014/main" id="{9D4760F4-2732-41AE-B397-A5EBD55374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597073"/>
              </p:ext>
            </p:extLst>
          </p:nvPr>
        </p:nvGraphicFramePr>
        <p:xfrm>
          <a:off x="8421774" y="3367961"/>
          <a:ext cx="3215781" cy="3260744"/>
        </p:xfrm>
        <a:graphic>
          <a:graphicData uri="http://schemas.openxmlformats.org/drawingml/2006/table">
            <a:tbl>
              <a:tblPr firstRow="1" bandRow="1"/>
              <a:tblGrid>
                <a:gridCol w="831674">
                  <a:extLst>
                    <a:ext uri="{9D8B030D-6E8A-4147-A177-3AD203B41FA5}">
                      <a16:colId xmlns:a16="http://schemas.microsoft.com/office/drawing/2014/main" val="4274493765"/>
                    </a:ext>
                  </a:extLst>
                </a:gridCol>
                <a:gridCol w="2384107">
                  <a:extLst>
                    <a:ext uri="{9D8B030D-6E8A-4147-A177-3AD203B41FA5}">
                      <a16:colId xmlns:a16="http://schemas.microsoft.com/office/drawing/2014/main" val="4063294849"/>
                    </a:ext>
                  </a:extLst>
                </a:gridCol>
              </a:tblGrid>
              <a:tr h="7898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6659549"/>
                  </a:ext>
                </a:extLst>
              </a:tr>
              <a:tr h="5603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1316944"/>
                  </a:ext>
                </a:extLst>
              </a:tr>
              <a:tr h="5603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903819"/>
                  </a:ext>
                </a:extLst>
              </a:tr>
              <a:tr h="7898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5514787"/>
                  </a:ext>
                </a:extLst>
              </a:tr>
              <a:tr h="5603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2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6697714"/>
                  </a:ext>
                </a:extLst>
              </a:tr>
            </a:tbl>
          </a:graphicData>
        </a:graphic>
      </p:graphicFrame>
      <p:sp>
        <p:nvSpPr>
          <p:cNvPr id="61" name="TextBox 60">
            <a:extLst>
              <a:ext uri="{FF2B5EF4-FFF2-40B4-BE49-F238E27FC236}">
                <a16:creationId xmlns:a16="http://schemas.microsoft.com/office/drawing/2014/main" id="{1BD6D2F9-6F0A-4113-9206-58841F06AA64}"/>
              </a:ext>
            </a:extLst>
          </p:cNvPr>
          <p:cNvSpPr txBox="1"/>
          <p:nvPr/>
        </p:nvSpPr>
        <p:spPr>
          <a:xfrm>
            <a:off x="8394516" y="2310117"/>
            <a:ext cx="3667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Quelle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réponse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correspondante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72480116-CE07-4C89-8542-BA1E15CFBF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511" y="6922804"/>
            <a:ext cx="2377646" cy="853514"/>
          </a:xfrm>
          <a:prstGeom prst="rect">
            <a:avLst/>
          </a:prstGeom>
        </p:spPr>
      </p:pic>
      <p:graphicFrame>
        <p:nvGraphicFramePr>
          <p:cNvPr id="63" name="Table 51">
            <a:extLst>
              <a:ext uri="{FF2B5EF4-FFF2-40B4-BE49-F238E27FC236}">
                <a16:creationId xmlns:a16="http://schemas.microsoft.com/office/drawing/2014/main" id="{2915E9FB-B98F-4DA2-9983-6892196DE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993129"/>
              </p:ext>
            </p:extLst>
          </p:nvPr>
        </p:nvGraphicFramePr>
        <p:xfrm>
          <a:off x="199809" y="7759959"/>
          <a:ext cx="9656523" cy="31839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6694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809943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809943">
                  <a:extLst>
                    <a:ext uri="{9D8B030D-6E8A-4147-A177-3AD203B41FA5}">
                      <a16:colId xmlns:a16="http://schemas.microsoft.com/office/drawing/2014/main" val="3754721783"/>
                    </a:ext>
                  </a:extLst>
                </a:gridCol>
                <a:gridCol w="2809943">
                  <a:extLst>
                    <a:ext uri="{9D8B030D-6E8A-4147-A177-3AD203B41FA5}">
                      <a16:colId xmlns:a16="http://schemas.microsoft.com/office/drawing/2014/main" val="1154290001"/>
                    </a:ext>
                  </a:extLst>
                </a:gridCol>
              </a:tblGrid>
              <a:tr h="181943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Ex.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Monday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today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Thursday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0797608"/>
                  </a:ext>
                </a:extLst>
              </a:tr>
              <a:tr h="181943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worried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important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ready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3395719"/>
                  </a:ext>
                </a:extLst>
              </a:tr>
              <a:tr h="181943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well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badly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how?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181943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month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day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date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181943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music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Mrs, Miss (teacher)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French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  <a:tr h="181943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you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he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she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077367"/>
                  </a:ext>
                </a:extLst>
              </a:tr>
              <a:tr h="181943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funny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lost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important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789428"/>
                  </a:ext>
                </a:extLst>
              </a:tr>
            </a:tbl>
          </a:graphicData>
        </a:graphic>
      </p:graphicFrame>
      <p:sp>
        <p:nvSpPr>
          <p:cNvPr id="64" name="Google Shape;357;p8">
            <a:extLst>
              <a:ext uri="{FF2B5EF4-FFF2-40B4-BE49-F238E27FC236}">
                <a16:creationId xmlns:a16="http://schemas.microsoft.com/office/drawing/2014/main" id="{CA4476FB-9B37-4D93-9F88-B8EAC8E81CD7}"/>
              </a:ext>
            </a:extLst>
          </p:cNvPr>
          <p:cNvSpPr/>
          <p:nvPr/>
        </p:nvSpPr>
        <p:spPr>
          <a:xfrm>
            <a:off x="4281989" y="7751963"/>
            <a:ext cx="2798364" cy="495354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01300E8-0E57-49B5-A61F-81BB98C938D2}"/>
              </a:ext>
            </a:extLst>
          </p:cNvPr>
          <p:cNvSpPr txBox="1"/>
          <p:nvPr/>
        </p:nvSpPr>
        <p:spPr>
          <a:xfrm>
            <a:off x="2533157" y="7106551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quel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mot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66" name="Google Shape;324;p7">
            <a:extLst>
              <a:ext uri="{FF2B5EF4-FFF2-40B4-BE49-F238E27FC236}">
                <a16:creationId xmlns:a16="http://schemas.microsoft.com/office/drawing/2014/main" id="{F0CF6572-C523-4CA4-922B-85E32DDB17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1076900"/>
              </p:ext>
            </p:extLst>
          </p:nvPr>
        </p:nvGraphicFramePr>
        <p:xfrm>
          <a:off x="251117" y="11781106"/>
          <a:ext cx="10772328" cy="42673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47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24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4812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Ex.</a:t>
                      </a:r>
                      <a:endParaRPr sz="18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nous | </a:t>
                      </a:r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samedi</a:t>
                      </a: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sommes</a:t>
                      </a: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aujourd’hui</a:t>
                      </a: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jour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812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Today it’s Saturday.</a:t>
                      </a:r>
                      <a:endParaRPr sz="2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812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8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jour | </a:t>
                      </a:r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quand</a:t>
                      </a: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ton | </a:t>
                      </a:r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</a:t>
                      </a: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anniversaire</a:t>
                      </a: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c’ | nous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4812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When is your birthday?</a:t>
                      </a:r>
                      <a:endParaRPr sz="2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4812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8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mois</a:t>
                      </a: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</a:t>
                      </a:r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aujourd’hui</a:t>
                      </a: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| quelle | </a:t>
                      </a:r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sommes</a:t>
                      </a: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nous | </a:t>
                      </a:r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quel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812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What month is it?</a:t>
                      </a:r>
                      <a:endParaRPr sz="2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4812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8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sommes</a:t>
                      </a: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avril</a:t>
                      </a: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quinze</a:t>
                      </a: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| le | </a:t>
                      </a:r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aujourd’hui</a:t>
                      </a: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| nous | quatorze 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4812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Is it the 15</a:t>
                      </a:r>
                      <a:r>
                        <a:rPr lang="en-GB" sz="2400" b="0" baseline="30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</a:t>
                      </a:r>
                      <a:r>
                        <a:rPr lang="en-GB" sz="2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April?</a:t>
                      </a:r>
                      <a:endParaRPr sz="2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812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8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quelle | nous | le | </a:t>
                      </a:r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mois</a:t>
                      </a: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aujourd’hui</a:t>
                      </a: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</a:t>
                      </a:r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quel</a:t>
                      </a: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| date | </a:t>
                      </a:r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sommes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0953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What is the date today?</a:t>
                      </a:r>
                      <a:endParaRPr sz="2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67" name="Picture 66">
            <a:extLst>
              <a:ext uri="{FF2B5EF4-FFF2-40B4-BE49-F238E27FC236}">
                <a16:creationId xmlns:a16="http://schemas.microsoft.com/office/drawing/2014/main" id="{2CADEB27-808E-4821-8DDA-DA263D2E2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058" y="10970585"/>
            <a:ext cx="2274005" cy="859611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E8C8C540-73E2-4575-972A-1B6FF9C61F81}"/>
              </a:ext>
            </a:extLst>
          </p:cNvPr>
          <p:cNvSpPr txBox="1"/>
          <p:nvPr/>
        </p:nvSpPr>
        <p:spPr>
          <a:xfrm>
            <a:off x="2533156" y="11069348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phrases.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0072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3616A62-2611-44EE-87BF-A18EE06E1A10}"/>
              </a:ext>
            </a:extLst>
          </p:cNvPr>
          <p:cNvSpPr txBox="1"/>
          <p:nvPr/>
        </p:nvSpPr>
        <p:spPr>
          <a:xfrm>
            <a:off x="11023445" y="15602826"/>
            <a:ext cx="340158" cy="4964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626" dirty="0">
                <a:solidFill>
                  <a:srgbClr val="0070C0"/>
                </a:solidFill>
                <a:latin typeface="Modern Love" panose="04090805081005020601" pitchFamily="82" charset="0"/>
              </a:rPr>
              <a:t>8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816129" y="15435165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4534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19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540613" y="1169009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Complète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le tableau.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148" y="7493816"/>
            <a:ext cx="2377646" cy="853514"/>
          </a:xfrm>
          <a:prstGeom prst="rect">
            <a:avLst/>
          </a:prstGeom>
        </p:spPr>
      </p:pic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85BB4F69-3E7C-4E99-8154-850B920407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09522"/>
              </p:ext>
            </p:extLst>
          </p:nvPr>
        </p:nvGraphicFramePr>
        <p:xfrm>
          <a:off x="283196" y="1962342"/>
          <a:ext cx="11625608" cy="34259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21408">
                  <a:extLst>
                    <a:ext uri="{9D8B030D-6E8A-4147-A177-3AD203B41FA5}">
                      <a16:colId xmlns:a16="http://schemas.microsoft.com/office/drawing/2014/main" val="4089833692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54685851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21470942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447409810"/>
                    </a:ext>
                  </a:extLst>
                </a:gridCol>
                <a:gridCol w="3987800">
                  <a:extLst>
                    <a:ext uri="{9D8B030D-6E8A-4147-A177-3AD203B41FA5}">
                      <a16:colId xmlns:a16="http://schemas.microsoft.com/office/drawing/2014/main" val="4187724877"/>
                    </a:ext>
                  </a:extLst>
                </a:gridCol>
              </a:tblGrid>
              <a:tr h="44593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event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month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extra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6255624"/>
                  </a:ext>
                </a:extLst>
              </a:tr>
              <a:tr h="788960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[1] </a:t>
                      </a:r>
                      <a:r>
                        <a:rPr lang="fr-FR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Fête de l’Indépendance d'Haïti </a:t>
                      </a:r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479904"/>
                  </a:ext>
                </a:extLst>
              </a:tr>
              <a:tr h="505679"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[2] </a:t>
                      </a:r>
                      <a:r>
                        <a:rPr kumimoji="0" lang="es-A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</a:t>
                      </a:r>
                      <a:r>
                        <a:rPr lang="es-AR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kumimoji="0" lang="es-AR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ête</a:t>
                      </a:r>
                      <a:r>
                        <a:rPr kumimoji="0" lang="es-A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des Rois </a:t>
                      </a:r>
                      <a:endParaRPr lang="en-GB" sz="2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496627"/>
                  </a:ext>
                </a:extLst>
              </a:tr>
              <a:tr h="505679"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[3] </a:t>
                      </a:r>
                      <a:r>
                        <a:rPr lang="fr-FR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Le Carnaval 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d’</a:t>
                      </a:r>
                      <a:r>
                        <a:rPr lang="fr-FR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Haïti </a:t>
                      </a:r>
                      <a:endParaRPr lang="en-GB" sz="2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5863345"/>
                  </a:ext>
                </a:extLst>
              </a:tr>
              <a:tr h="788960"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[4] </a:t>
                      </a:r>
                      <a:r>
                        <a:rPr kumimoji="0" lang="es-A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</a:t>
                      </a:r>
                      <a:r>
                        <a:rPr kumimoji="0" lang="es-AR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Fête</a:t>
                      </a:r>
                      <a:r>
                        <a:rPr kumimoji="0" lang="es-A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s-AR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Nationale</a:t>
                      </a:r>
                      <a:r>
                        <a:rPr kumimoji="0" lang="es-AR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en France </a:t>
                      </a:r>
                      <a:endParaRPr lang="en-GB" sz="2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970296"/>
                  </a:ext>
                </a:extLst>
              </a:tr>
            </a:tbl>
          </a:graphicData>
        </a:graphic>
      </p:graphicFrame>
      <p:pic>
        <p:nvPicPr>
          <p:cNvPr id="49" name="Picture 48">
            <a:extLst>
              <a:ext uri="{FF2B5EF4-FFF2-40B4-BE49-F238E27FC236}">
                <a16:creationId xmlns:a16="http://schemas.microsoft.com/office/drawing/2014/main" id="{50FD46A5-61C9-490D-B786-F222399384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608" y="1063013"/>
            <a:ext cx="2274005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75EDC6-BB8C-4AE6-BE06-AB58E6893A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6410" y="1129291"/>
            <a:ext cx="1590592" cy="7331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803D64-9C6B-4CD8-8D4C-8EB7B2E657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0931" y="1031444"/>
            <a:ext cx="1146907" cy="847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BFAB95-0017-4959-93BE-FDD900CF8A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6088" y="1063013"/>
            <a:ext cx="1147538" cy="765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ADD7D0-EDF2-455F-95D8-8A9C2EC57E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47652" y="1071042"/>
            <a:ext cx="1147539" cy="76502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814F310-9E20-46D6-B8FA-0BC7FB0811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6794" y="7493816"/>
            <a:ext cx="2274005" cy="85961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CFEC4A98-CA34-471A-95D8-64E59EEE965B}"/>
              </a:ext>
            </a:extLst>
          </p:cNvPr>
          <p:cNvSpPr txBox="1"/>
          <p:nvPr/>
        </p:nvSpPr>
        <p:spPr>
          <a:xfrm>
            <a:off x="5024799" y="7624831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et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écris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</a:rPr>
              <a:t> les phrases. C’est quelle date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763C2F9-9D1C-451F-B85A-92700F7CD9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131203"/>
              </p:ext>
            </p:extLst>
          </p:nvPr>
        </p:nvGraphicFramePr>
        <p:xfrm>
          <a:off x="442163" y="8549594"/>
          <a:ext cx="7587735" cy="16079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3405">
                  <a:extLst>
                    <a:ext uri="{9D8B030D-6E8A-4147-A177-3AD203B41FA5}">
                      <a16:colId xmlns:a16="http://schemas.microsoft.com/office/drawing/2014/main" val="2290626636"/>
                    </a:ext>
                  </a:extLst>
                </a:gridCol>
                <a:gridCol w="7134330">
                  <a:extLst>
                    <a:ext uri="{9D8B030D-6E8A-4147-A177-3AD203B41FA5}">
                      <a16:colId xmlns:a16="http://schemas.microsoft.com/office/drawing/2014/main" val="3258324871"/>
                    </a:ext>
                  </a:extLst>
                </a:gridCol>
              </a:tblGrid>
              <a:tr h="407754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6814680"/>
                  </a:ext>
                </a:extLst>
              </a:tr>
              <a:tr h="261347"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717721"/>
                  </a:ext>
                </a:extLst>
              </a:tr>
              <a:tr h="261347"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162276"/>
                  </a:ext>
                </a:extLst>
              </a:tr>
              <a:tr h="407754"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0991208"/>
                  </a:ext>
                </a:extLst>
              </a:tr>
            </a:tbl>
          </a:graphicData>
        </a:graphic>
      </p:graphicFrame>
      <p:pic>
        <p:nvPicPr>
          <p:cNvPr id="13" name="Graphic 12" descr="Flip calendar outline">
            <a:extLst>
              <a:ext uri="{FF2B5EF4-FFF2-40B4-BE49-F238E27FC236}">
                <a16:creationId xmlns:a16="http://schemas.microsoft.com/office/drawing/2014/main" id="{D07640C5-A5F0-47CA-B63E-62C871BFB6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03956" y="8023280"/>
            <a:ext cx="2151178" cy="1254348"/>
          </a:xfrm>
          <a:prstGeom prst="rect">
            <a:avLst/>
          </a:prstGeom>
        </p:spPr>
      </p:pic>
      <p:pic>
        <p:nvPicPr>
          <p:cNvPr id="63" name="Graphic 62" descr="Flip calendar outline">
            <a:extLst>
              <a:ext uri="{FF2B5EF4-FFF2-40B4-BE49-F238E27FC236}">
                <a16:creationId xmlns:a16="http://schemas.microsoft.com/office/drawing/2014/main" id="{0245F341-1637-43CA-9B03-F7F0C8FE42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62826" y="8023280"/>
            <a:ext cx="2151178" cy="1254348"/>
          </a:xfrm>
          <a:prstGeom prst="rect">
            <a:avLst/>
          </a:prstGeom>
        </p:spPr>
      </p:pic>
      <p:pic>
        <p:nvPicPr>
          <p:cNvPr id="64" name="Graphic 63" descr="Flip calendar outline">
            <a:extLst>
              <a:ext uri="{FF2B5EF4-FFF2-40B4-BE49-F238E27FC236}">
                <a16:creationId xmlns:a16="http://schemas.microsoft.com/office/drawing/2014/main" id="{27391404-EA15-417D-8EC9-CB69DFF611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03956" y="8981999"/>
            <a:ext cx="2151178" cy="1254348"/>
          </a:xfrm>
          <a:prstGeom prst="rect">
            <a:avLst/>
          </a:prstGeom>
        </p:spPr>
      </p:pic>
      <p:pic>
        <p:nvPicPr>
          <p:cNvPr id="65" name="Graphic 64" descr="Flip calendar outline">
            <a:extLst>
              <a:ext uri="{FF2B5EF4-FFF2-40B4-BE49-F238E27FC236}">
                <a16:creationId xmlns:a16="http://schemas.microsoft.com/office/drawing/2014/main" id="{BCCA4C07-4921-4481-BFE1-C15BAA4227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62826" y="8981999"/>
            <a:ext cx="2151178" cy="12543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D2DD6D-81B2-4381-B37B-BEE0854EFB4F}"/>
              </a:ext>
            </a:extLst>
          </p:cNvPr>
          <p:cNvSpPr txBox="1"/>
          <p:nvPr/>
        </p:nvSpPr>
        <p:spPr>
          <a:xfrm>
            <a:off x="8180350" y="8324167"/>
            <a:ext cx="59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C07E836-8FDC-4BC3-8E64-C450CBA65C18}"/>
              </a:ext>
            </a:extLst>
          </p:cNvPr>
          <p:cNvSpPr txBox="1"/>
          <p:nvPr/>
        </p:nvSpPr>
        <p:spPr>
          <a:xfrm>
            <a:off x="10114713" y="8324167"/>
            <a:ext cx="59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3995FBE-B03F-4CBF-8113-3431A4E584C3}"/>
              </a:ext>
            </a:extLst>
          </p:cNvPr>
          <p:cNvSpPr txBox="1"/>
          <p:nvPr/>
        </p:nvSpPr>
        <p:spPr>
          <a:xfrm>
            <a:off x="8203956" y="9122755"/>
            <a:ext cx="59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9946DFD-3677-4C23-A14E-0F445180BAB5}"/>
              </a:ext>
            </a:extLst>
          </p:cNvPr>
          <p:cNvSpPr txBox="1"/>
          <p:nvPr/>
        </p:nvSpPr>
        <p:spPr>
          <a:xfrm>
            <a:off x="10162826" y="9147508"/>
            <a:ext cx="59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91CF14-547E-4B88-A284-6ADEFA82E661}"/>
              </a:ext>
            </a:extLst>
          </p:cNvPr>
          <p:cNvSpPr txBox="1"/>
          <p:nvPr/>
        </p:nvSpPr>
        <p:spPr>
          <a:xfrm>
            <a:off x="8399664" y="8465464"/>
            <a:ext cx="1759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Wednesday 24 June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D2A49070-D9BD-499A-BA0B-D5568193B4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2937" y="12930121"/>
            <a:ext cx="1019171" cy="862105"/>
          </a:xfrm>
          <a:prstGeom prst="rect">
            <a:avLst/>
          </a:prstGeom>
        </p:spPr>
      </p:pic>
      <p:pic>
        <p:nvPicPr>
          <p:cNvPr id="70" name="Picture 69" descr="Icon&#10;&#10;Description automatically generated">
            <a:extLst>
              <a:ext uri="{FF2B5EF4-FFF2-40B4-BE49-F238E27FC236}">
                <a16:creationId xmlns:a16="http://schemas.microsoft.com/office/drawing/2014/main" id="{17CD19DF-E8BE-4934-960C-12BF3DC2C7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7" y="11564520"/>
            <a:ext cx="1019171" cy="94646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AE266111-E606-4D38-B9C1-4B5F2E8B218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3261" y="14540398"/>
            <a:ext cx="998847" cy="878765"/>
          </a:xfrm>
          <a:prstGeom prst="rect">
            <a:avLst/>
          </a:prstGeom>
        </p:spPr>
      </p:pic>
      <p:graphicFrame>
        <p:nvGraphicFramePr>
          <p:cNvPr id="72" name="Table 4">
            <a:extLst>
              <a:ext uri="{FF2B5EF4-FFF2-40B4-BE49-F238E27FC236}">
                <a16:creationId xmlns:a16="http://schemas.microsoft.com/office/drawing/2014/main" id="{99F6D696-D77C-45CB-9BA1-CA1854C0AB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548687"/>
              </p:ext>
            </p:extLst>
          </p:nvPr>
        </p:nvGraphicFramePr>
        <p:xfrm>
          <a:off x="305148" y="11457183"/>
          <a:ext cx="10039526" cy="4258272"/>
        </p:xfrm>
        <a:graphic>
          <a:graphicData uri="http://schemas.openxmlformats.org/drawingml/2006/table">
            <a:tbl>
              <a:tblPr firstRow="1" bandRow="1"/>
              <a:tblGrid>
                <a:gridCol w="171906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8268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6876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6901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0971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l’an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faim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raison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70971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Il a cinq </a:t>
                      </a:r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ans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le tort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soif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70971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qui ?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inquiet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inquiète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70971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perdu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prêt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quoi ?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70971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quel</a:t>
                      </a: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quelle ?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date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70971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saison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semaine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le jour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pic>
        <p:nvPicPr>
          <p:cNvPr id="73" name="Picture 72">
            <a:extLst>
              <a:ext uri="{FF2B5EF4-FFF2-40B4-BE49-F238E27FC236}">
                <a16:creationId xmlns:a16="http://schemas.microsoft.com/office/drawing/2014/main" id="{5C2519D1-2B71-44D4-84CB-D3C78F9F35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3196" y="10353749"/>
            <a:ext cx="2903975" cy="982021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DE0FFCEA-4854-47C7-8CA6-C0D199C5E17E}"/>
              </a:ext>
            </a:extLst>
          </p:cNvPr>
          <p:cNvSpPr txBox="1"/>
          <p:nvPr/>
        </p:nvSpPr>
        <p:spPr>
          <a:xfrm>
            <a:off x="3228021" y="10586764"/>
            <a:ext cx="7747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642D62A9-B3FE-4B16-BE92-AA3E623CC917}"/>
              </a:ext>
            </a:extLst>
          </p:cNvPr>
          <p:cNvSpPr/>
          <p:nvPr/>
        </p:nvSpPr>
        <p:spPr>
          <a:xfrm>
            <a:off x="338432" y="5580592"/>
            <a:ext cx="11556759" cy="1670250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8" name="Picture 77" descr="A red heart in a pink circle&#10;&#10;Description automatically generated with medium confidence">
            <a:extLst>
              <a:ext uri="{FF2B5EF4-FFF2-40B4-BE49-F238E27FC236}">
                <a16:creationId xmlns:a16="http://schemas.microsoft.com/office/drawing/2014/main" id="{C9991F72-5D15-4BD2-9963-B9CADDD6CB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81" y="5784053"/>
            <a:ext cx="694052" cy="65922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ADF97470-E8BE-432E-90AC-3F574CC49DE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9393" y="5548498"/>
            <a:ext cx="2048434" cy="847417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B151EC62-D40A-4D29-BE89-68A5135AB4EE}"/>
              </a:ext>
            </a:extLst>
          </p:cNvPr>
          <p:cNvSpPr txBox="1"/>
          <p:nvPr/>
        </p:nvSpPr>
        <p:spPr>
          <a:xfrm>
            <a:off x="2530494" y="5769580"/>
            <a:ext cx="2810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Answer for you.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12E5A4C-EBB9-4B9B-A7AA-AFF39523F74D}"/>
              </a:ext>
            </a:extLst>
          </p:cNvPr>
          <p:cNvSpPr txBox="1"/>
          <p:nvPr/>
        </p:nvSpPr>
        <p:spPr>
          <a:xfrm>
            <a:off x="632310" y="6491232"/>
            <a:ext cx="4215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Ta fête préférée, c’est quoi ?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86" name="Picture 85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BA677A3C-21CF-4A03-BA71-7F2C8F08C9B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460" y="5423989"/>
            <a:ext cx="4123674" cy="1947364"/>
          </a:xfrm>
          <a:prstGeom prst="rect">
            <a:avLst/>
          </a:prstGeom>
        </p:spPr>
      </p:pic>
      <p:pic>
        <p:nvPicPr>
          <p:cNvPr id="44" name="Picture 43" descr="A logo with a circle and text&#10;&#10;Description automatically generated">
            <a:extLst>
              <a:ext uri="{FF2B5EF4-FFF2-40B4-BE49-F238E27FC236}">
                <a16:creationId xmlns:a16="http://schemas.microsoft.com/office/drawing/2014/main" id="{D8F82552-848C-42BE-9CC7-448DDE56B30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507" y="491129"/>
            <a:ext cx="1013232" cy="92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94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6ECA0A-B02F-4FA2-AAAB-51C319869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151" y="1678151"/>
            <a:ext cx="4011516" cy="26154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5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653505" y="4473816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Where does Ferdinand the frog land each time (x3)?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20" y="4271001"/>
            <a:ext cx="2377646" cy="85351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D394AC2-A8A6-4118-8D32-C4719E80C764}"/>
              </a:ext>
            </a:extLst>
          </p:cNvPr>
          <p:cNvSpPr/>
          <p:nvPr/>
        </p:nvSpPr>
        <p:spPr>
          <a:xfrm>
            <a:off x="361940" y="1173246"/>
            <a:ext cx="3614637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103B51-041D-43DC-95E2-239F14440009}"/>
              </a:ext>
            </a:extLst>
          </p:cNvPr>
          <p:cNvGrpSpPr/>
          <p:nvPr/>
        </p:nvGrpSpPr>
        <p:grpSpPr>
          <a:xfrm>
            <a:off x="499548" y="1233491"/>
            <a:ext cx="2957045" cy="672351"/>
            <a:chOff x="1639842" y="1416995"/>
            <a:chExt cx="1801949" cy="409714"/>
          </a:xfrm>
        </p:grpSpPr>
        <p:sp>
          <p:nvSpPr>
            <p:cNvPr id="20" name="Google Shape;112;p3">
              <a:extLst>
                <a:ext uri="{FF2B5EF4-FFF2-40B4-BE49-F238E27FC236}">
                  <a16:creationId xmlns:a16="http://schemas.microsoft.com/office/drawing/2014/main" id="{1B3E8D42-5EC7-422C-9673-18226510AEBC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D9F7BFDE-FF4A-496D-AF88-57785F1C8E7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1213DD4-7725-4D87-A90F-57886BBCCDFB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A9326C6-EC0E-47C1-997D-7DE451254BAA}"/>
              </a:ext>
            </a:extLst>
          </p:cNvPr>
          <p:cNvGrpSpPr/>
          <p:nvPr/>
        </p:nvGrpSpPr>
        <p:grpSpPr>
          <a:xfrm>
            <a:off x="8967738" y="892965"/>
            <a:ext cx="2991081" cy="2306627"/>
            <a:chOff x="4876029" y="582476"/>
            <a:chExt cx="1822690" cy="140560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AC49D1F-278E-4A03-93AD-911847432218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05601"/>
              <a:chOff x="4310576" y="875609"/>
              <a:chExt cx="2558030" cy="1902363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E773BE2-9F07-4CBB-9CD3-64B114B847B8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824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EE114161-63BB-42B2-A7EB-A44C65B99DFD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EA43776-32D3-4D0A-8779-F94B7E7520C5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EAA7B03-6471-4F79-85FB-A7E58C153059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Talking about ‘we’ and ‘you (all)’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6BE5B05-A480-4D89-BC9F-9F14A7F7FB0C}"/>
                </a:ext>
              </a:extLst>
            </p:cNvPr>
            <p:cNvSpPr/>
            <p:nvPr/>
          </p:nvSpPr>
          <p:spPr>
            <a:xfrm>
              <a:off x="4961589" y="1473225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ACF02F-7CFD-477C-A12F-1CD47EB137AF}"/>
                </a:ext>
              </a:extLst>
            </p:cNvPr>
            <p:cNvSpPr txBox="1"/>
            <p:nvPr/>
          </p:nvSpPr>
          <p:spPr>
            <a:xfrm>
              <a:off x="5115812" y="1413752"/>
              <a:ext cx="1575350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Saying when and how often</a:t>
              </a:r>
            </a:p>
          </p:txBody>
        </p:sp>
      </p:grpSp>
      <p:sp>
        <p:nvSpPr>
          <p:cNvPr id="32" name="Oval Callout 13">
            <a:extLst>
              <a:ext uri="{FF2B5EF4-FFF2-40B4-BE49-F238E27FC236}">
                <a16:creationId xmlns:a16="http://schemas.microsoft.com/office/drawing/2014/main" id="{979F43E3-1C2B-43B1-92D1-A6102A31FEA2}"/>
              </a:ext>
            </a:extLst>
          </p:cNvPr>
          <p:cNvSpPr/>
          <p:nvPr/>
        </p:nvSpPr>
        <p:spPr>
          <a:xfrm>
            <a:off x="3801959" y="968202"/>
            <a:ext cx="2452169" cy="1516020"/>
          </a:xfrm>
          <a:prstGeom prst="wedgeEllipseCallout">
            <a:avLst>
              <a:gd name="adj1" fmla="val -61972"/>
              <a:gd name="adj2" fmla="val 12433"/>
            </a:avLst>
          </a:prstGeom>
          <a:solidFill>
            <a:schemeClr val="bg2"/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F030202020403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6E5FAFA-E2B0-43E8-AB38-4178FA3D7351}"/>
              </a:ext>
            </a:extLst>
          </p:cNvPr>
          <p:cNvSpPr txBox="1"/>
          <p:nvPr/>
        </p:nvSpPr>
        <p:spPr>
          <a:xfrm>
            <a:off x="3951328" y="1218063"/>
            <a:ext cx="2205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Remember: [</a:t>
            </a:r>
            <a:r>
              <a:rPr lang="en-GB" b="1" dirty="0">
                <a:latin typeface="Century Gothic" panose="020B0502020202020204" pitchFamily="34" charset="0"/>
              </a:rPr>
              <a:t>u</a:t>
            </a:r>
            <a:r>
              <a:rPr lang="en-GB" dirty="0">
                <a:latin typeface="Century Gothic" panose="020B0502020202020204" pitchFamily="34" charset="0"/>
              </a:rPr>
              <a:t>] in </a:t>
            </a:r>
            <a:r>
              <a:rPr lang="en-GB" b="1" dirty="0" err="1">
                <a:latin typeface="Century Gothic" panose="020B0502020202020204" pitchFamily="34" charset="0"/>
              </a:rPr>
              <a:t>tu</a:t>
            </a:r>
            <a:r>
              <a:rPr lang="en-GB" b="1" dirty="0">
                <a:latin typeface="Century Gothic" panose="020B0502020202020204" pitchFamily="34" charset="0"/>
              </a:rPr>
              <a:t> </a:t>
            </a:r>
            <a:r>
              <a:rPr lang="en-GB" dirty="0">
                <a:latin typeface="Century Gothic" panose="020B0502020202020204" pitchFamily="34" charset="0"/>
              </a:rPr>
              <a:t>is the same sound as in </a:t>
            </a:r>
            <a:r>
              <a:rPr lang="en-GB" b="1" dirty="0" err="1">
                <a:latin typeface="Century Gothic" panose="020B0502020202020204" pitchFamily="34" charset="0"/>
              </a:rPr>
              <a:t>univers</a:t>
            </a:r>
            <a:r>
              <a:rPr lang="en-GB" b="1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9D7602-3E88-470B-8DF8-03BE1DB1FE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940" y="5152564"/>
            <a:ext cx="9108144" cy="4815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21E9A5-B0C9-4722-B4CA-BB07793D69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7540" y="2131180"/>
            <a:ext cx="1541236" cy="21479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64A804-9DCA-41A7-9A4D-D76BAC02C8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173" y="2131180"/>
            <a:ext cx="1440870" cy="213682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EDDA339A-6926-47B2-8F25-99D96503D827}"/>
              </a:ext>
            </a:extLst>
          </p:cNvPr>
          <p:cNvGrpSpPr/>
          <p:nvPr/>
        </p:nvGrpSpPr>
        <p:grpSpPr>
          <a:xfrm>
            <a:off x="264883" y="9985688"/>
            <a:ext cx="2268556" cy="862054"/>
            <a:chOff x="314909" y="12083263"/>
            <a:chExt cx="2268556" cy="862054"/>
          </a:xfrm>
        </p:grpSpPr>
        <p:sp>
          <p:nvSpPr>
            <p:cNvPr id="43" name="Title 1">
              <a:extLst>
                <a:ext uri="{FF2B5EF4-FFF2-40B4-BE49-F238E27FC236}">
                  <a16:creationId xmlns:a16="http://schemas.microsoft.com/office/drawing/2014/main" id="{A4455D26-D685-4499-87A9-5C8DC9FE13A7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44" name="Picture 43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C77834D6-4F1C-45D3-931C-59094DD64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45" name="Table 51">
            <a:extLst>
              <a:ext uri="{FF2B5EF4-FFF2-40B4-BE49-F238E27FC236}">
                <a16:creationId xmlns:a16="http://schemas.microsoft.com/office/drawing/2014/main" id="{D687EB10-5A48-41FF-A839-E65AD289F1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219647"/>
              </p:ext>
            </p:extLst>
          </p:nvPr>
        </p:nvGraphicFramePr>
        <p:xfrm>
          <a:off x="462315" y="10821837"/>
          <a:ext cx="11148150" cy="15474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9743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3189767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062717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3465923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314227"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4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êtes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toujours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314227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ensemble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rarement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314227"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maintenant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souvent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6110229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A497DF87-A01E-456D-9735-6EAEE229C697}"/>
              </a:ext>
            </a:extLst>
          </p:cNvPr>
          <p:cNvSpPr txBox="1"/>
          <p:nvPr/>
        </p:nvSpPr>
        <p:spPr>
          <a:xfrm>
            <a:off x="2542160" y="10143089"/>
            <a:ext cx="6702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3291609E-808C-4637-87AB-44036358A20F}"/>
              </a:ext>
            </a:extLst>
          </p:cNvPr>
          <p:cNvSpPr/>
          <p:nvPr/>
        </p:nvSpPr>
        <p:spPr>
          <a:xfrm>
            <a:off x="50792" y="12529993"/>
            <a:ext cx="12061778" cy="3479935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E211AF27-A2FB-4976-90FB-C343E0DFDFCC}"/>
              </a:ext>
            </a:extLst>
          </p:cNvPr>
          <p:cNvSpPr txBox="1">
            <a:spLocks/>
          </p:cNvSpPr>
          <p:nvPr/>
        </p:nvSpPr>
        <p:spPr>
          <a:xfrm>
            <a:off x="9989782" y="12845439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3" name="Google Shape;170;p8" descr="Jigsaw, Puzzle, Piece, Game, Concept, Solution">
            <a:extLst>
              <a:ext uri="{FF2B5EF4-FFF2-40B4-BE49-F238E27FC236}">
                <a16:creationId xmlns:a16="http://schemas.microsoft.com/office/drawing/2014/main" id="{F329391F-58A8-467B-92E1-E268FF2D96B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580995" y="12709616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07E06CFD-0B41-47D2-9038-5A98C902C537}"/>
              </a:ext>
            </a:extLst>
          </p:cNvPr>
          <p:cNvSpPr txBox="1"/>
          <p:nvPr/>
        </p:nvSpPr>
        <p:spPr>
          <a:xfrm>
            <a:off x="192738" y="13209327"/>
            <a:ext cx="9400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You already know how to say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you are </a:t>
            </a:r>
            <a:r>
              <a:rPr kumimoji="0" lang="en-GB" sz="24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to </a:t>
            </a:r>
            <a:r>
              <a:rPr kumimoji="0" lang="en-GB" sz="240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one person</a:t>
            </a:r>
            <a:r>
              <a:rPr kumimoji="0" lang="en-GB" sz="240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880223" y="15321204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87020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20</a:t>
              </a:r>
            </a:p>
          </p:txBody>
        </p:sp>
      </p:grpSp>
      <p:sp>
        <p:nvSpPr>
          <p:cNvPr id="70" name="CustomShape 3">
            <a:extLst>
              <a:ext uri="{FF2B5EF4-FFF2-40B4-BE49-F238E27FC236}">
                <a16:creationId xmlns:a16="http://schemas.microsoft.com/office/drawing/2014/main" id="{AD3C2D00-7FD2-4751-B064-7519996C5FCA}"/>
              </a:ext>
            </a:extLst>
          </p:cNvPr>
          <p:cNvSpPr/>
          <p:nvPr/>
        </p:nvSpPr>
        <p:spPr>
          <a:xfrm>
            <a:off x="847174" y="12666180"/>
            <a:ext cx="296529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[to be | being]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F7286B2A-A52A-44B8-85E4-B64502824E5D}"/>
              </a:ext>
            </a:extLst>
          </p:cNvPr>
          <p:cNvSpPr txBox="1">
            <a:spLocks/>
          </p:cNvSpPr>
          <p:nvPr/>
        </p:nvSpPr>
        <p:spPr>
          <a:xfrm>
            <a:off x="102539" y="12697854"/>
            <a:ext cx="7267988" cy="1144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spc="-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Être</a:t>
            </a:r>
            <a:endParaRPr lang="en-GB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2" name="Google Shape;181;p8">
            <a:extLst>
              <a:ext uri="{FF2B5EF4-FFF2-40B4-BE49-F238E27FC236}">
                <a16:creationId xmlns:a16="http://schemas.microsoft.com/office/drawing/2014/main" id="{2D640823-202A-45D0-B642-1E610CC0CE3F}"/>
              </a:ext>
            </a:extLst>
          </p:cNvPr>
          <p:cNvPicPr/>
          <p:nvPr/>
        </p:nvPicPr>
        <p:blipFill rotWithShape="1">
          <a:blip r:embed="rId13"/>
          <a:srcRect r="39765"/>
          <a:stretch/>
        </p:blipFill>
        <p:spPr>
          <a:xfrm>
            <a:off x="305347" y="13683931"/>
            <a:ext cx="627389" cy="617206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5A4D7D-DFC6-4343-9D2F-2AF10A7E7559}"/>
              </a:ext>
            </a:extLst>
          </p:cNvPr>
          <p:cNvSpPr txBox="1"/>
          <p:nvPr/>
        </p:nvSpPr>
        <p:spPr>
          <a:xfrm>
            <a:off x="1096730" y="13800211"/>
            <a:ext cx="3877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_____ _______ ________________.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5FE6913-B2C7-4FD9-8BA1-7A5E2DD072A6}"/>
              </a:ext>
            </a:extLst>
          </p:cNvPr>
          <p:cNvSpPr txBox="1"/>
          <p:nvPr/>
        </p:nvSpPr>
        <p:spPr>
          <a:xfrm>
            <a:off x="5634453" y="13769474"/>
            <a:ext cx="3877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You are tall.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94CBF36-61A3-4275-8119-8EF995F02DF9}"/>
              </a:ext>
            </a:extLst>
          </p:cNvPr>
          <p:cNvSpPr txBox="1"/>
          <p:nvPr/>
        </p:nvSpPr>
        <p:spPr>
          <a:xfrm>
            <a:off x="180036" y="14477261"/>
            <a:ext cx="9400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To say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you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are to </a:t>
            </a:r>
            <a:r>
              <a:rPr kumimoji="0" lang="en-GB" sz="240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more than one person</a:t>
            </a:r>
            <a:r>
              <a:rPr kumimoji="0" lang="en-GB" sz="2400" i="0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, say: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5" name="Picture 74" descr="Shape, circle, rectangle&#10;&#10;Description automatically generated">
            <a:extLst>
              <a:ext uri="{FF2B5EF4-FFF2-40B4-BE49-F238E27FC236}">
                <a16:creationId xmlns:a16="http://schemas.microsoft.com/office/drawing/2014/main" id="{158A4E2E-34AC-4EB8-A346-66C38C355AFA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90" y="14906440"/>
            <a:ext cx="1420443" cy="998963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AADFA968-1DC6-421A-B442-3C1100EDF401}"/>
              </a:ext>
            </a:extLst>
          </p:cNvPr>
          <p:cNvSpPr/>
          <p:nvPr/>
        </p:nvSpPr>
        <p:spPr>
          <a:xfrm>
            <a:off x="1539023" y="15135695"/>
            <a:ext cx="3539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Vou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te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grand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B239D50-FE6F-4B89-BF9B-2B9215D000E0}"/>
              </a:ext>
            </a:extLst>
          </p:cNvPr>
          <p:cNvSpPr txBox="1"/>
          <p:nvPr/>
        </p:nvSpPr>
        <p:spPr>
          <a:xfrm>
            <a:off x="5632909" y="15227330"/>
            <a:ext cx="3877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You (all) are tall.</a:t>
            </a:r>
          </a:p>
        </p:txBody>
      </p:sp>
      <p:sp>
        <p:nvSpPr>
          <p:cNvPr id="78" name="Google Shape;433;p6">
            <a:extLst>
              <a:ext uri="{FF2B5EF4-FFF2-40B4-BE49-F238E27FC236}">
                <a16:creationId xmlns:a16="http://schemas.microsoft.com/office/drawing/2014/main" id="{E9448B95-6FFB-4BBB-AE4C-AC75DF6B93CC}"/>
              </a:ext>
            </a:extLst>
          </p:cNvPr>
          <p:cNvSpPr txBox="1"/>
          <p:nvPr/>
        </p:nvSpPr>
        <p:spPr>
          <a:xfrm>
            <a:off x="5078775" y="13696099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" name="Google Shape;433;p6">
            <a:extLst>
              <a:ext uri="{FF2B5EF4-FFF2-40B4-BE49-F238E27FC236}">
                <a16:creationId xmlns:a16="http://schemas.microsoft.com/office/drawing/2014/main" id="{9315D845-EEE5-437D-8512-1AF263805E53}"/>
              </a:ext>
            </a:extLst>
          </p:cNvPr>
          <p:cNvSpPr txBox="1"/>
          <p:nvPr/>
        </p:nvSpPr>
        <p:spPr>
          <a:xfrm>
            <a:off x="5078775" y="15212561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Oval Callout 13">
            <a:extLst>
              <a:ext uri="{FF2B5EF4-FFF2-40B4-BE49-F238E27FC236}">
                <a16:creationId xmlns:a16="http://schemas.microsoft.com/office/drawing/2014/main" id="{C6581D9B-FCD7-426C-9811-E74584D48981}"/>
              </a:ext>
            </a:extLst>
          </p:cNvPr>
          <p:cNvSpPr/>
          <p:nvPr/>
        </p:nvSpPr>
        <p:spPr>
          <a:xfrm>
            <a:off x="7969178" y="13392155"/>
            <a:ext cx="2617534" cy="1185694"/>
          </a:xfrm>
          <a:prstGeom prst="wedgeEllipseCallout">
            <a:avLst>
              <a:gd name="adj1" fmla="val -76287"/>
              <a:gd name="adj2" fmla="val 37381"/>
            </a:avLst>
          </a:prstGeom>
          <a:solidFill>
            <a:schemeClr val="bg1"/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2" name="CustomShape 3">
            <a:extLst>
              <a:ext uri="{FF2B5EF4-FFF2-40B4-BE49-F238E27FC236}">
                <a16:creationId xmlns:a16="http://schemas.microsoft.com/office/drawing/2014/main" id="{DE6031B8-071A-4E5B-91B6-5829C33035A7}"/>
              </a:ext>
            </a:extLst>
          </p:cNvPr>
          <p:cNvSpPr/>
          <p:nvPr/>
        </p:nvSpPr>
        <p:spPr>
          <a:xfrm>
            <a:off x="7926205" y="13396178"/>
            <a:ext cx="2617534" cy="10866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Plural 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‘you’ (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) needs a </a:t>
            </a:r>
            <a:r>
              <a:rPr kumimoji="0" lang="en-GB" sz="2000" b="0" i="1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plural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adjective.</a:t>
            </a:r>
          </a:p>
        </p:txBody>
      </p:sp>
      <p:pic>
        <p:nvPicPr>
          <p:cNvPr id="83" name="Graphic 82" descr="Line arrow Rotate left">
            <a:extLst>
              <a:ext uri="{FF2B5EF4-FFF2-40B4-BE49-F238E27FC236}">
                <a16:creationId xmlns:a16="http://schemas.microsoft.com/office/drawing/2014/main" id="{4D42A38B-5D2C-4D65-A7D3-5982BF4522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9768366">
            <a:off x="2351536" y="15412786"/>
            <a:ext cx="474603" cy="474603"/>
          </a:xfrm>
          <a:prstGeom prst="rect">
            <a:avLst/>
          </a:prstGeom>
        </p:spPr>
      </p:pic>
      <p:sp>
        <p:nvSpPr>
          <p:cNvPr id="86" name="Oval Callout 13">
            <a:extLst>
              <a:ext uri="{FF2B5EF4-FFF2-40B4-BE49-F238E27FC236}">
                <a16:creationId xmlns:a16="http://schemas.microsoft.com/office/drawing/2014/main" id="{3642C3ED-514A-405A-AC50-A05BAD9E76BA}"/>
              </a:ext>
            </a:extLst>
          </p:cNvPr>
          <p:cNvSpPr/>
          <p:nvPr/>
        </p:nvSpPr>
        <p:spPr>
          <a:xfrm>
            <a:off x="8071882" y="14700532"/>
            <a:ext cx="2435201" cy="1207534"/>
          </a:xfrm>
          <a:prstGeom prst="wedgeEllipseCallout">
            <a:avLst>
              <a:gd name="adj1" fmla="val -76287"/>
              <a:gd name="adj2" fmla="val 37381"/>
            </a:avLst>
          </a:prstGeom>
          <a:solidFill>
            <a:schemeClr val="bg1"/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7" name="CustomShape 3">
            <a:extLst>
              <a:ext uri="{FF2B5EF4-FFF2-40B4-BE49-F238E27FC236}">
                <a16:creationId xmlns:a16="http://schemas.microsoft.com/office/drawing/2014/main" id="{0C353C6E-D715-4606-9669-90735E69C074}"/>
              </a:ext>
            </a:extLst>
          </p:cNvPr>
          <p:cNvSpPr/>
          <p:nvPr/>
        </p:nvSpPr>
        <p:spPr>
          <a:xfrm>
            <a:off x="7994378" y="14894077"/>
            <a:ext cx="2617534" cy="10866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You always hear the ‘s’ (like ‘z’) on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lang="en-GB" sz="2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spc="-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êtes</a:t>
            </a:r>
            <a:r>
              <a:rPr lang="en-GB" sz="2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797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5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752334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2931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21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652524" y="1066049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 nous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vous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?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ls description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78" y="898804"/>
            <a:ext cx="2377646" cy="853514"/>
          </a:xfrm>
          <a:prstGeom prst="rect">
            <a:avLst/>
          </a:prstGeom>
        </p:spPr>
      </p:pic>
      <p:graphicFrame>
        <p:nvGraphicFramePr>
          <p:cNvPr id="18" name="Table 51">
            <a:extLst>
              <a:ext uri="{FF2B5EF4-FFF2-40B4-BE49-F238E27FC236}">
                <a16:creationId xmlns:a16="http://schemas.microsoft.com/office/drawing/2014/main" id="{FB2BD76C-5609-47D6-95EA-9ED7EB5024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604283"/>
              </p:ext>
            </p:extLst>
          </p:nvPr>
        </p:nvGraphicFramePr>
        <p:xfrm>
          <a:off x="381838" y="1638880"/>
          <a:ext cx="9656523" cy="36388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6694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963468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656418">
                  <a:extLst>
                    <a:ext uri="{9D8B030D-6E8A-4147-A177-3AD203B41FA5}">
                      <a16:colId xmlns:a16="http://schemas.microsoft.com/office/drawing/2014/main" val="3754721783"/>
                    </a:ext>
                  </a:extLst>
                </a:gridCol>
                <a:gridCol w="2809943">
                  <a:extLst>
                    <a:ext uri="{9D8B030D-6E8A-4147-A177-3AD203B41FA5}">
                      <a16:colId xmlns:a16="http://schemas.microsoft.com/office/drawing/2014/main" val="115429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r>
                        <a:rPr lang="en-GB" sz="2000" b="1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vous</a:t>
                      </a: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(you plural)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nous </a:t>
                      </a:r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(we)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description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7891603"/>
                  </a:ext>
                </a:extLst>
              </a:tr>
              <a:tr h="181943"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Ex.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000" b="0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naughty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0797608"/>
                  </a:ext>
                </a:extLst>
              </a:tr>
              <a:tr h="181943"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3395719"/>
                  </a:ext>
                </a:extLst>
              </a:tr>
              <a:tr h="181943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181943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  <a:tr h="181943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073805"/>
                  </a:ext>
                </a:extLst>
              </a:tr>
              <a:tr h="181943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077367"/>
                  </a:ext>
                </a:extLst>
              </a:tr>
              <a:tr h="181943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50055" marR="150055" marT="75028" marB="75028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789428"/>
                  </a:ext>
                </a:extLst>
              </a:tr>
            </a:tbl>
          </a:graphicData>
        </a:graphic>
      </p:graphicFrame>
      <p:pic>
        <p:nvPicPr>
          <p:cNvPr id="19" name="Google Shape;243;p34">
            <a:extLst>
              <a:ext uri="{FF2B5EF4-FFF2-40B4-BE49-F238E27FC236}">
                <a16:creationId xmlns:a16="http://schemas.microsoft.com/office/drawing/2014/main" id="{4DDDCCF4-961B-4BCB-A088-1148D5B8973E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5547006" y="2053119"/>
            <a:ext cx="539280" cy="5392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9CC3196-B7CC-4B6D-A7FC-FE3D01432309}"/>
              </a:ext>
            </a:extLst>
          </p:cNvPr>
          <p:cNvGrpSpPr/>
          <p:nvPr/>
        </p:nvGrpSpPr>
        <p:grpSpPr>
          <a:xfrm>
            <a:off x="3831845" y="1507755"/>
            <a:ext cx="553902" cy="547676"/>
            <a:chOff x="12921353" y="1863306"/>
            <a:chExt cx="2001486" cy="1978989"/>
          </a:xfrm>
        </p:grpSpPr>
        <p:pic>
          <p:nvPicPr>
            <p:cNvPr id="21" name="Picture 20" descr="Logo&#10;&#10;Description automatically generated">
              <a:extLst>
                <a:ext uri="{FF2B5EF4-FFF2-40B4-BE49-F238E27FC236}">
                  <a16:creationId xmlns:a16="http://schemas.microsoft.com/office/drawing/2014/main" id="{823730A0-45CE-4174-9718-41027565B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22898" y="1863306"/>
              <a:ext cx="1199941" cy="1978989"/>
            </a:xfrm>
            <a:prstGeom prst="rect">
              <a:avLst/>
            </a:prstGeom>
          </p:spPr>
        </p:pic>
        <p:pic>
          <p:nvPicPr>
            <p:cNvPr id="22" name="Picture 2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26C1333-7D2B-4B4D-A313-60736E4E8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21353" y="2214542"/>
              <a:ext cx="1603090" cy="162775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67165B-713C-44D0-AAA2-1B0C51CD27D9}"/>
              </a:ext>
            </a:extLst>
          </p:cNvPr>
          <p:cNvGrpSpPr/>
          <p:nvPr/>
        </p:nvGrpSpPr>
        <p:grpSpPr>
          <a:xfrm>
            <a:off x="6275065" y="1515991"/>
            <a:ext cx="849956" cy="531204"/>
            <a:chOff x="9003765" y="2453117"/>
            <a:chExt cx="2604498" cy="162775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1FDA2B7-7B8E-4E13-AF17-C56755FD1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09"/>
            <a:stretch/>
          </p:blipFill>
          <p:spPr>
            <a:xfrm>
              <a:off x="9003765" y="2453117"/>
              <a:ext cx="2260220" cy="1627753"/>
            </a:xfrm>
            <a:prstGeom prst="rect">
              <a:avLst/>
            </a:prstGeom>
          </p:spPr>
        </p:pic>
        <p:pic>
          <p:nvPicPr>
            <p:cNvPr id="25" name="Picture 24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77DAB136-65C0-4CE0-8F30-9F0EF2BB4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921"/>
            <a:stretch/>
          </p:blipFill>
          <p:spPr>
            <a:xfrm>
              <a:off x="10094439" y="2549259"/>
              <a:ext cx="1513824" cy="1531612"/>
            </a:xfrm>
            <a:prstGeom prst="rect">
              <a:avLst/>
            </a:prstGeom>
          </p:spPr>
        </p:pic>
      </p:grpSp>
      <p:graphicFrame>
        <p:nvGraphicFramePr>
          <p:cNvPr id="26" name="Table 1">
            <a:extLst>
              <a:ext uri="{FF2B5EF4-FFF2-40B4-BE49-F238E27FC236}">
                <a16:creationId xmlns:a16="http://schemas.microsoft.com/office/drawing/2014/main" id="{6E240777-DA5A-4069-BC9D-5F4A2C70EE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4909658"/>
              </p:ext>
            </p:extLst>
          </p:nvPr>
        </p:nvGraphicFramePr>
        <p:xfrm>
          <a:off x="3382547" y="7043684"/>
          <a:ext cx="5090555" cy="3367080"/>
        </p:xfrm>
        <a:graphic>
          <a:graphicData uri="http://schemas.openxmlformats.org/drawingml/2006/table">
            <a:tbl>
              <a:tblPr/>
              <a:tblGrid>
                <a:gridCol w="1617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6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6447">
                  <a:extLst>
                    <a:ext uri="{9D8B030D-6E8A-4147-A177-3AD203B41FA5}">
                      <a16:colId xmlns:a16="http://schemas.microsoft.com/office/drawing/2014/main" val="3948440340"/>
                    </a:ext>
                  </a:extLst>
                </a:gridCol>
              </a:tblGrid>
              <a:tr h="5050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often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rarely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ill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together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alone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here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together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now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rarely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together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alone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naughty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intelligent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slow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fast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4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often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rarely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7" name="Table 2">
            <a:extLst>
              <a:ext uri="{FF2B5EF4-FFF2-40B4-BE49-F238E27FC236}">
                <a16:creationId xmlns:a16="http://schemas.microsoft.com/office/drawing/2014/main" id="{E0C6C3B9-AE59-4C16-9C05-A99B90A89D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460757"/>
              </p:ext>
            </p:extLst>
          </p:nvPr>
        </p:nvGraphicFramePr>
        <p:xfrm>
          <a:off x="278672" y="7059884"/>
          <a:ext cx="3039261" cy="3365640"/>
        </p:xfrm>
        <a:graphic>
          <a:graphicData uri="http://schemas.openxmlformats.org/drawingml/2006/table">
            <a:tbl>
              <a:tblPr/>
              <a:tblGrid>
                <a:gridCol w="650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8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1840"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Ex.</a:t>
                      </a:r>
                    </a:p>
                  </a:txBody>
                  <a:tcPr marL="150055" marR="150055" marT="75028" marB="75028"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You are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20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50055" marR="150055" marT="75028" marB="75028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We are often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150055" marR="150055" marT="75028" marB="75028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We are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150055" marR="150055" marT="75028" marB="75028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You are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150055" marR="150055" marT="75028" marB="75028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You are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150055" marR="150055" marT="75028" marB="75028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We are always 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150055" marR="150055" marT="75028" marB="75028"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You are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5" name="Table 2">
            <a:extLst>
              <a:ext uri="{FF2B5EF4-FFF2-40B4-BE49-F238E27FC236}">
                <a16:creationId xmlns:a16="http://schemas.microsoft.com/office/drawing/2014/main" id="{D87F61B1-833A-4FBE-94B4-27200FC2CD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8339878"/>
              </p:ext>
            </p:extLst>
          </p:nvPr>
        </p:nvGraphicFramePr>
        <p:xfrm>
          <a:off x="8537716" y="7043684"/>
          <a:ext cx="1828755" cy="3365640"/>
        </p:xfrm>
        <a:graphic>
          <a:graphicData uri="http://schemas.openxmlformats.org/drawingml/2006/table">
            <a:tbl>
              <a:tblPr/>
              <a:tblGrid>
                <a:gridCol w="1828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18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present.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at school.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now.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difficult.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at home.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0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in class.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44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absent.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36" name="Group 35">
            <a:extLst>
              <a:ext uri="{FF2B5EF4-FFF2-40B4-BE49-F238E27FC236}">
                <a16:creationId xmlns:a16="http://schemas.microsoft.com/office/drawing/2014/main" id="{6498D048-FA0A-401B-BFC2-70A89E18E7C7}"/>
              </a:ext>
            </a:extLst>
          </p:cNvPr>
          <p:cNvGrpSpPr/>
          <p:nvPr/>
        </p:nvGrpSpPr>
        <p:grpSpPr>
          <a:xfrm>
            <a:off x="309908" y="6316718"/>
            <a:ext cx="745159" cy="736783"/>
            <a:chOff x="12921353" y="1863306"/>
            <a:chExt cx="2001486" cy="1978989"/>
          </a:xfrm>
        </p:grpSpPr>
        <p:pic>
          <p:nvPicPr>
            <p:cNvPr id="37" name="Picture 36" descr="Logo&#10;&#10;Description automatically generated">
              <a:extLst>
                <a:ext uri="{FF2B5EF4-FFF2-40B4-BE49-F238E27FC236}">
                  <a16:creationId xmlns:a16="http://schemas.microsoft.com/office/drawing/2014/main" id="{4BD628C9-B87E-4751-B75C-0C190DD28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22898" y="1863306"/>
              <a:ext cx="1199941" cy="1978989"/>
            </a:xfrm>
            <a:prstGeom prst="rect">
              <a:avLst/>
            </a:prstGeom>
          </p:spPr>
        </p:pic>
        <p:pic>
          <p:nvPicPr>
            <p:cNvPr id="38" name="Picture 3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D231299-38DB-4800-B257-D23901ED0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21353" y="2214542"/>
              <a:ext cx="1603090" cy="162775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D5EB28E-63FC-4527-B263-28B41BC5B42F}"/>
              </a:ext>
            </a:extLst>
          </p:cNvPr>
          <p:cNvGrpSpPr/>
          <p:nvPr/>
        </p:nvGrpSpPr>
        <p:grpSpPr>
          <a:xfrm>
            <a:off x="8420361" y="6204954"/>
            <a:ext cx="1292269" cy="816836"/>
            <a:chOff x="9003765" y="2453117"/>
            <a:chExt cx="2604498" cy="1627754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2EA8521-1629-4421-AEE2-C85382864F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709"/>
            <a:stretch/>
          </p:blipFill>
          <p:spPr>
            <a:xfrm>
              <a:off x="9003765" y="2453117"/>
              <a:ext cx="2260220" cy="1627753"/>
            </a:xfrm>
            <a:prstGeom prst="rect">
              <a:avLst/>
            </a:prstGeom>
          </p:spPr>
        </p:pic>
        <p:pic>
          <p:nvPicPr>
            <p:cNvPr id="41" name="Picture 40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F40D1BE9-407D-4D2C-A824-DBD94C5479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921"/>
            <a:stretch/>
          </p:blipFill>
          <p:spPr>
            <a:xfrm>
              <a:off x="10094439" y="2549259"/>
              <a:ext cx="1513824" cy="1531612"/>
            </a:xfrm>
            <a:prstGeom prst="rect">
              <a:avLst/>
            </a:prstGeom>
          </p:spPr>
        </p:pic>
      </p:grpSp>
      <p:sp>
        <p:nvSpPr>
          <p:cNvPr id="42" name="Oval Callout 13">
            <a:extLst>
              <a:ext uri="{FF2B5EF4-FFF2-40B4-BE49-F238E27FC236}">
                <a16:creationId xmlns:a16="http://schemas.microsoft.com/office/drawing/2014/main" id="{942CF28C-3964-46CD-A755-1FF50FB352EE}"/>
              </a:ext>
            </a:extLst>
          </p:cNvPr>
          <p:cNvSpPr/>
          <p:nvPr/>
        </p:nvSpPr>
        <p:spPr>
          <a:xfrm>
            <a:off x="1727319" y="6017804"/>
            <a:ext cx="1644139" cy="907482"/>
          </a:xfrm>
          <a:prstGeom prst="wedgeEllipseCallout">
            <a:avLst>
              <a:gd name="adj1" fmla="val -74009"/>
              <a:gd name="adj2" fmla="val -5098"/>
            </a:avLst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Vous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êtes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…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B0BC45F-6542-44C7-8E8A-3D042D6D049A}"/>
              </a:ext>
            </a:extLst>
          </p:cNvPr>
          <p:cNvSpPr/>
          <p:nvPr/>
        </p:nvSpPr>
        <p:spPr>
          <a:xfrm>
            <a:off x="5010539" y="7053158"/>
            <a:ext cx="1714500" cy="483841"/>
          </a:xfrm>
          <a:prstGeom prst="rect">
            <a:avLst/>
          </a:prstGeom>
          <a:solidFill>
            <a:srgbClr val="F19D19">
              <a:lumMod val="40000"/>
              <a:lumOff val="60000"/>
              <a:alpha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69FC5BD-F7C1-4CD3-AF83-34937E8CC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843" y="5373333"/>
            <a:ext cx="2377646" cy="853514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D951BE4-78FF-4405-9242-198F32A70C9D}"/>
              </a:ext>
            </a:extLst>
          </p:cNvPr>
          <p:cNvSpPr txBox="1"/>
          <p:nvPr/>
        </p:nvSpPr>
        <p:spPr>
          <a:xfrm>
            <a:off x="2679462" y="5564804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Clémentine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parle.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Choisis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 mot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correspondant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4DC8BDAB-ADDA-4F89-963C-CA14EB3CCE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5383" y="10556093"/>
            <a:ext cx="2274005" cy="85961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36B87C35-FC92-4488-85A5-AA6D6021EBE4}"/>
              </a:ext>
            </a:extLst>
          </p:cNvPr>
          <p:cNvSpPr txBox="1"/>
          <p:nvPr/>
        </p:nvSpPr>
        <p:spPr>
          <a:xfrm>
            <a:off x="2624748" y="10688523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Adèle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un message.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Écris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les mots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français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390BDA7E-21D4-47D2-A1F2-C5BF8AF5B34D}"/>
              </a:ext>
            </a:extLst>
          </p:cNvPr>
          <p:cNvSpPr/>
          <p:nvPr/>
        </p:nvSpPr>
        <p:spPr>
          <a:xfrm rot="16200000">
            <a:off x="2811844" y="8551393"/>
            <a:ext cx="4811560" cy="1029769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A1E39F7-992E-40FB-920D-79066B2C86C9}"/>
              </a:ext>
            </a:extLst>
          </p:cNvPr>
          <p:cNvSpPr/>
          <p:nvPr/>
        </p:nvSpPr>
        <p:spPr>
          <a:xfrm rot="16200000">
            <a:off x="3097920" y="9023570"/>
            <a:ext cx="4248819" cy="9333932"/>
          </a:xfrm>
          <a:prstGeom prst="rect">
            <a:avLst/>
          </a:prstGeom>
          <a:solidFill>
            <a:srgbClr val="A9DA74"/>
          </a:solidFill>
          <a:ln w="254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B191B8AB-F79E-4BAC-B052-D2AF10E49AFC}"/>
              </a:ext>
            </a:extLst>
          </p:cNvPr>
          <p:cNvSpPr/>
          <p:nvPr/>
        </p:nvSpPr>
        <p:spPr>
          <a:xfrm>
            <a:off x="707393" y="11710501"/>
            <a:ext cx="8957266" cy="4004098"/>
          </a:xfrm>
          <a:prstGeom prst="wedgeRoundRectCallout">
            <a:avLst>
              <a:gd name="adj1" fmla="val 27241"/>
              <a:gd name="adj2" fmla="val 50336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04EED98-C939-44EF-8D1E-5FB424CB55F4}"/>
              </a:ext>
            </a:extLst>
          </p:cNvPr>
          <p:cNvSpPr txBox="1"/>
          <p:nvPr/>
        </p:nvSpPr>
        <p:spPr>
          <a:xfrm>
            <a:off x="1080324" y="11847393"/>
            <a:ext cx="6172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Salut Jean-Michel et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Clémentine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! 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  <a:p>
            <a:pPr defTabSz="914400">
              <a:defRPr/>
            </a:pP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Nous </a:t>
            </a:r>
            <a:r>
              <a:rPr lang="en-GB" sz="20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ensemble, chez nous, Pierre et </a:t>
            </a:r>
            <a:r>
              <a:rPr lang="en-GB" sz="20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moi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  Et </a:t>
            </a:r>
            <a:r>
              <a:rPr lang="en-GB" sz="20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? </a:t>
            </a:r>
            <a:r>
              <a:rPr lang="en-GB" sz="20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 ________ </a:t>
            </a:r>
            <a:r>
              <a:rPr lang="en-GB" sz="20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où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3D1B34E-FABE-44C3-8595-573FA7FB6FA0}"/>
              </a:ext>
            </a:extLst>
          </p:cNvPr>
          <p:cNvSpPr/>
          <p:nvPr/>
        </p:nvSpPr>
        <p:spPr>
          <a:xfrm>
            <a:off x="9956726" y="13710719"/>
            <a:ext cx="334048" cy="342062"/>
          </a:xfrm>
          <a:prstGeom prst="ellipse">
            <a:avLst/>
          </a:prstGeom>
          <a:solidFill>
            <a:srgbClr val="1D9A78">
              <a:lumMod val="75000"/>
            </a:srgbClr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71301FD-C18F-45E0-A9AF-32D9BB660E27}"/>
              </a:ext>
            </a:extLst>
          </p:cNvPr>
          <p:cNvSpPr/>
          <p:nvPr/>
        </p:nvSpPr>
        <p:spPr>
          <a:xfrm>
            <a:off x="1037144" y="13160053"/>
            <a:ext cx="835269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Pierre fait </a:t>
            </a:r>
            <a:r>
              <a:rPr lang="en-GB" sz="20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ses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devoirs. Il </a:t>
            </a:r>
            <a:r>
              <a:rPr lang="en-GB" sz="20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déteste</a:t>
            </a:r>
            <a:r>
              <a:rPr lang="en-GB" sz="20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 _______ important car la prof   </a:t>
            </a:r>
            <a:r>
              <a:rPr lang="en-GB" sz="20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   </a:t>
            </a:r>
            <a:r>
              <a:rPr lang="en-GB" sz="20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souvent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stricte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b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Et </a:t>
            </a:r>
            <a:r>
              <a:rPr lang="en-GB" sz="20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? </a:t>
            </a:r>
            <a:r>
              <a:rPr lang="en-GB" sz="20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  </a:t>
            </a:r>
            <a:r>
              <a:rPr lang="en-GB" sz="20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     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sages</a:t>
            </a:r>
            <a:r>
              <a:rPr lang="en-GB" sz="20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aussi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  <a:b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Aujourd’hui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, nous </a:t>
            </a:r>
            <a:r>
              <a:rPr lang="en-GB" sz="20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__________ </a:t>
            </a:r>
            <a:r>
              <a:rPr lang="en-GB" sz="20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dimanche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10 </a:t>
            </a:r>
            <a:r>
              <a:rPr lang="en-GB" sz="20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octobre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    </a:t>
            </a:r>
            <a:r>
              <a:rPr lang="en-GB" sz="20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______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super, </a:t>
            </a:r>
            <a:r>
              <a:rPr lang="en-GB" sz="20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le weekend ! 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 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Je    </a:t>
            </a:r>
            <a:r>
              <a:rPr lang="en-GB" sz="20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_______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    </a:t>
            </a:r>
            <a:r>
              <a:rPr lang="en-GB" sz="20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heureuse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! Et </a:t>
            </a:r>
            <a:r>
              <a:rPr lang="en-GB" sz="20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</a:t>
            </a:r>
            <a:r>
              <a:rPr lang="en-GB" sz="20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0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_______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contents ?  </a:t>
            </a:r>
            <a:b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Bisous</a:t>
            </a: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</a:p>
          <a:p>
            <a:pPr defTabSz="914400">
              <a:defRPr/>
            </a:pPr>
            <a:r>
              <a:rPr lang="en-GB" sz="20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Adèle</a:t>
            </a:r>
            <a:endParaRPr lang="en-GB" sz="2000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DA45A4-8C81-46B2-B1E9-C1783B0A51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19741" y="11164061"/>
            <a:ext cx="2779821" cy="186131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3AA71E3-9BE9-4994-AEA7-21281C62426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t="3229" r="-4534" b="68631"/>
          <a:stretch/>
        </p:blipFill>
        <p:spPr>
          <a:xfrm flipH="1">
            <a:off x="101180" y="11545878"/>
            <a:ext cx="1268793" cy="10551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31087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5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46009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53357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22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112755" y="5881154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phrases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95C397BB-3596-4810-93A7-73AF811C1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1" y="5661983"/>
            <a:ext cx="2048434" cy="84741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593" y="1042601"/>
            <a:ext cx="2377646" cy="8535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FBA28D3-D3E4-490B-952D-64C25B549A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310" y="10501518"/>
            <a:ext cx="2903975" cy="98202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A138B1E-1DCD-4252-B454-09E3B169D2A5}"/>
              </a:ext>
            </a:extLst>
          </p:cNvPr>
          <p:cNvSpPr txBox="1"/>
          <p:nvPr/>
        </p:nvSpPr>
        <p:spPr>
          <a:xfrm>
            <a:off x="3095285" y="10733142"/>
            <a:ext cx="7747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7875CD1-9FA1-4E65-9272-9654D5CDD9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559" y="13058711"/>
            <a:ext cx="1019171" cy="86210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DE056835-927B-47A9-A82D-6B81190245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59" y="11693110"/>
            <a:ext cx="1019171" cy="9464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E68CBA1-D6D9-412E-9F4E-28A07130DB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883" y="14668988"/>
            <a:ext cx="998847" cy="878765"/>
          </a:xfrm>
          <a:prstGeom prst="rect">
            <a:avLst/>
          </a:prstGeom>
        </p:spPr>
      </p:pic>
      <p:graphicFrame>
        <p:nvGraphicFramePr>
          <p:cNvPr id="27" name="Table 4">
            <a:extLst>
              <a:ext uri="{FF2B5EF4-FFF2-40B4-BE49-F238E27FC236}">
                <a16:creationId xmlns:a16="http://schemas.microsoft.com/office/drawing/2014/main" id="{ECD46457-19B4-4972-AD8B-3C534196EA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9927"/>
              </p:ext>
            </p:extLst>
          </p:nvPr>
        </p:nvGraphicFramePr>
        <p:xfrm>
          <a:off x="323719" y="11144591"/>
          <a:ext cx="10039526" cy="4959312"/>
        </p:xfrm>
        <a:graphic>
          <a:graphicData uri="http://schemas.openxmlformats.org/drawingml/2006/table">
            <a:tbl>
              <a:tblPr firstRow="1" bandRow="1"/>
              <a:tblGrid>
                <a:gridCol w="171906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8268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6876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6901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0971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silence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jouer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retard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70971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le silence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travailler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détester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70971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drôles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méchantes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seule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70971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strictes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jeune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malades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709712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souvent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sommes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nous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70971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êtes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ensemble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rarement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486335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toujours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maintenant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graphicFrame>
        <p:nvGraphicFramePr>
          <p:cNvPr id="28" name="Google Shape;397;p9">
            <a:extLst>
              <a:ext uri="{FF2B5EF4-FFF2-40B4-BE49-F238E27FC236}">
                <a16:creationId xmlns:a16="http://schemas.microsoft.com/office/drawing/2014/main" id="{5797AA63-8B30-417A-A8F9-3C60CC8C78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63927"/>
              </p:ext>
            </p:extLst>
          </p:nvPr>
        </p:nvGraphicFramePr>
        <p:xfrm>
          <a:off x="238109" y="6522525"/>
          <a:ext cx="10918204" cy="39625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8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28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338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am calm.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338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(a boy) are independent.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338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is strong.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338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Are we well-behaved?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8338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(girls) are important.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8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C6A6E09-C1A0-407B-AB91-9F22FB5448AA}"/>
              </a:ext>
            </a:extLst>
          </p:cNvPr>
          <p:cNvSpPr/>
          <p:nvPr/>
        </p:nvSpPr>
        <p:spPr>
          <a:xfrm>
            <a:off x="157593" y="2315256"/>
            <a:ext cx="11584478" cy="3279390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Google Shape;170;p8" descr="Jigsaw, Puzzle, Piece, Game, Concept, Solution">
            <a:extLst>
              <a:ext uri="{FF2B5EF4-FFF2-40B4-BE49-F238E27FC236}">
                <a16:creationId xmlns:a16="http://schemas.microsoft.com/office/drawing/2014/main" id="{BF5945FA-2213-441D-A73C-E84E44555D3D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084550" y="2406071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CustomShape 3">
            <a:extLst>
              <a:ext uri="{FF2B5EF4-FFF2-40B4-BE49-F238E27FC236}">
                <a16:creationId xmlns:a16="http://schemas.microsoft.com/office/drawing/2014/main" id="{E0814865-D7D4-4FE5-950C-2997FF3EE822}"/>
              </a:ext>
            </a:extLst>
          </p:cNvPr>
          <p:cNvSpPr/>
          <p:nvPr/>
        </p:nvSpPr>
        <p:spPr>
          <a:xfrm>
            <a:off x="225458" y="2740409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0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You know that many adjectives add –</a:t>
            </a:r>
            <a:r>
              <a:rPr lang="en-GB" sz="20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 </a:t>
            </a:r>
            <a:r>
              <a:rPr lang="en-GB" sz="200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describe a feminine noun.</a:t>
            </a:r>
            <a:endParaRPr lang="en-GB" sz="20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4B5AA7F1-9737-4615-A62E-69D267325505}"/>
              </a:ext>
            </a:extLst>
          </p:cNvPr>
          <p:cNvSpPr txBox="1">
            <a:spLocks/>
          </p:cNvSpPr>
          <p:nvPr/>
        </p:nvSpPr>
        <p:spPr>
          <a:xfrm>
            <a:off x="274878" y="2340826"/>
            <a:ext cx="4143308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Describing more than one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B2E54C9-42CB-434A-87E2-7C38D4F23C2B}"/>
              </a:ext>
            </a:extLst>
          </p:cNvPr>
          <p:cNvSpPr/>
          <p:nvPr/>
        </p:nvSpPr>
        <p:spPr>
          <a:xfrm>
            <a:off x="255840" y="3232893"/>
            <a:ext cx="11407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We often add </a:t>
            </a:r>
            <a:r>
              <a:rPr lang="en-GB" sz="20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‘e’ 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the end for the feminine form.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BBA5A55-CD69-4C6D-A7C6-41A23C08D4F2}"/>
              </a:ext>
            </a:extLst>
          </p:cNvPr>
          <p:cNvSpPr/>
          <p:nvPr/>
        </p:nvSpPr>
        <p:spPr>
          <a:xfrm>
            <a:off x="377855" y="3744848"/>
            <a:ext cx="2003568" cy="400110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Feminine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7" name="CustomShape 6">
            <a:extLst>
              <a:ext uri="{FF2B5EF4-FFF2-40B4-BE49-F238E27FC236}">
                <a16:creationId xmlns:a16="http://schemas.microsoft.com/office/drawing/2014/main" id="{2D00D360-D632-4D23-A8F3-8921F78A4326}"/>
              </a:ext>
            </a:extLst>
          </p:cNvPr>
          <p:cNvSpPr/>
          <p:nvPr/>
        </p:nvSpPr>
        <p:spPr>
          <a:xfrm>
            <a:off x="2734275" y="3714361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Je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suis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content</a:t>
            </a:r>
            <a:r>
              <a:rPr lang="en-GB" sz="2000" b="1" strike="noStrike" spc="-1" dirty="0">
                <a:solidFill>
                  <a:srgbClr val="FF3888"/>
                </a:solidFill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CustomShape 6">
            <a:extLst>
              <a:ext uri="{FF2B5EF4-FFF2-40B4-BE49-F238E27FC236}">
                <a16:creationId xmlns:a16="http://schemas.microsoft.com/office/drawing/2014/main" id="{BB8EFF69-A5C9-4E12-945B-C22EC8F834ED}"/>
              </a:ext>
            </a:extLst>
          </p:cNvPr>
          <p:cNvSpPr/>
          <p:nvPr/>
        </p:nvSpPr>
        <p:spPr>
          <a:xfrm>
            <a:off x="5992573" y="3743856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</a:t>
            </a:r>
            <a:r>
              <a:rPr kumimoji="0" lang="en-GB" sz="2000" b="0" i="1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(a girl) 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am pleased.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Call-out: Up Arrow 46">
            <a:extLst>
              <a:ext uri="{FF2B5EF4-FFF2-40B4-BE49-F238E27FC236}">
                <a16:creationId xmlns:a16="http://schemas.microsoft.com/office/drawing/2014/main" id="{6FED758F-1190-4AFA-B7ED-CE97F4B9FC6D}"/>
              </a:ext>
            </a:extLst>
          </p:cNvPr>
          <p:cNvSpPr/>
          <p:nvPr/>
        </p:nvSpPr>
        <p:spPr>
          <a:xfrm rot="16200000">
            <a:off x="9555763" y="3657199"/>
            <a:ext cx="2318104" cy="575121"/>
          </a:xfrm>
          <a:prstGeom prst="upArrowCallout">
            <a:avLst/>
          </a:prstGeom>
          <a:solidFill>
            <a:schemeClr val="bg1"/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Pronounce the ‘t’.</a:t>
            </a:r>
          </a:p>
        </p:txBody>
      </p:sp>
      <p:pic>
        <p:nvPicPr>
          <p:cNvPr id="48" name="Picture 47" descr="Shape, circle, rectangle&#10;&#10;Description automatically generated">
            <a:extLst>
              <a:ext uri="{FF2B5EF4-FFF2-40B4-BE49-F238E27FC236}">
                <a16:creationId xmlns:a16="http://schemas.microsoft.com/office/drawing/2014/main" id="{F46AD6C7-1C71-45B2-A8FA-83793FE56D8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28" y="4595683"/>
            <a:ext cx="1420443" cy="998963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7D1B6071-7C8F-4E40-877F-34C8B24BCC95}"/>
              </a:ext>
            </a:extLst>
          </p:cNvPr>
          <p:cNvSpPr/>
          <p:nvPr/>
        </p:nvSpPr>
        <p:spPr>
          <a:xfrm>
            <a:off x="323719" y="4216784"/>
            <a:ext cx="11407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When the feminine noun is plural add </a:t>
            </a:r>
            <a:r>
              <a:rPr lang="en-GB" sz="20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-e 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and </a:t>
            </a:r>
            <a:r>
              <a:rPr lang="en-GB" sz="20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–s 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the adjective: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CustomShape 6">
            <a:extLst>
              <a:ext uri="{FF2B5EF4-FFF2-40B4-BE49-F238E27FC236}">
                <a16:creationId xmlns:a16="http://schemas.microsoft.com/office/drawing/2014/main" id="{7B1856E6-6451-4023-AE64-970D1FF51E77}"/>
              </a:ext>
            </a:extLst>
          </p:cNvPr>
          <p:cNvSpPr/>
          <p:nvPr/>
        </p:nvSpPr>
        <p:spPr>
          <a:xfrm>
            <a:off x="2774597" y="4572849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Vous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ête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content</a:t>
            </a:r>
            <a:r>
              <a:rPr lang="en-GB" sz="2000" b="1" strike="noStrike" spc="-1" dirty="0">
                <a:solidFill>
                  <a:srgbClr val="FF3888"/>
                </a:solidFill>
                <a:latin typeface="Century Gothic" panose="020B0502020202020204" pitchFamily="34" charset="0"/>
                <a:ea typeface="Century Gothic"/>
              </a:rPr>
              <a:t>es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1" name="CustomShape 6">
            <a:extLst>
              <a:ext uri="{FF2B5EF4-FFF2-40B4-BE49-F238E27FC236}">
                <a16:creationId xmlns:a16="http://schemas.microsoft.com/office/drawing/2014/main" id="{2E62E350-B6E8-4A3E-8AD3-510AAC2C2DD6}"/>
              </a:ext>
            </a:extLst>
          </p:cNvPr>
          <p:cNvSpPr/>
          <p:nvPr/>
        </p:nvSpPr>
        <p:spPr>
          <a:xfrm>
            <a:off x="6032895" y="4583828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You </a:t>
            </a:r>
            <a:r>
              <a:rPr kumimoji="0" lang="en-GB" sz="2000" b="0" i="1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(girls) 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are pleased.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2" name="CustomShape 6">
            <a:extLst>
              <a:ext uri="{FF2B5EF4-FFF2-40B4-BE49-F238E27FC236}">
                <a16:creationId xmlns:a16="http://schemas.microsoft.com/office/drawing/2014/main" id="{2DF82325-07A3-46D0-A3F8-573D0D61E0F6}"/>
              </a:ext>
            </a:extLst>
          </p:cNvPr>
          <p:cNvSpPr/>
          <p:nvPr/>
        </p:nvSpPr>
        <p:spPr>
          <a:xfrm>
            <a:off x="2774597" y="5101241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Vous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ête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conten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ts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CustomShape 6">
            <a:extLst>
              <a:ext uri="{FF2B5EF4-FFF2-40B4-BE49-F238E27FC236}">
                <a16:creationId xmlns:a16="http://schemas.microsoft.com/office/drawing/2014/main" id="{02163F5E-88A8-4066-8F17-5FD5C1ACE3C9}"/>
              </a:ext>
            </a:extLst>
          </p:cNvPr>
          <p:cNvSpPr/>
          <p:nvPr/>
        </p:nvSpPr>
        <p:spPr>
          <a:xfrm>
            <a:off x="6068246" y="5088195"/>
            <a:ext cx="5839951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You </a:t>
            </a:r>
            <a:r>
              <a:rPr kumimoji="0" lang="en-GB" sz="2000" b="0" i="1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(</a:t>
            </a:r>
            <a:r>
              <a:rPr kumimoji="0" lang="en-GB" sz="2000" b="0" i="1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boys|boys</a:t>
            </a:r>
            <a:r>
              <a:rPr kumimoji="0" lang="en-GB" sz="2000" b="0" i="1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&amp; girls) 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are pleased.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5" name="Picture 54" descr="Shape, circle&#10;&#10;Description automatically generated">
            <a:extLst>
              <a:ext uri="{FF2B5EF4-FFF2-40B4-BE49-F238E27FC236}">
                <a16:creationId xmlns:a16="http://schemas.microsoft.com/office/drawing/2014/main" id="{61E65365-6696-4A27-93D4-448699792B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169" y="5036034"/>
            <a:ext cx="436045" cy="523583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55B1C77D-9AF9-48EE-8733-EE8ACF4744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371456"/>
              </p:ext>
            </p:extLst>
          </p:nvPr>
        </p:nvGraphicFramePr>
        <p:xfrm>
          <a:off x="870902" y="1740372"/>
          <a:ext cx="10687158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7462">
                  <a:extLst>
                    <a:ext uri="{9D8B030D-6E8A-4147-A177-3AD203B41FA5}">
                      <a16:colId xmlns:a16="http://schemas.microsoft.com/office/drawing/2014/main" val="1975453158"/>
                    </a:ext>
                  </a:extLst>
                </a:gridCol>
                <a:gridCol w="1187462">
                  <a:extLst>
                    <a:ext uri="{9D8B030D-6E8A-4147-A177-3AD203B41FA5}">
                      <a16:colId xmlns:a16="http://schemas.microsoft.com/office/drawing/2014/main" val="3567461894"/>
                    </a:ext>
                  </a:extLst>
                </a:gridCol>
                <a:gridCol w="1187462">
                  <a:extLst>
                    <a:ext uri="{9D8B030D-6E8A-4147-A177-3AD203B41FA5}">
                      <a16:colId xmlns:a16="http://schemas.microsoft.com/office/drawing/2014/main" val="767162300"/>
                    </a:ext>
                  </a:extLst>
                </a:gridCol>
                <a:gridCol w="1187462">
                  <a:extLst>
                    <a:ext uri="{9D8B030D-6E8A-4147-A177-3AD203B41FA5}">
                      <a16:colId xmlns:a16="http://schemas.microsoft.com/office/drawing/2014/main" val="1732603471"/>
                    </a:ext>
                  </a:extLst>
                </a:gridCol>
                <a:gridCol w="1187462">
                  <a:extLst>
                    <a:ext uri="{9D8B030D-6E8A-4147-A177-3AD203B41FA5}">
                      <a16:colId xmlns:a16="http://schemas.microsoft.com/office/drawing/2014/main" val="2680792506"/>
                    </a:ext>
                  </a:extLst>
                </a:gridCol>
                <a:gridCol w="1187462">
                  <a:extLst>
                    <a:ext uri="{9D8B030D-6E8A-4147-A177-3AD203B41FA5}">
                      <a16:colId xmlns:a16="http://schemas.microsoft.com/office/drawing/2014/main" val="617894415"/>
                    </a:ext>
                  </a:extLst>
                </a:gridCol>
                <a:gridCol w="1187462">
                  <a:extLst>
                    <a:ext uri="{9D8B030D-6E8A-4147-A177-3AD203B41FA5}">
                      <a16:colId xmlns:a16="http://schemas.microsoft.com/office/drawing/2014/main" val="1566558477"/>
                    </a:ext>
                  </a:extLst>
                </a:gridCol>
                <a:gridCol w="1187462">
                  <a:extLst>
                    <a:ext uri="{9D8B030D-6E8A-4147-A177-3AD203B41FA5}">
                      <a16:colId xmlns:a16="http://schemas.microsoft.com/office/drawing/2014/main" val="2627122470"/>
                    </a:ext>
                  </a:extLst>
                </a:gridCol>
                <a:gridCol w="1187462">
                  <a:extLst>
                    <a:ext uri="{9D8B030D-6E8A-4147-A177-3AD203B41FA5}">
                      <a16:colId xmlns:a16="http://schemas.microsoft.com/office/drawing/2014/main" val="4255199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1611613"/>
                  </a:ext>
                </a:extLst>
              </a:tr>
            </a:tbl>
          </a:graphicData>
        </a:graphic>
      </p:graphicFrame>
      <p:sp>
        <p:nvSpPr>
          <p:cNvPr id="57" name="TextBox 56">
            <a:extLst>
              <a:ext uri="{FF2B5EF4-FFF2-40B4-BE49-F238E27FC236}">
                <a16:creationId xmlns:a16="http://schemas.microsoft.com/office/drawing/2014/main" id="{9673017C-0D09-496C-92DC-CC7A9B7388AC}"/>
              </a:ext>
            </a:extLst>
          </p:cNvPr>
          <p:cNvSpPr txBox="1"/>
          <p:nvPr/>
        </p:nvSpPr>
        <p:spPr>
          <a:xfrm>
            <a:off x="2535239" y="1210830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[u]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[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].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29219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97F8B7AB-30F0-49C0-9E8A-56A111834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8" y="4468230"/>
            <a:ext cx="2274005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177FD7-83F1-425D-972F-AA800FF9B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816" y="2093454"/>
            <a:ext cx="4529721" cy="29141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6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960620" y="1544348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7740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23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4235816" y="4616784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C’est [on] </a:t>
            </a:r>
            <a:r>
              <a:rPr lang="en-GB" sz="2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ou</a:t>
            </a:r>
            <a:r>
              <a:rPr lang="en-GB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[om] ?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Complète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et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prononce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mots.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9072" y="4406068"/>
            <a:ext cx="2377646" cy="85351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A2A9234-A95A-4E90-85F0-6D0E67684AE2}"/>
              </a:ext>
            </a:extLst>
          </p:cNvPr>
          <p:cNvSpPr/>
          <p:nvPr/>
        </p:nvSpPr>
        <p:spPr>
          <a:xfrm>
            <a:off x="361940" y="1173246"/>
            <a:ext cx="3614637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29FC220-270F-441D-8A90-4697052C200C}"/>
              </a:ext>
            </a:extLst>
          </p:cNvPr>
          <p:cNvGrpSpPr/>
          <p:nvPr/>
        </p:nvGrpSpPr>
        <p:grpSpPr>
          <a:xfrm>
            <a:off x="8967738" y="892965"/>
            <a:ext cx="3006359" cy="2306627"/>
            <a:chOff x="4876029" y="582476"/>
            <a:chExt cx="1832000" cy="140560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E03E507-13C3-4E39-A237-F04D5068EAB0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05601"/>
              <a:chOff x="4310576" y="875609"/>
              <a:chExt cx="2558030" cy="1902363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BAA5B88-B976-4207-9EE1-DEE47E675E06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824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F3328671-9E22-4F22-8D2B-F0FC753CC9E7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178246D-102A-4F21-956E-2F38E85A8943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6CBEC15-FD35-4356-9578-360334E87DFE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562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Talking about others: she, he and they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1C55D3D-1DA2-4418-B4D7-3C3A763051E5}"/>
                </a:ext>
              </a:extLst>
            </p:cNvPr>
            <p:cNvSpPr/>
            <p:nvPr/>
          </p:nvSpPr>
          <p:spPr>
            <a:xfrm>
              <a:off x="4961589" y="1565455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76D438B-8696-4FF1-B53A-92A7D55F53FA}"/>
                </a:ext>
              </a:extLst>
            </p:cNvPr>
            <p:cNvSpPr txBox="1"/>
            <p:nvPr/>
          </p:nvSpPr>
          <p:spPr>
            <a:xfrm>
              <a:off x="5132679" y="1518229"/>
              <a:ext cx="1575350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Using plural adjectives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5D46428-F926-4AF2-8F10-820A7B27A8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351" y="2066808"/>
            <a:ext cx="1498513" cy="2224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45A61C-A68E-4C70-83EB-F9B0430B13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5205" y="2027226"/>
            <a:ext cx="1506874" cy="2240244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E949908-4D6B-4F3A-A988-F51C2CF425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090112"/>
              </p:ext>
            </p:extLst>
          </p:nvPr>
        </p:nvGraphicFramePr>
        <p:xfrm>
          <a:off x="434919" y="5321397"/>
          <a:ext cx="5542784" cy="3108960"/>
        </p:xfrm>
        <a:graphic>
          <a:graphicData uri="http://schemas.openxmlformats.org/drawingml/2006/table">
            <a:tbl>
              <a:tblPr/>
              <a:tblGrid>
                <a:gridCol w="794069">
                  <a:extLst>
                    <a:ext uri="{9D8B030D-6E8A-4147-A177-3AD203B41FA5}">
                      <a16:colId xmlns:a16="http://schemas.microsoft.com/office/drawing/2014/main" val="1428524007"/>
                    </a:ext>
                  </a:extLst>
                </a:gridCol>
                <a:gridCol w="4748715">
                  <a:extLst>
                    <a:ext uri="{9D8B030D-6E8A-4147-A177-3AD203B41FA5}">
                      <a16:colId xmlns:a16="http://schemas.microsoft.com/office/drawing/2014/main" val="1399423754"/>
                    </a:ext>
                  </a:extLst>
                </a:gridCol>
              </a:tblGrid>
              <a:tr h="501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Ex.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c __ __ p t e 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04249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__ __ b r 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3909396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c __ __ f o r t a b l 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8067034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c __ __ p a r a i s __ __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6815281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c __ __ c __ __ b r 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3890554"/>
                  </a:ext>
                </a:extLst>
              </a:tr>
              <a:tr h="4430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p __ __ p i e 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272036"/>
                  </a:ext>
                </a:extLst>
              </a:tr>
            </a:tbl>
          </a:graphicData>
        </a:graphic>
      </p:graphicFrame>
      <p:pic>
        <p:nvPicPr>
          <p:cNvPr id="40" name="Picture 39" descr="A picture containing text, handwear&#10;&#10;Description automatically generated">
            <a:extLst>
              <a:ext uri="{FF2B5EF4-FFF2-40B4-BE49-F238E27FC236}">
                <a16:creationId xmlns:a16="http://schemas.microsoft.com/office/drawing/2014/main" id="{619C1151-2CED-41B9-8365-AB72CF887A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763" y="5237810"/>
            <a:ext cx="1221926" cy="61096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773B430-2FA1-425F-95D8-BE5A205534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5" y="5546595"/>
            <a:ext cx="577879" cy="72094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47D6976-C743-4226-8F21-B5A62803B3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235" y="6061090"/>
            <a:ext cx="941905" cy="73071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1E2BC8C-9CA1-4F24-8874-1EB64FFB6B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7297">
            <a:off x="5214722" y="7278218"/>
            <a:ext cx="806272" cy="637459"/>
          </a:xfrm>
          <a:prstGeom prst="rect">
            <a:avLst/>
          </a:prstGeom>
        </p:spPr>
      </p:pic>
      <p:pic>
        <p:nvPicPr>
          <p:cNvPr id="44" name="Picture 43" descr="A picture containing toy&#10;&#10;Description automatically generated">
            <a:extLst>
              <a:ext uri="{FF2B5EF4-FFF2-40B4-BE49-F238E27FC236}">
                <a16:creationId xmlns:a16="http://schemas.microsoft.com/office/drawing/2014/main" id="{B08814B1-3393-4EFE-97D4-112732E3A6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200" y="7799140"/>
            <a:ext cx="665316" cy="812599"/>
          </a:xfrm>
          <a:prstGeom prst="rect">
            <a:avLst/>
          </a:prstGeom>
        </p:spPr>
      </p:pic>
      <p:pic>
        <p:nvPicPr>
          <p:cNvPr id="45" name="Picture 44" descr="A picture containing shape&#10;&#10;Description automatically generated">
            <a:extLst>
              <a:ext uri="{FF2B5EF4-FFF2-40B4-BE49-F238E27FC236}">
                <a16:creationId xmlns:a16="http://schemas.microsoft.com/office/drawing/2014/main" id="{E2DCDA6C-9AE1-46D3-88E4-646F4DA645B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827" y="6773353"/>
            <a:ext cx="665316" cy="581112"/>
          </a:xfrm>
          <a:prstGeom prst="rect">
            <a:avLst/>
          </a:prstGeom>
        </p:spPr>
      </p:pic>
      <p:pic>
        <p:nvPicPr>
          <p:cNvPr id="46" name="Graphic 45" descr="Line arrow Straight">
            <a:extLst>
              <a:ext uri="{FF2B5EF4-FFF2-40B4-BE49-F238E27FC236}">
                <a16:creationId xmlns:a16="http://schemas.microsoft.com/office/drawing/2014/main" id="{801A0990-0694-4E22-922E-483A71B108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2366630">
            <a:off x="4588671" y="5618234"/>
            <a:ext cx="843023" cy="843023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91B72363-C238-4D81-B136-06953EE4E8F1}"/>
              </a:ext>
            </a:extLst>
          </p:cNvPr>
          <p:cNvSpPr/>
          <p:nvPr/>
        </p:nvSpPr>
        <p:spPr>
          <a:xfrm>
            <a:off x="6555686" y="5308254"/>
            <a:ext cx="4436983" cy="12360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When the nasal vowel [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] appears in front of ‘p’ or ‘b’ it is spelt [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om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] instead of [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].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6A73C23-ED1D-450D-B864-5C6B10AEE1A3}"/>
              </a:ext>
            </a:extLst>
          </p:cNvPr>
          <p:cNvGrpSpPr/>
          <p:nvPr/>
        </p:nvGrpSpPr>
        <p:grpSpPr>
          <a:xfrm>
            <a:off x="499548" y="1233491"/>
            <a:ext cx="2957045" cy="672351"/>
            <a:chOff x="1639842" y="1416995"/>
            <a:chExt cx="1801949" cy="409714"/>
          </a:xfrm>
        </p:grpSpPr>
        <p:sp>
          <p:nvSpPr>
            <p:cNvPr id="20" name="Google Shape;112;p3">
              <a:extLst>
                <a:ext uri="{FF2B5EF4-FFF2-40B4-BE49-F238E27FC236}">
                  <a16:creationId xmlns:a16="http://schemas.microsoft.com/office/drawing/2014/main" id="{1C09B85F-30C8-47CD-9B67-F4292CD45D76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B7A9103F-6705-40F9-A23A-347E2CE54CC3}"/>
                </a:ext>
              </a:extLst>
            </p:cNvPr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2DAEE26-4A3D-4204-A9C7-FC98BDC2BD64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7" name="CustomShape 14">
            <a:extLst>
              <a:ext uri="{FF2B5EF4-FFF2-40B4-BE49-F238E27FC236}">
                <a16:creationId xmlns:a16="http://schemas.microsoft.com/office/drawing/2014/main" id="{D97F8E3C-894E-4F5E-AA22-AAD0F710060C}"/>
              </a:ext>
            </a:extLst>
          </p:cNvPr>
          <p:cNvSpPr/>
          <p:nvPr/>
        </p:nvSpPr>
        <p:spPr>
          <a:xfrm>
            <a:off x="3206311" y="987316"/>
            <a:ext cx="2940602" cy="1255476"/>
          </a:xfrm>
          <a:prstGeom prst="wedgeEllipseCallout">
            <a:avLst>
              <a:gd name="adj1" fmla="val -43071"/>
              <a:gd name="adj2" fmla="val 63869"/>
            </a:avLst>
          </a:prstGeom>
          <a:solidFill>
            <a:schemeClr val="bg1">
              <a:lumMod val="95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[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on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] and [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om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]</a:t>
            </a:r>
            <a:b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</a:b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sound exactly the same!</a:t>
            </a:r>
            <a:endParaRPr kumimoji="0" lang="en-GB" sz="2000" b="1" i="0" u="none" strike="noStrike" kern="0" cap="none" spc="-1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49" name="Picture 2" descr="Alphabet Word Images, Face, Human">
            <a:extLst>
              <a:ext uri="{FF2B5EF4-FFF2-40B4-BE49-F238E27FC236}">
                <a16:creationId xmlns:a16="http://schemas.microsoft.com/office/drawing/2014/main" id="{3A32D082-533F-43EB-9177-B9B856FE5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960" y="5156696"/>
            <a:ext cx="556335" cy="65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6147456C-DAE2-418F-BB5F-CBFE39AC24FB}"/>
              </a:ext>
            </a:extLst>
          </p:cNvPr>
          <p:cNvSpPr/>
          <p:nvPr/>
        </p:nvSpPr>
        <p:spPr>
          <a:xfrm>
            <a:off x="205114" y="8513944"/>
            <a:ext cx="11584478" cy="3279390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2" name="Google Shape;170;p8" descr="Jigsaw, Puzzle, Piece, Game, Concept, Solution">
            <a:extLst>
              <a:ext uri="{FF2B5EF4-FFF2-40B4-BE49-F238E27FC236}">
                <a16:creationId xmlns:a16="http://schemas.microsoft.com/office/drawing/2014/main" id="{3DB792D6-8BCE-4088-9BA3-0A78FB1FDF4E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1179858" y="8643409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CustomShape 3">
            <a:extLst>
              <a:ext uri="{FF2B5EF4-FFF2-40B4-BE49-F238E27FC236}">
                <a16:creationId xmlns:a16="http://schemas.microsoft.com/office/drawing/2014/main" id="{41DFF6E4-8BD8-4382-A25F-CE724919FDA9}"/>
              </a:ext>
            </a:extLst>
          </p:cNvPr>
          <p:cNvSpPr/>
          <p:nvPr/>
        </p:nvSpPr>
        <p:spPr>
          <a:xfrm>
            <a:off x="409193" y="9037694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0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You know how to describe one other person, using the verb </a:t>
            </a:r>
            <a:r>
              <a:rPr lang="en-GB" sz="2000" b="1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être</a:t>
            </a:r>
            <a:r>
              <a:rPr lang="en-GB" sz="20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(to be):</a:t>
            </a:r>
            <a:endParaRPr lang="en-GB" sz="20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AB6DEC2C-5B24-400E-8AAD-E7B9AA8BB9DA}"/>
              </a:ext>
            </a:extLst>
          </p:cNvPr>
          <p:cNvSpPr txBox="1">
            <a:spLocks/>
          </p:cNvSpPr>
          <p:nvPr/>
        </p:nvSpPr>
        <p:spPr>
          <a:xfrm>
            <a:off x="370186" y="8578164"/>
            <a:ext cx="4915014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Describing others – they are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5" name="CustomShape 6">
            <a:extLst>
              <a:ext uri="{FF2B5EF4-FFF2-40B4-BE49-F238E27FC236}">
                <a16:creationId xmlns:a16="http://schemas.microsoft.com/office/drawing/2014/main" id="{CAAAA5CA-E1B9-4908-B3FD-96053BA5AA95}"/>
              </a:ext>
            </a:extLst>
          </p:cNvPr>
          <p:cNvSpPr/>
          <p:nvPr/>
        </p:nvSpPr>
        <p:spPr>
          <a:xfrm>
            <a:off x="1409382" y="9551005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est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conten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CustomShape 6">
            <a:extLst>
              <a:ext uri="{FF2B5EF4-FFF2-40B4-BE49-F238E27FC236}">
                <a16:creationId xmlns:a16="http://schemas.microsoft.com/office/drawing/2014/main" id="{1003A414-7EE4-44BF-8752-102F9EFDBF4B}"/>
              </a:ext>
            </a:extLst>
          </p:cNvPr>
          <p:cNvSpPr/>
          <p:nvPr/>
        </p:nvSpPr>
        <p:spPr>
          <a:xfrm>
            <a:off x="9234420" y="9545293"/>
            <a:ext cx="2141719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She is pleased.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7" name="Picture 56" descr="A picture containing text&#10;&#10;Description automatically generated">
            <a:extLst>
              <a:ext uri="{FF2B5EF4-FFF2-40B4-BE49-F238E27FC236}">
                <a16:creationId xmlns:a16="http://schemas.microsoft.com/office/drawing/2014/main" id="{C704FE56-2934-4FAC-9D84-671D85D1F4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9457011"/>
            <a:ext cx="768463" cy="569657"/>
          </a:xfrm>
          <a:prstGeom prst="rect">
            <a:avLst/>
          </a:prstGeom>
        </p:spPr>
      </p:pic>
      <p:pic>
        <p:nvPicPr>
          <p:cNvPr id="58" name="Picture 57" descr="A picture containing text&#10;&#10;Description automatically generated">
            <a:extLst>
              <a:ext uri="{FF2B5EF4-FFF2-40B4-BE49-F238E27FC236}">
                <a16:creationId xmlns:a16="http://schemas.microsoft.com/office/drawing/2014/main" id="{4A7B8DED-6672-4670-B603-D49B663A233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345" y="9382174"/>
            <a:ext cx="814342" cy="607889"/>
          </a:xfrm>
          <a:prstGeom prst="rect">
            <a:avLst/>
          </a:prstGeom>
        </p:spPr>
      </p:pic>
      <p:sp>
        <p:nvSpPr>
          <p:cNvPr id="60" name="CustomShape 6">
            <a:extLst>
              <a:ext uri="{FF2B5EF4-FFF2-40B4-BE49-F238E27FC236}">
                <a16:creationId xmlns:a16="http://schemas.microsoft.com/office/drawing/2014/main" id="{1AEADF92-CEED-4F9A-9319-AFEC234572B0}"/>
              </a:ext>
            </a:extLst>
          </p:cNvPr>
          <p:cNvSpPr/>
          <p:nvPr/>
        </p:nvSpPr>
        <p:spPr>
          <a:xfrm>
            <a:off x="6500676" y="9559855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Elle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est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content</a:t>
            </a:r>
            <a:r>
              <a:rPr lang="en-GB" sz="2000" b="1" strike="noStrike" spc="-1" dirty="0">
                <a:solidFill>
                  <a:srgbClr val="FF3888"/>
                </a:solidFill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1" name="CustomShape 6">
            <a:extLst>
              <a:ext uri="{FF2B5EF4-FFF2-40B4-BE49-F238E27FC236}">
                <a16:creationId xmlns:a16="http://schemas.microsoft.com/office/drawing/2014/main" id="{300C7AA6-AB81-4A7F-A9AC-56220916BD8D}"/>
              </a:ext>
            </a:extLst>
          </p:cNvPr>
          <p:cNvSpPr/>
          <p:nvPr/>
        </p:nvSpPr>
        <p:spPr>
          <a:xfrm>
            <a:off x="3427284" y="9554721"/>
            <a:ext cx="2141719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He is pleased.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2" name="CustomShape 3">
            <a:extLst>
              <a:ext uri="{FF2B5EF4-FFF2-40B4-BE49-F238E27FC236}">
                <a16:creationId xmlns:a16="http://schemas.microsoft.com/office/drawing/2014/main" id="{DE41EBBE-F8E2-4BA2-A84B-FE21649B3951}"/>
              </a:ext>
            </a:extLst>
          </p:cNvPr>
          <p:cNvSpPr/>
          <p:nvPr/>
        </p:nvSpPr>
        <p:spPr>
          <a:xfrm>
            <a:off x="434919" y="10167864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0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say ‘they are’:</a:t>
            </a:r>
            <a:endParaRPr lang="en-GB" sz="20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3" name="Picture 62" descr="A picture containing text&#10;&#10;Description automatically generated">
            <a:extLst>
              <a:ext uri="{FF2B5EF4-FFF2-40B4-BE49-F238E27FC236}">
                <a16:creationId xmlns:a16="http://schemas.microsoft.com/office/drawing/2014/main" id="{6A225D3B-6169-4D62-AB04-D83AD12B7601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3" y="10568945"/>
            <a:ext cx="1196696" cy="758416"/>
          </a:xfrm>
          <a:prstGeom prst="rect">
            <a:avLst/>
          </a:prstGeom>
        </p:spPr>
      </p:pic>
      <p:pic>
        <p:nvPicPr>
          <p:cNvPr id="64" name="Picture 63" descr="A picture containing text&#10;&#10;Description automatically generated">
            <a:extLst>
              <a:ext uri="{FF2B5EF4-FFF2-40B4-BE49-F238E27FC236}">
                <a16:creationId xmlns:a16="http://schemas.microsoft.com/office/drawing/2014/main" id="{D31DAC5E-4F65-4D0F-B78F-D1A69362FF3F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074" y="10519146"/>
            <a:ext cx="1076844" cy="758442"/>
          </a:xfrm>
          <a:prstGeom prst="rect">
            <a:avLst/>
          </a:prstGeom>
        </p:spPr>
      </p:pic>
      <p:sp>
        <p:nvSpPr>
          <p:cNvPr id="65" name="CustomShape 6">
            <a:extLst>
              <a:ext uri="{FF2B5EF4-FFF2-40B4-BE49-F238E27FC236}">
                <a16:creationId xmlns:a16="http://schemas.microsoft.com/office/drawing/2014/main" id="{CDC29C33-4519-454D-81D6-6D3C7C769B4B}"/>
              </a:ext>
            </a:extLst>
          </p:cNvPr>
          <p:cNvSpPr/>
          <p:nvPr/>
        </p:nvSpPr>
        <p:spPr>
          <a:xfrm>
            <a:off x="1582054" y="10721936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000" b="1" i="0" u="sng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sont</a:t>
            </a:r>
            <a:r>
              <a:rPr kumimoji="0" lang="en-GB" sz="2000" b="1" i="0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conten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ts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6" name="CustomShape 6">
            <a:extLst>
              <a:ext uri="{FF2B5EF4-FFF2-40B4-BE49-F238E27FC236}">
                <a16:creationId xmlns:a16="http://schemas.microsoft.com/office/drawing/2014/main" id="{FDE315F8-E441-48D8-9860-3BB807026240}"/>
              </a:ext>
            </a:extLst>
          </p:cNvPr>
          <p:cNvSpPr/>
          <p:nvPr/>
        </p:nvSpPr>
        <p:spPr>
          <a:xfrm>
            <a:off x="1582054" y="11112034"/>
            <a:ext cx="3839297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They (m or m/f) </a:t>
            </a:r>
            <a:r>
              <a:rPr kumimoji="0" lang="en-GB" sz="2000" b="0" i="0" u="sng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are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pleased.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7" name="CustomShape 6">
            <a:extLst>
              <a:ext uri="{FF2B5EF4-FFF2-40B4-BE49-F238E27FC236}">
                <a16:creationId xmlns:a16="http://schemas.microsoft.com/office/drawing/2014/main" id="{ECEB1F11-9D25-454C-B111-24C1BD7916DD}"/>
              </a:ext>
            </a:extLst>
          </p:cNvPr>
          <p:cNvSpPr/>
          <p:nvPr/>
        </p:nvSpPr>
        <p:spPr>
          <a:xfrm>
            <a:off x="6508691" y="10675121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Elle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000" b="1" i="0" u="sng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sont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content</a:t>
            </a:r>
            <a:r>
              <a:rPr lang="en-GB" sz="2000" b="1" strike="noStrike" spc="-1" dirty="0">
                <a:solidFill>
                  <a:srgbClr val="FF3888"/>
                </a:solidFill>
                <a:latin typeface="Century Gothic" panose="020B0502020202020204" pitchFamily="34" charset="0"/>
                <a:ea typeface="Century Gothic"/>
              </a:rPr>
              <a:t>e</a:t>
            </a:r>
            <a:r>
              <a:rPr lang="en-GB" sz="2000" b="1" strike="noStrike" spc="-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8" name="CustomShape 6">
            <a:extLst>
              <a:ext uri="{FF2B5EF4-FFF2-40B4-BE49-F238E27FC236}">
                <a16:creationId xmlns:a16="http://schemas.microsoft.com/office/drawing/2014/main" id="{ABFC3AF5-F1DA-4E49-B8AA-2881247771FD}"/>
              </a:ext>
            </a:extLst>
          </p:cNvPr>
          <p:cNvSpPr/>
          <p:nvPr/>
        </p:nvSpPr>
        <p:spPr>
          <a:xfrm>
            <a:off x="6506610" y="11095676"/>
            <a:ext cx="3839297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They (f) </a:t>
            </a:r>
            <a:r>
              <a:rPr kumimoji="0" lang="en-GB" sz="2000" b="0" i="0" u="sng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are</a:t>
            </a:r>
            <a:r>
              <a:rPr kumimoji="0" lang="en-GB" sz="2000" b="0" i="0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pleased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9" name="CustomShape 14">
            <a:extLst>
              <a:ext uri="{FF2B5EF4-FFF2-40B4-BE49-F238E27FC236}">
                <a16:creationId xmlns:a16="http://schemas.microsoft.com/office/drawing/2014/main" id="{2FEF88F9-B163-4323-A873-E2E55651F7CC}"/>
              </a:ext>
            </a:extLst>
          </p:cNvPr>
          <p:cNvSpPr/>
          <p:nvPr/>
        </p:nvSpPr>
        <p:spPr>
          <a:xfrm>
            <a:off x="9395637" y="9990063"/>
            <a:ext cx="2259454" cy="1493642"/>
          </a:xfrm>
          <a:prstGeom prst="wedgeEllipseCallout">
            <a:avLst>
              <a:gd name="adj1" fmla="val -45862"/>
              <a:gd name="adj2" fmla="val 59666"/>
            </a:avLst>
          </a:prstGeom>
          <a:solidFill>
            <a:schemeClr val="bg1"/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400" b="1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E110B6E-D97B-45DF-BD86-FD9DFBE3E53A}"/>
              </a:ext>
            </a:extLst>
          </p:cNvPr>
          <p:cNvSpPr txBox="1"/>
          <p:nvPr/>
        </p:nvSpPr>
        <p:spPr>
          <a:xfrm>
            <a:off x="9492463" y="10242513"/>
            <a:ext cx="21110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A plural noun needs a plural adjective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</a:t>
            </a:r>
          </a:p>
        </p:txBody>
      </p:sp>
      <p:pic>
        <p:nvPicPr>
          <p:cNvPr id="71" name="Picture 2" descr="Paper, Write, Texture, Lines, Pattern, Writing Paper">
            <a:extLst>
              <a:ext uri="{FF2B5EF4-FFF2-40B4-BE49-F238E27FC236}">
                <a16:creationId xmlns:a16="http://schemas.microsoft.com/office/drawing/2014/main" id="{2D8FC268-E87C-43D6-A08F-70B364321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342566" y="13122327"/>
            <a:ext cx="2343860" cy="451564"/>
          </a:xfrm>
          <a:custGeom>
            <a:avLst/>
            <a:gdLst>
              <a:gd name="connsiteX0" fmla="*/ 0 w 2343860"/>
              <a:gd name="connsiteY0" fmla="*/ 0 h 451564"/>
              <a:gd name="connsiteX1" fmla="*/ 515649 w 2343860"/>
              <a:gd name="connsiteY1" fmla="*/ 0 h 451564"/>
              <a:gd name="connsiteX2" fmla="*/ 1101614 w 2343860"/>
              <a:gd name="connsiteY2" fmla="*/ 0 h 451564"/>
              <a:gd name="connsiteX3" fmla="*/ 1617263 w 2343860"/>
              <a:gd name="connsiteY3" fmla="*/ 0 h 451564"/>
              <a:gd name="connsiteX4" fmla="*/ 2343860 w 2343860"/>
              <a:gd name="connsiteY4" fmla="*/ 0 h 451564"/>
              <a:gd name="connsiteX5" fmla="*/ 2343860 w 2343860"/>
              <a:gd name="connsiteY5" fmla="*/ 451564 h 451564"/>
              <a:gd name="connsiteX6" fmla="*/ 1781334 w 2343860"/>
              <a:gd name="connsiteY6" fmla="*/ 451564 h 451564"/>
              <a:gd name="connsiteX7" fmla="*/ 1171930 w 2343860"/>
              <a:gd name="connsiteY7" fmla="*/ 451564 h 451564"/>
              <a:gd name="connsiteX8" fmla="*/ 585965 w 2343860"/>
              <a:gd name="connsiteY8" fmla="*/ 451564 h 451564"/>
              <a:gd name="connsiteX9" fmla="*/ 0 w 2343860"/>
              <a:gd name="connsiteY9" fmla="*/ 451564 h 451564"/>
              <a:gd name="connsiteX10" fmla="*/ 0 w 2343860"/>
              <a:gd name="connsiteY10" fmla="*/ 0 h 45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43860" h="451564" extrusionOk="0">
                <a:moveTo>
                  <a:pt x="0" y="0"/>
                </a:moveTo>
                <a:cubicBezTo>
                  <a:pt x="133429" y="-39954"/>
                  <a:pt x="368996" y="50539"/>
                  <a:pt x="515649" y="0"/>
                </a:cubicBezTo>
                <a:cubicBezTo>
                  <a:pt x="662302" y="-50539"/>
                  <a:pt x="909084" y="53740"/>
                  <a:pt x="1101614" y="0"/>
                </a:cubicBezTo>
                <a:cubicBezTo>
                  <a:pt x="1294144" y="-53740"/>
                  <a:pt x="1378216" y="48404"/>
                  <a:pt x="1617263" y="0"/>
                </a:cubicBezTo>
                <a:cubicBezTo>
                  <a:pt x="1856310" y="-48404"/>
                  <a:pt x="2182976" y="81382"/>
                  <a:pt x="2343860" y="0"/>
                </a:cubicBezTo>
                <a:cubicBezTo>
                  <a:pt x="2370496" y="193321"/>
                  <a:pt x="2332979" y="295210"/>
                  <a:pt x="2343860" y="451564"/>
                </a:cubicBezTo>
                <a:cubicBezTo>
                  <a:pt x="2152504" y="506782"/>
                  <a:pt x="1898982" y="398268"/>
                  <a:pt x="1781334" y="451564"/>
                </a:cubicBezTo>
                <a:cubicBezTo>
                  <a:pt x="1663686" y="504860"/>
                  <a:pt x="1441227" y="395235"/>
                  <a:pt x="1171930" y="451564"/>
                </a:cubicBezTo>
                <a:cubicBezTo>
                  <a:pt x="902633" y="507893"/>
                  <a:pt x="808813" y="418212"/>
                  <a:pt x="585965" y="451564"/>
                </a:cubicBezTo>
                <a:cubicBezTo>
                  <a:pt x="363118" y="484916"/>
                  <a:pt x="156418" y="438118"/>
                  <a:pt x="0" y="451564"/>
                </a:cubicBezTo>
                <a:cubicBezTo>
                  <a:pt x="-23724" y="250651"/>
                  <a:pt x="15709" y="181952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59F4A9DE-2C98-41B9-B939-FD9B32F2C67C}"/>
              </a:ext>
            </a:extLst>
          </p:cNvPr>
          <p:cNvSpPr txBox="1"/>
          <p:nvPr/>
        </p:nvSpPr>
        <p:spPr>
          <a:xfrm>
            <a:off x="535305" y="13182441"/>
            <a:ext cx="1806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…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sage.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713AF34-DAA7-4B3E-B5F8-E82C464F06E9}"/>
              </a:ext>
            </a:extLst>
          </p:cNvPr>
          <p:cNvSpPr txBox="1"/>
          <p:nvPr/>
        </p:nvSpPr>
        <p:spPr>
          <a:xfrm>
            <a:off x="116116" y="12667557"/>
            <a:ext cx="2475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Exemple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</p:txBody>
      </p:sp>
      <p:pic>
        <p:nvPicPr>
          <p:cNvPr id="74" name="Picture 2" descr="Paper, Write, Texture, Lines, Pattern, Writing Paper">
            <a:extLst>
              <a:ext uri="{FF2B5EF4-FFF2-40B4-BE49-F238E27FC236}">
                <a16:creationId xmlns:a16="http://schemas.microsoft.com/office/drawing/2014/main" id="{816932CC-E5DF-4E85-ACE1-A0E07E372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358718" y="13846899"/>
            <a:ext cx="3222612" cy="461665"/>
          </a:xfrm>
          <a:custGeom>
            <a:avLst/>
            <a:gdLst>
              <a:gd name="connsiteX0" fmla="*/ 0 w 3222612"/>
              <a:gd name="connsiteY0" fmla="*/ 0 h 461665"/>
              <a:gd name="connsiteX1" fmla="*/ 440424 w 3222612"/>
              <a:gd name="connsiteY1" fmla="*/ 0 h 461665"/>
              <a:gd name="connsiteX2" fmla="*/ 977526 w 3222612"/>
              <a:gd name="connsiteY2" fmla="*/ 0 h 461665"/>
              <a:gd name="connsiteX3" fmla="*/ 1417949 w 3222612"/>
              <a:gd name="connsiteY3" fmla="*/ 0 h 461665"/>
              <a:gd name="connsiteX4" fmla="*/ 2019504 w 3222612"/>
              <a:gd name="connsiteY4" fmla="*/ 0 h 461665"/>
              <a:gd name="connsiteX5" fmla="*/ 2588832 w 3222612"/>
              <a:gd name="connsiteY5" fmla="*/ 0 h 461665"/>
              <a:gd name="connsiteX6" fmla="*/ 3222612 w 3222612"/>
              <a:gd name="connsiteY6" fmla="*/ 0 h 461665"/>
              <a:gd name="connsiteX7" fmla="*/ 3222612 w 3222612"/>
              <a:gd name="connsiteY7" fmla="*/ 461665 h 461665"/>
              <a:gd name="connsiteX8" fmla="*/ 2782188 w 3222612"/>
              <a:gd name="connsiteY8" fmla="*/ 461665 h 461665"/>
              <a:gd name="connsiteX9" fmla="*/ 2212860 w 3222612"/>
              <a:gd name="connsiteY9" fmla="*/ 461665 h 461665"/>
              <a:gd name="connsiteX10" fmla="*/ 1707984 w 3222612"/>
              <a:gd name="connsiteY10" fmla="*/ 461665 h 461665"/>
              <a:gd name="connsiteX11" fmla="*/ 1106430 w 3222612"/>
              <a:gd name="connsiteY11" fmla="*/ 461665 h 461665"/>
              <a:gd name="connsiteX12" fmla="*/ 633780 w 3222612"/>
              <a:gd name="connsiteY12" fmla="*/ 461665 h 461665"/>
              <a:gd name="connsiteX13" fmla="*/ 0 w 3222612"/>
              <a:gd name="connsiteY13" fmla="*/ 461665 h 461665"/>
              <a:gd name="connsiteX14" fmla="*/ 0 w 3222612"/>
              <a:gd name="connsiteY1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22612" h="461665" extrusionOk="0">
                <a:moveTo>
                  <a:pt x="0" y="0"/>
                </a:moveTo>
                <a:cubicBezTo>
                  <a:pt x="119899" y="-46948"/>
                  <a:pt x="224215" y="17880"/>
                  <a:pt x="440424" y="0"/>
                </a:cubicBezTo>
                <a:cubicBezTo>
                  <a:pt x="656633" y="-17880"/>
                  <a:pt x="764935" y="4882"/>
                  <a:pt x="977526" y="0"/>
                </a:cubicBezTo>
                <a:cubicBezTo>
                  <a:pt x="1190117" y="-4882"/>
                  <a:pt x="1315386" y="11861"/>
                  <a:pt x="1417949" y="0"/>
                </a:cubicBezTo>
                <a:cubicBezTo>
                  <a:pt x="1520512" y="-11861"/>
                  <a:pt x="1874789" y="35651"/>
                  <a:pt x="2019504" y="0"/>
                </a:cubicBezTo>
                <a:cubicBezTo>
                  <a:pt x="2164220" y="-35651"/>
                  <a:pt x="2368719" y="22344"/>
                  <a:pt x="2588832" y="0"/>
                </a:cubicBezTo>
                <a:cubicBezTo>
                  <a:pt x="2808945" y="-22344"/>
                  <a:pt x="2948331" y="59989"/>
                  <a:pt x="3222612" y="0"/>
                </a:cubicBezTo>
                <a:cubicBezTo>
                  <a:pt x="3264875" y="185143"/>
                  <a:pt x="3190974" y="332539"/>
                  <a:pt x="3222612" y="461665"/>
                </a:cubicBezTo>
                <a:cubicBezTo>
                  <a:pt x="3091029" y="477086"/>
                  <a:pt x="2899945" y="431600"/>
                  <a:pt x="2782188" y="461665"/>
                </a:cubicBezTo>
                <a:cubicBezTo>
                  <a:pt x="2664431" y="491730"/>
                  <a:pt x="2391307" y="444699"/>
                  <a:pt x="2212860" y="461665"/>
                </a:cubicBezTo>
                <a:cubicBezTo>
                  <a:pt x="2034413" y="478631"/>
                  <a:pt x="1878538" y="457109"/>
                  <a:pt x="1707984" y="461665"/>
                </a:cubicBezTo>
                <a:cubicBezTo>
                  <a:pt x="1537430" y="466221"/>
                  <a:pt x="1370382" y="425439"/>
                  <a:pt x="1106430" y="461665"/>
                </a:cubicBezTo>
                <a:cubicBezTo>
                  <a:pt x="842478" y="497891"/>
                  <a:pt x="772641" y="434028"/>
                  <a:pt x="633780" y="461665"/>
                </a:cubicBezTo>
                <a:cubicBezTo>
                  <a:pt x="494919" y="489302"/>
                  <a:pt x="157176" y="404027"/>
                  <a:pt x="0" y="461665"/>
                </a:cubicBezTo>
                <a:cubicBezTo>
                  <a:pt x="-33131" y="280335"/>
                  <a:pt x="20010" y="18777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1F042B0E-6DD9-4680-BB79-C663D4040753}"/>
              </a:ext>
            </a:extLst>
          </p:cNvPr>
          <p:cNvSpPr txBox="1"/>
          <p:nvPr/>
        </p:nvSpPr>
        <p:spPr>
          <a:xfrm>
            <a:off x="552873" y="13886312"/>
            <a:ext cx="2854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…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sont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drôles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pic>
        <p:nvPicPr>
          <p:cNvPr id="76" name="Picture 2" descr="Paper, Write, Texture, Lines, Pattern, Writing Paper">
            <a:extLst>
              <a:ext uri="{FF2B5EF4-FFF2-40B4-BE49-F238E27FC236}">
                <a16:creationId xmlns:a16="http://schemas.microsoft.com/office/drawing/2014/main" id="{BC6EC5D2-5846-4F72-8083-D169DCD4C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4006670" y="13842435"/>
            <a:ext cx="3222612" cy="493447"/>
          </a:xfrm>
          <a:custGeom>
            <a:avLst/>
            <a:gdLst>
              <a:gd name="connsiteX0" fmla="*/ 0 w 3222612"/>
              <a:gd name="connsiteY0" fmla="*/ 0 h 493447"/>
              <a:gd name="connsiteX1" fmla="*/ 440424 w 3222612"/>
              <a:gd name="connsiteY1" fmla="*/ 0 h 493447"/>
              <a:gd name="connsiteX2" fmla="*/ 977526 w 3222612"/>
              <a:gd name="connsiteY2" fmla="*/ 0 h 493447"/>
              <a:gd name="connsiteX3" fmla="*/ 1417949 w 3222612"/>
              <a:gd name="connsiteY3" fmla="*/ 0 h 493447"/>
              <a:gd name="connsiteX4" fmla="*/ 2019504 w 3222612"/>
              <a:gd name="connsiteY4" fmla="*/ 0 h 493447"/>
              <a:gd name="connsiteX5" fmla="*/ 2588832 w 3222612"/>
              <a:gd name="connsiteY5" fmla="*/ 0 h 493447"/>
              <a:gd name="connsiteX6" fmla="*/ 3222612 w 3222612"/>
              <a:gd name="connsiteY6" fmla="*/ 0 h 493447"/>
              <a:gd name="connsiteX7" fmla="*/ 3222612 w 3222612"/>
              <a:gd name="connsiteY7" fmla="*/ 493447 h 493447"/>
              <a:gd name="connsiteX8" fmla="*/ 2782188 w 3222612"/>
              <a:gd name="connsiteY8" fmla="*/ 493447 h 493447"/>
              <a:gd name="connsiteX9" fmla="*/ 2212860 w 3222612"/>
              <a:gd name="connsiteY9" fmla="*/ 493447 h 493447"/>
              <a:gd name="connsiteX10" fmla="*/ 1707984 w 3222612"/>
              <a:gd name="connsiteY10" fmla="*/ 493447 h 493447"/>
              <a:gd name="connsiteX11" fmla="*/ 1106430 w 3222612"/>
              <a:gd name="connsiteY11" fmla="*/ 493447 h 493447"/>
              <a:gd name="connsiteX12" fmla="*/ 633780 w 3222612"/>
              <a:gd name="connsiteY12" fmla="*/ 493447 h 493447"/>
              <a:gd name="connsiteX13" fmla="*/ 0 w 3222612"/>
              <a:gd name="connsiteY13" fmla="*/ 493447 h 493447"/>
              <a:gd name="connsiteX14" fmla="*/ 0 w 3222612"/>
              <a:gd name="connsiteY14" fmla="*/ 0 h 49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22612" h="493447" extrusionOk="0">
                <a:moveTo>
                  <a:pt x="0" y="0"/>
                </a:moveTo>
                <a:cubicBezTo>
                  <a:pt x="119899" y="-46948"/>
                  <a:pt x="224215" y="17880"/>
                  <a:pt x="440424" y="0"/>
                </a:cubicBezTo>
                <a:cubicBezTo>
                  <a:pt x="656633" y="-17880"/>
                  <a:pt x="764935" y="4882"/>
                  <a:pt x="977526" y="0"/>
                </a:cubicBezTo>
                <a:cubicBezTo>
                  <a:pt x="1190117" y="-4882"/>
                  <a:pt x="1315386" y="11861"/>
                  <a:pt x="1417949" y="0"/>
                </a:cubicBezTo>
                <a:cubicBezTo>
                  <a:pt x="1520512" y="-11861"/>
                  <a:pt x="1874789" y="35651"/>
                  <a:pt x="2019504" y="0"/>
                </a:cubicBezTo>
                <a:cubicBezTo>
                  <a:pt x="2164220" y="-35651"/>
                  <a:pt x="2368719" y="22344"/>
                  <a:pt x="2588832" y="0"/>
                </a:cubicBezTo>
                <a:cubicBezTo>
                  <a:pt x="2808945" y="-22344"/>
                  <a:pt x="2948331" y="59989"/>
                  <a:pt x="3222612" y="0"/>
                </a:cubicBezTo>
                <a:cubicBezTo>
                  <a:pt x="3272457" y="244841"/>
                  <a:pt x="3206118" y="253695"/>
                  <a:pt x="3222612" y="493447"/>
                </a:cubicBezTo>
                <a:cubicBezTo>
                  <a:pt x="3091029" y="508868"/>
                  <a:pt x="2899945" y="463382"/>
                  <a:pt x="2782188" y="493447"/>
                </a:cubicBezTo>
                <a:cubicBezTo>
                  <a:pt x="2664431" y="523512"/>
                  <a:pt x="2391307" y="476481"/>
                  <a:pt x="2212860" y="493447"/>
                </a:cubicBezTo>
                <a:cubicBezTo>
                  <a:pt x="2034413" y="510413"/>
                  <a:pt x="1878538" y="488891"/>
                  <a:pt x="1707984" y="493447"/>
                </a:cubicBezTo>
                <a:cubicBezTo>
                  <a:pt x="1537430" y="498003"/>
                  <a:pt x="1370382" y="457221"/>
                  <a:pt x="1106430" y="493447"/>
                </a:cubicBezTo>
                <a:cubicBezTo>
                  <a:pt x="842478" y="529673"/>
                  <a:pt x="772641" y="465810"/>
                  <a:pt x="633780" y="493447"/>
                </a:cubicBezTo>
                <a:cubicBezTo>
                  <a:pt x="494919" y="521084"/>
                  <a:pt x="157176" y="435809"/>
                  <a:pt x="0" y="493447"/>
                </a:cubicBezTo>
                <a:cubicBezTo>
                  <a:pt x="-28487" y="388289"/>
                  <a:pt x="48581" y="152932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08C5F803-677A-4980-ADDB-B97DA4C5FA4E}"/>
              </a:ext>
            </a:extLst>
          </p:cNvPr>
          <p:cNvSpPr txBox="1"/>
          <p:nvPr/>
        </p:nvSpPr>
        <p:spPr>
          <a:xfrm>
            <a:off x="4190551" y="13888464"/>
            <a:ext cx="2854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…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malade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pic>
        <p:nvPicPr>
          <p:cNvPr id="78" name="Picture 2" descr="Paper, Write, Texture, Lines, Pattern, Writing Paper">
            <a:extLst>
              <a:ext uri="{FF2B5EF4-FFF2-40B4-BE49-F238E27FC236}">
                <a16:creationId xmlns:a16="http://schemas.microsoft.com/office/drawing/2014/main" id="{208D61BC-C89E-4B1E-A5A5-79EBC54B0D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398615" y="14600278"/>
            <a:ext cx="3222612" cy="490509"/>
          </a:xfrm>
          <a:custGeom>
            <a:avLst/>
            <a:gdLst>
              <a:gd name="connsiteX0" fmla="*/ 0 w 3222612"/>
              <a:gd name="connsiteY0" fmla="*/ 0 h 490509"/>
              <a:gd name="connsiteX1" fmla="*/ 440424 w 3222612"/>
              <a:gd name="connsiteY1" fmla="*/ 0 h 490509"/>
              <a:gd name="connsiteX2" fmla="*/ 977526 w 3222612"/>
              <a:gd name="connsiteY2" fmla="*/ 0 h 490509"/>
              <a:gd name="connsiteX3" fmla="*/ 1417949 w 3222612"/>
              <a:gd name="connsiteY3" fmla="*/ 0 h 490509"/>
              <a:gd name="connsiteX4" fmla="*/ 2019504 w 3222612"/>
              <a:gd name="connsiteY4" fmla="*/ 0 h 490509"/>
              <a:gd name="connsiteX5" fmla="*/ 2588832 w 3222612"/>
              <a:gd name="connsiteY5" fmla="*/ 0 h 490509"/>
              <a:gd name="connsiteX6" fmla="*/ 3222612 w 3222612"/>
              <a:gd name="connsiteY6" fmla="*/ 0 h 490509"/>
              <a:gd name="connsiteX7" fmla="*/ 3222612 w 3222612"/>
              <a:gd name="connsiteY7" fmla="*/ 490509 h 490509"/>
              <a:gd name="connsiteX8" fmla="*/ 2782188 w 3222612"/>
              <a:gd name="connsiteY8" fmla="*/ 490509 h 490509"/>
              <a:gd name="connsiteX9" fmla="*/ 2212860 w 3222612"/>
              <a:gd name="connsiteY9" fmla="*/ 490509 h 490509"/>
              <a:gd name="connsiteX10" fmla="*/ 1707984 w 3222612"/>
              <a:gd name="connsiteY10" fmla="*/ 490509 h 490509"/>
              <a:gd name="connsiteX11" fmla="*/ 1106430 w 3222612"/>
              <a:gd name="connsiteY11" fmla="*/ 490509 h 490509"/>
              <a:gd name="connsiteX12" fmla="*/ 633780 w 3222612"/>
              <a:gd name="connsiteY12" fmla="*/ 490509 h 490509"/>
              <a:gd name="connsiteX13" fmla="*/ 0 w 3222612"/>
              <a:gd name="connsiteY13" fmla="*/ 490509 h 490509"/>
              <a:gd name="connsiteX14" fmla="*/ 0 w 3222612"/>
              <a:gd name="connsiteY14" fmla="*/ 0 h 490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22612" h="490509" extrusionOk="0">
                <a:moveTo>
                  <a:pt x="0" y="0"/>
                </a:moveTo>
                <a:cubicBezTo>
                  <a:pt x="119899" y="-46948"/>
                  <a:pt x="224215" y="17880"/>
                  <a:pt x="440424" y="0"/>
                </a:cubicBezTo>
                <a:cubicBezTo>
                  <a:pt x="656633" y="-17880"/>
                  <a:pt x="764935" y="4882"/>
                  <a:pt x="977526" y="0"/>
                </a:cubicBezTo>
                <a:cubicBezTo>
                  <a:pt x="1190117" y="-4882"/>
                  <a:pt x="1315386" y="11861"/>
                  <a:pt x="1417949" y="0"/>
                </a:cubicBezTo>
                <a:cubicBezTo>
                  <a:pt x="1520512" y="-11861"/>
                  <a:pt x="1874789" y="35651"/>
                  <a:pt x="2019504" y="0"/>
                </a:cubicBezTo>
                <a:cubicBezTo>
                  <a:pt x="2164220" y="-35651"/>
                  <a:pt x="2368719" y="22344"/>
                  <a:pt x="2588832" y="0"/>
                </a:cubicBezTo>
                <a:cubicBezTo>
                  <a:pt x="2808945" y="-22344"/>
                  <a:pt x="2948331" y="59989"/>
                  <a:pt x="3222612" y="0"/>
                </a:cubicBezTo>
                <a:cubicBezTo>
                  <a:pt x="3272060" y="193417"/>
                  <a:pt x="3208329" y="392049"/>
                  <a:pt x="3222612" y="490509"/>
                </a:cubicBezTo>
                <a:cubicBezTo>
                  <a:pt x="3091029" y="505930"/>
                  <a:pt x="2899945" y="460444"/>
                  <a:pt x="2782188" y="490509"/>
                </a:cubicBezTo>
                <a:cubicBezTo>
                  <a:pt x="2664431" y="520574"/>
                  <a:pt x="2391307" y="473543"/>
                  <a:pt x="2212860" y="490509"/>
                </a:cubicBezTo>
                <a:cubicBezTo>
                  <a:pt x="2034413" y="507475"/>
                  <a:pt x="1878538" y="485953"/>
                  <a:pt x="1707984" y="490509"/>
                </a:cubicBezTo>
                <a:cubicBezTo>
                  <a:pt x="1537430" y="495065"/>
                  <a:pt x="1370382" y="454283"/>
                  <a:pt x="1106430" y="490509"/>
                </a:cubicBezTo>
                <a:cubicBezTo>
                  <a:pt x="842478" y="526735"/>
                  <a:pt x="772641" y="462872"/>
                  <a:pt x="633780" y="490509"/>
                </a:cubicBezTo>
                <a:cubicBezTo>
                  <a:pt x="494919" y="518146"/>
                  <a:pt x="157176" y="432871"/>
                  <a:pt x="0" y="490509"/>
                </a:cubicBezTo>
                <a:cubicBezTo>
                  <a:pt x="-43982" y="307133"/>
                  <a:pt x="37513" y="188917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FFC99467-7107-464A-B9D2-11F5776FB610}"/>
              </a:ext>
            </a:extLst>
          </p:cNvPr>
          <p:cNvSpPr txBox="1"/>
          <p:nvPr/>
        </p:nvSpPr>
        <p:spPr>
          <a:xfrm>
            <a:off x="582614" y="14595521"/>
            <a:ext cx="3067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…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sont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rapides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pic>
        <p:nvPicPr>
          <p:cNvPr id="80" name="Picture 2" descr="Paper, Write, Texture, Lines, Pattern, Writing Paper">
            <a:extLst>
              <a:ext uri="{FF2B5EF4-FFF2-40B4-BE49-F238E27FC236}">
                <a16:creationId xmlns:a16="http://schemas.microsoft.com/office/drawing/2014/main" id="{F1D336D7-C3F0-4C7F-A49A-A8FD5929B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4046567" y="14595814"/>
            <a:ext cx="3222612" cy="461665"/>
          </a:xfrm>
          <a:custGeom>
            <a:avLst/>
            <a:gdLst>
              <a:gd name="connsiteX0" fmla="*/ 0 w 3222612"/>
              <a:gd name="connsiteY0" fmla="*/ 0 h 461665"/>
              <a:gd name="connsiteX1" fmla="*/ 440424 w 3222612"/>
              <a:gd name="connsiteY1" fmla="*/ 0 h 461665"/>
              <a:gd name="connsiteX2" fmla="*/ 977526 w 3222612"/>
              <a:gd name="connsiteY2" fmla="*/ 0 h 461665"/>
              <a:gd name="connsiteX3" fmla="*/ 1417949 w 3222612"/>
              <a:gd name="connsiteY3" fmla="*/ 0 h 461665"/>
              <a:gd name="connsiteX4" fmla="*/ 2019504 w 3222612"/>
              <a:gd name="connsiteY4" fmla="*/ 0 h 461665"/>
              <a:gd name="connsiteX5" fmla="*/ 2588832 w 3222612"/>
              <a:gd name="connsiteY5" fmla="*/ 0 h 461665"/>
              <a:gd name="connsiteX6" fmla="*/ 3222612 w 3222612"/>
              <a:gd name="connsiteY6" fmla="*/ 0 h 461665"/>
              <a:gd name="connsiteX7" fmla="*/ 3222612 w 3222612"/>
              <a:gd name="connsiteY7" fmla="*/ 461665 h 461665"/>
              <a:gd name="connsiteX8" fmla="*/ 2782188 w 3222612"/>
              <a:gd name="connsiteY8" fmla="*/ 461665 h 461665"/>
              <a:gd name="connsiteX9" fmla="*/ 2212860 w 3222612"/>
              <a:gd name="connsiteY9" fmla="*/ 461665 h 461665"/>
              <a:gd name="connsiteX10" fmla="*/ 1707984 w 3222612"/>
              <a:gd name="connsiteY10" fmla="*/ 461665 h 461665"/>
              <a:gd name="connsiteX11" fmla="*/ 1106430 w 3222612"/>
              <a:gd name="connsiteY11" fmla="*/ 461665 h 461665"/>
              <a:gd name="connsiteX12" fmla="*/ 633780 w 3222612"/>
              <a:gd name="connsiteY12" fmla="*/ 461665 h 461665"/>
              <a:gd name="connsiteX13" fmla="*/ 0 w 3222612"/>
              <a:gd name="connsiteY13" fmla="*/ 461665 h 461665"/>
              <a:gd name="connsiteX14" fmla="*/ 0 w 3222612"/>
              <a:gd name="connsiteY1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22612" h="461665" extrusionOk="0">
                <a:moveTo>
                  <a:pt x="0" y="0"/>
                </a:moveTo>
                <a:cubicBezTo>
                  <a:pt x="119899" y="-46948"/>
                  <a:pt x="224215" y="17880"/>
                  <a:pt x="440424" y="0"/>
                </a:cubicBezTo>
                <a:cubicBezTo>
                  <a:pt x="656633" y="-17880"/>
                  <a:pt x="764935" y="4882"/>
                  <a:pt x="977526" y="0"/>
                </a:cubicBezTo>
                <a:cubicBezTo>
                  <a:pt x="1190117" y="-4882"/>
                  <a:pt x="1315386" y="11861"/>
                  <a:pt x="1417949" y="0"/>
                </a:cubicBezTo>
                <a:cubicBezTo>
                  <a:pt x="1520512" y="-11861"/>
                  <a:pt x="1874789" y="35651"/>
                  <a:pt x="2019504" y="0"/>
                </a:cubicBezTo>
                <a:cubicBezTo>
                  <a:pt x="2164220" y="-35651"/>
                  <a:pt x="2368719" y="22344"/>
                  <a:pt x="2588832" y="0"/>
                </a:cubicBezTo>
                <a:cubicBezTo>
                  <a:pt x="2808945" y="-22344"/>
                  <a:pt x="2948331" y="59989"/>
                  <a:pt x="3222612" y="0"/>
                </a:cubicBezTo>
                <a:cubicBezTo>
                  <a:pt x="3264875" y="185143"/>
                  <a:pt x="3190974" y="332539"/>
                  <a:pt x="3222612" y="461665"/>
                </a:cubicBezTo>
                <a:cubicBezTo>
                  <a:pt x="3091029" y="477086"/>
                  <a:pt x="2899945" y="431600"/>
                  <a:pt x="2782188" y="461665"/>
                </a:cubicBezTo>
                <a:cubicBezTo>
                  <a:pt x="2664431" y="491730"/>
                  <a:pt x="2391307" y="444699"/>
                  <a:pt x="2212860" y="461665"/>
                </a:cubicBezTo>
                <a:cubicBezTo>
                  <a:pt x="2034413" y="478631"/>
                  <a:pt x="1878538" y="457109"/>
                  <a:pt x="1707984" y="461665"/>
                </a:cubicBezTo>
                <a:cubicBezTo>
                  <a:pt x="1537430" y="466221"/>
                  <a:pt x="1370382" y="425439"/>
                  <a:pt x="1106430" y="461665"/>
                </a:cubicBezTo>
                <a:cubicBezTo>
                  <a:pt x="842478" y="497891"/>
                  <a:pt x="772641" y="434028"/>
                  <a:pt x="633780" y="461665"/>
                </a:cubicBezTo>
                <a:cubicBezTo>
                  <a:pt x="494919" y="489302"/>
                  <a:pt x="157176" y="404027"/>
                  <a:pt x="0" y="461665"/>
                </a:cubicBezTo>
                <a:cubicBezTo>
                  <a:pt x="-33131" y="280335"/>
                  <a:pt x="20010" y="18777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7AC69DCC-4185-4870-AC7D-6AB1135C02F9}"/>
              </a:ext>
            </a:extLst>
          </p:cNvPr>
          <p:cNvSpPr txBox="1"/>
          <p:nvPr/>
        </p:nvSpPr>
        <p:spPr>
          <a:xfrm>
            <a:off x="4230566" y="14595814"/>
            <a:ext cx="2854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…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sont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jeunes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pic>
        <p:nvPicPr>
          <p:cNvPr id="83" name="Picture 2" descr="Paper, Write, Texture, Lines, Pattern, Writing Paper">
            <a:extLst>
              <a:ext uri="{FF2B5EF4-FFF2-40B4-BE49-F238E27FC236}">
                <a16:creationId xmlns:a16="http://schemas.microsoft.com/office/drawing/2014/main" id="{6E506D11-2BB6-4969-975E-EE053FFD3B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403430" y="15287689"/>
            <a:ext cx="3222612" cy="510175"/>
          </a:xfrm>
          <a:custGeom>
            <a:avLst/>
            <a:gdLst>
              <a:gd name="connsiteX0" fmla="*/ 0 w 3222612"/>
              <a:gd name="connsiteY0" fmla="*/ 0 h 510175"/>
              <a:gd name="connsiteX1" fmla="*/ 440424 w 3222612"/>
              <a:gd name="connsiteY1" fmla="*/ 0 h 510175"/>
              <a:gd name="connsiteX2" fmla="*/ 977526 w 3222612"/>
              <a:gd name="connsiteY2" fmla="*/ 0 h 510175"/>
              <a:gd name="connsiteX3" fmla="*/ 1417949 w 3222612"/>
              <a:gd name="connsiteY3" fmla="*/ 0 h 510175"/>
              <a:gd name="connsiteX4" fmla="*/ 2019504 w 3222612"/>
              <a:gd name="connsiteY4" fmla="*/ 0 h 510175"/>
              <a:gd name="connsiteX5" fmla="*/ 2588832 w 3222612"/>
              <a:gd name="connsiteY5" fmla="*/ 0 h 510175"/>
              <a:gd name="connsiteX6" fmla="*/ 3222612 w 3222612"/>
              <a:gd name="connsiteY6" fmla="*/ 0 h 510175"/>
              <a:gd name="connsiteX7" fmla="*/ 3222612 w 3222612"/>
              <a:gd name="connsiteY7" fmla="*/ 510175 h 510175"/>
              <a:gd name="connsiteX8" fmla="*/ 2782188 w 3222612"/>
              <a:gd name="connsiteY8" fmla="*/ 510175 h 510175"/>
              <a:gd name="connsiteX9" fmla="*/ 2212860 w 3222612"/>
              <a:gd name="connsiteY9" fmla="*/ 510175 h 510175"/>
              <a:gd name="connsiteX10" fmla="*/ 1707984 w 3222612"/>
              <a:gd name="connsiteY10" fmla="*/ 510175 h 510175"/>
              <a:gd name="connsiteX11" fmla="*/ 1106430 w 3222612"/>
              <a:gd name="connsiteY11" fmla="*/ 510175 h 510175"/>
              <a:gd name="connsiteX12" fmla="*/ 633780 w 3222612"/>
              <a:gd name="connsiteY12" fmla="*/ 510175 h 510175"/>
              <a:gd name="connsiteX13" fmla="*/ 0 w 3222612"/>
              <a:gd name="connsiteY13" fmla="*/ 510175 h 510175"/>
              <a:gd name="connsiteX14" fmla="*/ 0 w 3222612"/>
              <a:gd name="connsiteY14" fmla="*/ 0 h 51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22612" h="510175" extrusionOk="0">
                <a:moveTo>
                  <a:pt x="0" y="0"/>
                </a:moveTo>
                <a:cubicBezTo>
                  <a:pt x="119899" y="-46948"/>
                  <a:pt x="224215" y="17880"/>
                  <a:pt x="440424" y="0"/>
                </a:cubicBezTo>
                <a:cubicBezTo>
                  <a:pt x="656633" y="-17880"/>
                  <a:pt x="764935" y="4882"/>
                  <a:pt x="977526" y="0"/>
                </a:cubicBezTo>
                <a:cubicBezTo>
                  <a:pt x="1190117" y="-4882"/>
                  <a:pt x="1315386" y="11861"/>
                  <a:pt x="1417949" y="0"/>
                </a:cubicBezTo>
                <a:cubicBezTo>
                  <a:pt x="1520512" y="-11861"/>
                  <a:pt x="1874789" y="35651"/>
                  <a:pt x="2019504" y="0"/>
                </a:cubicBezTo>
                <a:cubicBezTo>
                  <a:pt x="2164220" y="-35651"/>
                  <a:pt x="2368719" y="22344"/>
                  <a:pt x="2588832" y="0"/>
                </a:cubicBezTo>
                <a:cubicBezTo>
                  <a:pt x="2808945" y="-22344"/>
                  <a:pt x="2948331" y="59989"/>
                  <a:pt x="3222612" y="0"/>
                </a:cubicBezTo>
                <a:cubicBezTo>
                  <a:pt x="3260686" y="244851"/>
                  <a:pt x="3221354" y="373410"/>
                  <a:pt x="3222612" y="510175"/>
                </a:cubicBezTo>
                <a:cubicBezTo>
                  <a:pt x="3091029" y="525596"/>
                  <a:pt x="2899945" y="480110"/>
                  <a:pt x="2782188" y="510175"/>
                </a:cubicBezTo>
                <a:cubicBezTo>
                  <a:pt x="2664431" y="540240"/>
                  <a:pt x="2391307" y="493209"/>
                  <a:pt x="2212860" y="510175"/>
                </a:cubicBezTo>
                <a:cubicBezTo>
                  <a:pt x="2034413" y="527141"/>
                  <a:pt x="1878538" y="505619"/>
                  <a:pt x="1707984" y="510175"/>
                </a:cubicBezTo>
                <a:cubicBezTo>
                  <a:pt x="1537430" y="514731"/>
                  <a:pt x="1370382" y="473949"/>
                  <a:pt x="1106430" y="510175"/>
                </a:cubicBezTo>
                <a:cubicBezTo>
                  <a:pt x="842478" y="546401"/>
                  <a:pt x="772641" y="482538"/>
                  <a:pt x="633780" y="510175"/>
                </a:cubicBezTo>
                <a:cubicBezTo>
                  <a:pt x="494919" y="537812"/>
                  <a:pt x="157176" y="452537"/>
                  <a:pt x="0" y="510175"/>
                </a:cubicBezTo>
                <a:cubicBezTo>
                  <a:pt x="-24968" y="279129"/>
                  <a:pt x="8530" y="225021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5FCB032B-588D-4BF9-855A-A72626F628E3}"/>
              </a:ext>
            </a:extLst>
          </p:cNvPr>
          <p:cNvSpPr txBox="1"/>
          <p:nvPr/>
        </p:nvSpPr>
        <p:spPr>
          <a:xfrm>
            <a:off x="558700" y="15336199"/>
            <a:ext cx="2854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…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triste.</a:t>
            </a:r>
          </a:p>
        </p:txBody>
      </p:sp>
      <p:pic>
        <p:nvPicPr>
          <p:cNvPr id="87" name="Picture 2" descr="Paper, Write, Texture, Lines, Pattern, Writing Paper">
            <a:extLst>
              <a:ext uri="{FF2B5EF4-FFF2-40B4-BE49-F238E27FC236}">
                <a16:creationId xmlns:a16="http://schemas.microsoft.com/office/drawing/2014/main" id="{20EF4850-507D-4DEF-8A8F-58356BAE6E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4051382" y="15283225"/>
            <a:ext cx="3222612" cy="510175"/>
          </a:xfrm>
          <a:custGeom>
            <a:avLst/>
            <a:gdLst>
              <a:gd name="connsiteX0" fmla="*/ 0 w 3222612"/>
              <a:gd name="connsiteY0" fmla="*/ 0 h 510175"/>
              <a:gd name="connsiteX1" fmla="*/ 440424 w 3222612"/>
              <a:gd name="connsiteY1" fmla="*/ 0 h 510175"/>
              <a:gd name="connsiteX2" fmla="*/ 977526 w 3222612"/>
              <a:gd name="connsiteY2" fmla="*/ 0 h 510175"/>
              <a:gd name="connsiteX3" fmla="*/ 1417949 w 3222612"/>
              <a:gd name="connsiteY3" fmla="*/ 0 h 510175"/>
              <a:gd name="connsiteX4" fmla="*/ 2019504 w 3222612"/>
              <a:gd name="connsiteY4" fmla="*/ 0 h 510175"/>
              <a:gd name="connsiteX5" fmla="*/ 2588832 w 3222612"/>
              <a:gd name="connsiteY5" fmla="*/ 0 h 510175"/>
              <a:gd name="connsiteX6" fmla="*/ 3222612 w 3222612"/>
              <a:gd name="connsiteY6" fmla="*/ 0 h 510175"/>
              <a:gd name="connsiteX7" fmla="*/ 3222612 w 3222612"/>
              <a:gd name="connsiteY7" fmla="*/ 510175 h 510175"/>
              <a:gd name="connsiteX8" fmla="*/ 2782188 w 3222612"/>
              <a:gd name="connsiteY8" fmla="*/ 510175 h 510175"/>
              <a:gd name="connsiteX9" fmla="*/ 2212860 w 3222612"/>
              <a:gd name="connsiteY9" fmla="*/ 510175 h 510175"/>
              <a:gd name="connsiteX10" fmla="*/ 1707984 w 3222612"/>
              <a:gd name="connsiteY10" fmla="*/ 510175 h 510175"/>
              <a:gd name="connsiteX11" fmla="*/ 1106430 w 3222612"/>
              <a:gd name="connsiteY11" fmla="*/ 510175 h 510175"/>
              <a:gd name="connsiteX12" fmla="*/ 633780 w 3222612"/>
              <a:gd name="connsiteY12" fmla="*/ 510175 h 510175"/>
              <a:gd name="connsiteX13" fmla="*/ 0 w 3222612"/>
              <a:gd name="connsiteY13" fmla="*/ 510175 h 510175"/>
              <a:gd name="connsiteX14" fmla="*/ 0 w 3222612"/>
              <a:gd name="connsiteY14" fmla="*/ 0 h 51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22612" h="510175" extrusionOk="0">
                <a:moveTo>
                  <a:pt x="0" y="0"/>
                </a:moveTo>
                <a:cubicBezTo>
                  <a:pt x="119899" y="-46948"/>
                  <a:pt x="224215" y="17880"/>
                  <a:pt x="440424" y="0"/>
                </a:cubicBezTo>
                <a:cubicBezTo>
                  <a:pt x="656633" y="-17880"/>
                  <a:pt x="764935" y="4882"/>
                  <a:pt x="977526" y="0"/>
                </a:cubicBezTo>
                <a:cubicBezTo>
                  <a:pt x="1190117" y="-4882"/>
                  <a:pt x="1315386" y="11861"/>
                  <a:pt x="1417949" y="0"/>
                </a:cubicBezTo>
                <a:cubicBezTo>
                  <a:pt x="1520512" y="-11861"/>
                  <a:pt x="1874789" y="35651"/>
                  <a:pt x="2019504" y="0"/>
                </a:cubicBezTo>
                <a:cubicBezTo>
                  <a:pt x="2164220" y="-35651"/>
                  <a:pt x="2368719" y="22344"/>
                  <a:pt x="2588832" y="0"/>
                </a:cubicBezTo>
                <a:cubicBezTo>
                  <a:pt x="2808945" y="-22344"/>
                  <a:pt x="2948331" y="59989"/>
                  <a:pt x="3222612" y="0"/>
                </a:cubicBezTo>
                <a:cubicBezTo>
                  <a:pt x="3260686" y="244851"/>
                  <a:pt x="3221354" y="373410"/>
                  <a:pt x="3222612" y="510175"/>
                </a:cubicBezTo>
                <a:cubicBezTo>
                  <a:pt x="3091029" y="525596"/>
                  <a:pt x="2899945" y="480110"/>
                  <a:pt x="2782188" y="510175"/>
                </a:cubicBezTo>
                <a:cubicBezTo>
                  <a:pt x="2664431" y="540240"/>
                  <a:pt x="2391307" y="493209"/>
                  <a:pt x="2212860" y="510175"/>
                </a:cubicBezTo>
                <a:cubicBezTo>
                  <a:pt x="2034413" y="527141"/>
                  <a:pt x="1878538" y="505619"/>
                  <a:pt x="1707984" y="510175"/>
                </a:cubicBezTo>
                <a:cubicBezTo>
                  <a:pt x="1537430" y="514731"/>
                  <a:pt x="1370382" y="473949"/>
                  <a:pt x="1106430" y="510175"/>
                </a:cubicBezTo>
                <a:cubicBezTo>
                  <a:pt x="842478" y="546401"/>
                  <a:pt x="772641" y="482538"/>
                  <a:pt x="633780" y="510175"/>
                </a:cubicBezTo>
                <a:cubicBezTo>
                  <a:pt x="494919" y="537812"/>
                  <a:pt x="157176" y="452537"/>
                  <a:pt x="0" y="510175"/>
                </a:cubicBezTo>
                <a:cubicBezTo>
                  <a:pt x="-24968" y="279129"/>
                  <a:pt x="8530" y="225021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A2A03E21-50EC-4D34-B59F-1E8839CA0E3F}"/>
              </a:ext>
            </a:extLst>
          </p:cNvPr>
          <p:cNvSpPr txBox="1"/>
          <p:nvPr/>
        </p:nvSpPr>
        <p:spPr>
          <a:xfrm>
            <a:off x="4235381" y="15306960"/>
            <a:ext cx="3038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…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sont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calmes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BDD8A04B-F53E-48B7-9CA1-63A0ECB78360}"/>
              </a:ext>
            </a:extLst>
          </p:cNvPr>
          <p:cNvSpPr/>
          <p:nvPr/>
        </p:nvSpPr>
        <p:spPr>
          <a:xfrm>
            <a:off x="3928208" y="13693023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3D428CD1-267C-4DA1-AAB8-0C7FA28160EE}"/>
              </a:ext>
            </a:extLst>
          </p:cNvPr>
          <p:cNvSpPr/>
          <p:nvPr/>
        </p:nvSpPr>
        <p:spPr>
          <a:xfrm>
            <a:off x="3887808" y="14400373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F2FA07DF-1CC2-4145-BF96-FB807C91CC51}"/>
              </a:ext>
            </a:extLst>
          </p:cNvPr>
          <p:cNvSpPr/>
          <p:nvPr/>
        </p:nvSpPr>
        <p:spPr>
          <a:xfrm>
            <a:off x="3888613" y="15116541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9AB6431F-2A55-4451-BA72-5D38C6F3A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61" y="11801303"/>
            <a:ext cx="2274005" cy="859611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B13277A7-4654-42AC-A051-0AC1A734C69A}"/>
              </a:ext>
            </a:extLst>
          </p:cNvPr>
          <p:cNvSpPr txBox="1"/>
          <p:nvPr/>
        </p:nvSpPr>
        <p:spPr>
          <a:xfrm>
            <a:off x="2456826" y="12004693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Écris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de 1à 6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elle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ils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/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elles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103" name="Table 5">
            <a:extLst>
              <a:ext uri="{FF2B5EF4-FFF2-40B4-BE49-F238E27FC236}">
                <a16:creationId xmlns:a16="http://schemas.microsoft.com/office/drawing/2014/main" id="{5198AA9E-0550-44EA-93A9-1CB55A2EC2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7240752"/>
              </p:ext>
            </p:extLst>
          </p:nvPr>
        </p:nvGraphicFramePr>
        <p:xfrm>
          <a:off x="7494688" y="12600881"/>
          <a:ext cx="3298071" cy="3474720"/>
        </p:xfrm>
        <a:graphic>
          <a:graphicData uri="http://schemas.openxmlformats.org/drawingml/2006/table">
            <a:tbl>
              <a:tblPr/>
              <a:tblGrid>
                <a:gridCol w="738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29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67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54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il</a:t>
                      </a: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 / </a:t>
                      </a:r>
                      <a:r>
                        <a:rPr lang="en-GB" sz="2000" b="1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elle</a:t>
                      </a:r>
                      <a:b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</a:b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(he/she)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ils</a:t>
                      </a: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 / </a:t>
                      </a:r>
                      <a:r>
                        <a:rPr lang="en-GB" sz="2000" b="1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elles</a:t>
                      </a:r>
                      <a:b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</a:b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(they)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5781388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Ex.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3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4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5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6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4" name="Google Shape;243;p34">
            <a:extLst>
              <a:ext uri="{FF2B5EF4-FFF2-40B4-BE49-F238E27FC236}">
                <a16:creationId xmlns:a16="http://schemas.microsoft.com/office/drawing/2014/main" id="{145E48DB-6424-4DC5-96F3-778F38645E3A}"/>
              </a:ext>
            </a:extLst>
          </p:cNvPr>
          <p:cNvPicPr/>
          <p:nvPr/>
        </p:nvPicPr>
        <p:blipFill>
          <a:blip r:embed="rId26"/>
          <a:stretch/>
        </p:blipFill>
        <p:spPr>
          <a:xfrm>
            <a:off x="8568864" y="13264800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105" name="Speech Bubble: Oval 104">
            <a:extLst>
              <a:ext uri="{FF2B5EF4-FFF2-40B4-BE49-F238E27FC236}">
                <a16:creationId xmlns:a16="http://schemas.microsoft.com/office/drawing/2014/main" id="{23DCDFF5-5839-4075-8B9F-9E0528DF801D}"/>
              </a:ext>
            </a:extLst>
          </p:cNvPr>
          <p:cNvSpPr/>
          <p:nvPr/>
        </p:nvSpPr>
        <p:spPr>
          <a:xfrm>
            <a:off x="4697313" y="12692103"/>
            <a:ext cx="1573168" cy="741847"/>
          </a:xfrm>
          <a:prstGeom prst="wedgeEllipseCallout">
            <a:avLst>
              <a:gd name="adj1" fmla="val 59808"/>
              <a:gd name="adj2" fmla="val 45324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Miam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miam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E2D4E06E-A63F-4B15-A774-D3D4E98BA08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93156" y="12712597"/>
            <a:ext cx="921689" cy="1079594"/>
          </a:xfrm>
          <a:prstGeom prst="rect">
            <a:avLst/>
          </a:prstGeom>
        </p:spPr>
      </p:pic>
      <p:pic>
        <p:nvPicPr>
          <p:cNvPr id="107" name="Picture 10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863F717-3A56-496F-8978-1FB7101A2140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37"/>
          <a:stretch/>
        </p:blipFill>
        <p:spPr>
          <a:xfrm>
            <a:off x="2728326" y="12558765"/>
            <a:ext cx="1233247" cy="116072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91814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115">
            <a:extLst>
              <a:ext uri="{FF2B5EF4-FFF2-40B4-BE49-F238E27FC236}">
                <a16:creationId xmlns:a16="http://schemas.microsoft.com/office/drawing/2014/main" id="{9492CFDF-B8A8-4FEF-BA55-10AB2F968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276" y="6994845"/>
            <a:ext cx="6213724" cy="1553431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9CE477A4-4EB4-4B89-8FB3-C568CBFA98F0}"/>
              </a:ext>
            </a:extLst>
          </p:cNvPr>
          <p:cNvGrpSpPr/>
          <p:nvPr/>
        </p:nvGrpSpPr>
        <p:grpSpPr>
          <a:xfrm>
            <a:off x="675476" y="4877501"/>
            <a:ext cx="3156369" cy="1429201"/>
            <a:chOff x="-6059111" y="3115410"/>
            <a:chExt cx="3156369" cy="1429201"/>
          </a:xfrm>
        </p:grpSpPr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58343A8C-B9E0-41F7-9126-1932BC5E4B16}"/>
                </a:ext>
              </a:extLst>
            </p:cNvPr>
            <p:cNvSpPr/>
            <p:nvPr/>
          </p:nvSpPr>
          <p:spPr>
            <a:xfrm rot="16200000">
              <a:off x="-5195527" y="2251826"/>
              <a:ext cx="1429201" cy="3156369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1D9A78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97375C81-71C8-4569-B4B7-8136266B2D44}"/>
                </a:ext>
              </a:extLst>
            </p:cNvPr>
            <p:cNvSpPr/>
            <p:nvPr/>
          </p:nvSpPr>
          <p:spPr>
            <a:xfrm rot="16200000">
              <a:off x="-5134400" y="2548270"/>
              <a:ext cx="1132861" cy="2498702"/>
            </a:xfrm>
            <a:prstGeom prst="rect">
              <a:avLst/>
            </a:prstGeom>
            <a:solidFill>
              <a:srgbClr val="A9DA74"/>
            </a:solidFill>
            <a:ln w="25400" cap="flat" cmpd="sng" algn="ctr">
              <a:solidFill>
                <a:srgbClr val="1D9A78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2" name="Speech Bubble: Rectangle with Corners Rounded 101">
              <a:extLst>
                <a:ext uri="{FF2B5EF4-FFF2-40B4-BE49-F238E27FC236}">
                  <a16:creationId xmlns:a16="http://schemas.microsoft.com/office/drawing/2014/main" id="{19C1EFCE-BE9D-4FC0-A8C1-CB02CD9C2418}"/>
                </a:ext>
              </a:extLst>
            </p:cNvPr>
            <p:cNvSpPr/>
            <p:nvPr/>
          </p:nvSpPr>
          <p:spPr>
            <a:xfrm>
              <a:off x="-5695135" y="3323701"/>
              <a:ext cx="2203392" cy="947840"/>
            </a:xfrm>
            <a:prstGeom prst="wedgeRoundRectCallout">
              <a:avLst>
                <a:gd name="adj1" fmla="val 28257"/>
                <a:gd name="adj2" fmla="val 48418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1D9A78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F03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68301CF-231B-47D9-9EC2-949DFF75A4F0}"/>
              </a:ext>
            </a:extLst>
          </p:cNvPr>
          <p:cNvGrpSpPr/>
          <p:nvPr/>
        </p:nvGrpSpPr>
        <p:grpSpPr>
          <a:xfrm>
            <a:off x="653736" y="3268644"/>
            <a:ext cx="3156369" cy="1429201"/>
            <a:chOff x="-6059111" y="3115410"/>
            <a:chExt cx="3156369" cy="1429201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5D48CD9F-1829-4953-96A2-07810DA0AE3B}"/>
                </a:ext>
              </a:extLst>
            </p:cNvPr>
            <p:cNvSpPr/>
            <p:nvPr/>
          </p:nvSpPr>
          <p:spPr>
            <a:xfrm rot="16200000">
              <a:off x="-5195527" y="2251826"/>
              <a:ext cx="1429201" cy="3156369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1D9A78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99AAB9F3-4AC1-4F76-A3CF-357A969BBB02}"/>
                </a:ext>
              </a:extLst>
            </p:cNvPr>
            <p:cNvSpPr/>
            <p:nvPr/>
          </p:nvSpPr>
          <p:spPr>
            <a:xfrm rot="16200000">
              <a:off x="-5134400" y="2548270"/>
              <a:ext cx="1132861" cy="2498702"/>
            </a:xfrm>
            <a:prstGeom prst="rect">
              <a:avLst/>
            </a:prstGeom>
            <a:solidFill>
              <a:srgbClr val="A9DA74"/>
            </a:solidFill>
            <a:ln w="25400" cap="flat" cmpd="sng" algn="ctr">
              <a:solidFill>
                <a:srgbClr val="1D9A78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97" name="Speech Bubble: Rectangle with Corners Rounded 96">
              <a:extLst>
                <a:ext uri="{FF2B5EF4-FFF2-40B4-BE49-F238E27FC236}">
                  <a16:creationId xmlns:a16="http://schemas.microsoft.com/office/drawing/2014/main" id="{32C9065E-39B0-4CBE-9C8E-D11E37FC0357}"/>
                </a:ext>
              </a:extLst>
            </p:cNvPr>
            <p:cNvSpPr/>
            <p:nvPr/>
          </p:nvSpPr>
          <p:spPr>
            <a:xfrm>
              <a:off x="-5695135" y="3323701"/>
              <a:ext cx="2203392" cy="947840"/>
            </a:xfrm>
            <a:prstGeom prst="wedgeRoundRectCallout">
              <a:avLst>
                <a:gd name="adj1" fmla="val 28257"/>
                <a:gd name="adj2" fmla="val 48418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1D9A78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F03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6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591921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607859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24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483791" y="1005603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Écris</a:t>
            </a:r>
            <a:r>
              <a:rPr lang="en-GB" sz="24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 de 1 à 6 </a:t>
            </a:r>
            <a:r>
              <a:rPr lang="en-GB" sz="2400" b="1" i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m</a:t>
            </a:r>
            <a:r>
              <a:rPr lang="en-GB" sz="24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pc="-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ou</a:t>
            </a:r>
            <a:r>
              <a:rPr lang="en-GB" sz="24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i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f</a:t>
            </a:r>
            <a:r>
              <a:rPr lang="en-GB" sz="24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 pour </a:t>
            </a:r>
            <a:r>
              <a:rPr lang="en-GB" sz="2400" b="1" spc="-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chaque</a:t>
            </a:r>
            <a:r>
              <a:rPr lang="en-GB" sz="24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 mot.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95C397BB-3596-4810-93A7-73AF811C1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1724" y="9520081"/>
            <a:ext cx="2048434" cy="847417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CD79FD6E-4B91-4473-BD43-1DB5A2F63FF2}"/>
              </a:ext>
            </a:extLst>
          </p:cNvPr>
          <p:cNvSpPr txBox="1"/>
          <p:nvPr/>
        </p:nvSpPr>
        <p:spPr>
          <a:xfrm>
            <a:off x="2576991" y="6482048"/>
            <a:ext cx="4811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bonnes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lettres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241" y="6261366"/>
            <a:ext cx="2377646" cy="8535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CC988D-31DE-4CA7-897A-8F0EB67108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786" y="898804"/>
            <a:ext cx="2274005" cy="859611"/>
          </a:xfrm>
          <a:prstGeom prst="rect">
            <a:avLst/>
          </a:prstGeom>
        </p:spPr>
      </p:pic>
      <p:pic>
        <p:nvPicPr>
          <p:cNvPr id="19" name="Picture 1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FF41EDD-64FE-4A4E-AD39-75A135C928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935" y="521560"/>
            <a:ext cx="1246688" cy="1614097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F66108CF-DC94-4EC6-80A8-E6D85A4DA584}"/>
              </a:ext>
            </a:extLst>
          </p:cNvPr>
          <p:cNvSpPr/>
          <p:nvPr/>
        </p:nvSpPr>
        <p:spPr>
          <a:xfrm>
            <a:off x="8265269" y="1328609"/>
            <a:ext cx="2359474" cy="1430049"/>
          </a:xfrm>
          <a:prstGeom prst="wedgeRoundRectCallout">
            <a:avLst>
              <a:gd name="adj1" fmla="val 68364"/>
              <a:gd name="adj2" fmla="val -48282"/>
              <a:gd name="adj3" fmla="val 16667"/>
            </a:avLst>
          </a:prstGeom>
          <a:solidFill>
            <a:srgbClr val="786EB1"/>
          </a:solidFill>
          <a:ln w="25400" cap="flat" cmpd="sng" algn="ctr">
            <a:solidFill>
              <a:srgbClr val="EFF9FB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jardin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est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très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joli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  Il y a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aussi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beaucoup de fruits.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C3B24C5-EDEB-48F0-A77C-3BDA06B4D1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940" y="2071649"/>
            <a:ext cx="2860096" cy="1430048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E306753D-C0C4-4A92-B549-3A30ABF850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159" y="1715578"/>
            <a:ext cx="1084220" cy="8529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79AE40F-B579-4AEF-8B9A-A681C6091AF0}"/>
              </a:ext>
            </a:extLst>
          </p:cNvPr>
          <p:cNvSpPr txBox="1"/>
          <p:nvPr/>
        </p:nvSpPr>
        <p:spPr>
          <a:xfrm>
            <a:off x="9742951" y="5741348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C7E1DD-1109-4AAA-B097-E37CDBF38A4F}"/>
              </a:ext>
            </a:extLst>
          </p:cNvPr>
          <p:cNvSpPr txBox="1"/>
          <p:nvPr/>
        </p:nvSpPr>
        <p:spPr>
          <a:xfrm>
            <a:off x="9717041" y="3999197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BEA42E-4D08-4E0A-A898-0492A6013902}"/>
              </a:ext>
            </a:extLst>
          </p:cNvPr>
          <p:cNvSpPr txBox="1"/>
          <p:nvPr/>
        </p:nvSpPr>
        <p:spPr>
          <a:xfrm>
            <a:off x="3967339" y="5730075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23BD44-9F36-4045-8577-BCA942EE3BAB}"/>
              </a:ext>
            </a:extLst>
          </p:cNvPr>
          <p:cNvSpPr txBox="1"/>
          <p:nvPr/>
        </p:nvSpPr>
        <p:spPr>
          <a:xfrm>
            <a:off x="3989737" y="4032868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08D7398-6F02-4593-9667-8EDC95793336}"/>
              </a:ext>
            </a:extLst>
          </p:cNvPr>
          <p:cNvSpPr/>
          <p:nvPr/>
        </p:nvSpPr>
        <p:spPr>
          <a:xfrm>
            <a:off x="3505978" y="3951426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AA7DAD-03C0-4CF5-91C1-C2FDED4A0E04}"/>
              </a:ext>
            </a:extLst>
          </p:cNvPr>
          <p:cNvSpPr txBox="1"/>
          <p:nvPr/>
        </p:nvSpPr>
        <p:spPr>
          <a:xfrm>
            <a:off x="1114847" y="3581220"/>
            <a:ext cx="1932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Les fraises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sont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grandes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390E4FD-B667-4265-8BC0-269C2D14B003}"/>
              </a:ext>
            </a:extLst>
          </p:cNvPr>
          <p:cNvSpPr txBox="1"/>
          <p:nvPr/>
        </p:nvSpPr>
        <p:spPr>
          <a:xfrm>
            <a:off x="146241" y="3297324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39DF67-11AC-4048-B51B-B85A54FC74C5}"/>
              </a:ext>
            </a:extLst>
          </p:cNvPr>
          <p:cNvSpPr txBox="1"/>
          <p:nvPr/>
        </p:nvSpPr>
        <p:spPr>
          <a:xfrm>
            <a:off x="3989737" y="3406652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4E1DE7-6243-4BBD-AFE9-B21D85DD2FF3}"/>
              </a:ext>
            </a:extLst>
          </p:cNvPr>
          <p:cNvSpPr txBox="1"/>
          <p:nvPr/>
        </p:nvSpPr>
        <p:spPr>
          <a:xfrm>
            <a:off x="4674677" y="3434228"/>
            <a:ext cx="498794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452D071-F278-4ABF-AB66-5F6561AF96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868" y="3968262"/>
            <a:ext cx="498794" cy="51957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E1BC628-36DD-4F79-9125-56F08C1DDF35}"/>
              </a:ext>
            </a:extLst>
          </p:cNvPr>
          <p:cNvSpPr txBox="1"/>
          <p:nvPr/>
        </p:nvSpPr>
        <p:spPr>
          <a:xfrm>
            <a:off x="4674677" y="4069318"/>
            <a:ext cx="498794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51561E9-9C21-4B6E-9B29-8064E49A13F2}"/>
              </a:ext>
            </a:extLst>
          </p:cNvPr>
          <p:cNvSpPr txBox="1"/>
          <p:nvPr/>
        </p:nvSpPr>
        <p:spPr>
          <a:xfrm>
            <a:off x="5908850" y="3246675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F8A4EE8-AB4C-4BD7-834C-321E90931C7C}"/>
              </a:ext>
            </a:extLst>
          </p:cNvPr>
          <p:cNvSpPr txBox="1"/>
          <p:nvPr/>
        </p:nvSpPr>
        <p:spPr>
          <a:xfrm>
            <a:off x="9717041" y="3364108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EA04A4D-07C6-426E-A5AE-EFC063141CA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474" y="3298616"/>
            <a:ext cx="498794" cy="519576"/>
          </a:xfrm>
          <a:prstGeom prst="rect">
            <a:avLst/>
          </a:prstGeom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7A411201-9E02-4FC3-B2CB-198E02532E77}"/>
              </a:ext>
            </a:extLst>
          </p:cNvPr>
          <p:cNvSpPr/>
          <p:nvPr/>
        </p:nvSpPr>
        <p:spPr>
          <a:xfrm>
            <a:off x="3560255" y="5484747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66B1C5E-C93E-40AB-86AA-A4C012C9D0FB}"/>
              </a:ext>
            </a:extLst>
          </p:cNvPr>
          <p:cNvSpPr txBox="1"/>
          <p:nvPr/>
        </p:nvSpPr>
        <p:spPr>
          <a:xfrm>
            <a:off x="890850" y="5212288"/>
            <a:ext cx="2395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Les petits pois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sont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verts.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015E669-6F5B-48D5-9DCD-898139BE87DD}"/>
              </a:ext>
            </a:extLst>
          </p:cNvPr>
          <p:cNvSpPr txBox="1"/>
          <p:nvPr/>
        </p:nvSpPr>
        <p:spPr>
          <a:xfrm>
            <a:off x="149432" y="4939497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9EDEB92-9139-4FAE-9CED-E7909C0B6584}"/>
              </a:ext>
            </a:extLst>
          </p:cNvPr>
          <p:cNvSpPr txBox="1"/>
          <p:nvPr/>
        </p:nvSpPr>
        <p:spPr>
          <a:xfrm>
            <a:off x="3967339" y="5094986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06498D5B-B916-42A3-B5E4-1265D66CB63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682" y="5654083"/>
            <a:ext cx="498794" cy="51957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E01EFC85-1AEF-4A61-9593-88B6F78C831A}"/>
              </a:ext>
            </a:extLst>
          </p:cNvPr>
          <p:cNvSpPr txBox="1"/>
          <p:nvPr/>
        </p:nvSpPr>
        <p:spPr>
          <a:xfrm>
            <a:off x="5910470" y="4883938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59577AC-FB50-4673-A1B6-F3E88E7751E7}"/>
              </a:ext>
            </a:extLst>
          </p:cNvPr>
          <p:cNvSpPr txBox="1"/>
          <p:nvPr/>
        </p:nvSpPr>
        <p:spPr>
          <a:xfrm>
            <a:off x="9742951" y="5106259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AB1F7339-C5F9-4FA9-8341-1BA09879EC0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071" y="4987991"/>
            <a:ext cx="498794" cy="519576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324D8B62-297E-428F-96AB-A6C833900728}"/>
              </a:ext>
            </a:extLst>
          </p:cNvPr>
          <p:cNvSpPr txBox="1"/>
          <p:nvPr/>
        </p:nvSpPr>
        <p:spPr>
          <a:xfrm>
            <a:off x="4696123" y="5129576"/>
            <a:ext cx="498794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C63E078-B132-449E-AA1C-A2D5BDE99700}"/>
              </a:ext>
            </a:extLst>
          </p:cNvPr>
          <p:cNvSpPr txBox="1"/>
          <p:nvPr/>
        </p:nvSpPr>
        <p:spPr>
          <a:xfrm>
            <a:off x="4696123" y="5771989"/>
            <a:ext cx="498794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378C8BC-A0CC-44AA-9E29-7546AB73464A}"/>
              </a:ext>
            </a:extLst>
          </p:cNvPr>
          <p:cNvSpPr txBox="1"/>
          <p:nvPr/>
        </p:nvSpPr>
        <p:spPr>
          <a:xfrm>
            <a:off x="10396560" y="3364108"/>
            <a:ext cx="498794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1206EB6-67B3-42A4-A55C-5F30DD9E8069}"/>
              </a:ext>
            </a:extLst>
          </p:cNvPr>
          <p:cNvSpPr txBox="1"/>
          <p:nvPr/>
        </p:nvSpPr>
        <p:spPr>
          <a:xfrm>
            <a:off x="10396560" y="3999198"/>
            <a:ext cx="498794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F69DD52-BBCA-49DB-AB23-8D6B42D2A23F}"/>
              </a:ext>
            </a:extLst>
          </p:cNvPr>
          <p:cNvSpPr txBox="1"/>
          <p:nvPr/>
        </p:nvSpPr>
        <p:spPr>
          <a:xfrm>
            <a:off x="10452832" y="5162724"/>
            <a:ext cx="498794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C172B20-81CF-4556-B099-090CBF7CD198}"/>
              </a:ext>
            </a:extLst>
          </p:cNvPr>
          <p:cNvSpPr txBox="1"/>
          <p:nvPr/>
        </p:nvSpPr>
        <p:spPr>
          <a:xfrm>
            <a:off x="10452832" y="5766314"/>
            <a:ext cx="498794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28B51059-1C3C-4C4E-A226-B9C52FA676C6}"/>
              </a:ext>
            </a:extLst>
          </p:cNvPr>
          <p:cNvSpPr/>
          <p:nvPr/>
        </p:nvSpPr>
        <p:spPr>
          <a:xfrm rot="16200000">
            <a:off x="1553262" y="871884"/>
            <a:ext cx="1429201" cy="315636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55D2300-45FA-4FEC-948B-8DD66411FED9}"/>
              </a:ext>
            </a:extLst>
          </p:cNvPr>
          <p:cNvSpPr/>
          <p:nvPr/>
        </p:nvSpPr>
        <p:spPr>
          <a:xfrm rot="16200000">
            <a:off x="1614389" y="1168328"/>
            <a:ext cx="1132861" cy="2498702"/>
          </a:xfrm>
          <a:prstGeom prst="rect">
            <a:avLst/>
          </a:prstGeom>
          <a:solidFill>
            <a:srgbClr val="A9DA74"/>
          </a:solidFill>
          <a:ln w="254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B20A54C1-9551-425C-8757-3F55460206C3}"/>
              </a:ext>
            </a:extLst>
          </p:cNvPr>
          <p:cNvSpPr/>
          <p:nvPr/>
        </p:nvSpPr>
        <p:spPr>
          <a:xfrm>
            <a:off x="3540134" y="2367715"/>
            <a:ext cx="159150" cy="162968"/>
          </a:xfrm>
          <a:prstGeom prst="ellipse">
            <a:avLst/>
          </a:prstGeom>
          <a:solidFill>
            <a:srgbClr val="1D9A78">
              <a:lumMod val="75000"/>
            </a:srgbClr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77" name="Speech Bubble: Rectangle with Corners Rounded 76">
            <a:extLst>
              <a:ext uri="{FF2B5EF4-FFF2-40B4-BE49-F238E27FC236}">
                <a16:creationId xmlns:a16="http://schemas.microsoft.com/office/drawing/2014/main" id="{0E419A83-C722-41A1-AD56-B3CB7336CEF3}"/>
              </a:ext>
            </a:extLst>
          </p:cNvPr>
          <p:cNvSpPr/>
          <p:nvPr/>
        </p:nvSpPr>
        <p:spPr>
          <a:xfrm>
            <a:off x="1082786" y="1957892"/>
            <a:ext cx="2203392" cy="947840"/>
          </a:xfrm>
          <a:prstGeom prst="wedgeRoundRectCallout">
            <a:avLst>
              <a:gd name="adj1" fmla="val 28257"/>
              <a:gd name="adj2" fmla="val 48418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D03215B-CC3A-47C8-9D54-8A3A19E7FC95}"/>
              </a:ext>
            </a:extLst>
          </p:cNvPr>
          <p:cNvSpPr txBox="1"/>
          <p:nvPr/>
        </p:nvSpPr>
        <p:spPr>
          <a:xfrm>
            <a:off x="1183729" y="1994128"/>
            <a:ext cx="2203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Les pommes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sont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prêtes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.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DC744F5-5BE3-45F4-80CB-8943BEDA21F8}"/>
              </a:ext>
            </a:extLst>
          </p:cNvPr>
          <p:cNvSpPr txBox="1"/>
          <p:nvPr/>
        </p:nvSpPr>
        <p:spPr>
          <a:xfrm>
            <a:off x="180397" y="1713613"/>
            <a:ext cx="412058" cy="400110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</a:rPr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6BEB0FA-CBD3-4583-BAAB-F1E4885D7544}"/>
              </a:ext>
            </a:extLst>
          </p:cNvPr>
          <p:cNvSpPr txBox="1"/>
          <p:nvPr/>
        </p:nvSpPr>
        <p:spPr>
          <a:xfrm>
            <a:off x="3955271" y="2513810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0CB51CB-232E-49A1-84E8-84ABF0FC93A8}"/>
              </a:ext>
            </a:extLst>
          </p:cNvPr>
          <p:cNvSpPr txBox="1"/>
          <p:nvPr/>
        </p:nvSpPr>
        <p:spPr>
          <a:xfrm>
            <a:off x="3955271" y="1887594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4D0CB33-6DDD-4B88-B3B0-F1C54914F8A2}"/>
              </a:ext>
            </a:extLst>
          </p:cNvPr>
          <p:cNvSpPr txBox="1"/>
          <p:nvPr/>
        </p:nvSpPr>
        <p:spPr>
          <a:xfrm>
            <a:off x="4640211" y="1915170"/>
            <a:ext cx="498794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850B0C15-2C12-4E4E-81B6-8BD29AF6BFB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402" y="2449204"/>
            <a:ext cx="498794" cy="519576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BB36B610-A8FE-4842-B607-4D04856EF637}"/>
              </a:ext>
            </a:extLst>
          </p:cNvPr>
          <p:cNvSpPr txBox="1"/>
          <p:nvPr/>
        </p:nvSpPr>
        <p:spPr>
          <a:xfrm>
            <a:off x="4640211" y="2550260"/>
            <a:ext cx="498794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064C3EE-ABC2-4322-9EFE-69209B04E929}"/>
              </a:ext>
            </a:extLst>
          </p:cNvPr>
          <p:cNvGrpSpPr/>
          <p:nvPr/>
        </p:nvGrpSpPr>
        <p:grpSpPr>
          <a:xfrm>
            <a:off x="6422929" y="3208872"/>
            <a:ext cx="3156369" cy="1429201"/>
            <a:chOff x="-6059111" y="3115410"/>
            <a:chExt cx="3156369" cy="1429201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9672A385-3090-4755-997E-4FC4B5C0E6AB}"/>
                </a:ext>
              </a:extLst>
            </p:cNvPr>
            <p:cNvSpPr/>
            <p:nvPr/>
          </p:nvSpPr>
          <p:spPr>
            <a:xfrm rot="16200000">
              <a:off x="-5195527" y="2251826"/>
              <a:ext cx="1429201" cy="3156369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1D9A78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B9D8B47-1436-4EE9-863B-73242642D606}"/>
                </a:ext>
              </a:extLst>
            </p:cNvPr>
            <p:cNvSpPr/>
            <p:nvPr/>
          </p:nvSpPr>
          <p:spPr>
            <a:xfrm rot="16200000">
              <a:off x="-5134400" y="2548270"/>
              <a:ext cx="1132861" cy="2498702"/>
            </a:xfrm>
            <a:prstGeom prst="rect">
              <a:avLst/>
            </a:prstGeom>
            <a:solidFill>
              <a:srgbClr val="A9DA74"/>
            </a:solidFill>
            <a:ln w="25400" cap="flat" cmpd="sng" algn="ctr">
              <a:solidFill>
                <a:srgbClr val="1D9A78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6" name="Speech Bubble: Rectangle with Corners Rounded 105">
              <a:extLst>
                <a:ext uri="{FF2B5EF4-FFF2-40B4-BE49-F238E27FC236}">
                  <a16:creationId xmlns:a16="http://schemas.microsoft.com/office/drawing/2014/main" id="{28C57BF5-74C0-4DD2-86DC-D3AFB46F3AA2}"/>
                </a:ext>
              </a:extLst>
            </p:cNvPr>
            <p:cNvSpPr/>
            <p:nvPr/>
          </p:nvSpPr>
          <p:spPr>
            <a:xfrm>
              <a:off x="-5695135" y="3323701"/>
              <a:ext cx="2203392" cy="947840"/>
            </a:xfrm>
            <a:prstGeom prst="wedgeRoundRectCallout">
              <a:avLst>
                <a:gd name="adj1" fmla="val 28257"/>
                <a:gd name="adj2" fmla="val 48418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1D9A78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F03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218E7CA-9A95-48E2-B14B-9789DD37BCA6}"/>
              </a:ext>
            </a:extLst>
          </p:cNvPr>
          <p:cNvGrpSpPr/>
          <p:nvPr/>
        </p:nvGrpSpPr>
        <p:grpSpPr>
          <a:xfrm>
            <a:off x="6422250" y="4828082"/>
            <a:ext cx="3156369" cy="1429201"/>
            <a:chOff x="-6059111" y="3115410"/>
            <a:chExt cx="3156369" cy="1429201"/>
          </a:xfrm>
        </p:grpSpPr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74B9550F-E992-4D08-A8AB-93730115FF9F}"/>
                </a:ext>
              </a:extLst>
            </p:cNvPr>
            <p:cNvSpPr/>
            <p:nvPr/>
          </p:nvSpPr>
          <p:spPr>
            <a:xfrm rot="16200000">
              <a:off x="-5195527" y="2251826"/>
              <a:ext cx="1429201" cy="3156369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1D9A78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ACB4D6C0-0ED8-4BDF-B3EA-65BEC9FCA20F}"/>
                </a:ext>
              </a:extLst>
            </p:cNvPr>
            <p:cNvSpPr/>
            <p:nvPr/>
          </p:nvSpPr>
          <p:spPr>
            <a:xfrm rot="16200000">
              <a:off x="-5134400" y="2548270"/>
              <a:ext cx="1132861" cy="2498702"/>
            </a:xfrm>
            <a:prstGeom prst="rect">
              <a:avLst/>
            </a:prstGeom>
            <a:solidFill>
              <a:srgbClr val="A9DA74"/>
            </a:solidFill>
            <a:ln w="25400" cap="flat" cmpd="sng" algn="ctr">
              <a:solidFill>
                <a:srgbClr val="1D9A78">
                  <a:lumMod val="75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10" name="Speech Bubble: Rectangle with Corners Rounded 109">
              <a:extLst>
                <a:ext uri="{FF2B5EF4-FFF2-40B4-BE49-F238E27FC236}">
                  <a16:creationId xmlns:a16="http://schemas.microsoft.com/office/drawing/2014/main" id="{A672B43E-7C78-45C2-9FDD-C4EAA1001FFA}"/>
                </a:ext>
              </a:extLst>
            </p:cNvPr>
            <p:cNvSpPr/>
            <p:nvPr/>
          </p:nvSpPr>
          <p:spPr>
            <a:xfrm>
              <a:off x="-5695135" y="3323701"/>
              <a:ext cx="2203392" cy="947840"/>
            </a:xfrm>
            <a:prstGeom prst="wedgeRoundRectCallout">
              <a:avLst>
                <a:gd name="adj1" fmla="val 28257"/>
                <a:gd name="adj2" fmla="val 48418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1D9A78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Century Gothic" panose="020F0302020204030204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7AB27A7D-8846-4F3E-8CF8-359ED673551A}"/>
              </a:ext>
            </a:extLst>
          </p:cNvPr>
          <p:cNvSpPr txBox="1"/>
          <p:nvPr/>
        </p:nvSpPr>
        <p:spPr>
          <a:xfrm>
            <a:off x="6717116" y="3525661"/>
            <a:ext cx="2392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Les prunes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sont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délicieuses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5A2CC69-CCE5-4E22-8FF7-F35F1C89FD0D}"/>
              </a:ext>
            </a:extLst>
          </p:cNvPr>
          <p:cNvSpPr txBox="1"/>
          <p:nvPr/>
        </p:nvSpPr>
        <p:spPr>
          <a:xfrm>
            <a:off x="6777521" y="5166350"/>
            <a:ext cx="2395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Les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jours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sont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très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longs.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A10EBC6A-6718-4B6B-8BB6-FB8EDC6605B7}"/>
              </a:ext>
            </a:extLst>
          </p:cNvPr>
          <p:cNvSpPr/>
          <p:nvPr/>
        </p:nvSpPr>
        <p:spPr>
          <a:xfrm>
            <a:off x="9317342" y="3853679"/>
            <a:ext cx="159150" cy="162968"/>
          </a:xfrm>
          <a:prstGeom prst="ellipse">
            <a:avLst/>
          </a:prstGeom>
          <a:solidFill>
            <a:srgbClr val="1D9A78">
              <a:lumMod val="75000"/>
            </a:srgbClr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0B18BFE9-1FE7-481D-B70D-D8437CD324AE}"/>
              </a:ext>
            </a:extLst>
          </p:cNvPr>
          <p:cNvSpPr/>
          <p:nvPr/>
        </p:nvSpPr>
        <p:spPr>
          <a:xfrm>
            <a:off x="9309045" y="5416971"/>
            <a:ext cx="159150" cy="162968"/>
          </a:xfrm>
          <a:prstGeom prst="ellipse">
            <a:avLst/>
          </a:prstGeom>
          <a:solidFill>
            <a:srgbClr val="1D9A78">
              <a:lumMod val="75000"/>
            </a:srgbClr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B7F4AA1-905C-4A86-897C-F3125A080A8A}"/>
              </a:ext>
            </a:extLst>
          </p:cNvPr>
          <p:cNvSpPr txBox="1"/>
          <p:nvPr/>
        </p:nvSpPr>
        <p:spPr>
          <a:xfrm>
            <a:off x="301353" y="7217446"/>
            <a:ext cx="5676924" cy="2246769"/>
          </a:xfrm>
          <a:prstGeom prst="rect">
            <a:avLst/>
          </a:prstGeom>
          <a:solidFill>
            <a:sysClr val="window" lastClr="FFFFFF">
              <a:alpha val="80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Sur le p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 _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t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d’Avign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 _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 _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y 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 _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se,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 _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y 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 _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se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Sur le p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 _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t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d’Avign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 _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 _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 y 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 _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se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tous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 _ 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r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 _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Les beaux messieurs f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 _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t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comme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ça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Et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puis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 _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core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comme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ça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…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B368DF4-F782-402A-AE2D-6E74A8BAA888}"/>
              </a:ext>
            </a:extLst>
          </p:cNvPr>
          <p:cNvSpPr txBox="1"/>
          <p:nvPr/>
        </p:nvSpPr>
        <p:spPr>
          <a:xfrm>
            <a:off x="5989685" y="7201108"/>
            <a:ext cx="5900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On the Avignon bridge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People are dancing there (x2)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On the Avignon bridge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People are dancing round and round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EE69FDE4-4307-463E-9418-DE3760487CD8}"/>
              </a:ext>
            </a:extLst>
          </p:cNvPr>
          <p:cNvSpPr/>
          <p:nvPr/>
        </p:nvSpPr>
        <p:spPr>
          <a:xfrm>
            <a:off x="6096000" y="8684220"/>
            <a:ext cx="51542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0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The handsome gentlemen do this</a:t>
            </a:r>
          </a:p>
          <a:p>
            <a:pPr lvl="0">
              <a:defRPr/>
            </a:pPr>
            <a:r>
              <a:rPr lang="en-US" sz="20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And then do this again …</a:t>
            </a: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616373AD-B57A-49CB-8869-CA4AE79796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241" y="9572491"/>
            <a:ext cx="2377646" cy="853514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880A3D50-BE0E-41BF-8D9E-5FE11B0CCAEB}"/>
              </a:ext>
            </a:extLst>
          </p:cNvPr>
          <p:cNvSpPr txBox="1"/>
          <p:nvPr/>
        </p:nvSpPr>
        <p:spPr>
          <a:xfrm>
            <a:off x="4576799" y="9755935"/>
            <a:ext cx="4811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anniversaires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A5D5511-4EB6-4918-B379-EFDB380B47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727309"/>
              </p:ext>
            </p:extLst>
          </p:nvPr>
        </p:nvGraphicFramePr>
        <p:xfrm>
          <a:off x="328968" y="10467370"/>
          <a:ext cx="11571822" cy="18715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57274">
                  <a:extLst>
                    <a:ext uri="{9D8B030D-6E8A-4147-A177-3AD203B41FA5}">
                      <a16:colId xmlns:a16="http://schemas.microsoft.com/office/drawing/2014/main" val="156218635"/>
                    </a:ext>
                  </a:extLst>
                </a:gridCol>
                <a:gridCol w="3857274">
                  <a:extLst>
                    <a:ext uri="{9D8B030D-6E8A-4147-A177-3AD203B41FA5}">
                      <a16:colId xmlns:a16="http://schemas.microsoft.com/office/drawing/2014/main" val="3095265130"/>
                    </a:ext>
                  </a:extLst>
                </a:gridCol>
                <a:gridCol w="3857274">
                  <a:extLst>
                    <a:ext uri="{9D8B030D-6E8A-4147-A177-3AD203B41FA5}">
                      <a16:colId xmlns:a16="http://schemas.microsoft.com/office/drawing/2014/main" val="2998975883"/>
                    </a:ext>
                  </a:extLst>
                </a:gridCol>
              </a:tblGrid>
              <a:tr h="93578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127703"/>
                  </a:ext>
                </a:extLst>
              </a:tr>
              <a:tr h="93578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1492618"/>
                  </a:ext>
                </a:extLst>
              </a:tr>
            </a:tbl>
          </a:graphicData>
        </a:graphic>
      </p:graphicFrame>
      <p:sp>
        <p:nvSpPr>
          <p:cNvPr id="126" name="Oval 125">
            <a:hlinkClick r:id="" action="ppaction://noaction">
              <a:snd r:embed="rId13" name="s3_1_Eiffel.wav"/>
            </a:hlinkClick>
            <a:extLst>
              <a:ext uri="{FF2B5EF4-FFF2-40B4-BE49-F238E27FC236}">
                <a16:creationId xmlns:a16="http://schemas.microsoft.com/office/drawing/2014/main" id="{C4F86500-6018-4D45-9C47-DFA5A6EF19AC}"/>
              </a:ext>
            </a:extLst>
          </p:cNvPr>
          <p:cNvSpPr/>
          <p:nvPr/>
        </p:nvSpPr>
        <p:spPr>
          <a:xfrm>
            <a:off x="101962" y="10332309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27" name="Oval 126">
            <a:hlinkClick r:id="" action="ppaction://noaction">
              <a:snd r:embed="rId14" name="s3_2_Bardot.wav"/>
            </a:hlinkClick>
            <a:extLst>
              <a:ext uri="{FF2B5EF4-FFF2-40B4-BE49-F238E27FC236}">
                <a16:creationId xmlns:a16="http://schemas.microsoft.com/office/drawing/2014/main" id="{EC7B3629-0230-4236-BF11-8E6ABEF5D25E}"/>
              </a:ext>
            </a:extLst>
          </p:cNvPr>
          <p:cNvSpPr/>
          <p:nvPr/>
        </p:nvSpPr>
        <p:spPr>
          <a:xfrm>
            <a:off x="4081691" y="10282715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28" name="Oval 127">
            <a:hlinkClick r:id="" action="ppaction://noaction">
              <a:snd r:embed="rId15" name="s3_3_Ravel.wav"/>
            </a:hlinkClick>
            <a:extLst>
              <a:ext uri="{FF2B5EF4-FFF2-40B4-BE49-F238E27FC236}">
                <a16:creationId xmlns:a16="http://schemas.microsoft.com/office/drawing/2014/main" id="{953A42C6-AD34-465F-9A0B-CDE592958F6E}"/>
              </a:ext>
            </a:extLst>
          </p:cNvPr>
          <p:cNvSpPr/>
          <p:nvPr/>
        </p:nvSpPr>
        <p:spPr>
          <a:xfrm>
            <a:off x="7921857" y="10255917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29" name="Oval 128">
            <a:hlinkClick r:id="" action="ppaction://noaction">
              <a:snd r:embed="rId16" name="s3_4_Baker.wav"/>
            </a:hlinkClick>
            <a:extLst>
              <a:ext uri="{FF2B5EF4-FFF2-40B4-BE49-F238E27FC236}">
                <a16:creationId xmlns:a16="http://schemas.microsoft.com/office/drawing/2014/main" id="{178108F5-C5CD-4FE6-B9DA-42373B81CA4A}"/>
              </a:ext>
            </a:extLst>
          </p:cNvPr>
          <p:cNvSpPr/>
          <p:nvPr/>
        </p:nvSpPr>
        <p:spPr>
          <a:xfrm>
            <a:off x="80435" y="11353461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30" name="Oval 129">
            <a:hlinkClick r:id="" action="ppaction://noaction">
              <a:snd r:embed="rId17" name="s3_5_Monet.wav"/>
            </a:hlinkClick>
            <a:extLst>
              <a:ext uri="{FF2B5EF4-FFF2-40B4-BE49-F238E27FC236}">
                <a16:creationId xmlns:a16="http://schemas.microsoft.com/office/drawing/2014/main" id="{4A2B35B3-9AAF-4C2D-8BFC-7963F122E8D4}"/>
              </a:ext>
            </a:extLst>
          </p:cNvPr>
          <p:cNvSpPr/>
          <p:nvPr/>
        </p:nvSpPr>
        <p:spPr>
          <a:xfrm>
            <a:off x="4041696" y="11335268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31" name="Oval 130">
            <a:hlinkClick r:id="" action="ppaction://noaction">
              <a:snd r:embed="rId18" name="s3_6_Chanel.wav"/>
            </a:hlinkClick>
            <a:extLst>
              <a:ext uri="{FF2B5EF4-FFF2-40B4-BE49-F238E27FC236}">
                <a16:creationId xmlns:a16="http://schemas.microsoft.com/office/drawing/2014/main" id="{A73C9901-3AF0-4EEE-A55B-45C4646B9E24}"/>
              </a:ext>
            </a:extLst>
          </p:cNvPr>
          <p:cNvSpPr/>
          <p:nvPr/>
        </p:nvSpPr>
        <p:spPr>
          <a:xfrm>
            <a:off x="7965169" y="11353461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132" name="Picture 131">
            <a:extLst>
              <a:ext uri="{FF2B5EF4-FFF2-40B4-BE49-F238E27FC236}">
                <a16:creationId xmlns:a16="http://schemas.microsoft.com/office/drawing/2014/main" id="{2EA430AE-1546-43A3-AB8F-758B17F8C92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83" y="9163994"/>
            <a:ext cx="1232122" cy="1470665"/>
          </a:xfrm>
          <a:prstGeom prst="rect">
            <a:avLst/>
          </a:prstGeom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18F45898-627C-46C1-A35A-B5CA72B154D5}"/>
              </a:ext>
            </a:extLst>
          </p:cNvPr>
          <p:cNvSpPr txBox="1"/>
          <p:nvPr/>
        </p:nvSpPr>
        <p:spPr>
          <a:xfrm>
            <a:off x="350170" y="11013923"/>
            <a:ext cx="3585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Gustave Eiffel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B4FD4238-3000-44D1-9715-38FA28F21E8E}"/>
              </a:ext>
            </a:extLst>
          </p:cNvPr>
          <p:cNvSpPr txBox="1"/>
          <p:nvPr/>
        </p:nvSpPr>
        <p:spPr>
          <a:xfrm>
            <a:off x="4357578" y="11052333"/>
            <a:ext cx="3585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Brigitte Bardot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DC99DC1-A9E9-453B-91F4-CFCDCE06EBF1}"/>
              </a:ext>
            </a:extLst>
          </p:cNvPr>
          <p:cNvSpPr txBox="1"/>
          <p:nvPr/>
        </p:nvSpPr>
        <p:spPr>
          <a:xfrm>
            <a:off x="8336290" y="11069576"/>
            <a:ext cx="3585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Maurice Ravel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473FB812-FCE5-46FE-BF3D-199B86B45A23}"/>
              </a:ext>
            </a:extLst>
          </p:cNvPr>
          <p:cNvSpPr txBox="1"/>
          <p:nvPr/>
        </p:nvSpPr>
        <p:spPr>
          <a:xfrm>
            <a:off x="294539" y="11946725"/>
            <a:ext cx="3585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Joséphine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Baker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8DB2A2ED-9185-4BF3-8E5B-5918555D96A0}"/>
              </a:ext>
            </a:extLst>
          </p:cNvPr>
          <p:cNvSpPr txBox="1"/>
          <p:nvPr/>
        </p:nvSpPr>
        <p:spPr>
          <a:xfrm>
            <a:off x="8278003" y="11980191"/>
            <a:ext cx="3585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Coco Chanel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26B6FB1-EB40-430C-9306-2AB9C729D2C1}"/>
              </a:ext>
            </a:extLst>
          </p:cNvPr>
          <p:cNvSpPr txBox="1"/>
          <p:nvPr/>
        </p:nvSpPr>
        <p:spPr>
          <a:xfrm>
            <a:off x="4415405" y="11995701"/>
            <a:ext cx="3585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Claude Monet</a:t>
            </a:r>
          </a:p>
        </p:txBody>
      </p:sp>
      <p:pic>
        <p:nvPicPr>
          <p:cNvPr id="139" name="Picture 138">
            <a:extLst>
              <a:ext uri="{FF2B5EF4-FFF2-40B4-BE49-F238E27FC236}">
                <a16:creationId xmlns:a16="http://schemas.microsoft.com/office/drawing/2014/main" id="{52CC743B-F6CF-48A1-9E59-BEEBF196FB0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93349" y="10579658"/>
            <a:ext cx="840638" cy="672730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6CA235E8-9415-4DE4-A3CA-517E12F331B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175693" y="11510148"/>
            <a:ext cx="545729" cy="716718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D3990D7D-A6FF-4A6D-B147-5B7365C6BAC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379337" y="11467865"/>
            <a:ext cx="571582" cy="801283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47D90FAA-8134-4A14-A618-296A7303F60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286811" y="11474481"/>
            <a:ext cx="601111" cy="801283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5A018F32-1395-418D-A56E-6428A7F3080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148003" y="10556620"/>
            <a:ext cx="601111" cy="798412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601E0897-9A25-4437-B0DB-552B63A16F4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354039" y="10539479"/>
            <a:ext cx="571582" cy="764501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0AD79CE6-A83D-4FFC-AEBF-D551B1E3E0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512" y="12332713"/>
            <a:ext cx="2048434" cy="847417"/>
          </a:xfrm>
          <a:prstGeom prst="rect">
            <a:avLst/>
          </a:prstGeom>
        </p:spPr>
      </p:pic>
      <p:graphicFrame>
        <p:nvGraphicFramePr>
          <p:cNvPr id="146" name="Table 6">
            <a:extLst>
              <a:ext uri="{FF2B5EF4-FFF2-40B4-BE49-F238E27FC236}">
                <a16:creationId xmlns:a16="http://schemas.microsoft.com/office/drawing/2014/main" id="{607DE263-ADFE-4DC3-B2E1-A90F70B0B4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477244"/>
              </p:ext>
            </p:extLst>
          </p:nvPr>
        </p:nvGraphicFramePr>
        <p:xfrm>
          <a:off x="689677" y="13153856"/>
          <a:ext cx="5070647" cy="25663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70647">
                  <a:extLst>
                    <a:ext uri="{9D8B030D-6E8A-4147-A177-3AD203B41FA5}">
                      <a16:colId xmlns:a16="http://schemas.microsoft.com/office/drawing/2014/main" val="156218635"/>
                    </a:ext>
                  </a:extLst>
                </a:gridCol>
              </a:tblGrid>
              <a:tr h="855459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Paul Pogba 15.03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127703"/>
                  </a:ext>
                </a:extLst>
              </a:tr>
              <a:tr h="85545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Audrey </a:t>
                      </a:r>
                      <a:r>
                        <a:rPr lang="en-GB" sz="2000" b="1" dirty="0" err="1">
                          <a:latin typeface="Century Gothic" panose="020B0502020202020204" pitchFamily="34" charset="0"/>
                        </a:rPr>
                        <a:t>Tautou</a:t>
                      </a:r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 09.08</a:t>
                      </a:r>
                    </a:p>
                    <a:p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1492618"/>
                  </a:ext>
                </a:extLst>
              </a:tr>
              <a:tr h="85545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Charles de Gaulle 22.11</a:t>
                      </a:r>
                    </a:p>
                    <a:p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556666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CFEE25C-6969-4339-9E84-FA6FDBA23F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215660"/>
              </p:ext>
            </p:extLst>
          </p:nvPr>
        </p:nvGraphicFramePr>
        <p:xfrm>
          <a:off x="6664039" y="13156409"/>
          <a:ext cx="5522637" cy="25638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22637">
                  <a:extLst>
                    <a:ext uri="{9D8B030D-6E8A-4147-A177-3AD203B41FA5}">
                      <a16:colId xmlns:a16="http://schemas.microsoft.com/office/drawing/2014/main" val="223888356"/>
                    </a:ext>
                  </a:extLst>
                </a:gridCol>
              </a:tblGrid>
              <a:tr h="854608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Simone de Beauvoir 09.01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4504045"/>
                  </a:ext>
                </a:extLst>
              </a:tr>
              <a:tr h="854608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Louis Braille 04.01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8856070"/>
                  </a:ext>
                </a:extLst>
              </a:tr>
              <a:tr h="854608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Jeanne </a:t>
                      </a:r>
                      <a:r>
                        <a:rPr lang="en-GB" sz="2000" b="1" dirty="0" err="1">
                          <a:latin typeface="Century Gothic" panose="020B0502020202020204" pitchFamily="34" charset="0"/>
                        </a:rPr>
                        <a:t>d’Arc</a:t>
                      </a:r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 30.05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2924202"/>
                  </a:ext>
                </a:extLst>
              </a:tr>
            </a:tbl>
          </a:graphicData>
        </a:graphic>
      </p:graphicFrame>
      <p:pic>
        <p:nvPicPr>
          <p:cNvPr id="147" name="Picture 146">
            <a:extLst>
              <a:ext uri="{FF2B5EF4-FFF2-40B4-BE49-F238E27FC236}">
                <a16:creationId xmlns:a16="http://schemas.microsoft.com/office/drawing/2014/main" id="{E16C4316-D77D-4895-BB4F-3EBD3E3E1BC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1063" y="13125112"/>
            <a:ext cx="602595" cy="903441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2582B5F-7957-40B5-A922-09FDCDEA867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30620" y="13999109"/>
            <a:ext cx="587950" cy="978068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39BDE8FA-1E94-4767-929A-419B8FC4CA0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031452" y="13180130"/>
            <a:ext cx="578911" cy="800622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C9B7B6F8-36DB-4198-AADF-C829DCD4C44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20597" y="14847532"/>
            <a:ext cx="581019" cy="892591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11CDE898-91BB-485F-BBEF-E76B6D557A1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930433" y="13918307"/>
            <a:ext cx="748718" cy="903441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52108520-082E-4A3E-8B4D-FED2A1BD53C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038894" y="14828075"/>
            <a:ext cx="625145" cy="931507"/>
          </a:xfrm>
          <a:prstGeom prst="rect">
            <a:avLst/>
          </a:prstGeom>
        </p:spPr>
      </p:pic>
      <p:pic>
        <p:nvPicPr>
          <p:cNvPr id="9" name="Picture 8" descr="A logo with a circle and text&#10;&#10;Description automatically generated">
            <a:extLst>
              <a:ext uri="{FF2B5EF4-FFF2-40B4-BE49-F238E27FC236}">
                <a16:creationId xmlns:a16="http://schemas.microsoft.com/office/drawing/2014/main" id="{C13306D7-321B-454E-99B5-30F53E5717A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693" y="6483526"/>
            <a:ext cx="1013232" cy="92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46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6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62975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25</a:t>
              </a:r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F73B5F27-73CA-4CD6-A235-215B0A9A8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196" y="6870989"/>
            <a:ext cx="2164268" cy="853514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202262" y="1188401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Complète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phrases.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95C397BB-3596-4810-93A7-73AF811C1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828" y="996507"/>
            <a:ext cx="2048434" cy="847417"/>
          </a:xfrm>
          <a:prstGeom prst="rect">
            <a:avLst/>
          </a:prstGeom>
        </p:spPr>
      </p:pic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AD4997D7-3FBC-4DC1-962C-3497EE6A72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836410"/>
              </p:ext>
            </p:extLst>
          </p:nvPr>
        </p:nvGraphicFramePr>
        <p:xfrm>
          <a:off x="305148" y="11457183"/>
          <a:ext cx="10039526" cy="4258272"/>
        </p:xfrm>
        <a:graphic>
          <a:graphicData uri="http://schemas.openxmlformats.org/drawingml/2006/table">
            <a:tbl>
              <a:tblPr firstRow="1" bandRow="1"/>
              <a:tblGrid>
                <a:gridCol w="171906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8268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6876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6901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0971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pomme</a:t>
                      </a:r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s’il</a:t>
                      </a:r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te</a:t>
                      </a:r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plait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merci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70971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aimer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s’il</a:t>
                      </a:r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plait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les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70971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seize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vingt</a:t>
                      </a:r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-quatre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treize</a:t>
                      </a:r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70971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quinze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trente</a:t>
                      </a:r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-et-un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quatorze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709712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sont</a:t>
                      </a:r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elles</a:t>
                      </a:r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70971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courageuse</a:t>
                      </a:r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heureuses</a:t>
                      </a:r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sérieux</a:t>
                      </a:r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C9EE77F5-3A42-43B3-BB65-D5CF487672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196" y="10353749"/>
            <a:ext cx="2903975" cy="98202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3E6E56-E8D2-49AF-A3F6-185246C3AD44}"/>
              </a:ext>
            </a:extLst>
          </p:cNvPr>
          <p:cNvSpPr txBox="1"/>
          <p:nvPr/>
        </p:nvSpPr>
        <p:spPr>
          <a:xfrm>
            <a:off x="3228021" y="10586764"/>
            <a:ext cx="7747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480B8D7-C609-4827-8691-A6D680ACE4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559" y="13058711"/>
            <a:ext cx="1019171" cy="862105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0D87DEEA-B03F-4945-88B5-731A38FADB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59" y="11693110"/>
            <a:ext cx="1019171" cy="9464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2E597A7-EAF9-461A-8EEF-86B9BB7E1D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883" y="14668988"/>
            <a:ext cx="998847" cy="878765"/>
          </a:xfrm>
          <a:prstGeom prst="rect">
            <a:avLst/>
          </a:prstGeom>
        </p:spPr>
      </p:pic>
      <p:pic>
        <p:nvPicPr>
          <p:cNvPr id="24" name="Picture 2" descr="Paper, Write, Texture, Lines, Pattern, Writing Paper">
            <a:extLst>
              <a:ext uri="{FF2B5EF4-FFF2-40B4-BE49-F238E27FC236}">
                <a16:creationId xmlns:a16="http://schemas.microsoft.com/office/drawing/2014/main" id="{8BEFC209-A24E-4CC2-91E1-7F7A0AE78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-282"/>
          <a:stretch/>
        </p:blipFill>
        <p:spPr bwMode="auto">
          <a:xfrm>
            <a:off x="666770" y="1891636"/>
            <a:ext cx="8685333" cy="5291939"/>
          </a:xfrm>
          <a:custGeom>
            <a:avLst/>
            <a:gdLst>
              <a:gd name="connsiteX0" fmla="*/ 0 w 8685333"/>
              <a:gd name="connsiteY0" fmla="*/ 0 h 5291939"/>
              <a:gd name="connsiteX1" fmla="*/ 318462 w 8685333"/>
              <a:gd name="connsiteY1" fmla="*/ 0 h 5291939"/>
              <a:gd name="connsiteX2" fmla="*/ 897484 w 8685333"/>
              <a:gd name="connsiteY2" fmla="*/ 0 h 5291939"/>
              <a:gd name="connsiteX3" fmla="*/ 1215947 w 8685333"/>
              <a:gd name="connsiteY3" fmla="*/ 0 h 5291939"/>
              <a:gd name="connsiteX4" fmla="*/ 1968675 w 8685333"/>
              <a:gd name="connsiteY4" fmla="*/ 0 h 5291939"/>
              <a:gd name="connsiteX5" fmla="*/ 2634551 w 8685333"/>
              <a:gd name="connsiteY5" fmla="*/ 0 h 5291939"/>
              <a:gd name="connsiteX6" fmla="*/ 3213573 w 8685333"/>
              <a:gd name="connsiteY6" fmla="*/ 0 h 5291939"/>
              <a:gd name="connsiteX7" fmla="*/ 3705742 w 8685333"/>
              <a:gd name="connsiteY7" fmla="*/ 0 h 5291939"/>
              <a:gd name="connsiteX8" fmla="*/ 4111058 w 8685333"/>
              <a:gd name="connsiteY8" fmla="*/ 0 h 5291939"/>
              <a:gd name="connsiteX9" fmla="*/ 4516373 w 8685333"/>
              <a:gd name="connsiteY9" fmla="*/ 0 h 5291939"/>
              <a:gd name="connsiteX10" fmla="*/ 5182249 w 8685333"/>
              <a:gd name="connsiteY10" fmla="*/ 0 h 5291939"/>
              <a:gd name="connsiteX11" fmla="*/ 5934978 w 8685333"/>
              <a:gd name="connsiteY11" fmla="*/ 0 h 5291939"/>
              <a:gd name="connsiteX12" fmla="*/ 6514000 w 8685333"/>
              <a:gd name="connsiteY12" fmla="*/ 0 h 5291939"/>
              <a:gd name="connsiteX13" fmla="*/ 7006169 w 8685333"/>
              <a:gd name="connsiteY13" fmla="*/ 0 h 5291939"/>
              <a:gd name="connsiteX14" fmla="*/ 7411484 w 8685333"/>
              <a:gd name="connsiteY14" fmla="*/ 0 h 5291939"/>
              <a:gd name="connsiteX15" fmla="*/ 7816800 w 8685333"/>
              <a:gd name="connsiteY15" fmla="*/ 0 h 5291939"/>
              <a:gd name="connsiteX16" fmla="*/ 8685333 w 8685333"/>
              <a:gd name="connsiteY16" fmla="*/ 0 h 5291939"/>
              <a:gd name="connsiteX17" fmla="*/ 8685333 w 8685333"/>
              <a:gd name="connsiteY17" fmla="*/ 693832 h 5291939"/>
              <a:gd name="connsiteX18" fmla="*/ 8685333 w 8685333"/>
              <a:gd name="connsiteY18" fmla="*/ 1281825 h 5291939"/>
              <a:gd name="connsiteX19" fmla="*/ 8685333 w 8685333"/>
              <a:gd name="connsiteY19" fmla="*/ 1763980 h 5291939"/>
              <a:gd name="connsiteX20" fmla="*/ 8685333 w 8685333"/>
              <a:gd name="connsiteY20" fmla="*/ 2246134 h 5291939"/>
              <a:gd name="connsiteX21" fmla="*/ 8685333 w 8685333"/>
              <a:gd name="connsiteY21" fmla="*/ 2834127 h 5291939"/>
              <a:gd name="connsiteX22" fmla="*/ 8685333 w 8685333"/>
              <a:gd name="connsiteY22" fmla="*/ 3316282 h 5291939"/>
              <a:gd name="connsiteX23" fmla="*/ 8685333 w 8685333"/>
              <a:gd name="connsiteY23" fmla="*/ 3851356 h 5291939"/>
              <a:gd name="connsiteX24" fmla="*/ 8685333 w 8685333"/>
              <a:gd name="connsiteY24" fmla="*/ 4386429 h 5291939"/>
              <a:gd name="connsiteX25" fmla="*/ 8685333 w 8685333"/>
              <a:gd name="connsiteY25" fmla="*/ 5291939 h 5291939"/>
              <a:gd name="connsiteX26" fmla="*/ 8019457 w 8685333"/>
              <a:gd name="connsiteY26" fmla="*/ 5291939 h 5291939"/>
              <a:gd name="connsiteX27" fmla="*/ 7527289 w 8685333"/>
              <a:gd name="connsiteY27" fmla="*/ 5291939 h 5291939"/>
              <a:gd name="connsiteX28" fmla="*/ 6948266 w 8685333"/>
              <a:gd name="connsiteY28" fmla="*/ 5291939 h 5291939"/>
              <a:gd name="connsiteX29" fmla="*/ 6282391 w 8685333"/>
              <a:gd name="connsiteY29" fmla="*/ 5291939 h 5291939"/>
              <a:gd name="connsiteX30" fmla="*/ 5963929 w 8685333"/>
              <a:gd name="connsiteY30" fmla="*/ 5291939 h 5291939"/>
              <a:gd name="connsiteX31" fmla="*/ 5558613 w 8685333"/>
              <a:gd name="connsiteY31" fmla="*/ 5291939 h 5291939"/>
              <a:gd name="connsiteX32" fmla="*/ 4805884 w 8685333"/>
              <a:gd name="connsiteY32" fmla="*/ 5291939 h 5291939"/>
              <a:gd name="connsiteX33" fmla="*/ 4140009 w 8685333"/>
              <a:gd name="connsiteY33" fmla="*/ 5291939 h 5291939"/>
              <a:gd name="connsiteX34" fmla="*/ 3474133 w 8685333"/>
              <a:gd name="connsiteY34" fmla="*/ 5291939 h 5291939"/>
              <a:gd name="connsiteX35" fmla="*/ 2721404 w 8685333"/>
              <a:gd name="connsiteY35" fmla="*/ 5291939 h 5291939"/>
              <a:gd name="connsiteX36" fmla="*/ 2142382 w 8685333"/>
              <a:gd name="connsiteY36" fmla="*/ 5291939 h 5291939"/>
              <a:gd name="connsiteX37" fmla="*/ 1823920 w 8685333"/>
              <a:gd name="connsiteY37" fmla="*/ 5291939 h 5291939"/>
              <a:gd name="connsiteX38" fmla="*/ 1071191 w 8685333"/>
              <a:gd name="connsiteY38" fmla="*/ 5291939 h 5291939"/>
              <a:gd name="connsiteX39" fmla="*/ 0 w 8685333"/>
              <a:gd name="connsiteY39" fmla="*/ 5291939 h 5291939"/>
              <a:gd name="connsiteX40" fmla="*/ 0 w 8685333"/>
              <a:gd name="connsiteY40" fmla="*/ 4756865 h 5291939"/>
              <a:gd name="connsiteX41" fmla="*/ 0 w 8685333"/>
              <a:gd name="connsiteY41" fmla="*/ 4221791 h 5291939"/>
              <a:gd name="connsiteX42" fmla="*/ 0 w 8685333"/>
              <a:gd name="connsiteY42" fmla="*/ 3580879 h 5291939"/>
              <a:gd name="connsiteX43" fmla="*/ 0 w 8685333"/>
              <a:gd name="connsiteY43" fmla="*/ 2887047 h 5291939"/>
              <a:gd name="connsiteX44" fmla="*/ 0 w 8685333"/>
              <a:gd name="connsiteY44" fmla="*/ 2404892 h 5291939"/>
              <a:gd name="connsiteX45" fmla="*/ 0 w 8685333"/>
              <a:gd name="connsiteY45" fmla="*/ 1711060 h 5291939"/>
              <a:gd name="connsiteX46" fmla="*/ 0 w 8685333"/>
              <a:gd name="connsiteY46" fmla="*/ 1017228 h 5291939"/>
              <a:gd name="connsiteX47" fmla="*/ 0 w 8685333"/>
              <a:gd name="connsiteY47" fmla="*/ 0 h 5291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685333" h="5291939" extrusionOk="0">
                <a:moveTo>
                  <a:pt x="0" y="0"/>
                </a:moveTo>
                <a:cubicBezTo>
                  <a:pt x="125889" y="-21917"/>
                  <a:pt x="191113" y="10485"/>
                  <a:pt x="318462" y="0"/>
                </a:cubicBezTo>
                <a:cubicBezTo>
                  <a:pt x="445811" y="-10485"/>
                  <a:pt x="623233" y="18784"/>
                  <a:pt x="897484" y="0"/>
                </a:cubicBezTo>
                <a:cubicBezTo>
                  <a:pt x="1171735" y="-18784"/>
                  <a:pt x="1132528" y="16324"/>
                  <a:pt x="1215947" y="0"/>
                </a:cubicBezTo>
                <a:cubicBezTo>
                  <a:pt x="1299366" y="-16324"/>
                  <a:pt x="1698199" y="508"/>
                  <a:pt x="1968675" y="0"/>
                </a:cubicBezTo>
                <a:cubicBezTo>
                  <a:pt x="2239151" y="-508"/>
                  <a:pt x="2474278" y="42300"/>
                  <a:pt x="2634551" y="0"/>
                </a:cubicBezTo>
                <a:cubicBezTo>
                  <a:pt x="2794824" y="-42300"/>
                  <a:pt x="3016921" y="63036"/>
                  <a:pt x="3213573" y="0"/>
                </a:cubicBezTo>
                <a:cubicBezTo>
                  <a:pt x="3410225" y="-63036"/>
                  <a:pt x="3474381" y="12106"/>
                  <a:pt x="3705742" y="0"/>
                </a:cubicBezTo>
                <a:cubicBezTo>
                  <a:pt x="3937103" y="-12106"/>
                  <a:pt x="3954902" y="2084"/>
                  <a:pt x="4111058" y="0"/>
                </a:cubicBezTo>
                <a:cubicBezTo>
                  <a:pt x="4267214" y="-2084"/>
                  <a:pt x="4420292" y="36204"/>
                  <a:pt x="4516373" y="0"/>
                </a:cubicBezTo>
                <a:cubicBezTo>
                  <a:pt x="4612455" y="-36204"/>
                  <a:pt x="4859972" y="68017"/>
                  <a:pt x="5182249" y="0"/>
                </a:cubicBezTo>
                <a:cubicBezTo>
                  <a:pt x="5504526" y="-68017"/>
                  <a:pt x="5578111" y="76649"/>
                  <a:pt x="5934978" y="0"/>
                </a:cubicBezTo>
                <a:cubicBezTo>
                  <a:pt x="6291845" y="-76649"/>
                  <a:pt x="6353815" y="9642"/>
                  <a:pt x="6514000" y="0"/>
                </a:cubicBezTo>
                <a:cubicBezTo>
                  <a:pt x="6674185" y="-9642"/>
                  <a:pt x="6885932" y="16452"/>
                  <a:pt x="7006169" y="0"/>
                </a:cubicBezTo>
                <a:cubicBezTo>
                  <a:pt x="7126406" y="-16452"/>
                  <a:pt x="7314698" y="29004"/>
                  <a:pt x="7411484" y="0"/>
                </a:cubicBezTo>
                <a:cubicBezTo>
                  <a:pt x="7508270" y="-29004"/>
                  <a:pt x="7653215" y="27626"/>
                  <a:pt x="7816800" y="0"/>
                </a:cubicBezTo>
                <a:cubicBezTo>
                  <a:pt x="7980385" y="-27626"/>
                  <a:pt x="8322776" y="28318"/>
                  <a:pt x="8685333" y="0"/>
                </a:cubicBezTo>
                <a:cubicBezTo>
                  <a:pt x="8704037" y="178747"/>
                  <a:pt x="8618914" y="549218"/>
                  <a:pt x="8685333" y="693832"/>
                </a:cubicBezTo>
                <a:cubicBezTo>
                  <a:pt x="8751752" y="838446"/>
                  <a:pt x="8650629" y="1039179"/>
                  <a:pt x="8685333" y="1281825"/>
                </a:cubicBezTo>
                <a:cubicBezTo>
                  <a:pt x="8720037" y="1524471"/>
                  <a:pt x="8683997" y="1529828"/>
                  <a:pt x="8685333" y="1763980"/>
                </a:cubicBezTo>
                <a:cubicBezTo>
                  <a:pt x="8686669" y="1998132"/>
                  <a:pt x="8675905" y="2141837"/>
                  <a:pt x="8685333" y="2246134"/>
                </a:cubicBezTo>
                <a:cubicBezTo>
                  <a:pt x="8694761" y="2350431"/>
                  <a:pt x="8682786" y="2567135"/>
                  <a:pt x="8685333" y="2834127"/>
                </a:cubicBezTo>
                <a:cubicBezTo>
                  <a:pt x="8687880" y="3101119"/>
                  <a:pt x="8669239" y="3207542"/>
                  <a:pt x="8685333" y="3316282"/>
                </a:cubicBezTo>
                <a:cubicBezTo>
                  <a:pt x="8701427" y="3425022"/>
                  <a:pt x="8626045" y="3612375"/>
                  <a:pt x="8685333" y="3851356"/>
                </a:cubicBezTo>
                <a:cubicBezTo>
                  <a:pt x="8744621" y="4090337"/>
                  <a:pt x="8678858" y="4153406"/>
                  <a:pt x="8685333" y="4386429"/>
                </a:cubicBezTo>
                <a:cubicBezTo>
                  <a:pt x="8691808" y="4619452"/>
                  <a:pt x="8640189" y="4840664"/>
                  <a:pt x="8685333" y="5291939"/>
                </a:cubicBezTo>
                <a:cubicBezTo>
                  <a:pt x="8451006" y="5341682"/>
                  <a:pt x="8246151" y="5274331"/>
                  <a:pt x="8019457" y="5291939"/>
                </a:cubicBezTo>
                <a:cubicBezTo>
                  <a:pt x="7792763" y="5309547"/>
                  <a:pt x="7688140" y="5280228"/>
                  <a:pt x="7527289" y="5291939"/>
                </a:cubicBezTo>
                <a:cubicBezTo>
                  <a:pt x="7366438" y="5303650"/>
                  <a:pt x="7065769" y="5264685"/>
                  <a:pt x="6948266" y="5291939"/>
                </a:cubicBezTo>
                <a:cubicBezTo>
                  <a:pt x="6830763" y="5319193"/>
                  <a:pt x="6575616" y="5220672"/>
                  <a:pt x="6282391" y="5291939"/>
                </a:cubicBezTo>
                <a:cubicBezTo>
                  <a:pt x="5989166" y="5363206"/>
                  <a:pt x="6116690" y="5271323"/>
                  <a:pt x="5963929" y="5291939"/>
                </a:cubicBezTo>
                <a:cubicBezTo>
                  <a:pt x="5811168" y="5312555"/>
                  <a:pt x="5757972" y="5288986"/>
                  <a:pt x="5558613" y="5291939"/>
                </a:cubicBezTo>
                <a:cubicBezTo>
                  <a:pt x="5359254" y="5294892"/>
                  <a:pt x="5132972" y="5276599"/>
                  <a:pt x="4805884" y="5291939"/>
                </a:cubicBezTo>
                <a:cubicBezTo>
                  <a:pt x="4478796" y="5307279"/>
                  <a:pt x="4451831" y="5261799"/>
                  <a:pt x="4140009" y="5291939"/>
                </a:cubicBezTo>
                <a:cubicBezTo>
                  <a:pt x="3828187" y="5322079"/>
                  <a:pt x="3671386" y="5285488"/>
                  <a:pt x="3474133" y="5291939"/>
                </a:cubicBezTo>
                <a:cubicBezTo>
                  <a:pt x="3276880" y="5298390"/>
                  <a:pt x="2980962" y="5239603"/>
                  <a:pt x="2721404" y="5291939"/>
                </a:cubicBezTo>
                <a:cubicBezTo>
                  <a:pt x="2461846" y="5344275"/>
                  <a:pt x="2262733" y="5287768"/>
                  <a:pt x="2142382" y="5291939"/>
                </a:cubicBezTo>
                <a:cubicBezTo>
                  <a:pt x="2022031" y="5296110"/>
                  <a:pt x="1890374" y="5265256"/>
                  <a:pt x="1823920" y="5291939"/>
                </a:cubicBezTo>
                <a:cubicBezTo>
                  <a:pt x="1757466" y="5318622"/>
                  <a:pt x="1415170" y="5259093"/>
                  <a:pt x="1071191" y="5291939"/>
                </a:cubicBezTo>
                <a:cubicBezTo>
                  <a:pt x="727212" y="5324785"/>
                  <a:pt x="518281" y="5170214"/>
                  <a:pt x="0" y="5291939"/>
                </a:cubicBezTo>
                <a:cubicBezTo>
                  <a:pt x="-44868" y="5061783"/>
                  <a:pt x="5620" y="5023117"/>
                  <a:pt x="0" y="4756865"/>
                </a:cubicBezTo>
                <a:cubicBezTo>
                  <a:pt x="-5620" y="4490613"/>
                  <a:pt x="45689" y="4419321"/>
                  <a:pt x="0" y="4221791"/>
                </a:cubicBezTo>
                <a:cubicBezTo>
                  <a:pt x="-45689" y="4024261"/>
                  <a:pt x="73907" y="3876392"/>
                  <a:pt x="0" y="3580879"/>
                </a:cubicBezTo>
                <a:cubicBezTo>
                  <a:pt x="-73907" y="3285366"/>
                  <a:pt x="15785" y="3167218"/>
                  <a:pt x="0" y="2887047"/>
                </a:cubicBezTo>
                <a:cubicBezTo>
                  <a:pt x="-15785" y="2606876"/>
                  <a:pt x="48021" y="2604038"/>
                  <a:pt x="0" y="2404892"/>
                </a:cubicBezTo>
                <a:cubicBezTo>
                  <a:pt x="-48021" y="2205747"/>
                  <a:pt x="22383" y="2022399"/>
                  <a:pt x="0" y="1711060"/>
                </a:cubicBezTo>
                <a:cubicBezTo>
                  <a:pt x="-22383" y="1399721"/>
                  <a:pt x="12409" y="1289390"/>
                  <a:pt x="0" y="1017228"/>
                </a:cubicBezTo>
                <a:cubicBezTo>
                  <a:pt x="-12409" y="745066"/>
                  <a:pt x="22079" y="401141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0600993-3052-4BAB-BA17-623E88BD1626}"/>
              </a:ext>
            </a:extLst>
          </p:cNvPr>
          <p:cNvSpPr txBox="1"/>
          <p:nvPr/>
        </p:nvSpPr>
        <p:spPr>
          <a:xfrm>
            <a:off x="1073450" y="1950589"/>
            <a:ext cx="6704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Adèle et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Léa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__________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méchantes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D716B8-78E4-480A-B43B-79829BC6E373}"/>
              </a:ext>
            </a:extLst>
          </p:cNvPr>
          <p:cNvSpPr txBox="1"/>
          <p:nvPr/>
        </p:nvSpPr>
        <p:spPr>
          <a:xfrm>
            <a:off x="1104359" y="2374669"/>
            <a:ext cx="4905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Adèle and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Léa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are naughty.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0253B5-60B5-48A8-BC3B-63413D170639}"/>
              </a:ext>
            </a:extLst>
          </p:cNvPr>
          <p:cNvSpPr txBox="1"/>
          <p:nvPr/>
        </p:nvSpPr>
        <p:spPr>
          <a:xfrm>
            <a:off x="1073450" y="2805829"/>
            <a:ext cx="67041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Maman ______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contente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mais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les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tomates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________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vertes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!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DB8BE7-2DE4-4C23-A874-E48EEF2FA3F5}"/>
              </a:ext>
            </a:extLst>
          </p:cNvPr>
          <p:cNvSpPr txBox="1"/>
          <p:nvPr/>
        </p:nvSpPr>
        <p:spPr>
          <a:xfrm>
            <a:off x="1073450" y="3665907"/>
            <a:ext cx="76705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Mum is pleased but the tomatoes are green!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3574B9-A7D0-43A8-842A-97A32A397394}"/>
              </a:ext>
            </a:extLst>
          </p:cNvPr>
          <p:cNvSpPr txBox="1"/>
          <p:nvPr/>
        </p:nvSpPr>
        <p:spPr>
          <a:xfrm>
            <a:off x="1211863" y="4193018"/>
            <a:ext cx="67041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Ma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professeure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_______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très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stricte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maintenant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AAB4588-5714-4C81-A4FF-30DC89C0F81D}"/>
              </a:ext>
            </a:extLst>
          </p:cNvPr>
          <p:cNvSpPr txBox="1"/>
          <p:nvPr/>
        </p:nvSpPr>
        <p:spPr>
          <a:xfrm>
            <a:off x="1211862" y="5584746"/>
            <a:ext cx="67041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Mes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amis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_______ absents et je ______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seul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à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l’école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497122-9B99-4AB5-BA9E-470ABCA0A953}"/>
              </a:ext>
            </a:extLst>
          </p:cNvPr>
          <p:cNvSpPr txBox="1"/>
          <p:nvPr/>
        </p:nvSpPr>
        <p:spPr>
          <a:xfrm>
            <a:off x="1174216" y="5102380"/>
            <a:ext cx="71548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teacher is very strict now.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A94BAF-7057-4FAF-BA08-50D00713C09B}"/>
              </a:ext>
            </a:extLst>
          </p:cNvPr>
          <p:cNvSpPr txBox="1"/>
          <p:nvPr/>
        </p:nvSpPr>
        <p:spPr>
          <a:xfrm>
            <a:off x="1211861" y="6399548"/>
            <a:ext cx="7828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friends are absent and I am alone at school.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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B028AF1-C7AD-4CFF-AF76-CD0663429F8C}"/>
              </a:ext>
            </a:extLst>
          </p:cNvPr>
          <p:cNvSpPr/>
          <p:nvPr/>
        </p:nvSpPr>
        <p:spPr>
          <a:xfrm>
            <a:off x="287843" y="1934174"/>
            <a:ext cx="609600" cy="397037"/>
          </a:xfrm>
          <a:prstGeom prst="ellipse">
            <a:avLst/>
          </a:prstGeom>
          <a:solidFill>
            <a:srgbClr val="36AFCE">
              <a:lumMod val="50000"/>
            </a:srgb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E5BD4C9-C88D-4ACB-9443-C7AFDE2A325A}"/>
              </a:ext>
            </a:extLst>
          </p:cNvPr>
          <p:cNvSpPr/>
          <p:nvPr/>
        </p:nvSpPr>
        <p:spPr>
          <a:xfrm>
            <a:off x="274387" y="2843358"/>
            <a:ext cx="609600" cy="397037"/>
          </a:xfrm>
          <a:prstGeom prst="ellipse">
            <a:avLst/>
          </a:prstGeom>
          <a:solidFill>
            <a:srgbClr val="36AFCE">
              <a:lumMod val="50000"/>
            </a:srgb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80568FE-E329-4185-B606-A3341FC8B14A}"/>
              </a:ext>
            </a:extLst>
          </p:cNvPr>
          <p:cNvSpPr/>
          <p:nvPr/>
        </p:nvSpPr>
        <p:spPr>
          <a:xfrm>
            <a:off x="287843" y="4273034"/>
            <a:ext cx="609600" cy="397037"/>
          </a:xfrm>
          <a:prstGeom prst="ellipse">
            <a:avLst/>
          </a:prstGeom>
          <a:solidFill>
            <a:srgbClr val="36AFCE">
              <a:lumMod val="50000"/>
            </a:srgb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C6D0F04-BA95-4283-AAC6-11DB0D571007}"/>
              </a:ext>
            </a:extLst>
          </p:cNvPr>
          <p:cNvSpPr/>
          <p:nvPr/>
        </p:nvSpPr>
        <p:spPr>
          <a:xfrm>
            <a:off x="329716" y="5779625"/>
            <a:ext cx="609600" cy="397037"/>
          </a:xfrm>
          <a:prstGeom prst="ellipse">
            <a:avLst/>
          </a:prstGeom>
          <a:solidFill>
            <a:srgbClr val="36AFCE">
              <a:lumMod val="50000"/>
            </a:srgb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43" name="Picture 4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8AF3361-E9AE-4383-941B-FD53A77462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178" y="1940016"/>
            <a:ext cx="1739111" cy="4876912"/>
          </a:xfrm>
          <a:prstGeom prst="rect">
            <a:avLst/>
          </a:prstGeom>
        </p:spPr>
      </p:pic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9C19F5B8-EC7A-44A9-8182-45678B3A4B1B}"/>
              </a:ext>
            </a:extLst>
          </p:cNvPr>
          <p:cNvSpPr/>
          <p:nvPr/>
        </p:nvSpPr>
        <p:spPr>
          <a:xfrm>
            <a:off x="931677" y="7751516"/>
            <a:ext cx="2856709" cy="456277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rgbClr val="F2F7FC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A7E840-3570-44B4-9C1A-DA8F6CA5E5CD}"/>
              </a:ext>
            </a:extLst>
          </p:cNvPr>
          <p:cNvSpPr txBox="1"/>
          <p:nvPr/>
        </p:nvSpPr>
        <p:spPr>
          <a:xfrm>
            <a:off x="883987" y="7780001"/>
            <a:ext cx="266786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Les </a:t>
            </a:r>
            <a:r>
              <a:rPr lang="en-GB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amis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… …</a:t>
            </a: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D8460D2F-795C-4067-B30D-1B5AF926E515}"/>
              </a:ext>
            </a:extLst>
          </p:cNvPr>
          <p:cNvSpPr/>
          <p:nvPr/>
        </p:nvSpPr>
        <p:spPr>
          <a:xfrm>
            <a:off x="931677" y="8685709"/>
            <a:ext cx="2856709" cy="456277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rgbClr val="F2F7FC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8BF276C-17A4-4963-A228-05188115812C}"/>
              </a:ext>
            </a:extLst>
          </p:cNvPr>
          <p:cNvSpPr txBox="1"/>
          <p:nvPr/>
        </p:nvSpPr>
        <p:spPr>
          <a:xfrm>
            <a:off x="883987" y="8714194"/>
            <a:ext cx="259944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Les pommes … …</a:t>
            </a: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5920AFFE-EBEF-426C-9204-058378254134}"/>
              </a:ext>
            </a:extLst>
          </p:cNvPr>
          <p:cNvSpPr/>
          <p:nvPr/>
        </p:nvSpPr>
        <p:spPr>
          <a:xfrm>
            <a:off x="931677" y="9680542"/>
            <a:ext cx="2856709" cy="456277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rgbClr val="F2F7FC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C0623A4-D825-484E-A3E3-8222A3B790CD}"/>
              </a:ext>
            </a:extLst>
          </p:cNvPr>
          <p:cNvSpPr txBox="1"/>
          <p:nvPr/>
        </p:nvSpPr>
        <p:spPr>
          <a:xfrm>
            <a:off x="883987" y="9709027"/>
            <a:ext cx="266786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Les parents … …</a:t>
            </a: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39975665-DF5C-44C9-B979-04451DBC83E3}"/>
              </a:ext>
            </a:extLst>
          </p:cNvPr>
          <p:cNvSpPr/>
          <p:nvPr/>
        </p:nvSpPr>
        <p:spPr>
          <a:xfrm>
            <a:off x="4528093" y="7758723"/>
            <a:ext cx="2856709" cy="456277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rgbClr val="F2F7FC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6FEBFB8-CC3A-4D48-9030-90FF5041F921}"/>
              </a:ext>
            </a:extLst>
          </p:cNvPr>
          <p:cNvSpPr txBox="1"/>
          <p:nvPr/>
        </p:nvSpPr>
        <p:spPr>
          <a:xfrm>
            <a:off x="4480403" y="7806296"/>
            <a:ext cx="324951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Les </a:t>
            </a:r>
            <a:r>
              <a:rPr lang="en-GB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professeures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… …</a:t>
            </a:r>
          </a:p>
        </p:txBody>
      </p:sp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F2C78915-A536-43F1-A565-0E67ADDE791B}"/>
              </a:ext>
            </a:extLst>
          </p:cNvPr>
          <p:cNvSpPr/>
          <p:nvPr/>
        </p:nvSpPr>
        <p:spPr>
          <a:xfrm>
            <a:off x="4480403" y="8685709"/>
            <a:ext cx="2856709" cy="456277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rgbClr val="F2F7FC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002B109-E2B9-46B4-94B3-71AB2BD94781}"/>
              </a:ext>
            </a:extLst>
          </p:cNvPr>
          <p:cNvSpPr txBox="1"/>
          <p:nvPr/>
        </p:nvSpPr>
        <p:spPr>
          <a:xfrm>
            <a:off x="4432713" y="8714194"/>
            <a:ext cx="269587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Les maths  …  …</a:t>
            </a:r>
          </a:p>
        </p:txBody>
      </p:sp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4D02E986-DD07-4157-8AFD-F56898412460}"/>
              </a:ext>
            </a:extLst>
          </p:cNvPr>
          <p:cNvSpPr/>
          <p:nvPr/>
        </p:nvSpPr>
        <p:spPr>
          <a:xfrm>
            <a:off x="4480403" y="9659778"/>
            <a:ext cx="2856709" cy="456277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rgbClr val="F2F7FC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CD21B77-27C2-4E01-BC57-035E858C440B}"/>
              </a:ext>
            </a:extLst>
          </p:cNvPr>
          <p:cNvSpPr txBox="1"/>
          <p:nvPr/>
        </p:nvSpPr>
        <p:spPr>
          <a:xfrm>
            <a:off x="4528093" y="9709027"/>
            <a:ext cx="240766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Les livres … …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BB44FE8-80E6-49F0-B9CB-F390E65F357F}"/>
              </a:ext>
            </a:extLst>
          </p:cNvPr>
          <p:cNvSpPr txBox="1"/>
          <p:nvPr/>
        </p:nvSpPr>
        <p:spPr>
          <a:xfrm>
            <a:off x="2514171" y="7055826"/>
            <a:ext cx="7747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Parle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avec ton/ta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partenaire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0BE7D7-90C2-44F1-995C-A3FDB95180C5}"/>
              </a:ext>
            </a:extLst>
          </p:cNvPr>
          <p:cNvSpPr txBox="1"/>
          <p:nvPr/>
        </p:nvSpPr>
        <p:spPr>
          <a:xfrm>
            <a:off x="1511829" y="11988800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845EA62-6E0F-4324-BAF8-1AE569501F5D}"/>
              </a:ext>
            </a:extLst>
          </p:cNvPr>
          <p:cNvSpPr txBox="1"/>
          <p:nvPr/>
        </p:nvSpPr>
        <p:spPr>
          <a:xfrm>
            <a:off x="1524285" y="13250116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07172AA-2D27-4F63-BC05-FDA63BBDDD4D}"/>
              </a:ext>
            </a:extLst>
          </p:cNvPr>
          <p:cNvSpPr txBox="1"/>
          <p:nvPr/>
        </p:nvSpPr>
        <p:spPr>
          <a:xfrm>
            <a:off x="1558002" y="14841070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x1</a:t>
            </a:r>
          </a:p>
        </p:txBody>
      </p:sp>
    </p:spTree>
    <p:extLst>
      <p:ext uri="{BB962C8B-B14F-4D97-AF65-F5344CB8AC3E}">
        <p14:creationId xmlns:p14="http://schemas.microsoft.com/office/powerpoint/2010/main" val="35268400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472AA643-CECE-448F-ABBE-DDBBF3E27E55}"/>
              </a:ext>
            </a:extLst>
          </p:cNvPr>
          <p:cNvSpPr/>
          <p:nvPr/>
        </p:nvSpPr>
        <p:spPr>
          <a:xfrm>
            <a:off x="216658" y="11177830"/>
            <a:ext cx="11584478" cy="2957252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7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69387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26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757293" y="4615250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Do you hear [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eu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] as in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un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or as in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peur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? Or both? 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78" y="4425196"/>
            <a:ext cx="2377646" cy="8535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CC988D-31DE-4CA7-897A-8F0EB6710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658" y="8491310"/>
            <a:ext cx="2274005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D5DE32-4F51-4E91-8514-FB529900E1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9758" y="2069447"/>
            <a:ext cx="1492430" cy="220792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0AC342A-7D16-48C3-BEA9-FFBB2EB50842}"/>
              </a:ext>
            </a:extLst>
          </p:cNvPr>
          <p:cNvSpPr/>
          <p:nvPr/>
        </p:nvSpPr>
        <p:spPr>
          <a:xfrm>
            <a:off x="361940" y="1173246"/>
            <a:ext cx="3470947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C0E42B1-9A31-4352-8761-8D1DCAD4BA67}"/>
              </a:ext>
            </a:extLst>
          </p:cNvPr>
          <p:cNvGrpSpPr/>
          <p:nvPr/>
        </p:nvGrpSpPr>
        <p:grpSpPr>
          <a:xfrm>
            <a:off x="499548" y="1233491"/>
            <a:ext cx="2957045" cy="672351"/>
            <a:chOff x="1639842" y="1416995"/>
            <a:chExt cx="1801949" cy="409714"/>
          </a:xfrm>
        </p:grpSpPr>
        <p:sp>
          <p:nvSpPr>
            <p:cNvPr id="23" name="Google Shape;112;p3">
              <a:extLst>
                <a:ext uri="{FF2B5EF4-FFF2-40B4-BE49-F238E27FC236}">
                  <a16:creationId xmlns:a16="http://schemas.microsoft.com/office/drawing/2014/main" id="{A1C6D0E2-95A1-41C3-8B8B-77E680E76F43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262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4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5E39C4AB-DC19-4369-95EC-5E9233763DD0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53079B4-1F27-48E0-AB92-03A53C8B6E7C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26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prononcer</a:t>
              </a:r>
              <a:endPara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6BF90D-C247-4A7E-93A8-C0EBDB293A4D}"/>
              </a:ext>
            </a:extLst>
          </p:cNvPr>
          <p:cNvGrpSpPr/>
          <p:nvPr/>
        </p:nvGrpSpPr>
        <p:grpSpPr>
          <a:xfrm>
            <a:off x="8967738" y="892965"/>
            <a:ext cx="3006359" cy="2306627"/>
            <a:chOff x="4876029" y="582476"/>
            <a:chExt cx="1832000" cy="140560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A7B483A-53C0-405B-BE32-C17E6FFD6435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05601"/>
              <a:chOff x="4310576" y="875609"/>
              <a:chExt cx="2558030" cy="1902363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CEEB883-A975-448C-AE41-B8183B75066B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824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91429ADD-754A-400F-955A-B120EF07042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5E1352A-7632-4C8A-923F-5D290ED0B907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8F8E4BE-CAE9-4210-AE43-CEF9E7BC6AE3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Describing </a:t>
              </a:r>
              <a:r>
                <a:rPr lang="en-GB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classroom objects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125F36E-9CEE-4A7E-A416-0A6F1BB2DF64}"/>
                </a:ext>
              </a:extLst>
            </p:cNvPr>
            <p:cNvSpPr/>
            <p:nvPr/>
          </p:nvSpPr>
          <p:spPr>
            <a:xfrm>
              <a:off x="4961589" y="1565455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4EFF4BF-EF73-4C51-A623-BCEEF2AA5F61}"/>
                </a:ext>
              </a:extLst>
            </p:cNvPr>
            <p:cNvSpPr txBox="1"/>
            <p:nvPr/>
          </p:nvSpPr>
          <p:spPr>
            <a:xfrm>
              <a:off x="5132679" y="1518229"/>
              <a:ext cx="1575350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Using plural adjectives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339A9FD-5AA0-43D9-8F52-F2E5C5613C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393" y="2064088"/>
            <a:ext cx="1492430" cy="2213288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F36DF9A-8C01-4249-B206-EF8D4EA62809}"/>
              </a:ext>
            </a:extLst>
          </p:cNvPr>
          <p:cNvSpPr/>
          <p:nvPr/>
        </p:nvSpPr>
        <p:spPr>
          <a:xfrm>
            <a:off x="3964740" y="1136556"/>
            <a:ext cx="4800797" cy="3126608"/>
          </a:xfrm>
          <a:prstGeom prst="wedgeRoundRectCallout">
            <a:avLst>
              <a:gd name="adj1" fmla="val -19986"/>
              <a:gd name="adj2" fmla="val 54701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rgbClr val="FF388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EA609D-77A8-45BA-A1EE-A12E5EE2D80F}"/>
              </a:ext>
            </a:extLst>
          </p:cNvPr>
          <p:cNvSpPr txBox="1"/>
          <p:nvPr/>
        </p:nvSpPr>
        <p:spPr>
          <a:xfrm>
            <a:off x="4061386" y="1087729"/>
            <a:ext cx="480079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</a:b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un </a:t>
            </a:r>
            <a:r>
              <a:rPr kumimoji="0" lang="en-GB" sz="2000" b="0" i="0" u="none" strike="noStrike" kern="0" cap="none" spc="-1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p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eu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 </a:t>
            </a:r>
            <a:r>
              <a:rPr kumimoji="0" lang="en-GB" sz="2000" i="0" u="none" strike="noStrike" kern="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[a bit]               </a:t>
            </a:r>
            <a:r>
              <a:rPr lang="en-GB" sz="2000" b="1" i="1" kern="0" spc="-1" dirty="0">
                <a:solidFill>
                  <a:srgbClr val="E7E6E6">
                    <a:lumMod val="25000"/>
                  </a:srgbClr>
                </a:solidFill>
                <a:latin typeface="Century Gothic"/>
                <a:ea typeface="DejaVu Sans"/>
                <a:sym typeface="Arial"/>
              </a:rPr>
              <a:t>closed vowel</a:t>
            </a:r>
            <a:endParaRPr kumimoji="0" lang="en-GB" sz="2000" i="0" u="none" strike="noStrike" kern="0" cap="none" spc="-1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/>
              <a:ea typeface="DejaVu Sans"/>
              <a:cs typeface="+mn-cs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lang="en-GB" sz="2000" i="1" kern="0" spc="-1" dirty="0">
                <a:solidFill>
                  <a:srgbClr val="E7E6E6">
                    <a:lumMod val="25000"/>
                  </a:srgbClr>
                </a:solidFill>
                <a:latin typeface="Century Gothic"/>
                <a:ea typeface="DejaVu Sans"/>
                <a:sym typeface="Arial"/>
              </a:rPr>
            </a:br>
            <a:r>
              <a:rPr lang="en-GB" sz="2000" i="1" kern="0" spc="-1" dirty="0">
                <a:solidFill>
                  <a:srgbClr val="E7E6E6">
                    <a:lumMod val="25000"/>
                  </a:srgbClr>
                </a:solidFill>
                <a:latin typeface="Century Gothic"/>
                <a:ea typeface="DejaVu Sans"/>
                <a:sym typeface="Arial"/>
              </a:rPr>
              <a:t>When you say it, your tongue is near the </a:t>
            </a:r>
            <a:r>
              <a:rPr lang="en-GB" sz="2000" b="1" i="1" kern="0" spc="-1" dirty="0">
                <a:solidFill>
                  <a:srgbClr val="E7E6E6">
                    <a:lumMod val="25000"/>
                  </a:srgbClr>
                </a:solidFill>
                <a:latin typeface="Century Gothic"/>
                <a:ea typeface="DejaVu Sans"/>
                <a:sym typeface="Arial"/>
              </a:rPr>
              <a:t>top</a:t>
            </a:r>
            <a:r>
              <a:rPr lang="en-GB" sz="2000" i="1" kern="0" spc="-1" dirty="0">
                <a:solidFill>
                  <a:srgbClr val="E7E6E6">
                    <a:lumMod val="25000"/>
                  </a:srgbClr>
                </a:solidFill>
                <a:latin typeface="Century Gothic"/>
                <a:ea typeface="DejaVu Sans"/>
                <a:sym typeface="Arial"/>
              </a:rPr>
              <a:t> of your mouth.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lang="en-GB" sz="2000" b="0" kern="0" spc="-1" dirty="0">
                <a:solidFill>
                  <a:srgbClr val="E7E6E6">
                    <a:lumMod val="25000"/>
                  </a:srgbClr>
                </a:solidFill>
                <a:latin typeface="Century Gothic"/>
                <a:ea typeface="DejaVu Sans"/>
                <a:sym typeface="Arial"/>
              </a:rPr>
            </a:br>
            <a:r>
              <a:rPr lang="en-GB" sz="2000" b="0" kern="0" spc="-1" dirty="0" err="1">
                <a:solidFill>
                  <a:srgbClr val="E7E6E6">
                    <a:lumMod val="25000"/>
                  </a:srgbClr>
                </a:solidFill>
                <a:latin typeface="Century Gothic"/>
                <a:ea typeface="DejaVu Sans"/>
                <a:sym typeface="Arial"/>
              </a:rPr>
              <a:t>p</a:t>
            </a:r>
            <a:r>
              <a:rPr lang="en-GB" sz="2000" b="1" kern="0" spc="-1" dirty="0" err="1">
                <a:solidFill>
                  <a:srgbClr val="E7E6E6">
                    <a:lumMod val="25000"/>
                  </a:srgbClr>
                </a:solidFill>
                <a:latin typeface="Century Gothic"/>
                <a:ea typeface="DejaVu Sans"/>
                <a:sym typeface="Arial"/>
              </a:rPr>
              <a:t>eu</a:t>
            </a:r>
            <a:r>
              <a:rPr lang="en-GB" sz="2000" b="0" kern="0" spc="-1" dirty="0" err="1">
                <a:solidFill>
                  <a:srgbClr val="E7E6E6">
                    <a:lumMod val="25000"/>
                  </a:srgbClr>
                </a:solidFill>
                <a:latin typeface="Century Gothic"/>
                <a:ea typeface="DejaVu Sans"/>
                <a:sym typeface="Arial"/>
              </a:rPr>
              <a:t>r</a:t>
            </a:r>
            <a:r>
              <a:rPr lang="en-GB" sz="2000" b="0" kern="0" spc="-1" dirty="0">
                <a:solidFill>
                  <a:srgbClr val="E7E6E6">
                    <a:lumMod val="25000"/>
                  </a:srgbClr>
                </a:solidFill>
                <a:latin typeface="Century Gothic"/>
                <a:ea typeface="DejaVu Sans"/>
                <a:sym typeface="Arial"/>
              </a:rPr>
              <a:t> [fear]                     </a:t>
            </a:r>
            <a:r>
              <a:rPr lang="en-GB" sz="2000" b="1" i="1" kern="0" spc="-1" dirty="0">
                <a:solidFill>
                  <a:srgbClr val="E7E6E6">
                    <a:lumMod val="25000"/>
                  </a:srgbClr>
                </a:solidFill>
                <a:latin typeface="Century Gothic"/>
                <a:ea typeface="DejaVu Sans"/>
                <a:sym typeface="Arial"/>
              </a:rPr>
              <a:t>open vowel</a:t>
            </a:r>
            <a:br>
              <a:rPr lang="en-GB" sz="2000" b="1" i="1" kern="0" spc="-1" dirty="0">
                <a:solidFill>
                  <a:srgbClr val="E7E6E6">
                    <a:lumMod val="25000"/>
                  </a:srgbClr>
                </a:solidFill>
                <a:latin typeface="Century Gothic"/>
                <a:ea typeface="DejaVu Sans"/>
                <a:sym typeface="Arial"/>
              </a:rPr>
            </a:br>
            <a:br>
              <a:rPr lang="en-GB" sz="2000" b="1" i="1" kern="0" spc="-1" dirty="0">
                <a:solidFill>
                  <a:srgbClr val="E7E6E6">
                    <a:lumMod val="25000"/>
                  </a:srgbClr>
                </a:solidFill>
                <a:latin typeface="Century Gothic"/>
                <a:ea typeface="DejaVu Sans"/>
                <a:sym typeface="Arial"/>
              </a:rPr>
            </a:br>
            <a:r>
              <a:rPr lang="en-GB" sz="2000" i="1" kern="0" spc="-1" dirty="0">
                <a:solidFill>
                  <a:srgbClr val="E7E6E6">
                    <a:lumMod val="25000"/>
                  </a:srgbClr>
                </a:solidFill>
                <a:latin typeface="Century Gothic"/>
                <a:ea typeface="DejaVu Sans"/>
                <a:sym typeface="Arial"/>
              </a:rPr>
              <a:t>With this sound, your tongue is near the bottom of your mouth.</a:t>
            </a:r>
          </a:p>
        </p:txBody>
      </p:sp>
      <p:pic>
        <p:nvPicPr>
          <p:cNvPr id="39" name="Picture 38" descr="A picture containing shape&#10;&#10;Description automatically generated">
            <a:extLst>
              <a:ext uri="{FF2B5EF4-FFF2-40B4-BE49-F238E27FC236}">
                <a16:creationId xmlns:a16="http://schemas.microsoft.com/office/drawing/2014/main" id="{A2780B72-9911-4102-A18E-B2CF9B10B4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98" y="1297261"/>
            <a:ext cx="715282" cy="555540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A0EB8F79-BF85-4528-A389-86A5263BF3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4808" y="2802566"/>
            <a:ext cx="613237" cy="631491"/>
          </a:xfrm>
          <a:prstGeom prst="rect">
            <a:avLst/>
          </a:prstGeom>
        </p:spPr>
      </p:pic>
      <p:graphicFrame>
        <p:nvGraphicFramePr>
          <p:cNvPr id="42" name="Table 5">
            <a:extLst>
              <a:ext uri="{FF2B5EF4-FFF2-40B4-BE49-F238E27FC236}">
                <a16:creationId xmlns:a16="http://schemas.microsoft.com/office/drawing/2014/main" id="{05BF3723-0C19-43B4-A83C-D5351FF069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8716366"/>
              </p:ext>
            </p:extLst>
          </p:nvPr>
        </p:nvGraphicFramePr>
        <p:xfrm>
          <a:off x="361940" y="5345770"/>
          <a:ext cx="3298071" cy="3078480"/>
        </p:xfrm>
        <a:graphic>
          <a:graphicData uri="http://schemas.openxmlformats.org/drawingml/2006/table">
            <a:tbl>
              <a:tblPr/>
              <a:tblGrid>
                <a:gridCol w="738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29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67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54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[</a:t>
                      </a:r>
                      <a:r>
                        <a:rPr lang="en-GB" sz="2000" b="1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eu</a:t>
                      </a: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]</a:t>
                      </a:r>
                      <a:b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</a:b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un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peu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[</a:t>
                      </a:r>
                      <a:r>
                        <a:rPr lang="en-GB" sz="2000" b="1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eu</a:t>
                      </a: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]</a:t>
                      </a:r>
                      <a:b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</a:br>
                      <a:r>
                        <a:rPr lang="en-GB" sz="2000" b="0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peur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5781388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Ex.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3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4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00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</a:rPr>
                        <a:t>5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3" name="Google Shape;243;p34">
            <a:extLst>
              <a:ext uri="{FF2B5EF4-FFF2-40B4-BE49-F238E27FC236}">
                <a16:creationId xmlns:a16="http://schemas.microsoft.com/office/drawing/2014/main" id="{C4DCBF9B-7299-462A-8108-4EBA68D44B96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757293" y="5988063"/>
            <a:ext cx="539280" cy="539280"/>
          </a:xfrm>
          <a:prstGeom prst="rect">
            <a:avLst/>
          </a:prstGeom>
          <a:ln>
            <a:noFill/>
          </a:ln>
        </p:spPr>
      </p:pic>
      <p:graphicFrame>
        <p:nvGraphicFramePr>
          <p:cNvPr id="47" name="Table 51">
            <a:extLst>
              <a:ext uri="{FF2B5EF4-FFF2-40B4-BE49-F238E27FC236}">
                <a16:creationId xmlns:a16="http://schemas.microsoft.com/office/drawing/2014/main" id="{E5BDC23C-9121-47E4-985A-EBA1721D4C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585737"/>
              </p:ext>
            </p:extLst>
          </p:nvPr>
        </p:nvGraphicFramePr>
        <p:xfrm>
          <a:off x="317351" y="9350921"/>
          <a:ext cx="11148150" cy="15474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9743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3189767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2062717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3465923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314227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la fleur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vrai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314227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mur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entury Gothic" panose="020B0502020202020204" pitchFamily="34" charset="0"/>
                        </a:rPr>
                        <a:t>faux</a:t>
                      </a: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314227">
                <a:tc>
                  <a:txBody>
                    <a:bodyPr/>
                    <a:lstStyle/>
                    <a:p>
                      <a:r>
                        <a:rPr lang="en-GB" sz="2400" dirty="0" err="1">
                          <a:latin typeface="Century Gothic" panose="020B0502020202020204" pitchFamily="34" charset="0"/>
                        </a:rPr>
                        <a:t>l’ordinateur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96110229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2656E525-EA91-4716-B077-4C5DCDE5A21D}"/>
              </a:ext>
            </a:extLst>
          </p:cNvPr>
          <p:cNvSpPr txBox="1"/>
          <p:nvPr/>
        </p:nvSpPr>
        <p:spPr>
          <a:xfrm>
            <a:off x="2540188" y="8619897"/>
            <a:ext cx="6702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36834B-0687-4F81-BD26-0E3686A323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91070" y="5319331"/>
            <a:ext cx="5692224" cy="3064411"/>
          </a:xfrm>
          <a:prstGeom prst="rect">
            <a:avLst/>
          </a:prstGeom>
        </p:spPr>
      </p:pic>
      <p:pic>
        <p:nvPicPr>
          <p:cNvPr id="50" name="Google Shape;170;p8" descr="Jigsaw, Puzzle, Piece, Game, Concept, Solution">
            <a:extLst>
              <a:ext uri="{FF2B5EF4-FFF2-40B4-BE49-F238E27FC236}">
                <a16:creationId xmlns:a16="http://schemas.microsoft.com/office/drawing/2014/main" id="{AFBCA231-4976-45B7-9EF3-A9B9DA451889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142688" y="11228805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CustomShape 3">
            <a:extLst>
              <a:ext uri="{FF2B5EF4-FFF2-40B4-BE49-F238E27FC236}">
                <a16:creationId xmlns:a16="http://schemas.microsoft.com/office/drawing/2014/main" id="{A006F908-66CE-47DB-BD08-FFB1BF7A0011}"/>
              </a:ext>
            </a:extLst>
          </p:cNvPr>
          <p:cNvSpPr/>
          <p:nvPr/>
        </p:nvSpPr>
        <p:spPr>
          <a:xfrm>
            <a:off x="274579" y="11603197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0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You know to use </a:t>
            </a:r>
            <a:r>
              <a:rPr lang="en-GB" sz="2000" b="1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ils</a:t>
            </a:r>
            <a:r>
              <a:rPr lang="en-GB" sz="20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or </a:t>
            </a:r>
            <a:r>
              <a:rPr lang="en-GB" sz="2000" b="1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elles</a:t>
            </a:r>
            <a:r>
              <a:rPr lang="en-GB" sz="20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0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mean ‘they’ for people:</a:t>
            </a:r>
            <a:endParaRPr lang="en-GB" sz="20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361A1591-A3BB-45ED-904B-FA4E77F4CF25}"/>
              </a:ext>
            </a:extLst>
          </p:cNvPr>
          <p:cNvSpPr txBox="1">
            <a:spLocks/>
          </p:cNvSpPr>
          <p:nvPr/>
        </p:nvSpPr>
        <p:spPr>
          <a:xfrm>
            <a:off x="333016" y="11163560"/>
            <a:ext cx="4915014" cy="556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ils</a:t>
            </a:r>
            <a:r>
              <a:rPr lang="en-GB" sz="28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| </a:t>
            </a:r>
            <a:r>
              <a:rPr lang="en-GB" sz="28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elles</a:t>
            </a:r>
            <a:r>
              <a:rPr lang="en-GB" sz="28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: the pronouns ‘they’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1" name="Picture 60" descr="A picture containing text&#10;&#10;Description automatically generated">
            <a:extLst>
              <a:ext uri="{FF2B5EF4-FFF2-40B4-BE49-F238E27FC236}">
                <a16:creationId xmlns:a16="http://schemas.microsoft.com/office/drawing/2014/main" id="{FAD39D11-2780-47F3-AA6B-0AD20C8CC9E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39" y="12016606"/>
            <a:ext cx="1196696" cy="758416"/>
          </a:xfrm>
          <a:prstGeom prst="rect">
            <a:avLst/>
          </a:prstGeom>
        </p:spPr>
      </p:pic>
      <p:pic>
        <p:nvPicPr>
          <p:cNvPr id="62" name="Picture 61" descr="A picture containing text&#10;&#10;Description automatically generated">
            <a:extLst>
              <a:ext uri="{FF2B5EF4-FFF2-40B4-BE49-F238E27FC236}">
                <a16:creationId xmlns:a16="http://schemas.microsoft.com/office/drawing/2014/main" id="{2BBAE12C-7D28-44FD-85F1-A30B0FA2FC1D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420" y="11966807"/>
            <a:ext cx="1076844" cy="758442"/>
          </a:xfrm>
          <a:prstGeom prst="rect">
            <a:avLst/>
          </a:prstGeom>
        </p:spPr>
      </p:pic>
      <p:sp>
        <p:nvSpPr>
          <p:cNvPr id="63" name="CustomShape 6">
            <a:extLst>
              <a:ext uri="{FF2B5EF4-FFF2-40B4-BE49-F238E27FC236}">
                <a16:creationId xmlns:a16="http://schemas.microsoft.com/office/drawing/2014/main" id="{591AA722-E373-4A49-851D-9418198EBB9F}"/>
              </a:ext>
            </a:extLst>
          </p:cNvPr>
          <p:cNvSpPr/>
          <p:nvPr/>
        </p:nvSpPr>
        <p:spPr>
          <a:xfrm>
            <a:off x="1586400" y="12169597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000" b="1" i="0" u="sng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sont</a:t>
            </a:r>
            <a:r>
              <a:rPr kumimoji="0" lang="en-GB" sz="2000" b="1" i="0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conten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ts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4" name="CustomShape 6">
            <a:extLst>
              <a:ext uri="{FF2B5EF4-FFF2-40B4-BE49-F238E27FC236}">
                <a16:creationId xmlns:a16="http://schemas.microsoft.com/office/drawing/2014/main" id="{8CBEE65A-8E6E-4C4C-A03A-DA0B1C0EB812}"/>
              </a:ext>
            </a:extLst>
          </p:cNvPr>
          <p:cNvSpPr/>
          <p:nvPr/>
        </p:nvSpPr>
        <p:spPr>
          <a:xfrm>
            <a:off x="1586400" y="12559695"/>
            <a:ext cx="3839297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They (m or m/f) </a:t>
            </a:r>
            <a:r>
              <a:rPr kumimoji="0" lang="en-GB" sz="2000" b="0" i="0" u="sng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are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pleased.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5" name="CustomShape 6">
            <a:extLst>
              <a:ext uri="{FF2B5EF4-FFF2-40B4-BE49-F238E27FC236}">
                <a16:creationId xmlns:a16="http://schemas.microsoft.com/office/drawing/2014/main" id="{BD3D7F46-D829-4209-9EFB-473F10C3D566}"/>
              </a:ext>
            </a:extLst>
          </p:cNvPr>
          <p:cNvSpPr/>
          <p:nvPr/>
        </p:nvSpPr>
        <p:spPr>
          <a:xfrm>
            <a:off x="6513037" y="12122782"/>
            <a:ext cx="4035804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Elle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000" b="1" i="0" u="sng" strike="noStrike" kern="0" cap="none" spc="-1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sont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content</a:t>
            </a:r>
            <a:r>
              <a:rPr lang="en-GB" sz="2000" b="1" strike="noStrike" spc="-1" dirty="0">
                <a:solidFill>
                  <a:srgbClr val="FF3888"/>
                </a:solidFill>
                <a:latin typeface="Century Gothic" panose="020B0502020202020204" pitchFamily="34" charset="0"/>
                <a:ea typeface="Century Gothic"/>
              </a:rPr>
              <a:t>e</a:t>
            </a:r>
            <a:r>
              <a:rPr lang="en-GB" sz="2000" b="1" strike="noStrike" spc="-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6" name="CustomShape 6">
            <a:extLst>
              <a:ext uri="{FF2B5EF4-FFF2-40B4-BE49-F238E27FC236}">
                <a16:creationId xmlns:a16="http://schemas.microsoft.com/office/drawing/2014/main" id="{D7310CD3-692A-4D95-B351-A4C3B0D82C0D}"/>
              </a:ext>
            </a:extLst>
          </p:cNvPr>
          <p:cNvSpPr/>
          <p:nvPr/>
        </p:nvSpPr>
        <p:spPr>
          <a:xfrm>
            <a:off x="6510956" y="12543337"/>
            <a:ext cx="3839297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They (f) </a:t>
            </a:r>
            <a:r>
              <a:rPr kumimoji="0" lang="en-GB" sz="2000" b="0" i="0" u="sng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are</a:t>
            </a:r>
            <a:r>
              <a:rPr kumimoji="0" lang="en-GB" sz="2000" b="0" i="0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pleased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0" name="CustomShape 3">
            <a:extLst>
              <a:ext uri="{FF2B5EF4-FFF2-40B4-BE49-F238E27FC236}">
                <a16:creationId xmlns:a16="http://schemas.microsoft.com/office/drawing/2014/main" id="{BDCEE100-CCA4-45C6-A50F-7B8866C25117}"/>
              </a:ext>
            </a:extLst>
          </p:cNvPr>
          <p:cNvSpPr/>
          <p:nvPr/>
        </p:nvSpPr>
        <p:spPr>
          <a:xfrm>
            <a:off x="306358" y="12934009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0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Also use </a:t>
            </a:r>
            <a:r>
              <a:rPr lang="en-GB" sz="2000" b="1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ils</a:t>
            </a:r>
            <a:r>
              <a:rPr lang="en-GB" sz="20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0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to mean ‘they’ for masculine nouns:</a:t>
            </a:r>
            <a:endParaRPr lang="en-GB" sz="20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CustomShape 3">
            <a:extLst>
              <a:ext uri="{FF2B5EF4-FFF2-40B4-BE49-F238E27FC236}">
                <a16:creationId xmlns:a16="http://schemas.microsoft.com/office/drawing/2014/main" id="{DA13B8BA-F8A8-4BB7-B7D3-B0D9B1C34154}"/>
              </a:ext>
            </a:extLst>
          </p:cNvPr>
          <p:cNvSpPr/>
          <p:nvPr/>
        </p:nvSpPr>
        <p:spPr>
          <a:xfrm>
            <a:off x="6492188" y="12822444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0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And use </a:t>
            </a:r>
            <a:r>
              <a:rPr lang="en-GB" sz="2000" b="1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elles</a:t>
            </a:r>
            <a:r>
              <a:rPr lang="en-GB" sz="20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as ‘they’ for feminine nouns:</a:t>
            </a:r>
            <a:endParaRPr lang="en-GB" sz="20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CustomShape 4">
            <a:extLst>
              <a:ext uri="{FF2B5EF4-FFF2-40B4-BE49-F238E27FC236}">
                <a16:creationId xmlns:a16="http://schemas.microsoft.com/office/drawing/2014/main" id="{AEF7DB80-C85A-4C97-91B4-21ADEF79AC69}"/>
              </a:ext>
            </a:extLst>
          </p:cNvPr>
          <p:cNvSpPr/>
          <p:nvPr/>
        </p:nvSpPr>
        <p:spPr>
          <a:xfrm>
            <a:off x="1680124" y="13359376"/>
            <a:ext cx="3396506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Ils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sont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vert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4" name="CustomShape 7">
            <a:extLst>
              <a:ext uri="{FF2B5EF4-FFF2-40B4-BE49-F238E27FC236}">
                <a16:creationId xmlns:a16="http://schemas.microsoft.com/office/drawing/2014/main" id="{B53E0467-A7AA-42C6-A774-05065092878A}"/>
              </a:ext>
            </a:extLst>
          </p:cNvPr>
          <p:cNvSpPr/>
          <p:nvPr/>
        </p:nvSpPr>
        <p:spPr>
          <a:xfrm>
            <a:off x="1655413" y="13695614"/>
            <a:ext cx="4538411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They (m) are </a:t>
            </a:r>
            <a:r>
              <a:rPr kumimoji="0" lang="en-GB" sz="2000" b="0" i="1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green.</a:t>
            </a:r>
            <a:endParaRPr kumimoji="0" lang="en-GB" sz="2000" b="0" i="1" u="none" strike="noStrike" kern="0" cap="none" spc="-1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5" name="CustomShape 4">
            <a:extLst>
              <a:ext uri="{FF2B5EF4-FFF2-40B4-BE49-F238E27FC236}">
                <a16:creationId xmlns:a16="http://schemas.microsoft.com/office/drawing/2014/main" id="{883B0A79-6BEE-4057-94EC-D78E03D6049F}"/>
              </a:ext>
            </a:extLst>
          </p:cNvPr>
          <p:cNvSpPr/>
          <p:nvPr/>
        </p:nvSpPr>
        <p:spPr>
          <a:xfrm>
            <a:off x="6519330" y="13342166"/>
            <a:ext cx="5119780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Elles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sont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jaunes. 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6" name="CustomShape 7">
            <a:extLst>
              <a:ext uri="{FF2B5EF4-FFF2-40B4-BE49-F238E27FC236}">
                <a16:creationId xmlns:a16="http://schemas.microsoft.com/office/drawing/2014/main" id="{5F62947D-8BE5-4B4B-9F2D-FC3ACC57D3D6}"/>
              </a:ext>
            </a:extLst>
          </p:cNvPr>
          <p:cNvSpPr/>
          <p:nvPr/>
        </p:nvSpPr>
        <p:spPr>
          <a:xfrm>
            <a:off x="6535179" y="13708139"/>
            <a:ext cx="4358670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They (f) are </a:t>
            </a:r>
            <a:r>
              <a:rPr kumimoji="0" lang="en-GB" sz="2000" b="0" i="1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yellow.</a:t>
            </a:r>
            <a:endParaRPr kumimoji="0" lang="en-GB" sz="2000" b="0" i="1" u="none" strike="noStrike" kern="0" cap="none" spc="-1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7" name="Picture 76" descr="A picture containing measuring stick, indoor, black, plant&#10;&#10;Description automatically generated">
            <a:extLst>
              <a:ext uri="{FF2B5EF4-FFF2-40B4-BE49-F238E27FC236}">
                <a16:creationId xmlns:a16="http://schemas.microsoft.com/office/drawing/2014/main" id="{C95A4FAB-CE70-4E3A-87D3-745B5BAF86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021" y="13414118"/>
            <a:ext cx="905358" cy="454188"/>
          </a:xfrm>
          <a:prstGeom prst="rect">
            <a:avLst/>
          </a:prstGeom>
        </p:spPr>
      </p:pic>
      <p:pic>
        <p:nvPicPr>
          <p:cNvPr id="78" name="Picture 77" descr="A picture containing text&#10;&#10;Description automatically generated">
            <a:extLst>
              <a:ext uri="{FF2B5EF4-FFF2-40B4-BE49-F238E27FC236}">
                <a16:creationId xmlns:a16="http://schemas.microsoft.com/office/drawing/2014/main" id="{E127CEC6-5507-447E-92BC-F8977984833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70" y="13437230"/>
            <a:ext cx="1114642" cy="358079"/>
          </a:xfrm>
          <a:prstGeom prst="rect">
            <a:avLst/>
          </a:prstGeom>
        </p:spPr>
      </p:pic>
      <p:pic>
        <p:nvPicPr>
          <p:cNvPr id="79" name="Picture 78" descr="A picture containing text&#10;&#10;Description automatically generated">
            <a:extLst>
              <a:ext uri="{FF2B5EF4-FFF2-40B4-BE49-F238E27FC236}">
                <a16:creationId xmlns:a16="http://schemas.microsoft.com/office/drawing/2014/main" id="{5D50A96E-C7AE-4D63-B8B9-D95EC17D83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70" y="13589630"/>
            <a:ext cx="1114642" cy="358079"/>
          </a:xfrm>
          <a:prstGeom prst="rect">
            <a:avLst/>
          </a:prstGeom>
        </p:spPr>
      </p:pic>
      <p:pic>
        <p:nvPicPr>
          <p:cNvPr id="80" name="Picture 79" descr="A picture containing measuring stick, indoor, black, plant&#10;&#10;Description automatically generated">
            <a:extLst>
              <a:ext uri="{FF2B5EF4-FFF2-40B4-BE49-F238E27FC236}">
                <a16:creationId xmlns:a16="http://schemas.microsoft.com/office/drawing/2014/main" id="{133D0170-2E3B-49C2-AEB1-98E89135FC5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421" y="13680894"/>
            <a:ext cx="905358" cy="45418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0EFFAC8-C736-436B-96BD-4F4F081BB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582" y="14148533"/>
            <a:ext cx="2377646" cy="853514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F2789CD3-1B58-442D-BA43-108E5FE9D932}"/>
              </a:ext>
            </a:extLst>
          </p:cNvPr>
          <p:cNvSpPr txBox="1"/>
          <p:nvPr/>
        </p:nvSpPr>
        <p:spPr>
          <a:xfrm>
            <a:off x="2602528" y="14301528"/>
            <a:ext cx="4572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quelle image ? 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B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C6BDBD19-6762-4BB1-8942-71364D6DA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950420"/>
              </p:ext>
            </p:extLst>
          </p:nvPr>
        </p:nvGraphicFramePr>
        <p:xfrm>
          <a:off x="331528" y="14990719"/>
          <a:ext cx="11498532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2232">
                  <a:extLst>
                    <a:ext uri="{9D8B030D-6E8A-4147-A177-3AD203B41FA5}">
                      <a16:colId xmlns:a16="http://schemas.microsoft.com/office/drawing/2014/main" val="1194363397"/>
                    </a:ext>
                  </a:extLst>
                </a:gridCol>
                <a:gridCol w="1374190">
                  <a:extLst>
                    <a:ext uri="{9D8B030D-6E8A-4147-A177-3AD203B41FA5}">
                      <a16:colId xmlns:a16="http://schemas.microsoft.com/office/drawing/2014/main" val="1232294786"/>
                    </a:ext>
                  </a:extLst>
                </a:gridCol>
                <a:gridCol w="515570">
                  <a:extLst>
                    <a:ext uri="{9D8B030D-6E8A-4147-A177-3AD203B41FA5}">
                      <a16:colId xmlns:a16="http://schemas.microsoft.com/office/drawing/2014/main" val="2666633439"/>
                    </a:ext>
                  </a:extLst>
                </a:gridCol>
                <a:gridCol w="1400852">
                  <a:extLst>
                    <a:ext uri="{9D8B030D-6E8A-4147-A177-3AD203B41FA5}">
                      <a16:colId xmlns:a16="http://schemas.microsoft.com/office/drawing/2014/main" val="2943204032"/>
                    </a:ext>
                  </a:extLst>
                </a:gridCol>
                <a:gridCol w="488908">
                  <a:extLst>
                    <a:ext uri="{9D8B030D-6E8A-4147-A177-3AD203B41FA5}">
                      <a16:colId xmlns:a16="http://schemas.microsoft.com/office/drawing/2014/main" val="1684268984"/>
                    </a:ext>
                  </a:extLst>
                </a:gridCol>
                <a:gridCol w="1427514">
                  <a:extLst>
                    <a:ext uri="{9D8B030D-6E8A-4147-A177-3AD203B41FA5}">
                      <a16:colId xmlns:a16="http://schemas.microsoft.com/office/drawing/2014/main" val="2189129078"/>
                    </a:ext>
                  </a:extLst>
                </a:gridCol>
                <a:gridCol w="543526">
                  <a:extLst>
                    <a:ext uri="{9D8B030D-6E8A-4147-A177-3AD203B41FA5}">
                      <a16:colId xmlns:a16="http://schemas.microsoft.com/office/drawing/2014/main" val="448032015"/>
                    </a:ext>
                  </a:extLst>
                </a:gridCol>
                <a:gridCol w="1372896">
                  <a:extLst>
                    <a:ext uri="{9D8B030D-6E8A-4147-A177-3AD203B41FA5}">
                      <a16:colId xmlns:a16="http://schemas.microsoft.com/office/drawing/2014/main" val="3923432136"/>
                    </a:ext>
                  </a:extLst>
                </a:gridCol>
                <a:gridCol w="557504">
                  <a:extLst>
                    <a:ext uri="{9D8B030D-6E8A-4147-A177-3AD203B41FA5}">
                      <a16:colId xmlns:a16="http://schemas.microsoft.com/office/drawing/2014/main" val="4150378877"/>
                    </a:ext>
                  </a:extLst>
                </a:gridCol>
                <a:gridCol w="1358918">
                  <a:extLst>
                    <a:ext uri="{9D8B030D-6E8A-4147-A177-3AD203B41FA5}">
                      <a16:colId xmlns:a16="http://schemas.microsoft.com/office/drawing/2014/main" val="2630925735"/>
                    </a:ext>
                  </a:extLst>
                </a:gridCol>
                <a:gridCol w="530842">
                  <a:extLst>
                    <a:ext uri="{9D8B030D-6E8A-4147-A177-3AD203B41FA5}">
                      <a16:colId xmlns:a16="http://schemas.microsoft.com/office/drawing/2014/main" val="33884915"/>
                    </a:ext>
                  </a:extLst>
                </a:gridCol>
                <a:gridCol w="1385580">
                  <a:extLst>
                    <a:ext uri="{9D8B030D-6E8A-4147-A177-3AD203B41FA5}">
                      <a16:colId xmlns:a16="http://schemas.microsoft.com/office/drawing/2014/main" val="40792244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b="1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65792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74505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430DA01-3568-4BF8-827A-01AC5E65E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5976" y="7108015"/>
            <a:ext cx="3465879" cy="36196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7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62975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27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695976" y="1449967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Lis les phrases.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quel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mot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878" y="11981891"/>
            <a:ext cx="2377646" cy="8535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CC988D-31DE-4CA7-897A-8F0EB67108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482" y="1305680"/>
            <a:ext cx="2274005" cy="8596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88C135-D122-410D-9524-D4325B3C2B6C}"/>
              </a:ext>
            </a:extLst>
          </p:cNvPr>
          <p:cNvSpPr txBox="1"/>
          <p:nvPr/>
        </p:nvSpPr>
        <p:spPr>
          <a:xfrm>
            <a:off x="220887" y="2165291"/>
            <a:ext cx="2475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Exemple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: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57799C2-0D01-4C0D-A3CF-F9CABB5C1B85}"/>
              </a:ext>
            </a:extLst>
          </p:cNvPr>
          <p:cNvSpPr/>
          <p:nvPr/>
        </p:nvSpPr>
        <p:spPr>
          <a:xfrm>
            <a:off x="329891" y="2690817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DC83416-F152-42C1-8998-0BFBD28738AE}"/>
              </a:ext>
            </a:extLst>
          </p:cNvPr>
          <p:cNvSpPr/>
          <p:nvPr/>
        </p:nvSpPr>
        <p:spPr>
          <a:xfrm>
            <a:off x="334921" y="3191434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A890026-F8F6-4BB4-9B83-158C309D8355}"/>
              </a:ext>
            </a:extLst>
          </p:cNvPr>
          <p:cNvSpPr/>
          <p:nvPr/>
        </p:nvSpPr>
        <p:spPr>
          <a:xfrm>
            <a:off x="338146" y="3714256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470DF09-A75C-4939-BC58-7ECA46F8BCE4}"/>
              </a:ext>
            </a:extLst>
          </p:cNvPr>
          <p:cNvSpPr/>
          <p:nvPr/>
        </p:nvSpPr>
        <p:spPr>
          <a:xfrm>
            <a:off x="334891" y="4212925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DAA0B1B-90A1-4B94-9FD6-D79271D014F4}"/>
              </a:ext>
            </a:extLst>
          </p:cNvPr>
          <p:cNvSpPr/>
          <p:nvPr/>
        </p:nvSpPr>
        <p:spPr>
          <a:xfrm>
            <a:off x="334891" y="4730164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3155055-E821-4EBD-BD56-C625026AA2EC}"/>
              </a:ext>
            </a:extLst>
          </p:cNvPr>
          <p:cNvSpPr/>
          <p:nvPr/>
        </p:nvSpPr>
        <p:spPr>
          <a:xfrm>
            <a:off x="334891" y="5303326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17E784-3E6E-472B-B8FF-164BD3D40D18}"/>
              </a:ext>
            </a:extLst>
          </p:cNvPr>
          <p:cNvSpPr txBox="1"/>
          <p:nvPr/>
        </p:nvSpPr>
        <p:spPr>
          <a:xfrm>
            <a:off x="1555105" y="2191699"/>
            <a:ext cx="8550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Il y a trois 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murs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tables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Ils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sont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bleus.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E1CDF7-09D0-48CF-80E7-C4E5E6411665}"/>
              </a:ext>
            </a:extLst>
          </p:cNvPr>
          <p:cNvSpPr txBox="1"/>
          <p:nvPr/>
        </p:nvSpPr>
        <p:spPr>
          <a:xfrm>
            <a:off x="823925" y="2690816"/>
            <a:ext cx="9033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Il y a six 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ordinateurs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chaises.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Ils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sont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modernes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CBB9A1-D382-49A7-965A-4A742CD097E7}"/>
              </a:ext>
            </a:extLst>
          </p:cNvPr>
          <p:cNvSpPr txBox="1"/>
          <p:nvPr/>
        </p:nvSpPr>
        <p:spPr>
          <a:xfrm>
            <a:off x="843569" y="3183940"/>
            <a:ext cx="10077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Il y a deux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sacs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règles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Elles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sont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utiles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FCDE06-D688-42EF-BA61-CB34353F7B86}"/>
              </a:ext>
            </a:extLst>
          </p:cNvPr>
          <p:cNvSpPr txBox="1"/>
          <p:nvPr/>
        </p:nvSpPr>
        <p:spPr>
          <a:xfrm>
            <a:off x="843368" y="3714256"/>
            <a:ext cx="10077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Il y a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quatre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livres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affiches.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Ils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sont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intéressants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027359-DE82-4AC1-AEB3-FCBF5B2F1DB5}"/>
              </a:ext>
            </a:extLst>
          </p:cNvPr>
          <p:cNvSpPr txBox="1"/>
          <p:nvPr/>
        </p:nvSpPr>
        <p:spPr>
          <a:xfrm>
            <a:off x="857981" y="4190983"/>
            <a:ext cx="10077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Il y a trois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crayons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bouteilles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Ils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sont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sur le bureau.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B3A159-3D73-4DE4-B684-58DB507C1CAC}"/>
              </a:ext>
            </a:extLst>
          </p:cNvPr>
          <p:cNvSpPr txBox="1"/>
          <p:nvPr/>
        </p:nvSpPr>
        <p:spPr>
          <a:xfrm>
            <a:off x="857981" y="4791719"/>
            <a:ext cx="10077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Il y a trois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fleurs | sacs.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Elles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sont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jolies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863769-BB48-43C2-86A0-ABF9CDCC2E16}"/>
              </a:ext>
            </a:extLst>
          </p:cNvPr>
          <p:cNvSpPr txBox="1"/>
          <p:nvPr/>
        </p:nvSpPr>
        <p:spPr>
          <a:xfrm>
            <a:off x="828926" y="5344710"/>
            <a:ext cx="10077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Il y a deux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sacs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| 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gommes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Elles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sont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sur les tables.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100A501-4F2C-41A6-8D43-4EB9A6BAC7E2}"/>
              </a:ext>
            </a:extLst>
          </p:cNvPr>
          <p:cNvSpPr/>
          <p:nvPr/>
        </p:nvSpPr>
        <p:spPr>
          <a:xfrm>
            <a:off x="2781409" y="2204195"/>
            <a:ext cx="661408" cy="371407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8DA629F-6102-4223-9C6C-752BC7B88B7D}"/>
              </a:ext>
            </a:extLst>
          </p:cNvPr>
          <p:cNvSpPr/>
          <p:nvPr/>
        </p:nvSpPr>
        <p:spPr>
          <a:xfrm>
            <a:off x="4594495" y="2201568"/>
            <a:ext cx="295384" cy="359555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6" name="Picture 45" descr="A picture containing logo&#10;&#10;Description automatically generated">
            <a:extLst>
              <a:ext uri="{FF2B5EF4-FFF2-40B4-BE49-F238E27FC236}">
                <a16:creationId xmlns:a16="http://schemas.microsoft.com/office/drawing/2014/main" id="{89B0BF07-9674-4067-A211-33BE3535DB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345" y="2504164"/>
            <a:ext cx="2000638" cy="312881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2BE5ED2-05D0-4C9C-99AD-E6FB7C0BC201}"/>
              </a:ext>
            </a:extLst>
          </p:cNvPr>
          <p:cNvSpPr txBox="1"/>
          <p:nvPr/>
        </p:nvSpPr>
        <p:spPr>
          <a:xfrm>
            <a:off x="334069" y="7108015"/>
            <a:ext cx="3310180" cy="3785652"/>
          </a:xfrm>
          <a:prstGeom prst="rect">
            <a:avLst/>
          </a:prstGeom>
          <a:solidFill>
            <a:srgbClr val="FFFAEB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Chandel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Que du bonh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Avec ma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œu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!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Beaucoup de 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rre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Pour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quatre-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Mais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sans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ranc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œ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!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L’hiver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rt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prend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vigu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n’ai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pas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!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Plein de coul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Comme de belles fl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Près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œ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!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2548B95-3BE1-442F-A54A-39AF1B6959FB}"/>
              </a:ext>
            </a:extLst>
          </p:cNvPr>
          <p:cNvSpPr txBox="1"/>
          <p:nvPr/>
        </p:nvSpPr>
        <p:spPr>
          <a:xfrm>
            <a:off x="3581826" y="7108015"/>
            <a:ext cx="4844150" cy="3785652"/>
          </a:xfrm>
          <a:prstGeom prst="rect">
            <a:avLst/>
          </a:prstGeom>
          <a:solidFill>
            <a:srgbClr val="F2F7FC"/>
          </a:solidFill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Candlemas.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What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happiness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With my sister!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Lots of butter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For my four-o'clock afternoon snack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But without resentment!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Winter is dying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Or gaining strength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I'm not afraid!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Full of colours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Like beautiful flowers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Close to my heart!</a:t>
            </a:r>
            <a:endParaRPr lang="en-GB" sz="3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11A071-FADE-4A64-8D9A-FCBAD689F2EF}"/>
              </a:ext>
            </a:extLst>
          </p:cNvPr>
          <p:cNvGrpSpPr/>
          <p:nvPr/>
        </p:nvGrpSpPr>
        <p:grpSpPr>
          <a:xfrm>
            <a:off x="220887" y="6297257"/>
            <a:ext cx="2712162" cy="646316"/>
            <a:chOff x="1639842" y="1416995"/>
            <a:chExt cx="1801949" cy="409714"/>
          </a:xfrm>
        </p:grpSpPr>
        <p:sp>
          <p:nvSpPr>
            <p:cNvPr id="55" name="Google Shape;112;p3">
              <a:extLst>
                <a:ext uri="{FF2B5EF4-FFF2-40B4-BE49-F238E27FC236}">
                  <a16:creationId xmlns:a16="http://schemas.microsoft.com/office/drawing/2014/main" id="{25BB387D-5831-4FD2-9522-93794F5272C6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2626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6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22B7E233-F4C7-4DD9-858F-D2052DD8EFF3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0DAE906-F887-48E9-80C7-2B51FA9252EC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626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prononcer</a:t>
              </a:r>
              <a:endParaRPr lang="en-GB" sz="2626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" name="Picture 5" descr="A pancake in a pan&#10;&#10;Description automatically generated">
            <a:extLst>
              <a:ext uri="{FF2B5EF4-FFF2-40B4-BE49-F238E27FC236}">
                <a16:creationId xmlns:a16="http://schemas.microsoft.com/office/drawing/2014/main" id="{C843D678-DCD5-492D-ADD3-C115B30C8C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54" y="6982887"/>
            <a:ext cx="1685833" cy="1411177"/>
          </a:xfrm>
          <a:prstGeom prst="rect">
            <a:avLst/>
          </a:prstGeom>
        </p:spPr>
      </p:pic>
      <p:sp>
        <p:nvSpPr>
          <p:cNvPr id="58" name="Rounded Rectangle 46">
            <a:extLst>
              <a:ext uri="{FF2B5EF4-FFF2-40B4-BE49-F238E27FC236}">
                <a16:creationId xmlns:a16="http://schemas.microsoft.com/office/drawing/2014/main" id="{DCEEE26E-8BBD-4177-B933-0E7B78F3B7C2}"/>
              </a:ext>
            </a:extLst>
          </p:cNvPr>
          <p:cNvSpPr/>
          <p:nvPr/>
        </p:nvSpPr>
        <p:spPr>
          <a:xfrm>
            <a:off x="6362840" y="9277778"/>
            <a:ext cx="3063455" cy="1720896"/>
          </a:xfrm>
          <a:prstGeom prst="wedgeRoundRectCallout">
            <a:avLst>
              <a:gd name="adj1" fmla="val 72777"/>
              <a:gd name="adj2" fmla="val 8168"/>
              <a:gd name="adj3" fmla="val 16667"/>
            </a:avLst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rgbClr val="FF0066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Chandeleur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2 </a:t>
            </a:r>
            <a:r>
              <a:rPr kumimoji="0" lang="en-GB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février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fête. </a:t>
            </a:r>
            <a:r>
              <a:rPr kumimoji="0" lang="en-GB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France, la tradition </a:t>
            </a:r>
            <a:r>
              <a:rPr kumimoji="0" lang="en-GB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manger beaucoup de crêpes, surtout </a:t>
            </a:r>
            <a:r>
              <a:rPr kumimoji="0" lang="en-GB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Bretagne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</a:t>
            </a:r>
          </a:p>
        </p:txBody>
      </p:sp>
      <p:pic>
        <p:nvPicPr>
          <p:cNvPr id="47" name="Picture 46" descr="A logo with a circle and text&#10;&#10;Description automatically generated">
            <a:extLst>
              <a:ext uri="{FF2B5EF4-FFF2-40B4-BE49-F238E27FC236}">
                <a16:creationId xmlns:a16="http://schemas.microsoft.com/office/drawing/2014/main" id="{A1B6B2BE-F026-4898-A421-0054E627C8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982" y="6837029"/>
            <a:ext cx="1013232" cy="924922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E19C5A05-C6A8-4815-AF89-3C1DCACD5AE4}"/>
              </a:ext>
            </a:extLst>
          </p:cNvPr>
          <p:cNvSpPr txBox="1"/>
          <p:nvPr/>
        </p:nvSpPr>
        <p:spPr>
          <a:xfrm>
            <a:off x="2933049" y="6377988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Lis 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poème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avec ton/ta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partenaire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3A16D0-FDC5-45BD-8108-035EC0425B1D}"/>
              </a:ext>
            </a:extLst>
          </p:cNvPr>
          <p:cNvSpPr txBox="1"/>
          <p:nvPr/>
        </p:nvSpPr>
        <p:spPr>
          <a:xfrm>
            <a:off x="359389" y="10814008"/>
            <a:ext cx="3310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1" dirty="0">
                <a:latin typeface="Century Gothic" panose="020B0502020202020204" pitchFamily="34" charset="0"/>
              </a:rPr>
              <a:t>Marie-Odile Guillou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D2C5F0E-DFB9-4187-B066-3CDDD417982D}"/>
              </a:ext>
            </a:extLst>
          </p:cNvPr>
          <p:cNvSpPr txBox="1"/>
          <p:nvPr/>
        </p:nvSpPr>
        <p:spPr>
          <a:xfrm>
            <a:off x="2638704" y="12145369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Trouve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la phrase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correspondante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69B1CBB-63B1-4641-9DA2-A989ACF5A6D9}"/>
              </a:ext>
            </a:extLst>
          </p:cNvPr>
          <p:cNvSpPr txBox="1"/>
          <p:nvPr/>
        </p:nvSpPr>
        <p:spPr>
          <a:xfrm>
            <a:off x="3257873" y="12806812"/>
            <a:ext cx="5950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la date de la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Chandeleur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B4AF2C0-F83C-478E-9C0C-3C383B4AAEB2}"/>
              </a:ext>
            </a:extLst>
          </p:cNvPr>
          <p:cNvSpPr/>
          <p:nvPr/>
        </p:nvSpPr>
        <p:spPr>
          <a:xfrm>
            <a:off x="2656828" y="12783587"/>
            <a:ext cx="592979" cy="427353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DAB5769-5FC6-43CC-958D-3D36F451A8A8}"/>
              </a:ext>
            </a:extLst>
          </p:cNvPr>
          <p:cNvSpPr/>
          <p:nvPr/>
        </p:nvSpPr>
        <p:spPr>
          <a:xfrm>
            <a:off x="2647695" y="13258111"/>
            <a:ext cx="592979" cy="427353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3151BAE-C5BB-4CA9-BE60-0A7CB9FCE98C}"/>
              </a:ext>
            </a:extLst>
          </p:cNvPr>
          <p:cNvSpPr/>
          <p:nvPr/>
        </p:nvSpPr>
        <p:spPr>
          <a:xfrm>
            <a:off x="2670142" y="13725475"/>
            <a:ext cx="592979" cy="427353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EF009FBA-7770-4A4A-8ECA-6DD8FC345370}"/>
              </a:ext>
            </a:extLst>
          </p:cNvPr>
          <p:cNvSpPr/>
          <p:nvPr/>
        </p:nvSpPr>
        <p:spPr>
          <a:xfrm>
            <a:off x="2663432" y="14188594"/>
            <a:ext cx="592979" cy="427353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BA54502-EFEB-4681-A289-02ECE72BC5FD}"/>
              </a:ext>
            </a:extLst>
          </p:cNvPr>
          <p:cNvSpPr/>
          <p:nvPr/>
        </p:nvSpPr>
        <p:spPr>
          <a:xfrm>
            <a:off x="2670141" y="14691724"/>
            <a:ext cx="592979" cy="427353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CF19422-9DFD-4F82-AFF2-BB78687F4D06}"/>
              </a:ext>
            </a:extLst>
          </p:cNvPr>
          <p:cNvSpPr txBox="1"/>
          <p:nvPr/>
        </p:nvSpPr>
        <p:spPr>
          <a:xfrm>
            <a:off x="3249807" y="13312398"/>
            <a:ext cx="5950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Ce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sont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des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jours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de la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semaine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38AB59C-47FF-4D6B-A5FB-FFDFB4E8C57C}"/>
              </a:ext>
            </a:extLst>
          </p:cNvPr>
          <p:cNvSpPr txBox="1"/>
          <p:nvPr/>
        </p:nvSpPr>
        <p:spPr>
          <a:xfrm>
            <a:off x="3320531" y="13749173"/>
            <a:ext cx="5950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L’hiver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est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saison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C550E02-5455-4F2D-8739-91BBD2E7C340}"/>
              </a:ext>
            </a:extLst>
          </p:cNvPr>
          <p:cNvSpPr txBox="1"/>
          <p:nvPr/>
        </p:nvSpPr>
        <p:spPr>
          <a:xfrm>
            <a:off x="3265880" y="14203957"/>
            <a:ext cx="8243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Aujourd’hui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l’anniversaire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de ma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sœur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51C8106-769D-4138-B1A1-31BFAB226242}"/>
              </a:ext>
            </a:extLst>
          </p:cNvPr>
          <p:cNvSpPr txBox="1"/>
          <p:nvPr/>
        </p:nvSpPr>
        <p:spPr>
          <a:xfrm>
            <a:off x="3310087" y="14695406"/>
            <a:ext cx="5950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le weekend.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590E7B6-4DE2-44AE-9D28-2C10B1A5E3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72493"/>
              </p:ext>
            </p:extLst>
          </p:nvPr>
        </p:nvGraphicFramePr>
        <p:xfrm>
          <a:off x="496167" y="12806812"/>
          <a:ext cx="1641088" cy="2223900"/>
        </p:xfrm>
        <a:graphic>
          <a:graphicData uri="http://schemas.openxmlformats.org/drawingml/2006/table">
            <a:tbl>
              <a:tblPr firstRow="1" bandRow="1"/>
              <a:tblGrid>
                <a:gridCol w="820544">
                  <a:extLst>
                    <a:ext uri="{9D8B030D-6E8A-4147-A177-3AD203B41FA5}">
                      <a16:colId xmlns:a16="http://schemas.microsoft.com/office/drawing/2014/main" val="3094247030"/>
                    </a:ext>
                  </a:extLst>
                </a:gridCol>
                <a:gridCol w="820544">
                  <a:extLst>
                    <a:ext uri="{9D8B030D-6E8A-4147-A177-3AD203B41FA5}">
                      <a16:colId xmlns:a16="http://schemas.microsoft.com/office/drawing/2014/main" val="3175228224"/>
                    </a:ext>
                  </a:extLst>
                </a:gridCol>
              </a:tblGrid>
              <a:tr h="4447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00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5719355"/>
                  </a:ext>
                </a:extLst>
              </a:tr>
              <a:tr h="4447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4058159"/>
                  </a:ext>
                </a:extLst>
              </a:tr>
              <a:tr h="4447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6414756"/>
                  </a:ext>
                </a:extLst>
              </a:tr>
              <a:tr h="4447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8506348"/>
                  </a:ext>
                </a:extLst>
              </a:tr>
              <a:tr h="44478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6278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3138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BF57D-5712-4531-9884-A070797D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880259"/>
            <a:ext cx="10515600" cy="495482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Phonics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008C49-728E-4650-8E97-C36B06CBC61C}"/>
              </a:ext>
            </a:extLst>
          </p:cNvPr>
          <p:cNvSpPr/>
          <p:nvPr/>
        </p:nvSpPr>
        <p:spPr>
          <a:xfrm>
            <a:off x="838200" y="7956733"/>
            <a:ext cx="2313247" cy="748825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Phonics</a:t>
            </a:r>
            <a:endParaRPr lang="en-GB" sz="3938" dirty="0"/>
          </a:p>
        </p:txBody>
      </p:sp>
      <p:pic>
        <p:nvPicPr>
          <p:cNvPr id="5" name="Google Shape;111;p3" descr="Speech Icon, Voice, Talking, Audio, Speech">
            <a:extLst>
              <a:ext uri="{FF2B5EF4-FFF2-40B4-BE49-F238E27FC236}">
                <a16:creationId xmlns:a16="http://schemas.microsoft.com/office/drawing/2014/main" id="{7E66802C-16BA-4516-9797-BADB9757E4F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6451" y="7956733"/>
            <a:ext cx="856568" cy="7700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e 107">
            <a:extLst>
              <a:ext uri="{FF2B5EF4-FFF2-40B4-BE49-F238E27FC236}">
                <a16:creationId xmlns:a16="http://schemas.microsoft.com/office/drawing/2014/main" id="{1972CB00-9685-4365-BC91-43BFDE7F0C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577848"/>
              </p:ext>
            </p:extLst>
          </p:nvPr>
        </p:nvGraphicFramePr>
        <p:xfrm>
          <a:off x="6303921" y="12672122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182AD3D-4FB1-4DD2-99FC-4DE2CA4C00B3}"/>
              </a:ext>
            </a:extLst>
          </p:cNvPr>
          <p:cNvSpPr txBox="1"/>
          <p:nvPr/>
        </p:nvSpPr>
        <p:spPr>
          <a:xfrm>
            <a:off x="6333121" y="15358446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</a:t>
            </a:r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</a:t>
            </a:r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ne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626C0E-6A01-421B-A1C6-8242B33B4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172" y="13407602"/>
            <a:ext cx="2142482" cy="1267635"/>
          </a:xfrm>
          <a:prstGeom prst="rect">
            <a:avLst/>
          </a:prstGeom>
        </p:spPr>
      </p:pic>
      <p:graphicFrame>
        <p:nvGraphicFramePr>
          <p:cNvPr id="27" name="Table 107">
            <a:extLst>
              <a:ext uri="{FF2B5EF4-FFF2-40B4-BE49-F238E27FC236}">
                <a16:creationId xmlns:a16="http://schemas.microsoft.com/office/drawing/2014/main" id="{C40E87F4-AD87-4461-BE71-D84BCCAD0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572172"/>
              </p:ext>
            </p:extLst>
          </p:nvPr>
        </p:nvGraphicFramePr>
        <p:xfrm>
          <a:off x="363719" y="8974684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SFC -t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8" name="Table 107">
            <a:extLst>
              <a:ext uri="{FF2B5EF4-FFF2-40B4-BE49-F238E27FC236}">
                <a16:creationId xmlns:a16="http://schemas.microsoft.com/office/drawing/2014/main" id="{700E07A2-7770-499F-BC29-3591CD7E58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197120"/>
              </p:ext>
            </p:extLst>
          </p:nvPr>
        </p:nvGraphicFramePr>
        <p:xfrm>
          <a:off x="3292060" y="8975315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SFC -s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9" name="Table 107">
            <a:extLst>
              <a:ext uri="{FF2B5EF4-FFF2-40B4-BE49-F238E27FC236}">
                <a16:creationId xmlns:a16="http://schemas.microsoft.com/office/drawing/2014/main" id="{28941CA1-FF11-416A-A5DA-8444C29C04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212895"/>
              </p:ext>
            </p:extLst>
          </p:nvPr>
        </p:nvGraphicFramePr>
        <p:xfrm>
          <a:off x="6272301" y="8974684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SFC -</a:t>
                      </a:r>
                      <a:r>
                        <a:rPr lang="en-GB" sz="3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30" name="Table 107">
            <a:extLst>
              <a:ext uri="{FF2B5EF4-FFF2-40B4-BE49-F238E27FC236}">
                <a16:creationId xmlns:a16="http://schemas.microsoft.com/office/drawing/2014/main" id="{2D674663-7672-493C-9B9F-DA9E2D79EE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438568"/>
              </p:ext>
            </p:extLst>
          </p:nvPr>
        </p:nvGraphicFramePr>
        <p:xfrm>
          <a:off x="9230908" y="8998058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SFC -x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31" name="Table 107">
            <a:extLst>
              <a:ext uri="{FF2B5EF4-FFF2-40B4-BE49-F238E27FC236}">
                <a16:creationId xmlns:a16="http://schemas.microsoft.com/office/drawing/2014/main" id="{85D7BC09-D6DB-41F5-9A84-C136F4F653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910052"/>
              </p:ext>
            </p:extLst>
          </p:nvPr>
        </p:nvGraphicFramePr>
        <p:xfrm>
          <a:off x="9230908" y="12672122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an/</a:t>
                      </a:r>
                      <a:r>
                        <a:rPr lang="en-GB" sz="4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40" name="Picture 39" descr="Shape, circle&#10;&#10;Description automatically generated">
            <a:extLst>
              <a:ext uri="{FF2B5EF4-FFF2-40B4-BE49-F238E27FC236}">
                <a16:creationId xmlns:a16="http://schemas.microsoft.com/office/drawing/2014/main" id="{73840D6B-07EB-4EDE-A28F-99BAA4FF1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763" y="9032264"/>
            <a:ext cx="518288" cy="622336"/>
          </a:xfrm>
          <a:prstGeom prst="rect">
            <a:avLst/>
          </a:prstGeom>
        </p:spPr>
      </p:pic>
      <p:pic>
        <p:nvPicPr>
          <p:cNvPr id="41" name="Picture 40" descr="Shape, circle&#10;&#10;Description automatically generated">
            <a:extLst>
              <a:ext uri="{FF2B5EF4-FFF2-40B4-BE49-F238E27FC236}">
                <a16:creationId xmlns:a16="http://schemas.microsoft.com/office/drawing/2014/main" id="{FDFC6CAE-19D1-4448-90AD-DBABD4682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402" y="9032895"/>
            <a:ext cx="518288" cy="622336"/>
          </a:xfrm>
          <a:prstGeom prst="rect">
            <a:avLst/>
          </a:prstGeom>
        </p:spPr>
      </p:pic>
      <p:pic>
        <p:nvPicPr>
          <p:cNvPr id="42" name="Picture 41" descr="Shape, circle&#10;&#10;Description automatically generated">
            <a:extLst>
              <a:ext uri="{FF2B5EF4-FFF2-40B4-BE49-F238E27FC236}">
                <a16:creationId xmlns:a16="http://schemas.microsoft.com/office/drawing/2014/main" id="{D1536759-FC25-451B-B68C-C9C3FA117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986" y="9032158"/>
            <a:ext cx="518288" cy="622336"/>
          </a:xfrm>
          <a:prstGeom prst="rect">
            <a:avLst/>
          </a:prstGeom>
        </p:spPr>
      </p:pic>
      <p:pic>
        <p:nvPicPr>
          <p:cNvPr id="43" name="Picture 42" descr="Shape, circle&#10;&#10;Description automatically generated">
            <a:extLst>
              <a:ext uri="{FF2B5EF4-FFF2-40B4-BE49-F238E27FC236}">
                <a16:creationId xmlns:a16="http://schemas.microsoft.com/office/drawing/2014/main" id="{697796D8-506B-4419-9186-3EAC20467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214" y="9041958"/>
            <a:ext cx="518288" cy="622336"/>
          </a:xfrm>
          <a:prstGeom prst="rect">
            <a:avLst/>
          </a:prstGeom>
        </p:spPr>
      </p:pic>
      <p:grpSp>
        <p:nvGrpSpPr>
          <p:cNvPr id="44" name="Group 43" descr="a tall boy and a small boy with arrow pointing to the small boy">
            <a:extLst>
              <a:ext uri="{FF2B5EF4-FFF2-40B4-BE49-F238E27FC236}">
                <a16:creationId xmlns:a16="http://schemas.microsoft.com/office/drawing/2014/main" id="{40F606BF-E075-4ED1-AD72-A1BFF2CEB8B1}"/>
              </a:ext>
            </a:extLst>
          </p:cNvPr>
          <p:cNvGrpSpPr/>
          <p:nvPr/>
        </p:nvGrpSpPr>
        <p:grpSpPr>
          <a:xfrm>
            <a:off x="910278" y="9966926"/>
            <a:ext cx="1428760" cy="1620874"/>
            <a:chOff x="1199148" y="1347764"/>
            <a:chExt cx="1423730" cy="1953518"/>
          </a:xfrm>
        </p:grpSpPr>
        <p:pic>
          <p:nvPicPr>
            <p:cNvPr id="45" name="Picture 44" descr="tall boy">
              <a:extLst>
                <a:ext uri="{FF2B5EF4-FFF2-40B4-BE49-F238E27FC236}">
                  <a16:creationId xmlns:a16="http://schemas.microsoft.com/office/drawing/2014/main" id="{B621B725-5D73-4FDE-96A0-02B1907D6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148" y="1347764"/>
              <a:ext cx="976759" cy="1953518"/>
            </a:xfrm>
            <a:prstGeom prst="rect">
              <a:avLst/>
            </a:prstGeom>
          </p:spPr>
        </p:pic>
        <p:pic>
          <p:nvPicPr>
            <p:cNvPr id="46" name="Picture 45" descr="small boy">
              <a:extLst>
                <a:ext uri="{FF2B5EF4-FFF2-40B4-BE49-F238E27FC236}">
                  <a16:creationId xmlns:a16="http://schemas.microsoft.com/office/drawing/2014/main" id="{C8E1B7B4-E9CB-450A-934E-5EFAD38CD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6404" y="2048334"/>
              <a:ext cx="626474" cy="1252948"/>
            </a:xfrm>
            <a:prstGeom prst="rect">
              <a:avLst/>
            </a:prstGeom>
          </p:spPr>
        </p:pic>
        <p:sp>
          <p:nvSpPr>
            <p:cNvPr id="47" name="Down Arrow 32">
              <a:extLst>
                <a:ext uri="{FF2B5EF4-FFF2-40B4-BE49-F238E27FC236}">
                  <a16:creationId xmlns:a16="http://schemas.microsoft.com/office/drawing/2014/main" id="{5167366B-90E3-4A55-A9C8-4F4D29D3E95F}"/>
                </a:ext>
              </a:extLst>
            </p:cNvPr>
            <p:cNvSpPr/>
            <p:nvPr/>
          </p:nvSpPr>
          <p:spPr>
            <a:xfrm>
              <a:off x="2151840" y="1347764"/>
              <a:ext cx="315601" cy="635876"/>
            </a:xfrm>
            <a:prstGeom prst="downArrow">
              <a:avLst/>
            </a:prstGeom>
            <a:solidFill>
              <a:srgbClr val="E65D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2E037CF7-984F-445D-A00D-24E084890111}"/>
              </a:ext>
            </a:extLst>
          </p:cNvPr>
          <p:cNvSpPr txBox="1"/>
          <p:nvPr/>
        </p:nvSpPr>
        <p:spPr>
          <a:xfrm>
            <a:off x="549240" y="11657802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peti</a:t>
            </a:r>
            <a:r>
              <a:rPr lang="en-GB" sz="4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</a:t>
            </a:r>
          </a:p>
        </p:txBody>
      </p:sp>
      <p:pic>
        <p:nvPicPr>
          <p:cNvPr id="49" name="Google Shape;375;p6" descr="face icon to show 'but'">
            <a:extLst>
              <a:ext uri="{FF2B5EF4-FFF2-40B4-BE49-F238E27FC236}">
                <a16:creationId xmlns:a16="http://schemas.microsoft.com/office/drawing/2014/main" id="{6F7F9B77-B2C1-429E-920A-6F0C4FFA83FB}"/>
              </a:ext>
            </a:extLst>
          </p:cNvPr>
          <p:cNvPicPr preferRelativeResize="0"/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508631" y="9489216"/>
            <a:ext cx="2223785" cy="210946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8F855E4C-62C6-4042-ABCE-89AE8BB27799}"/>
              </a:ext>
            </a:extLst>
          </p:cNvPr>
          <p:cNvSpPr txBox="1"/>
          <p:nvPr/>
        </p:nvSpPr>
        <p:spPr>
          <a:xfrm>
            <a:off x="3461392" y="11684505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mai</a:t>
            </a:r>
            <a:r>
              <a:rPr lang="en-GB" sz="4000" dirty="0" err="1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s</a:t>
            </a:r>
            <a:endParaRPr lang="en-GB" sz="40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4E171CD-5BB7-4070-811E-9AAE95A8780B}"/>
              </a:ext>
            </a:extLst>
          </p:cNvPr>
          <p:cNvSpPr txBox="1"/>
          <p:nvPr/>
        </p:nvSpPr>
        <p:spPr>
          <a:xfrm>
            <a:off x="4090052" y="11292707"/>
            <a:ext cx="921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[but]</a:t>
            </a:r>
          </a:p>
        </p:txBody>
      </p:sp>
      <p:pic>
        <p:nvPicPr>
          <p:cNvPr id="53" name="Picture 2" descr="Child, Happy, Boy, Hair, Smiling, Smile, Kid, Play">
            <a:extLst>
              <a:ext uri="{FF2B5EF4-FFF2-40B4-BE49-F238E27FC236}">
                <a16:creationId xmlns:a16="http://schemas.microsoft.com/office/drawing/2014/main" id="{95C78CAA-DE81-40B3-BA71-027D86F36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202" y="13588171"/>
            <a:ext cx="1110763" cy="177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9BCE0D0C-384D-4997-861D-F11800BE5D4B}"/>
              </a:ext>
            </a:extLst>
          </p:cNvPr>
          <p:cNvSpPr txBox="1"/>
          <p:nvPr/>
        </p:nvSpPr>
        <p:spPr>
          <a:xfrm>
            <a:off x="9488697" y="15349474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en</a:t>
            </a:r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an</a:t>
            </a:r>
            <a:r>
              <a:rPr lang="en-GB" sz="4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</a:t>
            </a:r>
          </a:p>
        </p:txBody>
      </p:sp>
      <p:pic>
        <p:nvPicPr>
          <p:cNvPr id="55" name="Image3">
            <a:extLst>
              <a:ext uri="{FF2B5EF4-FFF2-40B4-BE49-F238E27FC236}">
                <a16:creationId xmlns:a16="http://schemas.microsoft.com/office/drawing/2014/main" id="{88F0A7EE-07FA-4A3F-8E5A-95246EA56B62}"/>
              </a:ext>
            </a:extLst>
          </p:cNvPr>
          <p:cNvPicPr/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6584191" y="9687155"/>
            <a:ext cx="1967470" cy="1759786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3C9FABB-E155-4EEB-86C7-42EB2D261825}"/>
              </a:ext>
            </a:extLst>
          </p:cNvPr>
          <p:cNvSpPr txBox="1"/>
          <p:nvPr/>
        </p:nvSpPr>
        <p:spPr>
          <a:xfrm>
            <a:off x="6487634" y="11643579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gran</a:t>
            </a:r>
            <a:r>
              <a:rPr lang="en-GB" sz="4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d</a:t>
            </a:r>
          </a:p>
        </p:txBody>
      </p:sp>
      <p:pic>
        <p:nvPicPr>
          <p:cNvPr id="73" name="Picture 72" descr="Icon&#10;&#10;Description automatically generated">
            <a:extLst>
              <a:ext uri="{FF2B5EF4-FFF2-40B4-BE49-F238E27FC236}">
                <a16:creationId xmlns:a16="http://schemas.microsoft.com/office/drawing/2014/main" id="{51AFA5ED-ACB3-474B-B8F0-A6CED33A5F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143" y="9898682"/>
            <a:ext cx="1830698" cy="1830698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6ECC5377-365B-4941-B8CC-CEB1E5940BB6}"/>
              </a:ext>
            </a:extLst>
          </p:cNvPr>
          <p:cNvSpPr txBox="1"/>
          <p:nvPr/>
        </p:nvSpPr>
        <p:spPr>
          <a:xfrm>
            <a:off x="9231466" y="11714769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deu</a:t>
            </a:r>
            <a:r>
              <a:rPr lang="en-GB" sz="4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x</a:t>
            </a:r>
          </a:p>
        </p:txBody>
      </p:sp>
      <p:graphicFrame>
        <p:nvGraphicFramePr>
          <p:cNvPr id="70" name="Table 107">
            <a:extLst>
              <a:ext uri="{FF2B5EF4-FFF2-40B4-BE49-F238E27FC236}">
                <a16:creationId xmlns:a16="http://schemas.microsoft.com/office/drawing/2014/main" id="{532C6489-C078-4D58-8A7A-E94FB70094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417023"/>
              </p:ext>
            </p:extLst>
          </p:nvPr>
        </p:nvGraphicFramePr>
        <p:xfrm>
          <a:off x="386458" y="12692767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3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liaison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-s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79" name="Table 107">
            <a:extLst>
              <a:ext uri="{FF2B5EF4-FFF2-40B4-BE49-F238E27FC236}">
                <a16:creationId xmlns:a16="http://schemas.microsoft.com/office/drawing/2014/main" id="{33178F4D-5349-4991-86E4-64B78CAF33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528341"/>
              </p:ext>
            </p:extLst>
          </p:nvPr>
        </p:nvGraphicFramePr>
        <p:xfrm>
          <a:off x="3313445" y="12692767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3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liaison 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-t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82" name="Picture 81" descr="Logo&#10;&#10;Description automatically generated">
            <a:extLst>
              <a:ext uri="{FF2B5EF4-FFF2-40B4-BE49-F238E27FC236}">
                <a16:creationId xmlns:a16="http://schemas.microsoft.com/office/drawing/2014/main" id="{1ACFA45C-3368-428F-9646-25352B6C7A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4" y="13502356"/>
            <a:ext cx="1535026" cy="1306298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F86AABBF-8E21-4A0E-ACDD-7011C47DD8F8}"/>
              </a:ext>
            </a:extLst>
          </p:cNvPr>
          <p:cNvSpPr txBox="1"/>
          <p:nvPr/>
        </p:nvSpPr>
        <p:spPr>
          <a:xfrm>
            <a:off x="-225287" y="15164597"/>
            <a:ext cx="37121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sui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nglaise.</a:t>
            </a:r>
            <a:endParaRPr lang="en-GB" sz="2800" dirty="0"/>
          </a:p>
        </p:txBody>
      </p:sp>
      <p:pic>
        <p:nvPicPr>
          <p:cNvPr id="84" name="Graphic 83" descr="Line arrow Rotate left">
            <a:extLst>
              <a:ext uri="{FF2B5EF4-FFF2-40B4-BE49-F238E27FC236}">
                <a16:creationId xmlns:a16="http://schemas.microsoft.com/office/drawing/2014/main" id="{3C0B4679-6023-4E1A-BB05-5F49E220A4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9768366">
            <a:off x="1202613" y="15424229"/>
            <a:ext cx="572729" cy="572729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E60CB5C2-D280-41CB-AC4A-E156AAC22E62}"/>
              </a:ext>
            </a:extLst>
          </p:cNvPr>
          <p:cNvSpPr txBox="1"/>
          <p:nvPr/>
        </p:nvSpPr>
        <p:spPr>
          <a:xfrm>
            <a:off x="2768043" y="15218361"/>
            <a:ext cx="37121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nglais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lang="en-GB" sz="2800" dirty="0"/>
          </a:p>
        </p:txBody>
      </p:sp>
      <p:pic>
        <p:nvPicPr>
          <p:cNvPr id="86" name="Graphic 85" descr="Line arrow Rotate left">
            <a:extLst>
              <a:ext uri="{FF2B5EF4-FFF2-40B4-BE49-F238E27FC236}">
                <a16:creationId xmlns:a16="http://schemas.microsoft.com/office/drawing/2014/main" id="{50450F48-4962-482A-8735-35DFB65F3E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9768366">
            <a:off x="4158365" y="15477993"/>
            <a:ext cx="572729" cy="572729"/>
          </a:xfrm>
          <a:prstGeom prst="rect">
            <a:avLst/>
          </a:prstGeom>
        </p:spPr>
      </p:pic>
      <p:pic>
        <p:nvPicPr>
          <p:cNvPr id="87" name="Picture 86" descr="Logo&#10;&#10;Description automatically generated">
            <a:extLst>
              <a:ext uri="{FF2B5EF4-FFF2-40B4-BE49-F238E27FC236}">
                <a16:creationId xmlns:a16="http://schemas.microsoft.com/office/drawing/2014/main" id="{1B3398EC-1F77-41E7-A060-1E50A47CAEA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275" y="13588171"/>
            <a:ext cx="1550347" cy="1319333"/>
          </a:xfrm>
          <a:prstGeom prst="rect">
            <a:avLst/>
          </a:prstGeom>
        </p:spPr>
      </p:pic>
      <p:sp>
        <p:nvSpPr>
          <p:cNvPr id="110" name="Title 1">
            <a:extLst>
              <a:ext uri="{FF2B5EF4-FFF2-40B4-BE49-F238E27FC236}">
                <a16:creationId xmlns:a16="http://schemas.microsoft.com/office/drawing/2014/main" id="{A44496E1-66A9-4F13-8306-97C626C5C77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36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000">
                <a:solidFill>
                  <a:schemeClr val="bg1"/>
                </a:solidFill>
              </a:rPr>
              <a:t>Characters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2B803839-164F-4259-86AC-BFD80869CE1C}"/>
              </a:ext>
            </a:extLst>
          </p:cNvPr>
          <p:cNvSpPr/>
          <p:nvPr/>
        </p:nvSpPr>
        <p:spPr>
          <a:xfrm>
            <a:off x="200247" y="183946"/>
            <a:ext cx="5371213" cy="748825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</a:t>
            </a:r>
            <a:r>
              <a:rPr lang="en-GB" sz="3938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famille</a:t>
            </a:r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3938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Kergosien</a:t>
            </a:r>
            <a:endParaRPr lang="en-GB" sz="3938" dirty="0"/>
          </a:p>
        </p:txBody>
      </p:sp>
      <p:pic>
        <p:nvPicPr>
          <p:cNvPr id="112" name="Picture 111" descr="A picture containing graphics, logo, font, circle&#10;&#10;Description automatically generated">
            <a:extLst>
              <a:ext uri="{FF2B5EF4-FFF2-40B4-BE49-F238E27FC236}">
                <a16:creationId xmlns:a16="http://schemas.microsoft.com/office/drawing/2014/main" id="{8D225C13-0734-4DBE-A113-0899B5C292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353" y="167625"/>
            <a:ext cx="1676400" cy="1530292"/>
          </a:xfrm>
          <a:prstGeom prst="rect">
            <a:avLst/>
          </a:prstGeom>
        </p:spPr>
      </p:pic>
      <p:pic>
        <p:nvPicPr>
          <p:cNvPr id="114" name="Picture 113" descr="A map of haiti with different cities&#10;&#10;Description automatically generated with low confidence">
            <a:extLst>
              <a:ext uri="{FF2B5EF4-FFF2-40B4-BE49-F238E27FC236}">
                <a16:creationId xmlns:a16="http://schemas.microsoft.com/office/drawing/2014/main" id="{8A606A0D-C926-499F-B2F4-68024B34B226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35" y="2037427"/>
            <a:ext cx="5947676" cy="4770382"/>
          </a:xfrm>
          <a:prstGeom prst="rect">
            <a:avLst/>
          </a:prstGeom>
        </p:spPr>
      </p:pic>
      <p:pic>
        <p:nvPicPr>
          <p:cNvPr id="115" name="Picture 114" descr="A map of france with cities&#10;&#10;Description automatically generated with low confidence">
            <a:extLst>
              <a:ext uri="{FF2B5EF4-FFF2-40B4-BE49-F238E27FC236}">
                <a16:creationId xmlns:a16="http://schemas.microsoft.com/office/drawing/2014/main" id="{85A3A5C5-BA91-4867-82F8-298E91123D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643" y="1933482"/>
            <a:ext cx="4600107" cy="5001704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6B8A753-6C8E-4572-8496-3ED701E28DC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94058" y="2216367"/>
            <a:ext cx="1105832" cy="778925"/>
          </a:xfrm>
          <a:prstGeom prst="rect">
            <a:avLst/>
          </a:prstGeom>
        </p:spPr>
      </p:pic>
      <p:pic>
        <p:nvPicPr>
          <p:cNvPr id="117" name="Picture 116" descr="A red blue and white flag&#10;&#10;Description automatically generated with low confidence">
            <a:extLst>
              <a:ext uri="{FF2B5EF4-FFF2-40B4-BE49-F238E27FC236}">
                <a16:creationId xmlns:a16="http://schemas.microsoft.com/office/drawing/2014/main" id="{77328B46-AB26-4A41-A3AC-13B1CE4985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6094">
            <a:off x="131017" y="2822490"/>
            <a:ext cx="1168844" cy="778925"/>
          </a:xfrm>
          <a:prstGeom prst="rect">
            <a:avLst/>
          </a:prstGeom>
        </p:spPr>
      </p:pic>
      <p:pic>
        <p:nvPicPr>
          <p:cNvPr id="13" name="Picture 12" descr="A group of people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EBA32020-7D09-4DD6-8512-0C7316C1F70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983" y="3463097"/>
            <a:ext cx="3563424" cy="4200739"/>
          </a:xfrm>
          <a:prstGeom prst="ellipse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F23555B8-304F-46F6-BF42-94DEC9EDDB1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3163" y="4472566"/>
            <a:ext cx="3001059" cy="301073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32384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7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24503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28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301607" y="1118517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trois phrases.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95C397BB-3596-4810-93A7-73AF811C1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173" y="935083"/>
            <a:ext cx="2048434" cy="847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323B40-0C74-4574-9FA6-2F5793905B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3" y="2078190"/>
            <a:ext cx="7940101" cy="422422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E4F4FA2-3561-4ECA-A0D8-48C2F8ACBE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971511"/>
              </p:ext>
            </p:extLst>
          </p:nvPr>
        </p:nvGraphicFramePr>
        <p:xfrm>
          <a:off x="292347" y="6953507"/>
          <a:ext cx="11646479" cy="2070171"/>
        </p:xfrm>
        <a:graphic>
          <a:graphicData uri="http://schemas.openxmlformats.org/drawingml/2006/table">
            <a:tbl>
              <a:tblPr firstRow="1" bandRow="1"/>
              <a:tblGrid>
                <a:gridCol w="849882">
                  <a:extLst>
                    <a:ext uri="{9D8B030D-6E8A-4147-A177-3AD203B41FA5}">
                      <a16:colId xmlns:a16="http://schemas.microsoft.com/office/drawing/2014/main" val="1822447827"/>
                    </a:ext>
                  </a:extLst>
                </a:gridCol>
                <a:gridCol w="10796597">
                  <a:extLst>
                    <a:ext uri="{9D8B030D-6E8A-4147-A177-3AD203B41FA5}">
                      <a16:colId xmlns:a16="http://schemas.microsoft.com/office/drawing/2014/main" val="410339126"/>
                    </a:ext>
                  </a:extLst>
                </a:gridCol>
              </a:tblGrid>
              <a:tr h="69005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9185780"/>
                  </a:ext>
                </a:extLst>
              </a:tr>
              <a:tr h="69005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522707"/>
                  </a:ext>
                </a:extLst>
              </a:tr>
              <a:tr h="69005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4532265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71F7DFE0-7A5F-4FD1-81DF-4F52DD83D5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217" y="9514358"/>
            <a:ext cx="2903975" cy="98202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7784218-2DAC-412F-BCF5-F04DB6ABAE64}"/>
              </a:ext>
            </a:extLst>
          </p:cNvPr>
          <p:cNvSpPr txBox="1"/>
          <p:nvPr/>
        </p:nvSpPr>
        <p:spPr>
          <a:xfrm>
            <a:off x="3489192" y="9753878"/>
            <a:ext cx="7747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3" name="Table 4">
            <a:extLst>
              <a:ext uri="{FF2B5EF4-FFF2-40B4-BE49-F238E27FC236}">
                <a16:creationId xmlns:a16="http://schemas.microsoft.com/office/drawing/2014/main" id="{943E822A-3A2A-42C3-9240-A2FFA526C3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57954"/>
              </p:ext>
            </p:extLst>
          </p:nvPr>
        </p:nvGraphicFramePr>
        <p:xfrm>
          <a:off x="585217" y="10367916"/>
          <a:ext cx="10039526" cy="5180411"/>
        </p:xfrm>
        <a:graphic>
          <a:graphicData uri="http://schemas.openxmlformats.org/drawingml/2006/table">
            <a:tbl>
              <a:tblPr firstRow="1" bandRow="1"/>
              <a:tblGrid>
                <a:gridCol w="171906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8268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6876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6901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20189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chaque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le jour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l’ami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72018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l’amie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jouer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avec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720189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elles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aujourd’hui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seule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72018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jeune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sommes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720189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quel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quelle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semaine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72018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faux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combien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vrai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59277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mur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l’ordinateur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fleur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49D3E78B-0C14-488B-A44D-4847B9E1F2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509" y="12125905"/>
            <a:ext cx="1019171" cy="86210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BC87F99F-E5BF-47C7-B8B5-3B3105E0AD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09" y="10760304"/>
            <a:ext cx="1019171" cy="9464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953473C-B563-4114-9F95-F11CCD6F52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9833" y="13736182"/>
            <a:ext cx="998847" cy="87876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C25C4E1-7BE9-4C45-9D12-8DC28EE1FFF2}"/>
              </a:ext>
            </a:extLst>
          </p:cNvPr>
          <p:cNvSpPr txBox="1"/>
          <p:nvPr/>
        </p:nvSpPr>
        <p:spPr>
          <a:xfrm>
            <a:off x="1686779" y="11055994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464F17-36EA-458B-BEF9-37F3B84941E7}"/>
              </a:ext>
            </a:extLst>
          </p:cNvPr>
          <p:cNvSpPr txBox="1"/>
          <p:nvPr/>
        </p:nvSpPr>
        <p:spPr>
          <a:xfrm>
            <a:off x="1699235" y="12317310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F13034-299A-404E-A1D0-7F5C47544637}"/>
              </a:ext>
            </a:extLst>
          </p:cNvPr>
          <p:cNvSpPr txBox="1"/>
          <p:nvPr/>
        </p:nvSpPr>
        <p:spPr>
          <a:xfrm>
            <a:off x="1732952" y="13908264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0C6A529-37D5-4E7D-9AA6-FFFC0529A197}"/>
              </a:ext>
            </a:extLst>
          </p:cNvPr>
          <p:cNvSpPr/>
          <p:nvPr/>
        </p:nvSpPr>
        <p:spPr>
          <a:xfrm>
            <a:off x="8044988" y="1118517"/>
            <a:ext cx="3893839" cy="5635086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CE1250D6-6BA6-465A-9DB7-D9561D74406D}"/>
              </a:ext>
            </a:extLst>
          </p:cNvPr>
          <p:cNvSpPr txBox="1">
            <a:spLocks/>
          </p:cNvSpPr>
          <p:nvPr/>
        </p:nvSpPr>
        <p:spPr>
          <a:xfrm>
            <a:off x="10300737" y="2292062"/>
            <a:ext cx="1557451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vocabulaire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DA05D0D-4C32-415E-9E99-092FE12EE46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63421" y="1145915"/>
            <a:ext cx="1255885" cy="1146147"/>
          </a:xfrm>
          <a:prstGeom prst="rect">
            <a:avLst/>
          </a:prstGeom>
        </p:spPr>
      </p:pic>
      <p:pic>
        <p:nvPicPr>
          <p:cNvPr id="33" name="Picture 32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CEC64744-8B43-47D4-B86A-034717C61B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426" y="3550684"/>
            <a:ext cx="4253171" cy="330287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A66C9C8-6EBD-4CD5-9375-96A9EEF47E48}"/>
              </a:ext>
            </a:extLst>
          </p:cNvPr>
          <p:cNvSpPr txBox="1"/>
          <p:nvPr/>
        </p:nvSpPr>
        <p:spPr>
          <a:xfrm>
            <a:off x="8240323" y="2722155"/>
            <a:ext cx="3485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your favourite words in French, here.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" name="Picture 34" descr="A red heart in a pink circle&#10;&#10;Description automatically generated with medium confidence">
            <a:extLst>
              <a:ext uri="{FF2B5EF4-FFF2-40B4-BE49-F238E27FC236}">
                <a16:creationId xmlns:a16="http://schemas.microsoft.com/office/drawing/2014/main" id="{8EBB34B0-C21F-4FDC-A0F9-4CAD44D461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532" y="1555918"/>
            <a:ext cx="983214" cy="9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274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8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69387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29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ACC988D-31DE-4CA7-897A-8F0EB6710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78" y="4452980"/>
            <a:ext cx="2274005" cy="859611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460FD52-4185-454F-BB81-2F3FB16868E9}"/>
              </a:ext>
            </a:extLst>
          </p:cNvPr>
          <p:cNvSpPr/>
          <p:nvPr/>
        </p:nvSpPr>
        <p:spPr>
          <a:xfrm>
            <a:off x="361941" y="1173246"/>
            <a:ext cx="2527850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11F42A0-3D6D-445F-951C-0333851F5CEF}"/>
              </a:ext>
            </a:extLst>
          </p:cNvPr>
          <p:cNvGrpSpPr/>
          <p:nvPr/>
        </p:nvGrpSpPr>
        <p:grpSpPr>
          <a:xfrm>
            <a:off x="8967738" y="892965"/>
            <a:ext cx="2991081" cy="2306627"/>
            <a:chOff x="4876029" y="582476"/>
            <a:chExt cx="1822690" cy="140560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0D543D5-D363-4A00-928E-BEB8CE9FB6F2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05601"/>
              <a:chOff x="4310576" y="875609"/>
              <a:chExt cx="2558030" cy="1902363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948F5E6-1E5C-4634-A964-67468E6AD53F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824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158470FA-985B-402E-BC69-05781A7EF8DE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A53B800-FB33-4C48-B047-94F1615362BE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39BA47B-AD97-4EAB-8492-34777CB6A02B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Talking about what you have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ECD0EF5-9C43-467D-BF74-FE5645E9802C}"/>
                </a:ext>
              </a:extLst>
            </p:cNvPr>
            <p:cNvSpPr/>
            <p:nvPr/>
          </p:nvSpPr>
          <p:spPr>
            <a:xfrm>
              <a:off x="4961589" y="1565455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96B84D-DAFE-4124-959A-4A270422B180}"/>
                </a:ext>
              </a:extLst>
            </p:cNvPr>
            <p:cNvSpPr txBox="1"/>
            <p:nvPr/>
          </p:nvSpPr>
          <p:spPr>
            <a:xfrm>
              <a:off x="5121241" y="1531848"/>
              <a:ext cx="1575350" cy="2250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Using adjectives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26D17EC-0FCC-4CCF-AECE-E5ABB94352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712" y="1915342"/>
            <a:ext cx="1522054" cy="223332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8F77B7A-1CAF-46C5-BA32-99BB16F079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691" y="1233876"/>
            <a:ext cx="2268011" cy="547129"/>
          </a:xfrm>
          <a:prstGeom prst="rect">
            <a:avLst/>
          </a:prstGeom>
        </p:spPr>
      </p:pic>
      <p:graphicFrame>
        <p:nvGraphicFramePr>
          <p:cNvPr id="40" name="Table 51">
            <a:extLst>
              <a:ext uri="{FF2B5EF4-FFF2-40B4-BE49-F238E27FC236}">
                <a16:creationId xmlns:a16="http://schemas.microsoft.com/office/drawing/2014/main" id="{F006121D-7AC1-47F4-9F4D-8FF099B4EE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094924"/>
              </p:ext>
            </p:extLst>
          </p:nvPr>
        </p:nvGraphicFramePr>
        <p:xfrm>
          <a:off x="456691" y="5317008"/>
          <a:ext cx="11498635" cy="5955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0052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961941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489000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069214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2069214">
                  <a:extLst>
                    <a:ext uri="{9D8B030D-6E8A-4147-A177-3AD203B41FA5}">
                      <a16:colId xmlns:a16="http://schemas.microsoft.com/office/drawing/2014/main" val="3126533748"/>
                    </a:ext>
                  </a:extLst>
                </a:gridCol>
                <a:gridCol w="2069214">
                  <a:extLst>
                    <a:ext uri="{9D8B030D-6E8A-4147-A177-3AD203B41FA5}">
                      <a16:colId xmlns:a16="http://schemas.microsoft.com/office/drawing/2014/main" val="1735501189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problème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tâche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lourd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A1788498-2092-43CF-AF9E-88C04FA72F57}"/>
              </a:ext>
            </a:extLst>
          </p:cNvPr>
          <p:cNvSpPr txBox="1"/>
          <p:nvPr/>
        </p:nvSpPr>
        <p:spPr>
          <a:xfrm>
            <a:off x="2531944" y="4549475"/>
            <a:ext cx="6702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4C8DD1-C0BF-4501-8AAF-E14B92EF84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6373" y="1752723"/>
            <a:ext cx="1424525" cy="1412452"/>
          </a:xfrm>
          <a:prstGeom prst="rect">
            <a:avLst/>
          </a:prstGeom>
        </p:spPr>
      </p:pic>
      <p:pic>
        <p:nvPicPr>
          <p:cNvPr id="43" name="Picture 42" descr="Diagram, engineering drawing&#10;&#10;Description automatically generated">
            <a:extLst>
              <a:ext uri="{FF2B5EF4-FFF2-40B4-BE49-F238E27FC236}">
                <a16:creationId xmlns:a16="http://schemas.microsoft.com/office/drawing/2014/main" id="{66DD4FC8-A4FE-459A-95A3-D742425C70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482" y="1209327"/>
            <a:ext cx="3269797" cy="236549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09FA75B-2646-408B-8187-81ABE80EC689}"/>
              </a:ext>
            </a:extLst>
          </p:cNvPr>
          <p:cNvGrpSpPr/>
          <p:nvPr/>
        </p:nvGrpSpPr>
        <p:grpSpPr>
          <a:xfrm>
            <a:off x="4704490" y="1832125"/>
            <a:ext cx="3260048" cy="1888550"/>
            <a:chOff x="315854" y="1338744"/>
            <a:chExt cx="3260048" cy="1888550"/>
          </a:xfrm>
        </p:grpSpPr>
        <p:pic>
          <p:nvPicPr>
            <p:cNvPr id="19" name="Picture 1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A180EC1-D3A7-4C9E-9B90-31017964D3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453"/>
            <a:stretch/>
          </p:blipFill>
          <p:spPr>
            <a:xfrm>
              <a:off x="315854" y="1338744"/>
              <a:ext cx="2605247" cy="1888550"/>
            </a:xfrm>
            <a:prstGeom prst="ellipse">
              <a:avLst/>
            </a:prstGeom>
          </p:spPr>
        </p:pic>
        <p:pic>
          <p:nvPicPr>
            <p:cNvPr id="20" name="Picture 19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304B3678-872F-4E9A-9E15-CBA7594C97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68759"/>
            <a:stretch/>
          </p:blipFill>
          <p:spPr>
            <a:xfrm>
              <a:off x="1836377" y="1703294"/>
              <a:ext cx="1739525" cy="1524000"/>
            </a:xfrm>
            <a:prstGeom prst="ellipse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C66C2E4-B4E8-40BC-88A1-B74AB0C20E9B}"/>
              </a:ext>
            </a:extLst>
          </p:cNvPr>
          <p:cNvSpPr txBox="1"/>
          <p:nvPr/>
        </p:nvSpPr>
        <p:spPr>
          <a:xfrm>
            <a:off x="3993808" y="3562005"/>
            <a:ext cx="4787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800" b="1" dirty="0" err="1">
                <a:solidFill>
                  <a:schemeClr val="bg2">
                    <a:lumMod val="2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une</a:t>
            </a:r>
            <a:r>
              <a:rPr lang="en-GB" sz="2800" b="1" dirty="0">
                <a:solidFill>
                  <a:schemeClr val="bg2">
                    <a:lumMod val="2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2800" b="1" dirty="0" err="1">
                <a:solidFill>
                  <a:schemeClr val="bg2">
                    <a:lumMod val="2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semaine</a:t>
            </a:r>
            <a:r>
              <a:rPr lang="en-GB" sz="2800" b="1" dirty="0">
                <a:solidFill>
                  <a:schemeClr val="bg2">
                    <a:lumMod val="2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horrible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565CD50-DF8A-47B5-BCFA-FC3BE4DD58C4}"/>
              </a:ext>
            </a:extLst>
          </p:cNvPr>
          <p:cNvSpPr/>
          <p:nvPr/>
        </p:nvSpPr>
        <p:spPr>
          <a:xfrm>
            <a:off x="380450" y="6171488"/>
            <a:ext cx="11584478" cy="365350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00031050-FD98-4DEA-AEF1-F963880847E5}"/>
              </a:ext>
            </a:extLst>
          </p:cNvPr>
          <p:cNvSpPr txBox="1">
            <a:spLocks/>
          </p:cNvSpPr>
          <p:nvPr/>
        </p:nvSpPr>
        <p:spPr>
          <a:xfrm>
            <a:off x="9835175" y="6306989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6" name="Google Shape;170;p8" descr="Jigsaw, Puzzle, Piece, Game, Concept, Solution">
            <a:extLst>
              <a:ext uri="{FF2B5EF4-FFF2-40B4-BE49-F238E27FC236}">
                <a16:creationId xmlns:a16="http://schemas.microsoft.com/office/drawing/2014/main" id="{816B7AC2-929C-4651-B79D-A5F5EA41B77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52838" y="6222717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CustomShape 3">
            <a:extLst>
              <a:ext uri="{FF2B5EF4-FFF2-40B4-BE49-F238E27FC236}">
                <a16:creationId xmlns:a16="http://schemas.microsoft.com/office/drawing/2014/main" id="{4B64FFC9-25D2-4BB7-89E0-210691D7ACAD}"/>
              </a:ext>
            </a:extLst>
          </p:cNvPr>
          <p:cNvSpPr/>
          <p:nvPr/>
        </p:nvSpPr>
        <p:spPr>
          <a:xfrm>
            <a:off x="521383" y="6724727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2400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 have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, use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j’ai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21188CD3-632F-4B67-ABBD-138AD87F904E}"/>
              </a:ext>
            </a:extLst>
          </p:cNvPr>
          <p:cNvSpPr txBox="1">
            <a:spLocks/>
          </p:cNvSpPr>
          <p:nvPr/>
        </p:nvSpPr>
        <p:spPr>
          <a:xfrm>
            <a:off x="516039" y="6198706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Avoir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[to have, having]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CustomShape 3">
            <a:extLst>
              <a:ext uri="{FF2B5EF4-FFF2-40B4-BE49-F238E27FC236}">
                <a16:creationId xmlns:a16="http://schemas.microsoft.com/office/drawing/2014/main" id="{60F52C2D-9C35-4250-8F29-3775E73B5695}"/>
              </a:ext>
            </a:extLst>
          </p:cNvPr>
          <p:cNvSpPr/>
          <p:nvPr/>
        </p:nvSpPr>
        <p:spPr>
          <a:xfrm>
            <a:off x="5685149" y="6790988"/>
            <a:ext cx="493959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J’ai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problème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i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difficile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n-GB" sz="2400" b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CustomShape 3">
            <a:extLst>
              <a:ext uri="{FF2B5EF4-FFF2-40B4-BE49-F238E27FC236}">
                <a16:creationId xmlns:a16="http://schemas.microsoft.com/office/drawing/2014/main" id="{8E2C496C-99DD-4E1F-B96F-88FDC1896C52}"/>
              </a:ext>
            </a:extLst>
          </p:cNvPr>
          <p:cNvSpPr/>
          <p:nvPr/>
        </p:nvSpPr>
        <p:spPr>
          <a:xfrm>
            <a:off x="5675973" y="7241113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______________________</a:t>
            </a:r>
            <a:endParaRPr lang="en-GB" sz="2400" b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CustomShape 3">
            <a:extLst>
              <a:ext uri="{FF2B5EF4-FFF2-40B4-BE49-F238E27FC236}">
                <a16:creationId xmlns:a16="http://schemas.microsoft.com/office/drawing/2014/main" id="{D6ABFA6D-911B-4D8B-BEA3-29A9B88D61B7}"/>
              </a:ext>
            </a:extLst>
          </p:cNvPr>
          <p:cNvSpPr/>
          <p:nvPr/>
        </p:nvSpPr>
        <p:spPr>
          <a:xfrm>
            <a:off x="576619" y="7729828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2400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he has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, use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il a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CustomShape 3">
            <a:extLst>
              <a:ext uri="{FF2B5EF4-FFF2-40B4-BE49-F238E27FC236}">
                <a16:creationId xmlns:a16="http://schemas.microsoft.com/office/drawing/2014/main" id="{8ABFF1ED-6C0A-41F8-AE92-0B408CB085ED}"/>
              </a:ext>
            </a:extLst>
          </p:cNvPr>
          <p:cNvSpPr/>
          <p:nvPr/>
        </p:nvSpPr>
        <p:spPr>
          <a:xfrm>
            <a:off x="521568" y="8747270"/>
            <a:ext cx="427338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2400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she has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, use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elle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a.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CustomShape 3">
            <a:extLst>
              <a:ext uri="{FF2B5EF4-FFF2-40B4-BE49-F238E27FC236}">
                <a16:creationId xmlns:a16="http://schemas.microsoft.com/office/drawing/2014/main" id="{23FF2C77-DE55-4682-9EE3-889470E66345}"/>
              </a:ext>
            </a:extLst>
          </p:cNvPr>
          <p:cNvSpPr/>
          <p:nvPr/>
        </p:nvSpPr>
        <p:spPr>
          <a:xfrm>
            <a:off x="5650953" y="7816550"/>
            <a:ext cx="629546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Il a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tâche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i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indépendante</a:t>
            </a:r>
            <a:r>
              <a:rPr lang="en-GB" sz="2400" i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i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CustomShape 3">
            <a:extLst>
              <a:ext uri="{FF2B5EF4-FFF2-40B4-BE49-F238E27FC236}">
                <a16:creationId xmlns:a16="http://schemas.microsoft.com/office/drawing/2014/main" id="{40EF439E-52BB-4419-AF3D-E9943A9C90D9}"/>
              </a:ext>
            </a:extLst>
          </p:cNvPr>
          <p:cNvSpPr/>
          <p:nvPr/>
        </p:nvSpPr>
        <p:spPr>
          <a:xfrm>
            <a:off x="5641777" y="8266675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____________________</a:t>
            </a:r>
            <a:endParaRPr lang="en-GB" sz="2400" b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B181F382-9108-49BC-91B4-87D55E422B4B}"/>
              </a:ext>
            </a:extLst>
          </p:cNvPr>
          <p:cNvSpPr/>
          <p:nvPr/>
        </p:nvSpPr>
        <p:spPr>
          <a:xfrm>
            <a:off x="5637134" y="8797077"/>
            <a:ext cx="576431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Elle a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ordinateur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i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rapide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b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CustomShape 3">
            <a:extLst>
              <a:ext uri="{FF2B5EF4-FFF2-40B4-BE49-F238E27FC236}">
                <a16:creationId xmlns:a16="http://schemas.microsoft.com/office/drawing/2014/main" id="{C6F4BD9B-FA7A-4488-9D97-F30C6ADF7F61}"/>
              </a:ext>
            </a:extLst>
          </p:cNvPr>
          <p:cNvSpPr/>
          <p:nvPr/>
        </p:nvSpPr>
        <p:spPr>
          <a:xfrm>
            <a:off x="5627958" y="9247202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_____________________</a:t>
            </a:r>
            <a:endParaRPr lang="en-GB" sz="2400" b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3FFF7467-FBBF-4E38-B83C-22A7F1B3EDA8}"/>
              </a:ext>
            </a:extLst>
          </p:cNvPr>
          <p:cNvSpPr/>
          <p:nvPr/>
        </p:nvSpPr>
        <p:spPr>
          <a:xfrm>
            <a:off x="9433559" y="3720675"/>
            <a:ext cx="2639553" cy="1401039"/>
          </a:xfrm>
          <a:prstGeom prst="wedgeRoundRectCallout">
            <a:avLst>
              <a:gd name="adj1" fmla="val -58873"/>
              <a:gd name="adj2" fmla="val 28413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</a:t>
            </a:r>
            <a:r>
              <a:rPr lang="en-GB" sz="20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âche</a:t>
            </a:r>
            <a:r>
              <a:rPr lang="en-GB" sz="2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a task you might do at home, e.g., tidy, make your bed.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0" name="Google Shape;433;p6">
            <a:extLst>
              <a:ext uri="{FF2B5EF4-FFF2-40B4-BE49-F238E27FC236}">
                <a16:creationId xmlns:a16="http://schemas.microsoft.com/office/drawing/2014/main" id="{8FE52C84-CC4E-4E51-8508-33539223D075}"/>
              </a:ext>
            </a:extLst>
          </p:cNvPr>
          <p:cNvSpPr txBox="1"/>
          <p:nvPr/>
        </p:nvSpPr>
        <p:spPr>
          <a:xfrm>
            <a:off x="5148861" y="7321390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" name="Google Shape;433;p6">
            <a:extLst>
              <a:ext uri="{FF2B5EF4-FFF2-40B4-BE49-F238E27FC236}">
                <a16:creationId xmlns:a16="http://schemas.microsoft.com/office/drawing/2014/main" id="{3359F32E-0E75-4880-9F6B-CFC85F6C095F}"/>
              </a:ext>
            </a:extLst>
          </p:cNvPr>
          <p:cNvSpPr txBox="1"/>
          <p:nvPr/>
        </p:nvSpPr>
        <p:spPr>
          <a:xfrm>
            <a:off x="5148861" y="8334590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Google Shape;433;p6">
            <a:extLst>
              <a:ext uri="{FF2B5EF4-FFF2-40B4-BE49-F238E27FC236}">
                <a16:creationId xmlns:a16="http://schemas.microsoft.com/office/drawing/2014/main" id="{37B1CBC2-BB8F-4391-8273-F457CAC13D39}"/>
              </a:ext>
            </a:extLst>
          </p:cNvPr>
          <p:cNvSpPr txBox="1"/>
          <p:nvPr/>
        </p:nvSpPr>
        <p:spPr>
          <a:xfrm>
            <a:off x="5123804" y="9330508"/>
            <a:ext cx="6122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" name="Speech Bubble: Rectangle with Corners Rounded 72">
            <a:extLst>
              <a:ext uri="{FF2B5EF4-FFF2-40B4-BE49-F238E27FC236}">
                <a16:creationId xmlns:a16="http://schemas.microsoft.com/office/drawing/2014/main" id="{1D2E1B04-6053-4B00-A5FF-C2F71124D509}"/>
              </a:ext>
            </a:extLst>
          </p:cNvPr>
          <p:cNvSpPr/>
          <p:nvPr/>
        </p:nvSpPr>
        <p:spPr>
          <a:xfrm>
            <a:off x="9606065" y="6875259"/>
            <a:ext cx="2349509" cy="950721"/>
          </a:xfrm>
          <a:prstGeom prst="wedgeRoundRectCallout">
            <a:avLst>
              <a:gd name="adj1" fmla="val -56278"/>
              <a:gd name="adj2" fmla="val -22883"/>
              <a:gd name="adj3" fmla="val 16667"/>
            </a:avLst>
          </a:prstGeom>
          <a:solidFill>
            <a:schemeClr val="bg1"/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Remember!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Most adjectives follow the noun.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525435B0-8D14-4B58-AD72-C0878CBED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41" y="9910202"/>
            <a:ext cx="2274005" cy="859611"/>
          </a:xfrm>
          <a:prstGeom prst="rect">
            <a:avLst/>
          </a:prstGeom>
        </p:spPr>
      </p:pic>
      <p:pic>
        <p:nvPicPr>
          <p:cNvPr id="97" name="Picture 2" descr="Paper, Write, Texture, Lines, Pattern, Writing Paper">
            <a:extLst>
              <a:ext uri="{FF2B5EF4-FFF2-40B4-BE49-F238E27FC236}">
                <a16:creationId xmlns:a16="http://schemas.microsoft.com/office/drawing/2014/main" id="{41B7DA28-1DC7-4B1A-B4C8-3056FDAC6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-282"/>
          <a:stretch/>
        </p:blipFill>
        <p:spPr bwMode="auto">
          <a:xfrm rot="10800000">
            <a:off x="213683" y="10676456"/>
            <a:ext cx="8817160" cy="5074026"/>
          </a:xfrm>
          <a:custGeom>
            <a:avLst/>
            <a:gdLst>
              <a:gd name="connsiteX0" fmla="*/ 0 w 8817160"/>
              <a:gd name="connsiteY0" fmla="*/ 0 h 5074026"/>
              <a:gd name="connsiteX1" fmla="*/ 323296 w 8817160"/>
              <a:gd name="connsiteY1" fmla="*/ 0 h 5074026"/>
              <a:gd name="connsiteX2" fmla="*/ 911107 w 8817160"/>
              <a:gd name="connsiteY2" fmla="*/ 0 h 5074026"/>
              <a:gd name="connsiteX3" fmla="*/ 1234402 w 8817160"/>
              <a:gd name="connsiteY3" fmla="*/ 0 h 5074026"/>
              <a:gd name="connsiteX4" fmla="*/ 1998556 w 8817160"/>
              <a:gd name="connsiteY4" fmla="*/ 0 h 5074026"/>
              <a:gd name="connsiteX5" fmla="*/ 2674539 w 8817160"/>
              <a:gd name="connsiteY5" fmla="*/ 0 h 5074026"/>
              <a:gd name="connsiteX6" fmla="*/ 3262349 w 8817160"/>
              <a:gd name="connsiteY6" fmla="*/ 0 h 5074026"/>
              <a:gd name="connsiteX7" fmla="*/ 3761988 w 8817160"/>
              <a:gd name="connsiteY7" fmla="*/ 0 h 5074026"/>
              <a:gd name="connsiteX8" fmla="*/ 4173456 w 8817160"/>
              <a:gd name="connsiteY8" fmla="*/ 0 h 5074026"/>
              <a:gd name="connsiteX9" fmla="*/ 4584923 w 8817160"/>
              <a:gd name="connsiteY9" fmla="*/ 0 h 5074026"/>
              <a:gd name="connsiteX10" fmla="*/ 5260905 w 8817160"/>
              <a:gd name="connsiteY10" fmla="*/ 0 h 5074026"/>
              <a:gd name="connsiteX11" fmla="*/ 6025059 w 8817160"/>
              <a:gd name="connsiteY11" fmla="*/ 0 h 5074026"/>
              <a:gd name="connsiteX12" fmla="*/ 6612870 w 8817160"/>
              <a:gd name="connsiteY12" fmla="*/ 0 h 5074026"/>
              <a:gd name="connsiteX13" fmla="*/ 7112509 w 8817160"/>
              <a:gd name="connsiteY13" fmla="*/ 0 h 5074026"/>
              <a:gd name="connsiteX14" fmla="*/ 7523977 w 8817160"/>
              <a:gd name="connsiteY14" fmla="*/ 0 h 5074026"/>
              <a:gd name="connsiteX15" fmla="*/ 7935444 w 8817160"/>
              <a:gd name="connsiteY15" fmla="*/ 0 h 5074026"/>
              <a:gd name="connsiteX16" fmla="*/ 8817160 w 8817160"/>
              <a:gd name="connsiteY16" fmla="*/ 0 h 5074026"/>
              <a:gd name="connsiteX17" fmla="*/ 8817160 w 8817160"/>
              <a:gd name="connsiteY17" fmla="*/ 665261 h 5074026"/>
              <a:gd name="connsiteX18" fmla="*/ 8817160 w 8817160"/>
              <a:gd name="connsiteY18" fmla="*/ 1229042 h 5074026"/>
              <a:gd name="connsiteX19" fmla="*/ 8817160 w 8817160"/>
              <a:gd name="connsiteY19" fmla="*/ 1691342 h 5074026"/>
              <a:gd name="connsiteX20" fmla="*/ 8817160 w 8817160"/>
              <a:gd name="connsiteY20" fmla="*/ 2153642 h 5074026"/>
              <a:gd name="connsiteX21" fmla="*/ 8817160 w 8817160"/>
              <a:gd name="connsiteY21" fmla="*/ 2717423 h 5074026"/>
              <a:gd name="connsiteX22" fmla="*/ 8817160 w 8817160"/>
              <a:gd name="connsiteY22" fmla="*/ 3179723 h 5074026"/>
              <a:gd name="connsiteX23" fmla="*/ 8817160 w 8817160"/>
              <a:gd name="connsiteY23" fmla="*/ 3692763 h 5074026"/>
              <a:gd name="connsiteX24" fmla="*/ 8817160 w 8817160"/>
              <a:gd name="connsiteY24" fmla="*/ 4205804 h 5074026"/>
              <a:gd name="connsiteX25" fmla="*/ 8817160 w 8817160"/>
              <a:gd name="connsiteY25" fmla="*/ 5074026 h 5074026"/>
              <a:gd name="connsiteX26" fmla="*/ 8141178 w 8817160"/>
              <a:gd name="connsiteY26" fmla="*/ 5074026 h 5074026"/>
              <a:gd name="connsiteX27" fmla="*/ 7641539 w 8817160"/>
              <a:gd name="connsiteY27" fmla="*/ 5074026 h 5074026"/>
              <a:gd name="connsiteX28" fmla="*/ 7053728 w 8817160"/>
              <a:gd name="connsiteY28" fmla="*/ 5074026 h 5074026"/>
              <a:gd name="connsiteX29" fmla="*/ 6377746 w 8817160"/>
              <a:gd name="connsiteY29" fmla="*/ 5074026 h 5074026"/>
              <a:gd name="connsiteX30" fmla="*/ 6054450 w 8817160"/>
              <a:gd name="connsiteY30" fmla="*/ 5074026 h 5074026"/>
              <a:gd name="connsiteX31" fmla="*/ 5642982 w 8817160"/>
              <a:gd name="connsiteY31" fmla="*/ 5074026 h 5074026"/>
              <a:gd name="connsiteX32" fmla="*/ 4878829 w 8817160"/>
              <a:gd name="connsiteY32" fmla="*/ 5074026 h 5074026"/>
              <a:gd name="connsiteX33" fmla="*/ 4202846 w 8817160"/>
              <a:gd name="connsiteY33" fmla="*/ 5074026 h 5074026"/>
              <a:gd name="connsiteX34" fmla="*/ 3526864 w 8817160"/>
              <a:gd name="connsiteY34" fmla="*/ 5074026 h 5074026"/>
              <a:gd name="connsiteX35" fmla="*/ 2762710 w 8817160"/>
              <a:gd name="connsiteY35" fmla="*/ 5074026 h 5074026"/>
              <a:gd name="connsiteX36" fmla="*/ 2174899 w 8817160"/>
              <a:gd name="connsiteY36" fmla="*/ 5074026 h 5074026"/>
              <a:gd name="connsiteX37" fmla="*/ 1851604 w 8817160"/>
              <a:gd name="connsiteY37" fmla="*/ 5074026 h 5074026"/>
              <a:gd name="connsiteX38" fmla="*/ 1087450 w 8817160"/>
              <a:gd name="connsiteY38" fmla="*/ 5074026 h 5074026"/>
              <a:gd name="connsiteX39" fmla="*/ 0 w 8817160"/>
              <a:gd name="connsiteY39" fmla="*/ 5074026 h 5074026"/>
              <a:gd name="connsiteX40" fmla="*/ 0 w 8817160"/>
              <a:gd name="connsiteY40" fmla="*/ 4560986 h 5074026"/>
              <a:gd name="connsiteX41" fmla="*/ 0 w 8817160"/>
              <a:gd name="connsiteY41" fmla="*/ 4047945 h 5074026"/>
              <a:gd name="connsiteX42" fmla="*/ 0 w 8817160"/>
              <a:gd name="connsiteY42" fmla="*/ 3433424 h 5074026"/>
              <a:gd name="connsiteX43" fmla="*/ 0 w 8817160"/>
              <a:gd name="connsiteY43" fmla="*/ 2768163 h 5074026"/>
              <a:gd name="connsiteX44" fmla="*/ 0 w 8817160"/>
              <a:gd name="connsiteY44" fmla="*/ 2305863 h 5074026"/>
              <a:gd name="connsiteX45" fmla="*/ 0 w 8817160"/>
              <a:gd name="connsiteY45" fmla="*/ 1640602 h 5074026"/>
              <a:gd name="connsiteX46" fmla="*/ 0 w 8817160"/>
              <a:gd name="connsiteY46" fmla="*/ 975341 h 5074026"/>
              <a:gd name="connsiteX47" fmla="*/ 0 w 8817160"/>
              <a:gd name="connsiteY47" fmla="*/ 0 h 5074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817160" h="5074026" extrusionOk="0">
                <a:moveTo>
                  <a:pt x="0" y="0"/>
                </a:moveTo>
                <a:cubicBezTo>
                  <a:pt x="120405" y="-27543"/>
                  <a:pt x="204939" y="32032"/>
                  <a:pt x="323296" y="0"/>
                </a:cubicBezTo>
                <a:cubicBezTo>
                  <a:pt x="441653" y="-32032"/>
                  <a:pt x="656358" y="36178"/>
                  <a:pt x="911107" y="0"/>
                </a:cubicBezTo>
                <a:cubicBezTo>
                  <a:pt x="1165856" y="-36178"/>
                  <a:pt x="1089050" y="2150"/>
                  <a:pt x="1234402" y="0"/>
                </a:cubicBezTo>
                <a:cubicBezTo>
                  <a:pt x="1379755" y="-2150"/>
                  <a:pt x="1839755" y="91601"/>
                  <a:pt x="1998556" y="0"/>
                </a:cubicBezTo>
                <a:cubicBezTo>
                  <a:pt x="2157357" y="-91601"/>
                  <a:pt x="2526669" y="33540"/>
                  <a:pt x="2674539" y="0"/>
                </a:cubicBezTo>
                <a:cubicBezTo>
                  <a:pt x="2822409" y="-33540"/>
                  <a:pt x="2996800" y="22232"/>
                  <a:pt x="3262349" y="0"/>
                </a:cubicBezTo>
                <a:cubicBezTo>
                  <a:pt x="3527898" y="-22232"/>
                  <a:pt x="3526049" y="31702"/>
                  <a:pt x="3761988" y="0"/>
                </a:cubicBezTo>
                <a:cubicBezTo>
                  <a:pt x="3997927" y="-31702"/>
                  <a:pt x="4039214" y="8966"/>
                  <a:pt x="4173456" y="0"/>
                </a:cubicBezTo>
                <a:cubicBezTo>
                  <a:pt x="4307698" y="-8966"/>
                  <a:pt x="4454366" y="4622"/>
                  <a:pt x="4584923" y="0"/>
                </a:cubicBezTo>
                <a:cubicBezTo>
                  <a:pt x="4715480" y="-4622"/>
                  <a:pt x="5065802" y="65526"/>
                  <a:pt x="5260905" y="0"/>
                </a:cubicBezTo>
                <a:cubicBezTo>
                  <a:pt x="5456008" y="-65526"/>
                  <a:pt x="5857991" y="6985"/>
                  <a:pt x="6025059" y="0"/>
                </a:cubicBezTo>
                <a:cubicBezTo>
                  <a:pt x="6192127" y="-6985"/>
                  <a:pt x="6407078" y="57815"/>
                  <a:pt x="6612870" y="0"/>
                </a:cubicBezTo>
                <a:cubicBezTo>
                  <a:pt x="6818662" y="-57815"/>
                  <a:pt x="6869350" y="8703"/>
                  <a:pt x="7112509" y="0"/>
                </a:cubicBezTo>
                <a:cubicBezTo>
                  <a:pt x="7355668" y="-8703"/>
                  <a:pt x="7368307" y="10721"/>
                  <a:pt x="7523977" y="0"/>
                </a:cubicBezTo>
                <a:cubicBezTo>
                  <a:pt x="7679647" y="-10721"/>
                  <a:pt x="7790026" y="6509"/>
                  <a:pt x="7935444" y="0"/>
                </a:cubicBezTo>
                <a:cubicBezTo>
                  <a:pt x="8080862" y="-6509"/>
                  <a:pt x="8595372" y="40623"/>
                  <a:pt x="8817160" y="0"/>
                </a:cubicBezTo>
                <a:cubicBezTo>
                  <a:pt x="8829576" y="304509"/>
                  <a:pt x="8808642" y="517822"/>
                  <a:pt x="8817160" y="665261"/>
                </a:cubicBezTo>
                <a:cubicBezTo>
                  <a:pt x="8825678" y="812700"/>
                  <a:pt x="8808025" y="954246"/>
                  <a:pt x="8817160" y="1229042"/>
                </a:cubicBezTo>
                <a:cubicBezTo>
                  <a:pt x="8826295" y="1503838"/>
                  <a:pt x="8789041" y="1547851"/>
                  <a:pt x="8817160" y="1691342"/>
                </a:cubicBezTo>
                <a:cubicBezTo>
                  <a:pt x="8845279" y="1834833"/>
                  <a:pt x="8762782" y="1934512"/>
                  <a:pt x="8817160" y="2153642"/>
                </a:cubicBezTo>
                <a:cubicBezTo>
                  <a:pt x="8871538" y="2372772"/>
                  <a:pt x="8769669" y="2487364"/>
                  <a:pt x="8817160" y="2717423"/>
                </a:cubicBezTo>
                <a:cubicBezTo>
                  <a:pt x="8864651" y="2947482"/>
                  <a:pt x="8763819" y="3000855"/>
                  <a:pt x="8817160" y="3179723"/>
                </a:cubicBezTo>
                <a:cubicBezTo>
                  <a:pt x="8870501" y="3358591"/>
                  <a:pt x="8776416" y="3475187"/>
                  <a:pt x="8817160" y="3692763"/>
                </a:cubicBezTo>
                <a:cubicBezTo>
                  <a:pt x="8857904" y="3910339"/>
                  <a:pt x="8777722" y="4006786"/>
                  <a:pt x="8817160" y="4205804"/>
                </a:cubicBezTo>
                <a:cubicBezTo>
                  <a:pt x="8856598" y="4404822"/>
                  <a:pt x="8779669" y="4879939"/>
                  <a:pt x="8817160" y="5074026"/>
                </a:cubicBezTo>
                <a:cubicBezTo>
                  <a:pt x="8521448" y="5128214"/>
                  <a:pt x="8435352" y="5053277"/>
                  <a:pt x="8141178" y="5074026"/>
                </a:cubicBezTo>
                <a:cubicBezTo>
                  <a:pt x="7847004" y="5094775"/>
                  <a:pt x="7846057" y="5064122"/>
                  <a:pt x="7641539" y="5074026"/>
                </a:cubicBezTo>
                <a:cubicBezTo>
                  <a:pt x="7437021" y="5083930"/>
                  <a:pt x="7188276" y="5070490"/>
                  <a:pt x="7053728" y="5074026"/>
                </a:cubicBezTo>
                <a:cubicBezTo>
                  <a:pt x="6919180" y="5077562"/>
                  <a:pt x="6608688" y="5001347"/>
                  <a:pt x="6377746" y="5074026"/>
                </a:cubicBezTo>
                <a:cubicBezTo>
                  <a:pt x="6146804" y="5146705"/>
                  <a:pt x="6140808" y="5065236"/>
                  <a:pt x="6054450" y="5074026"/>
                </a:cubicBezTo>
                <a:cubicBezTo>
                  <a:pt x="5968092" y="5082816"/>
                  <a:pt x="5804176" y="5054917"/>
                  <a:pt x="5642982" y="5074026"/>
                </a:cubicBezTo>
                <a:cubicBezTo>
                  <a:pt x="5481788" y="5093135"/>
                  <a:pt x="5241204" y="5048472"/>
                  <a:pt x="4878829" y="5074026"/>
                </a:cubicBezTo>
                <a:cubicBezTo>
                  <a:pt x="4516454" y="5099580"/>
                  <a:pt x="4515750" y="5050437"/>
                  <a:pt x="4202846" y="5074026"/>
                </a:cubicBezTo>
                <a:cubicBezTo>
                  <a:pt x="3889942" y="5097615"/>
                  <a:pt x="3754430" y="4996197"/>
                  <a:pt x="3526864" y="5074026"/>
                </a:cubicBezTo>
                <a:cubicBezTo>
                  <a:pt x="3299298" y="5151855"/>
                  <a:pt x="3096382" y="5008952"/>
                  <a:pt x="2762710" y="5074026"/>
                </a:cubicBezTo>
                <a:cubicBezTo>
                  <a:pt x="2429038" y="5139100"/>
                  <a:pt x="2460198" y="5069506"/>
                  <a:pt x="2174899" y="5074026"/>
                </a:cubicBezTo>
                <a:cubicBezTo>
                  <a:pt x="1889600" y="5078546"/>
                  <a:pt x="1938115" y="5052138"/>
                  <a:pt x="1851604" y="5074026"/>
                </a:cubicBezTo>
                <a:cubicBezTo>
                  <a:pt x="1765093" y="5095914"/>
                  <a:pt x="1311626" y="5009389"/>
                  <a:pt x="1087450" y="5074026"/>
                </a:cubicBezTo>
                <a:cubicBezTo>
                  <a:pt x="863274" y="5138663"/>
                  <a:pt x="521247" y="5031790"/>
                  <a:pt x="0" y="5074026"/>
                </a:cubicBezTo>
                <a:cubicBezTo>
                  <a:pt x="-41455" y="4820636"/>
                  <a:pt x="48009" y="4786449"/>
                  <a:pt x="0" y="4560986"/>
                </a:cubicBezTo>
                <a:cubicBezTo>
                  <a:pt x="-48009" y="4335523"/>
                  <a:pt x="23088" y="4297374"/>
                  <a:pt x="0" y="4047945"/>
                </a:cubicBezTo>
                <a:cubicBezTo>
                  <a:pt x="-23088" y="3798516"/>
                  <a:pt x="21834" y="3631177"/>
                  <a:pt x="0" y="3433424"/>
                </a:cubicBezTo>
                <a:cubicBezTo>
                  <a:pt x="-21834" y="3235671"/>
                  <a:pt x="76550" y="3019062"/>
                  <a:pt x="0" y="2768163"/>
                </a:cubicBezTo>
                <a:cubicBezTo>
                  <a:pt x="-76550" y="2517264"/>
                  <a:pt x="353" y="2510872"/>
                  <a:pt x="0" y="2305863"/>
                </a:cubicBezTo>
                <a:cubicBezTo>
                  <a:pt x="-353" y="2100854"/>
                  <a:pt x="56778" y="1951742"/>
                  <a:pt x="0" y="1640602"/>
                </a:cubicBezTo>
                <a:cubicBezTo>
                  <a:pt x="-56778" y="1329462"/>
                  <a:pt x="16781" y="1218634"/>
                  <a:pt x="0" y="975341"/>
                </a:cubicBezTo>
                <a:cubicBezTo>
                  <a:pt x="-16781" y="732048"/>
                  <a:pt x="53884" y="268100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CustomShape 8">
            <a:extLst>
              <a:ext uri="{FF2B5EF4-FFF2-40B4-BE49-F238E27FC236}">
                <a16:creationId xmlns:a16="http://schemas.microsoft.com/office/drawing/2014/main" id="{39AE9C5F-28B5-4D09-88DD-794A97A9E6A9}"/>
              </a:ext>
            </a:extLst>
          </p:cNvPr>
          <p:cNvSpPr/>
          <p:nvPr/>
        </p:nvSpPr>
        <p:spPr>
          <a:xfrm>
            <a:off x="2673463" y="10058892"/>
            <a:ext cx="10258019" cy="675303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Adèle 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écrit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une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liste</a:t>
            </a:r>
            <a:r>
              <a: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 Natalie a quoi ?</a:t>
            </a:r>
            <a:endParaRPr kumimoji="0" lang="en-GB" sz="2400" b="1" i="0" u="none" strike="noStrike" kern="0" cap="none" spc="-1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ED163B4F-1F19-4E8A-8825-02B5CA6407B0}"/>
              </a:ext>
            </a:extLst>
          </p:cNvPr>
          <p:cNvSpPr/>
          <p:nvPr/>
        </p:nvSpPr>
        <p:spPr>
          <a:xfrm>
            <a:off x="763635" y="11212930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EF1FF1BE-4D8C-4523-81F3-95483CBA2E16}"/>
              </a:ext>
            </a:extLst>
          </p:cNvPr>
          <p:cNvSpPr/>
          <p:nvPr/>
        </p:nvSpPr>
        <p:spPr>
          <a:xfrm>
            <a:off x="763635" y="12070565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933EF5CC-7555-4B44-911D-DBDF350FBD98}"/>
              </a:ext>
            </a:extLst>
          </p:cNvPr>
          <p:cNvSpPr/>
          <p:nvPr/>
        </p:nvSpPr>
        <p:spPr>
          <a:xfrm>
            <a:off x="769645" y="12982636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496B1E1-6DB7-4BEC-96B8-6AA18589E4E1}"/>
              </a:ext>
            </a:extLst>
          </p:cNvPr>
          <p:cNvSpPr/>
          <p:nvPr/>
        </p:nvSpPr>
        <p:spPr>
          <a:xfrm>
            <a:off x="763635" y="13865505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CF214784-AC97-4B80-B3F1-131EE7362994}"/>
              </a:ext>
            </a:extLst>
          </p:cNvPr>
          <p:cNvSpPr/>
          <p:nvPr/>
        </p:nvSpPr>
        <p:spPr>
          <a:xfrm>
            <a:off x="714193" y="14908125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C447073-7D33-4AC1-A83F-02300938A8B0}"/>
              </a:ext>
            </a:extLst>
          </p:cNvPr>
          <p:cNvSpPr txBox="1"/>
          <p:nvPr/>
        </p:nvSpPr>
        <p:spPr>
          <a:xfrm>
            <a:off x="1223103" y="11252812"/>
            <a:ext cx="6257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Elle a 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 sac 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chemise </a:t>
            </a:r>
            <a:r>
              <a:rPr lang="en-GB" sz="2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élégante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53ABBFA-BC2A-4CC2-95A2-E55CA4C662E9}"/>
              </a:ext>
            </a:extLst>
          </p:cNvPr>
          <p:cNvSpPr txBox="1"/>
          <p:nvPr/>
        </p:nvSpPr>
        <p:spPr>
          <a:xfrm>
            <a:off x="1345248" y="12105214"/>
            <a:ext cx="10077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Elle a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amie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professeur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intelligente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DC373BB-725D-4B4F-A362-76AE04BF7EEE}"/>
              </a:ext>
            </a:extLst>
          </p:cNvPr>
          <p:cNvSpPr txBox="1"/>
          <p:nvPr/>
        </p:nvSpPr>
        <p:spPr>
          <a:xfrm>
            <a:off x="1223103" y="13011974"/>
            <a:ext cx="10077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Elle a 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 livre 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gomme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intéressant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38D8BBD-7A9F-4EA2-9BE2-3F58BA140CA0}"/>
              </a:ext>
            </a:extLst>
          </p:cNvPr>
          <p:cNvSpPr txBox="1"/>
          <p:nvPr/>
        </p:nvSpPr>
        <p:spPr>
          <a:xfrm>
            <a:off x="1173661" y="13865505"/>
            <a:ext cx="10077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Elle a 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 animal 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sœur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amusant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1628E34-C9D4-4CE1-B6C8-E48478FE2DA8}"/>
              </a:ext>
            </a:extLst>
          </p:cNvPr>
          <p:cNvSpPr txBox="1"/>
          <p:nvPr/>
        </p:nvSpPr>
        <p:spPr>
          <a:xfrm>
            <a:off x="1173661" y="14953390"/>
            <a:ext cx="7094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Elle a 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ordinateur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|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maison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moderne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931B974C-55C2-43DF-B013-6E11E955EA3F}"/>
              </a:ext>
            </a:extLst>
          </p:cNvPr>
          <p:cNvSpPr/>
          <p:nvPr/>
        </p:nvSpPr>
        <p:spPr>
          <a:xfrm>
            <a:off x="3483468" y="11290925"/>
            <a:ext cx="1971276" cy="412130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15" name="Picture 114" descr="A picture containing text&#10;&#10;Description automatically generated">
            <a:extLst>
              <a:ext uri="{FF2B5EF4-FFF2-40B4-BE49-F238E27FC236}">
                <a16:creationId xmlns:a16="http://schemas.microsoft.com/office/drawing/2014/main" id="{38152E7A-5E3E-4341-8CCE-C9E4280A2C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559" y="10340007"/>
            <a:ext cx="1269178" cy="1797066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D20A4C27-9937-4877-8040-3669751FC408}"/>
              </a:ext>
            </a:extLst>
          </p:cNvPr>
          <p:cNvSpPr txBox="1"/>
          <p:nvPr/>
        </p:nvSpPr>
        <p:spPr>
          <a:xfrm>
            <a:off x="10242773" y="11625087"/>
            <a:ext cx="2017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800" b="1" dirty="0">
                <a:solidFill>
                  <a:schemeClr val="bg2">
                    <a:lumMod val="2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Natalie</a:t>
            </a:r>
          </a:p>
        </p:txBody>
      </p:sp>
      <p:graphicFrame>
        <p:nvGraphicFramePr>
          <p:cNvPr id="117" name="Table 6">
            <a:extLst>
              <a:ext uri="{FF2B5EF4-FFF2-40B4-BE49-F238E27FC236}">
                <a16:creationId xmlns:a16="http://schemas.microsoft.com/office/drawing/2014/main" id="{A1A507A2-4CC5-4BD6-8C9B-920031A6CA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310634"/>
              </p:ext>
            </p:extLst>
          </p:nvPr>
        </p:nvGraphicFramePr>
        <p:xfrm>
          <a:off x="9108144" y="12423387"/>
          <a:ext cx="2791751" cy="28842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1751">
                  <a:extLst>
                    <a:ext uri="{9D8B030D-6E8A-4147-A177-3AD203B41FA5}">
                      <a16:colId xmlns:a16="http://schemas.microsoft.com/office/drawing/2014/main" val="379631816"/>
                    </a:ext>
                  </a:extLst>
                </a:gridCol>
              </a:tblGrid>
              <a:tr h="480706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1. a smart shirt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2358084"/>
                  </a:ext>
                </a:extLst>
              </a:tr>
              <a:tr h="480706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2.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8289682"/>
                  </a:ext>
                </a:extLst>
              </a:tr>
              <a:tr h="480706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3.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3930084"/>
                  </a:ext>
                </a:extLst>
              </a:tr>
              <a:tr h="480706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4.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1176412"/>
                  </a:ext>
                </a:extLst>
              </a:tr>
              <a:tr h="480706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5.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3640889"/>
                  </a:ext>
                </a:extLst>
              </a:tr>
              <a:tr h="480706">
                <a:tc>
                  <a:txBody>
                    <a:bodyPr/>
                    <a:lstStyle/>
                    <a:p>
                      <a:pPr algn="l"/>
                      <a:r>
                        <a:rPr lang="en-GB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6.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69716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28873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9483176-5360-497D-B286-19ACDAD7FA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462697"/>
              </p:ext>
            </p:extLst>
          </p:nvPr>
        </p:nvGraphicFramePr>
        <p:xfrm>
          <a:off x="274878" y="5384029"/>
          <a:ext cx="5873841" cy="1981200"/>
        </p:xfrm>
        <a:graphic>
          <a:graphicData uri="http://schemas.openxmlformats.org/drawingml/2006/table">
            <a:tbl>
              <a:tblPr/>
              <a:tblGrid>
                <a:gridCol w="579832">
                  <a:extLst>
                    <a:ext uri="{9D8B030D-6E8A-4147-A177-3AD203B41FA5}">
                      <a16:colId xmlns:a16="http://schemas.microsoft.com/office/drawing/2014/main" val="312899736"/>
                    </a:ext>
                  </a:extLst>
                </a:gridCol>
                <a:gridCol w="5294009">
                  <a:extLst>
                    <a:ext uri="{9D8B030D-6E8A-4147-A177-3AD203B41FA5}">
                      <a16:colId xmlns:a16="http://schemas.microsoft.com/office/drawing/2014/main" val="3789151074"/>
                    </a:ext>
                  </a:extLst>
                </a:gridCol>
              </a:tblGrid>
              <a:tr h="38376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6272594"/>
                  </a:ext>
                </a:extLst>
              </a:tr>
              <a:tr h="38376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1835182"/>
                  </a:ext>
                </a:extLst>
              </a:tr>
              <a:tr h="38376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9934343"/>
                  </a:ext>
                </a:extLst>
              </a:tr>
              <a:tr h="38376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0713061"/>
                  </a:ext>
                </a:extLst>
              </a:tr>
              <a:tr h="38376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768238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8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1275309" y="15502104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611065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30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545615" y="1182004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Qui a quoi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69" y="1012593"/>
            <a:ext cx="2377646" cy="8535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CC988D-31DE-4CA7-897A-8F0EB6710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871" y="4588129"/>
            <a:ext cx="2274005" cy="859611"/>
          </a:xfrm>
          <a:prstGeom prst="rect">
            <a:avLst/>
          </a:prstGeom>
        </p:spPr>
      </p:pic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5C1F61D0-3361-4473-8A6F-00E4FC377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6412650"/>
              </p:ext>
            </p:extLst>
          </p:nvPr>
        </p:nvGraphicFramePr>
        <p:xfrm>
          <a:off x="274878" y="1866107"/>
          <a:ext cx="11653833" cy="2682240"/>
        </p:xfrm>
        <a:graphic>
          <a:graphicData uri="http://schemas.openxmlformats.org/drawingml/2006/table">
            <a:tbl>
              <a:tblPr/>
              <a:tblGrid>
                <a:gridCol w="668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3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7107">
                  <a:extLst>
                    <a:ext uri="{9D8B030D-6E8A-4147-A177-3AD203B41FA5}">
                      <a16:colId xmlns:a16="http://schemas.microsoft.com/office/drawing/2014/main" val="1588983724"/>
                    </a:ext>
                  </a:extLst>
                </a:gridCol>
                <a:gridCol w="4037428">
                  <a:extLst>
                    <a:ext uri="{9D8B030D-6E8A-4147-A177-3AD203B41FA5}">
                      <a16:colId xmlns:a16="http://schemas.microsoft.com/office/drawing/2014/main" val="3865251503"/>
                    </a:ext>
                  </a:extLst>
                </a:gridCol>
                <a:gridCol w="3867292">
                  <a:extLst>
                    <a:ext uri="{9D8B030D-6E8A-4147-A177-3AD203B41FA5}">
                      <a16:colId xmlns:a16="http://schemas.microsoft.com/office/drawing/2014/main" val="1823566213"/>
                    </a:ext>
                  </a:extLst>
                </a:gridCol>
              </a:tblGrid>
              <a:tr h="55599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  <a:b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(she)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  <a:b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(he)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description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object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76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heavy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bag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76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376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376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3762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DA7699F0-98E5-449F-B067-DBFCB3BD4A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136" y="2548131"/>
            <a:ext cx="335283" cy="349253"/>
          </a:xfrm>
          <a:prstGeom prst="rect">
            <a:avLst/>
          </a:prstGeom>
        </p:spPr>
      </p:pic>
      <p:pic>
        <p:nvPicPr>
          <p:cNvPr id="20" name="Picture 1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B76C10F-BFE6-400E-93C3-57D051E053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926" y="524391"/>
            <a:ext cx="1022348" cy="132364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7BCD742-5CC6-4A7C-BA48-50C3E2B2B4A0}"/>
              </a:ext>
            </a:extLst>
          </p:cNvPr>
          <p:cNvSpPr txBox="1"/>
          <p:nvPr/>
        </p:nvSpPr>
        <p:spPr>
          <a:xfrm>
            <a:off x="835354" y="5352004"/>
            <a:ext cx="5159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Elle a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Bookshelf Symbol 7" panose="05010101010101010101" pitchFamily="2" charset="2"/>
              </a:rPr>
              <a:t>chambre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Bookshelf Symbol 7" panose="05010101010101010101" pitchFamily="2" charset="2"/>
              </a:rPr>
              <a:t>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sale.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EDAF91-59D9-4605-9BF2-400C163DDD25}"/>
              </a:ext>
            </a:extLst>
          </p:cNvPr>
          <p:cNvSpPr txBox="1"/>
          <p:nvPr/>
        </p:nvSpPr>
        <p:spPr>
          <a:xfrm>
            <a:off x="835354" y="5775595"/>
            <a:ext cx="5193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Elle a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tâche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importante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71F8FBC-9A71-4D27-8324-FABB7471CAFF}"/>
              </a:ext>
            </a:extLst>
          </p:cNvPr>
          <p:cNvSpPr txBox="1"/>
          <p:nvPr/>
        </p:nvSpPr>
        <p:spPr>
          <a:xfrm>
            <a:off x="908324" y="6174574"/>
            <a:ext cx="5013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Il a un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Bookshelf Symbol 7" panose="05010101010101010101" pitchFamily="2" charset="2"/>
              </a:rPr>
              <a:t>chien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Bookshelf Symbol 7" panose="05010101010101010101" pitchFamily="2" charset="2"/>
              </a:rPr>
              <a:t>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méchant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30FE6F-517F-46C4-84B2-DBC29964F681}"/>
              </a:ext>
            </a:extLst>
          </p:cNvPr>
          <p:cNvSpPr txBox="1"/>
          <p:nvPr/>
        </p:nvSpPr>
        <p:spPr>
          <a:xfrm>
            <a:off x="908324" y="6569116"/>
            <a:ext cx="6257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Il a un livre difficile.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D824FD-2458-4661-AF00-E9D4809E93E7}"/>
              </a:ext>
            </a:extLst>
          </p:cNvPr>
          <p:cNvSpPr txBox="1"/>
          <p:nvPr/>
        </p:nvSpPr>
        <p:spPr>
          <a:xfrm>
            <a:off x="845216" y="6958259"/>
            <a:ext cx="5193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Elle a un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ordinateur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lent.</a:t>
            </a:r>
          </a:p>
        </p:txBody>
      </p:sp>
      <p:graphicFrame>
        <p:nvGraphicFramePr>
          <p:cNvPr id="41" name="Table 6">
            <a:extLst>
              <a:ext uri="{FF2B5EF4-FFF2-40B4-BE49-F238E27FC236}">
                <a16:creationId xmlns:a16="http://schemas.microsoft.com/office/drawing/2014/main" id="{B803CAFC-FE56-4119-A8E6-161AFC7FEE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083886"/>
              </p:ext>
            </p:extLst>
          </p:nvPr>
        </p:nvGraphicFramePr>
        <p:xfrm>
          <a:off x="6350691" y="5339776"/>
          <a:ext cx="2673542" cy="1922824"/>
        </p:xfrm>
        <a:graphic>
          <a:graphicData uri="http://schemas.openxmlformats.org/drawingml/2006/table">
            <a:tbl>
              <a:tblPr firstRow="1" bandRow="1"/>
              <a:tblGrid>
                <a:gridCol w="2673542">
                  <a:extLst>
                    <a:ext uri="{9D8B030D-6E8A-4147-A177-3AD203B41FA5}">
                      <a16:colId xmlns:a16="http://schemas.microsoft.com/office/drawing/2014/main" val="379631816"/>
                    </a:ext>
                  </a:extLst>
                </a:gridCol>
              </a:tblGrid>
              <a:tr h="48070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2358084"/>
                  </a:ext>
                </a:extLst>
              </a:tr>
              <a:tr h="48070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8289682"/>
                  </a:ext>
                </a:extLst>
              </a:tr>
              <a:tr h="48070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3930084"/>
                  </a:ext>
                </a:extLst>
              </a:tr>
              <a:tr h="48070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1176412"/>
                  </a:ext>
                </a:extLst>
              </a:tr>
            </a:tbl>
          </a:graphicData>
        </a:graphic>
      </p:graphicFrame>
      <p:graphicFrame>
        <p:nvGraphicFramePr>
          <p:cNvPr id="42" name="Table 6">
            <a:extLst>
              <a:ext uri="{FF2B5EF4-FFF2-40B4-BE49-F238E27FC236}">
                <a16:creationId xmlns:a16="http://schemas.microsoft.com/office/drawing/2014/main" id="{EAD4A941-29DF-4990-8A0A-475B3DF2B0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247645"/>
              </p:ext>
            </p:extLst>
          </p:nvPr>
        </p:nvGraphicFramePr>
        <p:xfrm>
          <a:off x="9190173" y="5329054"/>
          <a:ext cx="2541163" cy="1922824"/>
        </p:xfrm>
        <a:graphic>
          <a:graphicData uri="http://schemas.openxmlformats.org/drawingml/2006/table">
            <a:tbl>
              <a:tblPr firstRow="1" bandRow="1"/>
              <a:tblGrid>
                <a:gridCol w="2541163">
                  <a:extLst>
                    <a:ext uri="{9D8B030D-6E8A-4147-A177-3AD203B41FA5}">
                      <a16:colId xmlns:a16="http://schemas.microsoft.com/office/drawing/2014/main" val="379631816"/>
                    </a:ext>
                  </a:extLst>
                </a:gridCol>
              </a:tblGrid>
              <a:tr h="48070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2358084"/>
                  </a:ext>
                </a:extLst>
              </a:tr>
              <a:tr h="48070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8289682"/>
                  </a:ext>
                </a:extLst>
              </a:tr>
              <a:tr h="48070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3930084"/>
                  </a:ext>
                </a:extLst>
              </a:tr>
              <a:tr h="48070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1176412"/>
                  </a:ext>
                </a:extLst>
              </a:tr>
            </a:tbl>
          </a:graphicData>
        </a:graphic>
      </p:graphicFrame>
      <p:pic>
        <p:nvPicPr>
          <p:cNvPr id="43" name="Picture 42" descr="A picture containing text&#10;&#10;Description automatically generated">
            <a:extLst>
              <a:ext uri="{FF2B5EF4-FFF2-40B4-BE49-F238E27FC236}">
                <a16:creationId xmlns:a16="http://schemas.microsoft.com/office/drawing/2014/main" id="{7584B2BF-702F-458B-AD08-D1B4612E35E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53"/>
          <a:stretch/>
        </p:blipFill>
        <p:spPr>
          <a:xfrm>
            <a:off x="8005175" y="4996597"/>
            <a:ext cx="1118741" cy="810978"/>
          </a:xfrm>
          <a:prstGeom prst="ellipse">
            <a:avLst/>
          </a:prstGeom>
        </p:spPr>
      </p:pic>
      <p:pic>
        <p:nvPicPr>
          <p:cNvPr id="44" name="Picture 4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887A9DD-0B26-4C8A-87DE-2F85AAABA7A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8759"/>
          <a:stretch/>
        </p:blipFill>
        <p:spPr>
          <a:xfrm>
            <a:off x="11237770" y="5026425"/>
            <a:ext cx="1037702" cy="909132"/>
          </a:xfrm>
          <a:prstGeom prst="ellipse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A5AA745-C7B7-4626-A865-78BA163962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7969" y="7388710"/>
            <a:ext cx="2549366" cy="862105"/>
          </a:xfrm>
          <a:prstGeom prst="rect">
            <a:avLst/>
          </a:prstGeom>
        </p:spPr>
      </p:pic>
      <p:graphicFrame>
        <p:nvGraphicFramePr>
          <p:cNvPr id="46" name="Table 4">
            <a:extLst>
              <a:ext uri="{FF2B5EF4-FFF2-40B4-BE49-F238E27FC236}">
                <a16:creationId xmlns:a16="http://schemas.microsoft.com/office/drawing/2014/main" id="{B3BB5B2A-ED5E-4CB0-9B46-697FCCB76C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35640"/>
              </p:ext>
            </p:extLst>
          </p:nvPr>
        </p:nvGraphicFramePr>
        <p:xfrm>
          <a:off x="229676" y="8000738"/>
          <a:ext cx="10039526" cy="4987578"/>
        </p:xfrm>
        <a:graphic>
          <a:graphicData uri="http://schemas.openxmlformats.org/drawingml/2006/table">
            <a:tbl>
              <a:tblPr firstRow="1" bandRow="1"/>
              <a:tblGrid>
                <a:gridCol w="171906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8268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6876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6901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693381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intéressant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méchante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sage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69338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souvent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passer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inquiète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693381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maintenant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toujours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rarement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69338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êtes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ensemble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693381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as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lourde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69338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très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2729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avoir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intelligente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lourd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47" name="Picture 46">
            <a:extLst>
              <a:ext uri="{FF2B5EF4-FFF2-40B4-BE49-F238E27FC236}">
                <a16:creationId xmlns:a16="http://schemas.microsoft.com/office/drawing/2014/main" id="{2308B624-5194-4A7C-A6FD-865CB870F6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968" y="9758726"/>
            <a:ext cx="1019171" cy="862105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91DAA8C6-F395-4AC7-9FD9-DDEA7644BB0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68" y="8393125"/>
            <a:ext cx="1019171" cy="94646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152FBB3-6683-468D-9A49-7F7B68C12B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4292" y="11369003"/>
            <a:ext cx="998847" cy="87876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D691ECD-D758-4194-9C2D-62146A98A9A6}"/>
              </a:ext>
            </a:extLst>
          </p:cNvPr>
          <p:cNvSpPr txBox="1"/>
          <p:nvPr/>
        </p:nvSpPr>
        <p:spPr>
          <a:xfrm>
            <a:off x="1331238" y="8688815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ABB95ED-1E41-486F-AC4D-7BC010A71CC5}"/>
              </a:ext>
            </a:extLst>
          </p:cNvPr>
          <p:cNvSpPr txBox="1"/>
          <p:nvPr/>
        </p:nvSpPr>
        <p:spPr>
          <a:xfrm>
            <a:off x="1343694" y="9950131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17C316E-E28C-4E11-AA11-EF3C3C0A2F3F}"/>
              </a:ext>
            </a:extLst>
          </p:cNvPr>
          <p:cNvSpPr txBox="1"/>
          <p:nvPr/>
        </p:nvSpPr>
        <p:spPr>
          <a:xfrm>
            <a:off x="1377411" y="11541085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44C242C-CE53-4310-A612-ED8793F4BB86}"/>
              </a:ext>
            </a:extLst>
          </p:cNvPr>
          <p:cNvSpPr/>
          <p:nvPr/>
        </p:nvSpPr>
        <p:spPr>
          <a:xfrm>
            <a:off x="2711832" y="7537110"/>
            <a:ext cx="7557370" cy="46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BAFB2B1-456D-4155-A627-BBBEA75E17DB}"/>
              </a:ext>
            </a:extLst>
          </p:cNvPr>
          <p:cNvSpPr txBox="1"/>
          <p:nvPr/>
        </p:nvSpPr>
        <p:spPr>
          <a:xfrm>
            <a:off x="2429876" y="4728438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Qui a quoi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0DE0FFE-E617-41F3-8A2B-3577B74F3E19}"/>
              </a:ext>
            </a:extLst>
          </p:cNvPr>
          <p:cNvSpPr txBox="1"/>
          <p:nvPr/>
        </p:nvSpPr>
        <p:spPr>
          <a:xfrm>
            <a:off x="1975755" y="13114355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</a:t>
            </a:r>
            <a:r>
              <a:rPr lang="en-GB" sz="2626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A.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B on next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" name="CustomShape 3">
            <a:extLst>
              <a:ext uri="{FF2B5EF4-FFF2-40B4-BE49-F238E27FC236}">
                <a16:creationId xmlns:a16="http://schemas.microsoft.com/office/drawing/2014/main" id="{A8259E78-721D-4911-B221-83C1F52434B8}"/>
              </a:ext>
            </a:extLst>
          </p:cNvPr>
          <p:cNvSpPr/>
          <p:nvPr/>
        </p:nvSpPr>
        <p:spPr>
          <a:xfrm>
            <a:off x="243596" y="13772633"/>
            <a:ext cx="6123758" cy="20805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1. Say these sentences in French.</a:t>
            </a:r>
            <a:b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1. Number 1 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has </a:t>
            </a: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 horse.</a:t>
            </a:r>
            <a:b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2. Number 2 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</a:t>
            </a: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 table.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3. Number 3 </a:t>
            </a:r>
            <a:r>
              <a:rPr lang="en-GB" sz="20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is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a photo.</a:t>
            </a:r>
            <a:b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4. Number 4 </a:t>
            </a:r>
            <a:r>
              <a:rPr lang="en-GB" sz="20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has 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 cat.</a:t>
            </a:r>
            <a:b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5. Number 3 </a:t>
            </a:r>
            <a:r>
              <a:rPr lang="en-GB" sz="20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has 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 cinema.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9C8CCA3-135F-4607-AC0D-75A2DD337B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5075" y="13045980"/>
            <a:ext cx="1750931" cy="690508"/>
          </a:xfrm>
          <a:prstGeom prst="rect">
            <a:avLst/>
          </a:prstGeom>
        </p:spPr>
      </p:pic>
      <p:sp>
        <p:nvSpPr>
          <p:cNvPr id="61" name="CustomShape 3">
            <a:extLst>
              <a:ext uri="{FF2B5EF4-FFF2-40B4-BE49-F238E27FC236}">
                <a16:creationId xmlns:a16="http://schemas.microsoft.com/office/drawing/2014/main" id="{7F5A63A1-4CE5-40D3-B671-7F9FE30EA4A9}"/>
              </a:ext>
            </a:extLst>
          </p:cNvPr>
          <p:cNvSpPr/>
          <p:nvPr/>
        </p:nvSpPr>
        <p:spPr>
          <a:xfrm>
            <a:off x="5344288" y="13761902"/>
            <a:ext cx="6387047" cy="20805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2. Listen and choose the matching picture. </a:t>
            </a:r>
          </a:p>
        </p:txBody>
      </p:sp>
      <p:pic>
        <p:nvPicPr>
          <p:cNvPr id="63" name="Picture 62" descr="Logo&#10;&#10;Description automatically generated">
            <a:extLst>
              <a:ext uri="{FF2B5EF4-FFF2-40B4-BE49-F238E27FC236}">
                <a16:creationId xmlns:a16="http://schemas.microsoft.com/office/drawing/2014/main" id="{11E963F1-E036-4984-B2AC-95C9487880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223" y="14080603"/>
            <a:ext cx="589631" cy="766808"/>
          </a:xfrm>
          <a:prstGeom prst="rect">
            <a:avLst/>
          </a:prstGeom>
        </p:spPr>
      </p:pic>
      <p:pic>
        <p:nvPicPr>
          <p:cNvPr id="64" name="Picture 18" descr="Table">
            <a:extLst>
              <a:ext uri="{FF2B5EF4-FFF2-40B4-BE49-F238E27FC236}">
                <a16:creationId xmlns:a16="http://schemas.microsoft.com/office/drawing/2014/main" id="{922D90E0-0BC8-4607-A1E5-70B5D3CC5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482" y="14255134"/>
            <a:ext cx="589631" cy="511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65" name="Picture 64" descr="Logo&#10;&#10;Description automatically generated">
            <a:extLst>
              <a:ext uri="{FF2B5EF4-FFF2-40B4-BE49-F238E27FC236}">
                <a16:creationId xmlns:a16="http://schemas.microsoft.com/office/drawing/2014/main" id="{635DBD76-3E73-4DAB-8A0F-A88C057FBBD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814" y="14880130"/>
            <a:ext cx="340448" cy="506187"/>
          </a:xfrm>
          <a:prstGeom prst="rect">
            <a:avLst/>
          </a:prstGeom>
        </p:spPr>
      </p:pic>
      <p:pic>
        <p:nvPicPr>
          <p:cNvPr id="66" name="Picture 65" descr="A picture containing text&#10;&#10;Description automatically generated">
            <a:extLst>
              <a:ext uri="{FF2B5EF4-FFF2-40B4-BE49-F238E27FC236}">
                <a16:creationId xmlns:a16="http://schemas.microsoft.com/office/drawing/2014/main" id="{7AD4E954-D951-46C6-B6F4-EB0ACD6B644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75" y="14880130"/>
            <a:ext cx="523845" cy="476613"/>
          </a:xfrm>
          <a:prstGeom prst="rect">
            <a:avLst/>
          </a:prstGeom>
        </p:spPr>
      </p:pic>
      <p:pic>
        <p:nvPicPr>
          <p:cNvPr id="67" name="Picture 66" descr="Logo&#10;&#10;Description automatically generated">
            <a:extLst>
              <a:ext uri="{FF2B5EF4-FFF2-40B4-BE49-F238E27FC236}">
                <a16:creationId xmlns:a16="http://schemas.microsoft.com/office/drawing/2014/main" id="{BB94125B-1C5B-4A8A-8C3D-1FB7C301C17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568" y="15391248"/>
            <a:ext cx="531482" cy="697310"/>
          </a:xfrm>
          <a:prstGeom prst="rect">
            <a:avLst/>
          </a:prstGeom>
        </p:spPr>
      </p:pic>
      <p:pic>
        <p:nvPicPr>
          <p:cNvPr id="68" name="Picture 67" descr="A picture containing icon&#10;&#10;Description automatically generated">
            <a:extLst>
              <a:ext uri="{FF2B5EF4-FFF2-40B4-BE49-F238E27FC236}">
                <a16:creationId xmlns:a16="http://schemas.microsoft.com/office/drawing/2014/main" id="{8173D86E-5D7B-4E50-BE6D-05E740C1587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106" y="15438616"/>
            <a:ext cx="439087" cy="69731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124F0412-A10A-4107-9207-6063A4BCF18D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t="19829"/>
          <a:stretch/>
        </p:blipFill>
        <p:spPr>
          <a:xfrm>
            <a:off x="6391884" y="14237289"/>
            <a:ext cx="406967" cy="547077"/>
          </a:xfrm>
          <a:prstGeom prst="rect">
            <a:avLst/>
          </a:prstGeom>
        </p:spPr>
      </p:pic>
      <p:pic>
        <p:nvPicPr>
          <p:cNvPr id="70" name="Picture 6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6C1D912-E759-4877-9716-389F3C2C3D7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651" y="14144061"/>
            <a:ext cx="661275" cy="607005"/>
          </a:xfrm>
          <a:prstGeom prst="rect">
            <a:avLst/>
          </a:prstGeom>
        </p:spPr>
      </p:pic>
      <p:pic>
        <p:nvPicPr>
          <p:cNvPr id="71" name="Picture 70" descr="A picture containing text, building, window&#10;&#10;Description automatically generated">
            <a:extLst>
              <a:ext uri="{FF2B5EF4-FFF2-40B4-BE49-F238E27FC236}">
                <a16:creationId xmlns:a16="http://schemas.microsoft.com/office/drawing/2014/main" id="{B280036E-DA84-4A36-BC02-A0B3E2D304E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453" y="14827833"/>
            <a:ext cx="510514" cy="610783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3B5ACCC0-B606-4E27-B153-F9DCF5C65A3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104" y="14853989"/>
            <a:ext cx="415964" cy="529050"/>
          </a:xfrm>
          <a:prstGeom prst="rect">
            <a:avLst/>
          </a:prstGeom>
        </p:spPr>
      </p:pic>
      <p:graphicFrame>
        <p:nvGraphicFramePr>
          <p:cNvPr id="75" name="Table 7">
            <a:extLst>
              <a:ext uri="{FF2B5EF4-FFF2-40B4-BE49-F238E27FC236}">
                <a16:creationId xmlns:a16="http://schemas.microsoft.com/office/drawing/2014/main" id="{CE99C9F1-0951-42EB-BE3B-8A73FB6EF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403211"/>
              </p:ext>
            </p:extLst>
          </p:nvPr>
        </p:nvGraphicFramePr>
        <p:xfrm>
          <a:off x="5435020" y="14167666"/>
          <a:ext cx="5835652" cy="1898637"/>
        </p:xfrm>
        <a:graphic>
          <a:graphicData uri="http://schemas.openxmlformats.org/drawingml/2006/table">
            <a:tbl>
              <a:tblPr firstRow="1" bandRow="1"/>
              <a:tblGrid>
                <a:gridCol w="578770">
                  <a:extLst>
                    <a:ext uri="{9D8B030D-6E8A-4147-A177-3AD203B41FA5}">
                      <a16:colId xmlns:a16="http://schemas.microsoft.com/office/drawing/2014/main" val="412442054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042774819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928959875"/>
                    </a:ext>
                  </a:extLst>
                </a:gridCol>
                <a:gridCol w="589280">
                  <a:extLst>
                    <a:ext uri="{9D8B030D-6E8A-4147-A177-3AD203B41FA5}">
                      <a16:colId xmlns:a16="http://schemas.microsoft.com/office/drawing/2014/main" val="1348556700"/>
                    </a:ext>
                  </a:extLst>
                </a:gridCol>
                <a:gridCol w="1175639">
                  <a:extLst>
                    <a:ext uri="{9D8B030D-6E8A-4147-A177-3AD203B41FA5}">
                      <a16:colId xmlns:a16="http://schemas.microsoft.com/office/drawing/2014/main" val="4133833653"/>
                    </a:ext>
                  </a:extLst>
                </a:gridCol>
                <a:gridCol w="1114523">
                  <a:extLst>
                    <a:ext uri="{9D8B030D-6E8A-4147-A177-3AD203B41FA5}">
                      <a16:colId xmlns:a16="http://schemas.microsoft.com/office/drawing/2014/main" val="3253070535"/>
                    </a:ext>
                  </a:extLst>
                </a:gridCol>
              </a:tblGrid>
              <a:tr h="63287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0912393"/>
                  </a:ext>
                </a:extLst>
              </a:tr>
              <a:tr h="63287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9639979"/>
                  </a:ext>
                </a:extLst>
              </a:tr>
              <a:tr h="63287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6089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25160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Table 7">
            <a:extLst>
              <a:ext uri="{FF2B5EF4-FFF2-40B4-BE49-F238E27FC236}">
                <a16:creationId xmlns:a16="http://schemas.microsoft.com/office/drawing/2014/main" id="{80141D31-4187-4D6D-8DC0-C8617E9FDF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132028"/>
              </p:ext>
            </p:extLst>
          </p:nvPr>
        </p:nvGraphicFramePr>
        <p:xfrm>
          <a:off x="405828" y="7909764"/>
          <a:ext cx="5835652" cy="1898637"/>
        </p:xfrm>
        <a:graphic>
          <a:graphicData uri="http://schemas.openxmlformats.org/drawingml/2006/table">
            <a:tbl>
              <a:tblPr firstRow="1" bandRow="1"/>
              <a:tblGrid>
                <a:gridCol w="578770">
                  <a:extLst>
                    <a:ext uri="{9D8B030D-6E8A-4147-A177-3AD203B41FA5}">
                      <a16:colId xmlns:a16="http://schemas.microsoft.com/office/drawing/2014/main" val="4124420546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042774819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928959875"/>
                    </a:ext>
                  </a:extLst>
                </a:gridCol>
                <a:gridCol w="589280">
                  <a:extLst>
                    <a:ext uri="{9D8B030D-6E8A-4147-A177-3AD203B41FA5}">
                      <a16:colId xmlns:a16="http://schemas.microsoft.com/office/drawing/2014/main" val="1348556700"/>
                    </a:ext>
                  </a:extLst>
                </a:gridCol>
                <a:gridCol w="1175639">
                  <a:extLst>
                    <a:ext uri="{9D8B030D-6E8A-4147-A177-3AD203B41FA5}">
                      <a16:colId xmlns:a16="http://schemas.microsoft.com/office/drawing/2014/main" val="4133833653"/>
                    </a:ext>
                  </a:extLst>
                </a:gridCol>
                <a:gridCol w="1114523">
                  <a:extLst>
                    <a:ext uri="{9D8B030D-6E8A-4147-A177-3AD203B41FA5}">
                      <a16:colId xmlns:a16="http://schemas.microsoft.com/office/drawing/2014/main" val="3253070535"/>
                    </a:ext>
                  </a:extLst>
                </a:gridCol>
              </a:tblGrid>
              <a:tr h="63287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0912393"/>
                  </a:ext>
                </a:extLst>
              </a:tr>
              <a:tr h="63287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9639979"/>
                  </a:ext>
                </a:extLst>
              </a:tr>
              <a:tr h="632879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608900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8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53357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31</a:t>
              </a: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69" y="923628"/>
            <a:ext cx="2377646" cy="8535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CC988D-31DE-4CA7-897A-8F0EB6710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935" y="4301799"/>
            <a:ext cx="2274005" cy="8596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627B2D-05C2-4769-8FDA-B0638BC006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217" y="9909263"/>
            <a:ext cx="2903975" cy="982021"/>
          </a:xfrm>
          <a:prstGeom prst="rect">
            <a:avLst/>
          </a:prstGeom>
        </p:spPr>
      </p:pic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37B05697-07DB-42E2-BAF5-262C021959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397204"/>
              </p:ext>
            </p:extLst>
          </p:nvPr>
        </p:nvGraphicFramePr>
        <p:xfrm>
          <a:off x="585217" y="10762821"/>
          <a:ext cx="10039526" cy="5180411"/>
        </p:xfrm>
        <a:graphic>
          <a:graphicData uri="http://schemas.openxmlformats.org/drawingml/2006/table">
            <a:tbl>
              <a:tblPr firstRow="1" bandRow="1"/>
              <a:tblGrid>
                <a:gridCol w="171906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8268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6876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6901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20189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interesting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well-behaved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worried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72018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often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spend (time)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naughty (f)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720189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(pl)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are (you, pl)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together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72018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rarely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now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720189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heavy (f)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he has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72018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59277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heavy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intelligent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97040E7B-C39C-4201-BAA5-6008CA675D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509" y="12520810"/>
            <a:ext cx="1019171" cy="862105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C5FF3C8A-6232-48C3-B4D3-21B7CF5D57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09" y="11155209"/>
            <a:ext cx="1019171" cy="9464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59A62C-AD05-4FAE-B278-D325EB43FB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9833" y="14131087"/>
            <a:ext cx="998847" cy="87876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EF91608-05FB-45C4-82B2-BC806A9339F7}"/>
              </a:ext>
            </a:extLst>
          </p:cNvPr>
          <p:cNvSpPr txBox="1"/>
          <p:nvPr/>
        </p:nvSpPr>
        <p:spPr>
          <a:xfrm>
            <a:off x="1686779" y="11450899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A8AAFC-CF88-4DA2-9663-1BDEA7287754}"/>
              </a:ext>
            </a:extLst>
          </p:cNvPr>
          <p:cNvSpPr txBox="1"/>
          <p:nvPr/>
        </p:nvSpPr>
        <p:spPr>
          <a:xfrm>
            <a:off x="1699235" y="12712215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1C4C6D-0E1C-40C6-B63D-31E06ACB3DE6}"/>
              </a:ext>
            </a:extLst>
          </p:cNvPr>
          <p:cNvSpPr txBox="1"/>
          <p:nvPr/>
        </p:nvSpPr>
        <p:spPr>
          <a:xfrm>
            <a:off x="1732952" y="14303169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26A9395-B0AF-41A4-922A-8AC0AE6A7C01}"/>
              </a:ext>
            </a:extLst>
          </p:cNvPr>
          <p:cNvSpPr/>
          <p:nvPr/>
        </p:nvSpPr>
        <p:spPr>
          <a:xfrm>
            <a:off x="3415312" y="10117044"/>
            <a:ext cx="7557370" cy="46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8DBBE4-04A9-4A91-B45A-FA2426CCEAED}"/>
              </a:ext>
            </a:extLst>
          </p:cNvPr>
          <p:cNvSpPr txBox="1"/>
          <p:nvPr/>
        </p:nvSpPr>
        <p:spPr>
          <a:xfrm>
            <a:off x="2025776" y="6818509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</a:t>
            </a:r>
            <a:r>
              <a:rPr lang="en-GB" sz="2626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B.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A on previous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CustomShape 3">
            <a:extLst>
              <a:ext uri="{FF2B5EF4-FFF2-40B4-BE49-F238E27FC236}">
                <a16:creationId xmlns:a16="http://schemas.microsoft.com/office/drawing/2014/main" id="{7AEE2DC5-7EBE-44AD-9A75-4592A31ECF58}"/>
              </a:ext>
            </a:extLst>
          </p:cNvPr>
          <p:cNvSpPr/>
          <p:nvPr/>
        </p:nvSpPr>
        <p:spPr>
          <a:xfrm>
            <a:off x="6886882" y="7433529"/>
            <a:ext cx="6123758" cy="20805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2. Say these sentences in French.</a:t>
            </a:r>
            <a:b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1. Number 1 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has </a:t>
            </a: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 dog</a:t>
            </a:r>
            <a:b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2. Number 2 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is</a:t>
            </a: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 cinema.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3. Number 3 </a:t>
            </a:r>
            <a:r>
              <a:rPr lang="en-GB" sz="20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is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a cat.</a:t>
            </a:r>
            <a:b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4. Number 4 </a:t>
            </a:r>
            <a:r>
              <a:rPr lang="en-GB" sz="20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has 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 table.</a:t>
            </a:r>
            <a:b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5. Number 3 </a:t>
            </a:r>
            <a:r>
              <a:rPr lang="en-GB" sz="20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has 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 photo.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B3CE814-A2FB-4D39-A7A9-86A1F2348C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5096" y="6750134"/>
            <a:ext cx="1750931" cy="690508"/>
          </a:xfrm>
          <a:prstGeom prst="rect">
            <a:avLst/>
          </a:prstGeom>
        </p:spPr>
      </p:pic>
      <p:sp>
        <p:nvSpPr>
          <p:cNvPr id="30" name="CustomShape 3">
            <a:extLst>
              <a:ext uri="{FF2B5EF4-FFF2-40B4-BE49-F238E27FC236}">
                <a16:creationId xmlns:a16="http://schemas.microsoft.com/office/drawing/2014/main" id="{30503747-8FED-4BBB-A02D-3CCA805B98F0}"/>
              </a:ext>
            </a:extLst>
          </p:cNvPr>
          <p:cNvSpPr/>
          <p:nvPr/>
        </p:nvSpPr>
        <p:spPr>
          <a:xfrm>
            <a:off x="315096" y="7504000"/>
            <a:ext cx="6387047" cy="20805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Round 1. Listen and choose the matching picture. </a:t>
            </a:r>
          </a:p>
        </p:txBody>
      </p:sp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C6A826C6-8A27-4142-A2FB-FDD43F509D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180" y="8453778"/>
            <a:ext cx="589631" cy="766808"/>
          </a:xfrm>
          <a:prstGeom prst="rect">
            <a:avLst/>
          </a:prstGeom>
        </p:spPr>
      </p:pic>
      <p:pic>
        <p:nvPicPr>
          <p:cNvPr id="43" name="Picture 18" descr="Table">
            <a:extLst>
              <a:ext uri="{FF2B5EF4-FFF2-40B4-BE49-F238E27FC236}">
                <a16:creationId xmlns:a16="http://schemas.microsoft.com/office/drawing/2014/main" id="{378ACF84-CF44-4C4F-8096-929335469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356" y="8576027"/>
            <a:ext cx="589631" cy="511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4" name="Picture 43" descr="Logo&#10;&#10;Description automatically generated">
            <a:extLst>
              <a:ext uri="{FF2B5EF4-FFF2-40B4-BE49-F238E27FC236}">
                <a16:creationId xmlns:a16="http://schemas.microsoft.com/office/drawing/2014/main" id="{BA0180F8-F6C1-49A1-973C-EAB350CF0A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948" y="9232685"/>
            <a:ext cx="340448" cy="506187"/>
          </a:xfrm>
          <a:prstGeom prst="rect">
            <a:avLst/>
          </a:prstGeom>
        </p:spPr>
      </p:pic>
      <p:pic>
        <p:nvPicPr>
          <p:cNvPr id="45" name="Picture 44" descr="A picture containing text&#10;&#10;Description automatically generated">
            <a:extLst>
              <a:ext uri="{FF2B5EF4-FFF2-40B4-BE49-F238E27FC236}">
                <a16:creationId xmlns:a16="http://schemas.microsoft.com/office/drawing/2014/main" id="{132412B4-8173-4F40-95F4-B5163C9E14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66" y="9294400"/>
            <a:ext cx="523845" cy="476613"/>
          </a:xfrm>
          <a:prstGeom prst="rect">
            <a:avLst/>
          </a:prstGeom>
        </p:spPr>
      </p:pic>
      <p:pic>
        <p:nvPicPr>
          <p:cNvPr id="46" name="Picture 45" descr="Logo&#10;&#10;Description automatically generated">
            <a:extLst>
              <a:ext uri="{FF2B5EF4-FFF2-40B4-BE49-F238E27FC236}">
                <a16:creationId xmlns:a16="http://schemas.microsoft.com/office/drawing/2014/main" id="{C9C05F2C-C64E-454B-B1F8-B086E85342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149" y="7846965"/>
            <a:ext cx="531482" cy="697310"/>
          </a:xfrm>
          <a:prstGeom prst="rect">
            <a:avLst/>
          </a:prstGeom>
        </p:spPr>
      </p:pic>
      <p:pic>
        <p:nvPicPr>
          <p:cNvPr id="47" name="Picture 46" descr="A picture containing icon&#10;&#10;Description automatically generated">
            <a:extLst>
              <a:ext uri="{FF2B5EF4-FFF2-40B4-BE49-F238E27FC236}">
                <a16:creationId xmlns:a16="http://schemas.microsoft.com/office/drawing/2014/main" id="{5AFD31B4-6BC1-4199-A2C9-ECF624D5CA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916" y="7904121"/>
            <a:ext cx="439087" cy="697310"/>
          </a:xfrm>
          <a:prstGeom prst="rect">
            <a:avLst/>
          </a:prstGeom>
        </p:spPr>
      </p:pic>
      <p:pic>
        <p:nvPicPr>
          <p:cNvPr id="50" name="Picture 49" descr="A picture containing text, building, window&#10;&#10;Description automatically generated">
            <a:extLst>
              <a:ext uri="{FF2B5EF4-FFF2-40B4-BE49-F238E27FC236}">
                <a16:creationId xmlns:a16="http://schemas.microsoft.com/office/drawing/2014/main" id="{E76B87B5-B7E7-4669-A2B4-4359C3335DA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949" y="8576027"/>
            <a:ext cx="510514" cy="61078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122B1DE-B6A1-4FBD-B705-75837A346AD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933" y="8604874"/>
            <a:ext cx="415964" cy="529050"/>
          </a:xfrm>
          <a:prstGeom prst="rect">
            <a:avLst/>
          </a:prstGeom>
        </p:spPr>
      </p:pic>
      <p:pic>
        <p:nvPicPr>
          <p:cNvPr id="53" name="Picture 5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F4BA0CF-131F-4753-8194-104FB038660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213" y="7904121"/>
            <a:ext cx="486071" cy="55446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638D6D3-44AE-463C-A53F-73975E30C6A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66" y="7967097"/>
            <a:ext cx="526210" cy="52566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0BB02AA-4810-40FA-9A79-B07278F901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303477"/>
              </p:ext>
            </p:extLst>
          </p:nvPr>
        </p:nvGraphicFramePr>
        <p:xfrm>
          <a:off x="315096" y="1867026"/>
          <a:ext cx="7392771" cy="2377440"/>
        </p:xfrm>
        <a:graphic>
          <a:graphicData uri="http://schemas.openxmlformats.org/drawingml/2006/table">
            <a:tbl>
              <a:tblPr firstRow="1" bandRow="1"/>
              <a:tblGrid>
                <a:gridCol w="466189">
                  <a:extLst>
                    <a:ext uri="{9D8B030D-6E8A-4147-A177-3AD203B41FA5}">
                      <a16:colId xmlns:a16="http://schemas.microsoft.com/office/drawing/2014/main" val="3250390658"/>
                    </a:ext>
                  </a:extLst>
                </a:gridCol>
                <a:gridCol w="1411013">
                  <a:extLst>
                    <a:ext uri="{9D8B030D-6E8A-4147-A177-3AD203B41FA5}">
                      <a16:colId xmlns:a16="http://schemas.microsoft.com/office/drawing/2014/main" val="3366631710"/>
                    </a:ext>
                  </a:extLst>
                </a:gridCol>
                <a:gridCol w="1071481">
                  <a:extLst>
                    <a:ext uri="{9D8B030D-6E8A-4147-A177-3AD203B41FA5}">
                      <a16:colId xmlns:a16="http://schemas.microsoft.com/office/drawing/2014/main" val="4167954160"/>
                    </a:ext>
                  </a:extLst>
                </a:gridCol>
                <a:gridCol w="4444088">
                  <a:extLst>
                    <a:ext uri="{9D8B030D-6E8A-4147-A177-3AD203B41FA5}">
                      <a16:colId xmlns:a16="http://schemas.microsoft.com/office/drawing/2014/main" val="1042481993"/>
                    </a:ext>
                  </a:extLst>
                </a:gridCol>
              </a:tblGrid>
              <a:tr h="26941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| 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content.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620140"/>
                  </a:ext>
                </a:extLst>
              </a:tr>
              <a:tr h="26941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Le chat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| 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2774654"/>
                  </a:ext>
                </a:extLst>
              </a:tr>
              <a:tr h="26941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as | 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2764278"/>
                  </a:ext>
                </a:extLst>
              </a:tr>
              <a:tr h="26941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 | 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910197"/>
                  </a:ext>
                </a:extLst>
              </a:tr>
              <a:tr h="26941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| </a:t>
                      </a:r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67023"/>
                  </a:ext>
                </a:extLst>
              </a:tr>
              <a:tr h="26941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|a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6334034"/>
                  </a:ext>
                </a:extLst>
              </a:tr>
            </a:tbl>
          </a:graphicData>
        </a:graphic>
      </p:graphicFrame>
      <p:sp>
        <p:nvSpPr>
          <p:cNvPr id="56" name="Rectangle 55">
            <a:extLst>
              <a:ext uri="{FF2B5EF4-FFF2-40B4-BE49-F238E27FC236}">
                <a16:creationId xmlns:a16="http://schemas.microsoft.com/office/drawing/2014/main" id="{B7D13F76-637B-4071-B97D-8F6F95AB172C}"/>
              </a:ext>
            </a:extLst>
          </p:cNvPr>
          <p:cNvSpPr/>
          <p:nvPr/>
        </p:nvSpPr>
        <p:spPr>
          <a:xfrm>
            <a:off x="2545615" y="1134123"/>
            <a:ext cx="89911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Écoute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a(s)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ou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es(t) ? Then w</a:t>
            </a:r>
            <a:r>
              <a:rPr lang="en-GB" sz="20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rite the correct sentence ending.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57" name="Picture 56" descr="C:\Users\wdj\Google Drive\Primary\Y5 SoW\From Tracy\Pronouns\he.png">
            <a:extLst>
              <a:ext uri="{FF2B5EF4-FFF2-40B4-BE49-F238E27FC236}">
                <a16:creationId xmlns:a16="http://schemas.microsoft.com/office/drawing/2014/main" id="{26B391E1-B4AA-46D7-9A39-8A4D18BBFB13}"/>
              </a:ext>
            </a:extLst>
          </p:cNvPr>
          <p:cNvPicPr/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51"/>
          <a:stretch/>
        </p:blipFill>
        <p:spPr bwMode="auto">
          <a:xfrm>
            <a:off x="827188" y="1610558"/>
            <a:ext cx="475992" cy="6149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D2BCB84-9014-47EB-9E27-F177C9C535FF}"/>
              </a:ext>
            </a:extLst>
          </p:cNvPr>
          <p:cNvSpPr/>
          <p:nvPr/>
        </p:nvSpPr>
        <p:spPr>
          <a:xfrm>
            <a:off x="2174487" y="1867026"/>
            <a:ext cx="610907" cy="400110"/>
          </a:xfrm>
          <a:prstGeom prst="roundRect">
            <a:avLst/>
          </a:prstGeom>
          <a:noFill/>
          <a:ln w="57150">
            <a:solidFill>
              <a:srgbClr val="C5D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7E336D0-A9D0-45A9-A2C1-13A9117CD784}"/>
              </a:ext>
            </a:extLst>
          </p:cNvPr>
          <p:cNvSpPr txBox="1"/>
          <p:nvPr/>
        </p:nvSpPr>
        <p:spPr>
          <a:xfrm>
            <a:off x="419787" y="5019781"/>
            <a:ext cx="7625201" cy="1631216"/>
          </a:xfrm>
          <a:prstGeom prst="rect">
            <a:avLst/>
          </a:prstGeom>
          <a:solidFill>
            <a:srgbClr val="F2F7FC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Adèle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Médor.  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 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dans le jardin.  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 appelle ‚Médor‘ et elle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mais il  ______absent.  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 _________ dans le jardin et elle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Tout d’un coup,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Médor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Il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heureux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E9989C2-3848-43DF-BE97-1B165DD564A6}"/>
              </a:ext>
            </a:extLst>
          </p:cNvPr>
          <p:cNvSpPr/>
          <p:nvPr/>
        </p:nvSpPr>
        <p:spPr>
          <a:xfrm>
            <a:off x="2545614" y="4447320"/>
            <a:ext cx="89911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Complète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les phrases.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ADAAEC-B4E9-44F6-9D4B-AB051366F95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965094" y="4066742"/>
            <a:ext cx="2420322" cy="3267739"/>
          </a:xfrm>
          <a:prstGeom prst="rect">
            <a:avLst/>
          </a:prstGeom>
        </p:spPr>
      </p:pic>
      <p:pic>
        <p:nvPicPr>
          <p:cNvPr id="63" name="Picture 62" descr="A picture containing text&#10;&#10;Description automatically generated">
            <a:hlinkClick r:id="" action="ppaction://noaction">
              <a:snd r:embed="rId24" name="Adele_cherche_Medor_story.wav"/>
            </a:hlinkClick>
            <a:extLst>
              <a:ext uri="{FF2B5EF4-FFF2-40B4-BE49-F238E27FC236}">
                <a16:creationId xmlns:a16="http://schemas.microsoft.com/office/drawing/2014/main" id="{1BEC22E6-9E93-4412-B608-EA8CA237C110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53"/>
          <a:stretch/>
        </p:blipFill>
        <p:spPr>
          <a:xfrm>
            <a:off x="5257723" y="4476898"/>
            <a:ext cx="1097997" cy="7959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47515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C251C02-2390-4E29-9D96-ABD0A1C96DC0}"/>
              </a:ext>
            </a:extLst>
          </p:cNvPr>
          <p:cNvSpPr/>
          <p:nvPr/>
        </p:nvSpPr>
        <p:spPr>
          <a:xfrm>
            <a:off x="274878" y="9823228"/>
            <a:ext cx="11584478" cy="2099560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9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7740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32</a:t>
              </a: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78" y="4382038"/>
            <a:ext cx="2377646" cy="8535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CC988D-31DE-4CA7-897A-8F0EB6710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878" y="7813065"/>
            <a:ext cx="2274005" cy="859611"/>
          </a:xfrm>
          <a:prstGeom prst="rect">
            <a:avLst/>
          </a:prstGeom>
        </p:spPr>
      </p:pic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E453FD16-C3CA-4F3A-9F38-71BE1D30C54A}"/>
              </a:ext>
            </a:extLst>
          </p:cNvPr>
          <p:cNvSpPr/>
          <p:nvPr/>
        </p:nvSpPr>
        <p:spPr>
          <a:xfrm>
            <a:off x="5155451" y="959307"/>
            <a:ext cx="2806397" cy="2436870"/>
          </a:xfrm>
          <a:prstGeom prst="cloudCallout">
            <a:avLst>
              <a:gd name="adj1" fmla="val -62602"/>
              <a:gd name="adj2" fmla="val 30995"/>
            </a:avLst>
          </a:prstGeom>
          <a:solidFill>
            <a:sysClr val="window" lastClr="FFFFF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069939D-9907-4359-B44F-9C570F8FD8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40"/>
          <a:stretch/>
        </p:blipFill>
        <p:spPr>
          <a:xfrm>
            <a:off x="5533059" y="1906870"/>
            <a:ext cx="1846247" cy="1067078"/>
          </a:xfrm>
          <a:prstGeom prst="rect">
            <a:avLst/>
          </a:prstGeom>
        </p:spPr>
      </p:pic>
      <p:pic>
        <p:nvPicPr>
          <p:cNvPr id="20" name="Picture 1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A5F4FD9-6EDA-44D6-91FB-452AF6D8E40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84"/>
          <a:stretch/>
        </p:blipFill>
        <p:spPr>
          <a:xfrm>
            <a:off x="6081651" y="1146614"/>
            <a:ext cx="749061" cy="12913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A90395C-29CF-4E02-90C8-A26145A73DA7}"/>
              </a:ext>
            </a:extLst>
          </p:cNvPr>
          <p:cNvSpPr txBox="1"/>
          <p:nvPr/>
        </p:nvSpPr>
        <p:spPr>
          <a:xfrm>
            <a:off x="4905996" y="3325436"/>
            <a:ext cx="3009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ma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professeure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idéale</a:t>
            </a:r>
            <a:endParaRPr lang="en-GB" sz="2400" b="1" dirty="0">
              <a:solidFill>
                <a:schemeClr val="bg2">
                  <a:lumMod val="2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2" name="Picture 21" descr="A cartoon of a child with her hands on her hips&#10;&#10;Description automatically generated">
            <a:extLst>
              <a:ext uri="{FF2B5EF4-FFF2-40B4-BE49-F238E27FC236}">
                <a16:creationId xmlns:a16="http://schemas.microsoft.com/office/drawing/2014/main" id="{400C0DB3-8051-454F-BABC-7B3DF6D8566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98"/>
          <a:stretch/>
        </p:blipFill>
        <p:spPr>
          <a:xfrm flipH="1">
            <a:off x="3319048" y="2878884"/>
            <a:ext cx="1471267" cy="1242469"/>
          </a:xfrm>
          <a:prstGeom prst="ellipse">
            <a:avLst/>
          </a:prstGeom>
        </p:spPr>
      </p:pic>
      <p:pic>
        <p:nvPicPr>
          <p:cNvPr id="23" name="Picture 2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3FCC731-F5A4-4B94-959A-0465E5DBC48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49"/>
          <a:stretch/>
        </p:blipFill>
        <p:spPr>
          <a:xfrm>
            <a:off x="4095691" y="2964107"/>
            <a:ext cx="1170228" cy="1389814"/>
          </a:xfrm>
          <a:prstGeom prst="ellipse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7BBD0E0-413E-4678-9C0A-0090E197F006}"/>
              </a:ext>
            </a:extLst>
          </p:cNvPr>
          <p:cNvSpPr/>
          <p:nvPr/>
        </p:nvSpPr>
        <p:spPr>
          <a:xfrm>
            <a:off x="361941" y="1173246"/>
            <a:ext cx="2527850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154E23B-CBB5-4C0D-8FC6-ADE2002C2B41}"/>
              </a:ext>
            </a:extLst>
          </p:cNvPr>
          <p:cNvGrpSpPr/>
          <p:nvPr/>
        </p:nvGrpSpPr>
        <p:grpSpPr>
          <a:xfrm>
            <a:off x="8755614" y="1024428"/>
            <a:ext cx="2991081" cy="2306627"/>
            <a:chOff x="4876029" y="582476"/>
            <a:chExt cx="1822690" cy="140560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046EB64-D71F-4819-9801-45941F72BA19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05601"/>
              <a:chOff x="4310576" y="875609"/>
              <a:chExt cx="2558030" cy="1902363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E98CCE6-ED1D-4A5F-B1D4-224D88D1AE97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824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1FB4173-5A88-4084-A339-DE48FB79500D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4E86025-F331-4698-8A8F-E297DD30F473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318FEE-AE23-4E6F-BDFE-41942E8E3161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Talking about more than one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E203BBF-53F4-4831-922C-58762241D42B}"/>
                </a:ext>
              </a:extLst>
            </p:cNvPr>
            <p:cNvSpPr/>
            <p:nvPr/>
          </p:nvSpPr>
          <p:spPr>
            <a:xfrm>
              <a:off x="4961589" y="1565455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3E7FC74-CDD2-4E97-94E9-378738E66A07}"/>
                </a:ext>
              </a:extLst>
            </p:cNvPr>
            <p:cNvSpPr txBox="1"/>
            <p:nvPr/>
          </p:nvSpPr>
          <p:spPr>
            <a:xfrm>
              <a:off x="5121241" y="1531848"/>
              <a:ext cx="1575350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Using des (some) with plural nouns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EA3564C7-8C31-4982-9BBA-2E9288040D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6691" y="1233876"/>
            <a:ext cx="2268011" cy="5471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1DA9AA-26D3-4B9D-ACC4-3B5AA96877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7491" y="1861032"/>
            <a:ext cx="1682265" cy="239369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4C652B5-7905-4121-BC2B-BDD10D4003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42" y="4341544"/>
            <a:ext cx="1310188" cy="65031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8E27981-468A-4806-AF43-A1B844AA9D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018" y="4254722"/>
            <a:ext cx="1180918" cy="67134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83F1584-ED7C-4EAE-B56B-EA9B5632C605}"/>
              </a:ext>
            </a:extLst>
          </p:cNvPr>
          <p:cNvSpPr txBox="1"/>
          <p:nvPr/>
        </p:nvSpPr>
        <p:spPr>
          <a:xfrm>
            <a:off x="2589913" y="4539057"/>
            <a:ext cx="7879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Écris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les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numéros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1 et 2 dans le bon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ordre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D055452-7157-4FB0-97F7-C0127F266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8111118"/>
              </p:ext>
            </p:extLst>
          </p:nvPr>
        </p:nvGraphicFramePr>
        <p:xfrm>
          <a:off x="448779" y="5223678"/>
          <a:ext cx="2685928" cy="2377440"/>
        </p:xfrm>
        <a:graphic>
          <a:graphicData uri="http://schemas.openxmlformats.org/drawingml/2006/table">
            <a:tbl>
              <a:tblPr/>
              <a:tblGrid>
                <a:gridCol w="354528">
                  <a:extLst>
                    <a:ext uri="{9D8B030D-6E8A-4147-A177-3AD203B41FA5}">
                      <a16:colId xmlns:a16="http://schemas.microsoft.com/office/drawing/2014/main" val="2263784699"/>
                    </a:ext>
                  </a:extLst>
                </a:gridCol>
                <a:gridCol w="1074605">
                  <a:extLst>
                    <a:ext uri="{9D8B030D-6E8A-4147-A177-3AD203B41FA5}">
                      <a16:colId xmlns:a16="http://schemas.microsoft.com/office/drawing/2014/main" val="943075652"/>
                    </a:ext>
                  </a:extLst>
                </a:gridCol>
                <a:gridCol w="1256795">
                  <a:extLst>
                    <a:ext uri="{9D8B030D-6E8A-4147-A177-3AD203B41FA5}">
                      <a16:colId xmlns:a16="http://schemas.microsoft.com/office/drawing/2014/main" val="179145119"/>
                    </a:ext>
                  </a:extLst>
                </a:gridCol>
              </a:tblGrid>
              <a:tr h="2346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1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2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899833"/>
                  </a:ext>
                </a:extLst>
              </a:tr>
              <a:tr h="21588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chaud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chou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654109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seau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3543569"/>
                  </a:ext>
                </a:extLst>
              </a:tr>
              <a:tr h="1884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tôt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tout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708911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doux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2701432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trop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trou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971633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4665223-A8B4-47AD-BB20-D87E8437A9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1241006"/>
              </p:ext>
            </p:extLst>
          </p:nvPr>
        </p:nvGraphicFramePr>
        <p:xfrm>
          <a:off x="3461472" y="5198727"/>
          <a:ext cx="2513590" cy="2377440"/>
        </p:xfrm>
        <a:graphic>
          <a:graphicData uri="http://schemas.openxmlformats.org/drawingml/2006/table">
            <a:tbl>
              <a:tblPr/>
              <a:tblGrid>
                <a:gridCol w="1256795">
                  <a:extLst>
                    <a:ext uri="{9D8B030D-6E8A-4147-A177-3AD203B41FA5}">
                      <a16:colId xmlns:a16="http://schemas.microsoft.com/office/drawing/2014/main" val="54013314"/>
                    </a:ext>
                  </a:extLst>
                </a:gridCol>
                <a:gridCol w="1256795">
                  <a:extLst>
                    <a:ext uri="{9D8B030D-6E8A-4147-A177-3AD203B41FA5}">
                      <a16:colId xmlns:a16="http://schemas.microsoft.com/office/drawing/2014/main" val="1691119039"/>
                    </a:ext>
                  </a:extLst>
                </a:gridCol>
              </a:tblGrid>
              <a:tr h="2346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4947214"/>
                  </a:ext>
                </a:extLst>
              </a:tr>
              <a:tr h="21588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746118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512761"/>
                  </a:ext>
                </a:extLst>
              </a:tr>
              <a:tr h="188496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7363966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8686850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3434812"/>
                  </a:ext>
                </a:extLst>
              </a:tr>
            </a:tbl>
          </a:graphicData>
        </a:graphic>
      </p:graphicFrame>
      <p:sp>
        <p:nvSpPr>
          <p:cNvPr id="43" name="Title 1">
            <a:extLst>
              <a:ext uri="{FF2B5EF4-FFF2-40B4-BE49-F238E27FC236}">
                <a16:creationId xmlns:a16="http://schemas.microsoft.com/office/drawing/2014/main" id="{23983AD7-1EBA-4A92-8099-6FE071DF942B}"/>
              </a:ext>
            </a:extLst>
          </p:cNvPr>
          <p:cNvSpPr txBox="1">
            <a:spLocks/>
          </p:cNvSpPr>
          <p:nvPr/>
        </p:nvSpPr>
        <p:spPr>
          <a:xfrm>
            <a:off x="9777969" y="9979710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4" name="Google Shape;170;p8" descr="Jigsaw, Puzzle, Piece, Game, Concept, Solution">
            <a:extLst>
              <a:ext uri="{FF2B5EF4-FFF2-40B4-BE49-F238E27FC236}">
                <a16:creationId xmlns:a16="http://schemas.microsoft.com/office/drawing/2014/main" id="{76E851A7-3D72-4315-AA18-2F15B2A45352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495632" y="9895438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CustomShape 3">
            <a:extLst>
              <a:ext uri="{FF2B5EF4-FFF2-40B4-BE49-F238E27FC236}">
                <a16:creationId xmlns:a16="http://schemas.microsoft.com/office/drawing/2014/main" id="{E5F1A2B8-7718-4777-A9F1-51769459C94B}"/>
              </a:ext>
            </a:extLst>
          </p:cNvPr>
          <p:cNvSpPr/>
          <p:nvPr/>
        </p:nvSpPr>
        <p:spPr>
          <a:xfrm>
            <a:off x="464176" y="10397448"/>
            <a:ext cx="4821225" cy="4133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2400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some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(plural), use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des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FDF75D35-1EFF-4094-A2E0-1AAE3F265064}"/>
              </a:ext>
            </a:extLst>
          </p:cNvPr>
          <p:cNvSpPr txBox="1">
            <a:spLocks/>
          </p:cNvSpPr>
          <p:nvPr/>
        </p:nvSpPr>
        <p:spPr>
          <a:xfrm>
            <a:off x="458833" y="9871427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Some | des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9" name="CustomShape 3">
            <a:extLst>
              <a:ext uri="{FF2B5EF4-FFF2-40B4-BE49-F238E27FC236}">
                <a16:creationId xmlns:a16="http://schemas.microsoft.com/office/drawing/2014/main" id="{72EACF71-AD81-475F-BEAF-5E7073169EA8}"/>
              </a:ext>
            </a:extLst>
          </p:cNvPr>
          <p:cNvSpPr/>
          <p:nvPr/>
        </p:nvSpPr>
        <p:spPr>
          <a:xfrm>
            <a:off x="499674" y="10876664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Il a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des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livres.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CustomShape 3">
            <a:extLst>
              <a:ext uri="{FF2B5EF4-FFF2-40B4-BE49-F238E27FC236}">
                <a16:creationId xmlns:a16="http://schemas.microsoft.com/office/drawing/2014/main" id="{37E97A26-793B-49D5-A48A-9BAC1AE8D7AB}"/>
              </a:ext>
            </a:extLst>
          </p:cNvPr>
          <p:cNvSpPr/>
          <p:nvPr/>
        </p:nvSpPr>
        <p:spPr>
          <a:xfrm>
            <a:off x="5660623" y="10872188"/>
            <a:ext cx="629546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Il y a 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des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livres.</a:t>
            </a:r>
            <a:endParaRPr lang="en-GB" sz="2400" i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Speech Bubble: Rectangle with Corners Rounded 57">
            <a:extLst>
              <a:ext uri="{FF2B5EF4-FFF2-40B4-BE49-F238E27FC236}">
                <a16:creationId xmlns:a16="http://schemas.microsoft.com/office/drawing/2014/main" id="{C5CC2F24-51FA-457C-8A1B-A7DDB7A1152B}"/>
              </a:ext>
            </a:extLst>
          </p:cNvPr>
          <p:cNvSpPr/>
          <p:nvPr/>
        </p:nvSpPr>
        <p:spPr>
          <a:xfrm>
            <a:off x="9434171" y="10655217"/>
            <a:ext cx="2407001" cy="1115529"/>
          </a:xfrm>
          <a:prstGeom prst="wedgeRoundRectCallout">
            <a:avLst>
              <a:gd name="adj1" fmla="val -56278"/>
              <a:gd name="adj2" fmla="val -22883"/>
              <a:gd name="adj3" fmla="val 16667"/>
            </a:avLst>
          </a:prstGeom>
          <a:solidFill>
            <a:schemeClr val="bg1"/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Remember!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b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y a 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= there is, there are.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1" name="CustomShape 3">
            <a:extLst>
              <a:ext uri="{FF2B5EF4-FFF2-40B4-BE49-F238E27FC236}">
                <a16:creationId xmlns:a16="http://schemas.microsoft.com/office/drawing/2014/main" id="{FB68B632-2E13-401C-A644-5EE16135DD9C}"/>
              </a:ext>
            </a:extLst>
          </p:cNvPr>
          <p:cNvSpPr/>
          <p:nvPr/>
        </p:nvSpPr>
        <p:spPr>
          <a:xfrm>
            <a:off x="462113" y="11282713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He has (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some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)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books.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CustomShape 3">
            <a:extLst>
              <a:ext uri="{FF2B5EF4-FFF2-40B4-BE49-F238E27FC236}">
                <a16:creationId xmlns:a16="http://schemas.microsoft.com/office/drawing/2014/main" id="{0AD4630A-0BB5-4DA8-B377-9F23611365FA}"/>
              </a:ext>
            </a:extLst>
          </p:cNvPr>
          <p:cNvSpPr/>
          <p:nvPr/>
        </p:nvSpPr>
        <p:spPr>
          <a:xfrm>
            <a:off x="5617957" y="11249596"/>
            <a:ext cx="385575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There are (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some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)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books.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Speech Bubble: Rectangle with Corners Rounded 62">
            <a:extLst>
              <a:ext uri="{FF2B5EF4-FFF2-40B4-BE49-F238E27FC236}">
                <a16:creationId xmlns:a16="http://schemas.microsoft.com/office/drawing/2014/main" id="{C6A07003-2076-466D-B884-4E39063D1F8B}"/>
              </a:ext>
            </a:extLst>
          </p:cNvPr>
          <p:cNvSpPr/>
          <p:nvPr/>
        </p:nvSpPr>
        <p:spPr>
          <a:xfrm>
            <a:off x="6199822" y="9594493"/>
            <a:ext cx="2869044" cy="906827"/>
          </a:xfrm>
          <a:prstGeom prst="wedgeRoundRectCallout">
            <a:avLst>
              <a:gd name="adj1" fmla="val -89358"/>
              <a:gd name="adj2" fmla="val 57448"/>
              <a:gd name="adj3" fmla="val 16667"/>
            </a:avLst>
          </a:prstGeom>
          <a:solidFill>
            <a:srgbClr val="F2F7FC"/>
          </a:solidFill>
          <a:ln w="12700" cap="flat" cmpd="sng" algn="ctr">
            <a:solidFill>
              <a:srgbClr val="2BC0C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un,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a/an, one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some</a:t>
            </a:r>
          </a:p>
        </p:txBody>
      </p:sp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95AE9F02-5663-4A08-85FD-A79D49CDDEC1}"/>
              </a:ext>
            </a:extLst>
          </p:cNvPr>
          <p:cNvSpPr/>
          <p:nvPr/>
        </p:nvSpPr>
        <p:spPr>
          <a:xfrm>
            <a:off x="7339047" y="12791162"/>
            <a:ext cx="3913462" cy="1091795"/>
          </a:xfrm>
          <a:prstGeom prst="wedgeRoundRectCallout">
            <a:avLst>
              <a:gd name="adj1" fmla="val 10302"/>
              <a:gd name="adj2" fmla="val -45725"/>
              <a:gd name="adj3" fmla="val 16667"/>
            </a:avLst>
          </a:prstGeom>
          <a:solidFill>
            <a:srgbClr val="F2F7FC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English we can miss out ‘some’ but we always need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French.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19D13211-025F-4916-9B1D-F61BC5DE2BAB}"/>
              </a:ext>
            </a:extLst>
          </p:cNvPr>
          <p:cNvSpPr/>
          <p:nvPr/>
        </p:nvSpPr>
        <p:spPr>
          <a:xfrm>
            <a:off x="7308015" y="14045426"/>
            <a:ext cx="3913462" cy="1091795"/>
          </a:xfrm>
          <a:prstGeom prst="wedgeRoundRectCallout">
            <a:avLst>
              <a:gd name="adj1" fmla="val 13223"/>
              <a:gd name="adj2" fmla="val -47819"/>
              <a:gd name="adj3" fmla="val 16667"/>
            </a:avLst>
          </a:prstGeom>
          <a:solidFill>
            <a:srgbClr val="F2F7FC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French, he has (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and there are (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y 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look and sound a bit similar.</a:t>
            </a:r>
          </a:p>
        </p:txBody>
      </p:sp>
      <p:graphicFrame>
        <p:nvGraphicFramePr>
          <p:cNvPr id="66" name="Table 51">
            <a:extLst>
              <a:ext uri="{FF2B5EF4-FFF2-40B4-BE49-F238E27FC236}">
                <a16:creationId xmlns:a16="http://schemas.microsoft.com/office/drawing/2014/main" id="{490BD388-5390-4695-94C6-294B4C82A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143777"/>
              </p:ext>
            </p:extLst>
          </p:nvPr>
        </p:nvGraphicFramePr>
        <p:xfrm>
          <a:off x="411969" y="8685483"/>
          <a:ext cx="7360207" cy="9097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0052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961941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489000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069214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48873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la solution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simple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48873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court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spéciale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0795461"/>
                  </a:ext>
                </a:extLst>
              </a:tr>
            </a:tbl>
          </a:graphicData>
        </a:graphic>
      </p:graphicFrame>
      <p:sp>
        <p:nvSpPr>
          <p:cNvPr id="67" name="TextBox 66">
            <a:extLst>
              <a:ext uri="{FF2B5EF4-FFF2-40B4-BE49-F238E27FC236}">
                <a16:creationId xmlns:a16="http://schemas.microsoft.com/office/drawing/2014/main" id="{07B3F471-B757-47AA-93CA-0291AF9ED3BB}"/>
              </a:ext>
            </a:extLst>
          </p:cNvPr>
          <p:cNvSpPr txBox="1"/>
          <p:nvPr/>
        </p:nvSpPr>
        <p:spPr>
          <a:xfrm>
            <a:off x="2574927" y="7978233"/>
            <a:ext cx="6702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18BF85EC-A539-416A-A543-62F8485A8B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665" y="12055613"/>
            <a:ext cx="2377646" cy="853514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E9378B1-20A1-4A2F-8F94-B8F905D1B5AD}"/>
              </a:ext>
            </a:extLst>
          </p:cNvPr>
          <p:cNvSpPr txBox="1"/>
          <p:nvPr/>
        </p:nvSpPr>
        <p:spPr>
          <a:xfrm>
            <a:off x="2530699" y="12212632"/>
            <a:ext cx="9310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‘one’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ou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‘some’ ?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‘he has’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ou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‘there is/are’ ?</a:t>
            </a:r>
          </a:p>
        </p:txBody>
      </p:sp>
      <p:graphicFrame>
        <p:nvGraphicFramePr>
          <p:cNvPr id="70" name="Table 69">
            <a:extLst>
              <a:ext uri="{FF2B5EF4-FFF2-40B4-BE49-F238E27FC236}">
                <a16:creationId xmlns:a16="http://schemas.microsoft.com/office/drawing/2014/main" id="{BE6ADC2D-0000-4E14-8913-5B85595A71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218983"/>
              </p:ext>
            </p:extLst>
          </p:nvPr>
        </p:nvGraphicFramePr>
        <p:xfrm>
          <a:off x="361941" y="13124742"/>
          <a:ext cx="2685928" cy="2773680"/>
        </p:xfrm>
        <a:graphic>
          <a:graphicData uri="http://schemas.openxmlformats.org/drawingml/2006/table">
            <a:tbl>
              <a:tblPr/>
              <a:tblGrid>
                <a:gridCol w="354528">
                  <a:extLst>
                    <a:ext uri="{9D8B030D-6E8A-4147-A177-3AD203B41FA5}">
                      <a16:colId xmlns:a16="http://schemas.microsoft.com/office/drawing/2014/main" val="2263784699"/>
                    </a:ext>
                  </a:extLst>
                </a:gridCol>
                <a:gridCol w="1074605">
                  <a:extLst>
                    <a:ext uri="{9D8B030D-6E8A-4147-A177-3AD203B41FA5}">
                      <a16:colId xmlns:a16="http://schemas.microsoft.com/office/drawing/2014/main" val="943075652"/>
                    </a:ext>
                  </a:extLst>
                </a:gridCol>
                <a:gridCol w="1256795">
                  <a:extLst>
                    <a:ext uri="{9D8B030D-6E8A-4147-A177-3AD203B41FA5}">
                      <a16:colId xmlns:a16="http://schemas.microsoft.com/office/drawing/2014/main" val="179145119"/>
                    </a:ext>
                  </a:extLst>
                </a:gridCol>
              </a:tblGrid>
              <a:tr h="2346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one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some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899833"/>
                  </a:ext>
                </a:extLst>
              </a:tr>
              <a:tr h="21588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654109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3543569"/>
                  </a:ext>
                </a:extLst>
              </a:tr>
              <a:tr h="1884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708911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2701432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971633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388688"/>
                  </a:ext>
                </a:extLst>
              </a:tr>
            </a:tbl>
          </a:graphicData>
        </a:graphic>
      </p:graphicFrame>
      <p:graphicFrame>
        <p:nvGraphicFramePr>
          <p:cNvPr id="71" name="Table 70">
            <a:extLst>
              <a:ext uri="{FF2B5EF4-FFF2-40B4-BE49-F238E27FC236}">
                <a16:creationId xmlns:a16="http://schemas.microsoft.com/office/drawing/2014/main" id="{56AF0E3A-B752-4DFE-A4BA-0D342BD8E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991294"/>
              </p:ext>
            </p:extLst>
          </p:nvPr>
        </p:nvGraphicFramePr>
        <p:xfrm>
          <a:off x="3374634" y="13099791"/>
          <a:ext cx="2969808" cy="2773680"/>
        </p:xfrm>
        <a:graphic>
          <a:graphicData uri="http://schemas.openxmlformats.org/drawingml/2006/table">
            <a:tbl>
              <a:tblPr/>
              <a:tblGrid>
                <a:gridCol w="1256795">
                  <a:extLst>
                    <a:ext uri="{9D8B030D-6E8A-4147-A177-3AD203B41FA5}">
                      <a16:colId xmlns:a16="http://schemas.microsoft.com/office/drawing/2014/main" val="54013314"/>
                    </a:ext>
                  </a:extLst>
                </a:gridCol>
                <a:gridCol w="1713013">
                  <a:extLst>
                    <a:ext uri="{9D8B030D-6E8A-4147-A177-3AD203B41FA5}">
                      <a16:colId xmlns:a16="http://schemas.microsoft.com/office/drawing/2014/main" val="1691119039"/>
                    </a:ext>
                  </a:extLst>
                </a:gridCol>
              </a:tblGrid>
              <a:tr h="2346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he has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there is/are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4947214"/>
                  </a:ext>
                </a:extLst>
              </a:tr>
              <a:tr h="215885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746118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512761"/>
                  </a:ext>
                </a:extLst>
              </a:tr>
              <a:tr h="188496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7363966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8686850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3434812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1638535"/>
                  </a:ext>
                </a:extLst>
              </a:tr>
            </a:tbl>
          </a:graphicData>
        </a:graphic>
      </p:graphicFrame>
      <p:pic>
        <p:nvPicPr>
          <p:cNvPr id="72" name="Picture 71">
            <a:extLst>
              <a:ext uri="{FF2B5EF4-FFF2-40B4-BE49-F238E27FC236}">
                <a16:creationId xmlns:a16="http://schemas.microsoft.com/office/drawing/2014/main" id="{19651D1B-D3DC-4F95-8F2D-CBA88B1D8A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811" y="15455486"/>
            <a:ext cx="453156" cy="35509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ADDDE9F-5748-47C1-83FC-676987CC093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033" y="15357358"/>
            <a:ext cx="513951" cy="503110"/>
          </a:xfrm>
          <a:prstGeom prst="rect">
            <a:avLst/>
          </a:prstGeom>
        </p:spPr>
      </p:pic>
      <p:pic>
        <p:nvPicPr>
          <p:cNvPr id="74" name="Picture 73" descr="A picture containing icon&#10;&#10;Description automatically generated">
            <a:extLst>
              <a:ext uri="{FF2B5EF4-FFF2-40B4-BE49-F238E27FC236}">
                <a16:creationId xmlns:a16="http://schemas.microsoft.com/office/drawing/2014/main" id="{63CA5D2E-DF11-4721-8C83-10450EBC49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296" y="15357358"/>
            <a:ext cx="583448" cy="535587"/>
          </a:xfrm>
          <a:prstGeom prst="rect">
            <a:avLst/>
          </a:prstGeom>
        </p:spPr>
      </p:pic>
      <p:pic>
        <p:nvPicPr>
          <p:cNvPr id="77" name="Picture 76" descr="A picture containing pencil, stationary, vector graphics&#10;&#10;Description automatically generated">
            <a:extLst>
              <a:ext uri="{FF2B5EF4-FFF2-40B4-BE49-F238E27FC236}">
                <a16:creationId xmlns:a16="http://schemas.microsoft.com/office/drawing/2014/main" id="{426F2E10-4E18-471B-8F99-D9E3E16A350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575" y="15324206"/>
            <a:ext cx="469894" cy="535587"/>
          </a:xfrm>
          <a:prstGeom prst="rect">
            <a:avLst/>
          </a:prstGeom>
        </p:spPr>
      </p:pic>
      <p:pic>
        <p:nvPicPr>
          <p:cNvPr id="78" name="Google Shape;243;p34">
            <a:extLst>
              <a:ext uri="{FF2B5EF4-FFF2-40B4-BE49-F238E27FC236}">
                <a16:creationId xmlns:a16="http://schemas.microsoft.com/office/drawing/2014/main" id="{9BEBA90A-19E9-4F5E-BBDE-C5407296A48B}"/>
              </a:ext>
            </a:extLst>
          </p:cNvPr>
          <p:cNvPicPr/>
          <p:nvPr/>
        </p:nvPicPr>
        <p:blipFill>
          <a:blip r:embed="rId20"/>
          <a:stretch/>
        </p:blipFill>
        <p:spPr>
          <a:xfrm>
            <a:off x="939491" y="13491904"/>
            <a:ext cx="539280" cy="551507"/>
          </a:xfrm>
          <a:prstGeom prst="rect">
            <a:avLst/>
          </a:prstGeom>
          <a:ln>
            <a:noFill/>
          </a:ln>
        </p:spPr>
      </p:pic>
      <p:pic>
        <p:nvPicPr>
          <p:cNvPr id="79" name="Google Shape;243;p34">
            <a:extLst>
              <a:ext uri="{FF2B5EF4-FFF2-40B4-BE49-F238E27FC236}">
                <a16:creationId xmlns:a16="http://schemas.microsoft.com/office/drawing/2014/main" id="{D4D56783-FA97-439A-9D9F-ACAF145FC4C2}"/>
              </a:ext>
            </a:extLst>
          </p:cNvPr>
          <p:cNvPicPr/>
          <p:nvPr/>
        </p:nvPicPr>
        <p:blipFill>
          <a:blip r:embed="rId20"/>
          <a:stretch/>
        </p:blipFill>
        <p:spPr>
          <a:xfrm>
            <a:off x="5214372" y="13407261"/>
            <a:ext cx="539280" cy="55150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98391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9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601447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33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ACC988D-31DE-4CA7-897A-8F0EB6710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978" y="5140795"/>
            <a:ext cx="2274005" cy="85961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7B6A98-B8A7-49FD-9575-F47D7546A6C7}"/>
              </a:ext>
            </a:extLst>
          </p:cNvPr>
          <p:cNvSpPr/>
          <p:nvPr/>
        </p:nvSpPr>
        <p:spPr>
          <a:xfrm>
            <a:off x="274878" y="1242947"/>
            <a:ext cx="11584478" cy="3211750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Google Shape;170;p8" descr="Jigsaw, Puzzle, Piece, Game, Concept, Solution">
            <a:extLst>
              <a:ext uri="{FF2B5EF4-FFF2-40B4-BE49-F238E27FC236}">
                <a16:creationId xmlns:a16="http://schemas.microsoft.com/office/drawing/2014/main" id="{A2757C7A-9281-4908-8558-E66D5345897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45546" y="1270919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CustomShape 3">
            <a:extLst>
              <a:ext uri="{FF2B5EF4-FFF2-40B4-BE49-F238E27FC236}">
                <a16:creationId xmlns:a16="http://schemas.microsoft.com/office/drawing/2014/main" id="{D9731C6D-472D-48DD-8C5F-D02E3A8955CE}"/>
              </a:ext>
            </a:extLst>
          </p:cNvPr>
          <p:cNvSpPr/>
          <p:nvPr/>
        </p:nvSpPr>
        <p:spPr>
          <a:xfrm>
            <a:off x="464176" y="1743872"/>
            <a:ext cx="7803527" cy="4447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You know that many adjectives add –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for plural: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32ED12D-8650-4F6C-93FB-3F00B4B93687}"/>
              </a:ext>
            </a:extLst>
          </p:cNvPr>
          <p:cNvSpPr txBox="1">
            <a:spLocks/>
          </p:cNvSpPr>
          <p:nvPr/>
        </p:nvSpPr>
        <p:spPr>
          <a:xfrm>
            <a:off x="458833" y="1291146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Plural adjectives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CustomShape 3">
            <a:extLst>
              <a:ext uri="{FF2B5EF4-FFF2-40B4-BE49-F238E27FC236}">
                <a16:creationId xmlns:a16="http://schemas.microsoft.com/office/drawing/2014/main" id="{6C7B4C32-6BFC-48F7-94BD-36FC0AAC6510}"/>
              </a:ext>
            </a:extLst>
          </p:cNvPr>
          <p:cNvSpPr/>
          <p:nvPr/>
        </p:nvSpPr>
        <p:spPr>
          <a:xfrm>
            <a:off x="499674" y="2296383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Il y a un crayon </a:t>
            </a:r>
            <a:r>
              <a:rPr lang="en-GB" sz="2400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vert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CustomShape 3">
            <a:extLst>
              <a:ext uri="{FF2B5EF4-FFF2-40B4-BE49-F238E27FC236}">
                <a16:creationId xmlns:a16="http://schemas.microsoft.com/office/drawing/2014/main" id="{7B72CB64-9561-40A7-BAD1-A13A1A00C110}"/>
              </a:ext>
            </a:extLst>
          </p:cNvPr>
          <p:cNvSpPr/>
          <p:nvPr/>
        </p:nvSpPr>
        <p:spPr>
          <a:xfrm>
            <a:off x="5660623" y="2291907"/>
            <a:ext cx="629546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Il y a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question </a:t>
            </a:r>
            <a:r>
              <a:rPr lang="en-GB" sz="2400" u="sng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important</a:t>
            </a:r>
            <a:r>
              <a:rPr lang="en-GB" sz="2400" b="1" u="sng" spc="-1" dirty="0" err="1">
                <a:solidFill>
                  <a:srgbClr val="FF3888"/>
                </a:solidFill>
                <a:latin typeface="Century Gothic" panose="020B0502020202020204" pitchFamily="34" charset="0"/>
              </a:rPr>
              <a:t>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i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CustomShape 3">
            <a:extLst>
              <a:ext uri="{FF2B5EF4-FFF2-40B4-BE49-F238E27FC236}">
                <a16:creationId xmlns:a16="http://schemas.microsoft.com/office/drawing/2014/main" id="{0E893D0B-C66B-4528-B17D-DE057E6F59F4}"/>
              </a:ext>
            </a:extLst>
          </p:cNvPr>
          <p:cNvSpPr/>
          <p:nvPr/>
        </p:nvSpPr>
        <p:spPr>
          <a:xfrm>
            <a:off x="462113" y="2702432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There is a </a:t>
            </a:r>
            <a:r>
              <a:rPr lang="en-GB" sz="2400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green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pencil.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CustomShape 3">
            <a:extLst>
              <a:ext uri="{FF2B5EF4-FFF2-40B4-BE49-F238E27FC236}">
                <a16:creationId xmlns:a16="http://schemas.microsoft.com/office/drawing/2014/main" id="{7E8E461D-1AA2-43D2-A4F6-1A9580C13F34}"/>
              </a:ext>
            </a:extLst>
          </p:cNvPr>
          <p:cNvSpPr/>
          <p:nvPr/>
        </p:nvSpPr>
        <p:spPr>
          <a:xfrm>
            <a:off x="5617957" y="2669315"/>
            <a:ext cx="5214102" cy="5682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There is an </a:t>
            </a:r>
            <a:r>
              <a:rPr lang="en-GB" sz="2400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important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question.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12078E45-52C9-4E14-822C-DBB65BA8CCED}"/>
              </a:ext>
            </a:extLst>
          </p:cNvPr>
          <p:cNvSpPr/>
          <p:nvPr/>
        </p:nvSpPr>
        <p:spPr>
          <a:xfrm>
            <a:off x="8257319" y="989339"/>
            <a:ext cx="2440862" cy="987547"/>
          </a:xfrm>
          <a:prstGeom prst="wedgeRoundRectCallout">
            <a:avLst>
              <a:gd name="adj1" fmla="val -29419"/>
              <a:gd name="adj2" fmla="val 71337"/>
              <a:gd name="adj3" fmla="val 16667"/>
            </a:avLst>
          </a:prstGeom>
          <a:solidFill>
            <a:srgbClr val="F2F7FC"/>
          </a:solidFill>
          <a:ln w="12700" cap="flat" cmpd="sng" algn="ctr">
            <a:solidFill>
              <a:srgbClr val="2BC0C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 Singular and plural adjectives sound the same.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CustomShape 3">
            <a:extLst>
              <a:ext uri="{FF2B5EF4-FFF2-40B4-BE49-F238E27FC236}">
                <a16:creationId xmlns:a16="http://schemas.microsoft.com/office/drawing/2014/main" id="{FCE0FC93-E37B-4735-81A4-A4D9CB716C08}"/>
              </a:ext>
            </a:extLst>
          </p:cNvPr>
          <p:cNvSpPr/>
          <p:nvPr/>
        </p:nvSpPr>
        <p:spPr>
          <a:xfrm>
            <a:off x="496394" y="3319258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Il y a des crayons </a:t>
            </a:r>
            <a:r>
              <a:rPr lang="en-GB" sz="2400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ver</a:t>
            </a:r>
            <a:r>
              <a:rPr lang="en-GB" sz="2400" u="sng" spc="-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ts.</a:t>
            </a:r>
            <a:endParaRPr lang="en-GB" sz="2400" u="sng" strike="noStrike" spc="-1" dirty="0">
              <a:solidFill>
                <a:schemeClr val="bg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CustomShape 3">
            <a:extLst>
              <a:ext uri="{FF2B5EF4-FFF2-40B4-BE49-F238E27FC236}">
                <a16:creationId xmlns:a16="http://schemas.microsoft.com/office/drawing/2014/main" id="{6967BBD0-FD2E-4E13-9986-93094D697B9A}"/>
              </a:ext>
            </a:extLst>
          </p:cNvPr>
          <p:cNvSpPr/>
          <p:nvPr/>
        </p:nvSpPr>
        <p:spPr>
          <a:xfrm>
            <a:off x="458833" y="3725307"/>
            <a:ext cx="4684667" cy="5933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There are some </a:t>
            </a:r>
            <a:r>
              <a:rPr lang="en-GB" sz="2400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green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pencils.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CustomShape 3">
            <a:extLst>
              <a:ext uri="{FF2B5EF4-FFF2-40B4-BE49-F238E27FC236}">
                <a16:creationId xmlns:a16="http://schemas.microsoft.com/office/drawing/2014/main" id="{E974DC2B-C1CD-4BDB-9465-E00509ED408F}"/>
              </a:ext>
            </a:extLst>
          </p:cNvPr>
          <p:cNvSpPr/>
          <p:nvPr/>
        </p:nvSpPr>
        <p:spPr>
          <a:xfrm>
            <a:off x="5614677" y="3692189"/>
            <a:ext cx="5922119" cy="8632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There are some important questions.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CustomShape 3">
            <a:extLst>
              <a:ext uri="{FF2B5EF4-FFF2-40B4-BE49-F238E27FC236}">
                <a16:creationId xmlns:a16="http://schemas.microsoft.com/office/drawing/2014/main" id="{4C1122CB-3FBE-4F89-8032-0E3681A28BEC}"/>
              </a:ext>
            </a:extLst>
          </p:cNvPr>
          <p:cNvSpPr/>
          <p:nvPr/>
        </p:nvSpPr>
        <p:spPr>
          <a:xfrm>
            <a:off x="5660623" y="3338367"/>
            <a:ext cx="629546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Il y a des questions </a:t>
            </a:r>
            <a:r>
              <a:rPr lang="en-GB" sz="2400" u="sng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important</a:t>
            </a:r>
            <a:r>
              <a:rPr lang="en-GB" sz="2400" b="1" u="sng" spc="-1" dirty="0" err="1">
                <a:solidFill>
                  <a:srgbClr val="FF3888"/>
                </a:solidFill>
                <a:latin typeface="Century Gothic" panose="020B0502020202020204" pitchFamily="34" charset="0"/>
              </a:rPr>
              <a:t>e</a:t>
            </a:r>
            <a:r>
              <a:rPr lang="en-GB" sz="2400" u="sng" spc="-1" dirty="0" err="1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i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3" name="Picture 32" descr="A picture containing lighter, marker&#10;&#10;Description automatically generated">
            <a:extLst>
              <a:ext uri="{FF2B5EF4-FFF2-40B4-BE49-F238E27FC236}">
                <a16:creationId xmlns:a16="http://schemas.microsoft.com/office/drawing/2014/main" id="{90131034-865C-48FD-AED1-0DEAC1EAE9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1957" flipH="1">
            <a:off x="3850530" y="2333249"/>
            <a:ext cx="458709" cy="295852"/>
          </a:xfrm>
          <a:prstGeom prst="rect">
            <a:avLst/>
          </a:prstGeom>
        </p:spPr>
      </p:pic>
      <p:pic>
        <p:nvPicPr>
          <p:cNvPr id="34" name="Picture 33" descr="A picture containing lighter, marker&#10;&#10;Description automatically generated">
            <a:extLst>
              <a:ext uri="{FF2B5EF4-FFF2-40B4-BE49-F238E27FC236}">
                <a16:creationId xmlns:a16="http://schemas.microsoft.com/office/drawing/2014/main" id="{B188ED08-A03E-4F3B-A363-60691029B6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1957" flipH="1">
            <a:off x="5084913" y="3234073"/>
            <a:ext cx="458709" cy="295852"/>
          </a:xfrm>
          <a:prstGeom prst="rect">
            <a:avLst/>
          </a:prstGeom>
        </p:spPr>
      </p:pic>
      <p:pic>
        <p:nvPicPr>
          <p:cNvPr id="35" name="Picture 34" descr="A picture containing lighter, marker&#10;&#10;Description automatically generated">
            <a:extLst>
              <a:ext uri="{FF2B5EF4-FFF2-40B4-BE49-F238E27FC236}">
                <a16:creationId xmlns:a16="http://schemas.microsoft.com/office/drawing/2014/main" id="{E0731B32-37E5-464E-9A1C-D8EC2BAA5D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1957" flipH="1">
            <a:off x="5063156" y="3539027"/>
            <a:ext cx="458709" cy="295852"/>
          </a:xfrm>
          <a:prstGeom prst="rect">
            <a:avLst/>
          </a:prstGeom>
        </p:spPr>
      </p:pic>
      <p:pic>
        <p:nvPicPr>
          <p:cNvPr id="36" name="Picture 35" descr="A picture containing lighter, marker&#10;&#10;Description automatically generated">
            <a:extLst>
              <a:ext uri="{FF2B5EF4-FFF2-40B4-BE49-F238E27FC236}">
                <a16:creationId xmlns:a16="http://schemas.microsoft.com/office/drawing/2014/main" id="{FEE1CD9D-8267-4089-A224-298FB97537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1957" flipH="1">
            <a:off x="5093204" y="3898081"/>
            <a:ext cx="458709" cy="295852"/>
          </a:xfrm>
          <a:prstGeom prst="rect">
            <a:avLst/>
          </a:prstGeom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7C93AABE-AB33-4E67-8477-B54A8EB30D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0932">
            <a:off x="11301822" y="1924693"/>
            <a:ext cx="402757" cy="680117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F6F7EE4B-6D8F-4725-A288-6C9DAF929E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0932">
            <a:off x="11079052" y="3268884"/>
            <a:ext cx="220071" cy="371624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201EB382-B961-4695-9620-09BFDEBE57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0932">
            <a:off x="11305908" y="3502110"/>
            <a:ext cx="220071" cy="371624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0CCEED27-8EED-4A77-A77C-1C6968CE8E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0932">
            <a:off x="11414421" y="3835292"/>
            <a:ext cx="220071" cy="371624"/>
          </a:xfrm>
          <a:prstGeom prst="rect">
            <a:avLst/>
          </a:prstGeom>
        </p:spPr>
      </p:pic>
      <p:pic>
        <p:nvPicPr>
          <p:cNvPr id="41" name="Picture 40" descr="Shape, circle&#10;&#10;Description automatically generated">
            <a:extLst>
              <a:ext uri="{FF2B5EF4-FFF2-40B4-BE49-F238E27FC236}">
                <a16:creationId xmlns:a16="http://schemas.microsoft.com/office/drawing/2014/main" id="{C6A7A1C5-76DB-44F9-93EE-516E941089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079" y="3156517"/>
            <a:ext cx="518288" cy="622336"/>
          </a:xfrm>
          <a:prstGeom prst="rect">
            <a:avLst/>
          </a:prstGeom>
        </p:spPr>
      </p:pic>
      <p:pic>
        <p:nvPicPr>
          <p:cNvPr id="42" name="Picture 41" descr="Shape, circle&#10;&#10;Description automatically generated">
            <a:extLst>
              <a:ext uri="{FF2B5EF4-FFF2-40B4-BE49-F238E27FC236}">
                <a16:creationId xmlns:a16="http://schemas.microsoft.com/office/drawing/2014/main" id="{09C49AEB-A9B5-4EE4-9ED7-8779020650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17" y="3110252"/>
            <a:ext cx="518288" cy="6223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D4CCC39-7F40-485F-9946-2B4658A4AFE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34"/>
          <a:stretch/>
        </p:blipFill>
        <p:spPr>
          <a:xfrm>
            <a:off x="-89992" y="5918688"/>
            <a:ext cx="8234816" cy="498343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0CC6FE8-B267-4159-8FC4-07E669EE546D}"/>
              </a:ext>
            </a:extLst>
          </p:cNvPr>
          <p:cNvSpPr txBox="1"/>
          <p:nvPr/>
        </p:nvSpPr>
        <p:spPr>
          <a:xfrm>
            <a:off x="1265204" y="5942100"/>
            <a:ext cx="2475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Exemple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B868A98-92CE-4104-8EEB-7E2780F86B21}"/>
              </a:ext>
            </a:extLst>
          </p:cNvPr>
          <p:cNvSpPr/>
          <p:nvPr/>
        </p:nvSpPr>
        <p:spPr>
          <a:xfrm>
            <a:off x="507166" y="7007183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6F055B2-4209-4BA9-A6CC-7864B469668E}"/>
              </a:ext>
            </a:extLst>
          </p:cNvPr>
          <p:cNvSpPr/>
          <p:nvPr/>
        </p:nvSpPr>
        <p:spPr>
          <a:xfrm>
            <a:off x="507166" y="7655846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BFA1FF2-FC7F-4EC2-9086-0F4DE7BBEFAC}"/>
              </a:ext>
            </a:extLst>
          </p:cNvPr>
          <p:cNvSpPr/>
          <p:nvPr/>
        </p:nvSpPr>
        <p:spPr>
          <a:xfrm>
            <a:off x="525801" y="8316899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CB3CBD3-A556-49F1-824D-554A2C0DE134}"/>
              </a:ext>
            </a:extLst>
          </p:cNvPr>
          <p:cNvSpPr/>
          <p:nvPr/>
        </p:nvSpPr>
        <p:spPr>
          <a:xfrm>
            <a:off x="525801" y="8937292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183648A-82EC-4F4B-A1A7-6290EACAA527}"/>
              </a:ext>
            </a:extLst>
          </p:cNvPr>
          <p:cNvSpPr/>
          <p:nvPr/>
        </p:nvSpPr>
        <p:spPr>
          <a:xfrm>
            <a:off x="507166" y="9585955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E2DF9BA-F1DF-424F-BD24-96FC40D69041}"/>
              </a:ext>
            </a:extLst>
          </p:cNvPr>
          <p:cNvSpPr/>
          <p:nvPr/>
        </p:nvSpPr>
        <p:spPr>
          <a:xfrm>
            <a:off x="507933" y="10234618"/>
            <a:ext cx="459468" cy="461665"/>
          </a:xfrm>
          <a:prstGeom prst="ellipse">
            <a:avLst/>
          </a:prstGeom>
          <a:solidFill>
            <a:srgbClr val="786EB1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51" name="TextBox 50">
            <a:hlinkClick r:id="" action="ppaction://noaction">
              <a:snd r:embed="rId11" name="10_0 title 2.wav"/>
            </a:hlinkClick>
            <a:extLst>
              <a:ext uri="{FF2B5EF4-FFF2-40B4-BE49-F238E27FC236}">
                <a16:creationId xmlns:a16="http://schemas.microsoft.com/office/drawing/2014/main" id="{7D086A70-E7CB-4881-A226-131524D3823B}"/>
              </a:ext>
            </a:extLst>
          </p:cNvPr>
          <p:cNvSpPr txBox="1"/>
          <p:nvPr/>
        </p:nvSpPr>
        <p:spPr>
          <a:xfrm>
            <a:off x="1265204" y="6321863"/>
            <a:ext cx="6879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Au début,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elle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pose 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question facile.</a:t>
            </a:r>
          </a:p>
        </p:txBody>
      </p:sp>
      <p:sp>
        <p:nvSpPr>
          <p:cNvPr id="52" name="TextBox 51">
            <a:hlinkClick r:id="" action="ppaction://noaction">
              <a:snd r:embed="rId12" name="10_1.wav"/>
            </a:hlinkClick>
            <a:extLst>
              <a:ext uri="{FF2B5EF4-FFF2-40B4-BE49-F238E27FC236}">
                <a16:creationId xmlns:a16="http://schemas.microsoft.com/office/drawing/2014/main" id="{F187D506-1880-4582-8603-0011743F63DF}"/>
              </a:ext>
            </a:extLst>
          </p:cNvPr>
          <p:cNvSpPr txBox="1"/>
          <p:nvPr/>
        </p:nvSpPr>
        <p:spPr>
          <a:xfrm>
            <a:off x="1265204" y="7012559"/>
            <a:ext cx="6634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Elle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donne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des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réponses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calmes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1CAE5C7-DFFB-4673-A0E4-CA5EBBAB0047}"/>
              </a:ext>
            </a:extLst>
          </p:cNvPr>
          <p:cNvSpPr txBox="1"/>
          <p:nvPr/>
        </p:nvSpPr>
        <p:spPr>
          <a:xfrm>
            <a:off x="1265204" y="7693293"/>
            <a:ext cx="6634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s-ES_tradnl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Elle </a:t>
            </a:r>
            <a:r>
              <a:rPr lang="es-ES_tradnl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écoute</a:t>
            </a:r>
            <a:r>
              <a:rPr lang="es-ES_tradnl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_tradnl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des</a:t>
            </a:r>
            <a:r>
              <a:rPr lang="es-ES_tradnl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_tradnl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problèmes</a:t>
            </a:r>
            <a:r>
              <a:rPr lang="es-ES_tradnl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_tradnl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sérieux</a:t>
            </a:r>
            <a:r>
              <a:rPr lang="es-ES_tradnl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hlinkClick r:id="" action="ppaction://noaction">
              <a:snd r:embed="rId13" name="10_3.wav"/>
            </a:hlinkClick>
            <a:extLst>
              <a:ext uri="{FF2B5EF4-FFF2-40B4-BE49-F238E27FC236}">
                <a16:creationId xmlns:a16="http://schemas.microsoft.com/office/drawing/2014/main" id="{1989BD52-995F-4DCF-8CB4-36FB94ED7E16}"/>
              </a:ext>
            </a:extLst>
          </p:cNvPr>
          <p:cNvSpPr txBox="1"/>
          <p:nvPr/>
        </p:nvSpPr>
        <p:spPr>
          <a:xfrm>
            <a:off x="1265204" y="8303173"/>
            <a:ext cx="6634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fr-FR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Elle trouve </a:t>
            </a:r>
            <a:r>
              <a:rPr lang="fr-FR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une </a:t>
            </a:r>
            <a:r>
              <a:rPr lang="fr-FR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solution rapide.</a:t>
            </a:r>
            <a:endParaRPr lang="en-GB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hlinkClick r:id="" action="ppaction://noaction">
              <a:snd r:embed="rId14" name="10_4.wav"/>
            </a:hlinkClick>
            <a:extLst>
              <a:ext uri="{FF2B5EF4-FFF2-40B4-BE49-F238E27FC236}">
                <a16:creationId xmlns:a16="http://schemas.microsoft.com/office/drawing/2014/main" id="{795F0F0C-9B62-4980-8A72-26D1DE80DB80}"/>
              </a:ext>
            </a:extLst>
          </p:cNvPr>
          <p:cNvSpPr txBox="1"/>
          <p:nvPr/>
        </p:nvSpPr>
        <p:spPr>
          <a:xfrm>
            <a:off x="1265204" y="8929315"/>
            <a:ext cx="6634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fr-FR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Elle prépare  </a:t>
            </a:r>
            <a:r>
              <a:rPr lang="fr-FR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fr-FR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livre intéressant.</a:t>
            </a:r>
            <a:endParaRPr lang="en-GB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hlinkClick r:id="" action="ppaction://noaction">
              <a:snd r:embed="rId15" name="10_5.wav"/>
            </a:hlinkClick>
            <a:extLst>
              <a:ext uri="{FF2B5EF4-FFF2-40B4-BE49-F238E27FC236}">
                <a16:creationId xmlns:a16="http://schemas.microsoft.com/office/drawing/2014/main" id="{C587A758-653A-4BD2-88BA-40B11BF50BDC}"/>
              </a:ext>
            </a:extLst>
          </p:cNvPr>
          <p:cNvSpPr txBox="1"/>
          <p:nvPr/>
        </p:nvSpPr>
        <p:spPr>
          <a:xfrm>
            <a:off x="1265204" y="9571141"/>
            <a:ext cx="6634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fr-FR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Elle utilise </a:t>
            </a:r>
            <a:r>
              <a:rPr lang="fr-FR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des</a:t>
            </a:r>
            <a:r>
              <a:rPr lang="fr-FR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phrases courtes.</a:t>
            </a:r>
            <a:endParaRPr lang="en-GB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hlinkClick r:id="" action="ppaction://noaction">
              <a:snd r:embed="rId16" name="10_6.wav"/>
            </a:hlinkClick>
            <a:extLst>
              <a:ext uri="{FF2B5EF4-FFF2-40B4-BE49-F238E27FC236}">
                <a16:creationId xmlns:a16="http://schemas.microsoft.com/office/drawing/2014/main" id="{06C2167F-F781-4BBC-9256-CEE65292BC25}"/>
              </a:ext>
            </a:extLst>
          </p:cNvPr>
          <p:cNvSpPr txBox="1"/>
          <p:nvPr/>
        </p:nvSpPr>
        <p:spPr>
          <a:xfrm>
            <a:off x="1265204" y="10211030"/>
            <a:ext cx="6634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fr-FR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Elle organise </a:t>
            </a:r>
            <a:r>
              <a:rPr lang="fr-FR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fr-FR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tâche spéciale.</a:t>
            </a:r>
            <a:endParaRPr lang="en-GB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8" name="Picture 57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4738446F-1E0C-4853-976F-255CC69BE4A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67730">
            <a:off x="3898162" y="6219028"/>
            <a:ext cx="355142" cy="654339"/>
          </a:xfrm>
          <a:prstGeom prst="rect">
            <a:avLst/>
          </a:prstGeom>
        </p:spPr>
      </p:pic>
      <p:pic>
        <p:nvPicPr>
          <p:cNvPr id="60" name="Picture 59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07482360-688A-4BA7-ABD2-211B15D2B55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67730">
            <a:off x="2781860" y="6901011"/>
            <a:ext cx="355142" cy="586495"/>
          </a:xfrm>
          <a:prstGeom prst="rect">
            <a:avLst/>
          </a:prstGeom>
        </p:spPr>
      </p:pic>
      <p:pic>
        <p:nvPicPr>
          <p:cNvPr id="61" name="Picture 60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EED36C2D-764F-4E31-A3F5-69FDE5A0939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67730">
            <a:off x="2807602" y="7590946"/>
            <a:ext cx="355142" cy="547989"/>
          </a:xfrm>
          <a:prstGeom prst="rect">
            <a:avLst/>
          </a:prstGeom>
        </p:spPr>
      </p:pic>
      <p:pic>
        <p:nvPicPr>
          <p:cNvPr id="62" name="Picture 61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8FF237FE-D2ED-4D32-BB13-38D3F90AF51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67730">
            <a:off x="2722780" y="8182521"/>
            <a:ext cx="355142" cy="603323"/>
          </a:xfrm>
          <a:prstGeom prst="rect">
            <a:avLst/>
          </a:prstGeom>
        </p:spPr>
      </p:pic>
      <p:pic>
        <p:nvPicPr>
          <p:cNvPr id="63" name="Picture 62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8A78E9FE-97BA-41B6-89F0-697162DC10E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67730">
            <a:off x="2960413" y="8840320"/>
            <a:ext cx="355142" cy="546898"/>
          </a:xfrm>
          <a:prstGeom prst="rect">
            <a:avLst/>
          </a:prstGeom>
        </p:spPr>
      </p:pic>
      <p:pic>
        <p:nvPicPr>
          <p:cNvPr id="64" name="Picture 63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71183750-D6DA-4ACD-B410-12EFDA888A3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67730">
            <a:off x="2630711" y="9504577"/>
            <a:ext cx="355142" cy="551932"/>
          </a:xfrm>
          <a:prstGeom prst="rect">
            <a:avLst/>
          </a:prstGeom>
        </p:spPr>
      </p:pic>
      <p:pic>
        <p:nvPicPr>
          <p:cNvPr id="65" name="Picture 64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58B51B39-5535-4DDE-90F3-0CD1AD3313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67730">
            <a:off x="3032742" y="10122362"/>
            <a:ext cx="355142" cy="5399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5AE93B-4D27-4F4F-9E0E-F3CEDC90BE8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09936" y="5772015"/>
            <a:ext cx="3064091" cy="1841182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1901CEAF-73A1-4C43-86C4-3B0777B6BE3B}"/>
              </a:ext>
            </a:extLst>
          </p:cNvPr>
          <p:cNvSpPr txBox="1"/>
          <p:nvPr/>
        </p:nvSpPr>
        <p:spPr>
          <a:xfrm>
            <a:off x="2523983" y="5272824"/>
            <a:ext cx="7879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un/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ou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des ? 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Écris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les phrases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anglais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AF2120E-85A1-4535-9609-C825D15F4A1F}"/>
              </a:ext>
            </a:extLst>
          </p:cNvPr>
          <p:cNvSpPr txBox="1"/>
          <p:nvPr/>
        </p:nvSpPr>
        <p:spPr>
          <a:xfrm>
            <a:off x="2037497" y="11696294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</a:t>
            </a:r>
            <a:r>
              <a:rPr lang="en-GB" sz="2626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A.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B on next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0B411174-5852-47F9-83A6-AB4E0A61B8E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6817" y="11627919"/>
            <a:ext cx="1750931" cy="690508"/>
          </a:xfrm>
          <a:prstGeom prst="rect">
            <a:avLst/>
          </a:prstGeom>
        </p:spPr>
      </p:pic>
      <p:sp>
        <p:nvSpPr>
          <p:cNvPr id="83" name="CustomShape 3">
            <a:extLst>
              <a:ext uri="{FF2B5EF4-FFF2-40B4-BE49-F238E27FC236}">
                <a16:creationId xmlns:a16="http://schemas.microsoft.com/office/drawing/2014/main" id="{95D624E3-EF6B-4977-9E2D-418C30366AA8}"/>
              </a:ext>
            </a:extLst>
          </p:cNvPr>
          <p:cNvSpPr/>
          <p:nvPr/>
        </p:nvSpPr>
        <p:spPr>
          <a:xfrm>
            <a:off x="964512" y="12282768"/>
            <a:ext cx="4405745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Say there are these things.</a:t>
            </a:r>
          </a:p>
        </p:txBody>
      </p:sp>
      <p:pic>
        <p:nvPicPr>
          <p:cNvPr id="86" name="Graphic 85" descr="User">
            <a:extLst>
              <a:ext uri="{FF2B5EF4-FFF2-40B4-BE49-F238E27FC236}">
                <a16:creationId xmlns:a16="http://schemas.microsoft.com/office/drawing/2014/main" id="{ADE46C24-8C6A-4477-9CDE-D5DE8515E4D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70587" y="12206261"/>
            <a:ext cx="914400" cy="914400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AE3BB7B-1C1D-48F1-88D3-9224F703526C}"/>
              </a:ext>
            </a:extLst>
          </p:cNvPr>
          <p:cNvSpPr txBox="1"/>
          <p:nvPr/>
        </p:nvSpPr>
        <p:spPr>
          <a:xfrm>
            <a:off x="424496" y="12652544"/>
            <a:ext cx="360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graphicFrame>
        <p:nvGraphicFramePr>
          <p:cNvPr id="88" name="Table 10">
            <a:extLst>
              <a:ext uri="{FF2B5EF4-FFF2-40B4-BE49-F238E27FC236}">
                <a16:creationId xmlns:a16="http://schemas.microsoft.com/office/drawing/2014/main" id="{E428125B-ECC8-4186-A46B-93135E52E5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241810"/>
              </p:ext>
            </p:extLst>
          </p:nvPr>
        </p:nvGraphicFramePr>
        <p:xfrm>
          <a:off x="4692599" y="12696640"/>
          <a:ext cx="4766561" cy="237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233313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225148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381431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a/an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0993359"/>
                  </a:ext>
                </a:extLst>
              </a:tr>
              <a:tr h="38143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38143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38143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38143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38143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sp>
        <p:nvSpPr>
          <p:cNvPr id="89" name="CustomShape 3">
            <a:extLst>
              <a:ext uri="{FF2B5EF4-FFF2-40B4-BE49-F238E27FC236}">
                <a16:creationId xmlns:a16="http://schemas.microsoft.com/office/drawing/2014/main" id="{8BC25754-BB9D-4F50-B655-8D4C634F81F1}"/>
              </a:ext>
            </a:extLst>
          </p:cNvPr>
          <p:cNvSpPr/>
          <p:nvPr/>
        </p:nvSpPr>
        <p:spPr>
          <a:xfrm>
            <a:off x="4610563" y="12308661"/>
            <a:ext cx="6588887" cy="297923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Now write what your partner tells you, but in English.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5C3788-096D-4578-9529-AB22461858A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56079" y="12342833"/>
            <a:ext cx="3561193" cy="279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749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9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631904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34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B3EA930-3119-4C6A-8A1E-9982735891E3}"/>
              </a:ext>
            </a:extLst>
          </p:cNvPr>
          <p:cNvSpPr txBox="1"/>
          <p:nvPr/>
        </p:nvSpPr>
        <p:spPr>
          <a:xfrm>
            <a:off x="1985558" y="1073978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</a:t>
            </a:r>
            <a:r>
              <a:rPr lang="en-GB" sz="2626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B.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</a:t>
            </a:r>
            <a:r>
              <a:rPr lang="en-GB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on previous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6D72DEB-7ADF-4C06-B0D6-7CF0228807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78" y="1005603"/>
            <a:ext cx="1750931" cy="690508"/>
          </a:xfrm>
          <a:prstGeom prst="rect">
            <a:avLst/>
          </a:prstGeom>
        </p:spPr>
      </p:pic>
      <p:sp>
        <p:nvSpPr>
          <p:cNvPr id="20" name="CustomShape 3">
            <a:extLst>
              <a:ext uri="{FF2B5EF4-FFF2-40B4-BE49-F238E27FC236}">
                <a16:creationId xmlns:a16="http://schemas.microsoft.com/office/drawing/2014/main" id="{59D7B686-1F95-4CE0-B716-7B5B3189011B}"/>
              </a:ext>
            </a:extLst>
          </p:cNvPr>
          <p:cNvSpPr/>
          <p:nvPr/>
        </p:nvSpPr>
        <p:spPr>
          <a:xfrm>
            <a:off x="6863765" y="1610439"/>
            <a:ext cx="4405745" cy="5180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Now say there are these things.</a:t>
            </a:r>
          </a:p>
        </p:txBody>
      </p:sp>
      <p:graphicFrame>
        <p:nvGraphicFramePr>
          <p:cNvPr id="21" name="Table 10">
            <a:extLst>
              <a:ext uri="{FF2B5EF4-FFF2-40B4-BE49-F238E27FC236}">
                <a16:creationId xmlns:a16="http://schemas.microsoft.com/office/drawing/2014/main" id="{47C28144-7323-4FE7-9318-8B5B73ED26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364326"/>
              </p:ext>
            </p:extLst>
          </p:nvPr>
        </p:nvGraphicFramePr>
        <p:xfrm>
          <a:off x="356914" y="1984587"/>
          <a:ext cx="4766561" cy="237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233313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225148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381431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a/an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0993359"/>
                  </a:ext>
                </a:extLst>
              </a:tr>
              <a:tr h="38143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38143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38143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38143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381431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sp>
        <p:nvSpPr>
          <p:cNvPr id="22" name="CustomShape 3">
            <a:extLst>
              <a:ext uri="{FF2B5EF4-FFF2-40B4-BE49-F238E27FC236}">
                <a16:creationId xmlns:a16="http://schemas.microsoft.com/office/drawing/2014/main" id="{43C141BB-A853-47B6-8EA0-22691A21D1DC}"/>
              </a:ext>
            </a:extLst>
          </p:cNvPr>
          <p:cNvSpPr/>
          <p:nvPr/>
        </p:nvSpPr>
        <p:spPr>
          <a:xfrm>
            <a:off x="274878" y="1596608"/>
            <a:ext cx="6588887" cy="297923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rite what your partner tells you, but in English.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A1C705-B14A-483B-84A8-FF8C56F780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4689" y="1956653"/>
            <a:ext cx="3395369" cy="249729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964353A-EF32-40AA-B88B-1FD4BBBD9F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878" y="4382038"/>
            <a:ext cx="2377646" cy="85351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003B458-2040-473C-9B95-2748433767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42" y="4341544"/>
            <a:ext cx="1310188" cy="6503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48CA9AC-71B0-443E-B064-12D14757D9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018" y="4254722"/>
            <a:ext cx="1180918" cy="67134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775BB4BC-021C-4CE3-B4C1-5209134E04A1}"/>
              </a:ext>
            </a:extLst>
          </p:cNvPr>
          <p:cNvSpPr txBox="1"/>
          <p:nvPr/>
        </p:nvSpPr>
        <p:spPr>
          <a:xfrm>
            <a:off x="2589913" y="4539057"/>
            <a:ext cx="7879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Écris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les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numéros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1 et 2 dans le bon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ordre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5E1B852C-AEDB-4D12-A697-F71558E73F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507803"/>
              </p:ext>
            </p:extLst>
          </p:nvPr>
        </p:nvGraphicFramePr>
        <p:xfrm>
          <a:off x="448778" y="5223678"/>
          <a:ext cx="5110331" cy="2377440"/>
        </p:xfrm>
        <a:graphic>
          <a:graphicData uri="http://schemas.openxmlformats.org/drawingml/2006/table">
            <a:tbl>
              <a:tblPr/>
              <a:tblGrid>
                <a:gridCol w="674536">
                  <a:extLst>
                    <a:ext uri="{9D8B030D-6E8A-4147-A177-3AD203B41FA5}">
                      <a16:colId xmlns:a16="http://schemas.microsoft.com/office/drawing/2014/main" val="2263784699"/>
                    </a:ext>
                  </a:extLst>
                </a:gridCol>
                <a:gridCol w="2044577">
                  <a:extLst>
                    <a:ext uri="{9D8B030D-6E8A-4147-A177-3AD203B41FA5}">
                      <a16:colId xmlns:a16="http://schemas.microsoft.com/office/drawing/2014/main" val="943075652"/>
                    </a:ext>
                  </a:extLst>
                </a:gridCol>
                <a:gridCol w="2391218">
                  <a:extLst>
                    <a:ext uri="{9D8B030D-6E8A-4147-A177-3AD203B41FA5}">
                      <a16:colId xmlns:a16="http://schemas.microsoft.com/office/drawing/2014/main" val="179145119"/>
                    </a:ext>
                  </a:extLst>
                </a:gridCol>
              </a:tblGrid>
              <a:tr h="38412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1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2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899833"/>
                  </a:ext>
                </a:extLst>
              </a:tr>
              <a:tr h="215885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fou</a:t>
                      </a:r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faux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654109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veau</a:t>
                      </a:r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3543569"/>
                  </a:ext>
                </a:extLst>
              </a:tr>
              <a:tr h="188496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pousser</a:t>
                      </a:r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poser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708911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bout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beau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2701432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peau</a:t>
                      </a:r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pot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971633"/>
                  </a:ext>
                </a:extLst>
              </a:tr>
            </a:tbl>
          </a:graphicData>
        </a:graphic>
      </p:graphicFrame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761E51C2-8DA5-4DA1-A5B9-C5E9AD1A19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866288"/>
              </p:ext>
            </p:extLst>
          </p:nvPr>
        </p:nvGraphicFramePr>
        <p:xfrm>
          <a:off x="5848109" y="5210249"/>
          <a:ext cx="2513590" cy="2377440"/>
        </p:xfrm>
        <a:graphic>
          <a:graphicData uri="http://schemas.openxmlformats.org/drawingml/2006/table">
            <a:tbl>
              <a:tblPr/>
              <a:tblGrid>
                <a:gridCol w="1256795">
                  <a:extLst>
                    <a:ext uri="{9D8B030D-6E8A-4147-A177-3AD203B41FA5}">
                      <a16:colId xmlns:a16="http://schemas.microsoft.com/office/drawing/2014/main" val="54013314"/>
                    </a:ext>
                  </a:extLst>
                </a:gridCol>
                <a:gridCol w="1256795">
                  <a:extLst>
                    <a:ext uri="{9D8B030D-6E8A-4147-A177-3AD203B41FA5}">
                      <a16:colId xmlns:a16="http://schemas.microsoft.com/office/drawing/2014/main" val="1691119039"/>
                    </a:ext>
                  </a:extLst>
                </a:gridCol>
              </a:tblGrid>
              <a:tr h="2346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4947214"/>
                  </a:ext>
                </a:extLst>
              </a:tr>
              <a:tr h="21588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746118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512761"/>
                  </a:ext>
                </a:extLst>
              </a:tr>
              <a:tr h="188496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7363966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8686850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3434812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796B94E2-34DD-4DDD-B164-EB36A8CA98E2}"/>
              </a:ext>
            </a:extLst>
          </p:cNvPr>
          <p:cNvSpPr txBox="1"/>
          <p:nvPr/>
        </p:nvSpPr>
        <p:spPr>
          <a:xfrm>
            <a:off x="2190428" y="5614923"/>
            <a:ext cx="1259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[mad]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646D71D-77D7-4A80-AAF9-EA96BF13FA6C}"/>
              </a:ext>
            </a:extLst>
          </p:cNvPr>
          <p:cNvSpPr txBox="1"/>
          <p:nvPr/>
        </p:nvSpPr>
        <p:spPr>
          <a:xfrm>
            <a:off x="2187136" y="6520003"/>
            <a:ext cx="1546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[to blow]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C9B3ADB-DE24-4C39-A0F1-C6279A071F7A}"/>
              </a:ext>
            </a:extLst>
          </p:cNvPr>
          <p:cNvSpPr txBox="1"/>
          <p:nvPr/>
        </p:nvSpPr>
        <p:spPr>
          <a:xfrm>
            <a:off x="2143342" y="6891283"/>
            <a:ext cx="1475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[tip, end]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40EA1B6-F75A-4C91-8AFF-A324FDE7FA15}"/>
              </a:ext>
            </a:extLst>
          </p:cNvPr>
          <p:cNvSpPr txBox="1"/>
          <p:nvPr/>
        </p:nvSpPr>
        <p:spPr>
          <a:xfrm>
            <a:off x="2518715" y="7318911"/>
            <a:ext cx="1259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[skin]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6A44EF9-39B7-4074-90CC-663BA92DE3ED}"/>
              </a:ext>
            </a:extLst>
          </p:cNvPr>
          <p:cNvSpPr txBox="1"/>
          <p:nvPr/>
        </p:nvSpPr>
        <p:spPr>
          <a:xfrm>
            <a:off x="4739732" y="6053565"/>
            <a:ext cx="1259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[veal]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C6D0B94-A303-46B2-A41F-A6F354C2D504}"/>
              </a:ext>
            </a:extLst>
          </p:cNvPr>
          <p:cNvSpPr txBox="1"/>
          <p:nvPr/>
        </p:nvSpPr>
        <p:spPr>
          <a:xfrm>
            <a:off x="4265833" y="6457990"/>
            <a:ext cx="1715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[to put, ask]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584A3D2-9177-414C-BF95-64134C0E5ABF}"/>
              </a:ext>
            </a:extLst>
          </p:cNvPr>
          <p:cNvSpPr txBox="1"/>
          <p:nvPr/>
        </p:nvSpPr>
        <p:spPr>
          <a:xfrm>
            <a:off x="4394580" y="6877230"/>
            <a:ext cx="1475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[beautiful]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08FC35C-D5D8-46C0-A3BB-409990AC5D2E}"/>
              </a:ext>
            </a:extLst>
          </p:cNvPr>
          <p:cNvSpPr txBox="1"/>
          <p:nvPr/>
        </p:nvSpPr>
        <p:spPr>
          <a:xfrm>
            <a:off x="5037659" y="7270812"/>
            <a:ext cx="1259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[jar]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415D9AB-81F8-46DD-BD2A-352E099ADA46}"/>
              </a:ext>
            </a:extLst>
          </p:cNvPr>
          <p:cNvSpPr/>
          <p:nvPr/>
        </p:nvSpPr>
        <p:spPr>
          <a:xfrm>
            <a:off x="406601" y="8690667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D377CA2-FF61-4D7F-9C80-72841D7F22D6}"/>
              </a:ext>
            </a:extLst>
          </p:cNvPr>
          <p:cNvSpPr/>
          <p:nvPr/>
        </p:nvSpPr>
        <p:spPr>
          <a:xfrm>
            <a:off x="4871757" y="8753711"/>
            <a:ext cx="2599980" cy="42179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72F27CF-B04D-47DE-9A23-AA84CFFADF36}"/>
              </a:ext>
            </a:extLst>
          </p:cNvPr>
          <p:cNvSpPr txBox="1"/>
          <p:nvPr/>
        </p:nvSpPr>
        <p:spPr>
          <a:xfrm>
            <a:off x="4871757" y="8765140"/>
            <a:ext cx="35665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D7D0DCF-1ACB-4AFA-AD81-6DE0098E9FD6}"/>
              </a:ext>
            </a:extLst>
          </p:cNvPr>
          <p:cNvSpPr txBox="1"/>
          <p:nvPr/>
        </p:nvSpPr>
        <p:spPr>
          <a:xfrm>
            <a:off x="5304203" y="8749393"/>
            <a:ext cx="1872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modern</a:t>
            </a: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9A6EC6DC-77E3-47CC-B7F6-5731E0EE91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381" y="7757218"/>
            <a:ext cx="2377646" cy="853514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BCAD6C7A-E5EF-46B8-87C7-F18759322658}"/>
              </a:ext>
            </a:extLst>
          </p:cNvPr>
          <p:cNvSpPr txBox="1"/>
          <p:nvPr/>
        </p:nvSpPr>
        <p:spPr>
          <a:xfrm>
            <a:off x="2558416" y="7914237"/>
            <a:ext cx="7879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ou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B ?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L’objet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comment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2F29E2-CDC1-4785-BC97-E3AE120306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3805" y="11886716"/>
            <a:ext cx="3012215" cy="553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7E5C02-60E3-44E2-A42D-A8C1DCEB6F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3805" y="11248500"/>
            <a:ext cx="3012215" cy="5579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CDB344-43DB-4A15-8B87-4EC24D8607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3805" y="10614479"/>
            <a:ext cx="3012215" cy="5537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FDC57C-CD7F-494C-AF06-D241762189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3805" y="9960855"/>
            <a:ext cx="3012215" cy="5537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A5A047-B229-4FA8-B7D8-0013D2F6EC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3805" y="8684986"/>
            <a:ext cx="3012215" cy="5537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8840B4-250C-4EBF-9C93-98E1323630D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14547" y="9380811"/>
            <a:ext cx="2664183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6E951A-3543-4268-AF12-043FE332876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6760" y="9350025"/>
            <a:ext cx="2999260" cy="552165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3385FFF7-B1EB-4BF3-95BA-2755FF39DE3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14547" y="9980290"/>
            <a:ext cx="2664183" cy="542591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CB52EDF9-6679-49F6-9FBA-D56480C49D9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07554" y="10614479"/>
            <a:ext cx="2664183" cy="542591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00FA908D-ED77-44AC-9110-6311924D80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07553" y="11263838"/>
            <a:ext cx="2664183" cy="542591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628DA048-85F9-4B30-8415-E9B4162481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07553" y="11932878"/>
            <a:ext cx="2664183" cy="542591"/>
          </a:xfrm>
          <a:prstGeom prst="rect">
            <a:avLst/>
          </a:prstGeom>
        </p:spPr>
      </p:pic>
      <p:sp>
        <p:nvSpPr>
          <p:cNvPr id="143" name="Oval 142">
            <a:extLst>
              <a:ext uri="{FF2B5EF4-FFF2-40B4-BE49-F238E27FC236}">
                <a16:creationId xmlns:a16="http://schemas.microsoft.com/office/drawing/2014/main" id="{0A0983F2-3BA0-493F-BAF7-0CEA0B71E2A2}"/>
              </a:ext>
            </a:extLst>
          </p:cNvPr>
          <p:cNvSpPr/>
          <p:nvPr/>
        </p:nvSpPr>
        <p:spPr>
          <a:xfrm>
            <a:off x="406601" y="9382570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0BE9EA77-2CCE-456B-B78F-3C6B2A95DB57}"/>
              </a:ext>
            </a:extLst>
          </p:cNvPr>
          <p:cNvSpPr/>
          <p:nvPr/>
        </p:nvSpPr>
        <p:spPr>
          <a:xfrm>
            <a:off x="406601" y="9988907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D22C32E9-861B-4A90-AAD0-5B0C97C48086}"/>
              </a:ext>
            </a:extLst>
          </p:cNvPr>
          <p:cNvSpPr/>
          <p:nvPr/>
        </p:nvSpPr>
        <p:spPr>
          <a:xfrm>
            <a:off x="410170" y="10649967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6382FD18-AE20-4BBC-9F95-3FFDAF3A58F1}"/>
              </a:ext>
            </a:extLst>
          </p:cNvPr>
          <p:cNvSpPr/>
          <p:nvPr/>
        </p:nvSpPr>
        <p:spPr>
          <a:xfrm>
            <a:off x="406601" y="11307478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6E9AB392-A144-424C-BFE0-BA31DFE5DD44}"/>
              </a:ext>
            </a:extLst>
          </p:cNvPr>
          <p:cNvSpPr/>
          <p:nvPr/>
        </p:nvSpPr>
        <p:spPr>
          <a:xfrm>
            <a:off x="406601" y="11927798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id="{A4F5D75D-5041-46A4-B507-4458E202BC51}"/>
              </a:ext>
            </a:extLst>
          </p:cNvPr>
          <p:cNvSpPr/>
          <p:nvPr/>
        </p:nvSpPr>
        <p:spPr>
          <a:xfrm>
            <a:off x="274878" y="12891395"/>
            <a:ext cx="11584478" cy="2099560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Title 1">
            <a:extLst>
              <a:ext uri="{FF2B5EF4-FFF2-40B4-BE49-F238E27FC236}">
                <a16:creationId xmlns:a16="http://schemas.microsoft.com/office/drawing/2014/main" id="{A27B464F-BB7E-4E19-A2B2-618CFCB08AFA}"/>
              </a:ext>
            </a:extLst>
          </p:cNvPr>
          <p:cNvSpPr txBox="1">
            <a:spLocks/>
          </p:cNvSpPr>
          <p:nvPr/>
        </p:nvSpPr>
        <p:spPr>
          <a:xfrm>
            <a:off x="9713801" y="13047877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50" name="Google Shape;170;p8" descr="Jigsaw, Puzzle, Piece, Game, Concept, Solution">
            <a:extLst>
              <a:ext uri="{FF2B5EF4-FFF2-40B4-BE49-F238E27FC236}">
                <a16:creationId xmlns:a16="http://schemas.microsoft.com/office/drawing/2014/main" id="{96F03E30-5962-45BF-9181-80A1B9C35267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9495632" y="12963605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CustomShape 3">
            <a:extLst>
              <a:ext uri="{FF2B5EF4-FFF2-40B4-BE49-F238E27FC236}">
                <a16:creationId xmlns:a16="http://schemas.microsoft.com/office/drawing/2014/main" id="{95BF1094-5231-4629-A775-D8143CA5704E}"/>
              </a:ext>
            </a:extLst>
          </p:cNvPr>
          <p:cNvSpPr/>
          <p:nvPr/>
        </p:nvSpPr>
        <p:spPr>
          <a:xfrm>
            <a:off x="464176" y="13465615"/>
            <a:ext cx="4821225" cy="4133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2400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these are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, use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ce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sont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2" name="Title 1">
            <a:extLst>
              <a:ext uri="{FF2B5EF4-FFF2-40B4-BE49-F238E27FC236}">
                <a16:creationId xmlns:a16="http://schemas.microsoft.com/office/drawing/2014/main" id="{8C0AA533-3FB0-4396-9B7D-85FF866A2EB7}"/>
              </a:ext>
            </a:extLst>
          </p:cNvPr>
          <p:cNvSpPr txBox="1">
            <a:spLocks/>
          </p:cNvSpPr>
          <p:nvPr/>
        </p:nvSpPr>
        <p:spPr>
          <a:xfrm>
            <a:off x="458833" y="12939594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There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are | </a:t>
            </a:r>
            <a:r>
              <a:rPr lang="en-GB" sz="2400" b="1" u="sng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These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are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3" name="CustomShape 3">
            <a:extLst>
              <a:ext uri="{FF2B5EF4-FFF2-40B4-BE49-F238E27FC236}">
                <a16:creationId xmlns:a16="http://schemas.microsoft.com/office/drawing/2014/main" id="{D279FC6A-B739-4F9B-8018-938AB0DD2991}"/>
              </a:ext>
            </a:extLst>
          </p:cNvPr>
          <p:cNvSpPr/>
          <p:nvPr/>
        </p:nvSpPr>
        <p:spPr>
          <a:xfrm>
            <a:off x="499674" y="13944831"/>
            <a:ext cx="36729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Il y a des</a:t>
            </a:r>
            <a:r>
              <a:rPr lang="en-GB" sz="24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mots courts.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4" name="CustomShape 3">
            <a:extLst>
              <a:ext uri="{FF2B5EF4-FFF2-40B4-BE49-F238E27FC236}">
                <a16:creationId xmlns:a16="http://schemas.microsoft.com/office/drawing/2014/main" id="{E7114F75-1777-42D0-8971-3F229659C567}"/>
              </a:ext>
            </a:extLst>
          </p:cNvPr>
          <p:cNvSpPr/>
          <p:nvPr/>
        </p:nvSpPr>
        <p:spPr>
          <a:xfrm>
            <a:off x="5660623" y="13940355"/>
            <a:ext cx="629546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Ce </a:t>
            </a:r>
            <a:r>
              <a:rPr lang="en-GB" sz="2400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sont</a:t>
            </a: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des mots courts.</a:t>
            </a:r>
            <a:endParaRPr lang="en-GB" sz="2400" i="1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5" name="Speech Bubble: Rectangle with Corners Rounded 154">
            <a:extLst>
              <a:ext uri="{FF2B5EF4-FFF2-40B4-BE49-F238E27FC236}">
                <a16:creationId xmlns:a16="http://schemas.microsoft.com/office/drawing/2014/main" id="{29C00BEC-28B6-4485-930F-1D1394934AD8}"/>
              </a:ext>
            </a:extLst>
          </p:cNvPr>
          <p:cNvSpPr/>
          <p:nvPr/>
        </p:nvSpPr>
        <p:spPr>
          <a:xfrm>
            <a:off x="5433577" y="12739386"/>
            <a:ext cx="3767565" cy="693470"/>
          </a:xfrm>
          <a:prstGeom prst="wedgeRoundRectCallout">
            <a:avLst>
              <a:gd name="adj1" fmla="val -61222"/>
              <a:gd name="adj2" fmla="val 30837"/>
              <a:gd name="adj3" fmla="val 16667"/>
            </a:avLst>
          </a:prstGeom>
          <a:solidFill>
            <a:schemeClr val="bg1"/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Remember!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b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y a 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= there is, there are.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6" name="CustomShape 3">
            <a:extLst>
              <a:ext uri="{FF2B5EF4-FFF2-40B4-BE49-F238E27FC236}">
                <a16:creationId xmlns:a16="http://schemas.microsoft.com/office/drawing/2014/main" id="{668B2A7C-17D8-49D7-ABC3-F2C3B1BCDC97}"/>
              </a:ext>
            </a:extLst>
          </p:cNvPr>
          <p:cNvSpPr/>
          <p:nvPr/>
        </p:nvSpPr>
        <p:spPr>
          <a:xfrm>
            <a:off x="462113" y="14350880"/>
            <a:ext cx="466136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There are some short words.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7" name="CustomShape 3">
            <a:extLst>
              <a:ext uri="{FF2B5EF4-FFF2-40B4-BE49-F238E27FC236}">
                <a16:creationId xmlns:a16="http://schemas.microsoft.com/office/drawing/2014/main" id="{55B0BC87-9580-4BB7-A8C0-291B9FD5AF31}"/>
              </a:ext>
            </a:extLst>
          </p:cNvPr>
          <p:cNvSpPr/>
          <p:nvPr/>
        </p:nvSpPr>
        <p:spPr>
          <a:xfrm>
            <a:off x="5617957" y="14317763"/>
            <a:ext cx="485168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These are (some) short words.</a:t>
            </a:r>
            <a:endParaRPr lang="en-GB" sz="24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6178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9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87020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35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319221" y="1178842"/>
            <a:ext cx="9872779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phrases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95C397BB-3596-4810-93A7-73AF811C1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877" y="971641"/>
            <a:ext cx="2048434" cy="8474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8F70DE-D582-4CC0-8390-7D91F12A79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960" y="9217568"/>
            <a:ext cx="2903975" cy="982021"/>
          </a:xfrm>
          <a:prstGeom prst="rect">
            <a:avLst/>
          </a:prstGeom>
        </p:spPr>
      </p:pic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92ED88EE-D3D2-4910-AE24-4B8A1F8B5E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571925"/>
              </p:ext>
            </p:extLst>
          </p:nvPr>
        </p:nvGraphicFramePr>
        <p:xfrm>
          <a:off x="585217" y="10195460"/>
          <a:ext cx="10039526" cy="5180411"/>
        </p:xfrm>
        <a:graphic>
          <a:graphicData uri="http://schemas.openxmlformats.org/drawingml/2006/table">
            <a:tbl>
              <a:tblPr firstRow="1" bandRow="1"/>
              <a:tblGrid>
                <a:gridCol w="171906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8268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6876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6901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20189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curious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brave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72018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put, ask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also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and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720189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are (they)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serious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happy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72018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they (m, m/f)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prepare, preparing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they (f)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720189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use, using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speak, speaking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give, giving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72018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short (m, pl)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some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useful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59277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solution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simple (pl)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special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4C927460-D545-4E99-9CB2-0AFDB93B31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509" y="11953449"/>
            <a:ext cx="1019171" cy="862105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2306AF0E-27DF-4F4F-9054-4871420612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2" y="10463514"/>
            <a:ext cx="1019171" cy="9464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0DB628-5B68-497E-A8BA-690CB9A8E8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833" y="13563726"/>
            <a:ext cx="998847" cy="87876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5BAE28C-D475-4498-B133-3C21EE3F2783}"/>
              </a:ext>
            </a:extLst>
          </p:cNvPr>
          <p:cNvSpPr txBox="1"/>
          <p:nvPr/>
        </p:nvSpPr>
        <p:spPr>
          <a:xfrm>
            <a:off x="1643522" y="10759204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5F6F34-4553-4161-BF45-D77B2CEA749E}"/>
              </a:ext>
            </a:extLst>
          </p:cNvPr>
          <p:cNvSpPr txBox="1"/>
          <p:nvPr/>
        </p:nvSpPr>
        <p:spPr>
          <a:xfrm>
            <a:off x="1699235" y="12144854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086E60-FCB4-4E95-A0E3-DAB6EC4AB99C}"/>
              </a:ext>
            </a:extLst>
          </p:cNvPr>
          <p:cNvSpPr txBox="1"/>
          <p:nvPr/>
        </p:nvSpPr>
        <p:spPr>
          <a:xfrm>
            <a:off x="1732952" y="13735808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9C253E7-EF5E-4A77-9661-590112AED9A6}"/>
              </a:ext>
            </a:extLst>
          </p:cNvPr>
          <p:cNvSpPr/>
          <p:nvPr/>
        </p:nvSpPr>
        <p:spPr>
          <a:xfrm>
            <a:off x="3372055" y="9425349"/>
            <a:ext cx="7557370" cy="46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FCC7F5-9973-4F5D-9539-C4DFF9CB99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6986" y="3272059"/>
            <a:ext cx="6080717" cy="4634518"/>
          </a:xfrm>
          <a:prstGeom prst="rect">
            <a:avLst/>
          </a:prstGeom>
        </p:spPr>
      </p:pic>
      <p:sp>
        <p:nvSpPr>
          <p:cNvPr id="29" name="Thought Bubble: Cloud 28">
            <a:extLst>
              <a:ext uri="{FF2B5EF4-FFF2-40B4-BE49-F238E27FC236}">
                <a16:creationId xmlns:a16="http://schemas.microsoft.com/office/drawing/2014/main" id="{3B8E6CFC-8453-4779-A97D-4FEE107DEF6D}"/>
              </a:ext>
            </a:extLst>
          </p:cNvPr>
          <p:cNvSpPr/>
          <p:nvPr/>
        </p:nvSpPr>
        <p:spPr>
          <a:xfrm>
            <a:off x="8267703" y="3314634"/>
            <a:ext cx="1525908" cy="1001494"/>
          </a:xfrm>
          <a:prstGeom prst="cloudCallout">
            <a:avLst>
              <a:gd name="adj1" fmla="val -78488"/>
              <a:gd name="adj2" fmla="val -11511"/>
            </a:avLst>
          </a:prstGeom>
          <a:noFill/>
          <a:ln w="25400" cap="flat" cmpd="sng" algn="ctr">
            <a:solidFill>
              <a:srgbClr val="26859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" name="Picture 29" descr="A picture containing bin, container, box&#10;&#10;Description automatically generated">
            <a:extLst>
              <a:ext uri="{FF2B5EF4-FFF2-40B4-BE49-F238E27FC236}">
                <a16:creationId xmlns:a16="http://schemas.microsoft.com/office/drawing/2014/main" id="{E6392391-7BB2-4327-8F48-F1820B46C6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357" y="3392560"/>
            <a:ext cx="1030702" cy="802015"/>
          </a:xfrm>
          <a:prstGeom prst="rect">
            <a:avLst/>
          </a:prstGeom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3452A60C-6695-468D-A067-1FDD5D22D0BE}"/>
              </a:ext>
            </a:extLst>
          </p:cNvPr>
          <p:cNvSpPr/>
          <p:nvPr/>
        </p:nvSpPr>
        <p:spPr>
          <a:xfrm>
            <a:off x="313727" y="3334026"/>
            <a:ext cx="2869906" cy="1163782"/>
          </a:xfrm>
          <a:prstGeom prst="wedgeRoundRectCallout">
            <a:avLst>
              <a:gd name="adj1" fmla="val 32143"/>
              <a:gd name="adj2" fmla="val 76295"/>
              <a:gd name="adj3" fmla="val 16667"/>
            </a:avLst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_______________________________________________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9C0177FE-D1AC-4947-85FB-95ED10148161}"/>
              </a:ext>
            </a:extLst>
          </p:cNvPr>
          <p:cNvSpPr/>
          <p:nvPr/>
        </p:nvSpPr>
        <p:spPr>
          <a:xfrm>
            <a:off x="3415312" y="2170244"/>
            <a:ext cx="2869906" cy="1163782"/>
          </a:xfrm>
          <a:prstGeom prst="wedgeRoundRectCallout">
            <a:avLst>
              <a:gd name="adj1" fmla="val 7716"/>
              <a:gd name="adj2" fmla="val 123438"/>
              <a:gd name="adj3" fmla="val 16667"/>
            </a:avLst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_______________________________________________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DE19D915-A15C-4252-AD00-CC8428C98CBC}"/>
              </a:ext>
            </a:extLst>
          </p:cNvPr>
          <p:cNvSpPr/>
          <p:nvPr/>
        </p:nvSpPr>
        <p:spPr>
          <a:xfrm>
            <a:off x="8501357" y="4365679"/>
            <a:ext cx="2869906" cy="1163782"/>
          </a:xfrm>
          <a:prstGeom prst="wedgeRoundRectCallout">
            <a:avLst>
              <a:gd name="adj1" fmla="val -62380"/>
              <a:gd name="adj2" fmla="val -23229"/>
              <a:gd name="adj3" fmla="val 16667"/>
            </a:avLst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_______________________________________________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7CECA70D-EEE4-4B2E-99C2-0C60B2176742}"/>
              </a:ext>
            </a:extLst>
          </p:cNvPr>
          <p:cNvSpPr/>
          <p:nvPr/>
        </p:nvSpPr>
        <p:spPr>
          <a:xfrm>
            <a:off x="8044988" y="5982312"/>
            <a:ext cx="2869906" cy="1163782"/>
          </a:xfrm>
          <a:prstGeom prst="wedgeRoundRectCallout">
            <a:avLst>
              <a:gd name="adj1" fmla="val -92117"/>
              <a:gd name="adj2" fmla="val -72991"/>
              <a:gd name="adj3" fmla="val 16667"/>
            </a:avLst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_______________________________________________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D1028D77-6D08-4780-96F8-7343B0D31E04}"/>
              </a:ext>
            </a:extLst>
          </p:cNvPr>
          <p:cNvSpPr/>
          <p:nvPr/>
        </p:nvSpPr>
        <p:spPr>
          <a:xfrm>
            <a:off x="6285218" y="7448248"/>
            <a:ext cx="2869906" cy="1163782"/>
          </a:xfrm>
          <a:prstGeom prst="wedgeRoundRectCallout">
            <a:avLst>
              <a:gd name="adj1" fmla="val -65565"/>
              <a:gd name="adj2" fmla="val -162039"/>
              <a:gd name="adj3" fmla="val 16667"/>
            </a:avLst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_______________________________________________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F88C3D86-5D33-41A8-9E1B-02157B984829}"/>
              </a:ext>
            </a:extLst>
          </p:cNvPr>
          <p:cNvSpPr/>
          <p:nvPr/>
        </p:nvSpPr>
        <p:spPr>
          <a:xfrm>
            <a:off x="680330" y="6467765"/>
            <a:ext cx="2869906" cy="1163782"/>
          </a:xfrm>
          <a:prstGeom prst="wedgeRoundRectCallout">
            <a:avLst>
              <a:gd name="adj1" fmla="val 62943"/>
              <a:gd name="adj2" fmla="val -86086"/>
              <a:gd name="adj3" fmla="val 16667"/>
            </a:avLst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0161313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06371B5D-BA21-4D03-85A5-D1EA6D1AD04B}"/>
              </a:ext>
            </a:extLst>
          </p:cNvPr>
          <p:cNvSpPr/>
          <p:nvPr/>
        </p:nvSpPr>
        <p:spPr>
          <a:xfrm>
            <a:off x="236938" y="13040229"/>
            <a:ext cx="11637036" cy="254107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10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700740" y="15591921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9343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36</a:t>
              </a: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938" y="9658954"/>
            <a:ext cx="2377646" cy="853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476C58-4A31-4967-B998-E2C385A98F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691" y="1933075"/>
            <a:ext cx="2392408" cy="22941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E96149-7E3E-446D-BFE7-8B1C344A8C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4659" y="2004515"/>
            <a:ext cx="2351268" cy="2212277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27E337C-B5AE-4214-8AD4-27C03DFDB70B}"/>
              </a:ext>
            </a:extLst>
          </p:cNvPr>
          <p:cNvSpPr/>
          <p:nvPr/>
        </p:nvSpPr>
        <p:spPr>
          <a:xfrm>
            <a:off x="361940" y="1173246"/>
            <a:ext cx="4545339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CA7D691-B678-4F20-BF77-628D5BC1884B}"/>
              </a:ext>
            </a:extLst>
          </p:cNvPr>
          <p:cNvGrpSpPr/>
          <p:nvPr/>
        </p:nvGrpSpPr>
        <p:grpSpPr>
          <a:xfrm>
            <a:off x="8755614" y="1024428"/>
            <a:ext cx="2991081" cy="2306627"/>
            <a:chOff x="4876029" y="582476"/>
            <a:chExt cx="1822690" cy="140560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E45B786-5FC8-4E82-80A0-5E3AC473EB68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05601"/>
              <a:chOff x="4310576" y="875609"/>
              <a:chExt cx="2558030" cy="1902363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1B5CAEE-3AE3-4E6E-BA4C-3F7BC5B77909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824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F5503F80-3DC1-4B2A-8196-23B272DD273F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1F565A7-E355-455D-A679-C16925C26996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C13C2E-55E3-46E4-B790-E8C493D8E309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Talking about different classrooms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C82002E-130A-40D7-9D59-7DC7D659DB72}"/>
                </a:ext>
              </a:extLst>
            </p:cNvPr>
            <p:cNvSpPr/>
            <p:nvPr/>
          </p:nvSpPr>
          <p:spPr>
            <a:xfrm>
              <a:off x="4961589" y="1435439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92601B9-A129-4283-914A-E51481FDD8CD}"/>
                </a:ext>
              </a:extLst>
            </p:cNvPr>
            <p:cNvSpPr txBox="1"/>
            <p:nvPr/>
          </p:nvSpPr>
          <p:spPr>
            <a:xfrm>
              <a:off x="5121241" y="1420222"/>
              <a:ext cx="1575350" cy="562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Comparing what we have with what you (all) have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FB4D3C7-9694-4A09-97A0-836D3BDD4C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691" y="1233876"/>
            <a:ext cx="2268011" cy="54712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BD5B7B-D248-4E0E-8468-3DDABB9019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938" y="4534652"/>
            <a:ext cx="2274005" cy="859611"/>
          </a:xfrm>
          <a:prstGeom prst="rect">
            <a:avLst/>
          </a:prstGeom>
        </p:spPr>
      </p:pic>
      <p:graphicFrame>
        <p:nvGraphicFramePr>
          <p:cNvPr id="32" name="Table 51">
            <a:extLst>
              <a:ext uri="{FF2B5EF4-FFF2-40B4-BE49-F238E27FC236}">
                <a16:creationId xmlns:a16="http://schemas.microsoft.com/office/drawing/2014/main" id="{DA1FD5A8-E26E-42C0-89EF-13C42016F9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39086"/>
              </p:ext>
            </p:extLst>
          </p:nvPr>
        </p:nvGraphicFramePr>
        <p:xfrm>
          <a:off x="374029" y="5404970"/>
          <a:ext cx="8692467" cy="9097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73117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317069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871542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330739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48873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avons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l’exercice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48873"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avez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cours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0795461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C277635C-172F-4507-8A31-AD9892835F82}"/>
              </a:ext>
            </a:extLst>
          </p:cNvPr>
          <p:cNvSpPr txBox="1"/>
          <p:nvPr/>
        </p:nvSpPr>
        <p:spPr>
          <a:xfrm>
            <a:off x="2536987" y="4699820"/>
            <a:ext cx="6702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5C8FEE60-FECE-4199-ABB4-0BC9B79331BC}"/>
              </a:ext>
            </a:extLst>
          </p:cNvPr>
          <p:cNvSpPr/>
          <p:nvPr/>
        </p:nvSpPr>
        <p:spPr>
          <a:xfrm>
            <a:off x="2792839" y="1009351"/>
            <a:ext cx="4593236" cy="748825"/>
          </a:xfrm>
          <a:prstGeom prst="wedgeRoundRectCallout">
            <a:avLst>
              <a:gd name="adj1" fmla="val -21026"/>
              <a:gd name="adj2" fmla="val 96417"/>
              <a:gd name="adj3" fmla="val 16667"/>
            </a:avLst>
          </a:prstGeom>
          <a:solidFill>
            <a:schemeClr val="bg1"/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US" sz="20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the ‘</a:t>
            </a:r>
            <a:r>
              <a:rPr lang="en-US" sz="2000" b="1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US" sz="20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is followed by a </a:t>
            </a:r>
            <a:r>
              <a:rPr lang="en-US" sz="2000" u="sng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vowel</a:t>
            </a:r>
            <a:r>
              <a:rPr lang="en-US" sz="2000" kern="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you usually pronounce it.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114D9F-37A9-4CF1-BD85-29EBA6FDB9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9535" y="1935823"/>
            <a:ext cx="2818168" cy="23193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CEA99CF-0937-4B59-9798-BBA76C5DD3FE}"/>
              </a:ext>
            </a:extLst>
          </p:cNvPr>
          <p:cNvSpPr/>
          <p:nvPr/>
        </p:nvSpPr>
        <p:spPr>
          <a:xfrm>
            <a:off x="299849" y="6613931"/>
            <a:ext cx="11637036" cy="2942036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CustomShape 3">
            <a:extLst>
              <a:ext uri="{FF2B5EF4-FFF2-40B4-BE49-F238E27FC236}">
                <a16:creationId xmlns:a16="http://schemas.microsoft.com/office/drawing/2014/main" id="{2CB17ED4-33FB-4605-9A93-C7F127216EBE}"/>
              </a:ext>
            </a:extLst>
          </p:cNvPr>
          <p:cNvSpPr/>
          <p:nvPr/>
        </p:nvSpPr>
        <p:spPr>
          <a:xfrm>
            <a:off x="1281879" y="7461598"/>
            <a:ext cx="3672963" cy="18474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50000"/>
              </a:lnSpc>
            </a:pPr>
            <a:r>
              <a:rPr lang="en-GB" sz="20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_____ ai   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- I have</a:t>
            </a:r>
          </a:p>
          <a:p>
            <a:pPr>
              <a:lnSpc>
                <a:spcPct val="150000"/>
              </a:lnSpc>
            </a:pPr>
            <a:r>
              <a:rPr lang="en-GB" sz="20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_____ as  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- you have</a:t>
            </a:r>
          </a:p>
          <a:p>
            <a:pPr>
              <a:lnSpc>
                <a:spcPct val="150000"/>
              </a:lnSpc>
            </a:pP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_____ </a:t>
            </a:r>
            <a:r>
              <a:rPr lang="en-GB" sz="20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   - he has</a:t>
            </a:r>
          </a:p>
          <a:p>
            <a:pPr>
              <a:lnSpc>
                <a:spcPct val="150000"/>
              </a:lnSpc>
            </a:pP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_____ </a:t>
            </a:r>
            <a:r>
              <a:rPr lang="en-GB" sz="20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   </a:t>
            </a:r>
            <a:r>
              <a:rPr lang="en-GB" sz="20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- she has </a:t>
            </a:r>
            <a:endParaRPr lang="en-GB" sz="200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96FD82B1-C74C-4DA5-8541-32C492F52AE6}"/>
              </a:ext>
            </a:extLst>
          </p:cNvPr>
          <p:cNvSpPr txBox="1">
            <a:spLocks/>
          </p:cNvSpPr>
          <p:nvPr/>
        </p:nvSpPr>
        <p:spPr>
          <a:xfrm>
            <a:off x="456691" y="6558167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Avoir</a:t>
            </a:r>
            <a:r>
              <a:rPr lang="en-GB" sz="2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[to have, having]</a:t>
            </a:r>
            <a:endParaRPr lang="en-GB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0" name="Google Shape;181;p8">
            <a:extLst>
              <a:ext uri="{FF2B5EF4-FFF2-40B4-BE49-F238E27FC236}">
                <a16:creationId xmlns:a16="http://schemas.microsoft.com/office/drawing/2014/main" id="{824491C3-0B09-411E-8D91-4A195C4B7092}"/>
              </a:ext>
            </a:extLst>
          </p:cNvPr>
          <p:cNvPicPr/>
          <p:nvPr/>
        </p:nvPicPr>
        <p:blipFill rotWithShape="1">
          <a:blip r:embed="rId11"/>
          <a:srcRect r="39765"/>
          <a:stretch/>
        </p:blipFill>
        <p:spPr>
          <a:xfrm>
            <a:off x="576310" y="7957412"/>
            <a:ext cx="341914" cy="400470"/>
          </a:xfrm>
          <a:prstGeom prst="rect">
            <a:avLst/>
          </a:prstGeom>
          <a:ln>
            <a:noFill/>
          </a:ln>
        </p:spPr>
      </p:pic>
      <p:pic>
        <p:nvPicPr>
          <p:cNvPr id="41" name="Google Shape;181;p8">
            <a:extLst>
              <a:ext uri="{FF2B5EF4-FFF2-40B4-BE49-F238E27FC236}">
                <a16:creationId xmlns:a16="http://schemas.microsoft.com/office/drawing/2014/main" id="{01219FC6-C0D4-4BAC-B843-DAEEF6C76C26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544412" y="8491804"/>
            <a:ext cx="489706" cy="317676"/>
          </a:xfrm>
          <a:prstGeom prst="rect">
            <a:avLst/>
          </a:prstGeom>
          <a:ln>
            <a:noFill/>
          </a:ln>
        </p:spPr>
      </p:pic>
      <p:pic>
        <p:nvPicPr>
          <p:cNvPr id="42" name="Google Shape;182;p8">
            <a:extLst>
              <a:ext uri="{FF2B5EF4-FFF2-40B4-BE49-F238E27FC236}">
                <a16:creationId xmlns:a16="http://schemas.microsoft.com/office/drawing/2014/main" id="{02BA4CD6-2672-4781-8192-5928E568A8AA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81691" y="8973413"/>
            <a:ext cx="618347" cy="380508"/>
          </a:xfrm>
          <a:prstGeom prst="rect">
            <a:avLst/>
          </a:prstGeom>
          <a:ln>
            <a:noFill/>
          </a:ln>
        </p:spPr>
      </p:pic>
      <p:pic>
        <p:nvPicPr>
          <p:cNvPr id="9" name="Picture 8" descr="A cartoon of a child&#10;&#10;Description automatically generated">
            <a:extLst>
              <a:ext uri="{FF2B5EF4-FFF2-40B4-BE49-F238E27FC236}">
                <a16:creationId xmlns:a16="http://schemas.microsoft.com/office/drawing/2014/main" id="{904CEA41-E664-4141-AB2D-AEDBC37238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13" y="7353571"/>
            <a:ext cx="341914" cy="52477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A681A6D-26F7-4BAC-80ED-BFD325052954}"/>
              </a:ext>
            </a:extLst>
          </p:cNvPr>
          <p:cNvSpPr/>
          <p:nvPr/>
        </p:nvSpPr>
        <p:spPr>
          <a:xfrm>
            <a:off x="4843594" y="6726103"/>
            <a:ext cx="49427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To say ‘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we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’ and ‘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you (plural)’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+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avoir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74C7D97-4434-492C-ACAD-C73D15FAD0EA}"/>
              </a:ext>
            </a:extLst>
          </p:cNvPr>
          <p:cNvSpPr txBox="1"/>
          <p:nvPr/>
        </p:nvSpPr>
        <p:spPr>
          <a:xfrm>
            <a:off x="6220259" y="7254072"/>
            <a:ext cx="62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47" name="Picture 46" descr="Shape, circle, rectangle&#10;&#10;Description automatically generated">
            <a:extLst>
              <a:ext uri="{FF2B5EF4-FFF2-40B4-BE49-F238E27FC236}">
                <a16:creationId xmlns:a16="http://schemas.microsoft.com/office/drawing/2014/main" id="{711B96F0-6FC3-4664-B01F-589CDC409205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845" y="8494728"/>
            <a:ext cx="1177006" cy="8277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F052ADD-EB44-4D80-8207-37963971CE9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6583" y="7186868"/>
            <a:ext cx="894856" cy="72410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7844138-9C6D-4BF4-9AA6-3C37F639D620}"/>
              </a:ext>
            </a:extLst>
          </p:cNvPr>
          <p:cNvSpPr txBox="1"/>
          <p:nvPr/>
        </p:nvSpPr>
        <p:spPr>
          <a:xfrm>
            <a:off x="5801440" y="7431142"/>
            <a:ext cx="5389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Nous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avons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des exercises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33A47CC-3903-40F0-AA2F-56015668EFB1}"/>
              </a:ext>
            </a:extLst>
          </p:cNvPr>
          <p:cNvSpPr txBox="1"/>
          <p:nvPr/>
        </p:nvSpPr>
        <p:spPr>
          <a:xfrm>
            <a:off x="5829201" y="7970064"/>
            <a:ext cx="3443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  have some exercises.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450EA52-CB6A-4F70-A96B-67AA5422B391}"/>
              </a:ext>
            </a:extLst>
          </p:cNvPr>
          <p:cNvSpPr/>
          <p:nvPr/>
        </p:nvSpPr>
        <p:spPr>
          <a:xfrm>
            <a:off x="5845095" y="9109019"/>
            <a:ext cx="36375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 (all) have some lessons.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6348069-5281-4C6A-918F-FE2A3D00AA1E}"/>
              </a:ext>
            </a:extLst>
          </p:cNvPr>
          <p:cNvSpPr/>
          <p:nvPr/>
        </p:nvSpPr>
        <p:spPr>
          <a:xfrm>
            <a:off x="5858643" y="8484611"/>
            <a:ext cx="27991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avez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des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cours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F2D456F-B401-446C-9C18-0EDC25656070}"/>
              </a:ext>
            </a:extLst>
          </p:cNvPr>
          <p:cNvSpPr/>
          <p:nvPr/>
        </p:nvSpPr>
        <p:spPr>
          <a:xfrm>
            <a:off x="5852228" y="8484610"/>
            <a:ext cx="279916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Vou</a:t>
            </a:r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</a:t>
            </a:r>
            <a:r>
              <a:rPr lang="en-GB" sz="2000" b="1" dirty="0" err="1">
                <a:solidFill>
                  <a:srgbClr val="E7E6E6">
                    <a:lumMod val="50000"/>
                  </a:srgbClr>
                </a:solidFill>
                <a:latin typeface="Century Gothic" panose="020B0502020202020204" pitchFamily="34" charset="0"/>
              </a:rPr>
              <a:t>z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des 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cours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4" name="Graphic 53" descr="Line arrow Rotate left">
            <a:extLst>
              <a:ext uri="{FF2B5EF4-FFF2-40B4-BE49-F238E27FC236}">
                <a16:creationId xmlns:a16="http://schemas.microsoft.com/office/drawing/2014/main" id="{6C30B192-7B47-4765-807C-2539C31306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9768366">
            <a:off x="6632151" y="8740677"/>
            <a:ext cx="474603" cy="474603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7A06883-65C8-44B8-B82E-49C74863B004}"/>
              </a:ext>
            </a:extLst>
          </p:cNvPr>
          <p:cNvSpPr txBox="1"/>
          <p:nvPr/>
        </p:nvSpPr>
        <p:spPr>
          <a:xfrm>
            <a:off x="5801439" y="7432677"/>
            <a:ext cx="5389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Nou</a:t>
            </a:r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von</a:t>
            </a:r>
            <a:r>
              <a:rPr lang="en-GB" sz="2000" b="1" dirty="0" err="1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de</a:t>
            </a:r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xercis</a:t>
            </a:r>
            <a:r>
              <a:rPr lang="en-GB" sz="2000" b="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es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56" name="Graphic 55" descr="Line arrow Rotate left">
            <a:extLst>
              <a:ext uri="{FF2B5EF4-FFF2-40B4-BE49-F238E27FC236}">
                <a16:creationId xmlns:a16="http://schemas.microsoft.com/office/drawing/2014/main" id="{E4890DA9-C484-4D47-879D-31B32C584D6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9768366">
            <a:off x="6345157" y="7624654"/>
            <a:ext cx="474603" cy="47460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E7239E05-94EB-470D-92B6-967DB2CBD3C0}"/>
              </a:ext>
            </a:extLst>
          </p:cNvPr>
          <p:cNvSpPr txBox="1"/>
          <p:nvPr/>
        </p:nvSpPr>
        <p:spPr>
          <a:xfrm>
            <a:off x="7521653" y="7238097"/>
            <a:ext cx="62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z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811D0BC-8EDD-4563-9FCF-4C5EE423BB29}"/>
              </a:ext>
            </a:extLst>
          </p:cNvPr>
          <p:cNvSpPr txBox="1"/>
          <p:nvPr/>
        </p:nvSpPr>
        <p:spPr>
          <a:xfrm>
            <a:off x="6572608" y="8272303"/>
            <a:ext cx="62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z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60" name="Graphic 59" descr="Line arrow Rotate left">
            <a:extLst>
              <a:ext uri="{FF2B5EF4-FFF2-40B4-BE49-F238E27FC236}">
                <a16:creationId xmlns:a16="http://schemas.microsoft.com/office/drawing/2014/main" id="{FA929176-7946-401F-80C1-98167BD4A2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9768366">
            <a:off x="7649503" y="7597378"/>
            <a:ext cx="474603" cy="474603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30306B52-BDDC-4F2D-9AA2-54ED1711DA1D}"/>
              </a:ext>
            </a:extLst>
          </p:cNvPr>
          <p:cNvSpPr txBox="1">
            <a:spLocks/>
          </p:cNvSpPr>
          <p:nvPr/>
        </p:nvSpPr>
        <p:spPr>
          <a:xfrm>
            <a:off x="9797830" y="7140296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62" name="Google Shape;170;p8" descr="Jigsaw, Puzzle, Piece, Game, Concept, Solution">
            <a:extLst>
              <a:ext uri="{FF2B5EF4-FFF2-40B4-BE49-F238E27FC236}">
                <a16:creationId xmlns:a16="http://schemas.microsoft.com/office/drawing/2014/main" id="{EF3AE1E0-7248-432A-BBD7-BF21F4319868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579661" y="7056024"/>
            <a:ext cx="564673" cy="59335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58FA7CD5-2784-48EF-AF6F-5265C6A919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293633"/>
              </p:ext>
            </p:extLst>
          </p:nvPr>
        </p:nvGraphicFramePr>
        <p:xfrm>
          <a:off x="270728" y="10525897"/>
          <a:ext cx="5110331" cy="2377440"/>
        </p:xfrm>
        <a:graphic>
          <a:graphicData uri="http://schemas.openxmlformats.org/drawingml/2006/table">
            <a:tbl>
              <a:tblPr/>
              <a:tblGrid>
                <a:gridCol w="674536">
                  <a:extLst>
                    <a:ext uri="{9D8B030D-6E8A-4147-A177-3AD203B41FA5}">
                      <a16:colId xmlns:a16="http://schemas.microsoft.com/office/drawing/2014/main" val="2263784699"/>
                    </a:ext>
                  </a:extLst>
                </a:gridCol>
                <a:gridCol w="2044577">
                  <a:extLst>
                    <a:ext uri="{9D8B030D-6E8A-4147-A177-3AD203B41FA5}">
                      <a16:colId xmlns:a16="http://schemas.microsoft.com/office/drawing/2014/main" val="943075652"/>
                    </a:ext>
                  </a:extLst>
                </a:gridCol>
                <a:gridCol w="2391218">
                  <a:extLst>
                    <a:ext uri="{9D8B030D-6E8A-4147-A177-3AD203B41FA5}">
                      <a16:colId xmlns:a16="http://schemas.microsoft.com/office/drawing/2014/main" val="179145119"/>
                    </a:ext>
                  </a:extLst>
                </a:gridCol>
              </a:tblGrid>
              <a:tr h="38412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you (all) have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we have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899833"/>
                  </a:ext>
                </a:extLst>
              </a:tr>
              <a:tr h="21588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654109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3543569"/>
                  </a:ext>
                </a:extLst>
              </a:tr>
              <a:tr h="1884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708911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2701432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971633"/>
                  </a:ext>
                </a:extLst>
              </a:tr>
            </a:tbl>
          </a:graphicData>
        </a:graphic>
      </p:graphicFrame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15CBF3E3-F51D-478E-AC9F-367BB5D314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004606"/>
              </p:ext>
            </p:extLst>
          </p:nvPr>
        </p:nvGraphicFramePr>
        <p:xfrm>
          <a:off x="5670059" y="10512468"/>
          <a:ext cx="4127771" cy="2377440"/>
        </p:xfrm>
        <a:graphic>
          <a:graphicData uri="http://schemas.openxmlformats.org/drawingml/2006/table">
            <a:tbl>
              <a:tblPr/>
              <a:tblGrid>
                <a:gridCol w="4127771">
                  <a:extLst>
                    <a:ext uri="{9D8B030D-6E8A-4147-A177-3AD203B41FA5}">
                      <a16:colId xmlns:a16="http://schemas.microsoft.com/office/drawing/2014/main" val="54013314"/>
                    </a:ext>
                  </a:extLst>
                </a:gridCol>
              </a:tblGrid>
              <a:tr h="2346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object and description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4947214"/>
                  </a:ext>
                </a:extLst>
              </a:tr>
              <a:tr h="215885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cool teacher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746118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512761"/>
                  </a:ext>
                </a:extLst>
              </a:tr>
              <a:tr h="188496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7363966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8686850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3434812"/>
                  </a:ext>
                </a:extLst>
              </a:tr>
            </a:tbl>
          </a:graphicData>
        </a:graphic>
      </p:graphicFrame>
      <p:sp>
        <p:nvSpPr>
          <p:cNvPr id="73" name="TextBox 72">
            <a:extLst>
              <a:ext uri="{FF2B5EF4-FFF2-40B4-BE49-F238E27FC236}">
                <a16:creationId xmlns:a16="http://schemas.microsoft.com/office/drawing/2014/main" id="{F780ECDC-FBFF-4A5F-80FA-6AC249277E8F}"/>
              </a:ext>
            </a:extLst>
          </p:cNvPr>
          <p:cNvSpPr txBox="1"/>
          <p:nvPr/>
        </p:nvSpPr>
        <p:spPr>
          <a:xfrm>
            <a:off x="2651380" y="9826685"/>
            <a:ext cx="686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Écris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1 – 6, ‘you’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ou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‘we’ et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l’objet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anglais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18F1E883-4325-4DC2-958A-1E601B39785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43" y="10790430"/>
            <a:ext cx="1179096" cy="1981684"/>
          </a:xfrm>
          <a:prstGeom prst="rect">
            <a:avLst/>
          </a:prstGeom>
        </p:spPr>
      </p:pic>
      <p:sp>
        <p:nvSpPr>
          <p:cNvPr id="75" name="CustomShape 14">
            <a:extLst>
              <a:ext uri="{FF2B5EF4-FFF2-40B4-BE49-F238E27FC236}">
                <a16:creationId xmlns:a16="http://schemas.microsoft.com/office/drawing/2014/main" id="{F08E14FB-BFEF-4B4D-B6A2-B8B9EFC3BF38}"/>
              </a:ext>
            </a:extLst>
          </p:cNvPr>
          <p:cNvSpPr/>
          <p:nvPr/>
        </p:nvSpPr>
        <p:spPr>
          <a:xfrm>
            <a:off x="9474860" y="9893279"/>
            <a:ext cx="1857271" cy="1097280"/>
          </a:xfrm>
          <a:prstGeom prst="wedgeEllipseCallout">
            <a:avLst>
              <a:gd name="adj1" fmla="val 37385"/>
              <a:gd name="adj2" fmla="val 70049"/>
            </a:avLst>
          </a:prstGeom>
          <a:solidFill>
            <a:schemeClr val="bg1">
              <a:lumMod val="95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Bonjour, Adèle !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Ça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va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?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76" name="Google Shape;248;p34">
            <a:extLst>
              <a:ext uri="{FF2B5EF4-FFF2-40B4-BE49-F238E27FC236}">
                <a16:creationId xmlns:a16="http://schemas.microsoft.com/office/drawing/2014/main" id="{FCA83B91-9EC4-472C-BB0A-908467AB6FC9}"/>
              </a:ext>
            </a:extLst>
          </p:cNvPr>
          <p:cNvPicPr/>
          <p:nvPr/>
        </p:nvPicPr>
        <p:blipFill>
          <a:blip r:embed="rId20"/>
          <a:stretch/>
        </p:blipFill>
        <p:spPr>
          <a:xfrm>
            <a:off x="1590696" y="10876936"/>
            <a:ext cx="539280" cy="539280"/>
          </a:xfrm>
          <a:prstGeom prst="rect">
            <a:avLst/>
          </a:prstGeom>
          <a:ln>
            <a:noFill/>
          </a:ln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5C4F07A-84E4-4B1D-AE8A-F65DA45A8936}"/>
              </a:ext>
            </a:extLst>
          </p:cNvPr>
          <p:cNvCxnSpPr>
            <a:cxnSpLocks/>
            <a:endCxn id="78" idx="2"/>
          </p:cNvCxnSpPr>
          <p:nvPr/>
        </p:nvCxnSpPr>
        <p:spPr>
          <a:xfrm flipH="1">
            <a:off x="6055456" y="13153013"/>
            <a:ext cx="38046" cy="2428287"/>
          </a:xfrm>
          <a:prstGeom prst="line">
            <a:avLst/>
          </a:prstGeom>
          <a:ln w="57150">
            <a:solidFill>
              <a:schemeClr val="bg2">
                <a:lumMod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Google Shape;170;p8" descr="Jigsaw, Puzzle, Piece, Game, Concept, Solution">
            <a:extLst>
              <a:ext uri="{FF2B5EF4-FFF2-40B4-BE49-F238E27FC236}">
                <a16:creationId xmlns:a16="http://schemas.microsoft.com/office/drawing/2014/main" id="{B2C3436B-AE9C-41D5-84EF-3F2605C8E2C4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1254459" y="13153013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Title 1">
            <a:extLst>
              <a:ext uri="{FF2B5EF4-FFF2-40B4-BE49-F238E27FC236}">
                <a16:creationId xmlns:a16="http://schemas.microsoft.com/office/drawing/2014/main" id="{FA5EF9C1-901B-400E-AA4C-315874816208}"/>
              </a:ext>
            </a:extLst>
          </p:cNvPr>
          <p:cNvSpPr txBox="1">
            <a:spLocks/>
          </p:cNvSpPr>
          <p:nvPr/>
        </p:nvSpPr>
        <p:spPr>
          <a:xfrm>
            <a:off x="236938" y="13027449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Avoir</a:t>
            </a:r>
            <a:r>
              <a:rPr lang="en-GB" sz="2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[to have, having]</a:t>
            </a:r>
            <a:endParaRPr lang="en-GB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BD0A1B65-6580-4B52-A77A-AA69903E1A4F}"/>
              </a:ext>
            </a:extLst>
          </p:cNvPr>
          <p:cNvSpPr txBox="1">
            <a:spLocks/>
          </p:cNvSpPr>
          <p:nvPr/>
        </p:nvSpPr>
        <p:spPr>
          <a:xfrm>
            <a:off x="6204133" y="13011436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Être</a:t>
            </a:r>
            <a:r>
              <a:rPr lang="en-GB" sz="2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[to be, being]</a:t>
            </a:r>
            <a:endParaRPr lang="en-GB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876BD89C-8AC4-479F-9263-C39E624784BB}"/>
              </a:ext>
            </a:extLst>
          </p:cNvPr>
          <p:cNvSpPr/>
          <p:nvPr/>
        </p:nvSpPr>
        <p:spPr>
          <a:xfrm>
            <a:off x="1135146" y="13465922"/>
            <a:ext cx="57421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say ‘</a:t>
            </a:r>
            <a:r>
              <a:rPr lang="en-GB" sz="2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</a:t>
            </a: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(</a:t>
            </a:r>
            <a:r>
              <a:rPr lang="en-GB" sz="2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plural</a:t>
            </a: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) </a:t>
            </a:r>
            <a:r>
              <a:rPr lang="en-GB" sz="2000" u="sng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have</a:t>
            </a: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use:</a:t>
            </a:r>
            <a:endParaRPr lang="en-GB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C9A4A34-305B-464D-BD8C-A534A4A2C175}"/>
              </a:ext>
            </a:extLst>
          </p:cNvPr>
          <p:cNvSpPr/>
          <p:nvPr/>
        </p:nvSpPr>
        <p:spPr>
          <a:xfrm>
            <a:off x="420548" y="15054919"/>
            <a:ext cx="56621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 (all) have some pens and some pencils.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F2D6C3B-3C6D-4B30-8DC6-EF02DDA63E34}"/>
              </a:ext>
            </a:extLst>
          </p:cNvPr>
          <p:cNvSpPr/>
          <p:nvPr/>
        </p:nvSpPr>
        <p:spPr>
          <a:xfrm>
            <a:off x="446078" y="14583196"/>
            <a:ext cx="58395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Vou</a:t>
            </a:r>
            <a:r>
              <a:rPr lang="en-GB" sz="2000" b="1" dirty="0" err="1">
                <a:solidFill>
                  <a:srgbClr val="FF3888"/>
                </a:solidFill>
                <a:latin typeface="Century Gothic" panose="020B0502020202020204" pitchFamily="34" charset="0"/>
              </a:rPr>
              <a:t>s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FF3888"/>
                </a:solidFill>
                <a:latin typeface="Century Gothic" panose="020B0502020202020204" pitchFamily="34" charset="0"/>
              </a:rPr>
              <a:t>a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</a:t>
            </a:r>
            <a:r>
              <a:rPr lang="en-GB" sz="20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z</a:t>
            </a:r>
            <a:r>
              <a:rPr lang="en-GB" sz="20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de</a:t>
            </a:r>
            <a:r>
              <a:rPr lang="en-GB" sz="20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stylo</a:t>
            </a:r>
            <a:r>
              <a:rPr lang="en-GB" sz="20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</a:t>
            </a:r>
            <a:r>
              <a:rPr lang="en-GB" sz="20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t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de</a:t>
            </a:r>
            <a:r>
              <a:rPr lang="en-GB" sz="20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crayon</a:t>
            </a:r>
            <a:r>
              <a:rPr lang="en-GB" sz="20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5F7A768-152F-4394-AE7B-F779A3CD0D53}"/>
              </a:ext>
            </a:extLst>
          </p:cNvPr>
          <p:cNvSpPr txBox="1"/>
          <p:nvPr/>
        </p:nvSpPr>
        <p:spPr>
          <a:xfrm>
            <a:off x="14448814" y="11516648"/>
            <a:ext cx="62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z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65D1069B-4805-4DD5-9991-270B9FB9422B}"/>
              </a:ext>
            </a:extLst>
          </p:cNvPr>
          <p:cNvSpPr/>
          <p:nvPr/>
        </p:nvSpPr>
        <p:spPr>
          <a:xfrm>
            <a:off x="2404863" y="14007177"/>
            <a:ext cx="1426994" cy="40011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vou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 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avez</a:t>
            </a:r>
            <a:endParaRPr lang="en-GB" sz="2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564E5AD-6AFB-4D96-848B-48FF0B740CDD}"/>
              </a:ext>
            </a:extLst>
          </p:cNvPr>
          <p:cNvSpPr txBox="1"/>
          <p:nvPr/>
        </p:nvSpPr>
        <p:spPr>
          <a:xfrm>
            <a:off x="871847" y="14370552"/>
            <a:ext cx="62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19F3590-6247-4A77-8733-02DC3B7646EB}"/>
              </a:ext>
            </a:extLst>
          </p:cNvPr>
          <p:cNvSpPr/>
          <p:nvPr/>
        </p:nvSpPr>
        <p:spPr>
          <a:xfrm>
            <a:off x="6262783" y="15054919"/>
            <a:ext cx="56621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 are (all) careful.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2F3CEC99-622B-4865-929C-AF7EEF18ED15}"/>
              </a:ext>
            </a:extLst>
          </p:cNvPr>
          <p:cNvSpPr/>
          <p:nvPr/>
        </p:nvSpPr>
        <p:spPr>
          <a:xfrm>
            <a:off x="6288313" y="14583196"/>
            <a:ext cx="58395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Vou</a:t>
            </a:r>
            <a:r>
              <a:rPr lang="en-GB" sz="2000" b="1" dirty="0" err="1">
                <a:solidFill>
                  <a:srgbClr val="FF3888"/>
                </a:solidFill>
                <a:latin typeface="Century Gothic" panose="020B0502020202020204" pitchFamily="34" charset="0"/>
              </a:rPr>
              <a:t>s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FF3888"/>
                </a:solidFill>
                <a:latin typeface="Century Gothic" panose="020B0502020202020204" pitchFamily="34" charset="0"/>
              </a:rPr>
              <a:t>ê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te</a:t>
            </a:r>
            <a:r>
              <a:rPr lang="en-GB" sz="20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0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pruden</a:t>
            </a:r>
            <a:r>
              <a:rPr lang="en-GB" sz="20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ts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2A6E2402-10D0-4113-9E8D-BE30FFEAFD6D}"/>
              </a:ext>
            </a:extLst>
          </p:cNvPr>
          <p:cNvSpPr/>
          <p:nvPr/>
        </p:nvSpPr>
        <p:spPr>
          <a:xfrm>
            <a:off x="8247098" y="14007177"/>
            <a:ext cx="1346844" cy="40011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vous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êtes</a:t>
            </a:r>
            <a:endParaRPr lang="en-GB" sz="2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4F49C88-B522-4B47-9A6B-04E9AEC42771}"/>
              </a:ext>
            </a:extLst>
          </p:cNvPr>
          <p:cNvSpPr txBox="1"/>
          <p:nvPr/>
        </p:nvSpPr>
        <p:spPr>
          <a:xfrm>
            <a:off x="6714082" y="14370552"/>
            <a:ext cx="62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64EA53D8-D798-429A-A77F-1047E007633B}"/>
              </a:ext>
            </a:extLst>
          </p:cNvPr>
          <p:cNvSpPr/>
          <p:nvPr/>
        </p:nvSpPr>
        <p:spPr>
          <a:xfrm>
            <a:off x="6533676" y="13492032"/>
            <a:ext cx="57421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say ‘</a:t>
            </a:r>
            <a:r>
              <a:rPr lang="en-GB" sz="2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</a:t>
            </a: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(</a:t>
            </a:r>
            <a:r>
              <a:rPr lang="en-GB" sz="2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plural</a:t>
            </a: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) </a:t>
            </a:r>
            <a:r>
              <a:rPr lang="en-GB" sz="2000" u="sng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are</a:t>
            </a: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use:</a:t>
            </a:r>
            <a:endParaRPr lang="en-GB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6458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8F84624-5D20-4992-B719-3C3AE0E54C8B}"/>
              </a:ext>
            </a:extLst>
          </p:cNvPr>
          <p:cNvSpPr/>
          <p:nvPr/>
        </p:nvSpPr>
        <p:spPr>
          <a:xfrm rot="16200000">
            <a:off x="2942528" y="-493345"/>
            <a:ext cx="4404804" cy="944594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360E73-C57C-4227-ADB3-900737390017}"/>
              </a:ext>
            </a:extLst>
          </p:cNvPr>
          <p:cNvSpPr/>
          <p:nvPr/>
        </p:nvSpPr>
        <p:spPr>
          <a:xfrm rot="16200000">
            <a:off x="3035903" y="171533"/>
            <a:ext cx="3923589" cy="8178307"/>
          </a:xfrm>
          <a:prstGeom prst="rect">
            <a:avLst/>
          </a:prstGeom>
          <a:solidFill>
            <a:srgbClr val="A9DA74"/>
          </a:solidFill>
          <a:ln w="25400" cap="flat" cmpd="sng" algn="ctr">
            <a:solidFill>
              <a:srgbClr val="1D9A78">
                <a:lumMod val="75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997BCFC9-69E3-455D-AF0A-28165581BE7D}"/>
              </a:ext>
            </a:extLst>
          </p:cNvPr>
          <p:cNvSpPr/>
          <p:nvPr/>
        </p:nvSpPr>
        <p:spPr>
          <a:xfrm>
            <a:off x="1092169" y="2506389"/>
            <a:ext cx="7821927" cy="3402714"/>
          </a:xfrm>
          <a:prstGeom prst="wedgeRoundRectCallout">
            <a:avLst>
              <a:gd name="adj1" fmla="val 27241"/>
              <a:gd name="adj2" fmla="val 50336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0114601-3520-4AE4-90CA-845165D3EA32}"/>
              </a:ext>
            </a:extLst>
          </p:cNvPr>
          <p:cNvSpPr/>
          <p:nvPr/>
        </p:nvSpPr>
        <p:spPr>
          <a:xfrm>
            <a:off x="9284370" y="4058597"/>
            <a:ext cx="334048" cy="342062"/>
          </a:xfrm>
          <a:prstGeom prst="ellipse">
            <a:avLst/>
          </a:prstGeom>
          <a:solidFill>
            <a:srgbClr val="1D9A78">
              <a:lumMod val="75000"/>
            </a:srgbClr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10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87020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37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483791" y="1064837"/>
            <a:ext cx="8140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‘have’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‘are’ ?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mots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787" y="11926897"/>
            <a:ext cx="2377646" cy="8535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CC988D-31DE-4CA7-897A-8F0EB6710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786" y="937128"/>
            <a:ext cx="2274005" cy="85961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BCCA0AD-3ACA-4B5C-87E6-D7E6FF56E7C0}"/>
              </a:ext>
            </a:extLst>
          </p:cNvPr>
          <p:cNvSpPr/>
          <p:nvPr/>
        </p:nvSpPr>
        <p:spPr>
          <a:xfrm>
            <a:off x="1375804" y="2644578"/>
            <a:ext cx="736814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s-ES_tradnl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Salut</a:t>
            </a:r>
            <a:r>
              <a:rPr lang="es-ES_tradnl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! </a:t>
            </a:r>
            <a:r>
              <a:rPr lang="es-ES_tradnl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Ça</a:t>
            </a:r>
            <a:r>
              <a:rPr lang="es-ES_tradnl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va ? </a:t>
            </a:r>
            <a:br>
              <a:rPr lang="es-ES_tradnl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s-ES_tradnl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Vous ______ des amis à l’école ?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Ils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sont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comment ? </a:t>
            </a:r>
            <a:r>
              <a:rPr lang="es-ES_tradnl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Ça</a:t>
            </a:r>
            <a:r>
              <a:rPr lang="es-ES_tradnl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va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classe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ou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vous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 _______ 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souvent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inquiets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?</a:t>
            </a:r>
            <a:b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b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Vous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 </a:t>
            </a:r>
            <a:r>
              <a:rPr lang="en-GB" sz="20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______ 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professeur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sérieux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ou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drôle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?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Aujourdhui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, nous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avons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un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cours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d’anglais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. 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Vous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 </a:t>
            </a:r>
            <a:r>
              <a:rPr lang="en-GB" sz="20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______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un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cours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français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ou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d’anglais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?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Vous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 </a:t>
            </a:r>
            <a:r>
              <a:rPr lang="en-GB" sz="20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______ 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forts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français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?</a:t>
            </a:r>
            <a:b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b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Moi, je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trouve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que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l’anglais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bien,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mais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je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suis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souvent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perdu.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Vous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 </a:t>
            </a:r>
            <a:r>
              <a:rPr lang="en-GB" sz="20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______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où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ce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moment ?</a:t>
            </a:r>
            <a:endParaRPr lang="en-GB" sz="2000" spc="-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4" name="Picture 23" descr="A picture containing vector graphics&#10;&#10;Description automatically generated">
            <a:hlinkClick r:id="" action="ppaction://noaction">
              <a:snd r:embed="rId7" name="letter.wav"/>
            </a:hlinkClick>
            <a:extLst>
              <a:ext uri="{FF2B5EF4-FFF2-40B4-BE49-F238E27FC236}">
                <a16:creationId xmlns:a16="http://schemas.microsoft.com/office/drawing/2014/main" id="{45AE6ADB-DC8F-4C21-B783-4B25EF5BCF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20"/>
          <a:stretch/>
        </p:blipFill>
        <p:spPr>
          <a:xfrm>
            <a:off x="421956" y="1766170"/>
            <a:ext cx="1113820" cy="1130060"/>
          </a:xfrm>
          <a:prstGeom prst="ellipse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4100930-409E-4D16-BD0B-4EFBFD127C5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54130"/>
          <a:stretch/>
        </p:blipFill>
        <p:spPr>
          <a:xfrm>
            <a:off x="8865025" y="1640393"/>
            <a:ext cx="2005758" cy="1423414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C66DD0-7156-477A-8E7D-7CF8107835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16195" y="859422"/>
            <a:ext cx="1282823" cy="2000191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C3E515D-1B6D-4104-AFC1-75A2A49328E3}"/>
              </a:ext>
            </a:extLst>
          </p:cNvPr>
          <p:cNvSpPr/>
          <p:nvPr/>
        </p:nvSpPr>
        <p:spPr>
          <a:xfrm>
            <a:off x="284528" y="9103414"/>
            <a:ext cx="11637036" cy="254107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5C2768B-5A19-404C-9FB5-6CB974BB4B71}"/>
              </a:ext>
            </a:extLst>
          </p:cNvPr>
          <p:cNvCxnSpPr>
            <a:cxnSpLocks/>
            <a:stCxn id="28" idx="0"/>
            <a:endCxn id="28" idx="2"/>
          </p:cNvCxnSpPr>
          <p:nvPr/>
        </p:nvCxnSpPr>
        <p:spPr>
          <a:xfrm>
            <a:off x="6103046" y="9103414"/>
            <a:ext cx="0" cy="2541071"/>
          </a:xfrm>
          <a:prstGeom prst="line">
            <a:avLst/>
          </a:prstGeom>
          <a:ln w="57150">
            <a:solidFill>
              <a:schemeClr val="bg2">
                <a:lumMod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oogle Shape;170;p8" descr="Jigsaw, Puzzle, Piece, Game, Concept, Solution">
            <a:extLst>
              <a:ext uri="{FF2B5EF4-FFF2-40B4-BE49-F238E27FC236}">
                <a16:creationId xmlns:a16="http://schemas.microsoft.com/office/drawing/2014/main" id="{B29A165E-A4B1-4A73-A0EF-3C2E9C6D5E37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302049" y="9216198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A35C19E0-0B85-49DA-9D86-3B70D7F3AB8D}"/>
              </a:ext>
            </a:extLst>
          </p:cNvPr>
          <p:cNvSpPr txBox="1">
            <a:spLocks/>
          </p:cNvSpPr>
          <p:nvPr/>
        </p:nvSpPr>
        <p:spPr>
          <a:xfrm>
            <a:off x="284528" y="9090634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Avoir</a:t>
            </a:r>
            <a:r>
              <a:rPr lang="en-GB" sz="2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[to have, having]</a:t>
            </a:r>
            <a:endParaRPr lang="en-GB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9C2A69A-AFD6-4E43-BE29-C82FB115493C}"/>
              </a:ext>
            </a:extLst>
          </p:cNvPr>
          <p:cNvSpPr txBox="1">
            <a:spLocks/>
          </p:cNvSpPr>
          <p:nvPr/>
        </p:nvSpPr>
        <p:spPr>
          <a:xfrm>
            <a:off x="6251723" y="9074621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Être</a:t>
            </a:r>
            <a:r>
              <a:rPr lang="en-GB" sz="2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[to be, being]</a:t>
            </a:r>
            <a:endParaRPr lang="en-GB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FFB1F55-47B9-421B-A1A2-C8787700F6CA}"/>
              </a:ext>
            </a:extLst>
          </p:cNvPr>
          <p:cNvSpPr/>
          <p:nvPr/>
        </p:nvSpPr>
        <p:spPr>
          <a:xfrm>
            <a:off x="1182736" y="9529107"/>
            <a:ext cx="57421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2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</a:t>
            </a: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u="sng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have</a:t>
            </a: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use:</a:t>
            </a:r>
            <a:endParaRPr lang="en-GB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79B3F8B-8C8E-453B-A354-1315C22B1F7C}"/>
              </a:ext>
            </a:extLst>
          </p:cNvPr>
          <p:cNvSpPr/>
          <p:nvPr/>
        </p:nvSpPr>
        <p:spPr>
          <a:xfrm>
            <a:off x="468138" y="11118104"/>
            <a:ext cx="56621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 have some pens and some pencils.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97BA43B-100E-4DAB-8BFA-78196923E461}"/>
              </a:ext>
            </a:extLst>
          </p:cNvPr>
          <p:cNvSpPr/>
          <p:nvPr/>
        </p:nvSpPr>
        <p:spPr>
          <a:xfrm>
            <a:off x="493668" y="10646381"/>
            <a:ext cx="58395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Nou</a:t>
            </a:r>
            <a:r>
              <a:rPr lang="en-GB" sz="2000" b="1" dirty="0">
                <a:solidFill>
                  <a:srgbClr val="FF3888"/>
                </a:solidFill>
                <a:latin typeface="Century Gothic" panose="020B0502020202020204" pitchFamily="34" charset="0"/>
              </a:rPr>
              <a:t>s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FF3888"/>
                </a:solidFill>
                <a:latin typeface="Century Gothic" panose="020B0502020202020204" pitchFamily="34" charset="0"/>
              </a:rPr>
              <a:t>a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von</a:t>
            </a:r>
            <a:r>
              <a:rPr lang="en-GB" sz="20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0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de</a:t>
            </a:r>
            <a:r>
              <a:rPr lang="en-GB" sz="20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stylo</a:t>
            </a:r>
            <a:r>
              <a:rPr lang="en-GB" sz="20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</a:t>
            </a:r>
            <a:r>
              <a:rPr lang="en-GB" sz="20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t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de</a:t>
            </a:r>
            <a:r>
              <a:rPr lang="en-GB" sz="20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crayon</a:t>
            </a:r>
            <a:r>
              <a:rPr lang="en-GB" sz="20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935BADE-5B81-484C-8A2F-611D3F3441D1}"/>
              </a:ext>
            </a:extLst>
          </p:cNvPr>
          <p:cNvSpPr/>
          <p:nvPr/>
        </p:nvSpPr>
        <p:spPr>
          <a:xfrm>
            <a:off x="2452453" y="10070362"/>
            <a:ext cx="1584088" cy="40011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nous 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avons</a:t>
            </a:r>
            <a:endParaRPr lang="en-GB" sz="2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D843876-1576-40BF-A034-85EBD209A0BB}"/>
              </a:ext>
            </a:extLst>
          </p:cNvPr>
          <p:cNvSpPr txBox="1"/>
          <p:nvPr/>
        </p:nvSpPr>
        <p:spPr>
          <a:xfrm>
            <a:off x="919437" y="10433737"/>
            <a:ext cx="62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3D2C7BE-646F-4BAF-9A74-8EAD2FC89DE8}"/>
              </a:ext>
            </a:extLst>
          </p:cNvPr>
          <p:cNvSpPr/>
          <p:nvPr/>
        </p:nvSpPr>
        <p:spPr>
          <a:xfrm>
            <a:off x="6310373" y="11118104"/>
            <a:ext cx="56621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 are careful.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C8BBC95-DE40-4680-B590-FF931E428086}"/>
              </a:ext>
            </a:extLst>
          </p:cNvPr>
          <p:cNvSpPr/>
          <p:nvPr/>
        </p:nvSpPr>
        <p:spPr>
          <a:xfrm>
            <a:off x="6335903" y="10646381"/>
            <a:ext cx="58395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Nou</a:t>
            </a:r>
            <a:r>
              <a:rPr lang="en-GB" sz="20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somme</a:t>
            </a:r>
            <a:r>
              <a:rPr lang="en-GB" sz="20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pruden</a:t>
            </a:r>
            <a:r>
              <a:rPr lang="en-GB" sz="20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ts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6061F5E-F10E-4CAE-8B8C-E88E10E006FE}"/>
              </a:ext>
            </a:extLst>
          </p:cNvPr>
          <p:cNvSpPr/>
          <p:nvPr/>
        </p:nvSpPr>
        <p:spPr>
          <a:xfrm>
            <a:off x="8294688" y="10070362"/>
            <a:ext cx="1872629" cy="40011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nous 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sommes</a:t>
            </a:r>
            <a:endParaRPr lang="en-GB" sz="20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BB80D76-CA3B-4E5D-8DB1-6880B0C9D0A7}"/>
              </a:ext>
            </a:extLst>
          </p:cNvPr>
          <p:cNvSpPr/>
          <p:nvPr/>
        </p:nvSpPr>
        <p:spPr>
          <a:xfrm>
            <a:off x="6581266" y="9555217"/>
            <a:ext cx="57421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2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</a:t>
            </a: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u="sng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are</a:t>
            </a: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use:</a:t>
            </a:r>
            <a:endParaRPr lang="en-GB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C8F766-8544-49B2-AF4C-50E984609D4A}"/>
              </a:ext>
            </a:extLst>
          </p:cNvPr>
          <p:cNvSpPr txBox="1"/>
          <p:nvPr/>
        </p:nvSpPr>
        <p:spPr>
          <a:xfrm>
            <a:off x="2846463" y="12102686"/>
            <a:ext cx="8140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‘we are’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‘we have’ ?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568E76C3-3C7F-44B6-93C2-FF65140B92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0009071"/>
              </p:ext>
            </p:extLst>
          </p:nvPr>
        </p:nvGraphicFramePr>
        <p:xfrm>
          <a:off x="605803" y="12825362"/>
          <a:ext cx="5110331" cy="2773680"/>
        </p:xfrm>
        <a:graphic>
          <a:graphicData uri="http://schemas.openxmlformats.org/drawingml/2006/table">
            <a:tbl>
              <a:tblPr/>
              <a:tblGrid>
                <a:gridCol w="674536">
                  <a:extLst>
                    <a:ext uri="{9D8B030D-6E8A-4147-A177-3AD203B41FA5}">
                      <a16:colId xmlns:a16="http://schemas.microsoft.com/office/drawing/2014/main" val="2263784699"/>
                    </a:ext>
                  </a:extLst>
                </a:gridCol>
                <a:gridCol w="2044577">
                  <a:extLst>
                    <a:ext uri="{9D8B030D-6E8A-4147-A177-3AD203B41FA5}">
                      <a16:colId xmlns:a16="http://schemas.microsoft.com/office/drawing/2014/main" val="943075652"/>
                    </a:ext>
                  </a:extLst>
                </a:gridCol>
                <a:gridCol w="2391218">
                  <a:extLst>
                    <a:ext uri="{9D8B030D-6E8A-4147-A177-3AD203B41FA5}">
                      <a16:colId xmlns:a16="http://schemas.microsoft.com/office/drawing/2014/main" val="179145119"/>
                    </a:ext>
                  </a:extLst>
                </a:gridCol>
              </a:tblGrid>
              <a:tr h="38412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we are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we have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899833"/>
                  </a:ext>
                </a:extLst>
              </a:tr>
              <a:tr h="21588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654109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3543569"/>
                  </a:ext>
                </a:extLst>
              </a:tr>
              <a:tr h="1884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708911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2701432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971633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71573"/>
                  </a:ext>
                </a:extLst>
              </a:tr>
            </a:tbl>
          </a:graphicData>
        </a:graphic>
      </p:graphicFrame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71148FE9-1E30-4050-A664-28099770BF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968680"/>
              </p:ext>
            </p:extLst>
          </p:nvPr>
        </p:nvGraphicFramePr>
        <p:xfrm>
          <a:off x="6005134" y="12811933"/>
          <a:ext cx="4127771" cy="2773680"/>
        </p:xfrm>
        <a:graphic>
          <a:graphicData uri="http://schemas.openxmlformats.org/drawingml/2006/table">
            <a:tbl>
              <a:tblPr/>
              <a:tblGrid>
                <a:gridCol w="4127771">
                  <a:extLst>
                    <a:ext uri="{9D8B030D-6E8A-4147-A177-3AD203B41FA5}">
                      <a16:colId xmlns:a16="http://schemas.microsoft.com/office/drawing/2014/main" val="54013314"/>
                    </a:ext>
                  </a:extLst>
                </a:gridCol>
              </a:tblGrid>
              <a:tr h="2346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quoi 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4947214"/>
                  </a:ext>
                </a:extLst>
              </a:tr>
              <a:tr h="21588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des </a:t>
                      </a:r>
                      <a:r>
                        <a:rPr lang="en-US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murs</a:t>
                      </a:r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|</a:t>
                      </a:r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jeudi</a:t>
                      </a:r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18 </a:t>
                      </a:r>
                      <a:r>
                        <a:rPr lang="en-US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novembre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746118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heureux</a:t>
                      </a:r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|</a:t>
                      </a:r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des </a:t>
                      </a:r>
                      <a:r>
                        <a:rPr lang="en-US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animaux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512761"/>
                  </a:ext>
                </a:extLst>
              </a:tr>
              <a:tr h="1884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prêts</a:t>
                      </a:r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|</a:t>
                      </a:r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un </a:t>
                      </a:r>
                      <a:r>
                        <a:rPr lang="en-US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cours</a:t>
                      </a:r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important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7363966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des chaises </a:t>
                      </a:r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|</a:t>
                      </a:r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ici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8686850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là</a:t>
                      </a:r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|</a:t>
                      </a:r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Monsieur Caput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3434812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professeure</a:t>
                      </a:r>
                      <a:r>
                        <a:rPr lang="en-US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| à </a:t>
                      </a:r>
                      <a:r>
                        <a:rPr lang="en-US" sz="2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l’école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984773"/>
                  </a:ext>
                </a:extLst>
              </a:tr>
            </a:tbl>
          </a:graphicData>
        </a:graphic>
      </p:graphicFrame>
      <p:pic>
        <p:nvPicPr>
          <p:cNvPr id="47" name="Google Shape;248;p34">
            <a:extLst>
              <a:ext uri="{FF2B5EF4-FFF2-40B4-BE49-F238E27FC236}">
                <a16:creationId xmlns:a16="http://schemas.microsoft.com/office/drawing/2014/main" id="{8F7D4257-3C24-4BB1-A814-2FCABE8B3F51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925771" y="13176401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6CD522A-8CF3-4E88-A199-EDC463EE00B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63"/>
          <a:stretch/>
        </p:blipFill>
        <p:spPr>
          <a:xfrm flipH="1">
            <a:off x="9022889" y="11970394"/>
            <a:ext cx="1514072" cy="1199789"/>
          </a:xfrm>
          <a:prstGeom prst="ellipse">
            <a:avLst/>
          </a:pr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7DE9499D-4F08-4E50-A7E7-E6CE5525AA55}"/>
              </a:ext>
            </a:extLst>
          </p:cNvPr>
          <p:cNvSpPr/>
          <p:nvPr/>
        </p:nvSpPr>
        <p:spPr>
          <a:xfrm>
            <a:off x="302133" y="6568670"/>
            <a:ext cx="7767863" cy="2293307"/>
          </a:xfrm>
          <a:prstGeom prst="roundRect">
            <a:avLst>
              <a:gd name="adj" fmla="val 9000"/>
            </a:avLst>
          </a:prstGeom>
          <a:solidFill>
            <a:srgbClr val="F2F7FC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52" name="Picture 51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5EEE0869-F081-4C74-BB5F-E44428A9F1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88" y="6989068"/>
            <a:ext cx="2361406" cy="183378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4B244CFD-BD1C-418F-8376-8A1B43B810A0}"/>
              </a:ext>
            </a:extLst>
          </p:cNvPr>
          <p:cNvSpPr txBox="1"/>
          <p:nvPr/>
        </p:nvSpPr>
        <p:spPr>
          <a:xfrm>
            <a:off x="385044" y="6512167"/>
            <a:ext cx="7909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If you have a French partner school, and/or a French penfriend, write the names, here: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C090A642-D92D-403D-8B75-067303D3ED57}"/>
              </a:ext>
            </a:extLst>
          </p:cNvPr>
          <p:cNvSpPr/>
          <p:nvPr/>
        </p:nvSpPr>
        <p:spPr>
          <a:xfrm>
            <a:off x="8236865" y="6607820"/>
            <a:ext cx="3684699" cy="2256343"/>
          </a:xfrm>
          <a:prstGeom prst="roundRect">
            <a:avLst>
              <a:gd name="adj" fmla="val 9000"/>
            </a:avLst>
          </a:prstGeom>
          <a:solidFill>
            <a:srgbClr val="F2F7FC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7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00ACF26A-E935-41C0-88CA-39821E77CE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65" y="7042184"/>
            <a:ext cx="2247185" cy="1745089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16EC7A93-A28B-4F9B-9F62-9CDB202916D9}"/>
              </a:ext>
            </a:extLst>
          </p:cNvPr>
          <p:cNvSpPr txBox="1"/>
          <p:nvPr/>
        </p:nvSpPr>
        <p:spPr>
          <a:xfrm>
            <a:off x="8264139" y="7111866"/>
            <a:ext cx="34852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If not, write your favourite French name(s), here, plus any names of French places you have heard of.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1" name="Picture 60" descr="A red heart in a pink circle&#10;&#10;Description automatically generated with medium confidence">
            <a:extLst>
              <a:ext uri="{FF2B5EF4-FFF2-40B4-BE49-F238E27FC236}">
                <a16:creationId xmlns:a16="http://schemas.microsoft.com/office/drawing/2014/main" id="{8C9CF567-29DE-430A-A79C-5BEEB7D2A9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804" y="6084493"/>
            <a:ext cx="983214" cy="933870"/>
          </a:xfrm>
          <a:prstGeom prst="rect">
            <a:avLst/>
          </a:prstGeom>
        </p:spPr>
      </p:pic>
      <p:pic>
        <p:nvPicPr>
          <p:cNvPr id="62" name="Picture 61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42125A5C-A456-4059-9CB7-141A0C1640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77" y="7003457"/>
            <a:ext cx="2361406" cy="1833789"/>
          </a:xfrm>
          <a:prstGeom prst="rect">
            <a:avLst/>
          </a:prstGeom>
        </p:spPr>
      </p:pic>
      <p:sp>
        <p:nvSpPr>
          <p:cNvPr id="63" name="Google Shape;433;p6">
            <a:extLst>
              <a:ext uri="{FF2B5EF4-FFF2-40B4-BE49-F238E27FC236}">
                <a16:creationId xmlns:a16="http://schemas.microsoft.com/office/drawing/2014/main" id="{28FC5FAA-B41B-49A0-9D5F-5F77BB063062}"/>
              </a:ext>
            </a:extLst>
          </p:cNvPr>
          <p:cNvSpPr txBox="1"/>
          <p:nvPr/>
        </p:nvSpPr>
        <p:spPr>
          <a:xfrm rot="10800000">
            <a:off x="6799920" y="7478765"/>
            <a:ext cx="15255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40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40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69002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BF57D-5712-4531-9884-A070797D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595"/>
            <a:ext cx="10515600" cy="495482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Phonics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008C49-728E-4650-8E97-C36B06CBC61C}"/>
              </a:ext>
            </a:extLst>
          </p:cNvPr>
          <p:cNvSpPr/>
          <p:nvPr/>
        </p:nvSpPr>
        <p:spPr>
          <a:xfrm>
            <a:off x="838200" y="121069"/>
            <a:ext cx="2313247" cy="748825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Phonics</a:t>
            </a:r>
            <a:endParaRPr lang="en-GB" sz="3938" dirty="0"/>
          </a:p>
        </p:txBody>
      </p:sp>
      <p:pic>
        <p:nvPicPr>
          <p:cNvPr id="5" name="Google Shape;111;p3" descr="Speech Icon, Voice, Talking, Audio, Speech">
            <a:extLst>
              <a:ext uri="{FF2B5EF4-FFF2-40B4-BE49-F238E27FC236}">
                <a16:creationId xmlns:a16="http://schemas.microsoft.com/office/drawing/2014/main" id="{7E66802C-16BA-4516-9797-BADB9757E4F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6451" y="121069"/>
            <a:ext cx="856568" cy="7700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4" name="Table 107">
            <a:extLst>
              <a:ext uri="{FF2B5EF4-FFF2-40B4-BE49-F238E27FC236}">
                <a16:creationId xmlns:a16="http://schemas.microsoft.com/office/drawing/2014/main" id="{A7F9CFEC-CBDB-41E4-B657-1553B0B83D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700859"/>
              </p:ext>
            </p:extLst>
          </p:nvPr>
        </p:nvGraphicFramePr>
        <p:xfrm>
          <a:off x="272166" y="12588290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36" name="Table 107">
            <a:extLst>
              <a:ext uri="{FF2B5EF4-FFF2-40B4-BE49-F238E27FC236}">
                <a16:creationId xmlns:a16="http://schemas.microsoft.com/office/drawing/2014/main" id="{A968E8D8-24BE-4885-BCDD-13D10278F5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615141"/>
              </p:ext>
            </p:extLst>
          </p:nvPr>
        </p:nvGraphicFramePr>
        <p:xfrm>
          <a:off x="9474869" y="8527853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3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3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au/</a:t>
                      </a:r>
                      <a:r>
                        <a:rPr lang="en-GB" sz="31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eau</a:t>
                      </a:r>
                      <a:r>
                        <a:rPr lang="en-GB" sz="31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/o</a:t>
                      </a:r>
                      <a:r>
                        <a:rPr lang="en-GB" sz="3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60" name="Picture 59" descr="Logo&#10;&#10;Description automatically generated">
            <a:extLst>
              <a:ext uri="{FF2B5EF4-FFF2-40B4-BE49-F238E27FC236}">
                <a16:creationId xmlns:a16="http://schemas.microsoft.com/office/drawing/2014/main" id="{017E1F75-7814-443C-BA66-30FBE5BAA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2" y="13307783"/>
            <a:ext cx="1676309" cy="1692173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605357F8-0D57-43E7-80F8-A348B28C009C}"/>
              </a:ext>
            </a:extLst>
          </p:cNvPr>
          <p:cNvSpPr txBox="1"/>
          <p:nvPr/>
        </p:nvSpPr>
        <p:spPr>
          <a:xfrm>
            <a:off x="172504" y="15304224"/>
            <a:ext cx="2627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er</a:t>
            </a:r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er</a:t>
            </a:r>
            <a:endParaRPr lang="en-GB" sz="4000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5B92FE0-CD2C-4869-9BC2-988CC7CD0416}"/>
              </a:ext>
            </a:extLst>
          </p:cNvPr>
          <p:cNvSpPr txBox="1"/>
          <p:nvPr/>
        </p:nvSpPr>
        <p:spPr>
          <a:xfrm>
            <a:off x="-621239" y="14979879"/>
            <a:ext cx="4059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[to look for]</a:t>
            </a:r>
          </a:p>
        </p:txBody>
      </p:sp>
      <p:grpSp>
        <p:nvGrpSpPr>
          <p:cNvPr id="65" name="Google Shape;343;p5" descr="two arrow diverging with another arrow highlighting the left option">
            <a:extLst>
              <a:ext uri="{FF2B5EF4-FFF2-40B4-BE49-F238E27FC236}">
                <a16:creationId xmlns:a16="http://schemas.microsoft.com/office/drawing/2014/main" id="{ADF34118-4355-4D3E-9EF6-558E3D7F6014}"/>
              </a:ext>
            </a:extLst>
          </p:cNvPr>
          <p:cNvGrpSpPr/>
          <p:nvPr/>
        </p:nvGrpSpPr>
        <p:grpSpPr>
          <a:xfrm>
            <a:off x="9891523" y="9311299"/>
            <a:ext cx="1808326" cy="1838975"/>
            <a:chOff x="5064823" y="1196357"/>
            <a:chExt cx="2856900" cy="2905322"/>
          </a:xfrm>
        </p:grpSpPr>
        <p:pic>
          <p:nvPicPr>
            <p:cNvPr id="66" name="Google Shape;344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ADC80E31-2A45-479E-B68B-6133062FC1F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64823" y="1196357"/>
              <a:ext cx="2856900" cy="290532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7" name="Google Shape;345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D82895AC-D230-453B-BA12-E352B1BDD6B9}"/>
                </a:ext>
              </a:extLst>
            </p:cNvPr>
            <p:cNvCxnSpPr/>
            <p:nvPr/>
          </p:nvCxnSpPr>
          <p:spPr>
            <a:xfrm rot="10800000">
              <a:off x="5782215" y="2051010"/>
              <a:ext cx="627569" cy="85043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68" name="Google Shape;346;p5">
              <a:extLst>
                <a:ext uri="{FF2B5EF4-FFF2-40B4-BE49-F238E27FC236}">
                  <a16:creationId xmlns:a16="http://schemas.microsoft.com/office/drawing/2014/main" id="{402F5E5C-A954-4651-8677-E3E3AA29302F}"/>
                </a:ext>
              </a:extLst>
            </p:cNvPr>
            <p:cNvCxnSpPr/>
            <p:nvPr/>
          </p:nvCxnSpPr>
          <p:spPr>
            <a:xfrm flipH="1">
              <a:off x="6401108" y="2881870"/>
              <a:ext cx="8676" cy="85751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84F1C18D-BEF4-4B4D-BC2C-2A655F4A613C}"/>
              </a:ext>
            </a:extLst>
          </p:cNvPr>
          <p:cNvSpPr txBox="1"/>
          <p:nvPr/>
        </p:nvSpPr>
        <p:spPr>
          <a:xfrm>
            <a:off x="9565394" y="11223235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au</a:t>
            </a:r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che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91" name="Table 107">
            <a:extLst>
              <a:ext uri="{FF2B5EF4-FFF2-40B4-BE49-F238E27FC236}">
                <a16:creationId xmlns:a16="http://schemas.microsoft.com/office/drawing/2014/main" id="{9B851D63-E510-41AA-B245-4CAD4B963B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001225"/>
              </p:ext>
            </p:extLst>
          </p:nvPr>
        </p:nvGraphicFramePr>
        <p:xfrm>
          <a:off x="272166" y="8572975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closed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endParaRPr lang="en-GB" sz="6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96" name="TextBox 95">
            <a:extLst>
              <a:ext uri="{FF2B5EF4-FFF2-40B4-BE49-F238E27FC236}">
                <a16:creationId xmlns:a16="http://schemas.microsoft.com/office/drawing/2014/main" id="{B4AB8F54-ED1E-4765-9472-1957250F8A70}"/>
              </a:ext>
            </a:extLst>
          </p:cNvPr>
          <p:cNvSpPr txBox="1"/>
          <p:nvPr/>
        </p:nvSpPr>
        <p:spPr>
          <a:xfrm>
            <a:off x="272166" y="11250327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j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7" name="Picture 2" descr="Tic Toe, Cinq Dans Une Rangée, Jeu">
            <a:extLst>
              <a:ext uri="{FF2B5EF4-FFF2-40B4-BE49-F238E27FC236}">
                <a16:creationId xmlns:a16="http://schemas.microsoft.com/office/drawing/2014/main" id="{09632E8A-5645-4B02-86EA-0ACE502D4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54" y="9516544"/>
            <a:ext cx="2393596" cy="164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2" name="Table 107">
            <a:extLst>
              <a:ext uri="{FF2B5EF4-FFF2-40B4-BE49-F238E27FC236}">
                <a16:creationId xmlns:a16="http://schemas.microsoft.com/office/drawing/2014/main" id="{8B0B9156-3B05-40DB-A2FF-977571BF4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726148"/>
              </p:ext>
            </p:extLst>
          </p:nvPr>
        </p:nvGraphicFramePr>
        <p:xfrm>
          <a:off x="3352698" y="8568983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open 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endParaRPr lang="en-GB" sz="6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10" name="TextBox 109">
            <a:extLst>
              <a:ext uri="{FF2B5EF4-FFF2-40B4-BE49-F238E27FC236}">
                <a16:creationId xmlns:a16="http://schemas.microsoft.com/office/drawing/2014/main" id="{5DF1E7C1-7011-4E6B-96BC-52AA0D08475A}"/>
              </a:ext>
            </a:extLst>
          </p:cNvPr>
          <p:cNvSpPr txBox="1"/>
          <p:nvPr/>
        </p:nvSpPr>
        <p:spPr>
          <a:xfrm>
            <a:off x="3352698" y="11246335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fl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F482F361-324D-49B5-9803-C6A8E8E5DB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87" y="9144611"/>
            <a:ext cx="1413276" cy="2130463"/>
          </a:xfrm>
          <a:prstGeom prst="rect">
            <a:avLst/>
          </a:prstGeom>
        </p:spPr>
      </p:pic>
      <p:graphicFrame>
        <p:nvGraphicFramePr>
          <p:cNvPr id="113" name="Table 107">
            <a:extLst>
              <a:ext uri="{FF2B5EF4-FFF2-40B4-BE49-F238E27FC236}">
                <a16:creationId xmlns:a16="http://schemas.microsoft.com/office/drawing/2014/main" id="{9B6A5B7B-95A6-4237-8AE7-40B5F12525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182911"/>
              </p:ext>
            </p:extLst>
          </p:nvPr>
        </p:nvGraphicFramePr>
        <p:xfrm>
          <a:off x="6433230" y="8572975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SFe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b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ilent </a:t>
                      </a:r>
                      <a:r>
                        <a:rPr lang="en-GB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lang="en-GB" sz="2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inal </a:t>
                      </a:r>
                      <a:r>
                        <a:rPr lang="en-GB" sz="2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GB" sz="6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14" name="Rectangle 113">
            <a:extLst>
              <a:ext uri="{FF2B5EF4-FFF2-40B4-BE49-F238E27FC236}">
                <a16:creationId xmlns:a16="http://schemas.microsoft.com/office/drawing/2014/main" id="{AA800681-FFB3-492B-91AD-A2BC5254B6F8}"/>
              </a:ext>
            </a:extLst>
          </p:cNvPr>
          <p:cNvSpPr/>
          <p:nvPr/>
        </p:nvSpPr>
        <p:spPr>
          <a:xfrm>
            <a:off x="6860219" y="11223235"/>
            <a:ext cx="17235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GB" sz="4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timid</a:t>
            </a:r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endParaRPr lang="en-GB" sz="40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5" name="Google Shape;335;p5" descr="boy holding a sign that says 'shy'">
            <a:extLst>
              <a:ext uri="{FF2B5EF4-FFF2-40B4-BE49-F238E27FC236}">
                <a16:creationId xmlns:a16="http://schemas.microsoft.com/office/drawing/2014/main" id="{64E3E8F1-B26A-4764-997E-D3A924B381D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25531" y="9749199"/>
            <a:ext cx="1383606" cy="149880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Rectangle 115">
            <a:extLst>
              <a:ext uri="{FF2B5EF4-FFF2-40B4-BE49-F238E27FC236}">
                <a16:creationId xmlns:a16="http://schemas.microsoft.com/office/drawing/2014/main" id="{5A727A08-391C-4577-961F-1974D8468171}"/>
              </a:ext>
            </a:extLst>
          </p:cNvPr>
          <p:cNvSpPr/>
          <p:nvPr/>
        </p:nvSpPr>
        <p:spPr>
          <a:xfrm>
            <a:off x="7157744" y="10012434"/>
            <a:ext cx="9717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GB" sz="4000" dirty="0">
                <a:solidFill>
                  <a:prstClr val="black"/>
                </a:solidFill>
                <a:latin typeface="Century Gothic" panose="020B0502020202020204" pitchFamily="34" charset="0"/>
              </a:rPr>
              <a:t>shy</a:t>
            </a:r>
            <a:endParaRPr lang="en-GB" sz="40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17" name="Table 107">
            <a:extLst>
              <a:ext uri="{FF2B5EF4-FFF2-40B4-BE49-F238E27FC236}">
                <a16:creationId xmlns:a16="http://schemas.microsoft.com/office/drawing/2014/main" id="{086E4777-B6B0-4569-BFCB-5196AFAEB3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035604"/>
              </p:ext>
            </p:extLst>
          </p:nvPr>
        </p:nvGraphicFramePr>
        <p:xfrm>
          <a:off x="3352697" y="12522983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3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liaison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-s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18" name="Table 107">
            <a:extLst>
              <a:ext uri="{FF2B5EF4-FFF2-40B4-BE49-F238E27FC236}">
                <a16:creationId xmlns:a16="http://schemas.microsoft.com/office/drawing/2014/main" id="{35C1E26B-D45C-4983-82EA-48F8C9E2F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362576"/>
              </p:ext>
            </p:extLst>
          </p:nvPr>
        </p:nvGraphicFramePr>
        <p:xfrm>
          <a:off x="6433230" y="12588290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3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liaison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-s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19" name="Table 107">
            <a:extLst>
              <a:ext uri="{FF2B5EF4-FFF2-40B4-BE49-F238E27FC236}">
                <a16:creationId xmlns:a16="http://schemas.microsoft.com/office/drawing/2014/main" id="{A4D48DA9-EAF4-407A-A148-24083512D4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72693"/>
              </p:ext>
            </p:extLst>
          </p:nvPr>
        </p:nvGraphicFramePr>
        <p:xfrm>
          <a:off x="9487610" y="12601858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3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liaison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-s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20" name="TextBox 119">
            <a:extLst>
              <a:ext uri="{FF2B5EF4-FFF2-40B4-BE49-F238E27FC236}">
                <a16:creationId xmlns:a16="http://schemas.microsoft.com/office/drawing/2014/main" id="{62442723-9BA9-423B-A61C-020D4A34A212}"/>
              </a:ext>
            </a:extLst>
          </p:cNvPr>
          <p:cNvSpPr txBox="1"/>
          <p:nvPr/>
        </p:nvSpPr>
        <p:spPr>
          <a:xfrm>
            <a:off x="2713468" y="15097305"/>
            <a:ext cx="37121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a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vons</a:t>
            </a:r>
            <a:endParaRPr lang="en-GB" sz="2800" dirty="0"/>
          </a:p>
        </p:txBody>
      </p:sp>
      <p:pic>
        <p:nvPicPr>
          <p:cNvPr id="121" name="Graphic 120" descr="Line arrow Rotate left">
            <a:extLst>
              <a:ext uri="{FF2B5EF4-FFF2-40B4-BE49-F238E27FC236}">
                <a16:creationId xmlns:a16="http://schemas.microsoft.com/office/drawing/2014/main" id="{8CA1CCC9-4380-4EF5-889C-CB79297D67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768366">
            <a:off x="4241424" y="15356648"/>
            <a:ext cx="572729" cy="572729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A4848E6B-7982-4044-B086-C7D3D996F2B1}"/>
              </a:ext>
            </a:extLst>
          </p:cNvPr>
          <p:cNvSpPr txBox="1"/>
          <p:nvPr/>
        </p:nvSpPr>
        <p:spPr>
          <a:xfrm>
            <a:off x="5800862" y="15093313"/>
            <a:ext cx="37121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vez</a:t>
            </a:r>
            <a:endParaRPr lang="en-GB" sz="2800" dirty="0"/>
          </a:p>
        </p:txBody>
      </p:sp>
      <p:pic>
        <p:nvPicPr>
          <p:cNvPr id="123" name="Graphic 122" descr="Line arrow Rotate left">
            <a:extLst>
              <a:ext uri="{FF2B5EF4-FFF2-40B4-BE49-F238E27FC236}">
                <a16:creationId xmlns:a16="http://schemas.microsoft.com/office/drawing/2014/main" id="{6BDC32D0-C87A-49CE-9A45-3C8BBA933B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768366">
            <a:off x="7407196" y="15352656"/>
            <a:ext cx="572729" cy="572729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61C7330F-F2C2-4AB7-B96A-1BFB175ED01F}"/>
              </a:ext>
            </a:extLst>
          </p:cNvPr>
          <p:cNvSpPr txBox="1"/>
          <p:nvPr/>
        </p:nvSpPr>
        <p:spPr>
          <a:xfrm>
            <a:off x="9939023" y="13903874"/>
            <a:ext cx="15268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nt</a:t>
            </a:r>
            <a:endParaRPr lang="en-GB" sz="2800" dirty="0"/>
          </a:p>
        </p:txBody>
      </p:sp>
      <p:pic>
        <p:nvPicPr>
          <p:cNvPr id="125" name="Graphic 124" descr="Line arrow Rotate left">
            <a:extLst>
              <a:ext uri="{FF2B5EF4-FFF2-40B4-BE49-F238E27FC236}">
                <a16:creationId xmlns:a16="http://schemas.microsoft.com/office/drawing/2014/main" id="{AAFB2818-F619-43FE-8E70-620769A49F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768366">
            <a:off x="10389175" y="14188333"/>
            <a:ext cx="572729" cy="572729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3ED91477-66BB-4412-9E6E-C722CB0CBBDF}"/>
              </a:ext>
            </a:extLst>
          </p:cNvPr>
          <p:cNvSpPr txBox="1"/>
          <p:nvPr/>
        </p:nvSpPr>
        <p:spPr>
          <a:xfrm>
            <a:off x="9692299" y="15205890"/>
            <a:ext cx="1862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nt</a:t>
            </a:r>
            <a:endParaRPr lang="en-GB" sz="2800" dirty="0"/>
          </a:p>
        </p:txBody>
      </p:sp>
      <p:pic>
        <p:nvPicPr>
          <p:cNvPr id="127" name="Graphic 126" descr="Line arrow Rotate left">
            <a:extLst>
              <a:ext uri="{FF2B5EF4-FFF2-40B4-BE49-F238E27FC236}">
                <a16:creationId xmlns:a16="http://schemas.microsoft.com/office/drawing/2014/main" id="{8C275B83-1EFD-460A-A846-DF5C0801A4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768366">
            <a:off x="10478429" y="15490349"/>
            <a:ext cx="572729" cy="572729"/>
          </a:xfrm>
          <a:prstGeom prst="rect">
            <a:avLst/>
          </a:prstGeom>
        </p:spPr>
      </p:pic>
      <p:pic>
        <p:nvPicPr>
          <p:cNvPr id="128" name="Picture 127" descr="A picture containing text&#10;&#10;Description automatically generated">
            <a:extLst>
              <a:ext uri="{FF2B5EF4-FFF2-40B4-BE49-F238E27FC236}">
                <a16:creationId xmlns:a16="http://schemas.microsoft.com/office/drawing/2014/main" id="{C7D5C14F-06B0-4C88-AD0D-66682C9C56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469" y="14706336"/>
            <a:ext cx="916645" cy="645611"/>
          </a:xfrm>
          <a:prstGeom prst="rect">
            <a:avLst/>
          </a:prstGeom>
        </p:spPr>
      </p:pic>
      <p:pic>
        <p:nvPicPr>
          <p:cNvPr id="10" name="Picture 9" descr="A picture containing graphics, graphic design, font, logo&#10;&#10;Description automatically generated">
            <a:extLst>
              <a:ext uri="{FF2B5EF4-FFF2-40B4-BE49-F238E27FC236}">
                <a16:creationId xmlns:a16="http://schemas.microsoft.com/office/drawing/2014/main" id="{8C4C9244-1AEC-48FD-8A32-F786771DF0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894" y="14632352"/>
            <a:ext cx="768522" cy="717940"/>
          </a:xfrm>
          <a:prstGeom prst="rect">
            <a:avLst/>
          </a:prstGeom>
        </p:spPr>
      </p:pic>
      <p:pic>
        <p:nvPicPr>
          <p:cNvPr id="129" name="Picture 128" descr="A picture containing text&#10;&#10;Description automatically generated">
            <a:extLst>
              <a:ext uri="{FF2B5EF4-FFF2-40B4-BE49-F238E27FC236}">
                <a16:creationId xmlns:a16="http://schemas.microsoft.com/office/drawing/2014/main" id="{D6CD26B5-C932-4229-91C1-95ED6921B04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301" y="13339486"/>
            <a:ext cx="890542" cy="564388"/>
          </a:xfrm>
          <a:prstGeom prst="rect">
            <a:avLst/>
          </a:prstGeom>
        </p:spPr>
      </p:pic>
      <p:pic>
        <p:nvPicPr>
          <p:cNvPr id="130" name="Picture 129" descr="Shape&#10;&#10;Description automatically generated">
            <a:extLst>
              <a:ext uri="{FF2B5EF4-FFF2-40B4-BE49-F238E27FC236}">
                <a16:creationId xmlns:a16="http://schemas.microsoft.com/office/drawing/2014/main" id="{9A6A5316-1379-4C37-B7D3-B180E4C3E2B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497" y="13307783"/>
            <a:ext cx="960022" cy="680564"/>
          </a:xfrm>
          <a:prstGeom prst="rect">
            <a:avLst/>
          </a:prstGeom>
        </p:spPr>
      </p:pic>
      <p:pic>
        <p:nvPicPr>
          <p:cNvPr id="131" name="Picture 130" descr="A picture containing graphics, graphic design, font, logo&#10;&#10;Description automatically generated">
            <a:extLst>
              <a:ext uri="{FF2B5EF4-FFF2-40B4-BE49-F238E27FC236}">
                <a16:creationId xmlns:a16="http://schemas.microsoft.com/office/drawing/2014/main" id="{3D41F579-28D4-44A7-AECF-D653C944C5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289" y="13282926"/>
            <a:ext cx="768522" cy="717940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736CC557-1FB1-4EF6-9C38-C2B437EF40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59467" y="13351120"/>
            <a:ext cx="1220959" cy="987984"/>
          </a:xfrm>
          <a:prstGeom prst="rect">
            <a:avLst/>
          </a:prstGeom>
        </p:spPr>
      </p:pic>
      <p:pic>
        <p:nvPicPr>
          <p:cNvPr id="133" name="Picture 132" descr="Shape, circle, rectangle&#10;&#10;Description automatically generated">
            <a:extLst>
              <a:ext uri="{FF2B5EF4-FFF2-40B4-BE49-F238E27FC236}">
                <a16:creationId xmlns:a16="http://schemas.microsoft.com/office/drawing/2014/main" id="{62EF4ADF-3B13-4113-A62C-3320D4B7512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205" y="13351822"/>
            <a:ext cx="1524883" cy="1072412"/>
          </a:xfrm>
          <a:prstGeom prst="rect">
            <a:avLst/>
          </a:prstGeom>
        </p:spPr>
      </p:pic>
      <p:pic>
        <p:nvPicPr>
          <p:cNvPr id="134" name="Picture 133" descr="A picture containing graphics, graphic design, font, logo&#10;&#10;Description automatically generated">
            <a:extLst>
              <a:ext uri="{FF2B5EF4-FFF2-40B4-BE49-F238E27FC236}">
                <a16:creationId xmlns:a16="http://schemas.microsoft.com/office/drawing/2014/main" id="{A0F688A8-AE05-4B54-9850-DE5D65ED43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737" y="13925910"/>
            <a:ext cx="1220204" cy="1139894"/>
          </a:xfrm>
          <a:prstGeom prst="rect">
            <a:avLst/>
          </a:prstGeom>
        </p:spPr>
      </p:pic>
      <p:pic>
        <p:nvPicPr>
          <p:cNvPr id="135" name="Picture 134" descr="A picture containing graphics, graphic design, font, logo&#10;&#10;Description automatically generated">
            <a:extLst>
              <a:ext uri="{FF2B5EF4-FFF2-40B4-BE49-F238E27FC236}">
                <a16:creationId xmlns:a16="http://schemas.microsoft.com/office/drawing/2014/main" id="{B24D6476-BED4-449A-889E-B18C89B953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981" y="13918081"/>
            <a:ext cx="1220204" cy="1139894"/>
          </a:xfrm>
          <a:prstGeom prst="rect">
            <a:avLst/>
          </a:prstGeom>
        </p:spPr>
      </p:pic>
      <p:graphicFrame>
        <p:nvGraphicFramePr>
          <p:cNvPr id="136" name="Table 107">
            <a:extLst>
              <a:ext uri="{FF2B5EF4-FFF2-40B4-BE49-F238E27FC236}">
                <a16:creationId xmlns:a16="http://schemas.microsoft.com/office/drawing/2014/main" id="{71F48C22-DBD7-4856-868A-7EF39322DA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157414"/>
              </p:ext>
            </p:extLst>
          </p:nvPr>
        </p:nvGraphicFramePr>
        <p:xfrm>
          <a:off x="313654" y="999896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37" name="Table 107">
            <a:extLst>
              <a:ext uri="{FF2B5EF4-FFF2-40B4-BE49-F238E27FC236}">
                <a16:creationId xmlns:a16="http://schemas.microsoft.com/office/drawing/2014/main" id="{D7ED3C8B-4757-448B-80E2-2AC5E3C128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473938"/>
              </p:ext>
            </p:extLst>
          </p:nvPr>
        </p:nvGraphicFramePr>
        <p:xfrm>
          <a:off x="6380002" y="4885398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38" name="Table 107">
            <a:extLst>
              <a:ext uri="{FF2B5EF4-FFF2-40B4-BE49-F238E27FC236}">
                <a16:creationId xmlns:a16="http://schemas.microsoft.com/office/drawing/2014/main" id="{CC042AAC-3D96-4035-82E9-E19FC27139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63105"/>
              </p:ext>
            </p:extLst>
          </p:nvPr>
        </p:nvGraphicFramePr>
        <p:xfrm>
          <a:off x="6454201" y="998381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am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  <a:endParaRPr lang="en-GB" sz="6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39" name="Table 107">
            <a:extLst>
              <a:ext uri="{FF2B5EF4-FFF2-40B4-BE49-F238E27FC236}">
                <a16:creationId xmlns:a16="http://schemas.microsoft.com/office/drawing/2014/main" id="{A5048F4E-72CF-4AEA-8D99-0F928F7BE6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852147"/>
              </p:ext>
            </p:extLst>
          </p:nvPr>
        </p:nvGraphicFramePr>
        <p:xfrm>
          <a:off x="9432943" y="999072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em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40" name="Table 107">
            <a:extLst>
              <a:ext uri="{FF2B5EF4-FFF2-40B4-BE49-F238E27FC236}">
                <a16:creationId xmlns:a16="http://schemas.microsoft.com/office/drawing/2014/main" id="{8C1B78F0-D891-40FE-B00E-617FD4C44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250861"/>
              </p:ext>
            </p:extLst>
          </p:nvPr>
        </p:nvGraphicFramePr>
        <p:xfrm>
          <a:off x="307627" y="4829870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on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141" name="Table 107">
            <a:extLst>
              <a:ext uri="{FF2B5EF4-FFF2-40B4-BE49-F238E27FC236}">
                <a16:creationId xmlns:a16="http://schemas.microsoft.com/office/drawing/2014/main" id="{4607F6A4-1744-4F18-AEA4-1A6DF22EE9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810677"/>
              </p:ext>
            </p:extLst>
          </p:nvPr>
        </p:nvGraphicFramePr>
        <p:xfrm>
          <a:off x="9432943" y="4887135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142" name="Picture 141">
            <a:extLst>
              <a:ext uri="{FF2B5EF4-FFF2-40B4-BE49-F238E27FC236}">
                <a16:creationId xmlns:a16="http://schemas.microsoft.com/office/drawing/2014/main" id="{03401C62-5D9E-4E38-B266-836BDBEA681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4407" y="1104173"/>
            <a:ext cx="1415423" cy="2385322"/>
          </a:xfrm>
          <a:prstGeom prst="rect">
            <a:avLst/>
          </a:prstGeom>
        </p:spPr>
      </p:pic>
      <p:sp>
        <p:nvSpPr>
          <p:cNvPr id="143" name="TextBox 142">
            <a:extLst>
              <a:ext uri="{FF2B5EF4-FFF2-40B4-BE49-F238E27FC236}">
                <a16:creationId xmlns:a16="http://schemas.microsoft.com/office/drawing/2014/main" id="{1FB1E52E-C4A5-4558-A31A-7C375C3B2D12}"/>
              </a:ext>
            </a:extLst>
          </p:cNvPr>
          <p:cNvSpPr txBox="1"/>
          <p:nvPr/>
        </p:nvSpPr>
        <p:spPr>
          <a:xfrm>
            <a:off x="691639" y="3655480"/>
            <a:ext cx="1698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1350B26-DAEE-4807-A3E6-B40CA8445866}"/>
              </a:ext>
            </a:extLst>
          </p:cNvPr>
          <p:cNvSpPr txBox="1"/>
          <p:nvPr/>
        </p:nvSpPr>
        <p:spPr>
          <a:xfrm>
            <a:off x="6625781" y="7565696"/>
            <a:ext cx="2055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</a:t>
            </a:r>
            <a:r>
              <a:rPr lang="en-GB" sz="4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45" name="Picture 144" descr="Logo&#10;&#10;Description automatically generated">
            <a:extLst>
              <a:ext uri="{FF2B5EF4-FFF2-40B4-BE49-F238E27FC236}">
                <a16:creationId xmlns:a16="http://schemas.microsoft.com/office/drawing/2014/main" id="{3A90C6C4-C3DD-40F5-BBEC-66B60580C44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612" y="5746551"/>
            <a:ext cx="1540334" cy="1540334"/>
          </a:xfrm>
          <a:prstGeom prst="rect">
            <a:avLst/>
          </a:prstGeom>
        </p:spPr>
      </p:pic>
      <p:sp>
        <p:nvSpPr>
          <p:cNvPr id="146" name="TextBox 145">
            <a:extLst>
              <a:ext uri="{FF2B5EF4-FFF2-40B4-BE49-F238E27FC236}">
                <a16:creationId xmlns:a16="http://schemas.microsoft.com/office/drawing/2014/main" id="{4A002BEA-346F-4F61-8A1F-0B75B002455D}"/>
              </a:ext>
            </a:extLst>
          </p:cNvPr>
          <p:cNvSpPr txBox="1"/>
          <p:nvPr/>
        </p:nvSpPr>
        <p:spPr>
          <a:xfrm>
            <a:off x="318853" y="7525252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on </a:t>
            </a:r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!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C86E5921-3705-4440-A9A1-76DCDD9D368C}"/>
              </a:ext>
            </a:extLst>
          </p:cNvPr>
          <p:cNvSpPr txBox="1"/>
          <p:nvPr/>
        </p:nvSpPr>
        <p:spPr>
          <a:xfrm>
            <a:off x="9416501" y="7604115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ou</a:t>
            </a:r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D53EEE0A-61C3-4CC2-82A2-0EFE144C5B7A}"/>
              </a:ext>
            </a:extLst>
          </p:cNvPr>
          <p:cNvSpPr txBox="1"/>
          <p:nvPr/>
        </p:nvSpPr>
        <p:spPr>
          <a:xfrm>
            <a:off x="6454201" y="3675733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am</a:t>
            </a:r>
            <a:r>
              <a:rPr lang="en-GB" sz="40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p</a:t>
            </a:r>
          </a:p>
        </p:txBody>
      </p:sp>
      <p:pic>
        <p:nvPicPr>
          <p:cNvPr id="149" name="Picture 148" descr="A group of kids standing together&#10;&#10;Description automatically generated with low confidence">
            <a:extLst>
              <a:ext uri="{FF2B5EF4-FFF2-40B4-BE49-F238E27FC236}">
                <a16:creationId xmlns:a16="http://schemas.microsoft.com/office/drawing/2014/main" id="{36FBB40D-1B71-491A-B46D-2719093559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130" y="5425716"/>
            <a:ext cx="2694457" cy="1919480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965BB364-F379-4634-BF82-9127B54691DB}"/>
              </a:ext>
            </a:extLst>
          </p:cNvPr>
          <p:cNvSpPr txBox="1"/>
          <p:nvPr/>
        </p:nvSpPr>
        <p:spPr>
          <a:xfrm>
            <a:off x="8354785" y="7264581"/>
            <a:ext cx="4059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[we]</a:t>
            </a:r>
          </a:p>
        </p:txBody>
      </p:sp>
      <p:graphicFrame>
        <p:nvGraphicFramePr>
          <p:cNvPr id="151" name="Table 107">
            <a:extLst>
              <a:ext uri="{FF2B5EF4-FFF2-40B4-BE49-F238E27FC236}">
                <a16:creationId xmlns:a16="http://schemas.microsoft.com/office/drawing/2014/main" id="{AC6F1267-FF81-49AF-9AC6-A58F9135D2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570646"/>
              </p:ext>
            </p:extLst>
          </p:nvPr>
        </p:nvGraphicFramePr>
        <p:xfrm>
          <a:off x="3416863" y="973930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[(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152" name="Picture 2" descr="steam train">
            <a:extLst>
              <a:ext uri="{FF2B5EF4-FFF2-40B4-BE49-F238E27FC236}">
                <a16:creationId xmlns:a16="http://schemas.microsoft.com/office/drawing/2014/main" id="{C5BA81B4-4081-49A0-8BC4-C01355D5C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7346" y="1737820"/>
            <a:ext cx="1905077" cy="16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id="{492B57C7-FCCA-499A-AB81-896187507CDB}"/>
              </a:ext>
            </a:extLst>
          </p:cNvPr>
          <p:cNvSpPr txBox="1"/>
          <p:nvPr/>
        </p:nvSpPr>
        <p:spPr>
          <a:xfrm>
            <a:off x="3771319" y="3688776"/>
            <a:ext cx="1698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tr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ain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3F471F41-0F93-4027-80C8-699378E7FD9E}"/>
              </a:ext>
            </a:extLst>
          </p:cNvPr>
          <p:cNvSpPr txBox="1"/>
          <p:nvPr/>
        </p:nvSpPr>
        <p:spPr>
          <a:xfrm>
            <a:off x="9499529" y="3688381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em</a:t>
            </a:r>
            <a:r>
              <a:rPr lang="en-GB" sz="40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p</a:t>
            </a:r>
            <a:r>
              <a:rPr lang="en-GB" sz="40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s</a:t>
            </a:r>
          </a:p>
        </p:txBody>
      </p:sp>
      <p:pic>
        <p:nvPicPr>
          <p:cNvPr id="155" name="Picture 2" descr="tent">
            <a:extLst>
              <a:ext uri="{FF2B5EF4-FFF2-40B4-BE49-F238E27FC236}">
                <a16:creationId xmlns:a16="http://schemas.microsoft.com/office/drawing/2014/main" id="{E11E3E20-993F-43E9-899C-6F3D6A64E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9471" y="2030731"/>
            <a:ext cx="2437698" cy="121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clock face">
            <a:extLst>
              <a:ext uri="{FF2B5EF4-FFF2-40B4-BE49-F238E27FC236}">
                <a16:creationId xmlns:a16="http://schemas.microsoft.com/office/drawing/2014/main" id="{FD9317A7-5576-457D-8C4E-E699CEFC0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48988" y="1871449"/>
            <a:ext cx="1718562" cy="171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7" name="Table 107">
            <a:extLst>
              <a:ext uri="{FF2B5EF4-FFF2-40B4-BE49-F238E27FC236}">
                <a16:creationId xmlns:a16="http://schemas.microsoft.com/office/drawing/2014/main" id="{7760BB9C-00D9-40BD-BF87-F6C33BA4B0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770147"/>
              </p:ext>
            </p:extLst>
          </p:nvPr>
        </p:nvGraphicFramePr>
        <p:xfrm>
          <a:off x="3385781" y="4818766"/>
          <a:ext cx="2499477" cy="3389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477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3389230"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4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om</a:t>
                      </a:r>
                      <a:r>
                        <a:rPr lang="en-GB" sz="4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50055" marR="150055" marT="75028" marB="75028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58" name="TextBox 157">
            <a:extLst>
              <a:ext uri="{FF2B5EF4-FFF2-40B4-BE49-F238E27FC236}">
                <a16:creationId xmlns:a16="http://schemas.microsoft.com/office/drawing/2014/main" id="{79A6CF2D-A300-4EB6-BB5D-B2FA3D5972F4}"/>
              </a:ext>
            </a:extLst>
          </p:cNvPr>
          <p:cNvSpPr txBox="1"/>
          <p:nvPr/>
        </p:nvSpPr>
        <p:spPr>
          <a:xfrm>
            <a:off x="3397007" y="7514148"/>
            <a:ext cx="2460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</a:t>
            </a:r>
            <a:r>
              <a:rPr lang="en-GB" sz="4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om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9" name="Picture 158">
            <a:extLst>
              <a:ext uri="{FF2B5EF4-FFF2-40B4-BE49-F238E27FC236}">
                <a16:creationId xmlns:a16="http://schemas.microsoft.com/office/drawing/2014/main" id="{E49FDE10-5C8F-47EF-B47E-C49F96F9F6F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80888" y="5278947"/>
            <a:ext cx="1744719" cy="2254238"/>
          </a:xfrm>
          <a:prstGeom prst="rect">
            <a:avLst/>
          </a:prstGeom>
        </p:spPr>
      </p:pic>
      <p:pic>
        <p:nvPicPr>
          <p:cNvPr id="160" name="Picture 2" descr="boy pointing to a girl">
            <a:extLst>
              <a:ext uri="{FF2B5EF4-FFF2-40B4-BE49-F238E27FC236}">
                <a16:creationId xmlns:a16="http://schemas.microsoft.com/office/drawing/2014/main" id="{FEFB6445-95CE-48B1-82E7-0369A9D3A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713" y="5748914"/>
            <a:ext cx="1764223" cy="1552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6005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10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48548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38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ACC988D-31DE-4CA7-897A-8F0EB6710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519" y="4589281"/>
            <a:ext cx="2274005" cy="8596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72DD38-B1D2-4E71-A7CE-923D8AC320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960" y="9217568"/>
            <a:ext cx="2903975" cy="982021"/>
          </a:xfrm>
          <a:prstGeom prst="rect">
            <a:avLst/>
          </a:prstGeom>
        </p:spPr>
      </p:pic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4179D7CE-3461-476F-92AC-52C5FDB5A3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679391"/>
              </p:ext>
            </p:extLst>
          </p:nvPr>
        </p:nvGraphicFramePr>
        <p:xfrm>
          <a:off x="585217" y="10195460"/>
          <a:ext cx="10039526" cy="5180411"/>
        </p:xfrm>
        <a:graphic>
          <a:graphicData uri="http://schemas.openxmlformats.org/drawingml/2006/table">
            <a:tbl>
              <a:tblPr firstRow="1" bandRow="1"/>
              <a:tblGrid>
                <a:gridCol w="171906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8268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6876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6901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20189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who?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Mrs, (Miss-teacher)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how?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72018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how many?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from, of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be, being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720189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true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false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72018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here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they are (m, m/f)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they are (f)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720189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chair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72018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(all) have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lesson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child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59277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we have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(all)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2A481883-80B9-480F-B546-67CD11CC1F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509" y="11953449"/>
            <a:ext cx="1019171" cy="862105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727BB283-0E3C-402F-8301-D89A69A0DE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2" y="10463514"/>
            <a:ext cx="1019171" cy="9464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514C509-B0FE-43BF-BB37-481F703E8B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833" y="13563726"/>
            <a:ext cx="998847" cy="87876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42919BB-7364-4B21-801D-3D99DA8BC950}"/>
              </a:ext>
            </a:extLst>
          </p:cNvPr>
          <p:cNvSpPr txBox="1"/>
          <p:nvPr/>
        </p:nvSpPr>
        <p:spPr>
          <a:xfrm>
            <a:off x="1643522" y="10759204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51FBF9-EA47-40F4-B14A-D098056A21D6}"/>
              </a:ext>
            </a:extLst>
          </p:cNvPr>
          <p:cNvSpPr txBox="1"/>
          <p:nvPr/>
        </p:nvSpPr>
        <p:spPr>
          <a:xfrm>
            <a:off x="1699235" y="12144854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FD8B10-EED8-4290-A0E7-08B616FBB4B5}"/>
              </a:ext>
            </a:extLst>
          </p:cNvPr>
          <p:cNvSpPr txBox="1"/>
          <p:nvPr/>
        </p:nvSpPr>
        <p:spPr>
          <a:xfrm>
            <a:off x="1732952" y="13735808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E3CD147-1259-47C2-AF8F-B4D7B3DDF589}"/>
              </a:ext>
            </a:extLst>
          </p:cNvPr>
          <p:cNvSpPr/>
          <p:nvPr/>
        </p:nvSpPr>
        <p:spPr>
          <a:xfrm>
            <a:off x="3372055" y="9425349"/>
            <a:ext cx="7557370" cy="46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3C90C12E-E27F-40A9-A57B-BBBA5098D7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3471017"/>
              </p:ext>
            </p:extLst>
          </p:nvPr>
        </p:nvGraphicFramePr>
        <p:xfrm>
          <a:off x="682488" y="5448892"/>
          <a:ext cx="7999138" cy="3382830"/>
        </p:xfrm>
        <a:graphic>
          <a:graphicData uri="http://schemas.openxmlformats.org/drawingml/2006/table">
            <a:tbl>
              <a:tblPr/>
              <a:tblGrid>
                <a:gridCol w="613600">
                  <a:extLst>
                    <a:ext uri="{9D8B030D-6E8A-4147-A177-3AD203B41FA5}">
                      <a16:colId xmlns:a16="http://schemas.microsoft.com/office/drawing/2014/main" val="2263784699"/>
                    </a:ext>
                  </a:extLst>
                </a:gridCol>
                <a:gridCol w="3366198">
                  <a:extLst>
                    <a:ext uri="{9D8B030D-6E8A-4147-A177-3AD203B41FA5}">
                      <a16:colId xmlns:a16="http://schemas.microsoft.com/office/drawing/2014/main" val="943075652"/>
                    </a:ext>
                  </a:extLst>
                </a:gridCol>
                <a:gridCol w="664670">
                  <a:extLst>
                    <a:ext uri="{9D8B030D-6E8A-4147-A177-3AD203B41FA5}">
                      <a16:colId xmlns:a16="http://schemas.microsoft.com/office/drawing/2014/main" val="179145119"/>
                    </a:ext>
                  </a:extLst>
                </a:gridCol>
                <a:gridCol w="3354670">
                  <a:extLst>
                    <a:ext uri="{9D8B030D-6E8A-4147-A177-3AD203B41FA5}">
                      <a16:colId xmlns:a16="http://schemas.microsoft.com/office/drawing/2014/main" val="685387734"/>
                    </a:ext>
                  </a:extLst>
                </a:gridCol>
              </a:tblGrid>
              <a:tr h="5638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654109"/>
                  </a:ext>
                </a:extLst>
              </a:tr>
              <a:tr h="5638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3543569"/>
                  </a:ext>
                </a:extLst>
              </a:tr>
              <a:tr h="5638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708911"/>
                  </a:ext>
                </a:extLst>
              </a:tr>
              <a:tr h="5638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2701432"/>
                  </a:ext>
                </a:extLst>
              </a:tr>
              <a:tr h="5638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971633"/>
                  </a:ext>
                </a:extLst>
              </a:tr>
              <a:tr h="5638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71573"/>
                  </a:ext>
                </a:extLst>
              </a:tr>
            </a:tbl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FC616241-A9BF-4246-BD4C-2589B085D416}"/>
              </a:ext>
            </a:extLst>
          </p:cNvPr>
          <p:cNvSpPr/>
          <p:nvPr/>
        </p:nvSpPr>
        <p:spPr>
          <a:xfrm>
            <a:off x="2806149" y="4734711"/>
            <a:ext cx="7557370" cy="46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19C3671-E9AE-497C-B300-1A3217A191DA}"/>
              </a:ext>
            </a:extLst>
          </p:cNvPr>
          <p:cNvSpPr/>
          <p:nvPr/>
        </p:nvSpPr>
        <p:spPr>
          <a:xfrm>
            <a:off x="274878" y="1453191"/>
            <a:ext cx="11637036" cy="254107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Google Shape;170;p8" descr="Jigsaw, Puzzle, Piece, Game, Concept, Solution">
            <a:extLst>
              <a:ext uri="{FF2B5EF4-FFF2-40B4-BE49-F238E27FC236}">
                <a16:creationId xmlns:a16="http://schemas.microsoft.com/office/drawing/2014/main" id="{D886F9FE-F1DB-4C94-A833-0C234485E11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292399" y="1565975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E14993E2-0E38-4BBC-82F8-A2D004503E04}"/>
              </a:ext>
            </a:extLst>
          </p:cNvPr>
          <p:cNvSpPr txBox="1">
            <a:spLocks/>
          </p:cNvSpPr>
          <p:nvPr/>
        </p:nvSpPr>
        <p:spPr>
          <a:xfrm>
            <a:off x="274878" y="1440411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Asking questions</a:t>
            </a:r>
            <a:endParaRPr lang="en-GB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57FDAB7-DA26-4301-87FD-A11F193B726D}"/>
              </a:ext>
            </a:extLst>
          </p:cNvPr>
          <p:cNvSpPr/>
          <p:nvPr/>
        </p:nvSpPr>
        <p:spPr>
          <a:xfrm>
            <a:off x="274878" y="1878992"/>
            <a:ext cx="111057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change a statement to a question, raise your voice at the end:</a:t>
            </a:r>
            <a:endParaRPr lang="en-GB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FBA4F93-89F6-4D7D-9A10-76DEF05D1074}"/>
              </a:ext>
            </a:extLst>
          </p:cNvPr>
          <p:cNvSpPr txBox="1"/>
          <p:nvPr/>
        </p:nvSpPr>
        <p:spPr>
          <a:xfrm>
            <a:off x="685495" y="2274359"/>
            <a:ext cx="3021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Tu as un livre.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9B5A5E4-62A8-41E5-BF74-3D7036783C32}"/>
              </a:ext>
            </a:extLst>
          </p:cNvPr>
          <p:cNvSpPr txBox="1"/>
          <p:nvPr/>
        </p:nvSpPr>
        <p:spPr>
          <a:xfrm>
            <a:off x="6211751" y="2240509"/>
            <a:ext cx="3021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Tu as un livre 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3883AC3-8958-4709-9BF9-ECFB42AC503C}"/>
              </a:ext>
            </a:extLst>
          </p:cNvPr>
          <p:cNvSpPr txBox="1"/>
          <p:nvPr/>
        </p:nvSpPr>
        <p:spPr>
          <a:xfrm>
            <a:off x="668127" y="2636028"/>
            <a:ext cx="348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You have a book.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CEA4FA4-E4F3-47C8-BA38-9B1F57F66B23}"/>
              </a:ext>
            </a:extLst>
          </p:cNvPr>
          <p:cNvSpPr txBox="1"/>
          <p:nvPr/>
        </p:nvSpPr>
        <p:spPr>
          <a:xfrm>
            <a:off x="6232007" y="2598039"/>
            <a:ext cx="4527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Do you have a book?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CF12643-BF21-4569-BC93-7F6DE45C1CDB}"/>
              </a:ext>
            </a:extLst>
          </p:cNvPr>
          <p:cNvGrpSpPr/>
          <p:nvPr/>
        </p:nvGrpSpPr>
        <p:grpSpPr>
          <a:xfrm>
            <a:off x="3156659" y="2155155"/>
            <a:ext cx="1182467" cy="846982"/>
            <a:chOff x="2532642" y="3280091"/>
            <a:chExt cx="1983011" cy="1393773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8CE0D66-26A6-4C00-BD3B-AC7098AED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8132" y="4132390"/>
              <a:ext cx="470364" cy="368575"/>
            </a:xfrm>
            <a:prstGeom prst="rect">
              <a:avLst/>
            </a:prstGeom>
          </p:spPr>
        </p:pic>
        <p:pic>
          <p:nvPicPr>
            <p:cNvPr id="49" name="Picture 48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C8A3B5B0-70B7-4DA1-A9E3-72AAADDB1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2642" y="3280091"/>
              <a:ext cx="1983011" cy="139377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C25EBDD-3AD9-45C9-B22E-3642F7639C57}"/>
              </a:ext>
            </a:extLst>
          </p:cNvPr>
          <p:cNvGrpSpPr/>
          <p:nvPr/>
        </p:nvGrpSpPr>
        <p:grpSpPr>
          <a:xfrm>
            <a:off x="9288624" y="1996824"/>
            <a:ext cx="966568" cy="801270"/>
            <a:chOff x="8884648" y="3037522"/>
            <a:chExt cx="2128070" cy="1827233"/>
          </a:xfrm>
        </p:grpSpPr>
        <p:pic>
          <p:nvPicPr>
            <p:cNvPr id="51" name="Picture 50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1D7347D-AC7D-4B12-9BD6-C3425D4AC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4648" y="3470982"/>
              <a:ext cx="1983011" cy="1393773"/>
            </a:xfrm>
            <a:prstGeom prst="rect">
              <a:avLst/>
            </a:prstGeom>
          </p:spPr>
        </p:pic>
        <p:pic>
          <p:nvPicPr>
            <p:cNvPr id="52" name="Graphic 51" descr="Question mark">
              <a:extLst>
                <a:ext uri="{FF2B5EF4-FFF2-40B4-BE49-F238E27FC236}">
                  <a16:creationId xmlns:a16="http://schemas.microsoft.com/office/drawing/2014/main" id="{A9617358-9C06-497A-BDDB-898AE5871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503562" y="3037522"/>
              <a:ext cx="502866" cy="502866"/>
            </a:xfrm>
            <a:prstGeom prst="rect">
              <a:avLst/>
            </a:prstGeom>
          </p:spPr>
        </p:pic>
        <p:sp>
          <p:nvSpPr>
            <p:cNvPr id="53" name="Speech Bubble: Rectangle with Corners Rounded 52">
              <a:extLst>
                <a:ext uri="{FF2B5EF4-FFF2-40B4-BE49-F238E27FC236}">
                  <a16:creationId xmlns:a16="http://schemas.microsoft.com/office/drawing/2014/main" id="{41DAAAA6-0D40-41D8-AC7F-DCD04FE8DE3E}"/>
                </a:ext>
              </a:extLst>
            </p:cNvPr>
            <p:cNvSpPr/>
            <p:nvPr/>
          </p:nvSpPr>
          <p:spPr>
            <a:xfrm>
              <a:off x="9682323" y="3051537"/>
              <a:ext cx="1330395" cy="500665"/>
            </a:xfrm>
            <a:prstGeom prst="wedgeRoundRectCallout">
              <a:avLst>
                <a:gd name="adj1" fmla="val -44982"/>
                <a:gd name="adj2" fmla="val 82245"/>
                <a:gd name="adj3" fmla="val 16667"/>
              </a:avLst>
            </a:prstGeom>
            <a:noFill/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542EF8E-6FF4-4FB0-BC18-0E1C2D170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0438" y="3128115"/>
              <a:ext cx="470364" cy="368575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95C397F5-A700-4FA3-9768-63D1FE646DDB}"/>
              </a:ext>
            </a:extLst>
          </p:cNvPr>
          <p:cNvSpPr txBox="1"/>
          <p:nvPr/>
        </p:nvSpPr>
        <p:spPr>
          <a:xfrm>
            <a:off x="664280" y="3138011"/>
            <a:ext cx="8947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Vous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avez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des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ordinateurs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2F59362-0701-4334-88CF-B3EF653D439B}"/>
              </a:ext>
            </a:extLst>
          </p:cNvPr>
          <p:cNvSpPr txBox="1"/>
          <p:nvPr/>
        </p:nvSpPr>
        <p:spPr>
          <a:xfrm>
            <a:off x="6154410" y="3144931"/>
            <a:ext cx="5886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Vous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avez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des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ordinateurs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26D85D7-BAF5-4BBC-97A8-A5A58F0E9D30}"/>
              </a:ext>
            </a:extLst>
          </p:cNvPr>
          <p:cNvSpPr txBox="1"/>
          <p:nvPr/>
        </p:nvSpPr>
        <p:spPr>
          <a:xfrm>
            <a:off x="720568" y="3562110"/>
            <a:ext cx="9686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You (all) have computers.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D8619A9-C313-421C-B687-62A10EC8F041}"/>
              </a:ext>
            </a:extLst>
          </p:cNvPr>
          <p:cNvSpPr txBox="1"/>
          <p:nvPr/>
        </p:nvSpPr>
        <p:spPr>
          <a:xfrm>
            <a:off x="6232559" y="3561351"/>
            <a:ext cx="4949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Do you (all) have computers?</a:t>
            </a:r>
          </a:p>
        </p:txBody>
      </p:sp>
      <p:pic>
        <p:nvPicPr>
          <p:cNvPr id="64" name="Picture 63" descr="Shape, circle, rectangle&#10;&#10;Description automatically generated">
            <a:extLst>
              <a:ext uri="{FF2B5EF4-FFF2-40B4-BE49-F238E27FC236}">
                <a16:creationId xmlns:a16="http://schemas.microsoft.com/office/drawing/2014/main" id="{5065E84D-14C9-4007-904C-42506E076CFA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2" y="3157805"/>
            <a:ext cx="966568" cy="679764"/>
          </a:xfrm>
          <a:prstGeom prst="rect">
            <a:avLst/>
          </a:prstGeom>
        </p:spPr>
      </p:pic>
      <p:pic>
        <p:nvPicPr>
          <p:cNvPr id="65" name="Picture 64" descr="A picture containing text, electronics, computer, indoor&#10;&#10;Description automatically generated">
            <a:extLst>
              <a:ext uri="{FF2B5EF4-FFF2-40B4-BE49-F238E27FC236}">
                <a16:creationId xmlns:a16="http://schemas.microsoft.com/office/drawing/2014/main" id="{505BAFE2-1ADD-47E1-9200-9EDC13F54EC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62"/>
          <a:stretch/>
        </p:blipFill>
        <p:spPr>
          <a:xfrm>
            <a:off x="5240934" y="3228599"/>
            <a:ext cx="424921" cy="528220"/>
          </a:xfrm>
          <a:prstGeom prst="rect">
            <a:avLst/>
          </a:prstGeom>
        </p:spPr>
      </p:pic>
      <p:pic>
        <p:nvPicPr>
          <p:cNvPr id="66" name="Picture 65" descr="A picture containing text, electronics, computer, indoor&#10;&#10;Description automatically generated">
            <a:extLst>
              <a:ext uri="{FF2B5EF4-FFF2-40B4-BE49-F238E27FC236}">
                <a16:creationId xmlns:a16="http://schemas.microsoft.com/office/drawing/2014/main" id="{67F0CCC1-1A31-4C58-9435-9ADEC5B22BC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62"/>
          <a:stretch/>
        </p:blipFill>
        <p:spPr>
          <a:xfrm>
            <a:off x="5612671" y="3359787"/>
            <a:ext cx="424921" cy="52822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DF6DC470-D7DC-4A88-95EB-B41BC7B75DBD}"/>
              </a:ext>
            </a:extLst>
          </p:cNvPr>
          <p:cNvGrpSpPr/>
          <p:nvPr/>
        </p:nvGrpSpPr>
        <p:grpSpPr>
          <a:xfrm>
            <a:off x="9965476" y="2704903"/>
            <a:ext cx="1946438" cy="1176655"/>
            <a:chOff x="9039372" y="4571120"/>
            <a:chExt cx="2591413" cy="1138638"/>
          </a:xfrm>
        </p:grpSpPr>
        <p:pic>
          <p:nvPicPr>
            <p:cNvPr id="68" name="Graphic 67" descr="Question mark">
              <a:extLst>
                <a:ext uri="{FF2B5EF4-FFF2-40B4-BE49-F238E27FC236}">
                  <a16:creationId xmlns:a16="http://schemas.microsoft.com/office/drawing/2014/main" id="{81BC9B0E-314B-413F-8B39-827909979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127919" y="4593350"/>
              <a:ext cx="502866" cy="502866"/>
            </a:xfrm>
            <a:prstGeom prst="rect">
              <a:avLst/>
            </a:prstGeom>
          </p:spPr>
        </p:pic>
        <p:sp>
          <p:nvSpPr>
            <p:cNvPr id="69" name="Speech Bubble: Rectangle with Corners Rounded 68">
              <a:extLst>
                <a:ext uri="{FF2B5EF4-FFF2-40B4-BE49-F238E27FC236}">
                  <a16:creationId xmlns:a16="http://schemas.microsoft.com/office/drawing/2014/main" id="{0E7B0080-E79D-4FC7-B0D6-0F480B1E1B9D}"/>
                </a:ext>
              </a:extLst>
            </p:cNvPr>
            <p:cNvSpPr/>
            <p:nvPr/>
          </p:nvSpPr>
          <p:spPr>
            <a:xfrm>
              <a:off x="10250599" y="4611861"/>
              <a:ext cx="1330395" cy="500665"/>
            </a:xfrm>
            <a:prstGeom prst="wedgeRoundRectCallout">
              <a:avLst>
                <a:gd name="adj1" fmla="val -44982"/>
                <a:gd name="adj2" fmla="val 82245"/>
                <a:gd name="adj3" fmla="val 16667"/>
              </a:avLst>
            </a:prstGeom>
            <a:noFill/>
            <a:ln w="254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0" name="Picture 69" descr="Shape, circle, rectangle&#10;&#10;Description automatically generated">
              <a:extLst>
                <a:ext uri="{FF2B5EF4-FFF2-40B4-BE49-F238E27FC236}">
                  <a16:creationId xmlns:a16="http://schemas.microsoft.com/office/drawing/2014/main" id="{4209130C-A4B5-413E-A58D-361719A65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9372" y="5029994"/>
              <a:ext cx="1178421" cy="679764"/>
            </a:xfrm>
            <a:prstGeom prst="rect">
              <a:avLst/>
            </a:prstGeom>
          </p:spPr>
        </p:pic>
        <p:pic>
          <p:nvPicPr>
            <p:cNvPr id="71" name="Picture 70" descr="A picture containing text, electronics, computer, indoor&#10;&#10;Description automatically generated">
              <a:extLst>
                <a:ext uri="{FF2B5EF4-FFF2-40B4-BE49-F238E27FC236}">
                  <a16:creationId xmlns:a16="http://schemas.microsoft.com/office/drawing/2014/main" id="{22BCD616-8388-4716-A253-1BA6EAE700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262"/>
            <a:stretch/>
          </p:blipFill>
          <p:spPr>
            <a:xfrm>
              <a:off x="10356770" y="4571120"/>
              <a:ext cx="424921" cy="528220"/>
            </a:xfrm>
            <a:prstGeom prst="rect">
              <a:avLst/>
            </a:prstGeom>
          </p:spPr>
        </p:pic>
        <p:pic>
          <p:nvPicPr>
            <p:cNvPr id="72" name="Picture 71" descr="A picture containing text, electronics, computer, indoor&#10;&#10;Description automatically generated">
              <a:extLst>
                <a:ext uri="{FF2B5EF4-FFF2-40B4-BE49-F238E27FC236}">
                  <a16:creationId xmlns:a16="http://schemas.microsoft.com/office/drawing/2014/main" id="{73E10A6F-D114-409C-96E6-7015246EF4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262"/>
            <a:stretch/>
          </p:blipFill>
          <p:spPr>
            <a:xfrm>
              <a:off x="10738863" y="4571120"/>
              <a:ext cx="424921" cy="5282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97915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11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64079"/>
            <a:chOff x="10804163" y="15567396"/>
            <a:chExt cx="912053" cy="664079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1011479" y="15735057"/>
              <a:ext cx="59343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39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ACC988D-31DE-4CA7-897A-8F0EB6710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78" y="4487545"/>
            <a:ext cx="2274005" cy="85961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FA6C83C-931D-4C07-826F-0DD0B2ED8F7E}"/>
              </a:ext>
            </a:extLst>
          </p:cNvPr>
          <p:cNvSpPr/>
          <p:nvPr/>
        </p:nvSpPr>
        <p:spPr>
          <a:xfrm>
            <a:off x="3717986" y="1244590"/>
            <a:ext cx="4350240" cy="2862105"/>
          </a:xfrm>
          <a:prstGeom prst="roundRect">
            <a:avLst/>
          </a:prstGeom>
          <a:solidFill>
            <a:srgbClr val="F2F7F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 descr="A picture containing text, indoor, screen, dark&#10;&#10;Description automatically generated">
            <a:extLst>
              <a:ext uri="{FF2B5EF4-FFF2-40B4-BE49-F238E27FC236}">
                <a16:creationId xmlns:a16="http://schemas.microsoft.com/office/drawing/2014/main" id="{664D71EC-8F26-46BD-BBE8-AF43B1880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499" y="1505847"/>
            <a:ext cx="4445532" cy="222276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D5C3197-9ABB-4B58-ABA7-FCDBC3A2420A}"/>
              </a:ext>
            </a:extLst>
          </p:cNvPr>
          <p:cNvGrpSpPr/>
          <p:nvPr/>
        </p:nvGrpSpPr>
        <p:grpSpPr>
          <a:xfrm>
            <a:off x="5981005" y="2920025"/>
            <a:ext cx="2331364" cy="1347665"/>
            <a:chOff x="2263019" y="3547778"/>
            <a:chExt cx="2331364" cy="1347665"/>
          </a:xfrm>
        </p:grpSpPr>
        <p:pic>
          <p:nvPicPr>
            <p:cNvPr id="21" name="Picture 20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BB35FA4E-39C8-4040-95ED-1B62D6F6E8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237"/>
            <a:stretch/>
          </p:blipFill>
          <p:spPr>
            <a:xfrm>
              <a:off x="3302596" y="3817288"/>
              <a:ext cx="1291787" cy="1078155"/>
            </a:xfrm>
            <a:prstGeom prst="ellipse">
              <a:avLst/>
            </a:prstGeom>
          </p:spPr>
        </p:pic>
        <p:pic>
          <p:nvPicPr>
            <p:cNvPr id="22" name="Picture 2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670C9F3-05D3-4BEE-A3C6-65AF65D64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792"/>
            <a:stretch/>
          </p:blipFill>
          <p:spPr>
            <a:xfrm>
              <a:off x="2263019" y="3547778"/>
              <a:ext cx="1685470" cy="1347665"/>
            </a:xfrm>
            <a:prstGeom prst="ellipse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1926A37-5224-488F-A6AF-3CA709D2D66D}"/>
              </a:ext>
            </a:extLst>
          </p:cNvPr>
          <p:cNvSpPr txBox="1"/>
          <p:nvPr/>
        </p:nvSpPr>
        <p:spPr>
          <a:xfrm>
            <a:off x="4603784" y="3356195"/>
            <a:ext cx="2014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 </a:t>
            </a:r>
            <a:r>
              <a:rPr lang="en-GB" sz="2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espace</a:t>
            </a:r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chez nous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4ACBB1-8518-4EAF-82B2-943EAA1941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367" y="1750982"/>
            <a:ext cx="1752891" cy="250473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F84DF69-F6E3-45D2-B34C-DDDBD6A3CF12}"/>
              </a:ext>
            </a:extLst>
          </p:cNvPr>
          <p:cNvSpPr/>
          <p:nvPr/>
        </p:nvSpPr>
        <p:spPr>
          <a:xfrm>
            <a:off x="361941" y="1173246"/>
            <a:ext cx="2681488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E38878E-E518-4833-951C-AE1D4AED3799}"/>
              </a:ext>
            </a:extLst>
          </p:cNvPr>
          <p:cNvGrpSpPr/>
          <p:nvPr/>
        </p:nvGrpSpPr>
        <p:grpSpPr>
          <a:xfrm>
            <a:off x="8755614" y="1024428"/>
            <a:ext cx="2991081" cy="2306627"/>
            <a:chOff x="4876029" y="582476"/>
            <a:chExt cx="1822690" cy="140560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B1BFEA7-F619-4761-AED0-660ED48A4140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05601"/>
              <a:chOff x="4310576" y="875609"/>
              <a:chExt cx="2558030" cy="1902363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BFEB232-5528-47E4-BE1E-69969BFA437D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824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9831ACF7-775D-44F0-8D61-864729F6208F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A74B13F-6E81-43FB-BCCB-BC7A61135C90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E369491-7352-482E-92C2-94DB576E2F0E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Talking about life at home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6318CF4-995C-43F4-8C23-00B9DA6F57BE}"/>
                </a:ext>
              </a:extLst>
            </p:cNvPr>
            <p:cNvSpPr/>
            <p:nvPr/>
          </p:nvSpPr>
          <p:spPr>
            <a:xfrm>
              <a:off x="4961589" y="1435439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1E9F8F-BA14-4C75-9C5C-278CE01C9C9C}"/>
                </a:ext>
              </a:extLst>
            </p:cNvPr>
            <p:cNvSpPr txBox="1"/>
            <p:nvPr/>
          </p:nvSpPr>
          <p:spPr>
            <a:xfrm>
              <a:off x="5121241" y="1420222"/>
              <a:ext cx="1575350" cy="562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Comparing what we have with what others (they) have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444CB54-4DD6-4210-A18A-180C5C0015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691" y="1233876"/>
            <a:ext cx="2268011" cy="547129"/>
          </a:xfrm>
          <a:prstGeom prst="rect">
            <a:avLst/>
          </a:prstGeom>
        </p:spPr>
      </p:pic>
      <p:pic>
        <p:nvPicPr>
          <p:cNvPr id="35" name="Picture 34" descr="A picture containing text, building, painted, window&#10;&#10;Description automatically generated">
            <a:extLst>
              <a:ext uri="{FF2B5EF4-FFF2-40B4-BE49-F238E27FC236}">
                <a16:creationId xmlns:a16="http://schemas.microsoft.com/office/drawing/2014/main" id="{F2EB31C8-EBA9-4AEB-ACEC-5EF7D91C83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750" y="1036161"/>
            <a:ext cx="1272938" cy="1276928"/>
          </a:xfrm>
          <a:prstGeom prst="rect">
            <a:avLst/>
          </a:prstGeom>
        </p:spPr>
      </p:pic>
      <p:graphicFrame>
        <p:nvGraphicFramePr>
          <p:cNvPr id="43" name="Table 51">
            <a:extLst>
              <a:ext uri="{FF2B5EF4-FFF2-40B4-BE49-F238E27FC236}">
                <a16:creationId xmlns:a16="http://schemas.microsoft.com/office/drawing/2014/main" id="{D190339A-BF47-4570-B4EF-D968160797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711339"/>
              </p:ext>
            </p:extLst>
          </p:nvPr>
        </p:nvGraphicFramePr>
        <p:xfrm>
          <a:off x="374029" y="5302069"/>
          <a:ext cx="8692467" cy="27291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73117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317069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871542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330739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48873"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latin typeface="Century Gothic" panose="020B0502020202020204" pitchFamily="34" charset="0"/>
                        </a:rPr>
                        <a:t>ils</a:t>
                      </a:r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dirty="0" err="1">
                          <a:latin typeface="Century Gothic" panose="020B0502020202020204" pitchFamily="34" charset="0"/>
                        </a:rPr>
                        <a:t>ont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000" b="1" dirty="0" err="1">
                          <a:latin typeface="Century Gothic" panose="020B0502020202020204" pitchFamily="34" charset="0"/>
                        </a:rPr>
                        <a:t>fenêtre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48873"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latin typeface="Century Gothic" panose="020B0502020202020204" pitchFamily="34" charset="0"/>
                        </a:rPr>
                        <a:t>elles</a:t>
                      </a:r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dirty="0" err="1">
                          <a:latin typeface="Century Gothic" panose="020B0502020202020204" pitchFamily="34" charset="0"/>
                        </a:rPr>
                        <a:t>ont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l’idée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0795461"/>
                  </a:ext>
                </a:extLst>
              </a:tr>
              <a:tr h="448873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le bureau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000" b="1" dirty="0" err="1">
                          <a:latin typeface="Century Gothic" panose="020B0502020202020204" pitchFamily="34" charset="0"/>
                        </a:rPr>
                        <a:t>jardin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8615051"/>
                  </a:ext>
                </a:extLst>
              </a:tr>
              <a:tr h="448873"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latin typeface="Century Gothic" panose="020B0502020202020204" pitchFamily="34" charset="0"/>
                        </a:rPr>
                        <a:t>l’espace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000" b="1" dirty="0" err="1">
                          <a:latin typeface="Century Gothic" panose="020B0502020202020204" pitchFamily="34" charset="0"/>
                        </a:rPr>
                        <a:t>lampe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4584592"/>
                  </a:ext>
                </a:extLst>
              </a:tr>
              <a:tr h="448873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la chaise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l’ordinateur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5509596"/>
                  </a:ext>
                </a:extLst>
              </a:tr>
              <a:tr h="448873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la chambre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la salle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0896751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DB6949E4-7B7C-4D38-B02D-3B59D67691AF}"/>
              </a:ext>
            </a:extLst>
          </p:cNvPr>
          <p:cNvSpPr txBox="1"/>
          <p:nvPr/>
        </p:nvSpPr>
        <p:spPr>
          <a:xfrm>
            <a:off x="2534258" y="4698513"/>
            <a:ext cx="6702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" name="CustomShape 14">
            <a:extLst>
              <a:ext uri="{FF2B5EF4-FFF2-40B4-BE49-F238E27FC236}">
                <a16:creationId xmlns:a16="http://schemas.microsoft.com/office/drawing/2014/main" id="{4C1CA5DD-2412-4149-B2E6-3449632A76C6}"/>
              </a:ext>
            </a:extLst>
          </p:cNvPr>
          <p:cNvSpPr/>
          <p:nvPr/>
        </p:nvSpPr>
        <p:spPr>
          <a:xfrm>
            <a:off x="8896020" y="4654001"/>
            <a:ext cx="2429856" cy="1438204"/>
          </a:xfrm>
          <a:prstGeom prst="wedgeEllipseCallout">
            <a:avLst>
              <a:gd name="adj1" fmla="val 49045"/>
              <a:gd name="adj2" fmla="val 39704"/>
            </a:avLst>
          </a:prstGeom>
          <a:solidFill>
            <a:schemeClr val="bg1">
              <a:lumMod val="95000"/>
            </a:schemeClr>
          </a:solidFill>
          <a:ln w="12600">
            <a:solidFill>
              <a:srgbClr val="FF0066"/>
            </a:solidFill>
            <a:miter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The words in 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bold</a:t>
            </a:r>
            <a:r>
              <a:rPr kumimoji="0" lang="en-GB" sz="2000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are new to you.</a:t>
            </a:r>
            <a:endParaRPr kumimoji="0" lang="en-GB" sz="2000" i="0" u="none" strike="noStrike" kern="0" cap="none" spc="-1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E753B9AF-97BE-4836-9057-8EE289CC6F89}"/>
              </a:ext>
            </a:extLst>
          </p:cNvPr>
          <p:cNvSpPr/>
          <p:nvPr/>
        </p:nvSpPr>
        <p:spPr>
          <a:xfrm>
            <a:off x="220958" y="8385909"/>
            <a:ext cx="11637036" cy="2942036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546F70D2-A2F8-410B-A988-A0EF162EA076}"/>
              </a:ext>
            </a:extLst>
          </p:cNvPr>
          <p:cNvSpPr txBox="1">
            <a:spLocks/>
          </p:cNvSpPr>
          <p:nvPr/>
        </p:nvSpPr>
        <p:spPr>
          <a:xfrm>
            <a:off x="377800" y="8330145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Avoir</a:t>
            </a:r>
            <a:r>
              <a:rPr lang="en-GB" sz="2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2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[to have, having]</a:t>
            </a:r>
            <a:endParaRPr lang="en-GB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A4BA502-5D7D-4B85-810F-BD5796D517E6}"/>
              </a:ext>
            </a:extLst>
          </p:cNvPr>
          <p:cNvSpPr/>
          <p:nvPr/>
        </p:nvSpPr>
        <p:spPr>
          <a:xfrm>
            <a:off x="352092" y="8815447"/>
            <a:ext cx="49427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To say ‘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we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’ and ‘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you (plural)’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+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avoir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46DA0BA-26A7-42F7-8CB3-FA3C414D6AA0}"/>
              </a:ext>
            </a:extLst>
          </p:cNvPr>
          <p:cNvSpPr txBox="1"/>
          <p:nvPr/>
        </p:nvSpPr>
        <p:spPr>
          <a:xfrm>
            <a:off x="1768239" y="9113656"/>
            <a:ext cx="62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55" name="Picture 54" descr="Shape, circle, rectangle&#10;&#10;Description automatically generated">
            <a:extLst>
              <a:ext uri="{FF2B5EF4-FFF2-40B4-BE49-F238E27FC236}">
                <a16:creationId xmlns:a16="http://schemas.microsoft.com/office/drawing/2014/main" id="{572F8643-C1D4-4AA4-8C98-148E4498AE1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42" y="10313544"/>
            <a:ext cx="1177006" cy="82776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D172551-7DA9-4604-BF8E-96C3CC46B4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4599" y="9180625"/>
            <a:ext cx="894856" cy="724106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C523D01D-98B9-42BE-9B70-50CAAF38C562}"/>
              </a:ext>
            </a:extLst>
          </p:cNvPr>
          <p:cNvSpPr txBox="1"/>
          <p:nvPr/>
        </p:nvSpPr>
        <p:spPr>
          <a:xfrm>
            <a:off x="1289455" y="9805458"/>
            <a:ext cx="3443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  have some exercises.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C26A87E-4E80-4B64-8423-A18737BECA0D}"/>
              </a:ext>
            </a:extLst>
          </p:cNvPr>
          <p:cNvSpPr/>
          <p:nvPr/>
        </p:nvSpPr>
        <p:spPr>
          <a:xfrm>
            <a:off x="1487292" y="10927835"/>
            <a:ext cx="36375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 (all) have some lessons.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30C631C-F4F6-425F-95B5-A84355C3028B}"/>
              </a:ext>
            </a:extLst>
          </p:cNvPr>
          <p:cNvSpPr/>
          <p:nvPr/>
        </p:nvSpPr>
        <p:spPr>
          <a:xfrm>
            <a:off x="1515319" y="10366009"/>
            <a:ext cx="279916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Vou</a:t>
            </a:r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</a:t>
            </a:r>
            <a:r>
              <a:rPr lang="en-GB" sz="2000" b="1" dirty="0" err="1">
                <a:solidFill>
                  <a:srgbClr val="E7E6E6">
                    <a:lumMod val="50000"/>
                  </a:srgbClr>
                </a:solidFill>
                <a:latin typeface="Century Gothic" panose="020B0502020202020204" pitchFamily="34" charset="0"/>
              </a:rPr>
              <a:t>z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des 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cours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3" name="Graphic 62" descr="Line arrow Rotate left">
            <a:extLst>
              <a:ext uri="{FF2B5EF4-FFF2-40B4-BE49-F238E27FC236}">
                <a16:creationId xmlns:a16="http://schemas.microsoft.com/office/drawing/2014/main" id="{169777B8-E8CD-4FBA-A8B8-75BAF9A976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9768366">
            <a:off x="2087776" y="10559745"/>
            <a:ext cx="474603" cy="474603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0739E376-AF5D-49E3-BE35-A892C1F4A041}"/>
              </a:ext>
            </a:extLst>
          </p:cNvPr>
          <p:cNvSpPr txBox="1"/>
          <p:nvPr/>
        </p:nvSpPr>
        <p:spPr>
          <a:xfrm>
            <a:off x="1208920" y="9328670"/>
            <a:ext cx="5389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Nou</a:t>
            </a:r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von</a:t>
            </a:r>
            <a:r>
              <a:rPr lang="en-GB" sz="2000" b="1" dirty="0" err="1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de</a:t>
            </a:r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xercis</a:t>
            </a:r>
            <a:r>
              <a:rPr lang="en-GB" sz="2000" b="1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es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65" name="Graphic 64" descr="Line arrow Rotate left">
            <a:extLst>
              <a:ext uri="{FF2B5EF4-FFF2-40B4-BE49-F238E27FC236}">
                <a16:creationId xmlns:a16="http://schemas.microsoft.com/office/drawing/2014/main" id="{B08AA110-13A9-46EB-B15F-3A01DAFD13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9768366">
            <a:off x="1751392" y="9505974"/>
            <a:ext cx="474603" cy="474603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A09D901C-B7B3-43D2-9799-D0AFC61EA972}"/>
              </a:ext>
            </a:extLst>
          </p:cNvPr>
          <p:cNvSpPr txBox="1"/>
          <p:nvPr/>
        </p:nvSpPr>
        <p:spPr>
          <a:xfrm>
            <a:off x="3069633" y="9097681"/>
            <a:ext cx="62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z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E9C0FE1-6624-4D79-84B0-6E1DEBFA031B}"/>
              </a:ext>
            </a:extLst>
          </p:cNvPr>
          <p:cNvSpPr txBox="1"/>
          <p:nvPr/>
        </p:nvSpPr>
        <p:spPr>
          <a:xfrm>
            <a:off x="1987776" y="10091643"/>
            <a:ext cx="62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z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68" name="Graphic 67" descr="Line arrow Rotate left">
            <a:extLst>
              <a:ext uri="{FF2B5EF4-FFF2-40B4-BE49-F238E27FC236}">
                <a16:creationId xmlns:a16="http://schemas.microsoft.com/office/drawing/2014/main" id="{907A851C-41DE-4239-8FCD-B96F6B2585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9768366">
            <a:off x="3143426" y="9436145"/>
            <a:ext cx="474603" cy="474603"/>
          </a:xfrm>
          <a:prstGeom prst="rect">
            <a:avLst/>
          </a:prstGeom>
        </p:spPr>
      </p:pic>
      <p:sp>
        <p:nvSpPr>
          <p:cNvPr id="69" name="Title 1">
            <a:extLst>
              <a:ext uri="{FF2B5EF4-FFF2-40B4-BE49-F238E27FC236}">
                <a16:creationId xmlns:a16="http://schemas.microsoft.com/office/drawing/2014/main" id="{1ECACAD1-5741-41F3-9017-A4008CA5673C}"/>
              </a:ext>
            </a:extLst>
          </p:cNvPr>
          <p:cNvSpPr txBox="1">
            <a:spLocks/>
          </p:cNvSpPr>
          <p:nvPr/>
        </p:nvSpPr>
        <p:spPr>
          <a:xfrm>
            <a:off x="9739721" y="8704454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70" name="Google Shape;170;p8" descr="Jigsaw, Puzzle, Piece, Game, Concept, Solution">
            <a:extLst>
              <a:ext uri="{FF2B5EF4-FFF2-40B4-BE49-F238E27FC236}">
                <a16:creationId xmlns:a16="http://schemas.microsoft.com/office/drawing/2014/main" id="{6148663D-BB28-4254-B23C-2C5A7E9012C6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521552" y="8620182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2B17BE28-6DB4-4CBA-B9C5-530D1209E0C0}"/>
              </a:ext>
            </a:extLst>
          </p:cNvPr>
          <p:cNvSpPr/>
          <p:nvPr/>
        </p:nvSpPr>
        <p:spPr>
          <a:xfrm>
            <a:off x="5349498" y="8800673"/>
            <a:ext cx="30937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To say ‘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they’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+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avoir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A989C02-EAE2-4A40-AF91-3C1A38BC8F45}"/>
              </a:ext>
            </a:extLst>
          </p:cNvPr>
          <p:cNvSpPr/>
          <p:nvPr/>
        </p:nvSpPr>
        <p:spPr>
          <a:xfrm>
            <a:off x="6351183" y="9371000"/>
            <a:ext cx="21066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they have</a:t>
            </a:r>
            <a:b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mpl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mixed pl)</a:t>
            </a:r>
          </a:p>
        </p:txBody>
      </p:sp>
      <p:pic>
        <p:nvPicPr>
          <p:cNvPr id="73" name="Picture 72" descr="A picture containing text&#10;&#10;Description automatically generated">
            <a:extLst>
              <a:ext uri="{FF2B5EF4-FFF2-40B4-BE49-F238E27FC236}">
                <a16:creationId xmlns:a16="http://schemas.microsoft.com/office/drawing/2014/main" id="{26AD1ADD-0451-47FC-83D4-0D975804DF39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64" y="10252375"/>
            <a:ext cx="910510" cy="641289"/>
          </a:xfrm>
          <a:prstGeom prst="rect">
            <a:avLst/>
          </a:prstGeom>
        </p:spPr>
      </p:pic>
      <p:pic>
        <p:nvPicPr>
          <p:cNvPr id="74" name="Picture 73" descr="A picture containing text&#10;&#10;Description automatically generated">
            <a:extLst>
              <a:ext uri="{FF2B5EF4-FFF2-40B4-BE49-F238E27FC236}">
                <a16:creationId xmlns:a16="http://schemas.microsoft.com/office/drawing/2014/main" id="{38D3D880-45B1-4278-8779-BCFC89E6F7E7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478" y="9322544"/>
            <a:ext cx="1157054" cy="733292"/>
          </a:xfrm>
          <a:prstGeom prst="rect">
            <a:avLst/>
          </a:prstGeom>
        </p:spPr>
      </p:pic>
      <p:pic>
        <p:nvPicPr>
          <p:cNvPr id="75" name="Picture 74" descr="Shape&#10;&#10;Description automatically generated">
            <a:extLst>
              <a:ext uri="{FF2B5EF4-FFF2-40B4-BE49-F238E27FC236}">
                <a16:creationId xmlns:a16="http://schemas.microsoft.com/office/drawing/2014/main" id="{A948D659-10DB-4CB0-B059-F07ADC1482AB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24" y="9323605"/>
            <a:ext cx="1034402" cy="733292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117595C7-92B8-4EC7-AA2F-85DE80B4B5C2}"/>
              </a:ext>
            </a:extLst>
          </p:cNvPr>
          <p:cNvSpPr txBox="1"/>
          <p:nvPr/>
        </p:nvSpPr>
        <p:spPr>
          <a:xfrm>
            <a:off x="5386428" y="9322544"/>
            <a:ext cx="2745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Il</a:t>
            </a:r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</a:t>
            </a:r>
            <a:r>
              <a:rPr lang="en-GB" sz="2000" b="1" dirty="0" err="1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t</a:t>
            </a:r>
            <a:endParaRPr lang="en-GB" sz="2000" dirty="0">
              <a:solidFill>
                <a:prstClr val="white">
                  <a:lumMod val="50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4AD43DE-7032-4B70-AC1A-5787731B58B4}"/>
              </a:ext>
            </a:extLst>
          </p:cNvPr>
          <p:cNvSpPr txBox="1"/>
          <p:nvPr/>
        </p:nvSpPr>
        <p:spPr>
          <a:xfrm>
            <a:off x="5302400" y="10372965"/>
            <a:ext cx="2745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eIle</a:t>
            </a:r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</a:t>
            </a:r>
            <a:r>
              <a:rPr lang="en-GB" sz="2000" b="1" dirty="0" err="1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t</a:t>
            </a:r>
            <a:endParaRPr lang="en-GB" sz="2000" dirty="0">
              <a:solidFill>
                <a:prstClr val="white">
                  <a:lumMod val="50000"/>
                </a:prst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80" name="Graphic 79" descr="Line arrow Rotate left">
            <a:extLst>
              <a:ext uri="{FF2B5EF4-FFF2-40B4-BE49-F238E27FC236}">
                <a16:creationId xmlns:a16="http://schemas.microsoft.com/office/drawing/2014/main" id="{B9DCD8ED-32EB-4023-95E6-8EBD569E59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9768366">
            <a:off x="5568383" y="9545175"/>
            <a:ext cx="474603" cy="474603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ED92A797-6F0D-4B4E-9CD5-5FA33EAAA78F}"/>
              </a:ext>
            </a:extLst>
          </p:cNvPr>
          <p:cNvSpPr txBox="1"/>
          <p:nvPr/>
        </p:nvSpPr>
        <p:spPr>
          <a:xfrm>
            <a:off x="5527737" y="9160828"/>
            <a:ext cx="62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83" name="Graphic 82" descr="Line arrow Rotate left">
            <a:extLst>
              <a:ext uri="{FF2B5EF4-FFF2-40B4-BE49-F238E27FC236}">
                <a16:creationId xmlns:a16="http://schemas.microsoft.com/office/drawing/2014/main" id="{3010CFD5-99CE-4546-8C7B-D47949030F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9768366">
            <a:off x="5787683" y="10580677"/>
            <a:ext cx="474603" cy="474603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0932B751-8CBC-4AEA-B860-F363FBE9D487}"/>
              </a:ext>
            </a:extLst>
          </p:cNvPr>
          <p:cNvSpPr txBox="1"/>
          <p:nvPr/>
        </p:nvSpPr>
        <p:spPr>
          <a:xfrm>
            <a:off x="5746378" y="10166105"/>
            <a:ext cx="626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z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BF13DD0-78CB-4182-B6DB-2E51C2C3C62D}"/>
              </a:ext>
            </a:extLst>
          </p:cNvPr>
          <p:cNvSpPr/>
          <p:nvPr/>
        </p:nvSpPr>
        <p:spPr>
          <a:xfrm>
            <a:off x="6444400" y="10419132"/>
            <a:ext cx="14446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they have</a:t>
            </a:r>
            <a:b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fpl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4CC72567-35D7-4896-BEEB-BBB2345EB27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86211" y="11793209"/>
            <a:ext cx="2377646" cy="853514"/>
          </a:xfrm>
          <a:prstGeom prst="rect">
            <a:avLst/>
          </a:prstGeom>
        </p:spPr>
      </p:pic>
      <p:graphicFrame>
        <p:nvGraphicFramePr>
          <p:cNvPr id="89" name="Table 88">
            <a:extLst>
              <a:ext uri="{FF2B5EF4-FFF2-40B4-BE49-F238E27FC236}">
                <a16:creationId xmlns:a16="http://schemas.microsoft.com/office/drawing/2014/main" id="{63EFC589-970B-4D79-B315-17C33F1C87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204426"/>
              </p:ext>
            </p:extLst>
          </p:nvPr>
        </p:nvGraphicFramePr>
        <p:xfrm>
          <a:off x="517227" y="12691674"/>
          <a:ext cx="5110331" cy="2773680"/>
        </p:xfrm>
        <a:graphic>
          <a:graphicData uri="http://schemas.openxmlformats.org/drawingml/2006/table">
            <a:tbl>
              <a:tblPr/>
              <a:tblGrid>
                <a:gridCol w="674536">
                  <a:extLst>
                    <a:ext uri="{9D8B030D-6E8A-4147-A177-3AD203B41FA5}">
                      <a16:colId xmlns:a16="http://schemas.microsoft.com/office/drawing/2014/main" val="2263784699"/>
                    </a:ext>
                  </a:extLst>
                </a:gridCol>
                <a:gridCol w="2044577">
                  <a:extLst>
                    <a:ext uri="{9D8B030D-6E8A-4147-A177-3AD203B41FA5}">
                      <a16:colId xmlns:a16="http://schemas.microsoft.com/office/drawing/2014/main" val="943075652"/>
                    </a:ext>
                  </a:extLst>
                </a:gridCol>
                <a:gridCol w="2391218">
                  <a:extLst>
                    <a:ext uri="{9D8B030D-6E8A-4147-A177-3AD203B41FA5}">
                      <a16:colId xmlns:a16="http://schemas.microsoft.com/office/drawing/2014/main" val="179145119"/>
                    </a:ext>
                  </a:extLst>
                </a:gridCol>
              </a:tblGrid>
              <a:tr h="38412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we are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they have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899833"/>
                  </a:ext>
                </a:extLst>
              </a:tr>
              <a:tr h="21588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654109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3543569"/>
                  </a:ext>
                </a:extLst>
              </a:tr>
              <a:tr h="1884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708911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2701432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971633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71573"/>
                  </a:ext>
                </a:extLst>
              </a:tr>
            </a:tbl>
          </a:graphicData>
        </a:graphic>
      </p:graphicFrame>
      <p:graphicFrame>
        <p:nvGraphicFramePr>
          <p:cNvPr id="90" name="Table 89">
            <a:extLst>
              <a:ext uri="{FF2B5EF4-FFF2-40B4-BE49-F238E27FC236}">
                <a16:creationId xmlns:a16="http://schemas.microsoft.com/office/drawing/2014/main" id="{DAA0116C-68CE-46C8-A741-932A9C2790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23174"/>
              </p:ext>
            </p:extLst>
          </p:nvPr>
        </p:nvGraphicFramePr>
        <p:xfrm>
          <a:off x="5916558" y="12678245"/>
          <a:ext cx="4127771" cy="2773680"/>
        </p:xfrm>
        <a:graphic>
          <a:graphicData uri="http://schemas.openxmlformats.org/drawingml/2006/table">
            <a:tbl>
              <a:tblPr/>
              <a:tblGrid>
                <a:gridCol w="4127771">
                  <a:extLst>
                    <a:ext uri="{9D8B030D-6E8A-4147-A177-3AD203B41FA5}">
                      <a16:colId xmlns:a16="http://schemas.microsoft.com/office/drawing/2014/main" val="54013314"/>
                    </a:ext>
                  </a:extLst>
                </a:gridCol>
              </a:tblGrid>
              <a:tr h="2346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quoi 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4947214"/>
                  </a:ext>
                </a:extLst>
              </a:tr>
              <a:tr h="215885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746118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512761"/>
                  </a:ext>
                </a:extLst>
              </a:tr>
              <a:tr h="188496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7363966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8686850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3434812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984773"/>
                  </a:ext>
                </a:extLst>
              </a:tr>
            </a:tbl>
          </a:graphicData>
        </a:graphic>
      </p:graphicFrame>
      <p:pic>
        <p:nvPicPr>
          <p:cNvPr id="96" name="Google Shape;248;p34">
            <a:extLst>
              <a:ext uri="{FF2B5EF4-FFF2-40B4-BE49-F238E27FC236}">
                <a16:creationId xmlns:a16="http://schemas.microsoft.com/office/drawing/2014/main" id="{1AAE53EA-9858-491C-8439-6B11651EBCFC}"/>
              </a:ext>
            </a:extLst>
          </p:cNvPr>
          <p:cNvPicPr/>
          <p:nvPr/>
        </p:nvPicPr>
        <p:blipFill>
          <a:blip r:embed="rId21"/>
          <a:stretch/>
        </p:blipFill>
        <p:spPr>
          <a:xfrm>
            <a:off x="1837195" y="13042713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39FF43D0-0134-4199-8C48-F6FB9B734B06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63"/>
          <a:stretch/>
        </p:blipFill>
        <p:spPr>
          <a:xfrm flipH="1">
            <a:off x="2605547" y="11335356"/>
            <a:ext cx="1514072" cy="1199789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53B92F-BD8F-4092-8CA6-F8158858FDB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60704" y="12461185"/>
            <a:ext cx="1597290" cy="1408298"/>
          </a:xfrm>
          <a:prstGeom prst="ellipse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198894A2-6C6D-4ACB-8ABD-391F2EA42D47}"/>
              </a:ext>
            </a:extLst>
          </p:cNvPr>
          <p:cNvSpPr txBox="1"/>
          <p:nvPr/>
        </p:nvSpPr>
        <p:spPr>
          <a:xfrm>
            <a:off x="3619087" y="11967272"/>
            <a:ext cx="8404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‘we have’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‘they have’ ?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l’objet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792587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11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51262"/>
            <a:chOff x="10804163" y="15567396"/>
            <a:chExt cx="912053" cy="651262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0939428" y="15686382"/>
              <a:ext cx="64152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40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5671565" y="6544203"/>
            <a:ext cx="6520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B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32C5A9EC-111F-4F44-9A75-8D128F390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78" y="6260275"/>
            <a:ext cx="2903975" cy="98202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1387" y="6324528"/>
            <a:ext cx="2377646" cy="85351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FD70E1E-6CB4-46AE-A77E-07DA2B1C5A74}"/>
              </a:ext>
            </a:extLst>
          </p:cNvPr>
          <p:cNvSpPr/>
          <p:nvPr/>
        </p:nvSpPr>
        <p:spPr>
          <a:xfrm>
            <a:off x="277482" y="1213142"/>
            <a:ext cx="11576093" cy="4963282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B22B52A-84A8-449E-8851-62414D02A7B9}"/>
              </a:ext>
            </a:extLst>
          </p:cNvPr>
          <p:cNvSpPr txBox="1">
            <a:spLocks/>
          </p:cNvSpPr>
          <p:nvPr/>
        </p:nvSpPr>
        <p:spPr>
          <a:xfrm>
            <a:off x="434324" y="1157378"/>
            <a:ext cx="5995326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Adjectives – after and before the noun</a:t>
            </a:r>
            <a:endParaRPr lang="en-GB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5468E6-4FBF-47B5-B526-360F5C3F596C}"/>
              </a:ext>
            </a:extLst>
          </p:cNvPr>
          <p:cNvSpPr/>
          <p:nvPr/>
        </p:nvSpPr>
        <p:spPr>
          <a:xfrm>
            <a:off x="408616" y="1642680"/>
            <a:ext cx="49427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Most adjectives go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after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 noun: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5363D902-C591-418B-9766-6B5BBE0F5EA7}"/>
              </a:ext>
            </a:extLst>
          </p:cNvPr>
          <p:cNvSpPr txBox="1">
            <a:spLocks/>
          </p:cNvSpPr>
          <p:nvPr/>
        </p:nvSpPr>
        <p:spPr>
          <a:xfrm>
            <a:off x="9734627" y="1611722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4" name="Google Shape;170;p8" descr="Jigsaw, Puzzle, Piece, Game, Concept, Solution">
            <a:extLst>
              <a:ext uri="{FF2B5EF4-FFF2-40B4-BE49-F238E27FC236}">
                <a16:creationId xmlns:a16="http://schemas.microsoft.com/office/drawing/2014/main" id="{FB396DCE-40A5-4A6C-8371-21324D1A28D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16458" y="1527450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82B8911-10A3-40E3-999F-F33E045D5BB7}"/>
              </a:ext>
            </a:extLst>
          </p:cNvPr>
          <p:cNvSpPr txBox="1"/>
          <p:nvPr/>
        </p:nvSpPr>
        <p:spPr>
          <a:xfrm>
            <a:off x="434324" y="2003351"/>
            <a:ext cx="4101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un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ordinateur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lent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7B33291-586F-4B05-A3DD-E57262D39715}"/>
              </a:ext>
            </a:extLst>
          </p:cNvPr>
          <p:cNvSpPr txBox="1"/>
          <p:nvPr/>
        </p:nvSpPr>
        <p:spPr>
          <a:xfrm>
            <a:off x="3410120" y="2002851"/>
            <a:ext cx="4101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slow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computer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ACC1828-D3EB-486E-9B3F-FF0F2B27EA20}"/>
              </a:ext>
            </a:extLst>
          </p:cNvPr>
          <p:cNvSpPr/>
          <p:nvPr/>
        </p:nvSpPr>
        <p:spPr>
          <a:xfrm>
            <a:off x="408616" y="2498483"/>
            <a:ext cx="10580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However, some adjectives go </a:t>
            </a:r>
            <a:r>
              <a:rPr lang="en-GB" sz="2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before</a:t>
            </a: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the noun:</a:t>
            </a:r>
            <a:endParaRPr lang="en-GB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BBC1EA1-8E25-484A-AD19-9CCDEE353638}"/>
              </a:ext>
            </a:extLst>
          </p:cNvPr>
          <p:cNvSpPr/>
          <p:nvPr/>
        </p:nvSpPr>
        <p:spPr>
          <a:xfrm>
            <a:off x="408616" y="2898593"/>
            <a:ext cx="124345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These are adjectives that refer to </a:t>
            </a:r>
            <a:r>
              <a:rPr lang="en-GB" sz="2000" b="1" spc="-1" dirty="0">
                <a:solidFill>
                  <a:srgbClr val="FF3888"/>
                </a:solidFill>
                <a:latin typeface="Century Gothic" panose="020B0502020202020204" pitchFamily="34" charset="0"/>
              </a:rPr>
              <a:t>b</a:t>
            </a: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eauty, </a:t>
            </a:r>
            <a:r>
              <a:rPr lang="en-GB" sz="2000" b="1" spc="-1" dirty="0">
                <a:solidFill>
                  <a:srgbClr val="FF3888"/>
                </a:solidFill>
                <a:latin typeface="Century Gothic" panose="020B0502020202020204" pitchFamily="34" charset="0"/>
              </a:rPr>
              <a:t>a</a:t>
            </a: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ge, </a:t>
            </a:r>
            <a:r>
              <a:rPr lang="en-GB" sz="2000" b="1" spc="-1" dirty="0">
                <a:solidFill>
                  <a:srgbClr val="FF3888"/>
                </a:solidFill>
                <a:latin typeface="Century Gothic" panose="020B0502020202020204" pitchFamily="34" charset="0"/>
              </a:rPr>
              <a:t>g</a:t>
            </a: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ood/bad or </a:t>
            </a:r>
            <a:r>
              <a:rPr lang="en-GB" sz="2000" b="1" spc="-1" dirty="0">
                <a:solidFill>
                  <a:srgbClr val="FF3888"/>
                </a:solidFill>
                <a:latin typeface="Century Gothic" panose="020B0502020202020204" pitchFamily="34" charset="0"/>
              </a:rPr>
              <a:t>s</a:t>
            </a:r>
            <a:r>
              <a:rPr lang="en-GB" sz="200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ize:</a:t>
            </a:r>
            <a:endParaRPr lang="en-GB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1" name="Picture 2" descr="Plastic bag Shopping Bags &amp; Trolleys Clip art - shopping bag png ...">
            <a:extLst>
              <a:ext uri="{FF2B5EF4-FFF2-40B4-BE49-F238E27FC236}">
                <a16:creationId xmlns:a16="http://schemas.microsoft.com/office/drawing/2014/main" id="{935DDC83-3F35-4986-977B-33C14B2F6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936" y="3035496"/>
            <a:ext cx="2520204" cy="202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199B8C54-5772-48BF-9058-0B98B387D025}"/>
              </a:ext>
            </a:extLst>
          </p:cNvPr>
          <p:cNvSpPr txBox="1"/>
          <p:nvPr/>
        </p:nvSpPr>
        <p:spPr>
          <a:xfrm>
            <a:off x="1265040" y="5401759"/>
            <a:ext cx="10216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grand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bureau			a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big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desk</a:t>
            </a:r>
          </a:p>
          <a:p>
            <a:pPr defTabSz="914400">
              <a:defRPr/>
            </a:pP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petite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maison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			a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small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house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57B7EF1-5872-462A-8002-4982AB8AAC2D}"/>
              </a:ext>
            </a:extLst>
          </p:cNvPr>
          <p:cNvSpPr txBox="1"/>
          <p:nvPr/>
        </p:nvSpPr>
        <p:spPr>
          <a:xfrm>
            <a:off x="1265040" y="4684124"/>
            <a:ext cx="10216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bonne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idée	 		a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good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idea</a:t>
            </a:r>
          </a:p>
          <a:p>
            <a:pPr defTabSz="914400">
              <a:defRPr/>
            </a:pP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mauvaise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question 		a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bad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question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ECD7ECD-A094-48D5-A05F-AFFA8542A0B3}"/>
              </a:ext>
            </a:extLst>
          </p:cNvPr>
          <p:cNvSpPr txBox="1"/>
          <p:nvPr/>
        </p:nvSpPr>
        <p:spPr>
          <a:xfrm>
            <a:off x="1250014" y="3991367"/>
            <a:ext cx="10216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vieux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professeur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			an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old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teacher</a:t>
            </a:r>
          </a:p>
          <a:p>
            <a:pPr defTabSz="914400">
              <a:defRPr/>
            </a:pP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jeune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enfant			a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young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(female) child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5E0F444-DCC8-4848-851F-5FBE8ECB0500}"/>
              </a:ext>
            </a:extLst>
          </p:cNvPr>
          <p:cNvSpPr txBox="1"/>
          <p:nvPr/>
        </p:nvSpPr>
        <p:spPr>
          <a:xfrm>
            <a:off x="1285183" y="3301885"/>
            <a:ext cx="10216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beau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jardin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				a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beautiful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garden</a:t>
            </a:r>
          </a:p>
          <a:p>
            <a:pPr defTabSz="914400">
              <a:defRPr/>
            </a:pP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belle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chambre			a </a:t>
            </a:r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beautiful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bedroom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4EF2069-8741-4356-BC71-D5B52CFDCE55}"/>
              </a:ext>
            </a:extLst>
          </p:cNvPr>
          <p:cNvSpPr txBox="1"/>
          <p:nvPr/>
        </p:nvSpPr>
        <p:spPr>
          <a:xfrm>
            <a:off x="378685" y="3348365"/>
            <a:ext cx="947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538A66C-1C47-43A2-80CE-55E936321718}"/>
              </a:ext>
            </a:extLst>
          </p:cNvPr>
          <p:cNvSpPr txBox="1"/>
          <p:nvPr/>
        </p:nvSpPr>
        <p:spPr>
          <a:xfrm>
            <a:off x="440303" y="3991367"/>
            <a:ext cx="947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6250F4A-022D-4160-A1BF-BC212107BCD0}"/>
              </a:ext>
            </a:extLst>
          </p:cNvPr>
          <p:cNvSpPr txBox="1"/>
          <p:nvPr/>
        </p:nvSpPr>
        <p:spPr>
          <a:xfrm>
            <a:off x="440303" y="4727546"/>
            <a:ext cx="947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5DA2932-41EF-4404-B608-D4D12A5DB74E}"/>
              </a:ext>
            </a:extLst>
          </p:cNvPr>
          <p:cNvSpPr txBox="1"/>
          <p:nvPr/>
        </p:nvSpPr>
        <p:spPr>
          <a:xfrm>
            <a:off x="440303" y="5430381"/>
            <a:ext cx="947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A0F436A-21F2-4D18-90E6-E5A1C45DE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293294"/>
              </p:ext>
            </p:extLst>
          </p:nvPr>
        </p:nvGraphicFramePr>
        <p:xfrm>
          <a:off x="354949" y="7185267"/>
          <a:ext cx="2719113" cy="1981200"/>
        </p:xfrm>
        <a:graphic>
          <a:graphicData uri="http://schemas.openxmlformats.org/drawingml/2006/table">
            <a:tbl>
              <a:tblPr/>
              <a:tblGrid>
                <a:gridCol w="674536">
                  <a:extLst>
                    <a:ext uri="{9D8B030D-6E8A-4147-A177-3AD203B41FA5}">
                      <a16:colId xmlns:a16="http://schemas.microsoft.com/office/drawing/2014/main" val="1978532243"/>
                    </a:ext>
                  </a:extLst>
                </a:gridCol>
                <a:gridCol w="2044577">
                  <a:extLst>
                    <a:ext uri="{9D8B030D-6E8A-4147-A177-3AD203B41FA5}">
                      <a16:colId xmlns:a16="http://schemas.microsoft.com/office/drawing/2014/main" val="764654062"/>
                    </a:ext>
                  </a:extLst>
                </a:gridCol>
              </a:tblGrid>
              <a:tr h="28799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A | B ?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1095142"/>
                  </a:ext>
                </a:extLst>
              </a:tr>
              <a:tr h="28799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7187400"/>
                  </a:ext>
                </a:extLst>
              </a:tr>
              <a:tr h="28799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9272575"/>
                  </a:ext>
                </a:extLst>
              </a:tr>
              <a:tr h="28799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9386"/>
                  </a:ext>
                </a:extLst>
              </a:tr>
              <a:tr h="28799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7623939"/>
                  </a:ext>
                </a:extLst>
              </a:tr>
            </a:tbl>
          </a:graphicData>
        </a:graphic>
      </p:graphicFrame>
      <p:graphicFrame>
        <p:nvGraphicFramePr>
          <p:cNvPr id="61" name="Table 60">
            <a:extLst>
              <a:ext uri="{FF2B5EF4-FFF2-40B4-BE49-F238E27FC236}">
                <a16:creationId xmlns:a16="http://schemas.microsoft.com/office/drawing/2014/main" id="{9EFFEE60-CAF6-430D-9B84-CA46468B9C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0346"/>
              </p:ext>
            </p:extLst>
          </p:nvPr>
        </p:nvGraphicFramePr>
        <p:xfrm>
          <a:off x="3527790" y="7168259"/>
          <a:ext cx="2719113" cy="1981200"/>
        </p:xfrm>
        <a:graphic>
          <a:graphicData uri="http://schemas.openxmlformats.org/drawingml/2006/table">
            <a:tbl>
              <a:tblPr/>
              <a:tblGrid>
                <a:gridCol w="674536">
                  <a:extLst>
                    <a:ext uri="{9D8B030D-6E8A-4147-A177-3AD203B41FA5}">
                      <a16:colId xmlns:a16="http://schemas.microsoft.com/office/drawing/2014/main" val="1978532243"/>
                    </a:ext>
                  </a:extLst>
                </a:gridCol>
                <a:gridCol w="2044577">
                  <a:extLst>
                    <a:ext uri="{9D8B030D-6E8A-4147-A177-3AD203B41FA5}">
                      <a16:colId xmlns:a16="http://schemas.microsoft.com/office/drawing/2014/main" val="764654062"/>
                    </a:ext>
                  </a:extLst>
                </a:gridCol>
              </a:tblGrid>
              <a:tr h="38412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A | B ?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1095142"/>
                  </a:ext>
                </a:extLst>
              </a:tr>
              <a:tr h="21588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7187400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9272575"/>
                  </a:ext>
                </a:extLst>
              </a:tr>
              <a:tr h="1884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9386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7623939"/>
                  </a:ext>
                </a:extLst>
              </a:tr>
            </a:tbl>
          </a:graphicData>
        </a:graphic>
      </p:graphicFrame>
      <p:pic>
        <p:nvPicPr>
          <p:cNvPr id="62" name="Picture 61">
            <a:extLst>
              <a:ext uri="{FF2B5EF4-FFF2-40B4-BE49-F238E27FC236}">
                <a16:creationId xmlns:a16="http://schemas.microsoft.com/office/drawing/2014/main" id="{767EFAD5-0BC4-4A0B-A5D8-D95DA41719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310" y="9228650"/>
            <a:ext cx="2377646" cy="853514"/>
          </a:xfrm>
          <a:prstGeom prst="rect">
            <a:avLst/>
          </a:prstGeom>
        </p:spPr>
      </p:pic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840A5729-587C-4DBA-9E0B-89EA8E5C1C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704015"/>
              </p:ext>
            </p:extLst>
          </p:nvPr>
        </p:nvGraphicFramePr>
        <p:xfrm>
          <a:off x="434324" y="10074153"/>
          <a:ext cx="5110331" cy="2773680"/>
        </p:xfrm>
        <a:graphic>
          <a:graphicData uri="http://schemas.openxmlformats.org/drawingml/2006/table">
            <a:tbl>
              <a:tblPr/>
              <a:tblGrid>
                <a:gridCol w="674536">
                  <a:extLst>
                    <a:ext uri="{9D8B030D-6E8A-4147-A177-3AD203B41FA5}">
                      <a16:colId xmlns:a16="http://schemas.microsoft.com/office/drawing/2014/main" val="2263784699"/>
                    </a:ext>
                  </a:extLst>
                </a:gridCol>
                <a:gridCol w="2044577">
                  <a:extLst>
                    <a:ext uri="{9D8B030D-6E8A-4147-A177-3AD203B41FA5}">
                      <a16:colId xmlns:a16="http://schemas.microsoft.com/office/drawing/2014/main" val="943075652"/>
                    </a:ext>
                  </a:extLst>
                </a:gridCol>
                <a:gridCol w="2391218">
                  <a:extLst>
                    <a:ext uri="{9D8B030D-6E8A-4147-A177-3AD203B41FA5}">
                      <a16:colId xmlns:a16="http://schemas.microsoft.com/office/drawing/2014/main" val="179145119"/>
                    </a:ext>
                  </a:extLst>
                </a:gridCol>
              </a:tblGrid>
              <a:tr h="38412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A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B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899833"/>
                  </a:ext>
                </a:extLst>
              </a:tr>
              <a:tr h="21588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la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fenêtre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le bureau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654109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le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stylo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la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gomme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3543569"/>
                  </a:ext>
                </a:extLst>
              </a:tr>
              <a:tr h="1884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l’ordinateur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la chaise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708911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la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chambre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l’espace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2701432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le livre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la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lampe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971633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la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peluche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</a:rPr>
                        <a:t>le sac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71573"/>
                  </a:ext>
                </a:extLst>
              </a:tr>
            </a:tbl>
          </a:graphicData>
        </a:graphic>
      </p:graphicFrame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28B7DCE8-06BC-494F-BC21-E798990E41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473311"/>
              </p:ext>
            </p:extLst>
          </p:nvPr>
        </p:nvGraphicFramePr>
        <p:xfrm>
          <a:off x="5863629" y="10060724"/>
          <a:ext cx="4127771" cy="2773680"/>
        </p:xfrm>
        <a:graphic>
          <a:graphicData uri="http://schemas.openxmlformats.org/drawingml/2006/table">
            <a:tbl>
              <a:tblPr/>
              <a:tblGrid>
                <a:gridCol w="4127771">
                  <a:extLst>
                    <a:ext uri="{9D8B030D-6E8A-4147-A177-3AD203B41FA5}">
                      <a16:colId xmlns:a16="http://schemas.microsoft.com/office/drawing/2014/main" val="54013314"/>
                    </a:ext>
                  </a:extLst>
                </a:gridCol>
              </a:tblGrid>
              <a:tr h="2346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objet</a:t>
                      </a: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et description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4947214"/>
                  </a:ext>
                </a:extLst>
              </a:tr>
              <a:tr h="215885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746118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512761"/>
                  </a:ext>
                </a:extLst>
              </a:tr>
              <a:tr h="188496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7363966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8686850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3434812"/>
                  </a:ext>
                </a:extLst>
              </a:tr>
              <a:tr h="216808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984773"/>
                  </a:ext>
                </a:extLst>
              </a:tr>
            </a:tbl>
          </a:graphicData>
        </a:graphic>
      </p:graphicFrame>
      <p:pic>
        <p:nvPicPr>
          <p:cNvPr id="65" name="Google Shape;248;p34">
            <a:extLst>
              <a:ext uri="{FF2B5EF4-FFF2-40B4-BE49-F238E27FC236}">
                <a16:creationId xmlns:a16="http://schemas.microsoft.com/office/drawing/2014/main" id="{CCC1D600-CCBB-4FCA-9597-3DA4EA4B5EEF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949602" y="10402648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D738B2A6-4744-4076-8BF6-1CEA0630F4AB}"/>
              </a:ext>
            </a:extLst>
          </p:cNvPr>
          <p:cNvSpPr txBox="1"/>
          <p:nvPr/>
        </p:nvSpPr>
        <p:spPr>
          <a:xfrm>
            <a:off x="2666452" y="9376135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B ?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l’objet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et la description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12F748D-3EB5-470F-B329-6DBD586F516B}"/>
              </a:ext>
            </a:extLst>
          </p:cNvPr>
          <p:cNvSpPr txBox="1"/>
          <p:nvPr/>
        </p:nvSpPr>
        <p:spPr>
          <a:xfrm>
            <a:off x="2126949" y="12984586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</a:t>
            </a:r>
            <a:r>
              <a:rPr lang="en-GB" sz="2626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A.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B on next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EE9933A-407D-463E-90C8-6135D8F22F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776" y="12887541"/>
            <a:ext cx="1750931" cy="69050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AC8BA86-9175-48B0-A29C-A2A250282E9E}"/>
              </a:ext>
            </a:extLst>
          </p:cNvPr>
          <p:cNvSpPr txBox="1"/>
          <p:nvPr/>
        </p:nvSpPr>
        <p:spPr>
          <a:xfrm>
            <a:off x="655204" y="13578049"/>
            <a:ext cx="4929809" cy="255454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1)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Ils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ont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un beau…</a:t>
            </a:r>
          </a:p>
          <a:p>
            <a:pPr defTabSz="914400"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……………………………….</a:t>
            </a:r>
          </a:p>
          <a:p>
            <a:pPr defTabSz="914400"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2) Nous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avons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vieille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</a:t>
            </a:r>
          </a:p>
          <a:p>
            <a:pPr defTabSz="914400"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……………………………….</a:t>
            </a:r>
          </a:p>
          <a:p>
            <a:pPr defTabSz="914400"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3) Nous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avons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un bon …</a:t>
            </a:r>
          </a:p>
          <a:p>
            <a:pPr defTabSz="914400"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……………………………….</a:t>
            </a:r>
          </a:p>
          <a:p>
            <a:pPr defTabSz="914400"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4)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Ils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ont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un nouveau …</a:t>
            </a:r>
          </a:p>
          <a:p>
            <a:pPr defTabSz="914400"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……………………………….</a:t>
            </a:r>
          </a:p>
          <a:p>
            <a:pPr defTabSz="914400"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5)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Ils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ont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grande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</a:t>
            </a:r>
          </a:p>
          <a:p>
            <a:pPr defTabSz="914400"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………………………………..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21276BB-8C62-409E-8566-754D5EF03609}"/>
              </a:ext>
            </a:extLst>
          </p:cNvPr>
          <p:cNvSpPr txBox="1"/>
          <p:nvPr/>
        </p:nvSpPr>
        <p:spPr>
          <a:xfrm rot="16200000">
            <a:off x="-823836" y="14700085"/>
            <a:ext cx="2464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Round 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5FF8BFC-7D3B-4EE3-A41A-302CC8218BAA}"/>
              </a:ext>
            </a:extLst>
          </p:cNvPr>
          <p:cNvSpPr txBox="1"/>
          <p:nvPr/>
        </p:nvSpPr>
        <p:spPr>
          <a:xfrm rot="16200000">
            <a:off x="4848362" y="14700084"/>
            <a:ext cx="2464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Round 2</a:t>
            </a:r>
          </a:p>
        </p:txBody>
      </p:sp>
      <p:graphicFrame>
        <p:nvGraphicFramePr>
          <p:cNvPr id="69" name="Table 19">
            <a:extLst>
              <a:ext uri="{FF2B5EF4-FFF2-40B4-BE49-F238E27FC236}">
                <a16:creationId xmlns:a16="http://schemas.microsoft.com/office/drawing/2014/main" id="{091226CD-E5D1-401A-ADA9-796138D8A4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699965"/>
              </p:ext>
            </p:extLst>
          </p:nvPr>
        </p:nvGraphicFramePr>
        <p:xfrm>
          <a:off x="6096000" y="13864721"/>
          <a:ext cx="4746388" cy="1981200"/>
        </p:xfrm>
        <a:graphic>
          <a:graphicData uri="http://schemas.openxmlformats.org/drawingml/2006/table">
            <a:tbl>
              <a:tblPr firstRow="1" bandRow="1"/>
              <a:tblGrid>
                <a:gridCol w="2373194">
                  <a:extLst>
                    <a:ext uri="{9D8B030D-6E8A-4147-A177-3AD203B41FA5}">
                      <a16:colId xmlns:a16="http://schemas.microsoft.com/office/drawing/2014/main" val="1481879680"/>
                    </a:ext>
                  </a:extLst>
                </a:gridCol>
                <a:gridCol w="2373194">
                  <a:extLst>
                    <a:ext uri="{9D8B030D-6E8A-4147-A177-3AD203B41FA5}">
                      <a16:colId xmlns:a16="http://schemas.microsoft.com/office/drawing/2014/main" val="1896653279"/>
                    </a:ext>
                  </a:extLst>
                </a:gridCol>
              </a:tblGrid>
              <a:tr h="36341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jardin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maison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7146705"/>
                  </a:ext>
                </a:extLst>
              </a:tr>
              <a:tr h="36341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b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parc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chambre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5389894"/>
                  </a:ext>
                </a:extLst>
              </a:tr>
              <a:tr h="36341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animal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lampe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2575828"/>
                  </a:ext>
                </a:extLst>
              </a:tr>
              <a:tr h="36341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fenêtre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ordinateur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6822648"/>
                  </a:ext>
                </a:extLst>
              </a:tr>
              <a:tr h="36341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table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bureau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445377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14E9AAE-2952-4317-AC00-77B8ECAD24E4}"/>
              </a:ext>
            </a:extLst>
          </p:cNvPr>
          <p:cNvSpPr/>
          <p:nvPr/>
        </p:nvSpPr>
        <p:spPr>
          <a:xfrm>
            <a:off x="6300546" y="13631186"/>
            <a:ext cx="4330358" cy="2408557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8759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11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51262"/>
            <a:chOff x="10804163" y="15567396"/>
            <a:chExt cx="912053" cy="651262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0939428" y="15686382"/>
              <a:ext cx="583814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41</a:t>
              </a:r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95C397BB-3596-4810-93A7-73AF811C1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3998" y="4147990"/>
            <a:ext cx="2048434" cy="8474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CC988D-31DE-4CA7-897A-8F0EB6710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878" y="4194400"/>
            <a:ext cx="2274005" cy="8596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1E988C-4C34-48AE-82CD-F323FF73D3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543" y="9687972"/>
            <a:ext cx="2903975" cy="982021"/>
          </a:xfrm>
          <a:prstGeom prst="rect">
            <a:avLst/>
          </a:prstGeom>
        </p:spPr>
      </p:pic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AB7E29BF-C315-4DC5-A83F-1D67E67D08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586769"/>
              </p:ext>
            </p:extLst>
          </p:nvPr>
        </p:nvGraphicFramePr>
        <p:xfrm>
          <a:off x="622768" y="10759204"/>
          <a:ext cx="10039526" cy="5180411"/>
        </p:xfrm>
        <a:graphic>
          <a:graphicData uri="http://schemas.openxmlformats.org/drawingml/2006/table">
            <a:tbl>
              <a:tblPr firstRow="1" bandRow="1"/>
              <a:tblGrid>
                <a:gridCol w="171906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8268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6876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6901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20189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well-behaved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sad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ill, sick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72018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strong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young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we are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720189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slow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clean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72018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old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old (f)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at the house of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720189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bad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new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new (f)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72018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beautiful (f)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good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good (f)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59277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they (f) have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space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beautiful (m)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3AF5FD4A-4EA0-49F5-82F0-A0A47506A3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361" y="12818969"/>
            <a:ext cx="1019171" cy="862105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351AB23B-3597-443F-B507-49BB050BF8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04" y="11329034"/>
            <a:ext cx="1019171" cy="9464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EA8027-2155-458C-891E-E79551F59E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8685" y="14429246"/>
            <a:ext cx="998847" cy="87876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133C0B3-5821-468B-9ABF-2C0DD6A99479}"/>
              </a:ext>
            </a:extLst>
          </p:cNvPr>
          <p:cNvSpPr txBox="1"/>
          <p:nvPr/>
        </p:nvSpPr>
        <p:spPr>
          <a:xfrm>
            <a:off x="1792374" y="11624724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84016A-FC52-4F24-84B6-C8EA703AB88A}"/>
              </a:ext>
            </a:extLst>
          </p:cNvPr>
          <p:cNvSpPr txBox="1"/>
          <p:nvPr/>
        </p:nvSpPr>
        <p:spPr>
          <a:xfrm>
            <a:off x="1848087" y="13010374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C965A7-1095-44DA-B20F-259F631B6E6B}"/>
              </a:ext>
            </a:extLst>
          </p:cNvPr>
          <p:cNvSpPr txBox="1"/>
          <p:nvPr/>
        </p:nvSpPr>
        <p:spPr>
          <a:xfrm>
            <a:off x="1881804" y="14601328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0D59C05-BBF0-48E9-B709-531373020919}"/>
              </a:ext>
            </a:extLst>
          </p:cNvPr>
          <p:cNvSpPr/>
          <p:nvPr/>
        </p:nvSpPr>
        <p:spPr>
          <a:xfrm>
            <a:off x="3202638" y="9895753"/>
            <a:ext cx="7557370" cy="46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50AD5C-43F4-4F2F-BBAA-FB4130F70165}"/>
              </a:ext>
            </a:extLst>
          </p:cNvPr>
          <p:cNvSpPr txBox="1"/>
          <p:nvPr/>
        </p:nvSpPr>
        <p:spPr>
          <a:xfrm>
            <a:off x="1985558" y="1029764"/>
            <a:ext cx="972662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Person </a:t>
            </a:r>
            <a:r>
              <a:rPr lang="en-GB" sz="2626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B.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erson A on previous page.)</a:t>
            </a:r>
            <a:endParaRPr kumimoji="0" lang="en-GB" sz="2626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087F6BF-88A1-4151-A636-F40ECF2545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878" y="961389"/>
            <a:ext cx="1750931" cy="69050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E93AA7B-441F-4D02-AC4C-8A7F1E30B931}"/>
              </a:ext>
            </a:extLst>
          </p:cNvPr>
          <p:cNvSpPr txBox="1"/>
          <p:nvPr/>
        </p:nvSpPr>
        <p:spPr>
          <a:xfrm>
            <a:off x="6414013" y="1574650"/>
            <a:ext cx="4929809" cy="255454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1) Nous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avons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belle…</a:t>
            </a:r>
          </a:p>
          <a:p>
            <a:pPr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……………………………….</a:t>
            </a:r>
          </a:p>
          <a:p>
            <a:pPr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2)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Ils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ont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un beau…</a:t>
            </a:r>
          </a:p>
          <a:p>
            <a:pPr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……………………………….</a:t>
            </a:r>
          </a:p>
          <a:p>
            <a:pPr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3)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Ils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ont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nouvelle…</a:t>
            </a:r>
          </a:p>
          <a:p>
            <a:pPr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……………………………….</a:t>
            </a:r>
          </a:p>
          <a:p>
            <a:pPr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4)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Ils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ont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une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mauvaise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</a:t>
            </a:r>
          </a:p>
          <a:p>
            <a:pPr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……………………………….</a:t>
            </a:r>
          </a:p>
          <a:p>
            <a:pPr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5) Nous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avons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un </a:t>
            </a:r>
            <a:r>
              <a:rPr lang="en-GB" sz="16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vieux</a:t>
            </a: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</a:t>
            </a:r>
          </a:p>
          <a:p>
            <a:pPr>
              <a:defRPr/>
            </a:pPr>
            <a:r>
              <a:rPr lang="en-GB" sz="16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………………………………..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37A284-569D-4E31-99B5-32137DEC7F69}"/>
              </a:ext>
            </a:extLst>
          </p:cNvPr>
          <p:cNvSpPr txBox="1"/>
          <p:nvPr/>
        </p:nvSpPr>
        <p:spPr>
          <a:xfrm rot="16200000">
            <a:off x="-702998" y="2608010"/>
            <a:ext cx="2464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Round 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C49D158-70B0-4FF0-9F85-0EF54E2B60C7}"/>
              </a:ext>
            </a:extLst>
          </p:cNvPr>
          <p:cNvSpPr txBox="1"/>
          <p:nvPr/>
        </p:nvSpPr>
        <p:spPr>
          <a:xfrm rot="16200000">
            <a:off x="4972510" y="2539944"/>
            <a:ext cx="2464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Round 2</a:t>
            </a:r>
          </a:p>
        </p:txBody>
      </p:sp>
      <p:graphicFrame>
        <p:nvGraphicFramePr>
          <p:cNvPr id="40" name="Table 19">
            <a:extLst>
              <a:ext uri="{FF2B5EF4-FFF2-40B4-BE49-F238E27FC236}">
                <a16:creationId xmlns:a16="http://schemas.microsoft.com/office/drawing/2014/main" id="{D2FB0E16-9BB2-4859-8C0B-CE8AD8A0A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498091"/>
              </p:ext>
            </p:extLst>
          </p:nvPr>
        </p:nvGraphicFramePr>
        <p:xfrm>
          <a:off x="529454" y="1936557"/>
          <a:ext cx="4746388" cy="1981200"/>
        </p:xfrm>
        <a:graphic>
          <a:graphicData uri="http://schemas.openxmlformats.org/drawingml/2006/table">
            <a:tbl>
              <a:tblPr firstRow="1" bandRow="1"/>
              <a:tblGrid>
                <a:gridCol w="2373194">
                  <a:extLst>
                    <a:ext uri="{9D8B030D-6E8A-4147-A177-3AD203B41FA5}">
                      <a16:colId xmlns:a16="http://schemas.microsoft.com/office/drawing/2014/main" val="1481879680"/>
                    </a:ext>
                  </a:extLst>
                </a:gridCol>
                <a:gridCol w="2373194">
                  <a:extLst>
                    <a:ext uri="{9D8B030D-6E8A-4147-A177-3AD203B41FA5}">
                      <a16:colId xmlns:a16="http://schemas.microsoft.com/office/drawing/2014/main" val="1896653279"/>
                    </a:ext>
                  </a:extLst>
                </a:gridCol>
              </a:tblGrid>
              <a:tr h="36341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bureau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table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7146705"/>
                  </a:ext>
                </a:extLst>
              </a:tr>
              <a:tr h="36341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lampe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livre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5389894"/>
                  </a:ext>
                </a:extLst>
              </a:tr>
              <a:tr h="36341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chambre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espace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2575828"/>
                  </a:ext>
                </a:extLst>
              </a:tr>
              <a:tr h="36341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chaise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ordinateur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6822648"/>
                  </a:ext>
                </a:extLst>
              </a:tr>
              <a:tr h="36341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jardin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fenêtre</a:t>
                      </a:r>
                      <a:endParaRPr lang="en-GB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4453771"/>
                  </a:ext>
                </a:extLst>
              </a:tr>
            </a:tbl>
          </a:graphicData>
        </a:graphic>
      </p:graphicFrame>
      <p:sp>
        <p:nvSpPr>
          <p:cNvPr id="41" name="Rectangle 40">
            <a:extLst>
              <a:ext uri="{FF2B5EF4-FFF2-40B4-BE49-F238E27FC236}">
                <a16:creationId xmlns:a16="http://schemas.microsoft.com/office/drawing/2014/main" id="{10F61D8C-DAF6-4A32-B0B1-94ECFA293AD5}"/>
              </a:ext>
            </a:extLst>
          </p:cNvPr>
          <p:cNvSpPr/>
          <p:nvPr/>
        </p:nvSpPr>
        <p:spPr>
          <a:xfrm>
            <a:off x="749833" y="1722879"/>
            <a:ext cx="4330358" cy="2408557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B9672C6-C324-470B-8978-B5A41E39D4EF}"/>
              </a:ext>
            </a:extLst>
          </p:cNvPr>
          <p:cNvSpPr/>
          <p:nvPr/>
        </p:nvSpPr>
        <p:spPr>
          <a:xfrm>
            <a:off x="2635328" y="4307723"/>
            <a:ext cx="7557370" cy="46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deux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listes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D6A090D9-4762-4065-9691-8D132E0099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490484"/>
              </p:ext>
            </p:extLst>
          </p:nvPr>
        </p:nvGraphicFramePr>
        <p:xfrm>
          <a:off x="455728" y="5829071"/>
          <a:ext cx="5432646" cy="3200470"/>
        </p:xfrm>
        <a:graphic>
          <a:graphicData uri="http://schemas.openxmlformats.org/drawingml/2006/table">
            <a:tbl>
              <a:tblPr firstRow="1" bandRow="1">
                <a:noFill/>
                <a:effectLst/>
              </a:tblPr>
              <a:tblGrid>
                <a:gridCol w="2501365">
                  <a:extLst>
                    <a:ext uri="{9D8B030D-6E8A-4147-A177-3AD203B41FA5}">
                      <a16:colId xmlns:a16="http://schemas.microsoft.com/office/drawing/2014/main" val="208742029"/>
                    </a:ext>
                  </a:extLst>
                </a:gridCol>
                <a:gridCol w="2931281">
                  <a:extLst>
                    <a:ext uri="{9D8B030D-6E8A-4147-A177-3AD203B41FA5}">
                      <a16:colId xmlns:a16="http://schemas.microsoft.com/office/drawing/2014/main" val="3703077831"/>
                    </a:ext>
                  </a:extLst>
                </a:gridCol>
              </a:tblGrid>
              <a:tr h="19252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we have</a:t>
                      </a:r>
                      <a:endParaRPr sz="2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they have</a:t>
                      </a:r>
                      <a:endParaRPr sz="2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875024"/>
                  </a:ext>
                </a:extLst>
              </a:tr>
              <a:tr h="19252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an old desk</a:t>
                      </a:r>
                      <a:endParaRPr sz="2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pretty space</a:t>
                      </a:r>
                      <a:endParaRPr sz="2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206393"/>
                  </a:ext>
                </a:extLst>
              </a:tr>
              <a:tr h="19252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942613"/>
                  </a:ext>
                </a:extLst>
              </a:tr>
              <a:tr h="19252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64205"/>
                  </a:ext>
                </a:extLst>
              </a:tr>
              <a:tr h="19252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766266"/>
                  </a:ext>
                </a:extLst>
              </a:tr>
              <a:tr h="192524"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602053"/>
                  </a:ext>
                </a:extLst>
              </a:tr>
              <a:tr h="192524"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609585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1219170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82875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243833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3047924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3657509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4267093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4876678" marR="0" algn="l" defTabSz="121917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66950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FB85ED5-61EA-4AE7-A6D1-9E5B435459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7725" y="4808916"/>
            <a:ext cx="1128516" cy="1263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E0AA00-457D-42AE-9DD0-8E441A056A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1178" y="4681493"/>
            <a:ext cx="2154505" cy="1117337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64FF68A2-55FA-48B6-8FD3-CF070D9C7B31}"/>
              </a:ext>
            </a:extLst>
          </p:cNvPr>
          <p:cNvSpPr txBox="1"/>
          <p:nvPr/>
        </p:nvSpPr>
        <p:spPr>
          <a:xfrm>
            <a:off x="8982433" y="4347251"/>
            <a:ext cx="3209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62" name="Google Shape;397;p9">
            <a:extLst>
              <a:ext uri="{FF2B5EF4-FFF2-40B4-BE49-F238E27FC236}">
                <a16:creationId xmlns:a16="http://schemas.microsoft.com/office/drawing/2014/main" id="{9C2AD95F-6D06-4920-B282-2711CC451A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3189073"/>
              </p:ext>
            </p:extLst>
          </p:nvPr>
        </p:nvGraphicFramePr>
        <p:xfrm>
          <a:off x="6096000" y="5190946"/>
          <a:ext cx="5843451" cy="42673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89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4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338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We have a small space.</a:t>
                      </a:r>
                      <a:endParaRPr sz="2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338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They (m, mixed) have an important question.</a:t>
                      </a:r>
                      <a:endParaRPr sz="2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338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They (f) have a good idea.</a:t>
                      </a:r>
                      <a:endParaRPr sz="2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338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We have a difficult problem.</a:t>
                      </a:r>
                      <a:endParaRPr sz="2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8338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They (f) have a new solution.</a:t>
                      </a:r>
                      <a:endParaRPr sz="20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83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43937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AD0ACC4-2A43-4F49-AB83-DE41EEC53703}"/>
              </a:ext>
            </a:extLst>
          </p:cNvPr>
          <p:cNvSpPr/>
          <p:nvPr/>
        </p:nvSpPr>
        <p:spPr>
          <a:xfrm>
            <a:off x="379561" y="4529667"/>
            <a:ext cx="8312757" cy="3069690"/>
          </a:xfrm>
          <a:prstGeom prst="roundRect">
            <a:avLst>
              <a:gd name="adj" fmla="val 9000"/>
            </a:avLst>
          </a:prstGeom>
          <a:solidFill>
            <a:srgbClr val="F2F7FC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51262"/>
            <a:chOff x="10804163" y="15567396"/>
            <a:chExt cx="912053" cy="651262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0939428" y="15686382"/>
              <a:ext cx="607859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42</a:t>
              </a: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2613" y="1049370"/>
            <a:ext cx="2377646" cy="85351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BFE6DFD-FC09-4114-98EB-D39322E5B489}"/>
              </a:ext>
            </a:extLst>
          </p:cNvPr>
          <p:cNvSpPr/>
          <p:nvPr/>
        </p:nvSpPr>
        <p:spPr>
          <a:xfrm>
            <a:off x="361941" y="1173246"/>
            <a:ext cx="2681488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EC857C-0F73-4286-B44D-D96E98A9C97F}"/>
              </a:ext>
            </a:extLst>
          </p:cNvPr>
          <p:cNvGrpSpPr/>
          <p:nvPr/>
        </p:nvGrpSpPr>
        <p:grpSpPr>
          <a:xfrm>
            <a:off x="8755614" y="1024428"/>
            <a:ext cx="2991081" cy="2306627"/>
            <a:chOff x="4876029" y="582476"/>
            <a:chExt cx="1822690" cy="140560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6A3C3C2-9FB8-4899-A97C-AD0274896DF1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405601"/>
              <a:chOff x="4310576" y="875609"/>
              <a:chExt cx="2558030" cy="1902363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31A0ECD-29BD-458C-ACFA-CAA678D45BE2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8245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954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998EB736-E722-4CCF-B966-8E2817C39AA8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954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🎯</a:t>
                </a: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A5BF009-6170-4B00-9F09-8D523844AD4F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116F9B1-8DE4-4B43-945E-66798C363B89}"/>
                </a:ext>
              </a:extLst>
            </p:cNvPr>
            <p:cNvSpPr txBox="1"/>
            <p:nvPr/>
          </p:nvSpPr>
          <p:spPr>
            <a:xfrm>
              <a:off x="5115488" y="1002801"/>
              <a:ext cx="1447029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Talking about what people look like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EB60225-DEB4-452C-A149-94CEBA3DBA71}"/>
                </a:ext>
              </a:extLst>
            </p:cNvPr>
            <p:cNvSpPr/>
            <p:nvPr/>
          </p:nvSpPr>
          <p:spPr>
            <a:xfrm>
              <a:off x="4961589" y="1435439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954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EBF0706-6BCA-4D29-84C4-57220707D98D}"/>
                </a:ext>
              </a:extLst>
            </p:cNvPr>
            <p:cNvSpPr txBox="1"/>
            <p:nvPr/>
          </p:nvSpPr>
          <p:spPr>
            <a:xfrm>
              <a:off x="5121241" y="1420222"/>
              <a:ext cx="1575350" cy="393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Using singular and plural adjectives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4FFF78C-316B-48D4-93E5-DA1D602C67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691" y="1233876"/>
            <a:ext cx="2268011" cy="5471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5D859E-237D-44B1-9FCE-6A208CF5C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816" y="1790551"/>
            <a:ext cx="2007825" cy="26641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D77D179-BFC7-4A8B-AF0A-AE5F072121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231" y="7994422"/>
            <a:ext cx="2274005" cy="859611"/>
          </a:xfrm>
          <a:prstGeom prst="rect">
            <a:avLst/>
          </a:prstGeom>
        </p:spPr>
      </p:pic>
      <p:graphicFrame>
        <p:nvGraphicFramePr>
          <p:cNvPr id="30" name="Table 51">
            <a:extLst>
              <a:ext uri="{FF2B5EF4-FFF2-40B4-BE49-F238E27FC236}">
                <a16:creationId xmlns:a16="http://schemas.microsoft.com/office/drawing/2014/main" id="{FDAC37AE-C6A5-4CA9-8983-DEEC4FDAE9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472242"/>
              </p:ext>
            </p:extLst>
          </p:nvPr>
        </p:nvGraphicFramePr>
        <p:xfrm>
          <a:off x="342382" y="8808946"/>
          <a:ext cx="8692467" cy="36682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73117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317069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871542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330739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48873">
                <a:tc>
                  <a:txBody>
                    <a:bodyPr/>
                    <a:lstStyle/>
                    <a:p>
                      <a:r>
                        <a:rPr lang="en-GB" sz="2000" b="0" dirty="0">
                          <a:latin typeface="Century Gothic" panose="020B0502020202020204" pitchFamily="34" charset="0"/>
                        </a:rPr>
                        <a:t>la bouche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latin typeface="Century Gothic" panose="020B0502020202020204" pitchFamily="34" charset="0"/>
                        </a:rPr>
                        <a:t>brun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8031183"/>
                  </a:ext>
                </a:extLst>
              </a:tr>
              <a:tr h="448873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000" b="1" dirty="0" err="1">
                          <a:latin typeface="Century Gothic" panose="020B0502020202020204" pitchFamily="34" charset="0"/>
                        </a:rPr>
                        <a:t>cheveu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latin typeface="Century Gothic" panose="020B0502020202020204" pitchFamily="34" charset="0"/>
                        </a:rPr>
                        <a:t>crépu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48873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le/la </a:t>
                      </a:r>
                      <a:r>
                        <a:rPr lang="en-GB" sz="2000" b="1" dirty="0" err="1">
                          <a:latin typeface="Century Gothic" panose="020B0502020202020204" pitchFamily="34" charset="0"/>
                        </a:rPr>
                        <a:t>médecin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long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0795461"/>
                  </a:ext>
                </a:extLst>
              </a:tr>
              <a:tr h="448873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000" b="1" dirty="0" err="1">
                          <a:latin typeface="Century Gothic" panose="020B0502020202020204" pitchFamily="34" charset="0"/>
                        </a:rPr>
                        <a:t>nez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marron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9058654"/>
                  </a:ext>
                </a:extLst>
              </a:tr>
              <a:tr h="448873">
                <a:tc>
                  <a:txBody>
                    <a:bodyPr/>
                    <a:lstStyle/>
                    <a:p>
                      <a:r>
                        <a:rPr lang="en-GB" sz="2000" b="0" dirty="0" err="1">
                          <a:latin typeface="Century Gothic" panose="020B0502020202020204" pitchFamily="34" charset="0"/>
                        </a:rPr>
                        <a:t>l’œil</a:t>
                      </a:r>
                      <a:endParaRPr lang="en-GB" sz="2000" b="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latin typeface="Century Gothic" panose="020B0502020202020204" pitchFamily="34" charset="0"/>
                        </a:rPr>
                        <a:t>ovale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4090319"/>
                  </a:ext>
                </a:extLst>
              </a:tr>
              <a:tr h="448873">
                <a:tc>
                  <a:txBody>
                    <a:bodyPr/>
                    <a:lstStyle/>
                    <a:p>
                      <a:r>
                        <a:rPr lang="en-GB" sz="2000" b="0" dirty="0"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2000" b="0" dirty="0" err="1">
                          <a:latin typeface="Century Gothic" panose="020B0502020202020204" pitchFamily="34" charset="0"/>
                        </a:rPr>
                        <a:t>yeux</a:t>
                      </a:r>
                      <a:endParaRPr lang="en-GB" sz="2000" b="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latin typeface="Century Gothic" panose="020B0502020202020204" pitchFamily="34" charset="0"/>
                        </a:rPr>
                        <a:t>rond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1296506"/>
                  </a:ext>
                </a:extLst>
              </a:tr>
              <a:tr h="448873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le visage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roux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8615051"/>
                  </a:ext>
                </a:extLst>
              </a:tr>
              <a:tr h="484241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blond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4584592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DBE13958-A8C1-4809-9810-510815CBFEA4}"/>
              </a:ext>
            </a:extLst>
          </p:cNvPr>
          <p:cNvSpPr txBox="1"/>
          <p:nvPr/>
        </p:nvSpPr>
        <p:spPr>
          <a:xfrm>
            <a:off x="2502611" y="8205390"/>
            <a:ext cx="6702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5A4D6E4-412B-4B7C-AD35-F6105A536F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5507" y="10102816"/>
            <a:ext cx="2274005" cy="1954538"/>
          </a:xfrm>
          <a:prstGeom prst="rect">
            <a:avLst/>
          </a:prstGeom>
        </p:spPr>
      </p:pic>
      <p:pic>
        <p:nvPicPr>
          <p:cNvPr id="34" name="Picture 33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41A7D756-CC84-4B64-AE08-D106EA3AA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695" y="4768029"/>
            <a:ext cx="3862521" cy="299950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0398798-271F-4043-AAB1-FA2F4502452B}"/>
              </a:ext>
            </a:extLst>
          </p:cNvPr>
          <p:cNvSpPr txBox="1"/>
          <p:nvPr/>
        </p:nvSpPr>
        <p:spPr>
          <a:xfrm>
            <a:off x="443980" y="4553424"/>
            <a:ext cx="8428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Draw a quick picture of your face, hair, eyes, nose and mouth.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6470D2-CB9B-4EE1-B9BD-BB3B708053A4}"/>
              </a:ext>
            </a:extLst>
          </p:cNvPr>
          <p:cNvSpPr/>
          <p:nvPr/>
        </p:nvSpPr>
        <p:spPr>
          <a:xfrm>
            <a:off x="975811" y="5016321"/>
            <a:ext cx="3133172" cy="242954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Google Shape;433;p6">
            <a:extLst>
              <a:ext uri="{FF2B5EF4-FFF2-40B4-BE49-F238E27FC236}">
                <a16:creationId xmlns:a16="http://schemas.microsoft.com/office/drawing/2014/main" id="{252E31BE-7C56-422A-8747-90F3DD244D18}"/>
              </a:ext>
            </a:extLst>
          </p:cNvPr>
          <p:cNvSpPr txBox="1"/>
          <p:nvPr/>
        </p:nvSpPr>
        <p:spPr>
          <a:xfrm rot="10800000">
            <a:off x="7461757" y="5710589"/>
            <a:ext cx="15255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4000" b="0" i="0" u="none" strike="noStrike" cap="none" dirty="0">
                <a:solidFill>
                  <a:srgbClr val="525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4000" b="0" i="0" u="none" strike="noStrike" cap="none" dirty="0">
              <a:solidFill>
                <a:srgbClr val="525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" name="CustomShape 14">
            <a:extLst>
              <a:ext uri="{FF2B5EF4-FFF2-40B4-BE49-F238E27FC236}">
                <a16:creationId xmlns:a16="http://schemas.microsoft.com/office/drawing/2014/main" id="{10236D14-3034-4824-AF82-D71E5295A511}"/>
              </a:ext>
            </a:extLst>
          </p:cNvPr>
          <p:cNvSpPr/>
          <p:nvPr/>
        </p:nvSpPr>
        <p:spPr>
          <a:xfrm>
            <a:off x="9142680" y="5256016"/>
            <a:ext cx="2667224" cy="1895417"/>
          </a:xfrm>
          <a:prstGeom prst="wedgeEllipseCallout">
            <a:avLst>
              <a:gd name="adj1" fmla="val -56604"/>
              <a:gd name="adj2" fmla="val 21336"/>
            </a:avLst>
          </a:prstGeom>
          <a:solidFill>
            <a:schemeClr val="bg1">
              <a:lumMod val="95000"/>
            </a:schemeClr>
          </a:solidFill>
          <a:ln w="12600">
            <a:solidFill>
              <a:srgbClr val="FF0066"/>
            </a:solidFill>
            <a:miter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000" i="0" u="none" strike="noStrike" kern="0" cap="none" spc="-1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91A506-E664-4F96-AE16-4EA0F4980A45}"/>
              </a:ext>
            </a:extLst>
          </p:cNvPr>
          <p:cNvSpPr txBox="1"/>
          <p:nvPr/>
        </p:nvSpPr>
        <p:spPr>
          <a:xfrm>
            <a:off x="9205087" y="5560711"/>
            <a:ext cx="26822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At the end of this week, you will be able to describe you in French.</a:t>
            </a:r>
            <a:b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</a:b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Wingdings" panose="05000000000000000000" pitchFamily="2" charset="2"/>
              </a:rPr>
              <a:t>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4D2543B-ABB7-49F7-BA97-4178D50E0D51}"/>
              </a:ext>
            </a:extLst>
          </p:cNvPr>
          <p:cNvSpPr txBox="1"/>
          <p:nvPr/>
        </p:nvSpPr>
        <p:spPr>
          <a:xfrm>
            <a:off x="5614376" y="1190448"/>
            <a:ext cx="3060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L’intrus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quoi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B4FAFE84-0CB4-435B-A1CB-8D0D99A4E2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541604"/>
              </p:ext>
            </p:extLst>
          </p:nvPr>
        </p:nvGraphicFramePr>
        <p:xfrm>
          <a:off x="3309315" y="1931571"/>
          <a:ext cx="2719113" cy="2377440"/>
        </p:xfrm>
        <a:graphic>
          <a:graphicData uri="http://schemas.openxmlformats.org/drawingml/2006/table">
            <a:tbl>
              <a:tblPr/>
              <a:tblGrid>
                <a:gridCol w="674536">
                  <a:extLst>
                    <a:ext uri="{9D8B030D-6E8A-4147-A177-3AD203B41FA5}">
                      <a16:colId xmlns:a16="http://schemas.microsoft.com/office/drawing/2014/main" val="1978532243"/>
                    </a:ext>
                  </a:extLst>
                </a:gridCol>
                <a:gridCol w="2044577">
                  <a:extLst>
                    <a:ext uri="{9D8B030D-6E8A-4147-A177-3AD203B41FA5}">
                      <a16:colId xmlns:a16="http://schemas.microsoft.com/office/drawing/2014/main" val="764654062"/>
                    </a:ext>
                  </a:extLst>
                </a:gridCol>
              </a:tblGrid>
              <a:tr h="38412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Century Gothic"/>
                        </a:rPr>
                        <a:t>A | B |C ?</a:t>
                      </a:r>
                      <a:endParaRPr lang="en-GB" sz="2000" b="0" strike="noStrike" spc="-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1095142"/>
                  </a:ext>
                </a:extLst>
              </a:tr>
              <a:tr h="21588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7187400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9272575"/>
                  </a:ext>
                </a:extLst>
              </a:tr>
              <a:tr h="1884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9386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7623939"/>
                  </a:ext>
                </a:extLst>
              </a:tr>
              <a:tr h="20449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9474933"/>
                  </a:ext>
                </a:extLst>
              </a:tr>
            </a:tbl>
          </a:graphicData>
        </a:graphic>
      </p:graphicFrame>
      <p:pic>
        <p:nvPicPr>
          <p:cNvPr id="43" name="Picture 42">
            <a:extLst>
              <a:ext uri="{FF2B5EF4-FFF2-40B4-BE49-F238E27FC236}">
                <a16:creationId xmlns:a16="http://schemas.microsoft.com/office/drawing/2014/main" id="{DA814C5C-D629-4A0C-B5AD-DB2CCB7BE9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282" y="3137678"/>
            <a:ext cx="1121111" cy="1138359"/>
          </a:xfrm>
          <a:prstGeom prst="rect">
            <a:avLst/>
          </a:prstGeom>
        </p:spPr>
      </p:pic>
      <p:sp>
        <p:nvSpPr>
          <p:cNvPr id="44" name="CustomShape 14">
            <a:extLst>
              <a:ext uri="{FF2B5EF4-FFF2-40B4-BE49-F238E27FC236}">
                <a16:creationId xmlns:a16="http://schemas.microsoft.com/office/drawing/2014/main" id="{D701F291-176F-425D-8961-904A4C101591}"/>
              </a:ext>
            </a:extLst>
          </p:cNvPr>
          <p:cNvSpPr/>
          <p:nvPr/>
        </p:nvSpPr>
        <p:spPr>
          <a:xfrm>
            <a:off x="6357945" y="1941365"/>
            <a:ext cx="1857271" cy="1097280"/>
          </a:xfrm>
          <a:prstGeom prst="wedgeEllipseCallout">
            <a:avLst>
              <a:gd name="adj1" fmla="val 16764"/>
              <a:gd name="adj2" fmla="val 66134"/>
            </a:avLst>
          </a:prstGeom>
          <a:solidFill>
            <a:schemeClr val="bg1">
              <a:lumMod val="95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i="0" u="none" strike="noStrike" kern="0" cap="none" spc="-1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L’intrus</a:t>
            </a:r>
            <a:r>
              <a:rPr kumimoji="0" lang="en-GB" sz="2000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= odd one out!</a:t>
            </a:r>
            <a:endParaRPr kumimoji="0" lang="en-GB" sz="2000" i="0" u="none" strike="noStrike" kern="0" cap="none" spc="-1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5" name="CustomShape 14">
            <a:extLst>
              <a:ext uri="{FF2B5EF4-FFF2-40B4-BE49-F238E27FC236}">
                <a16:creationId xmlns:a16="http://schemas.microsoft.com/office/drawing/2014/main" id="{E1C31B8C-114B-4B2C-98F2-11A49B50B39D}"/>
              </a:ext>
            </a:extLst>
          </p:cNvPr>
          <p:cNvSpPr/>
          <p:nvPr/>
        </p:nvSpPr>
        <p:spPr>
          <a:xfrm>
            <a:off x="9426165" y="8180387"/>
            <a:ext cx="2429856" cy="1438204"/>
          </a:xfrm>
          <a:prstGeom prst="wedgeEllipseCallout">
            <a:avLst>
              <a:gd name="adj1" fmla="val -2803"/>
              <a:gd name="adj2" fmla="val 80677"/>
            </a:avLst>
          </a:prstGeom>
          <a:solidFill>
            <a:schemeClr val="bg1">
              <a:lumMod val="95000"/>
            </a:schemeClr>
          </a:solidFill>
          <a:ln w="12600">
            <a:solidFill>
              <a:srgbClr val="FF0066"/>
            </a:solidFill>
            <a:miter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The words in 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bold</a:t>
            </a:r>
            <a:r>
              <a:rPr kumimoji="0" lang="en-GB" sz="2000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are new to you.</a:t>
            </a:r>
            <a:endParaRPr kumimoji="0" lang="en-GB" sz="2000" i="0" u="none" strike="noStrike" kern="0" cap="none" spc="-1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2822BBDC-16E7-4C0B-AD01-662C78C70A01}"/>
              </a:ext>
            </a:extLst>
          </p:cNvPr>
          <p:cNvSpPr/>
          <p:nvPr/>
        </p:nvSpPr>
        <p:spPr>
          <a:xfrm>
            <a:off x="277482" y="12698666"/>
            <a:ext cx="11637036" cy="254107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Google Shape;170;p8" descr="Jigsaw, Puzzle, Piece, Game, Concept, Solution">
            <a:extLst>
              <a:ext uri="{FF2B5EF4-FFF2-40B4-BE49-F238E27FC236}">
                <a16:creationId xmlns:a16="http://schemas.microsoft.com/office/drawing/2014/main" id="{1D38B15E-5D8E-40AF-A78D-F802CCA6CF2A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295003" y="12811450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56FFF299-AF60-425A-AF70-24D042D567FF}"/>
              </a:ext>
            </a:extLst>
          </p:cNvPr>
          <p:cNvSpPr txBox="1">
            <a:spLocks/>
          </p:cNvSpPr>
          <p:nvPr/>
        </p:nvSpPr>
        <p:spPr>
          <a:xfrm>
            <a:off x="277482" y="12685886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Century Gothic"/>
              </a:rPr>
              <a:t>Definite articles</a:t>
            </a:r>
            <a:endParaRPr lang="en-GB" sz="2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AB66006-7D77-4520-BA3C-1572709CF70D}"/>
              </a:ext>
            </a:extLst>
          </p:cNvPr>
          <p:cNvSpPr/>
          <p:nvPr/>
        </p:nvSpPr>
        <p:spPr>
          <a:xfrm>
            <a:off x="277482" y="13124467"/>
            <a:ext cx="111057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000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Remember! In French, </a:t>
            </a:r>
            <a:r>
              <a:rPr lang="en-GB" sz="2000" b="1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things</a:t>
            </a:r>
            <a:r>
              <a:rPr lang="en-GB" sz="2000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, as well as people and animals, are either </a:t>
            </a:r>
            <a:r>
              <a:rPr lang="en-GB" sz="2000" b="1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masculine</a:t>
            </a:r>
            <a:r>
              <a:rPr lang="en-GB" sz="2000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or </a:t>
            </a:r>
            <a:r>
              <a:rPr lang="en-GB" sz="2000" b="1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feminine</a:t>
            </a:r>
            <a:r>
              <a:rPr lang="en-GB" sz="2000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. We say that they have </a:t>
            </a:r>
            <a:r>
              <a:rPr lang="en-GB" sz="2000" b="1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gender</a:t>
            </a:r>
            <a:r>
              <a:rPr lang="en-GB" sz="2000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 defTabSz="914400">
              <a:defRPr/>
            </a:pPr>
            <a:r>
              <a:rPr lang="en-GB" sz="2000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2000" b="1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the </a:t>
            </a:r>
            <a:r>
              <a:rPr lang="en-GB" sz="2000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before a singular noun, use </a:t>
            </a:r>
            <a:r>
              <a:rPr lang="en-GB" sz="2000" b="1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le </a:t>
            </a:r>
            <a:r>
              <a:rPr lang="en-GB" sz="2000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(m) or </a:t>
            </a:r>
            <a:r>
              <a:rPr lang="en-GB" sz="2000" b="1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la </a:t>
            </a:r>
            <a:r>
              <a:rPr lang="en-GB" sz="2000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(f).</a:t>
            </a:r>
            <a:br>
              <a:rPr lang="en-GB" sz="2000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2000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2000" b="1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the </a:t>
            </a:r>
            <a:r>
              <a:rPr lang="en-GB" sz="2000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before all plural nouns, use </a:t>
            </a:r>
            <a:r>
              <a:rPr lang="en-GB" sz="2000" b="1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les.</a:t>
            </a:r>
            <a:endParaRPr lang="en-GB" sz="20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Google Shape;433;p6">
            <a:extLst>
              <a:ext uri="{FF2B5EF4-FFF2-40B4-BE49-F238E27FC236}">
                <a16:creationId xmlns:a16="http://schemas.microsoft.com/office/drawing/2014/main" id="{1DF043F0-2ED0-401F-91BB-DC908254A92E}"/>
              </a:ext>
            </a:extLst>
          </p:cNvPr>
          <p:cNvSpPr txBox="1"/>
          <p:nvPr/>
        </p:nvSpPr>
        <p:spPr>
          <a:xfrm>
            <a:off x="2095155" y="14510693"/>
            <a:ext cx="84416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i="0" u="none" strike="noStrike" cap="none" dirty="0">
                <a:solidFill>
                  <a:schemeClr val="bg2">
                    <a:lumMod val="10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i="0" u="none" strike="noStrike" cap="none" dirty="0">
              <a:solidFill>
                <a:schemeClr val="bg2">
                  <a:lumMod val="1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D79FD6E-4B91-4473-BD43-1DB5A2F63FF2}"/>
              </a:ext>
            </a:extLst>
          </p:cNvPr>
          <p:cNvSpPr txBox="1"/>
          <p:nvPr/>
        </p:nvSpPr>
        <p:spPr>
          <a:xfrm>
            <a:off x="480438" y="14526009"/>
            <a:ext cx="1966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le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médecin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C81DACC-F0AF-4458-B291-BA54A2CC77D0}"/>
              </a:ext>
            </a:extLst>
          </p:cNvPr>
          <p:cNvSpPr txBox="1"/>
          <p:nvPr/>
        </p:nvSpPr>
        <p:spPr>
          <a:xfrm>
            <a:off x="2724702" y="14540548"/>
            <a:ext cx="1966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les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médecins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" name="Google Shape;433;p6">
            <a:extLst>
              <a:ext uri="{FF2B5EF4-FFF2-40B4-BE49-F238E27FC236}">
                <a16:creationId xmlns:a16="http://schemas.microsoft.com/office/drawing/2014/main" id="{B6D6B6F5-1706-4126-8941-47850600C792}"/>
              </a:ext>
            </a:extLst>
          </p:cNvPr>
          <p:cNvSpPr txBox="1"/>
          <p:nvPr/>
        </p:nvSpPr>
        <p:spPr>
          <a:xfrm>
            <a:off x="2129256" y="14828976"/>
            <a:ext cx="84416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chemeClr val="bg2">
                    <a:lumMod val="10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chemeClr val="bg2">
                  <a:lumMod val="1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60521E9-BDCB-4B53-80F2-4F215194E727}"/>
              </a:ext>
            </a:extLst>
          </p:cNvPr>
          <p:cNvSpPr txBox="1"/>
          <p:nvPr/>
        </p:nvSpPr>
        <p:spPr>
          <a:xfrm>
            <a:off x="514539" y="14844292"/>
            <a:ext cx="1966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l’</a:t>
            </a:r>
            <a:r>
              <a:rPr lang="en-GB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œil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E31A4BA-BBD5-4CFE-9185-E4BFEC4B5060}"/>
              </a:ext>
            </a:extLst>
          </p:cNvPr>
          <p:cNvSpPr txBox="1"/>
          <p:nvPr/>
        </p:nvSpPr>
        <p:spPr>
          <a:xfrm>
            <a:off x="2758803" y="14858831"/>
            <a:ext cx="1966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les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yeux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" name="Speech Bubble: Rectangle with Corners Rounded 81">
            <a:extLst>
              <a:ext uri="{FF2B5EF4-FFF2-40B4-BE49-F238E27FC236}">
                <a16:creationId xmlns:a16="http://schemas.microsoft.com/office/drawing/2014/main" id="{EC557BC6-BC10-4887-A569-0CE1C8B67DDD}"/>
              </a:ext>
            </a:extLst>
          </p:cNvPr>
          <p:cNvSpPr/>
          <p:nvPr/>
        </p:nvSpPr>
        <p:spPr>
          <a:xfrm>
            <a:off x="274878" y="15362066"/>
            <a:ext cx="5082913" cy="587585"/>
          </a:xfrm>
          <a:prstGeom prst="wedgeRoundRectCallout">
            <a:avLst>
              <a:gd name="adj1" fmla="val 5521"/>
              <a:gd name="adj2" fmla="val -78772"/>
              <a:gd name="adj3" fmla="val 16667"/>
            </a:avLst>
          </a:prstGeom>
          <a:solidFill>
            <a:schemeClr val="bg1"/>
          </a:solidFill>
          <a:ln>
            <a:solidFill>
              <a:srgbClr val="FF38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Note that the plural of eye is irregular: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1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l’œil</a:t>
            </a:r>
            <a:r>
              <a:rPr kumimoji="0" lang="en-GB" sz="2000" b="1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(eye) </a:t>
            </a:r>
            <a:r>
              <a:rPr kumimoji="0" lang="en-GB" sz="200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GB" sz="2000" b="1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les </a:t>
            </a:r>
            <a:r>
              <a:rPr kumimoji="0" lang="en-GB" sz="2000" b="1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yeux</a:t>
            </a:r>
            <a:r>
              <a:rPr kumimoji="0" lang="en-GB" sz="200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.</a:t>
            </a:r>
            <a:endParaRPr kumimoji="0" lang="en-GB" sz="2000" b="1" i="1" u="sng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Google Shape;433;p6">
            <a:extLst>
              <a:ext uri="{FF2B5EF4-FFF2-40B4-BE49-F238E27FC236}">
                <a16:creationId xmlns:a16="http://schemas.microsoft.com/office/drawing/2014/main" id="{BEBD5E66-1D99-4288-8350-E21B55790834}"/>
              </a:ext>
            </a:extLst>
          </p:cNvPr>
          <p:cNvSpPr txBox="1"/>
          <p:nvPr/>
        </p:nvSpPr>
        <p:spPr>
          <a:xfrm>
            <a:off x="8028670" y="14551520"/>
            <a:ext cx="84416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i="0" u="none" strike="noStrike" cap="none" dirty="0">
                <a:solidFill>
                  <a:schemeClr val="bg2">
                    <a:lumMod val="10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i="0" u="none" strike="noStrike" cap="none" dirty="0">
              <a:solidFill>
                <a:schemeClr val="bg2">
                  <a:lumMod val="1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E4A5776-3677-4279-8CF5-18CDE361CD99}"/>
              </a:ext>
            </a:extLst>
          </p:cNvPr>
          <p:cNvSpPr txBox="1"/>
          <p:nvPr/>
        </p:nvSpPr>
        <p:spPr>
          <a:xfrm>
            <a:off x="6413953" y="14566836"/>
            <a:ext cx="1966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la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médecin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5AB4B5A-6A05-480E-B314-3D94F3E86C14}"/>
              </a:ext>
            </a:extLst>
          </p:cNvPr>
          <p:cNvSpPr txBox="1"/>
          <p:nvPr/>
        </p:nvSpPr>
        <p:spPr>
          <a:xfrm>
            <a:off x="8658217" y="14581375"/>
            <a:ext cx="1966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les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médecins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20361D0-2E93-4B52-A465-8B16B45BF20B}"/>
              </a:ext>
            </a:extLst>
          </p:cNvPr>
          <p:cNvSpPr txBox="1"/>
          <p:nvPr/>
        </p:nvSpPr>
        <p:spPr>
          <a:xfrm>
            <a:off x="6448054" y="14885119"/>
            <a:ext cx="1966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la bouche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375BD2E-A337-4819-9A3D-0CCABBD8472A}"/>
              </a:ext>
            </a:extLst>
          </p:cNvPr>
          <p:cNvSpPr txBox="1"/>
          <p:nvPr/>
        </p:nvSpPr>
        <p:spPr>
          <a:xfrm>
            <a:off x="8692318" y="14899658"/>
            <a:ext cx="1966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les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bouches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" name="Google Shape;433;p6">
            <a:extLst>
              <a:ext uri="{FF2B5EF4-FFF2-40B4-BE49-F238E27FC236}">
                <a16:creationId xmlns:a16="http://schemas.microsoft.com/office/drawing/2014/main" id="{B3915352-5D61-4ADA-B6FA-F8CAF34A1BD4}"/>
              </a:ext>
            </a:extLst>
          </p:cNvPr>
          <p:cNvSpPr txBox="1"/>
          <p:nvPr/>
        </p:nvSpPr>
        <p:spPr>
          <a:xfrm>
            <a:off x="8031153" y="14850026"/>
            <a:ext cx="84416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i="0" u="none" strike="noStrike" cap="none" dirty="0">
                <a:solidFill>
                  <a:schemeClr val="bg2">
                    <a:lumMod val="10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i="0" u="none" strike="noStrike" cap="none" dirty="0">
              <a:solidFill>
                <a:schemeClr val="bg2">
                  <a:lumMod val="1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6" name="Picture 2" descr="Hospital, Salud, Profesional, Médico, Diagnóstico">
            <a:extLst>
              <a:ext uri="{FF2B5EF4-FFF2-40B4-BE49-F238E27FC236}">
                <a16:creationId xmlns:a16="http://schemas.microsoft.com/office/drawing/2014/main" id="{35DD3297-8340-453C-A614-4B4BDA361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542" y="14246616"/>
            <a:ext cx="489232" cy="83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Médico, Abrigo Blanco, Estetoscopio, Salud, Healthcare">
            <a:extLst>
              <a:ext uri="{FF2B5EF4-FFF2-40B4-BE49-F238E27FC236}">
                <a16:creationId xmlns:a16="http://schemas.microsoft.com/office/drawing/2014/main" id="{F669DA04-FC46-4D4A-A22D-EE5A0D21F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506" y="14264786"/>
            <a:ext cx="431588" cy="86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3807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51262"/>
            <a:chOff x="10804163" y="15567396"/>
            <a:chExt cx="912053" cy="651262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0939428" y="15686382"/>
              <a:ext cx="631904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43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652524" y="1046409"/>
            <a:ext cx="987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le/la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?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quoi ?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78" y="911279"/>
            <a:ext cx="2377646" cy="8535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CC988D-31DE-4CA7-897A-8F0EB6710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878" y="5713213"/>
            <a:ext cx="2274005" cy="859611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20F29CEE-2DBD-45C0-9F9D-3ADEE577EA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630017"/>
              </p:ext>
            </p:extLst>
          </p:nvPr>
        </p:nvGraphicFramePr>
        <p:xfrm>
          <a:off x="234324" y="1920919"/>
          <a:ext cx="11623379" cy="3629790"/>
        </p:xfrm>
        <a:graphic>
          <a:graphicData uri="http://schemas.openxmlformats.org/drawingml/2006/table">
            <a:tbl>
              <a:tblPr firstRow="1" bandRow="1"/>
              <a:tblGrid>
                <a:gridCol w="603719">
                  <a:extLst>
                    <a:ext uri="{9D8B030D-6E8A-4147-A177-3AD203B41FA5}">
                      <a16:colId xmlns:a16="http://schemas.microsoft.com/office/drawing/2014/main" val="3798252510"/>
                    </a:ext>
                  </a:extLst>
                </a:gridCol>
                <a:gridCol w="1892362">
                  <a:extLst>
                    <a:ext uri="{9D8B030D-6E8A-4147-A177-3AD203B41FA5}">
                      <a16:colId xmlns:a16="http://schemas.microsoft.com/office/drawing/2014/main" val="2138714969"/>
                    </a:ext>
                  </a:extLst>
                </a:gridCol>
                <a:gridCol w="2035722">
                  <a:extLst>
                    <a:ext uri="{9D8B030D-6E8A-4147-A177-3AD203B41FA5}">
                      <a16:colId xmlns:a16="http://schemas.microsoft.com/office/drawing/2014/main" val="833131367"/>
                    </a:ext>
                  </a:extLst>
                </a:gridCol>
                <a:gridCol w="1806344">
                  <a:extLst>
                    <a:ext uri="{9D8B030D-6E8A-4147-A177-3AD203B41FA5}">
                      <a16:colId xmlns:a16="http://schemas.microsoft.com/office/drawing/2014/main" val="4140372380"/>
                    </a:ext>
                  </a:extLst>
                </a:gridCol>
                <a:gridCol w="5285232">
                  <a:extLst>
                    <a:ext uri="{9D8B030D-6E8A-4147-A177-3AD203B41FA5}">
                      <a16:colId xmlns:a16="http://schemas.microsoft.com/office/drawing/2014/main" val="2195971386"/>
                    </a:ext>
                  </a:extLst>
                </a:gridCol>
              </a:tblGrid>
              <a:tr h="5132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le    |    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visage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yeux</a:t>
                      </a:r>
                      <a:endParaRPr lang="en-GB" sz="20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763796"/>
                  </a:ext>
                </a:extLst>
              </a:tr>
              <a:tr h="5132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le    |    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cheveux</a:t>
                      </a:r>
                      <a:endParaRPr lang="en-GB" sz="20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nez</a:t>
                      </a:r>
                      <a:endParaRPr lang="en-GB" sz="20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104720"/>
                  </a:ext>
                </a:extLst>
              </a:tr>
              <a:tr h="5132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le    |    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yeux</a:t>
                      </a:r>
                      <a:endParaRPr lang="en-GB" sz="20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visage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029676"/>
                  </a:ext>
                </a:extLst>
              </a:tr>
              <a:tr h="5132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 le   |    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cheveux</a:t>
                      </a:r>
                      <a:endParaRPr lang="en-GB" sz="20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visage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733658"/>
                  </a:ext>
                </a:extLst>
              </a:tr>
              <a:tr h="5132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les |    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visage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yeux</a:t>
                      </a:r>
                      <a:endParaRPr lang="en-GB" sz="20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9462487"/>
                  </a:ext>
                </a:extLst>
              </a:tr>
              <a:tr h="513266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les |    la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bouche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0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yeux</a:t>
                      </a:r>
                      <a:endParaRPr lang="en-GB" sz="20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386500"/>
                  </a:ext>
                </a:extLst>
              </a:tr>
            </a:tbl>
          </a:graphicData>
        </a:graphic>
      </p:graphicFrame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9B60F1-38D5-4508-8DA1-C481F6D248CA}"/>
              </a:ext>
            </a:extLst>
          </p:cNvPr>
          <p:cNvSpPr/>
          <p:nvPr/>
        </p:nvSpPr>
        <p:spPr>
          <a:xfrm>
            <a:off x="987670" y="2142885"/>
            <a:ext cx="556925" cy="336287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10E3FE-48C0-45D1-86D8-27B995A3A5CB}"/>
              </a:ext>
            </a:extLst>
          </p:cNvPr>
          <p:cNvSpPr/>
          <p:nvPr/>
        </p:nvSpPr>
        <p:spPr>
          <a:xfrm>
            <a:off x="3203326" y="2142885"/>
            <a:ext cx="1084469" cy="336288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012A9-6F45-4F1F-9798-3FB63AE298FF}"/>
              </a:ext>
            </a:extLst>
          </p:cNvPr>
          <p:cNvSpPr txBox="1"/>
          <p:nvPr/>
        </p:nvSpPr>
        <p:spPr>
          <a:xfrm>
            <a:off x="2552079" y="5887986"/>
            <a:ext cx="3220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433;p6">
            <a:extLst>
              <a:ext uri="{FF2B5EF4-FFF2-40B4-BE49-F238E27FC236}">
                <a16:creationId xmlns:a16="http://schemas.microsoft.com/office/drawing/2014/main" id="{824AFE13-6911-4F65-997E-6A9D943D900C}"/>
              </a:ext>
            </a:extLst>
          </p:cNvPr>
          <p:cNvSpPr txBox="1"/>
          <p:nvPr/>
        </p:nvSpPr>
        <p:spPr>
          <a:xfrm rot="20047879">
            <a:off x="5089726" y="5615102"/>
            <a:ext cx="84416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4000" b="0" i="0" u="none" strike="noStrike" cap="none" dirty="0">
                <a:solidFill>
                  <a:schemeClr val="bg2">
                    <a:lumMod val="10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4000" b="0" i="0" u="none" strike="noStrike" cap="none" dirty="0">
              <a:solidFill>
                <a:schemeClr val="bg2">
                  <a:lumMod val="1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3" name="Table 5">
            <a:extLst>
              <a:ext uri="{FF2B5EF4-FFF2-40B4-BE49-F238E27FC236}">
                <a16:creationId xmlns:a16="http://schemas.microsoft.com/office/drawing/2014/main" id="{262D69D4-12B1-44D7-AD23-44A9245221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2387189"/>
              </p:ext>
            </p:extLst>
          </p:nvPr>
        </p:nvGraphicFramePr>
        <p:xfrm>
          <a:off x="381831" y="10182396"/>
          <a:ext cx="11285620" cy="2773680"/>
        </p:xfrm>
        <a:graphic>
          <a:graphicData uri="http://schemas.openxmlformats.org/drawingml/2006/table">
            <a:tbl>
              <a:tblPr/>
              <a:tblGrid>
                <a:gridCol w="489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4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78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084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85174">
                  <a:extLst>
                    <a:ext uri="{9D8B030D-6E8A-4147-A177-3AD203B41FA5}">
                      <a16:colId xmlns:a16="http://schemas.microsoft.com/office/drawing/2014/main" val="1639558980"/>
                    </a:ext>
                  </a:extLst>
                </a:gridCol>
              </a:tblGrid>
              <a:tr h="3139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Jean-Michel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visage  | 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cheveux</a:t>
                      </a: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crépus</a:t>
                      </a: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  | 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rond</a:t>
                      </a: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9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La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professeure</a:t>
                      </a: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yeux</a:t>
                      </a: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  |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nez</a:t>
                      </a: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verts | vert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9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Le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médecin</a:t>
                      </a: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visage |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yeux</a:t>
                      </a: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rond</a:t>
                      </a: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  |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ronds</a:t>
                      </a: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9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Claudine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la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cheveux</a:t>
                      </a: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  |   bouche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roux  |  rouge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9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Adèle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visage |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cheveux</a:t>
                      </a: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ovale</a:t>
                      </a: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 | blonds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9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Léa</a:t>
                      </a: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cheveu</a:t>
                      </a: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 |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yeux</a:t>
                      </a: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noir | noirs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39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Pierre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cheveux</a:t>
                      </a: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 |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nez</a:t>
                      </a: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courts | long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DC5272E-6748-4F87-8791-257FE8BE4BEB}"/>
              </a:ext>
            </a:extLst>
          </p:cNvPr>
          <p:cNvSpPr/>
          <p:nvPr/>
        </p:nvSpPr>
        <p:spPr>
          <a:xfrm>
            <a:off x="6024641" y="10207930"/>
            <a:ext cx="1532107" cy="332028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6F37752-EADE-4FD9-AC4C-80D69F959DC4}"/>
              </a:ext>
            </a:extLst>
          </p:cNvPr>
          <p:cNvSpPr/>
          <p:nvPr/>
        </p:nvSpPr>
        <p:spPr>
          <a:xfrm>
            <a:off x="8823732" y="10182396"/>
            <a:ext cx="1025285" cy="357562"/>
          </a:xfrm>
          <a:prstGeom prst="roundRect">
            <a:avLst/>
          </a:prstGeom>
          <a:noFill/>
          <a:ln w="57150" cap="flat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BB5E979-FA5D-482C-9CA7-A40960E22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324" y="9314708"/>
            <a:ext cx="2274005" cy="85961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78070C7-85EC-4625-852A-5AA53B3CC954}"/>
              </a:ext>
            </a:extLst>
          </p:cNvPr>
          <p:cNvSpPr txBox="1"/>
          <p:nvPr/>
        </p:nvSpPr>
        <p:spPr>
          <a:xfrm>
            <a:off x="2511525" y="9489481"/>
            <a:ext cx="4541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Complète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phrases.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4CF4BF0-DBA9-4027-8EC8-7DB07A736C54}"/>
              </a:ext>
            </a:extLst>
          </p:cNvPr>
          <p:cNvSpPr/>
          <p:nvPr/>
        </p:nvSpPr>
        <p:spPr>
          <a:xfrm>
            <a:off x="287892" y="6541656"/>
            <a:ext cx="11637036" cy="254107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Google Shape;170;p8" descr="Jigsaw, Puzzle, Piece, Game, Concept, Solution">
            <a:extLst>
              <a:ext uri="{FF2B5EF4-FFF2-40B4-BE49-F238E27FC236}">
                <a16:creationId xmlns:a16="http://schemas.microsoft.com/office/drawing/2014/main" id="{915B5D8D-4D3A-41C8-AE90-67A02BB5203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305413" y="6654440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28FF71E0-1CE5-4141-BBEE-299B43CBB634}"/>
              </a:ext>
            </a:extLst>
          </p:cNvPr>
          <p:cNvSpPr txBox="1">
            <a:spLocks/>
          </p:cNvSpPr>
          <p:nvPr/>
        </p:nvSpPr>
        <p:spPr>
          <a:xfrm>
            <a:off x="287892" y="6527889"/>
            <a:ext cx="4278917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Adjectives after the noun</a:t>
            </a:r>
            <a:endParaRPr lang="en-GB" sz="2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E60C035-48D5-4138-B1EF-B462623F5355}"/>
              </a:ext>
            </a:extLst>
          </p:cNvPr>
          <p:cNvSpPr/>
          <p:nvPr/>
        </p:nvSpPr>
        <p:spPr>
          <a:xfrm>
            <a:off x="287892" y="6965279"/>
            <a:ext cx="111057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000" spc="-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We know that many adjectives follow the noun in French:</a:t>
            </a:r>
            <a:endParaRPr lang="en-GB" sz="20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Google Shape;433;p6">
            <a:extLst>
              <a:ext uri="{FF2B5EF4-FFF2-40B4-BE49-F238E27FC236}">
                <a16:creationId xmlns:a16="http://schemas.microsoft.com/office/drawing/2014/main" id="{E150297F-06A1-485E-8CFE-AEC24EA10F29}"/>
              </a:ext>
            </a:extLst>
          </p:cNvPr>
          <p:cNvSpPr txBox="1"/>
          <p:nvPr/>
        </p:nvSpPr>
        <p:spPr>
          <a:xfrm>
            <a:off x="3066051" y="7548467"/>
            <a:ext cx="84416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chemeClr val="bg2">
                    <a:lumMod val="10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chemeClr val="bg2">
                  <a:lumMod val="1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9BFCEE3-EF4E-47CA-856F-5E0ED487DFD5}"/>
              </a:ext>
            </a:extLst>
          </p:cNvPr>
          <p:cNvSpPr txBox="1"/>
          <p:nvPr/>
        </p:nvSpPr>
        <p:spPr>
          <a:xfrm>
            <a:off x="603419" y="7600723"/>
            <a:ext cx="2449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Il a le visage </a:t>
            </a:r>
            <a:r>
              <a:rPr lang="en-GB" sz="20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rond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47ADE1B-10A4-47B0-B5F9-596B653C9F85}"/>
              </a:ext>
            </a:extLst>
          </p:cNvPr>
          <p:cNvSpPr txBox="1"/>
          <p:nvPr/>
        </p:nvSpPr>
        <p:spPr>
          <a:xfrm>
            <a:off x="3564551" y="7645662"/>
            <a:ext cx="4910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He has a </a:t>
            </a:r>
            <a:r>
              <a:rPr lang="en-GB" sz="2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round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face. 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7C46E50-F8AB-4B7D-BED1-62245F396111}"/>
              </a:ext>
            </a:extLst>
          </p:cNvPr>
          <p:cNvSpPr/>
          <p:nvPr/>
        </p:nvSpPr>
        <p:spPr>
          <a:xfrm>
            <a:off x="1075180" y="7600723"/>
            <a:ext cx="329374" cy="394306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A429960-4500-4AC6-96A0-E3CFEC643F73}"/>
              </a:ext>
            </a:extLst>
          </p:cNvPr>
          <p:cNvCxnSpPr>
            <a:cxnSpLocks/>
          </p:cNvCxnSpPr>
          <p:nvPr/>
        </p:nvCxnSpPr>
        <p:spPr>
          <a:xfrm>
            <a:off x="588494" y="7350977"/>
            <a:ext cx="467636" cy="250217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Speech Bubble: Rectangle with Corners Rounded 62">
            <a:extLst>
              <a:ext uri="{FF2B5EF4-FFF2-40B4-BE49-F238E27FC236}">
                <a16:creationId xmlns:a16="http://schemas.microsoft.com/office/drawing/2014/main" id="{6FDA15B0-6AA2-4077-BC14-271DD841D6F9}"/>
              </a:ext>
            </a:extLst>
          </p:cNvPr>
          <p:cNvSpPr/>
          <p:nvPr/>
        </p:nvSpPr>
        <p:spPr>
          <a:xfrm>
            <a:off x="7497643" y="6647056"/>
            <a:ext cx="3600362" cy="1565043"/>
          </a:xfrm>
          <a:prstGeom prst="wedgeRoundRectCallout">
            <a:avLst>
              <a:gd name="adj1" fmla="val -17660"/>
              <a:gd name="adj2" fmla="val 55246"/>
              <a:gd name="adj3" fmla="val 16667"/>
            </a:avLst>
          </a:prstGeom>
          <a:solidFill>
            <a:schemeClr val="bg1"/>
          </a:solidFill>
          <a:ln w="12700" cap="flat" cmpd="sng" algn="ctr">
            <a:solidFill>
              <a:srgbClr val="FF388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Note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in French we often use the definite article ‘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in descriptions.  In English, we leave it out or use ‘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’, e.g., </a:t>
            </a:r>
            <a:r>
              <a:rPr kumimoji="0" lang="en-GB" b="0" i="1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 </a:t>
            </a:r>
            <a:r>
              <a:rPr kumimoji="0" lang="en-GB" b="1" i="1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b="0" i="1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round face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b="1" i="0" u="sng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Google Shape;433;p6">
            <a:extLst>
              <a:ext uri="{FF2B5EF4-FFF2-40B4-BE49-F238E27FC236}">
                <a16:creationId xmlns:a16="http://schemas.microsoft.com/office/drawing/2014/main" id="{876622C4-F5C1-491D-9C86-2BBE59E43ED1}"/>
              </a:ext>
            </a:extLst>
          </p:cNvPr>
          <p:cNvSpPr txBox="1"/>
          <p:nvPr/>
        </p:nvSpPr>
        <p:spPr>
          <a:xfrm>
            <a:off x="3129456" y="8232083"/>
            <a:ext cx="84416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chemeClr val="bg2">
                    <a:lumMod val="10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chemeClr val="bg2">
                  <a:lumMod val="1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6A8D6EF-008C-4264-A44B-4B8F71C59E67}"/>
              </a:ext>
            </a:extLst>
          </p:cNvPr>
          <p:cNvSpPr txBox="1"/>
          <p:nvPr/>
        </p:nvSpPr>
        <p:spPr>
          <a:xfrm>
            <a:off x="666824" y="8284339"/>
            <a:ext cx="2449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Il a les </a:t>
            </a:r>
            <a:r>
              <a:rPr lang="en-GB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yeux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ronds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46B13F6D-E337-4BA7-935C-D631E5C773C5}"/>
              </a:ext>
            </a:extLst>
          </p:cNvPr>
          <p:cNvSpPr/>
          <p:nvPr/>
        </p:nvSpPr>
        <p:spPr>
          <a:xfrm>
            <a:off x="1154167" y="8269637"/>
            <a:ext cx="425367" cy="414812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246E7F4-0CD3-48D3-A938-2B4DE90A24F0}"/>
              </a:ext>
            </a:extLst>
          </p:cNvPr>
          <p:cNvCxnSpPr>
            <a:cxnSpLocks/>
          </p:cNvCxnSpPr>
          <p:nvPr/>
        </p:nvCxnSpPr>
        <p:spPr>
          <a:xfrm>
            <a:off x="651899" y="8034593"/>
            <a:ext cx="467636" cy="250217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Google Shape;433;p6">
            <a:extLst>
              <a:ext uri="{FF2B5EF4-FFF2-40B4-BE49-F238E27FC236}">
                <a16:creationId xmlns:a16="http://schemas.microsoft.com/office/drawing/2014/main" id="{89475571-3F3B-4FED-8797-A58BEDC40695}"/>
              </a:ext>
            </a:extLst>
          </p:cNvPr>
          <p:cNvSpPr txBox="1"/>
          <p:nvPr/>
        </p:nvSpPr>
        <p:spPr>
          <a:xfrm>
            <a:off x="8559920" y="8234453"/>
            <a:ext cx="84416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25050"/>
              </a:buClr>
              <a:buSzPts val="2400"/>
              <a:buFont typeface="Quattrocento Sans"/>
              <a:buNone/>
            </a:pPr>
            <a:r>
              <a:rPr lang="en-GB" sz="2800" b="0" i="0" u="none" strike="noStrike" cap="none" dirty="0">
                <a:solidFill>
                  <a:schemeClr val="bg2">
                    <a:lumMod val="10000"/>
                  </a:schemeClr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➜</a:t>
            </a:r>
            <a:endParaRPr sz="2800" b="0" i="0" u="none" strike="noStrike" cap="none" dirty="0">
              <a:solidFill>
                <a:schemeClr val="bg2">
                  <a:lumMod val="1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67A0015-E53F-4EB9-990E-08F0D5962FF8}"/>
              </a:ext>
            </a:extLst>
          </p:cNvPr>
          <p:cNvSpPr txBox="1"/>
          <p:nvPr/>
        </p:nvSpPr>
        <p:spPr>
          <a:xfrm>
            <a:off x="6414668" y="8287332"/>
            <a:ext cx="24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Il a les </a:t>
            </a:r>
            <a:r>
              <a:rPr lang="en-GB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cheveux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longs 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et </a:t>
            </a:r>
            <a:r>
              <a:rPr lang="en-GB" sz="20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bruns</a:t>
            </a:r>
            <a:r>
              <a:rPr lang="en-GB" sz="2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8C11BF9-1748-42C6-80E2-2F8A64C6FF86}"/>
              </a:ext>
            </a:extLst>
          </p:cNvPr>
          <p:cNvSpPr/>
          <p:nvPr/>
        </p:nvSpPr>
        <p:spPr>
          <a:xfrm>
            <a:off x="7080352" y="8289458"/>
            <a:ext cx="394697" cy="366334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9AE357F-BF76-48A8-B5D2-DC772C4964A9}"/>
              </a:ext>
            </a:extLst>
          </p:cNvPr>
          <p:cNvCxnSpPr>
            <a:cxnSpLocks/>
          </p:cNvCxnSpPr>
          <p:nvPr/>
        </p:nvCxnSpPr>
        <p:spPr>
          <a:xfrm>
            <a:off x="6399743" y="8037586"/>
            <a:ext cx="467636" cy="250217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FD14AC6E-E09A-4A6B-9CB5-E450940B9B98}"/>
              </a:ext>
            </a:extLst>
          </p:cNvPr>
          <p:cNvSpPr txBox="1"/>
          <p:nvPr/>
        </p:nvSpPr>
        <p:spPr>
          <a:xfrm>
            <a:off x="3589456" y="8255682"/>
            <a:ext cx="2825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He has </a:t>
            </a:r>
            <a:r>
              <a:rPr lang="en-GB" sz="2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round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eyes. 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1C8D724-D8F8-403F-A486-1ED7892CED6A}"/>
              </a:ext>
            </a:extLst>
          </p:cNvPr>
          <p:cNvSpPr txBox="1"/>
          <p:nvPr/>
        </p:nvSpPr>
        <p:spPr>
          <a:xfrm>
            <a:off x="8982001" y="8293618"/>
            <a:ext cx="2825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He has </a:t>
            </a:r>
            <a:r>
              <a:rPr lang="en-GB" sz="2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long, brown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hair. 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7ADF163-588D-4EED-9905-13FF2BF1EF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135151"/>
              </p:ext>
            </p:extLst>
          </p:nvPr>
        </p:nvGraphicFramePr>
        <p:xfrm>
          <a:off x="403202" y="13187884"/>
          <a:ext cx="10211921" cy="2773680"/>
        </p:xfrm>
        <a:graphic>
          <a:graphicData uri="http://schemas.openxmlformats.org/drawingml/2006/table">
            <a:tbl>
              <a:tblPr/>
              <a:tblGrid>
                <a:gridCol w="473098">
                  <a:extLst>
                    <a:ext uri="{9D8B030D-6E8A-4147-A177-3AD203B41FA5}">
                      <a16:colId xmlns:a16="http://schemas.microsoft.com/office/drawing/2014/main" val="852323067"/>
                    </a:ext>
                  </a:extLst>
                </a:gridCol>
                <a:gridCol w="9738823">
                  <a:extLst>
                    <a:ext uri="{9D8B030D-6E8A-4147-A177-3AD203B41FA5}">
                      <a16:colId xmlns:a16="http://schemas.microsoft.com/office/drawing/2014/main" val="4095338098"/>
                    </a:ext>
                  </a:extLst>
                </a:gridCol>
              </a:tblGrid>
              <a:tr h="3139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Jean-Michel has frizzy hair.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8757792"/>
                  </a:ext>
                </a:extLst>
              </a:tr>
              <a:tr h="3139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784295"/>
                  </a:ext>
                </a:extLst>
              </a:tr>
              <a:tr h="3139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7172274"/>
                  </a:ext>
                </a:extLst>
              </a:tr>
              <a:tr h="3139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142823"/>
                  </a:ext>
                </a:extLst>
              </a:tr>
              <a:tr h="3139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1963230"/>
                  </a:ext>
                </a:extLst>
              </a:tr>
              <a:tr h="3139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9329183"/>
                  </a:ext>
                </a:extLst>
              </a:tr>
              <a:tr h="3139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471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92999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BBE6E55-A4D9-4D75-9F13-ED96E2661E17}"/>
              </a:ext>
            </a:extLst>
          </p:cNvPr>
          <p:cNvSpPr/>
          <p:nvPr/>
        </p:nvSpPr>
        <p:spPr>
          <a:xfrm flipH="1">
            <a:off x="7986077" y="9853594"/>
            <a:ext cx="2377647" cy="1860772"/>
          </a:xfrm>
          <a:prstGeom prst="cloudCallout">
            <a:avLst>
              <a:gd name="adj1" fmla="val -53258"/>
              <a:gd name="adj2" fmla="val 53286"/>
            </a:avLst>
          </a:prstGeom>
          <a:solidFill>
            <a:srgbClr val="115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51262"/>
            <a:chOff x="10804163" y="15567396"/>
            <a:chExt cx="912053" cy="651262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0939428" y="15686382"/>
              <a:ext cx="662361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44</a:t>
              </a: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FE90F420-40F1-48E6-A733-3591DA258378}"/>
              </a:ext>
            </a:extLst>
          </p:cNvPr>
          <p:cNvSpPr txBox="1"/>
          <p:nvPr/>
        </p:nvSpPr>
        <p:spPr>
          <a:xfrm>
            <a:off x="2724702" y="1296602"/>
            <a:ext cx="9872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cinq mots. 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Joue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avec ton/ta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partenaire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052451A-6B45-494A-906F-9632A6D5B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057" y="9889115"/>
            <a:ext cx="2377646" cy="8535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CC988D-31DE-4CA7-897A-8F0EB6710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878" y="4021894"/>
            <a:ext cx="2274005" cy="8596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F2DCF0B-87F5-4851-99C9-AFFAA29CA5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691" y="1233876"/>
            <a:ext cx="2268011" cy="547129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A6A137A-ADF0-4FB9-B92D-D1D492B514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956497"/>
              </p:ext>
            </p:extLst>
          </p:nvPr>
        </p:nvGraphicFramePr>
        <p:xfrm>
          <a:off x="514939" y="1948316"/>
          <a:ext cx="3104148" cy="1981200"/>
        </p:xfrm>
        <a:graphic>
          <a:graphicData uri="http://schemas.openxmlformats.org/drawingml/2006/table">
            <a:tbl>
              <a:tblPr/>
              <a:tblGrid>
                <a:gridCol w="489605">
                  <a:extLst>
                    <a:ext uri="{9D8B030D-6E8A-4147-A177-3AD203B41FA5}">
                      <a16:colId xmlns:a16="http://schemas.microsoft.com/office/drawing/2014/main" val="2744339710"/>
                    </a:ext>
                  </a:extLst>
                </a:gridCol>
                <a:gridCol w="2614543">
                  <a:extLst>
                    <a:ext uri="{9D8B030D-6E8A-4147-A177-3AD203B41FA5}">
                      <a16:colId xmlns:a16="http://schemas.microsoft.com/office/drawing/2014/main" val="1192549787"/>
                    </a:ext>
                  </a:extLst>
                </a:gridCol>
              </a:tblGrid>
              <a:tr h="3139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5511943"/>
                  </a:ext>
                </a:extLst>
              </a:tr>
              <a:tr h="3139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820876"/>
                  </a:ext>
                </a:extLst>
              </a:tr>
              <a:tr h="3139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6653822"/>
                  </a:ext>
                </a:extLst>
              </a:tr>
              <a:tr h="3139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5351560"/>
                  </a:ext>
                </a:extLst>
              </a:tr>
              <a:tr h="3139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1323701"/>
                  </a:ext>
                </a:extLst>
              </a:tr>
            </a:tbl>
          </a:graphicData>
        </a:graphic>
      </p:graphicFrame>
      <p:pic>
        <p:nvPicPr>
          <p:cNvPr id="29" name="Picture 28" descr="A picture containing logo&#10;&#10;Description automatically generated">
            <a:extLst>
              <a:ext uri="{FF2B5EF4-FFF2-40B4-BE49-F238E27FC236}">
                <a16:creationId xmlns:a16="http://schemas.microsoft.com/office/drawing/2014/main" id="{6876FE37-A766-4BF2-83A0-91FC384CCF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734" y="958897"/>
            <a:ext cx="1606650" cy="14457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20E23F5-F9B1-4D21-9CCB-E7107A1C8280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51575" y="1759438"/>
            <a:ext cx="2629194" cy="273557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69D293A-A031-4A88-97C5-25F4673672C3}"/>
              </a:ext>
            </a:extLst>
          </p:cNvPr>
          <p:cNvSpPr txBox="1"/>
          <p:nvPr/>
        </p:nvSpPr>
        <p:spPr>
          <a:xfrm>
            <a:off x="7098385" y="1883354"/>
            <a:ext cx="9872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Prononce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virelangue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62A660-9BEC-4D1F-A000-9300A9FDC7AB}"/>
              </a:ext>
            </a:extLst>
          </p:cNvPr>
          <p:cNvSpPr txBox="1"/>
          <p:nvPr/>
        </p:nvSpPr>
        <p:spPr>
          <a:xfrm>
            <a:off x="3872739" y="2404638"/>
            <a:ext cx="8319259" cy="400110"/>
          </a:xfrm>
          <a:prstGeom prst="rect">
            <a:avLst/>
          </a:prstGeom>
          <a:solidFill>
            <a:schemeClr val="accent6">
              <a:lumMod val="20000"/>
              <a:lumOff val="80000"/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chasseur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sachant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chasser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doit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savoir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chasser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sans son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chien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4AB46D-20FE-48BC-BF67-723D56B2A9BD}"/>
              </a:ext>
            </a:extLst>
          </p:cNvPr>
          <p:cNvSpPr txBox="1"/>
          <p:nvPr/>
        </p:nvSpPr>
        <p:spPr>
          <a:xfrm>
            <a:off x="3866408" y="2973772"/>
            <a:ext cx="8325591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hunter who knows how to hunt must know how to hunt without his dog.</a:t>
            </a:r>
          </a:p>
        </p:txBody>
      </p:sp>
      <p:graphicFrame>
        <p:nvGraphicFramePr>
          <p:cNvPr id="34" name="Table 5">
            <a:extLst>
              <a:ext uri="{FF2B5EF4-FFF2-40B4-BE49-F238E27FC236}">
                <a16:creationId xmlns:a16="http://schemas.microsoft.com/office/drawing/2014/main" id="{43FEE6B4-8B52-4484-8FEE-CE494D956C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0356702"/>
              </p:ext>
            </p:extLst>
          </p:nvPr>
        </p:nvGraphicFramePr>
        <p:xfrm>
          <a:off x="497748" y="4929957"/>
          <a:ext cx="11039048" cy="4749178"/>
        </p:xfrm>
        <a:graphic>
          <a:graphicData uri="http://schemas.openxmlformats.org/drawingml/2006/table">
            <a:tbl>
              <a:tblPr/>
              <a:tblGrid>
                <a:gridCol w="637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01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845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Jean-Michel a les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cheveux</a:t>
                      </a: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crépus</a:t>
                      </a: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845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La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professeure</a:t>
                      </a: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 a les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yeux</a:t>
                      </a: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 verts.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845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Le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médecin</a:t>
                      </a: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 a le visage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rond</a:t>
                      </a: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845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Claudine a la bouche rouge.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845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Adèle a les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cheveux</a:t>
                      </a: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 blonds.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845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Léa</a:t>
                      </a: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 a les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yeux</a:t>
                      </a: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 noirs.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845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Pierre a les </a:t>
                      </a:r>
                      <a:r>
                        <a:rPr lang="en-GB" sz="2000" b="0" strike="noStrike" spc="-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cheveux</a:t>
                      </a:r>
                      <a:r>
                        <a:rPr lang="en-GB" sz="2000" b="0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 courts.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8C63E447-8864-4E09-A3A2-1FEE131425CB}"/>
              </a:ext>
            </a:extLst>
          </p:cNvPr>
          <p:cNvSpPr txBox="1"/>
          <p:nvPr/>
        </p:nvSpPr>
        <p:spPr>
          <a:xfrm>
            <a:off x="2548883" y="4155494"/>
            <a:ext cx="9872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descriptions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0E3A9A-ECB4-419D-B285-799A2DF55E25}"/>
              </a:ext>
            </a:extLst>
          </p:cNvPr>
          <p:cNvSpPr txBox="1"/>
          <p:nvPr/>
        </p:nvSpPr>
        <p:spPr>
          <a:xfrm>
            <a:off x="2584455" y="10053488"/>
            <a:ext cx="3926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description an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anglais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413608-0BDE-460E-BD97-27AF635CD822}"/>
              </a:ext>
            </a:extLst>
          </p:cNvPr>
          <p:cNvSpPr txBox="1"/>
          <p:nvPr/>
        </p:nvSpPr>
        <p:spPr>
          <a:xfrm>
            <a:off x="834836" y="11116982"/>
            <a:ext cx="8376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Today is </a:t>
            </a:r>
            <a:r>
              <a:rPr lang="en-GB" sz="2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_____________________________.</a:t>
            </a:r>
            <a:endParaRPr lang="en-GB" sz="20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60F8DA-3849-4FD5-B0A6-1D58991596B1}"/>
              </a:ext>
            </a:extLst>
          </p:cNvPr>
          <p:cNvSpPr txBox="1"/>
          <p:nvPr/>
        </p:nvSpPr>
        <p:spPr>
          <a:xfrm>
            <a:off x="834836" y="11759110"/>
            <a:ext cx="8376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It’s my _____________ Max’s </a:t>
            </a:r>
            <a:r>
              <a:rPr lang="en-GB" sz="2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______________________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6D555C7-91D0-4418-B893-B473D3D8EABA}"/>
              </a:ext>
            </a:extLst>
          </p:cNvPr>
          <p:cNvSpPr txBox="1"/>
          <p:nvPr/>
        </p:nvSpPr>
        <p:spPr>
          <a:xfrm>
            <a:off x="846028" y="12378423"/>
            <a:ext cx="8376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Max </a:t>
            </a:r>
            <a:r>
              <a:rPr lang="en-GB" sz="2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____________________________.</a:t>
            </a:r>
            <a:endParaRPr lang="en-GB" sz="20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172F563-F8A0-41A6-ACCF-4C1A31DD2692}"/>
              </a:ext>
            </a:extLst>
          </p:cNvPr>
          <p:cNvSpPr/>
          <p:nvPr/>
        </p:nvSpPr>
        <p:spPr>
          <a:xfrm>
            <a:off x="418663" y="12976756"/>
            <a:ext cx="4797505" cy="43088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B44F0F82-7A03-488A-B21E-2AA29D607660}"/>
              </a:ext>
            </a:extLst>
          </p:cNvPr>
          <p:cNvSpPr/>
          <p:nvPr/>
        </p:nvSpPr>
        <p:spPr>
          <a:xfrm>
            <a:off x="418662" y="13626768"/>
            <a:ext cx="4797505" cy="43088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_____________________________.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D0464B5-B061-4BC4-AB1B-B7E37A50C287}"/>
              </a:ext>
            </a:extLst>
          </p:cNvPr>
          <p:cNvSpPr/>
          <p:nvPr/>
        </p:nvSpPr>
        <p:spPr>
          <a:xfrm>
            <a:off x="361625" y="14190972"/>
            <a:ext cx="10002100" cy="56077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_____________________________________________________________________.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0CF284F-22A2-45C4-AA9D-301B6F27CC68}"/>
              </a:ext>
            </a:extLst>
          </p:cNvPr>
          <p:cNvSpPr/>
          <p:nvPr/>
        </p:nvSpPr>
        <p:spPr>
          <a:xfrm>
            <a:off x="268533" y="14897632"/>
            <a:ext cx="6374123" cy="43088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_______________________________________.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CD9148D-BBB5-45E9-A98D-D6A7F7CBF151}"/>
              </a:ext>
            </a:extLst>
          </p:cNvPr>
          <p:cNvSpPr/>
          <p:nvPr/>
        </p:nvSpPr>
        <p:spPr>
          <a:xfrm>
            <a:off x="180804" y="11660501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437AFCC-00BA-4CF9-AACA-8DE455CEEFC6}"/>
              </a:ext>
            </a:extLst>
          </p:cNvPr>
          <p:cNvSpPr/>
          <p:nvPr/>
        </p:nvSpPr>
        <p:spPr>
          <a:xfrm>
            <a:off x="180804" y="12352404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C3BA055-68DF-4C14-B434-0FD047D5D98A}"/>
              </a:ext>
            </a:extLst>
          </p:cNvPr>
          <p:cNvSpPr/>
          <p:nvPr/>
        </p:nvSpPr>
        <p:spPr>
          <a:xfrm>
            <a:off x="180804" y="12958741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A4A8FC4-41CE-4257-9D52-D65DF9060B37}"/>
              </a:ext>
            </a:extLst>
          </p:cNvPr>
          <p:cNvSpPr/>
          <p:nvPr/>
        </p:nvSpPr>
        <p:spPr>
          <a:xfrm>
            <a:off x="184373" y="13619801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AC358A0-994C-47E9-94A3-810A633FC19F}"/>
              </a:ext>
            </a:extLst>
          </p:cNvPr>
          <p:cNvSpPr/>
          <p:nvPr/>
        </p:nvSpPr>
        <p:spPr>
          <a:xfrm>
            <a:off x="180804" y="14277312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218DBBE-9E7F-4922-B751-748B622A11D3}"/>
              </a:ext>
            </a:extLst>
          </p:cNvPr>
          <p:cNvSpPr/>
          <p:nvPr/>
        </p:nvSpPr>
        <p:spPr>
          <a:xfrm>
            <a:off x="180804" y="14897632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BD2F6504-7BB5-4D48-996F-4406CD38F0C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78"/>
          <a:stretch/>
        </p:blipFill>
        <p:spPr>
          <a:xfrm>
            <a:off x="8535470" y="9999458"/>
            <a:ext cx="1413869" cy="1451716"/>
          </a:xfrm>
          <a:prstGeom prst="ellipse">
            <a:avLst/>
          </a:prstGeom>
        </p:spPr>
      </p:pic>
      <p:pic>
        <p:nvPicPr>
          <p:cNvPr id="52" name="Picture 5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6E9CFCE-69FB-4997-A180-50495724B5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210" y="11317037"/>
            <a:ext cx="1411189" cy="395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500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12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51262"/>
            <a:chOff x="10804163" y="15567396"/>
            <a:chExt cx="912053" cy="651262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0939428" y="15686382"/>
              <a:ext cx="617477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45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5EAA638-8EE8-4A27-B7EF-08E804412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215" y="5648790"/>
            <a:ext cx="2903975" cy="982021"/>
          </a:xfrm>
          <a:prstGeom prst="rect">
            <a:avLst/>
          </a:prstGeom>
        </p:spPr>
      </p:pic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B30B407E-5882-4A27-ABE7-192128C602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788608"/>
              </p:ext>
            </p:extLst>
          </p:nvPr>
        </p:nvGraphicFramePr>
        <p:xfrm>
          <a:off x="272513" y="6509709"/>
          <a:ext cx="10039526" cy="5180411"/>
        </p:xfrm>
        <a:graphic>
          <a:graphicData uri="http://schemas.openxmlformats.org/drawingml/2006/table">
            <a:tbl>
              <a:tblPr firstRow="1" bandRow="1"/>
              <a:tblGrid>
                <a:gridCol w="171906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82685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6876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6901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20189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treize</a:t>
                      </a:r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vingt-et-un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quinze</a:t>
                      </a:r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72018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seize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trente</a:t>
                      </a:r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catorze</a:t>
                      </a:r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720189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donner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trouver</a:t>
                      </a:r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utiliser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72018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spécial</a:t>
                      </a:r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court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utile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720189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rond</a:t>
                      </a:r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roux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crépu</a:t>
                      </a:r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72018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yeux</a:t>
                      </a:r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le visage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ovale</a:t>
                      </a:r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59277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cheveux</a:t>
                      </a:r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médecin</a:t>
                      </a:r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0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nez</a:t>
                      </a:r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4DD653DB-CDAB-4288-A8D3-058DB85EB4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106" y="8569474"/>
            <a:ext cx="1019171" cy="862105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1A49A64A-80E4-45DE-BF36-E244BC2B3C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49" y="7079539"/>
            <a:ext cx="1019171" cy="9464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3125448-0883-45CE-95A5-A2CEECA337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430" y="10179751"/>
            <a:ext cx="998847" cy="87876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F2E4685-5A9A-4670-ACEF-321064EB6237}"/>
              </a:ext>
            </a:extLst>
          </p:cNvPr>
          <p:cNvSpPr txBox="1"/>
          <p:nvPr/>
        </p:nvSpPr>
        <p:spPr>
          <a:xfrm>
            <a:off x="1442119" y="7375229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6FD654-F2C4-4757-B9C9-3E36F07BBB75}"/>
              </a:ext>
            </a:extLst>
          </p:cNvPr>
          <p:cNvSpPr txBox="1"/>
          <p:nvPr/>
        </p:nvSpPr>
        <p:spPr>
          <a:xfrm>
            <a:off x="1497832" y="8760879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239E34-7DF9-48EE-9897-5044955FABBC}"/>
              </a:ext>
            </a:extLst>
          </p:cNvPr>
          <p:cNvSpPr txBox="1"/>
          <p:nvPr/>
        </p:nvSpPr>
        <p:spPr>
          <a:xfrm>
            <a:off x="1531549" y="10351833"/>
            <a:ext cx="622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E1B1248-B81E-4E81-8336-4FCDC04A20A0}"/>
              </a:ext>
            </a:extLst>
          </p:cNvPr>
          <p:cNvSpPr/>
          <p:nvPr/>
        </p:nvSpPr>
        <p:spPr>
          <a:xfrm>
            <a:off x="3080310" y="5856571"/>
            <a:ext cx="7557370" cy="46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4B0AF9-B203-4932-85D7-D761ACBAF342}"/>
              </a:ext>
            </a:extLst>
          </p:cNvPr>
          <p:cNvSpPr txBox="1"/>
          <p:nvPr/>
        </p:nvSpPr>
        <p:spPr>
          <a:xfrm>
            <a:off x="898685" y="2031019"/>
            <a:ext cx="4029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Léa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has black hair.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9F1578-F44E-4446-BEF5-2D6D7D2D77DD}"/>
              </a:ext>
            </a:extLst>
          </p:cNvPr>
          <p:cNvSpPr txBox="1"/>
          <p:nvPr/>
        </p:nvSpPr>
        <p:spPr>
          <a:xfrm>
            <a:off x="909877" y="2650332"/>
            <a:ext cx="8376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Hervé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has long, blond hair.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E375D9-ED7B-4F17-873F-1FB275B554E1}"/>
              </a:ext>
            </a:extLst>
          </p:cNvPr>
          <p:cNvSpPr txBox="1"/>
          <p:nvPr/>
        </p:nvSpPr>
        <p:spPr>
          <a:xfrm>
            <a:off x="898685" y="3219403"/>
            <a:ext cx="8376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Max has blue eyes.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8F222E-9173-4B27-AD83-6124ABEF317F}"/>
              </a:ext>
            </a:extLst>
          </p:cNvPr>
          <p:cNvSpPr txBox="1"/>
          <p:nvPr/>
        </p:nvSpPr>
        <p:spPr>
          <a:xfrm>
            <a:off x="909877" y="3852257"/>
            <a:ext cx="8376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The [male] teacher has an oval face.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0BA81C-8CA0-4C25-A6CB-3AEE448F86FC}"/>
              </a:ext>
            </a:extLst>
          </p:cNvPr>
          <p:cNvSpPr txBox="1"/>
          <p:nvPr/>
        </p:nvSpPr>
        <p:spPr>
          <a:xfrm>
            <a:off x="912257" y="4419858"/>
            <a:ext cx="11428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The [female] doctor has a long nose.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724F9F-2317-4962-A736-EB68C99AB4C2}"/>
              </a:ext>
            </a:extLst>
          </p:cNvPr>
          <p:cNvSpPr txBox="1"/>
          <p:nvPr/>
        </p:nvSpPr>
        <p:spPr>
          <a:xfrm>
            <a:off x="912258" y="5056893"/>
            <a:ext cx="5364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Adèle has long, blond hair.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2562E29-B95D-4C13-BA5E-0E1C9F73A0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513" y="1070886"/>
            <a:ext cx="2377646" cy="85351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9AC05FB-8197-4224-B990-6C5EAE8E99E8}"/>
              </a:ext>
            </a:extLst>
          </p:cNvPr>
          <p:cNvSpPr txBox="1"/>
          <p:nvPr/>
        </p:nvSpPr>
        <p:spPr>
          <a:xfrm>
            <a:off x="2617476" y="1301947"/>
            <a:ext cx="4831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comment ?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vrai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faux ?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47FB855-6519-45EE-A124-1C6BDB16BE94}"/>
              </a:ext>
            </a:extLst>
          </p:cNvPr>
          <p:cNvSpPr/>
          <p:nvPr/>
        </p:nvSpPr>
        <p:spPr>
          <a:xfrm>
            <a:off x="243428" y="2044337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830D9A7-C2FF-4FBE-8CA5-FEFFE091A761}"/>
              </a:ext>
            </a:extLst>
          </p:cNvPr>
          <p:cNvSpPr/>
          <p:nvPr/>
        </p:nvSpPr>
        <p:spPr>
          <a:xfrm>
            <a:off x="250215" y="2620810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1EF764D-01F4-4668-A75D-931DBFCBA490}"/>
              </a:ext>
            </a:extLst>
          </p:cNvPr>
          <p:cNvSpPr/>
          <p:nvPr/>
        </p:nvSpPr>
        <p:spPr>
          <a:xfrm>
            <a:off x="249606" y="3180923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83D1FC2-CE9B-4D4B-818D-A33A16A2CEF1}"/>
              </a:ext>
            </a:extLst>
          </p:cNvPr>
          <p:cNvSpPr/>
          <p:nvPr/>
        </p:nvSpPr>
        <p:spPr>
          <a:xfrm>
            <a:off x="234470" y="3838842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318DF0C-FC94-471B-916F-C60726846729}"/>
              </a:ext>
            </a:extLst>
          </p:cNvPr>
          <p:cNvSpPr/>
          <p:nvPr/>
        </p:nvSpPr>
        <p:spPr>
          <a:xfrm>
            <a:off x="230260" y="4400967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E29FA40-9488-4A29-82A5-EB629BE1DDF7}"/>
              </a:ext>
            </a:extLst>
          </p:cNvPr>
          <p:cNvSpPr/>
          <p:nvPr/>
        </p:nvSpPr>
        <p:spPr>
          <a:xfrm>
            <a:off x="250215" y="5021141"/>
            <a:ext cx="551774" cy="471614"/>
          </a:xfrm>
          <a:prstGeom prst="ellipse">
            <a:avLst/>
          </a:prstGeom>
          <a:solidFill>
            <a:srgbClr val="F19D19">
              <a:lumMod val="20000"/>
              <a:lumOff val="80000"/>
            </a:srgbClr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45" name="Picture 2" descr="Navidad, El Árbol De Navidad, Bell, Calcetín, Un Regalo">
            <a:extLst>
              <a:ext uri="{FF2B5EF4-FFF2-40B4-BE49-F238E27FC236}">
                <a16:creationId xmlns:a16="http://schemas.microsoft.com/office/drawing/2014/main" id="{BDBDFB27-5EBB-4D57-8BC9-E5BE1C05FE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3" r="27968" b="37333"/>
          <a:stretch/>
        </p:blipFill>
        <p:spPr bwMode="auto">
          <a:xfrm>
            <a:off x="548430" y="12479067"/>
            <a:ext cx="2033793" cy="323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Navidad, Decoraciones, Decoración, Verde, Antecedentes">
            <a:extLst>
              <a:ext uri="{FF2B5EF4-FFF2-40B4-BE49-F238E27FC236}">
                <a16:creationId xmlns:a16="http://schemas.microsoft.com/office/drawing/2014/main" id="{3FC3034E-D180-492F-955D-E67AAA7E3A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1" t="50000" r="24666"/>
          <a:stretch/>
        </p:blipFill>
        <p:spPr bwMode="auto">
          <a:xfrm>
            <a:off x="959808" y="12138848"/>
            <a:ext cx="878562" cy="84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Navidad, Decoraciones, Decoración, Verde, Antecedentes">
            <a:extLst>
              <a:ext uri="{FF2B5EF4-FFF2-40B4-BE49-F238E27FC236}">
                <a16:creationId xmlns:a16="http://schemas.microsoft.com/office/drawing/2014/main" id="{E4CD39E2-0047-4A80-A775-9E30A0F141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04" b="57634"/>
          <a:stretch/>
        </p:blipFill>
        <p:spPr bwMode="auto">
          <a:xfrm rot="2115972">
            <a:off x="10249821" y="730611"/>
            <a:ext cx="1769340" cy="116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Navidad, Decoraciones, Decoración, Verde, Antecedentes">
            <a:extLst>
              <a:ext uri="{FF2B5EF4-FFF2-40B4-BE49-F238E27FC236}">
                <a16:creationId xmlns:a16="http://schemas.microsoft.com/office/drawing/2014/main" id="{2D143C25-BCD4-4322-A2D2-0C347A324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04" b="57634"/>
          <a:stretch/>
        </p:blipFill>
        <p:spPr bwMode="auto">
          <a:xfrm rot="19834045">
            <a:off x="9875338" y="14022430"/>
            <a:ext cx="1769340" cy="116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C37075-368E-4EBD-82C0-B970BD4A332F}"/>
              </a:ext>
            </a:extLst>
          </p:cNvPr>
          <p:cNvSpPr txBox="1"/>
          <p:nvPr/>
        </p:nvSpPr>
        <p:spPr>
          <a:xfrm>
            <a:off x="2652998" y="12957515"/>
            <a:ext cx="8582033" cy="1015663"/>
          </a:xfrm>
          <a:prstGeom prst="rect">
            <a:avLst/>
          </a:prstGeom>
          <a:solidFill>
            <a:srgbClr val="FFFAEB"/>
          </a:solidFill>
        </p:spPr>
        <p:txBody>
          <a:bodyPr wrap="square" rtlCol="0">
            <a:spAutoFit/>
          </a:bodyPr>
          <a:lstStyle/>
          <a:p>
            <a:r>
              <a:rPr lang="en-GB" sz="6000" dirty="0">
                <a:latin typeface="Cavolini" panose="03000502040302020204" pitchFamily="66" charset="0"/>
                <a:cs typeface="Cavolini" panose="03000502040302020204" pitchFamily="66" charset="0"/>
              </a:rPr>
              <a:t>J _ y _ _ _   N _ _ _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4B521CD-C4C7-421C-9EE4-45CBD99CFFE6}"/>
              </a:ext>
            </a:extLst>
          </p:cNvPr>
          <p:cNvSpPr/>
          <p:nvPr/>
        </p:nvSpPr>
        <p:spPr>
          <a:xfrm>
            <a:off x="2754669" y="11974415"/>
            <a:ext cx="75573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still remember how to wish people ‘Happy Christmas’ in French? Write it here.</a:t>
            </a:r>
            <a:endParaRPr kumimoji="0" lang="en-GB" sz="28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37043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13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51262"/>
            <a:chOff x="10804163" y="15567396"/>
            <a:chExt cx="912053" cy="651262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0939428" y="15686382"/>
              <a:ext cx="623889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46</a:t>
              </a:r>
            </a:p>
          </p:txBody>
        </p:sp>
      </p:grp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5AC539C0-71B4-4DAE-9EFE-0E6401D8833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500" y="9334491"/>
            <a:ext cx="5735437" cy="5261808"/>
          </a:xfrm>
          <a:prstGeom prst="rect">
            <a:avLst/>
          </a:prstGeom>
        </p:spPr>
      </p:pic>
      <p:sp>
        <p:nvSpPr>
          <p:cNvPr id="19" name="TextBox 5">
            <a:extLst>
              <a:ext uri="{FF2B5EF4-FFF2-40B4-BE49-F238E27FC236}">
                <a16:creationId xmlns:a16="http://schemas.microsoft.com/office/drawing/2014/main" id="{5C6B85AF-C6F4-40B0-A343-6DA51BC82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97" y="9437876"/>
            <a:ext cx="6575839" cy="372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en-US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1. Balance Yaya, Yaya o Yaya </a:t>
            </a:r>
            <a:r>
              <a:rPr lang="fr-FR" altLang="en-US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madan</a:t>
            </a:r>
            <a:r>
              <a:rPr lang="fr-FR" altLang="en-US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altLang="en-US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mango</a:t>
            </a:r>
            <a:endParaRPr lang="fr-FR" altLang="en-US" sz="20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  <a:p>
            <a:pPr defTabSz="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en-US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   Balance Yaya </a:t>
            </a:r>
            <a:r>
              <a:rPr lang="fr-FR" altLang="en-US" sz="20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mwen</a:t>
            </a:r>
            <a:r>
              <a:rPr lang="fr-FR" altLang="en-US" sz="2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altLang="en-US" sz="20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fe</a:t>
            </a:r>
            <a:r>
              <a:rPr lang="fr-FR" altLang="en-US" sz="2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altLang="en-US" sz="20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priyè</a:t>
            </a:r>
            <a:r>
              <a:rPr lang="fr-FR" altLang="en-US" sz="2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altLang="en-US" sz="20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mwen</a:t>
            </a:r>
            <a:r>
              <a:rPr lang="fr-FR" altLang="en-US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, se pou Yaya</a:t>
            </a:r>
          </a:p>
          <a:p>
            <a:pPr defTabSz="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en-US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2. Balance Yaya, Yaya o Yaya </a:t>
            </a:r>
            <a:r>
              <a:rPr lang="fr-FR" altLang="en-US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madan</a:t>
            </a:r>
            <a:r>
              <a:rPr lang="fr-FR" altLang="en-US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altLang="en-US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mango</a:t>
            </a:r>
            <a:endParaRPr lang="fr-FR" altLang="en-US" sz="20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  <a:p>
            <a:pPr defTabSz="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en-US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   Balance Yaya, </a:t>
            </a:r>
            <a:r>
              <a:rPr lang="fr-FR" altLang="en-US" sz="2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men ti poulet </a:t>
            </a:r>
            <a:r>
              <a:rPr lang="fr-FR" altLang="en-US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sa-a se pou Yaya</a:t>
            </a:r>
          </a:p>
          <a:p>
            <a:pPr defTabSz="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en-US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3. Balance Yaya, Yaya o Yaya </a:t>
            </a:r>
            <a:r>
              <a:rPr lang="fr-FR" altLang="en-US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madan</a:t>
            </a:r>
            <a:r>
              <a:rPr lang="fr-FR" altLang="en-US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altLang="en-US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mango</a:t>
            </a:r>
            <a:endParaRPr lang="fr-FR" altLang="en-US" sz="20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  <a:p>
            <a:pPr defTabSz="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en-US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   Balance Yaya </a:t>
            </a:r>
            <a:r>
              <a:rPr lang="fr-FR" altLang="en-US" sz="2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men ti </a:t>
            </a:r>
            <a:r>
              <a:rPr lang="fr-FR" altLang="en-US" sz="20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chapo</a:t>
            </a:r>
            <a:r>
              <a:rPr lang="fr-FR" altLang="en-US" sz="2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altLang="en-US" sz="20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pay</a:t>
            </a:r>
            <a:r>
              <a:rPr lang="fr-FR" altLang="en-US" sz="2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altLang="en-US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sa se pou Yaya</a:t>
            </a:r>
          </a:p>
          <a:p>
            <a:pPr defTabSz="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en-US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4. Balance Yaya </a:t>
            </a:r>
            <a:r>
              <a:rPr lang="fr-FR" altLang="en-US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Yaya</a:t>
            </a:r>
            <a:r>
              <a:rPr lang="fr-FR" altLang="en-US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o Yaya </a:t>
            </a:r>
            <a:r>
              <a:rPr lang="fr-FR" altLang="en-US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madan</a:t>
            </a:r>
            <a:r>
              <a:rPr lang="fr-FR" altLang="en-US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altLang="en-US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mango</a:t>
            </a:r>
            <a:endParaRPr lang="fr-FR" altLang="en-US" sz="20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  <a:p>
            <a:pPr defTabSz="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en-US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   Balance Yaya </a:t>
            </a:r>
            <a:r>
              <a:rPr lang="fr-FR" altLang="en-US" sz="20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talón</a:t>
            </a:r>
            <a:r>
              <a:rPr lang="fr-FR" altLang="en-US" sz="2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altLang="en-US" sz="20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kikit</a:t>
            </a:r>
            <a:r>
              <a:rPr lang="fr-FR" altLang="en-US" sz="2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altLang="en-US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sa se pou Yaya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96194C44-75DF-4707-91DF-86361818D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5521" y="9438260"/>
            <a:ext cx="5636479" cy="372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en-US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Swing,Yaya</a:t>
            </a:r>
            <a:r>
              <a:rPr lang="fr-FR" altLang="en-US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, Yaya o Yaya, Madame Mango</a:t>
            </a:r>
          </a:p>
          <a:p>
            <a:pPr defTabSz="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en-US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Swings Yaya </a:t>
            </a:r>
            <a:r>
              <a:rPr lang="fr-FR" altLang="en-US" sz="2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all </a:t>
            </a:r>
            <a:r>
              <a:rPr lang="fr-FR" altLang="en-US" sz="20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my</a:t>
            </a:r>
            <a:r>
              <a:rPr lang="fr-FR" altLang="en-US" sz="2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altLang="en-US" sz="20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prayers</a:t>
            </a:r>
            <a:r>
              <a:rPr lang="fr-FR" altLang="en-US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are for Yaya</a:t>
            </a:r>
          </a:p>
          <a:p>
            <a:pPr defTabSz="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en-US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Swing,Yaya</a:t>
            </a:r>
            <a:r>
              <a:rPr lang="fr-FR" altLang="en-US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, Yaya o Yaya, Madame Mango</a:t>
            </a:r>
          </a:p>
          <a:p>
            <a:pPr defTabSz="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en-US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Swings Yaya, </a:t>
            </a:r>
            <a:r>
              <a:rPr lang="fr-FR" altLang="en-US" sz="2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the </a:t>
            </a:r>
            <a:r>
              <a:rPr lang="fr-FR" altLang="en-US" sz="20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chicken</a:t>
            </a:r>
            <a:r>
              <a:rPr lang="fr-FR" altLang="en-US" sz="2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altLang="en-US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is</a:t>
            </a:r>
            <a:r>
              <a:rPr lang="fr-FR" altLang="en-US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for Yaya</a:t>
            </a:r>
          </a:p>
          <a:p>
            <a:pPr defTabSz="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en-US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Swing,Yaya</a:t>
            </a:r>
            <a:r>
              <a:rPr lang="fr-FR" altLang="en-US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, Yaya o Yaya, Madame Mango</a:t>
            </a:r>
          </a:p>
          <a:p>
            <a:pPr defTabSz="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en-US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Swings Yaya, </a:t>
            </a:r>
            <a:r>
              <a:rPr lang="fr-FR" altLang="en-US" sz="2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the </a:t>
            </a:r>
            <a:r>
              <a:rPr lang="fr-FR" altLang="en-US" sz="20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straw</a:t>
            </a:r>
            <a:r>
              <a:rPr lang="fr-FR" altLang="en-US" sz="2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altLang="en-US" sz="2000" b="1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hat</a:t>
            </a:r>
            <a:r>
              <a:rPr lang="fr-FR" altLang="en-US" sz="2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altLang="en-US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is</a:t>
            </a:r>
            <a:r>
              <a:rPr lang="fr-FR" altLang="en-US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for Yaya</a:t>
            </a:r>
          </a:p>
          <a:p>
            <a:pPr defTabSz="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en-US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Swing,Yaya</a:t>
            </a:r>
            <a:r>
              <a:rPr lang="fr-FR" altLang="en-US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, Yaya o Yaya, Madame Mango</a:t>
            </a:r>
          </a:p>
          <a:p>
            <a:pPr defTabSz="9144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en-US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Swings Yaya, </a:t>
            </a:r>
            <a:r>
              <a:rPr lang="fr-FR" altLang="en-US" sz="2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the high heels </a:t>
            </a:r>
            <a:r>
              <a:rPr lang="fr-FR" altLang="en-US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are for Yaya</a:t>
            </a:r>
          </a:p>
        </p:txBody>
      </p:sp>
      <p:pic>
        <p:nvPicPr>
          <p:cNvPr id="21" name="Picture 20" descr="Map&#10;&#10;Description automatically generated">
            <a:extLst>
              <a:ext uri="{FF2B5EF4-FFF2-40B4-BE49-F238E27FC236}">
                <a16:creationId xmlns:a16="http://schemas.microsoft.com/office/drawing/2014/main" id="{F49C0C65-A3F1-4581-A1F4-2FF7ACAB42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032" y="953197"/>
            <a:ext cx="3450090" cy="276717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6B00A0B-EAEB-4A44-BD6C-91F18B9AD693}"/>
              </a:ext>
            </a:extLst>
          </p:cNvPr>
          <p:cNvSpPr txBox="1"/>
          <p:nvPr/>
        </p:nvSpPr>
        <p:spPr>
          <a:xfrm>
            <a:off x="274878" y="1808373"/>
            <a:ext cx="81921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1200"/>
              </a:spcAft>
            </a:pP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The two official languages of Haiti are </a:t>
            </a:r>
            <a:r>
              <a:rPr lang="en-GB" sz="2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French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and </a:t>
            </a:r>
            <a:r>
              <a:rPr lang="en-GB" sz="20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Haitian Creole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.  </a:t>
            </a:r>
            <a:b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</a:b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Haitian Creole is spoken by almost everyone in Haiti, French by around half.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51DD5CB-33D1-4886-A261-0C5F3266FF49}"/>
              </a:ext>
            </a:extLst>
          </p:cNvPr>
          <p:cNvSpPr/>
          <p:nvPr/>
        </p:nvSpPr>
        <p:spPr>
          <a:xfrm>
            <a:off x="274878" y="3067063"/>
            <a:ext cx="81921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The vocabulary in Haitian Creole is 90% derived from French, but its grammar is more like some West African languages.</a:t>
            </a:r>
            <a:endParaRPr lang="en-GB" sz="2000" dirty="0">
              <a:solidFill>
                <a:schemeClr val="bg2">
                  <a:lumMod val="10000"/>
                </a:schemeClr>
              </a:solidFill>
              <a:latin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3EA2B05-61B8-496E-984A-9877CC2C7CF1}"/>
              </a:ext>
            </a:extLst>
          </p:cNvPr>
          <p:cNvSpPr/>
          <p:nvPr/>
        </p:nvSpPr>
        <p:spPr>
          <a:xfrm>
            <a:off x="428715" y="13572264"/>
            <a:ext cx="5243058" cy="1158455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914400">
              <a:defRPr/>
            </a:pPr>
            <a:r>
              <a:rPr lang="en-GB" sz="20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– </a:t>
            </a:r>
            <a:r>
              <a:rPr lang="en-GB" sz="20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 | </a:t>
            </a:r>
            <a:r>
              <a:rPr lang="en-GB" sz="20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se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– </a:t>
            </a:r>
            <a:r>
              <a:rPr lang="en-GB" sz="20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sont</a:t>
            </a:r>
            <a:b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pou</a:t>
            </a:r>
            <a:r>
              <a:rPr lang="en-GB" sz="20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– pour | </a:t>
            </a:r>
            <a:r>
              <a:rPr lang="en-GB" sz="20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mwen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– mon, ma</a:t>
            </a:r>
            <a:b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madan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– Madame | </a:t>
            </a:r>
            <a:r>
              <a:rPr lang="en-GB" sz="20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chapo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- chapeau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B765C41-4EF9-4AE5-B998-8E1F9AB63FC6}"/>
              </a:ext>
            </a:extLst>
          </p:cNvPr>
          <p:cNvSpPr/>
          <p:nvPr/>
        </p:nvSpPr>
        <p:spPr>
          <a:xfrm>
            <a:off x="2400107" y="13751378"/>
            <a:ext cx="1432262" cy="246174"/>
          </a:xfrm>
          <a:prstGeom prst="roundRect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9B6E124-31BA-4A65-9981-DAC637AF061D}"/>
              </a:ext>
            </a:extLst>
          </p:cNvPr>
          <p:cNvSpPr/>
          <p:nvPr/>
        </p:nvSpPr>
        <p:spPr>
          <a:xfrm>
            <a:off x="1571914" y="14350125"/>
            <a:ext cx="1432262" cy="246174"/>
          </a:xfrm>
          <a:prstGeom prst="roundRect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11CB69E-20EE-447C-A8CF-79E8B5D933FD}"/>
              </a:ext>
            </a:extLst>
          </p:cNvPr>
          <p:cNvSpPr/>
          <p:nvPr/>
        </p:nvSpPr>
        <p:spPr>
          <a:xfrm>
            <a:off x="1345107" y="14049373"/>
            <a:ext cx="720571" cy="246174"/>
          </a:xfrm>
          <a:prstGeom prst="roundRect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729DE41-79ED-4F8C-BFE7-8415E9D3E206}"/>
              </a:ext>
            </a:extLst>
          </p:cNvPr>
          <p:cNvSpPr/>
          <p:nvPr/>
        </p:nvSpPr>
        <p:spPr>
          <a:xfrm>
            <a:off x="274878" y="4255541"/>
            <a:ext cx="120394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Look at the words in the first part of the song </a:t>
            </a:r>
            <a:r>
              <a:rPr lang="en-GB" sz="2000" b="1" i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Balance Yaya</a:t>
            </a:r>
            <a:r>
              <a:rPr lang="en-GB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  <a:endParaRPr lang="en-GB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C43D60D2-E2DE-4651-8D99-47752E0C6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69" y="4746799"/>
            <a:ext cx="4046301" cy="3669274"/>
          </a:xfrm>
          <a:prstGeom prst="rect">
            <a:avLst/>
          </a:prstGeom>
          <a:solidFill>
            <a:srgbClr val="DEEAF6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en-US" sz="24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Jezi</a:t>
            </a:r>
            <a:r>
              <a:rPr lang="fr-FR" altLang="en-US" sz="24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, Marie, Joseph</a:t>
            </a:r>
            <a:br>
              <a:rPr lang="fr-FR" altLang="en-US" sz="24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</a:br>
            <a:r>
              <a:rPr lang="fr-FR" altLang="en-US" sz="24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Rat la mange </a:t>
            </a:r>
            <a:r>
              <a:rPr lang="fr-FR" altLang="en-US" sz="24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pijon</a:t>
            </a:r>
            <a:r>
              <a:rPr lang="fr-FR" altLang="en-US" sz="24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altLang="en-US" sz="24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mwen</a:t>
            </a:r>
            <a:br>
              <a:rPr lang="fr-FR" altLang="en-US" sz="24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</a:br>
            <a:r>
              <a:rPr lang="fr-FR" altLang="en-US" sz="24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Rat </a:t>
            </a:r>
            <a:r>
              <a:rPr lang="fr-FR" altLang="en-US" sz="24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pase</a:t>
            </a:r>
            <a:r>
              <a:rPr lang="fr-FR" altLang="en-US" sz="24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, </a:t>
            </a:r>
          </a:p>
          <a:p>
            <a:pPr defTabSz="9144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en-US" sz="24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sourit </a:t>
            </a:r>
            <a:r>
              <a:rPr lang="fr-FR" altLang="en-US" sz="24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pase</a:t>
            </a:r>
            <a:r>
              <a:rPr lang="fr-FR" altLang="en-US" sz="24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, </a:t>
            </a:r>
          </a:p>
          <a:p>
            <a:pPr defTabSz="9144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en-US" sz="24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zanzolit</a:t>
            </a:r>
            <a:r>
              <a:rPr lang="fr-FR" altLang="en-US" sz="24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altLang="en-US" sz="24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pase</a:t>
            </a:r>
            <a:r>
              <a:rPr lang="fr-FR" altLang="en-US" sz="24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3438CF3-C25C-4339-BB5F-610C1AFD518E}"/>
              </a:ext>
            </a:extLst>
          </p:cNvPr>
          <p:cNvSpPr/>
          <p:nvPr/>
        </p:nvSpPr>
        <p:spPr>
          <a:xfrm>
            <a:off x="8309070" y="6338515"/>
            <a:ext cx="3454051" cy="2077558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914400">
              <a:defRPr/>
            </a:pPr>
            <a:r>
              <a:rPr lang="en-GB" sz="2000" kern="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Yaya is a girl’s name.</a:t>
            </a:r>
            <a:br>
              <a:rPr lang="en-GB" sz="2000" kern="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2000" kern="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Balance means ‘swing’ or ‘balance’. This song, ‘Swing, Yaya’ is a very well-known folk song in Haiti.</a:t>
            </a: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76390478-8B81-460D-AD09-44B2F38ED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9570" y="4746799"/>
            <a:ext cx="3280065" cy="3669274"/>
          </a:xfrm>
          <a:prstGeom prst="rect">
            <a:avLst/>
          </a:prstGeom>
          <a:solidFill>
            <a:srgbClr val="FFFFF3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en-US" sz="24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Jesus</a:t>
            </a:r>
            <a:r>
              <a:rPr lang="fr-FR" altLang="en-US" sz="24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, Mary, Joseph</a:t>
            </a:r>
            <a:br>
              <a:rPr lang="fr-FR" altLang="en-US" sz="24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</a:br>
            <a:r>
              <a:rPr lang="fr-FR" altLang="en-US" sz="24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A rat </a:t>
            </a:r>
            <a:r>
              <a:rPr lang="fr-FR" altLang="en-US" sz="24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ate</a:t>
            </a:r>
            <a:r>
              <a:rPr lang="fr-FR" altLang="en-US" sz="24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altLang="en-US" sz="24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my</a:t>
            </a:r>
            <a:r>
              <a:rPr lang="fr-FR" altLang="en-US" sz="24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pigeon,</a:t>
            </a:r>
            <a:br>
              <a:rPr lang="fr-FR" altLang="en-US" sz="24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</a:br>
            <a:r>
              <a:rPr lang="fr-FR" altLang="en-US" sz="24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A rat </a:t>
            </a:r>
            <a:r>
              <a:rPr lang="fr-FR" altLang="en-US" sz="24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went</a:t>
            </a:r>
            <a:r>
              <a:rPr lang="fr-FR" altLang="en-US" sz="24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by,</a:t>
            </a:r>
          </a:p>
          <a:p>
            <a:pPr defTabSz="9144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en-US" sz="24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a mouse </a:t>
            </a:r>
            <a:r>
              <a:rPr lang="fr-FR" altLang="en-US" sz="24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went</a:t>
            </a:r>
            <a:r>
              <a:rPr lang="fr-FR" altLang="en-US" sz="24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by,</a:t>
            </a:r>
          </a:p>
          <a:p>
            <a:pPr defTabSz="9144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en-US" sz="24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a </a:t>
            </a:r>
            <a:r>
              <a:rPr lang="fr-FR" altLang="en-US" sz="24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lizard</a:t>
            </a:r>
            <a:r>
              <a:rPr lang="fr-FR" altLang="en-US" sz="24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fr-FR" altLang="en-US" sz="24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went</a:t>
            </a:r>
            <a:r>
              <a:rPr lang="fr-FR" altLang="en-US" sz="24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by.</a:t>
            </a:r>
          </a:p>
        </p:txBody>
      </p:sp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6FD99837-52F2-4584-8A35-E1625703C2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469" y="3917824"/>
            <a:ext cx="2329543" cy="232954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4B1A51C-30AA-4556-B521-6AA75106C22A}"/>
              </a:ext>
            </a:extLst>
          </p:cNvPr>
          <p:cNvSpPr txBox="1"/>
          <p:nvPr/>
        </p:nvSpPr>
        <p:spPr>
          <a:xfrm>
            <a:off x="229007" y="1178294"/>
            <a:ext cx="10957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Modern Love" panose="04090805081005020601" pitchFamily="82" charset="0"/>
                <a:ea typeface="MS PGothic" panose="020B0600070205080204" pitchFamily="34" charset="-128"/>
                <a:cs typeface="+mn-cs"/>
              </a:rPr>
              <a:t>Une chanson folk: </a:t>
            </a:r>
            <a:r>
              <a:rPr kumimoji="0" lang="en-GB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Balance Yaya</a:t>
            </a:r>
          </a:p>
        </p:txBody>
      </p:sp>
      <p:pic>
        <p:nvPicPr>
          <p:cNvPr id="34" name="Picture 33" descr="A logo with a circle and text&#10;&#10;Description automatically generated">
            <a:extLst>
              <a:ext uri="{FF2B5EF4-FFF2-40B4-BE49-F238E27FC236}">
                <a16:creationId xmlns:a16="http://schemas.microsoft.com/office/drawing/2014/main" id="{03AB6A51-BDD5-40F5-8620-3393F613D2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769" y="583429"/>
            <a:ext cx="1087018" cy="99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034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51262"/>
            <a:chOff x="10804163" y="15567396"/>
            <a:chExt cx="912053" cy="651262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0939428" y="15686382"/>
              <a:ext cx="617477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47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3BCD6A3F-5B45-46F1-AF0F-339F645218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7" r="13411" b="3030"/>
          <a:stretch/>
        </p:blipFill>
        <p:spPr>
          <a:xfrm>
            <a:off x="3575532" y="2671013"/>
            <a:ext cx="5124589" cy="4406776"/>
          </a:xfrm>
          <a:prstGeom prst="rect">
            <a:avLst/>
          </a:prstGeom>
        </p:spPr>
      </p:pic>
      <p:pic>
        <p:nvPicPr>
          <p:cNvPr id="35" name="Picture 34" descr="A picture containing food, dish, close, rice&#10;&#10;Description automatically generated">
            <a:extLst>
              <a:ext uri="{FF2B5EF4-FFF2-40B4-BE49-F238E27FC236}">
                <a16:creationId xmlns:a16="http://schemas.microsoft.com/office/drawing/2014/main" id="{3D08B389-C263-4E1A-80EE-EADE69F61C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76" y="1855429"/>
            <a:ext cx="3497117" cy="523341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B9D829D-5A7F-4A8E-B710-061EDFD065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571" y="960136"/>
            <a:ext cx="2274005" cy="85961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DBA70E7-2FFF-403E-904D-FF51C72A33AD}"/>
              </a:ext>
            </a:extLst>
          </p:cNvPr>
          <p:cNvSpPr txBox="1"/>
          <p:nvPr/>
        </p:nvSpPr>
        <p:spPr>
          <a:xfrm>
            <a:off x="2380576" y="1116711"/>
            <a:ext cx="652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spc="-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</a:rPr>
              <a:t>Noël à Haïti. 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notes: Where? When? What?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790B096-E960-4A0A-9004-1E03101329D8}"/>
              </a:ext>
            </a:extLst>
          </p:cNvPr>
          <p:cNvSpPr/>
          <p:nvPr/>
        </p:nvSpPr>
        <p:spPr>
          <a:xfrm>
            <a:off x="190224" y="1885720"/>
            <a:ext cx="3361800" cy="368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dirty="0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À </a:t>
            </a:r>
            <a:r>
              <a:rPr lang="en-GB" sz="2200" dirty="0" err="1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Haïti</a:t>
            </a:r>
            <a:r>
              <a:rPr lang="en-GB" sz="2200" dirty="0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le 24 </a:t>
            </a:r>
            <a:r>
              <a:rPr lang="en-GB" sz="2200" dirty="0" err="1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décembre</a:t>
            </a:r>
            <a:r>
              <a:rPr lang="en-GB" sz="2200" dirty="0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tout le monde mange du </a:t>
            </a:r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« griot de </a:t>
            </a:r>
            <a:r>
              <a:rPr lang="en-GB" sz="2200" b="1" dirty="0" err="1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porc</a:t>
            </a:r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» </a:t>
            </a:r>
            <a:r>
              <a:rPr lang="en-GB" sz="2200" dirty="0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avec </a:t>
            </a:r>
            <a:b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GB" sz="2200" dirty="0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du</a:t>
            </a:r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« </a:t>
            </a:r>
            <a:r>
              <a:rPr lang="en-GB" sz="2200" b="1" dirty="0" err="1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banann</a:t>
            </a:r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peze</a:t>
            </a:r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» , </a:t>
            </a:r>
            <a:r>
              <a:rPr lang="en-GB" sz="2200" dirty="0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et</a:t>
            </a:r>
            <a:b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GB" sz="2200" dirty="0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du</a:t>
            </a:r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« </a:t>
            </a:r>
            <a:r>
              <a:rPr lang="en-GB" sz="2200" b="1" dirty="0" err="1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riz</a:t>
            </a:r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collé</a:t>
            </a:r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ak</a:t>
            </a:r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2200" b="1" dirty="0" err="1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pwa</a:t>
            </a:r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» .</a:t>
            </a:r>
            <a:b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GB" sz="2200" dirty="0" err="1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C’est</a:t>
            </a:r>
            <a:r>
              <a:rPr lang="en-GB" sz="2200" dirty="0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un </a:t>
            </a:r>
            <a:r>
              <a:rPr lang="en-GB" sz="2200" dirty="0" err="1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riz</a:t>
            </a:r>
            <a:r>
              <a:rPr lang="en-GB" sz="2200" dirty="0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délicieux</a:t>
            </a:r>
            <a:r>
              <a:rPr lang="en-GB" sz="2200" dirty="0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avec des pois rouges) et</a:t>
            </a:r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2200" dirty="0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du </a:t>
            </a:r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Pikliz, </a:t>
            </a:r>
            <a:r>
              <a:rPr lang="en-GB" sz="2200" dirty="0" err="1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une</a:t>
            </a:r>
            <a:r>
              <a:rPr lang="en-GB" sz="2200" dirty="0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sorte</a:t>
            </a:r>
            <a:r>
              <a:rPr lang="en-GB" sz="2200" dirty="0">
                <a:solidFill>
                  <a:schemeClr val="bg1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de Coleslaw local.</a:t>
            </a:r>
          </a:p>
        </p:txBody>
      </p:sp>
      <p:sp>
        <p:nvSpPr>
          <p:cNvPr id="39" name="CustomShape 8">
            <a:extLst>
              <a:ext uri="{FF2B5EF4-FFF2-40B4-BE49-F238E27FC236}">
                <a16:creationId xmlns:a16="http://schemas.microsoft.com/office/drawing/2014/main" id="{060CAB29-F7B3-4A99-AB39-D3637678F3CA}"/>
              </a:ext>
            </a:extLst>
          </p:cNvPr>
          <p:cNvSpPr/>
          <p:nvPr/>
        </p:nvSpPr>
        <p:spPr>
          <a:xfrm>
            <a:off x="3619087" y="1805025"/>
            <a:ext cx="6477976" cy="11451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Where? </a:t>
            </a: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___________</a:t>
            </a:r>
            <a:b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</a:b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When? </a:t>
            </a: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______________________</a:t>
            </a:r>
            <a:b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</a:b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What? </a:t>
            </a:r>
            <a:r>
              <a:rPr kumimoji="0" lang="en-GB" sz="2000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____________________________________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AC4EFF3-8B21-4CD1-903F-B467D1D27470}"/>
              </a:ext>
            </a:extLst>
          </p:cNvPr>
          <p:cNvSpPr txBox="1"/>
          <p:nvPr/>
        </p:nvSpPr>
        <p:spPr>
          <a:xfrm>
            <a:off x="-93781" y="6565897"/>
            <a:ext cx="2942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riz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collé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ak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pwa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DEABA6-3DC2-4DFF-BA35-88CD7BB842F3}"/>
              </a:ext>
            </a:extLst>
          </p:cNvPr>
          <p:cNvSpPr txBox="1"/>
          <p:nvPr/>
        </p:nvSpPr>
        <p:spPr>
          <a:xfrm>
            <a:off x="6137827" y="5491882"/>
            <a:ext cx="2942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griot de 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porc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633E8E-0541-4488-BA3A-37AAED70A704}"/>
              </a:ext>
            </a:extLst>
          </p:cNvPr>
          <p:cNvSpPr txBox="1"/>
          <p:nvPr/>
        </p:nvSpPr>
        <p:spPr>
          <a:xfrm>
            <a:off x="3452012" y="4100593"/>
            <a:ext cx="2942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banann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peze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88B2E3C-BCA7-469C-BD78-56D049C789FE}"/>
              </a:ext>
            </a:extLst>
          </p:cNvPr>
          <p:cNvSpPr txBox="1"/>
          <p:nvPr/>
        </p:nvSpPr>
        <p:spPr>
          <a:xfrm>
            <a:off x="5364574" y="3393342"/>
            <a:ext cx="2942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Pikliz</a:t>
            </a:r>
          </a:p>
        </p:txBody>
      </p:sp>
      <p:pic>
        <p:nvPicPr>
          <p:cNvPr id="44" name="Picture 43" descr="Map&#10;&#10;Description automatically generated">
            <a:extLst>
              <a:ext uri="{FF2B5EF4-FFF2-40B4-BE49-F238E27FC236}">
                <a16:creationId xmlns:a16="http://schemas.microsoft.com/office/drawing/2014/main" id="{167CB8A8-2FF7-4219-8194-06F7A7642B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339" y="850063"/>
            <a:ext cx="3450090" cy="2767174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E477FC2D-6209-4F44-A785-8E979B5A9AB4}"/>
              </a:ext>
            </a:extLst>
          </p:cNvPr>
          <p:cNvSpPr/>
          <p:nvPr/>
        </p:nvSpPr>
        <p:spPr>
          <a:xfrm>
            <a:off x="5998112" y="6726296"/>
            <a:ext cx="27814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err="1">
                <a:solidFill>
                  <a:schemeClr val="bg1"/>
                </a:solidFill>
                <a:latin typeface="Calibri" panose="020F0502020204030204"/>
              </a:rPr>
              <a:t>Lëa</a:t>
            </a:r>
            <a:r>
              <a:rPr lang="en-GB" sz="1400" dirty="0">
                <a:solidFill>
                  <a:schemeClr val="bg1"/>
                </a:solidFill>
                <a:latin typeface="Calibri" panose="020F0502020204030204"/>
              </a:rPr>
              <a:t>-Kim </a:t>
            </a:r>
            <a:r>
              <a:rPr lang="en-GB" sz="1400" dirty="0" err="1">
                <a:solidFill>
                  <a:schemeClr val="bg1"/>
                </a:solidFill>
                <a:latin typeface="Calibri" panose="020F0502020204030204"/>
              </a:rPr>
              <a:t>Châteauneuf</a:t>
            </a:r>
            <a:r>
              <a:rPr lang="en-GB" sz="1400" dirty="0">
                <a:solidFill>
                  <a:schemeClr val="bg1"/>
                </a:solidFill>
                <a:latin typeface="Calibri" panose="020F0502020204030204"/>
              </a:rPr>
              <a:t>, CC BY-SA 2.0 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CF9C8F9-C7FC-40CD-9F14-A8C31A3F928F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85" y="7828456"/>
            <a:ext cx="7035366" cy="7035366"/>
          </a:xfrm>
          <a:prstGeom prst="rect">
            <a:avLst/>
          </a:prstGeom>
        </p:spPr>
      </p:pic>
      <p:sp>
        <p:nvSpPr>
          <p:cNvPr id="47" name="CustomShape 8">
            <a:extLst>
              <a:ext uri="{FF2B5EF4-FFF2-40B4-BE49-F238E27FC236}">
                <a16:creationId xmlns:a16="http://schemas.microsoft.com/office/drawing/2014/main" id="{0FFE84D7-453C-435F-9542-ED9CE35FAE86}"/>
              </a:ext>
            </a:extLst>
          </p:cNvPr>
          <p:cNvSpPr/>
          <p:nvPr/>
        </p:nvSpPr>
        <p:spPr>
          <a:xfrm>
            <a:off x="165585" y="10824255"/>
            <a:ext cx="5377403" cy="737203"/>
          </a:xfrm>
          <a:prstGeom prst="rect">
            <a:avLst/>
          </a:prstGeom>
          <a:solidFill>
            <a:srgbClr val="FFF2BD"/>
          </a:solidFill>
          <a:ln>
            <a:solidFill>
              <a:srgbClr val="002060"/>
            </a:solidFill>
          </a:ln>
          <a:effectLst/>
        </p:spPr>
        <p:txBody>
          <a:bodyPr lIns="90000" tIns="45000" rIns="90000" bIns="450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1. How many fruits are mentioned?</a:t>
            </a:r>
            <a:endParaRPr kumimoji="0" lang="en-GB" sz="2200" b="1" i="0" u="none" strike="noStrike" kern="0" cap="none" spc="-1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C5D7A59-4D96-422A-B10F-A6CB651805E8}"/>
              </a:ext>
            </a:extLst>
          </p:cNvPr>
          <p:cNvSpPr/>
          <p:nvPr/>
        </p:nvSpPr>
        <p:spPr>
          <a:xfrm>
            <a:off x="243765" y="8288184"/>
            <a:ext cx="6923804" cy="2036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07000"/>
              </a:lnSpc>
              <a:spcAft>
                <a:spcPts val="800"/>
              </a:spcAft>
            </a:pPr>
            <a:r>
              <a:rPr lang="es-ES_tradnl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Pour</a:t>
            </a: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le </a:t>
            </a:r>
            <a:r>
              <a:rPr lang="es-ES_tradnl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dessert</a:t>
            </a: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S_tradnl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</a:t>
            </a: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S_tradnl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mange</a:t>
            </a: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S_tradnl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généralement</a:t>
            </a: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b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une </a:t>
            </a:r>
            <a:r>
              <a:rPr lang="es-ES_tradnl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salade</a:t>
            </a: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de </a:t>
            </a:r>
            <a:r>
              <a:rPr lang="es-ES_tradnl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fruits</a:t>
            </a: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(par </a:t>
            </a:r>
            <a:r>
              <a:rPr lang="es-ES_tradnl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exemple</a:t>
            </a: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s-ES_tradnl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papaye</a:t>
            </a: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s-ES_tradnl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banane</a:t>
            </a: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s-ES_tradnl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goyave</a:t>
            </a: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s-ES_tradnl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fruits</a:t>
            </a: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de la </a:t>
            </a:r>
            <a:r>
              <a:rPr lang="es-ES_tradnl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passion</a:t>
            </a: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), </a:t>
            </a:r>
            <a:b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 </a:t>
            </a:r>
            <a:r>
              <a:rPr lang="es-ES_tradnl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gâteau</a:t>
            </a: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S_tradnl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renversé</a:t>
            </a: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à </a:t>
            </a:r>
            <a:r>
              <a:rPr lang="es-ES_tradnl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l'ananas</a:t>
            </a: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et un </a:t>
            </a:r>
            <a:r>
              <a:rPr lang="es-ES_tradnl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gâteau</a:t>
            </a: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à </a:t>
            </a:r>
            <a:r>
              <a:rPr lang="es-ES_tradnl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l'orange</a:t>
            </a: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GB" sz="2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C662D9C-C41B-4895-AB5A-3012A4669CF4}"/>
              </a:ext>
            </a:extLst>
          </p:cNvPr>
          <p:cNvSpPr/>
          <p:nvPr/>
        </p:nvSpPr>
        <p:spPr>
          <a:xfrm>
            <a:off x="441084" y="13717078"/>
            <a:ext cx="11007390" cy="852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07000"/>
              </a:lnSpc>
              <a:spcAft>
                <a:spcPts val="800"/>
              </a:spcAft>
            </a:pP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Le </a:t>
            </a:r>
            <a:r>
              <a:rPr lang="es-ES_tradnl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soir</a:t>
            </a: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s-ES_tradnl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tout</a:t>
            </a: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le monde chante et </a:t>
            </a:r>
            <a:r>
              <a:rPr lang="es-ES_tradnl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danse</a:t>
            </a: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 Les </a:t>
            </a:r>
            <a:r>
              <a:rPr lang="es-ES_tradnl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enfants</a:t>
            </a: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S_tradnl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reçoivent</a:t>
            </a: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des </a:t>
            </a:r>
            <a:r>
              <a:rPr lang="es-ES_tradnl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cadeaux</a:t>
            </a: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de </a:t>
            </a:r>
            <a:r>
              <a:rPr lang="es-ES_tradnl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Tonton</a:t>
            </a: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S_tradnl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Noël</a:t>
            </a: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s-ES_tradnl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Il</a:t>
            </a: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S_tradnl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arrive</a:t>
            </a: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S_tradnl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d’Alaska</a:t>
            </a: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S_tradnl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où</a:t>
            </a: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S_tradnl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il</a:t>
            </a: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y a </a:t>
            </a:r>
            <a:r>
              <a:rPr lang="es-ES_tradnl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beaucoup</a:t>
            </a: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de </a:t>
            </a:r>
            <a:r>
              <a:rPr lang="es-ES_tradnl" sz="2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neige</a:t>
            </a:r>
            <a:r>
              <a:rPr lang="es-ES_tradnl" sz="2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GB" sz="2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64E9FAD3-F93C-4F1E-BA4D-ACFB14AF8572}"/>
              </a:ext>
            </a:extLst>
          </p:cNvPr>
          <p:cNvSpPr/>
          <p:nvPr/>
        </p:nvSpPr>
        <p:spPr>
          <a:xfrm>
            <a:off x="277147" y="11936433"/>
            <a:ext cx="3709594" cy="1331952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914400">
              <a:defRPr/>
            </a:pPr>
            <a:r>
              <a:rPr lang="en-GB" sz="20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l’ananas</a:t>
            </a:r>
            <a:r>
              <a:rPr lang="en-GB" sz="20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– pineapple</a:t>
            </a:r>
            <a:br>
              <a:rPr lang="en-GB" sz="20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20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 </a:t>
            </a:r>
            <a:r>
              <a:rPr lang="en-GB" sz="20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soir</a:t>
            </a:r>
            <a:r>
              <a:rPr lang="en-GB" sz="20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– in the evening</a:t>
            </a:r>
            <a:br>
              <a:rPr lang="en-GB" sz="20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</a:br>
            <a:r>
              <a:rPr lang="en-GB" sz="20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reçoivent</a:t>
            </a:r>
            <a:r>
              <a:rPr lang="en-GB" sz="20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- (they) receive</a:t>
            </a:r>
          </a:p>
          <a:p>
            <a:pPr defTabSz="914400">
              <a:defRPr/>
            </a:pPr>
            <a:r>
              <a:rPr lang="en-GB" sz="20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la </a:t>
            </a:r>
            <a:r>
              <a:rPr lang="en-GB" sz="20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neige</a:t>
            </a:r>
            <a:r>
              <a:rPr lang="en-GB" sz="20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– snow </a:t>
            </a:r>
          </a:p>
        </p:txBody>
      </p:sp>
      <p:pic>
        <p:nvPicPr>
          <p:cNvPr id="51" name="Picture 50" descr="A picture containing food, dish, slice, square&#10;&#10;Description automatically generated">
            <a:extLst>
              <a:ext uri="{FF2B5EF4-FFF2-40B4-BE49-F238E27FC236}">
                <a16:creationId xmlns:a16="http://schemas.microsoft.com/office/drawing/2014/main" id="{FACCFD31-85CD-424D-B573-8E524CE6A2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528" y="10824255"/>
            <a:ext cx="3241022" cy="2430767"/>
          </a:xfrm>
          <a:prstGeom prst="rect">
            <a:avLst/>
          </a:prstGeom>
        </p:spPr>
      </p:pic>
      <p:sp>
        <p:nvSpPr>
          <p:cNvPr id="52" name="CustomShape 8">
            <a:extLst>
              <a:ext uri="{FF2B5EF4-FFF2-40B4-BE49-F238E27FC236}">
                <a16:creationId xmlns:a16="http://schemas.microsoft.com/office/drawing/2014/main" id="{D048C20A-6869-46F1-81A2-108908F7786B}"/>
              </a:ext>
            </a:extLst>
          </p:cNvPr>
          <p:cNvSpPr/>
          <p:nvPr/>
        </p:nvSpPr>
        <p:spPr>
          <a:xfrm>
            <a:off x="7200951" y="12795417"/>
            <a:ext cx="3707178" cy="921661"/>
          </a:xfrm>
          <a:prstGeom prst="rect">
            <a:avLst/>
          </a:prstGeom>
          <a:solidFill>
            <a:srgbClr val="FFF2BD"/>
          </a:solidFill>
          <a:ln>
            <a:solidFill>
              <a:srgbClr val="002060"/>
            </a:solidFill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2. What three things happen in the evening?</a:t>
            </a:r>
            <a:br>
              <a:rPr kumimoji="0" lang="en-GB" sz="22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</a:br>
            <a:endParaRPr kumimoji="0" lang="en-GB" sz="2200" b="0" i="0" u="none" strike="noStrike" kern="0" cap="none" spc="-1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910866AB-3AE4-4D5B-AA09-F9A39187AF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220" y="7167022"/>
            <a:ext cx="2274005" cy="85961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536F942-46D7-47D9-8197-B67726A917B4}"/>
              </a:ext>
            </a:extLst>
          </p:cNvPr>
          <p:cNvSpPr txBox="1"/>
          <p:nvPr/>
        </p:nvSpPr>
        <p:spPr>
          <a:xfrm>
            <a:off x="2387225" y="7345763"/>
            <a:ext cx="6526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spc="-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</a:rPr>
              <a:t>Noël à Haïti. 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Read and answer the questions.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" name="CustomShape 8">
            <a:extLst>
              <a:ext uri="{FF2B5EF4-FFF2-40B4-BE49-F238E27FC236}">
                <a16:creationId xmlns:a16="http://schemas.microsoft.com/office/drawing/2014/main" id="{DEECB669-1DB0-466E-923C-5D3A9ABE35CB}"/>
              </a:ext>
            </a:extLst>
          </p:cNvPr>
          <p:cNvSpPr/>
          <p:nvPr/>
        </p:nvSpPr>
        <p:spPr>
          <a:xfrm>
            <a:off x="7200646" y="7812193"/>
            <a:ext cx="4998003" cy="1268426"/>
          </a:xfrm>
          <a:prstGeom prst="rect">
            <a:avLst/>
          </a:prstGeom>
          <a:solidFill>
            <a:srgbClr val="F19D19">
              <a:lumMod val="20000"/>
              <a:lumOff val="80000"/>
            </a:srgbClr>
          </a:solidFill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3. What do we find out about </a:t>
            </a:r>
            <a:br>
              <a:rPr kumimoji="0" lang="en-GB" sz="22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</a:br>
            <a:r>
              <a:rPr kumimoji="0" lang="en-GB" sz="22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Tonton No</a:t>
            </a:r>
            <a:r>
              <a:rPr kumimoji="0" lang="az-Cyrl-AZ" sz="22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ё</a:t>
            </a:r>
            <a:r>
              <a:rPr kumimoji="0" lang="en-GB" sz="2200" b="1" i="0" u="none" strike="noStrike" kern="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 (Father Christmas)?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D46034E-6056-4126-86E1-7166088BBA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152" y="7987863"/>
            <a:ext cx="3707178" cy="5245234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3E8B522-A91E-4271-B9F0-4E25D3E581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125412"/>
              </p:ext>
            </p:extLst>
          </p:nvPr>
        </p:nvGraphicFramePr>
        <p:xfrm>
          <a:off x="175762" y="14930896"/>
          <a:ext cx="10289669" cy="1188720"/>
        </p:xfrm>
        <a:graphic>
          <a:graphicData uri="http://schemas.openxmlformats.org/drawingml/2006/table">
            <a:tbl>
              <a:tblPr/>
              <a:tblGrid>
                <a:gridCol w="527623">
                  <a:extLst>
                    <a:ext uri="{9D8B030D-6E8A-4147-A177-3AD203B41FA5}">
                      <a16:colId xmlns:a16="http://schemas.microsoft.com/office/drawing/2014/main" val="2848592277"/>
                    </a:ext>
                  </a:extLst>
                </a:gridCol>
                <a:gridCol w="9762046">
                  <a:extLst>
                    <a:ext uri="{9D8B030D-6E8A-4147-A177-3AD203B41FA5}">
                      <a16:colId xmlns:a16="http://schemas.microsoft.com/office/drawing/2014/main" val="2785835867"/>
                    </a:ext>
                  </a:extLst>
                </a:gridCol>
              </a:tblGrid>
              <a:tr h="3139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7397338"/>
                  </a:ext>
                </a:extLst>
              </a:tr>
              <a:tr h="3139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415806"/>
                  </a:ext>
                </a:extLst>
              </a:tr>
              <a:tr h="3139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9405206"/>
                  </a:ext>
                </a:extLst>
              </a:tr>
            </a:tbl>
          </a:graphicData>
        </a:graphic>
      </p:graphicFrame>
      <p:pic>
        <p:nvPicPr>
          <p:cNvPr id="58" name="Graphic 57" descr="Line arrow Straight">
            <a:extLst>
              <a:ext uri="{FF2B5EF4-FFF2-40B4-BE49-F238E27FC236}">
                <a16:creationId xmlns:a16="http://schemas.microsoft.com/office/drawing/2014/main" id="{904DC905-AF7F-4B89-BA3A-9635A64BC6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0053258">
            <a:off x="6164187" y="13155271"/>
            <a:ext cx="1110452" cy="747415"/>
          </a:xfrm>
          <a:prstGeom prst="rect">
            <a:avLst/>
          </a:prstGeom>
        </p:spPr>
      </p:pic>
      <p:pic>
        <p:nvPicPr>
          <p:cNvPr id="59" name="Picture 58" descr="A logo with a circle and text&#10;&#10;Description automatically generated">
            <a:extLst>
              <a:ext uri="{FF2B5EF4-FFF2-40B4-BE49-F238E27FC236}">
                <a16:creationId xmlns:a16="http://schemas.microsoft.com/office/drawing/2014/main" id="{5AA4052F-1C14-474C-AAEE-AB427AF1C1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152" y="3263268"/>
            <a:ext cx="1485603" cy="135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75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37915-E707-4DB1-83A9-8F95E7B9B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50" y="236878"/>
            <a:ext cx="10515600" cy="304488"/>
          </a:xfrm>
        </p:spPr>
        <p:txBody>
          <a:bodyPr>
            <a:norm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Term overview</a:t>
            </a:r>
          </a:p>
        </p:txBody>
      </p:sp>
      <p:sp>
        <p:nvSpPr>
          <p:cNvPr id="6" name="CustomShape 5">
            <a:extLst>
              <a:ext uri="{FF2B5EF4-FFF2-40B4-BE49-F238E27FC236}">
                <a16:creationId xmlns:a16="http://schemas.microsoft.com/office/drawing/2014/main" id="{21412631-4548-4EE1-8A69-5BA3F5F58E70}"/>
              </a:ext>
            </a:extLst>
          </p:cNvPr>
          <p:cNvSpPr/>
          <p:nvPr/>
        </p:nvSpPr>
        <p:spPr>
          <a:xfrm rot="21362400">
            <a:off x="5004845" y="2241413"/>
            <a:ext cx="534850" cy="10643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D575BBB-8743-423A-A360-DB512B0D7B7A}"/>
              </a:ext>
            </a:extLst>
          </p:cNvPr>
          <p:cNvSpPr/>
          <p:nvPr/>
        </p:nvSpPr>
        <p:spPr>
          <a:xfrm>
            <a:off x="195057" y="166953"/>
            <a:ext cx="4130531" cy="748825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learning</a:t>
            </a:r>
            <a:endParaRPr lang="en-GB" sz="3938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6462308-1E0C-477D-823F-D9A1B0BE57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8350157"/>
              </p:ext>
            </p:extLst>
          </p:nvPr>
        </p:nvGraphicFramePr>
        <p:xfrm>
          <a:off x="248650" y="1217326"/>
          <a:ext cx="11586298" cy="14868105"/>
        </p:xfrm>
        <a:graphic>
          <a:graphicData uri="http://schemas.openxmlformats.org/drawingml/2006/table">
            <a:tbl>
              <a:tblPr firstRow="1"/>
              <a:tblGrid>
                <a:gridCol w="1218643">
                  <a:extLst>
                    <a:ext uri="{9D8B030D-6E8A-4147-A177-3AD203B41FA5}">
                      <a16:colId xmlns:a16="http://schemas.microsoft.com/office/drawing/2014/main" val="1208012294"/>
                    </a:ext>
                  </a:extLst>
                </a:gridCol>
                <a:gridCol w="2381693">
                  <a:extLst>
                    <a:ext uri="{9D8B030D-6E8A-4147-A177-3AD203B41FA5}">
                      <a16:colId xmlns:a16="http://schemas.microsoft.com/office/drawing/2014/main" val="1681355047"/>
                    </a:ext>
                  </a:extLst>
                </a:gridCol>
                <a:gridCol w="3636335">
                  <a:extLst>
                    <a:ext uri="{9D8B030D-6E8A-4147-A177-3AD203B41FA5}">
                      <a16:colId xmlns:a16="http://schemas.microsoft.com/office/drawing/2014/main" val="3512386996"/>
                    </a:ext>
                  </a:extLst>
                </a:gridCol>
                <a:gridCol w="2351465">
                  <a:extLst>
                    <a:ext uri="{9D8B030D-6E8A-4147-A177-3AD203B41FA5}">
                      <a16:colId xmlns:a16="http://schemas.microsoft.com/office/drawing/2014/main" val="2121314180"/>
                    </a:ext>
                  </a:extLst>
                </a:gridCol>
                <a:gridCol w="1998162">
                  <a:extLst>
                    <a:ext uri="{9D8B030D-6E8A-4147-A177-3AD203B41FA5}">
                      <a16:colId xmlns:a16="http://schemas.microsoft.com/office/drawing/2014/main" val="2337718963"/>
                    </a:ext>
                  </a:extLst>
                </a:gridCol>
              </a:tblGrid>
              <a:tr h="114913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UNIT</a:t>
                      </a:r>
                      <a:endParaRPr lang="en-GB" sz="23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ACE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Context </a:t>
                      </a:r>
                      <a:r>
                        <a:rPr lang="en-GB" sz="1800" b="1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Communication</a:t>
                      </a:r>
                      <a:r>
                        <a:rPr lang="en-GB" sz="2300" b="1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Culture</a:t>
                      </a:r>
                      <a:endParaRPr lang="en-GB" sz="23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ACE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Key ideas </a:t>
                      </a:r>
                      <a:b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(GRAMMAR)</a:t>
                      </a:r>
                      <a:endParaRPr lang="en-GB" sz="23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ACE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PHONICS </a:t>
                      </a:r>
                      <a:endParaRPr lang="en-GB" sz="23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ACE8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3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VOCABULARY</a:t>
                      </a:r>
                      <a:endParaRPr lang="en-GB" sz="2300" b="1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 anchor="ctr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A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993797"/>
                  </a:ext>
                </a:extLst>
              </a:tr>
              <a:tr h="592366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Unit 1 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(W1-7)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3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Describing me and others </a:t>
                      </a:r>
                    </a:p>
                    <a:p>
                      <a:pPr marL="430213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back to school in France</a:t>
                      </a:r>
                    </a:p>
                    <a:p>
                      <a:pPr marL="80963" lvl="0" indent="366713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teachers </a:t>
                      </a:r>
                    </a:p>
                    <a:p>
                      <a:pPr marL="80963" lvl="0" indent="366713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dates, birthdays</a:t>
                      </a:r>
                    </a:p>
                    <a:p>
                      <a:pPr marL="87312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2000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2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0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Talking about being (we, you (all), they)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Essential verb: </a:t>
                      </a:r>
                      <a:b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to be, being – </a:t>
                      </a:r>
                      <a:r>
                        <a:rPr lang="en-GB" sz="20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ÊTRE</a:t>
                      </a:r>
                    </a:p>
                    <a:p>
                      <a:pPr marL="361950" marR="0" lvl="1" indent="-169863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we are – </a:t>
                      </a:r>
                      <a:r>
                        <a:rPr lang="en-GB" sz="20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0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sommes</a:t>
                      </a:r>
                      <a:endParaRPr lang="en-GB" sz="20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61950" marR="0" lvl="1" indent="-169863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you (all) are – </a:t>
                      </a:r>
                      <a:r>
                        <a:rPr lang="en-GB" sz="20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0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êtes</a:t>
                      </a:r>
                      <a:endParaRPr lang="en-GB" sz="20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61950" marR="0" lvl="1" indent="-169863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they are (m) – </a:t>
                      </a:r>
                      <a:r>
                        <a:rPr lang="en-GB" sz="20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ils</a:t>
                      </a:r>
                      <a:r>
                        <a:rPr lang="en-GB" sz="20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sont</a:t>
                      </a:r>
                      <a:endParaRPr lang="en-GB" sz="20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61950" marR="0" lvl="1" indent="-169863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they are (f) – </a:t>
                      </a:r>
                      <a:r>
                        <a:rPr lang="en-GB" sz="20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elles</a:t>
                      </a:r>
                      <a:r>
                        <a:rPr lang="en-GB" sz="20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sont</a:t>
                      </a:r>
                      <a:endParaRPr lang="en-GB" sz="20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92087" marR="0" lvl="1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20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Adjective agreement for m/f plural (as complement to verb)</a:t>
                      </a:r>
                    </a:p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raised intonation + </a:t>
                      </a:r>
                      <a:r>
                        <a:rPr lang="en-GB" sz="2000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WH-word</a:t>
                      </a: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questions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Silent final consonants [SFC] 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– t, s, d, x</a:t>
                      </a:r>
                    </a:p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Liaison (t), (s)</a:t>
                      </a:r>
                    </a:p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SSC [a] vs [an/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/am/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em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SSC [i] vs [(a)in/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im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SSC [u] vs [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ou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SSC [on/om]</a:t>
                      </a:r>
                    </a:p>
                    <a:p>
                      <a:pPr marL="180975" indent="-9525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SSC closed [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[ vs open [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Simple greetings</a:t>
                      </a: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Verb </a:t>
                      </a:r>
                      <a:r>
                        <a:rPr lang="en-GB" sz="20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être</a:t>
                      </a:r>
                      <a:endParaRPr lang="en-GB" sz="20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Range of adjectives</a:t>
                      </a: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Numbers 16-31</a:t>
                      </a: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Time adverbs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1524304"/>
                  </a:ext>
                </a:extLst>
              </a:tr>
              <a:tr h="657866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Unit 2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(W8-12)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2" lv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Saying what I and others have </a:t>
                      </a:r>
                    </a:p>
                    <a:p>
                      <a:pPr marL="430212" lvl="0" indent="-34290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 school</a:t>
                      </a:r>
                    </a:p>
                    <a:p>
                      <a:pPr marL="447675" lvl="0" indent="-36195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comparing schools and homes</a:t>
                      </a:r>
                    </a:p>
                    <a:p>
                      <a:pPr marL="447675" lvl="0" indent="-36195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physical description</a:t>
                      </a:r>
                    </a:p>
                    <a:p>
                      <a:pPr marL="85725" lv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2000" u="none" strike="noStrike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7462" marR="0" lvl="1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0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Talking about having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Essential verb: </a:t>
                      </a:r>
                      <a:b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200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to have, having – </a:t>
                      </a:r>
                      <a:r>
                        <a:rPr lang="en-GB" sz="20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AVOIR</a:t>
                      </a:r>
                    </a:p>
                    <a:p>
                      <a:pPr marL="361950" marR="0" lvl="1" indent="-19208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we have – </a:t>
                      </a:r>
                      <a:r>
                        <a:rPr lang="en-GB" sz="20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nous </a:t>
                      </a:r>
                      <a:r>
                        <a:rPr lang="en-GB" sz="20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avons</a:t>
                      </a:r>
                      <a:endParaRPr lang="en-GB" sz="20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61950" marR="0" lvl="1" indent="-19208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you (all) have – </a:t>
                      </a:r>
                      <a:r>
                        <a:rPr lang="en-GB" sz="20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0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avez</a:t>
                      </a:r>
                      <a:endParaRPr lang="en-GB" sz="20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61950" marR="0" lvl="1" indent="-19208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they have (m) – </a:t>
                      </a:r>
                      <a:r>
                        <a:rPr lang="en-GB" sz="20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ils</a:t>
                      </a:r>
                      <a:r>
                        <a:rPr lang="en-GB" sz="20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ont</a:t>
                      </a:r>
                      <a:endParaRPr lang="en-GB" sz="20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361950" marR="0" lvl="1" indent="-19208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they have (f) – </a:t>
                      </a:r>
                      <a:r>
                        <a:rPr lang="en-GB" sz="20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elles</a:t>
                      </a:r>
                      <a:r>
                        <a:rPr lang="en-GB" sz="2000" b="1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u="none" strike="noStrike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ont</a:t>
                      </a:r>
                      <a:endParaRPr lang="en-GB" sz="20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69862" marR="0" lvl="1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2000" b="1" u="none" strike="noStrike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b="0" u="none" strike="noStrike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Pre- and postnominal adjectives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marR="0" lvl="0" indent="-95250" algn="l" defTabSz="6858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SFe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SSC [(e)au/o]</a:t>
                      </a:r>
                    </a:p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Liaison</a:t>
                      </a:r>
                    </a:p>
                    <a:p>
                      <a:pPr marL="180975" indent="-95250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SSC [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Verb </a:t>
                      </a:r>
                      <a:r>
                        <a:rPr lang="en-GB" sz="2000" b="1" u="none" strike="noStrike" kern="12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avoir</a:t>
                      </a:r>
                      <a:endParaRPr lang="en-GB" sz="2000" b="1" u="none" strike="noStrike" kern="12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Range of singular and plural  m/f nouns</a:t>
                      </a:r>
                    </a:p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Items at home</a:t>
                      </a:r>
                    </a:p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Adjectives for face and hair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3155864"/>
                  </a:ext>
                </a:extLst>
              </a:tr>
              <a:tr h="1150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Unit 3</a:t>
                      </a:r>
                      <a:b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</a:b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(W13-14)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Revision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Christmas in Haiti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Revisit key ideas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952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</a:rPr>
                        <a:t>Revisit SSC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lvl="0" indent="-84138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kern="12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Revisit vocabulary</a:t>
                      </a:r>
                    </a:p>
                  </a:txBody>
                  <a:tcPr marL="21618" marR="21618" marT="21618" marB="21618">
                    <a:lnL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0731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15036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B3893D9-226A-4849-A86E-CC200EE7CF6D}"/>
              </a:ext>
            </a:extLst>
          </p:cNvPr>
          <p:cNvSpPr/>
          <p:nvPr/>
        </p:nvSpPr>
        <p:spPr>
          <a:xfrm>
            <a:off x="333956" y="6497725"/>
            <a:ext cx="6721894" cy="3777833"/>
          </a:xfrm>
          <a:prstGeom prst="roundRect">
            <a:avLst/>
          </a:prstGeom>
          <a:solidFill>
            <a:srgbClr val="FFFAEB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274878" y="149979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3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Describing me and others</a:t>
            </a:r>
            <a:endParaRPr kumimoji="0" lang="en-GB" sz="39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82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938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14</a:t>
              </a:r>
              <a:endParaRPr kumimoji="0" lang="en-GB" sz="3938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Bleu term 1 </a:t>
            </a: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CAF5EFF-FFB0-4D64-8BBA-9C49D17CD7FB}"/>
              </a:ext>
            </a:extLst>
          </p:cNvPr>
          <p:cNvGrpSpPr/>
          <p:nvPr/>
        </p:nvGrpSpPr>
        <p:grpSpPr>
          <a:xfrm>
            <a:off x="10624743" y="15424339"/>
            <a:ext cx="912053" cy="651262"/>
            <a:chOff x="10804163" y="15567396"/>
            <a:chExt cx="912053" cy="651262"/>
          </a:xfrm>
        </p:grpSpPr>
        <p:pic>
          <p:nvPicPr>
            <p:cNvPr id="92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51D6C3F-F6BF-4229-B245-AA560D0D71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1F3A2E7-7656-456F-AB3B-3FB4D79ECC69}"/>
                </a:ext>
              </a:extLst>
            </p:cNvPr>
            <p:cNvSpPr txBox="1"/>
            <p:nvPr/>
          </p:nvSpPr>
          <p:spPr>
            <a:xfrm>
              <a:off x="10939428" y="15686382"/>
              <a:ext cx="579005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48</a:t>
              </a:r>
            </a:p>
          </p:txBody>
        </p:sp>
      </p:grpSp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2EC148B5-10B6-4E33-9BE0-10E92E109F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495193"/>
              </p:ext>
            </p:extLst>
          </p:nvPr>
        </p:nvGraphicFramePr>
        <p:xfrm>
          <a:off x="429237" y="12470725"/>
          <a:ext cx="7533417" cy="3344220"/>
        </p:xfrm>
        <a:graphic>
          <a:graphicData uri="http://schemas.openxmlformats.org/drawingml/2006/table">
            <a:tbl>
              <a:tblPr firstRow="1" bandRow="1"/>
              <a:tblGrid>
                <a:gridCol w="2511139">
                  <a:extLst>
                    <a:ext uri="{9D8B030D-6E8A-4147-A177-3AD203B41FA5}">
                      <a16:colId xmlns:a16="http://schemas.microsoft.com/office/drawing/2014/main" val="298000739"/>
                    </a:ext>
                  </a:extLst>
                </a:gridCol>
                <a:gridCol w="2511139">
                  <a:extLst>
                    <a:ext uri="{9D8B030D-6E8A-4147-A177-3AD203B41FA5}">
                      <a16:colId xmlns:a16="http://schemas.microsoft.com/office/drawing/2014/main" val="215183378"/>
                    </a:ext>
                  </a:extLst>
                </a:gridCol>
                <a:gridCol w="2511139">
                  <a:extLst>
                    <a:ext uri="{9D8B030D-6E8A-4147-A177-3AD203B41FA5}">
                      <a16:colId xmlns:a16="http://schemas.microsoft.com/office/drawing/2014/main" val="2056964124"/>
                    </a:ext>
                  </a:extLst>
                </a:gridCol>
              </a:tblGrid>
              <a:tr h="55737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Haitian Creole</a:t>
                      </a:r>
                    </a:p>
                  </a:txBody>
                  <a:tcPr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French</a:t>
                      </a:r>
                    </a:p>
                  </a:txBody>
                  <a:tcPr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English</a:t>
                      </a:r>
                    </a:p>
                  </a:txBody>
                  <a:tcPr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7660911"/>
                  </a:ext>
                </a:extLst>
              </a:tr>
              <a:tr h="55737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Times New Roman" panose="02020603050405020304" pitchFamily="18" charset="0"/>
                        </a:rPr>
                        <a:t>Bonjour ! </a:t>
                      </a:r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481794"/>
                  </a:ext>
                </a:extLst>
              </a:tr>
              <a:tr h="55737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</a:p>
                  </a:txBody>
                  <a:tcPr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195908"/>
                  </a:ext>
                </a:extLst>
              </a:tr>
              <a:tr h="55737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Padon</a:t>
                      </a:r>
                      <a:r>
                        <a:rPr lang="en-GB" sz="20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</a:p>
                  </a:txBody>
                  <a:tcPr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0070979"/>
                  </a:ext>
                </a:extLst>
              </a:tr>
              <a:tr h="55737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thank you </a:t>
                      </a:r>
                    </a:p>
                  </a:txBody>
                  <a:tcPr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7823047"/>
                  </a:ext>
                </a:extLst>
              </a:tr>
              <a:tr h="557370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0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tout </a:t>
                      </a:r>
                      <a:r>
                        <a:rPr lang="en-GB" sz="2000" b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moun</a:t>
                      </a:r>
                      <a:endParaRPr lang="en-GB" sz="20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1364734"/>
                  </a:ext>
                </a:extLst>
              </a:tr>
            </a:tbl>
          </a:graphicData>
        </a:graphic>
      </p:graphicFrame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C870620-B7F7-4D79-B86B-356DAB10B60D}"/>
              </a:ext>
            </a:extLst>
          </p:cNvPr>
          <p:cNvSpPr/>
          <p:nvPr/>
        </p:nvSpPr>
        <p:spPr>
          <a:xfrm rot="728413">
            <a:off x="10053650" y="12248688"/>
            <a:ext cx="1942446" cy="363492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GB" sz="2000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chak</a:t>
            </a:r>
            <a:r>
              <a:rPr lang="en-GB" sz="2000" kern="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000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jou</a:t>
            </a:r>
            <a:endParaRPr lang="en-GB" sz="2000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02894B2-EE95-4DF6-8DFC-0739770FCCC0}"/>
              </a:ext>
            </a:extLst>
          </p:cNvPr>
          <p:cNvSpPr/>
          <p:nvPr/>
        </p:nvSpPr>
        <p:spPr>
          <a:xfrm rot="21300954">
            <a:off x="10414231" y="14943081"/>
            <a:ext cx="1357281" cy="363492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GB" sz="2000" kern="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Hello!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18EDE97-098F-488E-89B9-2DDDC647570E}"/>
              </a:ext>
            </a:extLst>
          </p:cNvPr>
          <p:cNvSpPr/>
          <p:nvPr/>
        </p:nvSpPr>
        <p:spPr>
          <a:xfrm rot="991106">
            <a:off x="10472121" y="13148136"/>
            <a:ext cx="1573167" cy="363492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GB" sz="2000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Boujou</a:t>
            </a:r>
            <a:r>
              <a:rPr lang="en-GB" sz="2000" kern="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FC14CCA-C9C6-4698-B88F-50F1CBB0D0BA}"/>
              </a:ext>
            </a:extLst>
          </p:cNvPr>
          <p:cNvSpPr/>
          <p:nvPr/>
        </p:nvSpPr>
        <p:spPr>
          <a:xfrm rot="728413">
            <a:off x="8180912" y="15473840"/>
            <a:ext cx="2116130" cy="413285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GB" sz="2000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chaque</a:t>
            </a:r>
            <a:r>
              <a:rPr lang="en-GB" sz="2000" kern="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jour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CC394CF-ECF2-4A8C-8920-1BCE39240B43}"/>
              </a:ext>
            </a:extLst>
          </p:cNvPr>
          <p:cNvSpPr/>
          <p:nvPr/>
        </p:nvSpPr>
        <p:spPr>
          <a:xfrm rot="21300954">
            <a:off x="8037312" y="12135704"/>
            <a:ext cx="1573167" cy="363492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GB" sz="2000" kern="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Sorry!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8D22E3A-6959-44D5-9DD6-10E8B54B0772}"/>
              </a:ext>
            </a:extLst>
          </p:cNvPr>
          <p:cNvSpPr/>
          <p:nvPr/>
        </p:nvSpPr>
        <p:spPr>
          <a:xfrm rot="358480">
            <a:off x="10424785" y="14148049"/>
            <a:ext cx="1573167" cy="363492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GB" sz="2000" kern="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Pardon !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F9628FE-ED72-4E25-847C-3E3AC9B5982A}"/>
              </a:ext>
            </a:extLst>
          </p:cNvPr>
          <p:cNvSpPr/>
          <p:nvPr/>
        </p:nvSpPr>
        <p:spPr>
          <a:xfrm rot="20764850">
            <a:off x="8052840" y="12845766"/>
            <a:ext cx="1047260" cy="363492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GB" sz="2000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mèsi</a:t>
            </a:r>
            <a:endParaRPr lang="en-GB" sz="2000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3888247-DFC3-40AF-8C55-8A97ED56AA99}"/>
              </a:ext>
            </a:extLst>
          </p:cNvPr>
          <p:cNvSpPr/>
          <p:nvPr/>
        </p:nvSpPr>
        <p:spPr>
          <a:xfrm rot="21300954">
            <a:off x="9058864" y="13215054"/>
            <a:ext cx="1148616" cy="363492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GB" sz="2000" kern="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merci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7C6B284-DD37-4742-830C-A53590BA00F8}"/>
              </a:ext>
            </a:extLst>
          </p:cNvPr>
          <p:cNvSpPr/>
          <p:nvPr/>
        </p:nvSpPr>
        <p:spPr>
          <a:xfrm rot="21300954">
            <a:off x="8457250" y="14671442"/>
            <a:ext cx="1834741" cy="363492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GB" sz="2000" kern="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everyone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988604E-B2B5-4252-A973-809E30B69AD9}"/>
              </a:ext>
            </a:extLst>
          </p:cNvPr>
          <p:cNvSpPr/>
          <p:nvPr/>
        </p:nvSpPr>
        <p:spPr>
          <a:xfrm rot="627520">
            <a:off x="7885992" y="13842126"/>
            <a:ext cx="2395147" cy="363492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GB" sz="2000" kern="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tout le monde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F288F0D-254C-41F5-8D6A-14DA0CE6A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71" y="11551945"/>
            <a:ext cx="2048434" cy="84741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DE39786-8175-4D14-9036-6798B287F97A}"/>
              </a:ext>
            </a:extLst>
          </p:cNvPr>
          <p:cNvSpPr txBox="1"/>
          <p:nvPr/>
        </p:nvSpPr>
        <p:spPr>
          <a:xfrm>
            <a:off x="2155006" y="11751206"/>
            <a:ext cx="3209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français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E9B88DA-C957-4DE7-86BC-A1ED4BABEEEB}"/>
              </a:ext>
            </a:extLst>
          </p:cNvPr>
          <p:cNvSpPr/>
          <p:nvPr/>
        </p:nvSpPr>
        <p:spPr>
          <a:xfrm>
            <a:off x="3072422" y="6800382"/>
            <a:ext cx="3305293" cy="39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07000"/>
              </a:lnSpc>
              <a:spcAft>
                <a:spcPts val="800"/>
              </a:spcAft>
            </a:pPr>
            <a:r>
              <a:rPr lang="es-ES_tradnl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C’est</a:t>
            </a:r>
            <a:r>
              <a:rPr lang="es-ES_tradnl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une </a:t>
            </a:r>
            <a:r>
              <a:rPr lang="es-ES_tradnl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maison</a:t>
            </a:r>
            <a:r>
              <a:rPr lang="es-ES_tradnl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GB" sz="20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DE15D71-1621-4910-8355-6C2D1C0B9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8522"/>
          <a:stretch/>
        </p:blipFill>
        <p:spPr>
          <a:xfrm>
            <a:off x="1052893" y="2152650"/>
            <a:ext cx="9689695" cy="4359019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96A9690-E3F3-4450-95E0-76A68B26BB91}"/>
              </a:ext>
            </a:extLst>
          </p:cNvPr>
          <p:cNvSpPr/>
          <p:nvPr/>
        </p:nvSpPr>
        <p:spPr>
          <a:xfrm>
            <a:off x="358459" y="10919510"/>
            <a:ext cx="11475082" cy="419669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914400">
              <a:defRPr/>
            </a:pPr>
            <a:r>
              <a:rPr lang="en-GB" sz="2000" kern="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le </a:t>
            </a:r>
            <a:r>
              <a:rPr lang="en-GB" sz="2000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fanal</a:t>
            </a:r>
            <a:r>
              <a:rPr lang="en-GB" sz="2000" kern="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– lantern |les </a:t>
            </a:r>
            <a:r>
              <a:rPr lang="en-GB" sz="2000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fanaux</a:t>
            </a:r>
            <a:r>
              <a:rPr lang="en-GB" sz="2000" kern="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– lanterns | le carton – cardboard | </a:t>
            </a:r>
            <a:r>
              <a:rPr lang="en-GB" sz="2000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fabriquent</a:t>
            </a:r>
            <a:r>
              <a:rPr lang="en-GB" sz="2000" kern="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 – (they) make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8939F7ED-D12D-46A9-9319-33AC56B96B07}"/>
              </a:ext>
            </a:extLst>
          </p:cNvPr>
          <p:cNvSpPr/>
          <p:nvPr/>
        </p:nvSpPr>
        <p:spPr>
          <a:xfrm>
            <a:off x="490599" y="6724436"/>
            <a:ext cx="2346386" cy="967736"/>
          </a:xfrm>
          <a:prstGeom prst="wedgeRoundRectCallout">
            <a:avLst>
              <a:gd name="adj1" fmla="val 70355"/>
              <a:gd name="adj2" fmla="val 24761"/>
              <a:gd name="adj3" fmla="val 16667"/>
            </a:avLst>
          </a:prstGeom>
          <a:solidFill>
            <a:srgbClr val="00206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 fanal, </a:t>
            </a:r>
            <a:b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s-ES_tradnl" sz="2400" b="1" i="0" u="none" strike="noStrike" kern="0" cap="none" spc="0" normalizeH="0" baseline="0" noProof="0" dirty="0" err="1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c’est</a:t>
            </a:r>
            <a: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s-ES_tradnl" sz="2400" b="1" i="0" u="none" strike="noStrike" kern="0" cap="none" spc="0" normalizeH="0" baseline="0" noProof="0" dirty="0" err="1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quoi</a:t>
            </a:r>
            <a:r>
              <a:rPr kumimoji="0" lang="es-ES_tradnl" sz="2400" b="1" i="0" u="none" strike="noStrike" kern="0" cap="none" spc="0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?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EFF9FB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6F7D586-6C60-42B8-9E39-40593029FB5D}"/>
              </a:ext>
            </a:extLst>
          </p:cNvPr>
          <p:cNvSpPr/>
          <p:nvPr/>
        </p:nvSpPr>
        <p:spPr>
          <a:xfrm>
            <a:off x="427741" y="8307731"/>
            <a:ext cx="7231635" cy="39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07000"/>
              </a:lnSpc>
              <a:spcAft>
                <a:spcPts val="800"/>
              </a:spcAft>
            </a:pPr>
            <a:r>
              <a:rPr lang="es-ES_tradnl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C’est</a:t>
            </a:r>
            <a:r>
              <a:rPr lang="es-ES_tradnl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S_tradnl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fait</a:t>
            </a:r>
            <a:r>
              <a:rPr lang="es-ES_tradnl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S_tradnl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avec</a:t>
            </a:r>
            <a:r>
              <a:rPr lang="es-ES_tradnl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du </a:t>
            </a:r>
            <a:r>
              <a:rPr lang="es-ES_tradnl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papier</a:t>
            </a:r>
            <a:r>
              <a:rPr lang="es-ES_tradnl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et du </a:t>
            </a:r>
            <a:r>
              <a:rPr lang="es-ES_tradnl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carton</a:t>
            </a:r>
            <a:r>
              <a:rPr lang="es-ES_tradnl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GB" sz="20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2507BE0-DA28-46E9-99F2-515A7308C0CB}"/>
              </a:ext>
            </a:extLst>
          </p:cNvPr>
          <p:cNvSpPr/>
          <p:nvPr/>
        </p:nvSpPr>
        <p:spPr>
          <a:xfrm>
            <a:off x="490599" y="8956777"/>
            <a:ext cx="8307304" cy="39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07000"/>
              </a:lnSpc>
              <a:spcAft>
                <a:spcPts val="800"/>
              </a:spcAft>
            </a:pPr>
            <a:r>
              <a:rPr lang="es-ES_tradnl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Les </a:t>
            </a:r>
            <a:r>
              <a:rPr lang="es-ES_tradnl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enfants</a:t>
            </a:r>
            <a:r>
              <a:rPr lang="es-ES_tradnl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S_tradnl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fabriquent</a:t>
            </a:r>
            <a:r>
              <a:rPr lang="es-ES_tradnl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les </a:t>
            </a:r>
            <a:r>
              <a:rPr lang="es-ES_tradnl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fanaux</a:t>
            </a:r>
            <a:r>
              <a:rPr lang="es-ES_tradnl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s-ES_tradnl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pour</a:t>
            </a:r>
            <a:r>
              <a:rPr lang="es-ES_tradnl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les </a:t>
            </a:r>
            <a:r>
              <a:rPr lang="es-ES_tradnl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fêtes</a:t>
            </a:r>
            <a:r>
              <a:rPr lang="es-ES_tradnl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GB" sz="20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2D751E4-0E8E-41D4-B5FB-E4E359590BE6}"/>
              </a:ext>
            </a:extLst>
          </p:cNvPr>
          <p:cNvSpPr/>
          <p:nvPr/>
        </p:nvSpPr>
        <p:spPr>
          <a:xfrm>
            <a:off x="490599" y="9558990"/>
            <a:ext cx="4294536" cy="39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07000"/>
              </a:lnSpc>
              <a:spcAft>
                <a:spcPts val="800"/>
              </a:spcAft>
            </a:pPr>
            <a:r>
              <a:rPr lang="es-ES_tradnl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C’est</a:t>
            </a:r>
            <a:r>
              <a:rPr lang="es-ES_tradnl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une belle </a:t>
            </a:r>
            <a:r>
              <a:rPr lang="es-ES_tradnl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tradition</a:t>
            </a:r>
            <a:r>
              <a:rPr lang="es-ES_tradnl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GB" sz="20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992903F-BBE1-4B32-A915-0A2D533AAA1E}"/>
              </a:ext>
            </a:extLst>
          </p:cNvPr>
          <p:cNvSpPr/>
          <p:nvPr/>
        </p:nvSpPr>
        <p:spPr>
          <a:xfrm>
            <a:off x="3072422" y="7570814"/>
            <a:ext cx="5728453" cy="39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C’est</a:t>
            </a:r>
            <a:r>
              <a:rPr lang="es-ES_tradnl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une </a:t>
            </a:r>
            <a:r>
              <a:rPr lang="es-ES_tradnl" sz="200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lanterne</a:t>
            </a:r>
            <a:r>
              <a:rPr lang="es-ES_tradnl" sz="20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GB" sz="20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D26D5BC-F83C-4F89-974B-3829B10FC1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360" y="1230273"/>
            <a:ext cx="2274005" cy="85961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3BB3A3F-5E87-4DF9-A4DE-C7A9A4FFD73F}"/>
              </a:ext>
            </a:extLst>
          </p:cNvPr>
          <p:cNvSpPr txBox="1"/>
          <p:nvPr/>
        </p:nvSpPr>
        <p:spPr>
          <a:xfrm>
            <a:off x="2540277" y="1268144"/>
            <a:ext cx="6526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La tradition du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fanal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Read the text. </a:t>
            </a:r>
            <a:b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</a:b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Tell your partner what you know about a ‘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fanal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’.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7693B10-4FCA-4784-BDD3-7461A5F033EC}"/>
              </a:ext>
            </a:extLst>
          </p:cNvPr>
          <p:cNvSpPr/>
          <p:nvPr/>
        </p:nvSpPr>
        <p:spPr>
          <a:xfrm>
            <a:off x="7291288" y="6588762"/>
            <a:ext cx="4576660" cy="3686796"/>
          </a:xfrm>
          <a:prstGeom prst="roundRect">
            <a:avLst>
              <a:gd name="adj" fmla="val 9000"/>
            </a:avLst>
          </a:prstGeom>
          <a:solidFill>
            <a:srgbClr val="F2F7FC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54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57" name="Picture 56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1AEF9500-43D9-488E-8350-69F37C6BD5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474" y="6936308"/>
            <a:ext cx="4482870" cy="3481247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53D02B3-ACFF-4776-8532-688F0AF41F4C}"/>
              </a:ext>
            </a:extLst>
          </p:cNvPr>
          <p:cNvSpPr txBox="1"/>
          <p:nvPr/>
        </p:nvSpPr>
        <p:spPr>
          <a:xfrm>
            <a:off x="7388813" y="6684107"/>
            <a:ext cx="4512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what you know about </a:t>
            </a:r>
            <a:r>
              <a:rPr lang="en-GB" sz="20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fanaux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, here.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Picture 58" descr="A logo with a circle and text&#10;&#10;Description automatically generated">
            <a:extLst>
              <a:ext uri="{FF2B5EF4-FFF2-40B4-BE49-F238E27FC236}">
                <a16:creationId xmlns:a16="http://schemas.microsoft.com/office/drawing/2014/main" id="{7866713C-4ED1-42C9-AC28-109B530019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456" y="817342"/>
            <a:ext cx="1569876" cy="143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71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Rectangle: Rounded Corners 177">
            <a:extLst>
              <a:ext uri="{FF2B5EF4-FFF2-40B4-BE49-F238E27FC236}">
                <a16:creationId xmlns:a16="http://schemas.microsoft.com/office/drawing/2014/main" id="{C253B464-1559-44BD-A014-1E7E2ACF75D8}"/>
              </a:ext>
            </a:extLst>
          </p:cNvPr>
          <p:cNvSpPr/>
          <p:nvPr/>
        </p:nvSpPr>
        <p:spPr>
          <a:xfrm>
            <a:off x="6505727" y="12582689"/>
            <a:ext cx="5581065" cy="3558112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C38F36E-DEC9-68F7-FE93-BF49A01A1268}"/>
              </a:ext>
            </a:extLst>
          </p:cNvPr>
          <p:cNvSpPr/>
          <p:nvPr/>
        </p:nvSpPr>
        <p:spPr>
          <a:xfrm>
            <a:off x="708913" y="1302530"/>
            <a:ext cx="11018614" cy="31266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54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02362" y="210726"/>
            <a:ext cx="7113935" cy="74882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3938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938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</a:t>
              </a:r>
              <a:endParaRPr lang="en-GB" sz="3938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3A2915D3-0743-8061-A1D7-540FA8AFF5F2}"/>
              </a:ext>
            </a:extLst>
          </p:cNvPr>
          <p:cNvGrpSpPr/>
          <p:nvPr/>
        </p:nvGrpSpPr>
        <p:grpSpPr>
          <a:xfrm>
            <a:off x="8808463" y="1498245"/>
            <a:ext cx="2957045" cy="672351"/>
            <a:chOff x="1639842" y="1416995"/>
            <a:chExt cx="1801949" cy="409714"/>
          </a:xfrm>
        </p:grpSpPr>
        <p:sp>
          <p:nvSpPr>
            <p:cNvPr id="28" name="Google Shape;112;p3">
              <a:extLst>
                <a:ext uri="{FF2B5EF4-FFF2-40B4-BE49-F238E27FC236}">
                  <a16:creationId xmlns:a16="http://schemas.microsoft.com/office/drawing/2014/main" id="{E0C42B09-9143-2EE7-A1FE-7563C069C3C7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32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150031" tIns="74995" rIns="150031" bIns="74995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2626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26D8B32-2025-426C-F628-804A6EC72D4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6F06CB-647B-A29F-93E9-671AE5F66009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02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626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prononcer</a:t>
              </a:r>
              <a:endParaRPr lang="en-GB" sz="2626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6496" y="167582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1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242771" y="1177584"/>
            <a:ext cx="2996736" cy="3046921"/>
            <a:chOff x="4876029" y="658369"/>
            <a:chExt cx="1826136" cy="14211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658369"/>
              <a:ext cx="1822690" cy="1421167"/>
              <a:chOff x="4310576" y="978323"/>
              <a:chExt cx="2558030" cy="1923428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1036029"/>
                <a:ext cx="2539805" cy="186572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954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978323"/>
                <a:ext cx="2558030" cy="433528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954" dirty="0"/>
                  <a:t>🎯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47640"/>
              <a:ext cx="184359" cy="14694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954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255136" y="992503"/>
              <a:ext cx="1447029" cy="3257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969" dirty="0">
                  <a:latin typeface="Century Gothic" panose="020B0502020202020204" pitchFamily="34" charset="0"/>
                </a:rPr>
                <a:t>Silent Final Consonants</a:t>
              </a:r>
              <a:endParaRPr lang="en-GB" sz="1969" dirty="0"/>
            </a:p>
          </p:txBody>
        </p: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516FD499-1603-48C6-BDAF-38898A013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016" y="2312401"/>
            <a:ext cx="1426588" cy="2115495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9080B703-5D5B-4EA5-AD02-2CA32E43E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8138" y="2268442"/>
            <a:ext cx="1420491" cy="213988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4FBD8885-646B-4BD7-B5C2-15DAD49EC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7201" y="2243150"/>
            <a:ext cx="1420491" cy="212159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739B1BE6-969C-4FC3-8DD6-1EC19246D4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6802" y="2309155"/>
            <a:ext cx="1420491" cy="2139881"/>
          </a:xfrm>
          <a:prstGeom prst="rect">
            <a:avLst/>
          </a:prstGeom>
        </p:spPr>
      </p:pic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4487DD4-85CC-46C5-977F-7FE73D2D0841}"/>
              </a:ext>
            </a:extLst>
          </p:cNvPr>
          <p:cNvGrpSpPr/>
          <p:nvPr/>
        </p:nvGrpSpPr>
        <p:grpSpPr>
          <a:xfrm>
            <a:off x="197344" y="4511270"/>
            <a:ext cx="2268556" cy="862054"/>
            <a:chOff x="314909" y="12083263"/>
            <a:chExt cx="2268556" cy="862054"/>
          </a:xfrm>
        </p:grpSpPr>
        <p:sp>
          <p:nvSpPr>
            <p:cNvPr id="109" name="Title 1">
              <a:extLst>
                <a:ext uri="{FF2B5EF4-FFF2-40B4-BE49-F238E27FC236}">
                  <a16:creationId xmlns:a16="http://schemas.microsoft.com/office/drawing/2014/main" id="{84C21A58-88DB-44C8-B954-0BA7D4FED693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110" name="Picture 109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74B2EE02-C1D5-4B80-8E0A-E1977B87D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graphicFrame>
        <p:nvGraphicFramePr>
          <p:cNvPr id="115" name="Table 51">
            <a:extLst>
              <a:ext uri="{FF2B5EF4-FFF2-40B4-BE49-F238E27FC236}">
                <a16:creationId xmlns:a16="http://schemas.microsoft.com/office/drawing/2014/main" id="{639B4F38-1EDC-459D-BD15-E6F038663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170006"/>
              </p:ext>
            </p:extLst>
          </p:nvPr>
        </p:nvGraphicFramePr>
        <p:xfrm>
          <a:off x="384780" y="5464411"/>
          <a:ext cx="8423683" cy="18379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5921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2245422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704145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2368195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595555"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qui ?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inquiète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646865"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l’école</a:t>
                      </a:r>
                      <a:r>
                        <a:rPr lang="en-GB" sz="2600" dirty="0">
                          <a:latin typeface="Century Gothic" panose="020B0502020202020204" pitchFamily="34" charset="0"/>
                        </a:rPr>
                        <a:t> (f)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perdu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GB" sz="2600" dirty="0" err="1">
                          <a:latin typeface="Century Gothic" panose="020B0502020202020204" pitchFamily="34" charset="0"/>
                        </a:rPr>
                        <a:t>inquiet</a:t>
                      </a:r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latin typeface="Century Gothic" panose="020B0502020202020204" pitchFamily="34" charset="0"/>
                        </a:rPr>
                        <a:t>prêt</a:t>
                      </a: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600" dirty="0">
                        <a:latin typeface="Century Gothic" panose="020B0502020202020204" pitchFamily="34" charset="0"/>
                      </a:endParaRPr>
                    </a:p>
                  </a:txBody>
                  <a:tcPr marL="150055" marR="150055" marT="75028" marB="75028" anchor="ctr"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</a:tbl>
          </a:graphicData>
        </a:graphic>
      </p:graphicFrame>
      <p:sp>
        <p:nvSpPr>
          <p:cNvPr id="116" name="TextBox 115">
            <a:extLst>
              <a:ext uri="{FF2B5EF4-FFF2-40B4-BE49-F238E27FC236}">
                <a16:creationId xmlns:a16="http://schemas.microsoft.com/office/drawing/2014/main" id="{9791D863-0C8C-4646-B826-2CF777F7043E}"/>
              </a:ext>
            </a:extLst>
          </p:cNvPr>
          <p:cNvSpPr txBox="1"/>
          <p:nvPr/>
        </p:nvSpPr>
        <p:spPr>
          <a:xfrm>
            <a:off x="2474621" y="4668671"/>
            <a:ext cx="7306808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4E4F1703-9825-4ECD-8651-A7FF05038C59}"/>
              </a:ext>
            </a:extLst>
          </p:cNvPr>
          <p:cNvSpPr/>
          <p:nvPr/>
        </p:nvSpPr>
        <p:spPr>
          <a:xfrm>
            <a:off x="274878" y="7494013"/>
            <a:ext cx="7221138" cy="4955895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Title 1">
            <a:extLst>
              <a:ext uri="{FF2B5EF4-FFF2-40B4-BE49-F238E27FC236}">
                <a16:creationId xmlns:a16="http://schemas.microsoft.com/office/drawing/2014/main" id="{7CDFEB5D-1C55-415A-8B35-A40DC72480C9}"/>
              </a:ext>
            </a:extLst>
          </p:cNvPr>
          <p:cNvSpPr txBox="1">
            <a:spLocks/>
          </p:cNvSpPr>
          <p:nvPr/>
        </p:nvSpPr>
        <p:spPr>
          <a:xfrm>
            <a:off x="5377068" y="7920545"/>
            <a:ext cx="2118948" cy="424815"/>
          </a:xfrm>
          <a:prstGeom prst="rect">
            <a:avLst/>
          </a:prstGeom>
          <a:solidFill>
            <a:srgbClr val="C5D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 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grammaire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23" name="Google Shape;170;p8" descr="Jigsaw, Puzzle, Piece, Game, Concept, Solution">
            <a:extLst>
              <a:ext uri="{FF2B5EF4-FFF2-40B4-BE49-F238E27FC236}">
                <a16:creationId xmlns:a16="http://schemas.microsoft.com/office/drawing/2014/main" id="{1B2E7466-0546-4DC3-9A09-BBF8A6E49C3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94731" y="7761610"/>
            <a:ext cx="564673" cy="593358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CustomShape 2">
            <a:extLst>
              <a:ext uri="{FF2B5EF4-FFF2-40B4-BE49-F238E27FC236}">
                <a16:creationId xmlns:a16="http://schemas.microsoft.com/office/drawing/2014/main" id="{63EDF105-2B08-4288-A267-DB39CF1D6C10}"/>
              </a:ext>
            </a:extLst>
          </p:cNvPr>
          <p:cNvSpPr/>
          <p:nvPr/>
        </p:nvSpPr>
        <p:spPr>
          <a:xfrm>
            <a:off x="1331622" y="7578317"/>
            <a:ext cx="28246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[to be | being]</a:t>
            </a:r>
            <a:endParaRPr lang="en-GB" sz="28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2" name="CustomShape 3">
            <a:extLst>
              <a:ext uri="{FF2B5EF4-FFF2-40B4-BE49-F238E27FC236}">
                <a16:creationId xmlns:a16="http://schemas.microsoft.com/office/drawing/2014/main" id="{56FF206B-A6FE-4D3B-AA20-2BAB2142115C}"/>
              </a:ext>
            </a:extLst>
          </p:cNvPr>
          <p:cNvSpPr/>
          <p:nvPr/>
        </p:nvSpPr>
        <p:spPr>
          <a:xfrm>
            <a:off x="342743" y="8080326"/>
            <a:ext cx="7073554" cy="5492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GB" sz="2800" b="0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Complète</a:t>
            </a:r>
            <a:r>
              <a:rPr lang="en-GB" sz="28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le </a:t>
            </a:r>
            <a:r>
              <a:rPr lang="en-GB" sz="2800" b="0" strike="noStrike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verbe</a:t>
            </a:r>
            <a:r>
              <a:rPr lang="en-GB" sz="28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être</a:t>
            </a:r>
            <a:r>
              <a:rPr lang="en-GB" sz="280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: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GB" sz="2800" b="0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en-GB" sz="28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3" name="Title 1">
            <a:extLst>
              <a:ext uri="{FF2B5EF4-FFF2-40B4-BE49-F238E27FC236}">
                <a16:creationId xmlns:a16="http://schemas.microsoft.com/office/drawing/2014/main" id="{9CC26023-F540-45F9-AB96-185F5A569B25}"/>
              </a:ext>
            </a:extLst>
          </p:cNvPr>
          <p:cNvSpPr txBox="1">
            <a:spLocks/>
          </p:cNvSpPr>
          <p:nvPr/>
        </p:nvSpPr>
        <p:spPr>
          <a:xfrm>
            <a:off x="337400" y="7554306"/>
            <a:ext cx="2278800" cy="593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spc="-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être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6" name="CustomShape 5">
            <a:extLst>
              <a:ext uri="{FF2B5EF4-FFF2-40B4-BE49-F238E27FC236}">
                <a16:creationId xmlns:a16="http://schemas.microsoft.com/office/drawing/2014/main" id="{C53A845D-27BF-4DCE-BDE4-B996C878F7C9}"/>
              </a:ext>
            </a:extLst>
          </p:cNvPr>
          <p:cNvSpPr/>
          <p:nvPr/>
        </p:nvSpPr>
        <p:spPr>
          <a:xfrm>
            <a:off x="1953000" y="8789392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I am</a:t>
            </a:r>
            <a:endParaRPr lang="en-GB" sz="28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9" name="Google Shape;180;p8">
            <a:extLst>
              <a:ext uri="{FF2B5EF4-FFF2-40B4-BE49-F238E27FC236}">
                <a16:creationId xmlns:a16="http://schemas.microsoft.com/office/drawing/2014/main" id="{75D87F9C-F02A-4B34-9AB5-9A6C088FC427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3056320" y="8682670"/>
            <a:ext cx="401459" cy="688410"/>
          </a:xfrm>
          <a:prstGeom prst="rect">
            <a:avLst/>
          </a:prstGeom>
          <a:ln>
            <a:noFill/>
          </a:ln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C8863F15-CBC1-41BA-90EC-FDAD0EBA61E9}"/>
              </a:ext>
            </a:extLst>
          </p:cNvPr>
          <p:cNvSpPr txBox="1"/>
          <p:nvPr/>
        </p:nvSpPr>
        <p:spPr>
          <a:xfrm>
            <a:off x="255218" y="8846182"/>
            <a:ext cx="1717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__________</a:t>
            </a:r>
          </a:p>
        </p:txBody>
      </p:sp>
      <p:sp>
        <p:nvSpPr>
          <p:cNvPr id="145" name="CustomShape 5">
            <a:extLst>
              <a:ext uri="{FF2B5EF4-FFF2-40B4-BE49-F238E27FC236}">
                <a16:creationId xmlns:a16="http://schemas.microsoft.com/office/drawing/2014/main" id="{3BEE3201-4DBE-4861-9EEC-2BCEBB01369F}"/>
              </a:ext>
            </a:extLst>
          </p:cNvPr>
          <p:cNvSpPr/>
          <p:nvPr/>
        </p:nvSpPr>
        <p:spPr>
          <a:xfrm>
            <a:off x="1945228" y="9600785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you are</a:t>
            </a:r>
            <a:endParaRPr lang="en-GB" sz="28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FF4CF616-98AA-4181-82BF-7309CD745347}"/>
              </a:ext>
            </a:extLst>
          </p:cNvPr>
          <p:cNvSpPr txBox="1"/>
          <p:nvPr/>
        </p:nvSpPr>
        <p:spPr>
          <a:xfrm>
            <a:off x="247446" y="9657575"/>
            <a:ext cx="1717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__________</a:t>
            </a:r>
          </a:p>
        </p:txBody>
      </p:sp>
      <p:sp>
        <p:nvSpPr>
          <p:cNvPr id="147" name="CustomShape 5">
            <a:extLst>
              <a:ext uri="{FF2B5EF4-FFF2-40B4-BE49-F238E27FC236}">
                <a16:creationId xmlns:a16="http://schemas.microsoft.com/office/drawing/2014/main" id="{902DAE2C-DA0D-4BC5-96ED-73D0A0145887}"/>
              </a:ext>
            </a:extLst>
          </p:cNvPr>
          <p:cNvSpPr/>
          <p:nvPr/>
        </p:nvSpPr>
        <p:spPr>
          <a:xfrm>
            <a:off x="1985743" y="10468968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he is</a:t>
            </a:r>
            <a:endParaRPr lang="en-GB" sz="28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31E27E78-6FC7-437F-972C-5470A50C37C1}"/>
              </a:ext>
            </a:extLst>
          </p:cNvPr>
          <p:cNvSpPr txBox="1"/>
          <p:nvPr/>
        </p:nvSpPr>
        <p:spPr>
          <a:xfrm>
            <a:off x="287961" y="10525758"/>
            <a:ext cx="1717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__________</a:t>
            </a:r>
          </a:p>
        </p:txBody>
      </p:sp>
      <p:sp>
        <p:nvSpPr>
          <p:cNvPr id="149" name="CustomShape 5">
            <a:extLst>
              <a:ext uri="{FF2B5EF4-FFF2-40B4-BE49-F238E27FC236}">
                <a16:creationId xmlns:a16="http://schemas.microsoft.com/office/drawing/2014/main" id="{3E5D21E4-2866-4FAE-B5A4-B142DFCB5644}"/>
              </a:ext>
            </a:extLst>
          </p:cNvPr>
          <p:cNvSpPr/>
          <p:nvPr/>
        </p:nvSpPr>
        <p:spPr>
          <a:xfrm>
            <a:off x="1964888" y="11428868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she is</a:t>
            </a:r>
            <a:endParaRPr lang="en-GB" sz="2800" b="0" strike="noStrike" spc="-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94C82160-F173-4F1D-B76E-203841655BD2}"/>
              </a:ext>
            </a:extLst>
          </p:cNvPr>
          <p:cNvSpPr txBox="1"/>
          <p:nvPr/>
        </p:nvSpPr>
        <p:spPr>
          <a:xfrm>
            <a:off x="267106" y="11485658"/>
            <a:ext cx="1717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__________</a:t>
            </a:r>
          </a:p>
        </p:txBody>
      </p:sp>
      <p:pic>
        <p:nvPicPr>
          <p:cNvPr id="151" name="Picture 2" descr="boy pointing to a girl">
            <a:extLst>
              <a:ext uri="{FF2B5EF4-FFF2-40B4-BE49-F238E27FC236}">
                <a16:creationId xmlns:a16="http://schemas.microsoft.com/office/drawing/2014/main" id="{BE7C6B41-301E-4D79-BB4B-6FF73521A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126" y="9423075"/>
            <a:ext cx="770876" cy="67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 group of kids standing in front of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0DF8910-18A2-46A5-827D-B838BE2A3E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979" y="10373761"/>
            <a:ext cx="1098023" cy="813958"/>
          </a:xfrm>
          <a:prstGeom prst="rect">
            <a:avLst/>
          </a:prstGeom>
        </p:spPr>
      </p:pic>
      <p:pic>
        <p:nvPicPr>
          <p:cNvPr id="16" name="Picture 15" descr="A picture containing animated cartoon, animation, illustration, clipart&#10;&#10;Description automatically generated">
            <a:extLst>
              <a:ext uri="{FF2B5EF4-FFF2-40B4-BE49-F238E27FC236}">
                <a16:creationId xmlns:a16="http://schemas.microsoft.com/office/drawing/2014/main" id="{044D8B7D-8B8C-4AE7-9096-35CCC4FEB2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979" y="11486847"/>
            <a:ext cx="1098023" cy="819651"/>
          </a:xfrm>
          <a:prstGeom prst="rect">
            <a:avLst/>
          </a:prstGeom>
        </p:spPr>
      </p:pic>
      <p:grpSp>
        <p:nvGrpSpPr>
          <p:cNvPr id="152" name="Group 151">
            <a:extLst>
              <a:ext uri="{FF2B5EF4-FFF2-40B4-BE49-F238E27FC236}">
                <a16:creationId xmlns:a16="http://schemas.microsoft.com/office/drawing/2014/main" id="{902C099B-9192-4CE9-A0BC-B6D224D660AA}"/>
              </a:ext>
            </a:extLst>
          </p:cNvPr>
          <p:cNvGrpSpPr/>
          <p:nvPr/>
        </p:nvGrpSpPr>
        <p:grpSpPr>
          <a:xfrm>
            <a:off x="8137935" y="5789133"/>
            <a:ext cx="3813511" cy="2507941"/>
            <a:chOff x="7820810" y="2983326"/>
            <a:chExt cx="2317628" cy="1575885"/>
          </a:xfrm>
          <a:solidFill>
            <a:schemeClr val="bg1">
              <a:lumMod val="95000"/>
            </a:schemeClr>
          </a:solidFill>
        </p:grpSpPr>
        <p:sp>
          <p:nvSpPr>
            <p:cNvPr id="153" name="Oval Callout 13">
              <a:extLst>
                <a:ext uri="{FF2B5EF4-FFF2-40B4-BE49-F238E27FC236}">
                  <a16:creationId xmlns:a16="http://schemas.microsoft.com/office/drawing/2014/main" id="{3C9B612D-7042-458E-AAD3-253BFC3763B6}"/>
                </a:ext>
              </a:extLst>
            </p:cNvPr>
            <p:cNvSpPr/>
            <p:nvPr/>
          </p:nvSpPr>
          <p:spPr>
            <a:xfrm>
              <a:off x="7820810" y="2983326"/>
              <a:ext cx="2317628" cy="1575885"/>
            </a:xfrm>
            <a:prstGeom prst="wedgeEllipseCallout">
              <a:avLst>
                <a:gd name="adj1" fmla="val -48455"/>
                <a:gd name="adj2" fmla="val 45289"/>
              </a:avLst>
            </a:prstGeom>
            <a:grpFill/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endParaRPr>
            </a:p>
          </p:txBody>
        </p:sp>
        <p:sp>
          <p:nvSpPr>
            <p:cNvPr id="154" name="CustomShape 3">
              <a:extLst>
                <a:ext uri="{FF2B5EF4-FFF2-40B4-BE49-F238E27FC236}">
                  <a16:creationId xmlns:a16="http://schemas.microsoft.com/office/drawing/2014/main" id="{73E29007-E12B-400D-B9DB-FB227102BC51}"/>
                </a:ext>
              </a:extLst>
            </p:cNvPr>
            <p:cNvSpPr/>
            <p:nvPr/>
          </p:nvSpPr>
          <p:spPr>
            <a:xfrm>
              <a:off x="8021782" y="3206304"/>
              <a:ext cx="1986117" cy="125076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90000" tIns="45000" rIns="90000" bIns="4500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0" cap="none" spc="-1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Liaison between </a:t>
              </a:r>
              <a:r>
                <a:rPr kumimoji="0" lang="en-GB" sz="2000" b="1" i="0" u="none" strike="noStrike" kern="0" cap="none" spc="-1" normalizeH="0" baseline="0" noProof="0" dirty="0" err="1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être</a:t>
              </a:r>
              <a:r>
                <a:rPr kumimoji="0" lang="en-GB" sz="2000" b="0" i="0" u="none" strike="noStrike" kern="0" cap="none" spc="-1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and adjectives starting with a vowel is </a:t>
              </a:r>
              <a:r>
                <a:rPr kumimoji="0" lang="en-GB" sz="2000" b="0" i="0" u="sng" strike="noStrike" kern="0" cap="none" spc="-1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optiona</a:t>
              </a:r>
              <a:r>
                <a:rPr kumimoji="0" lang="en-GB" sz="2000" b="0" i="0" u="none" strike="noStrike" kern="0" cap="none" spc="-1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l, but </a:t>
              </a:r>
              <a:r>
                <a:rPr kumimoji="0" lang="en-GB" sz="2000" b="0" i="0" u="sng" strike="noStrike" kern="0" cap="none" spc="-1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common</a:t>
              </a:r>
              <a:r>
                <a:rPr kumimoji="0" lang="en-GB" sz="2000" b="0" i="0" u="none" strike="noStrike" kern="0" cap="none" spc="-1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because it makes sentences flow better.</a:t>
              </a:r>
            </a:p>
          </p:txBody>
        </p:sp>
      </p:grpSp>
      <p:pic>
        <p:nvPicPr>
          <p:cNvPr id="155" name="Picture 154" descr="Shape, circle&#10;&#10;Description automatically generated">
            <a:extLst>
              <a:ext uri="{FF2B5EF4-FFF2-40B4-BE49-F238E27FC236}">
                <a16:creationId xmlns:a16="http://schemas.microsoft.com/office/drawing/2014/main" id="{4608DED6-75A6-4E7A-85AB-99CB3ADC3A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196" y="8456607"/>
            <a:ext cx="518288" cy="622336"/>
          </a:xfrm>
          <a:prstGeom prst="rect">
            <a:avLst/>
          </a:prstGeom>
        </p:spPr>
      </p:pic>
      <p:pic>
        <p:nvPicPr>
          <p:cNvPr id="156" name="Google Shape;180;p8">
            <a:extLst>
              <a:ext uri="{FF2B5EF4-FFF2-40B4-BE49-F238E27FC236}">
                <a16:creationId xmlns:a16="http://schemas.microsoft.com/office/drawing/2014/main" id="{9A5C23F4-F15D-4D1E-9B98-E28D999BCC77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7720142" y="8523402"/>
            <a:ext cx="421124" cy="986103"/>
          </a:xfrm>
          <a:prstGeom prst="rect">
            <a:avLst/>
          </a:prstGeom>
          <a:ln>
            <a:noFill/>
          </a:ln>
        </p:spPr>
      </p:pic>
      <p:sp>
        <p:nvSpPr>
          <p:cNvPr id="157" name="Rectangle 156">
            <a:extLst>
              <a:ext uri="{FF2B5EF4-FFF2-40B4-BE49-F238E27FC236}">
                <a16:creationId xmlns:a16="http://schemas.microsoft.com/office/drawing/2014/main" id="{86523259-5700-4EEF-9276-06271BFEF3EA}"/>
              </a:ext>
            </a:extLst>
          </p:cNvPr>
          <p:cNvSpPr/>
          <p:nvPr/>
        </p:nvSpPr>
        <p:spPr>
          <a:xfrm>
            <a:off x="8141266" y="8941251"/>
            <a:ext cx="3065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sui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8" name="Picture 157" descr="Logo&#10;&#10;Description automatically generated">
            <a:extLst>
              <a:ext uri="{FF2B5EF4-FFF2-40B4-BE49-F238E27FC236}">
                <a16:creationId xmlns:a16="http://schemas.microsoft.com/office/drawing/2014/main" id="{ACB61E09-3B37-44A4-B4B6-B23A5AD82B7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484" y="8668006"/>
            <a:ext cx="1034308" cy="880189"/>
          </a:xfrm>
          <a:prstGeom prst="rect">
            <a:avLst/>
          </a:prstGeom>
        </p:spPr>
      </p:pic>
      <p:pic>
        <p:nvPicPr>
          <p:cNvPr id="159" name="Picture 158" descr="Shape, circle&#10;&#10;Description automatically generated">
            <a:extLst>
              <a:ext uri="{FF2B5EF4-FFF2-40B4-BE49-F238E27FC236}">
                <a16:creationId xmlns:a16="http://schemas.microsoft.com/office/drawing/2014/main" id="{A06028E7-2F80-4774-8154-4840EB61F0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353" y="8448384"/>
            <a:ext cx="518288" cy="622336"/>
          </a:xfrm>
          <a:prstGeom prst="rect">
            <a:avLst/>
          </a:prstGeom>
        </p:spPr>
      </p:pic>
      <p:sp>
        <p:nvSpPr>
          <p:cNvPr id="160" name="Rectangle 159">
            <a:extLst>
              <a:ext uri="{FF2B5EF4-FFF2-40B4-BE49-F238E27FC236}">
                <a16:creationId xmlns:a16="http://schemas.microsoft.com/office/drawing/2014/main" id="{9EBAAF60-55AA-4224-B0FD-3C4F1E6B69C6}"/>
              </a:ext>
            </a:extLst>
          </p:cNvPr>
          <p:cNvSpPr/>
          <p:nvPr/>
        </p:nvSpPr>
        <p:spPr>
          <a:xfrm>
            <a:off x="8129710" y="9685776"/>
            <a:ext cx="3065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sui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nglai</a:t>
            </a:r>
            <a:r>
              <a:rPr lang="en-GB" sz="2800" b="1" dirty="0" err="1">
                <a:solidFill>
                  <a:srgbClr val="E7E6E6">
                    <a:lumMod val="50000"/>
                  </a:srgbClr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1" name="Graphic 160" descr="Line arrow Rotate left">
            <a:extLst>
              <a:ext uri="{FF2B5EF4-FFF2-40B4-BE49-F238E27FC236}">
                <a16:creationId xmlns:a16="http://schemas.microsoft.com/office/drawing/2014/main" id="{4A5FB7FD-2EFE-41F9-AA49-5FFAF66522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9768366">
            <a:off x="9332167" y="9991422"/>
            <a:ext cx="474603" cy="474603"/>
          </a:xfrm>
          <a:prstGeom prst="rect">
            <a:avLst/>
          </a:prstGeom>
        </p:spPr>
      </p:pic>
      <p:pic>
        <p:nvPicPr>
          <p:cNvPr id="162" name="Picture 161" descr="Logo&#10;&#10;Description automatically generated">
            <a:extLst>
              <a:ext uri="{FF2B5EF4-FFF2-40B4-BE49-F238E27FC236}">
                <a16:creationId xmlns:a16="http://schemas.microsoft.com/office/drawing/2014/main" id="{662D7068-561E-42E5-B363-3D47361C82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959" y="9471554"/>
            <a:ext cx="1087422" cy="925390"/>
          </a:xfrm>
          <a:prstGeom prst="rect">
            <a:avLst/>
          </a:prstGeom>
        </p:spPr>
      </p:pic>
      <p:sp>
        <p:nvSpPr>
          <p:cNvPr id="163" name="TextBox 162">
            <a:extLst>
              <a:ext uri="{FF2B5EF4-FFF2-40B4-BE49-F238E27FC236}">
                <a16:creationId xmlns:a16="http://schemas.microsoft.com/office/drawing/2014/main" id="{735B8B27-405C-49B4-9997-8C14C0283EF1}"/>
              </a:ext>
            </a:extLst>
          </p:cNvPr>
          <p:cNvSpPr txBox="1"/>
          <p:nvPr/>
        </p:nvSpPr>
        <p:spPr>
          <a:xfrm>
            <a:off x="9259205" y="9470214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164" name="Google Shape;180;p8">
            <a:extLst>
              <a:ext uri="{FF2B5EF4-FFF2-40B4-BE49-F238E27FC236}">
                <a16:creationId xmlns:a16="http://schemas.microsoft.com/office/drawing/2014/main" id="{8A68C5ED-8EB0-4BC4-997F-18004D7B7FB7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7756472" y="9494565"/>
            <a:ext cx="421124" cy="986103"/>
          </a:xfrm>
          <a:prstGeom prst="rect">
            <a:avLst/>
          </a:prstGeom>
          <a:ln>
            <a:noFill/>
          </a:ln>
        </p:spPr>
      </p:pic>
      <p:pic>
        <p:nvPicPr>
          <p:cNvPr id="165" name="Google Shape;181;p8">
            <a:extLst>
              <a:ext uri="{FF2B5EF4-FFF2-40B4-BE49-F238E27FC236}">
                <a16:creationId xmlns:a16="http://schemas.microsoft.com/office/drawing/2014/main" id="{3C2E9782-8DE6-41B9-A354-232D399AC354}"/>
              </a:ext>
            </a:extLst>
          </p:cNvPr>
          <p:cNvPicPr/>
          <p:nvPr/>
        </p:nvPicPr>
        <p:blipFill>
          <a:blip r:embed="rId19"/>
          <a:stretch/>
        </p:blipFill>
        <p:spPr>
          <a:xfrm>
            <a:off x="7637502" y="10557418"/>
            <a:ext cx="984416" cy="723404"/>
          </a:xfrm>
          <a:prstGeom prst="rect">
            <a:avLst/>
          </a:prstGeom>
          <a:ln>
            <a:noFill/>
          </a:ln>
        </p:spPr>
      </p:pic>
      <p:sp>
        <p:nvSpPr>
          <p:cNvPr id="166" name="Rectangle 165">
            <a:extLst>
              <a:ext uri="{FF2B5EF4-FFF2-40B4-BE49-F238E27FC236}">
                <a16:creationId xmlns:a16="http://schemas.microsoft.com/office/drawing/2014/main" id="{E0ED3994-7D41-4F2A-8CBE-CD6980842F33}"/>
              </a:ext>
            </a:extLst>
          </p:cNvPr>
          <p:cNvSpPr/>
          <p:nvPr/>
        </p:nvSpPr>
        <p:spPr>
          <a:xfrm>
            <a:off x="8239629" y="10757602"/>
            <a:ext cx="3065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t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8" name="Picture 167" descr="Logo&#10;&#10;Description automatically generated">
            <a:extLst>
              <a:ext uri="{FF2B5EF4-FFF2-40B4-BE49-F238E27FC236}">
                <a16:creationId xmlns:a16="http://schemas.microsoft.com/office/drawing/2014/main" id="{4EE022A4-BCE3-440E-BF8D-1CA2F66DB2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073" y="10480668"/>
            <a:ext cx="1034308" cy="880189"/>
          </a:xfrm>
          <a:prstGeom prst="rect">
            <a:avLst/>
          </a:prstGeom>
        </p:spPr>
      </p:pic>
      <p:pic>
        <p:nvPicPr>
          <p:cNvPr id="169" name="Google Shape;181;p8">
            <a:extLst>
              <a:ext uri="{FF2B5EF4-FFF2-40B4-BE49-F238E27FC236}">
                <a16:creationId xmlns:a16="http://schemas.microsoft.com/office/drawing/2014/main" id="{914E570E-1C80-4414-B63A-C4B0A2EC45B3}"/>
              </a:ext>
            </a:extLst>
          </p:cNvPr>
          <p:cNvPicPr/>
          <p:nvPr/>
        </p:nvPicPr>
        <p:blipFill>
          <a:blip r:embed="rId19"/>
          <a:stretch/>
        </p:blipFill>
        <p:spPr>
          <a:xfrm>
            <a:off x="7689340" y="11508173"/>
            <a:ext cx="984416" cy="723404"/>
          </a:xfrm>
          <a:prstGeom prst="rect">
            <a:avLst/>
          </a:prstGeom>
          <a:ln>
            <a:noFill/>
          </a:ln>
        </p:spPr>
      </p:pic>
      <p:sp>
        <p:nvSpPr>
          <p:cNvPr id="170" name="Rectangle 169">
            <a:extLst>
              <a:ext uri="{FF2B5EF4-FFF2-40B4-BE49-F238E27FC236}">
                <a16:creationId xmlns:a16="http://schemas.microsoft.com/office/drawing/2014/main" id="{AABB40C1-8601-4CE8-BBA9-BAF7A7FD1B7D}"/>
              </a:ext>
            </a:extLst>
          </p:cNvPr>
          <p:cNvSpPr/>
          <p:nvPr/>
        </p:nvSpPr>
        <p:spPr>
          <a:xfrm>
            <a:off x="8333447" y="11764838"/>
            <a:ext cx="3065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t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nglai</a:t>
            </a:r>
            <a:r>
              <a:rPr lang="en-GB" sz="2800" b="1" dirty="0" err="1">
                <a:solidFill>
                  <a:srgbClr val="E7E6E6">
                    <a:lumMod val="50000"/>
                  </a:srgbClr>
                </a:solidFill>
                <a:latin typeface="Century Gothic" panose="020B0502020202020204" pitchFamily="34" charset="0"/>
              </a:rPr>
              <a:t>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E920DCC3-85E7-40CD-8F6B-3666D57CADCA}"/>
              </a:ext>
            </a:extLst>
          </p:cNvPr>
          <p:cNvSpPr txBox="1"/>
          <p:nvPr/>
        </p:nvSpPr>
        <p:spPr>
          <a:xfrm>
            <a:off x="9368852" y="11484738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172" name="Picture 171" descr="Logo&#10;&#10;Description automatically generated">
            <a:extLst>
              <a:ext uri="{FF2B5EF4-FFF2-40B4-BE49-F238E27FC236}">
                <a16:creationId xmlns:a16="http://schemas.microsoft.com/office/drawing/2014/main" id="{D9D581E3-843D-4905-AF76-DB15A344BC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419" y="11415865"/>
            <a:ext cx="1104191" cy="939660"/>
          </a:xfrm>
          <a:prstGeom prst="rect">
            <a:avLst/>
          </a:prstGeom>
        </p:spPr>
      </p:pic>
      <p:pic>
        <p:nvPicPr>
          <p:cNvPr id="173" name="Graphic 172" descr="Line arrow Rotate left">
            <a:extLst>
              <a:ext uri="{FF2B5EF4-FFF2-40B4-BE49-F238E27FC236}">
                <a16:creationId xmlns:a16="http://schemas.microsoft.com/office/drawing/2014/main" id="{06E574F0-7000-4C60-B74C-7DC6D06176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9768366">
            <a:off x="9394339" y="12089499"/>
            <a:ext cx="474603" cy="4746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BB0E40-4917-47EB-BCAD-5F6F49C96E2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4064" y="12615692"/>
            <a:ext cx="6310541" cy="355811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FA26125-BA92-48B6-903A-56A91F664651}"/>
              </a:ext>
            </a:extLst>
          </p:cNvPr>
          <p:cNvGrpSpPr/>
          <p:nvPr/>
        </p:nvGrpSpPr>
        <p:grpSpPr>
          <a:xfrm>
            <a:off x="10943152" y="15345207"/>
            <a:ext cx="912053" cy="664079"/>
            <a:chOff x="10804163" y="15567396"/>
            <a:chExt cx="912053" cy="664079"/>
          </a:xfrm>
        </p:grpSpPr>
        <p:pic>
          <p:nvPicPr>
            <p:cNvPr id="2079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3A7B6A95-6AB8-3394-AD68-713D43E5E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89" name="TextBox 2088">
              <a:extLst>
                <a:ext uri="{FF2B5EF4-FFF2-40B4-BE49-F238E27FC236}">
                  <a16:creationId xmlns:a16="http://schemas.microsoft.com/office/drawing/2014/main" id="{B2AFFFD7-5E0E-9D9C-D583-13787BA98ED2}"/>
                </a:ext>
              </a:extLst>
            </p:cNvPr>
            <p:cNvSpPr txBox="1"/>
            <p:nvPr/>
          </p:nvSpPr>
          <p:spPr>
            <a:xfrm>
              <a:off x="11011479" y="15735057"/>
              <a:ext cx="423514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4</a:t>
              </a:r>
            </a:p>
          </p:txBody>
        </p:sp>
      </p:grpSp>
      <p:pic>
        <p:nvPicPr>
          <p:cNvPr id="37" name="Picture 36" descr="A picture containing graphics, logo, font, circle&#10;&#10;Description automatically generated">
            <a:extLst>
              <a:ext uri="{FF2B5EF4-FFF2-40B4-BE49-F238E27FC236}">
                <a16:creationId xmlns:a16="http://schemas.microsoft.com/office/drawing/2014/main" id="{62CB8FB0-3B65-42BC-B94D-B5BC1E96E01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14" y="12562893"/>
            <a:ext cx="1500653" cy="1369862"/>
          </a:xfrm>
          <a:prstGeom prst="rect">
            <a:avLst/>
          </a:prstGeom>
        </p:spPr>
      </p:pic>
      <p:sp>
        <p:nvSpPr>
          <p:cNvPr id="174" name="Rectangle 173">
            <a:extLst>
              <a:ext uri="{FF2B5EF4-FFF2-40B4-BE49-F238E27FC236}">
                <a16:creationId xmlns:a16="http://schemas.microsoft.com/office/drawing/2014/main" id="{98CED984-25D9-4615-9CC0-835302DAA171}"/>
              </a:ext>
            </a:extLst>
          </p:cNvPr>
          <p:cNvSpPr/>
          <p:nvPr/>
        </p:nvSpPr>
        <p:spPr>
          <a:xfrm>
            <a:off x="340923" y="2708445"/>
            <a:ext cx="302538" cy="3150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54"/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10A0B1AA-D6B3-4000-827B-DD4A72E61EE5}"/>
              </a:ext>
            </a:extLst>
          </p:cNvPr>
          <p:cNvSpPr/>
          <p:nvPr/>
        </p:nvSpPr>
        <p:spPr>
          <a:xfrm>
            <a:off x="419193" y="3689433"/>
            <a:ext cx="302538" cy="3150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54"/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3166564E-89CA-462F-8D1C-19AD0A5DCAE9}"/>
              </a:ext>
            </a:extLst>
          </p:cNvPr>
          <p:cNvSpPr txBox="1"/>
          <p:nvPr/>
        </p:nvSpPr>
        <p:spPr>
          <a:xfrm>
            <a:off x="877611" y="2609184"/>
            <a:ext cx="2374612" cy="100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969" dirty="0">
                <a:latin typeface="Century Gothic" panose="020B0502020202020204" pitchFamily="34" charset="0"/>
              </a:rPr>
              <a:t>Asking questions with </a:t>
            </a:r>
            <a:r>
              <a:rPr lang="en-GB" sz="1969" b="1" dirty="0">
                <a:latin typeface="Century Gothic" panose="020B0502020202020204" pitchFamily="34" charset="0"/>
              </a:rPr>
              <a:t>qui </a:t>
            </a:r>
            <a:r>
              <a:rPr lang="en-GB" sz="1969" dirty="0">
                <a:latin typeface="Century Gothic" panose="020B0502020202020204" pitchFamily="34" charset="0"/>
              </a:rPr>
              <a:t>? and </a:t>
            </a:r>
            <a:r>
              <a:rPr lang="en-GB" sz="1969" b="1" dirty="0">
                <a:latin typeface="Century Gothic" panose="020B0502020202020204" pitchFamily="34" charset="0"/>
              </a:rPr>
              <a:t>comment</a:t>
            </a:r>
            <a:r>
              <a:rPr lang="en-GB" sz="1969" dirty="0">
                <a:latin typeface="Century Gothic" panose="020B0502020202020204" pitchFamily="34" charset="0"/>
              </a:rPr>
              <a:t> ?</a:t>
            </a:r>
            <a:endParaRPr lang="en-GB" sz="1969" dirty="0"/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7F459A5A-B534-4938-B5D5-8484668656DC}"/>
              </a:ext>
            </a:extLst>
          </p:cNvPr>
          <p:cNvSpPr txBox="1"/>
          <p:nvPr/>
        </p:nvSpPr>
        <p:spPr>
          <a:xfrm>
            <a:off x="848896" y="3569817"/>
            <a:ext cx="2374612" cy="698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969" dirty="0">
                <a:latin typeface="Century Gothic" panose="020B0502020202020204" pitchFamily="34" charset="0"/>
              </a:rPr>
              <a:t>Regular adjective agreement</a:t>
            </a:r>
            <a:endParaRPr lang="en-GB" sz="1969" dirty="0"/>
          </a:p>
        </p:txBody>
      </p:sp>
      <p:pic>
        <p:nvPicPr>
          <p:cNvPr id="181" name="Picture 180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6C06C308-C3FA-4A54-AA86-39EA20AC822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526" y="13780600"/>
            <a:ext cx="3052965" cy="2370831"/>
          </a:xfrm>
          <a:prstGeom prst="rect">
            <a:avLst/>
          </a:prstGeom>
        </p:spPr>
      </p:pic>
      <p:sp>
        <p:nvSpPr>
          <p:cNvPr id="182" name="TextBox 181">
            <a:extLst>
              <a:ext uri="{FF2B5EF4-FFF2-40B4-BE49-F238E27FC236}">
                <a16:creationId xmlns:a16="http://schemas.microsoft.com/office/drawing/2014/main" id="{CAAE55BA-3A41-406C-8593-99AB784673A6}"/>
              </a:ext>
            </a:extLst>
          </p:cNvPr>
          <p:cNvSpPr txBox="1"/>
          <p:nvPr/>
        </p:nvSpPr>
        <p:spPr>
          <a:xfrm>
            <a:off x="6543456" y="12676057"/>
            <a:ext cx="5289822" cy="1304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an adjective in French to describe how you’re feeling about the ‘</a:t>
            </a:r>
            <a:r>
              <a:rPr kumimoji="0" lang="en-GB" sz="2626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rentrée</a:t>
            </a:r>
            <a:r>
              <a:rPr kumimoji="0" lang="en-GB" sz="2626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’ this year.</a:t>
            </a:r>
            <a:endParaRPr kumimoji="0" lang="en-GB" sz="2626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" name="Picture 38" descr="A picture containing smile, clipart, graphics, illustration&#10;&#10;Description automatically generated">
            <a:extLst>
              <a:ext uri="{FF2B5EF4-FFF2-40B4-BE49-F238E27FC236}">
                <a16:creationId xmlns:a16="http://schemas.microsoft.com/office/drawing/2014/main" id="{A18A727D-624C-4C59-98D1-961743B65C3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491" y="14083011"/>
            <a:ext cx="848959" cy="545538"/>
          </a:xfrm>
          <a:prstGeom prst="rect">
            <a:avLst/>
          </a:prstGeom>
        </p:spPr>
      </p:pic>
      <p:pic>
        <p:nvPicPr>
          <p:cNvPr id="41" name="Picture 40" descr="A cartoon of a purple ball&#10;&#10;Description automatically generated with low confidence">
            <a:extLst>
              <a:ext uri="{FF2B5EF4-FFF2-40B4-BE49-F238E27FC236}">
                <a16:creationId xmlns:a16="http://schemas.microsoft.com/office/drawing/2014/main" id="{61887AC7-10DA-453C-A421-222A4930310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531" y="14744774"/>
            <a:ext cx="603897" cy="621782"/>
          </a:xfrm>
          <a:prstGeom prst="rect">
            <a:avLst/>
          </a:prstGeom>
        </p:spPr>
      </p:pic>
      <p:pic>
        <p:nvPicPr>
          <p:cNvPr id="47" name="Picture 46" descr="A purple ball with a smiling face&#10;&#10;Description automatically generated with low confidence">
            <a:extLst>
              <a:ext uri="{FF2B5EF4-FFF2-40B4-BE49-F238E27FC236}">
                <a16:creationId xmlns:a16="http://schemas.microsoft.com/office/drawing/2014/main" id="{48ECD588-4A3F-4C98-9624-B142A0F7983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704" y="14060469"/>
            <a:ext cx="603897" cy="513912"/>
          </a:xfrm>
          <a:prstGeom prst="rect">
            <a:avLst/>
          </a:prstGeom>
        </p:spPr>
      </p:pic>
      <p:pic>
        <p:nvPicPr>
          <p:cNvPr id="49" name="Picture 48" descr="A cartoon of a sad face&#10;&#10;Description automatically generated with low confidence">
            <a:extLst>
              <a:ext uri="{FF2B5EF4-FFF2-40B4-BE49-F238E27FC236}">
                <a16:creationId xmlns:a16="http://schemas.microsoft.com/office/drawing/2014/main" id="{23F379DE-D123-4A06-A5BE-6612EA169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418" y="14712590"/>
            <a:ext cx="603897" cy="53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02362" y="210726"/>
            <a:ext cx="7113935" cy="7488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3938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938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</a:t>
              </a:r>
              <a:endParaRPr lang="en-GB" sz="3938" dirty="0">
                <a:solidFill>
                  <a:srgbClr val="0070C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2008" y="187830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1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E03DB28-C520-4E99-82CF-1BB8AF6B639B}"/>
              </a:ext>
            </a:extLst>
          </p:cNvPr>
          <p:cNvGrpSpPr/>
          <p:nvPr/>
        </p:nvGrpSpPr>
        <p:grpSpPr>
          <a:xfrm>
            <a:off x="221372" y="993524"/>
            <a:ext cx="2268556" cy="862054"/>
            <a:chOff x="314909" y="12083263"/>
            <a:chExt cx="2268556" cy="862054"/>
          </a:xfrm>
        </p:grpSpPr>
        <p:sp>
          <p:nvSpPr>
            <p:cNvPr id="65" name="Title 1">
              <a:extLst>
                <a:ext uri="{FF2B5EF4-FFF2-40B4-BE49-F238E27FC236}">
                  <a16:creationId xmlns:a16="http://schemas.microsoft.com/office/drawing/2014/main" id="{24DBFF3A-266D-4F3D-9FD8-7FCF0F083E6E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66" name="Picture 65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C297FD59-42E6-4B98-BADB-39FD4A173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1FD24F79-F137-4DE8-8D11-52A01CB49401}"/>
              </a:ext>
            </a:extLst>
          </p:cNvPr>
          <p:cNvSpPr txBox="1"/>
          <p:nvPr/>
        </p:nvSpPr>
        <p:spPr>
          <a:xfrm>
            <a:off x="2498649" y="1150925"/>
            <a:ext cx="4166525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Demain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,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c’est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la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rentrée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9A84152-9F59-4005-BB7D-5C3E8A7659ED}"/>
              </a:ext>
            </a:extLst>
          </p:cNvPr>
          <p:cNvSpPr txBox="1"/>
          <p:nvPr/>
        </p:nvSpPr>
        <p:spPr>
          <a:xfrm>
            <a:off x="171074" y="1767114"/>
            <a:ext cx="11799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l-GR" sz="2000" b="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ϊ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e ! Adèle keeps mistyping.  Is she talking to a friend (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you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) or </a:t>
            </a:r>
            <a:r>
              <a:rPr kumimoji="0" lang="en-GB" sz="2000" b="0" i="1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about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her new teacher (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she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), who she saw at the shopping centre?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C13D9302-CDEF-403A-8ABB-CAC9A5B766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65"/>
          <a:stretch/>
        </p:blipFill>
        <p:spPr>
          <a:xfrm>
            <a:off x="7783687" y="605652"/>
            <a:ext cx="1661692" cy="1105675"/>
          </a:xfrm>
          <a:prstGeom prst="ellipse">
            <a:avLst/>
          </a:prstGeom>
        </p:spPr>
      </p:pic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02E5218B-384E-4DF2-AA49-3F4E2A8D938D}"/>
              </a:ext>
            </a:extLst>
          </p:cNvPr>
          <p:cNvSpPr/>
          <p:nvPr/>
        </p:nvSpPr>
        <p:spPr>
          <a:xfrm>
            <a:off x="707104" y="2517231"/>
            <a:ext cx="3434384" cy="1219393"/>
          </a:xfrm>
          <a:prstGeom prst="roundRect">
            <a:avLst/>
          </a:prstGeom>
          <a:solidFill>
            <a:srgbClr val="DEEBF7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72" name="Picture 71" descr="Icon&#10;&#10;Description automatically generated">
            <a:hlinkClick r:id="" action="ppaction://noaction">
              <a:snd r:embed="rId5" name="elle_est_calme.wav"/>
            </a:hlinkClick>
            <a:extLst>
              <a:ext uri="{FF2B5EF4-FFF2-40B4-BE49-F238E27FC236}">
                <a16:creationId xmlns:a16="http://schemas.microsoft.com/office/drawing/2014/main" id="{2C43AB10-F4FF-4189-9B44-30F3795C6B2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00" y="2478609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BEE13228-2BD7-4883-A17C-DC0DD41A7772}"/>
              </a:ext>
            </a:extLst>
          </p:cNvPr>
          <p:cNvSpPr txBox="1"/>
          <p:nvPr/>
        </p:nvSpPr>
        <p:spPr>
          <a:xfrm>
            <a:off x="339327" y="2462960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graphicFrame>
        <p:nvGraphicFramePr>
          <p:cNvPr id="74" name="Table 7">
            <a:extLst>
              <a:ext uri="{FF2B5EF4-FFF2-40B4-BE49-F238E27FC236}">
                <a16:creationId xmlns:a16="http://schemas.microsoft.com/office/drawing/2014/main" id="{BE3216AE-FCC7-4F5E-AB0C-B88F035446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436461"/>
              </p:ext>
            </p:extLst>
          </p:nvPr>
        </p:nvGraphicFramePr>
        <p:xfrm>
          <a:off x="4221987" y="2703920"/>
          <a:ext cx="770431" cy="914400"/>
        </p:xfrm>
        <a:graphic>
          <a:graphicData uri="http://schemas.openxmlformats.org/drawingml/2006/table">
            <a:tbl>
              <a:tblPr firstRow="1" bandRow="1"/>
              <a:tblGrid>
                <a:gridCol w="77043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you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</a:tbl>
          </a:graphicData>
        </a:graphic>
      </p:graphicFrame>
      <p:sp>
        <p:nvSpPr>
          <p:cNvPr id="75" name="TextBox 74">
            <a:extLst>
              <a:ext uri="{FF2B5EF4-FFF2-40B4-BE49-F238E27FC236}">
                <a16:creationId xmlns:a16="http://schemas.microsoft.com/office/drawing/2014/main" id="{F966CACA-8B11-474B-9525-318B9FCDB4F4}"/>
              </a:ext>
            </a:extLst>
          </p:cNvPr>
          <p:cNvSpPr txBox="1"/>
          <p:nvPr/>
        </p:nvSpPr>
        <p:spPr>
          <a:xfrm>
            <a:off x="1482458" y="2915910"/>
            <a:ext cx="257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Elle  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calme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E9C5F92D-CC13-44D5-BC73-F09B2C713AC6}"/>
              </a:ext>
            </a:extLst>
          </p:cNvPr>
          <p:cNvSpPr/>
          <p:nvPr/>
        </p:nvSpPr>
        <p:spPr>
          <a:xfrm>
            <a:off x="623849" y="3997087"/>
            <a:ext cx="3434384" cy="1219393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5FA43C-5B8C-494B-8C9A-671E58C606A9}"/>
              </a:ext>
            </a:extLst>
          </p:cNvPr>
          <p:cNvSpPr txBox="1"/>
          <p:nvPr/>
        </p:nvSpPr>
        <p:spPr>
          <a:xfrm>
            <a:off x="256072" y="3942816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graphicFrame>
        <p:nvGraphicFramePr>
          <p:cNvPr id="80" name="Table 7">
            <a:extLst>
              <a:ext uri="{FF2B5EF4-FFF2-40B4-BE49-F238E27FC236}">
                <a16:creationId xmlns:a16="http://schemas.microsoft.com/office/drawing/2014/main" id="{AE3C3301-6273-4B6F-8442-F250569B65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550846"/>
              </p:ext>
            </p:extLst>
          </p:nvPr>
        </p:nvGraphicFramePr>
        <p:xfrm>
          <a:off x="4138732" y="4183776"/>
          <a:ext cx="770431" cy="914400"/>
        </p:xfrm>
        <a:graphic>
          <a:graphicData uri="http://schemas.openxmlformats.org/drawingml/2006/table">
            <a:tbl>
              <a:tblPr firstRow="1" bandRow="1"/>
              <a:tblGrid>
                <a:gridCol w="77043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you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</a:tbl>
          </a:graphicData>
        </a:graphic>
      </p:graphicFrame>
      <p:sp>
        <p:nvSpPr>
          <p:cNvPr id="82" name="TextBox 81">
            <a:extLst>
              <a:ext uri="{FF2B5EF4-FFF2-40B4-BE49-F238E27FC236}">
                <a16:creationId xmlns:a16="http://schemas.microsoft.com/office/drawing/2014/main" id="{870AF7AB-FC28-4B85-A106-935A577A9809}"/>
              </a:ext>
            </a:extLst>
          </p:cNvPr>
          <p:cNvSpPr txBox="1"/>
          <p:nvPr/>
        </p:nvSpPr>
        <p:spPr>
          <a:xfrm>
            <a:off x="1462362" y="4477399"/>
            <a:ext cx="2739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Tu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amusante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E841A9C0-B582-4D71-9781-4F11B87462A3}"/>
              </a:ext>
            </a:extLst>
          </p:cNvPr>
          <p:cNvSpPr/>
          <p:nvPr/>
        </p:nvSpPr>
        <p:spPr>
          <a:xfrm>
            <a:off x="623849" y="5567716"/>
            <a:ext cx="3434384" cy="1219393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A76310C-2D34-48D8-87F8-693097672375}"/>
              </a:ext>
            </a:extLst>
          </p:cNvPr>
          <p:cNvSpPr txBox="1"/>
          <p:nvPr/>
        </p:nvSpPr>
        <p:spPr>
          <a:xfrm>
            <a:off x="256072" y="5513445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graphicFrame>
        <p:nvGraphicFramePr>
          <p:cNvPr id="87" name="Table 7">
            <a:extLst>
              <a:ext uri="{FF2B5EF4-FFF2-40B4-BE49-F238E27FC236}">
                <a16:creationId xmlns:a16="http://schemas.microsoft.com/office/drawing/2014/main" id="{CA22DC44-4D15-4B1E-8AE0-B028747927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136836"/>
              </p:ext>
            </p:extLst>
          </p:nvPr>
        </p:nvGraphicFramePr>
        <p:xfrm>
          <a:off x="4138732" y="5754405"/>
          <a:ext cx="770431" cy="914400"/>
        </p:xfrm>
        <a:graphic>
          <a:graphicData uri="http://schemas.openxmlformats.org/drawingml/2006/table">
            <a:tbl>
              <a:tblPr firstRow="1" bandRow="1"/>
              <a:tblGrid>
                <a:gridCol w="77043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she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</a:tbl>
          </a:graphicData>
        </a:graphic>
      </p:graphicFrame>
      <p:sp>
        <p:nvSpPr>
          <p:cNvPr id="88" name="TextBox 87">
            <a:extLst>
              <a:ext uri="{FF2B5EF4-FFF2-40B4-BE49-F238E27FC236}">
                <a16:creationId xmlns:a16="http://schemas.microsoft.com/office/drawing/2014/main" id="{7ADC40FB-F21F-4571-9F25-3762DB58D613}"/>
              </a:ext>
            </a:extLst>
          </p:cNvPr>
          <p:cNvSpPr txBox="1"/>
          <p:nvPr/>
        </p:nvSpPr>
        <p:spPr>
          <a:xfrm>
            <a:off x="1399203" y="5966395"/>
            <a:ext cx="2575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Tu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sérieuse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EA4BD2F0-4B47-4609-B7A1-7F4168F713FE}"/>
              </a:ext>
            </a:extLst>
          </p:cNvPr>
          <p:cNvSpPr/>
          <p:nvPr/>
        </p:nvSpPr>
        <p:spPr>
          <a:xfrm>
            <a:off x="6357038" y="2541728"/>
            <a:ext cx="3434384" cy="1219393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2192898-7451-4E2A-9D18-CC6DD09AF17F}"/>
              </a:ext>
            </a:extLst>
          </p:cNvPr>
          <p:cNvSpPr txBox="1"/>
          <p:nvPr/>
        </p:nvSpPr>
        <p:spPr>
          <a:xfrm>
            <a:off x="5989261" y="2487457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graphicFrame>
        <p:nvGraphicFramePr>
          <p:cNvPr id="92" name="Table 7">
            <a:extLst>
              <a:ext uri="{FF2B5EF4-FFF2-40B4-BE49-F238E27FC236}">
                <a16:creationId xmlns:a16="http://schemas.microsoft.com/office/drawing/2014/main" id="{B1CA537D-8B19-47ED-BFAD-2396818816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582915"/>
              </p:ext>
            </p:extLst>
          </p:nvPr>
        </p:nvGraphicFramePr>
        <p:xfrm>
          <a:off x="9871921" y="2728417"/>
          <a:ext cx="770431" cy="914400"/>
        </p:xfrm>
        <a:graphic>
          <a:graphicData uri="http://schemas.openxmlformats.org/drawingml/2006/table">
            <a:tbl>
              <a:tblPr firstRow="1" bandRow="1"/>
              <a:tblGrid>
                <a:gridCol w="77043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you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</a:tbl>
          </a:graphicData>
        </a:graphic>
      </p:graphicFrame>
      <p:sp>
        <p:nvSpPr>
          <p:cNvPr id="93" name="TextBox 92">
            <a:extLst>
              <a:ext uri="{FF2B5EF4-FFF2-40B4-BE49-F238E27FC236}">
                <a16:creationId xmlns:a16="http://schemas.microsoft.com/office/drawing/2014/main" id="{AB25A2AC-04F1-462C-ADE4-785FE9093FC4}"/>
              </a:ext>
            </a:extLst>
          </p:cNvPr>
          <p:cNvSpPr txBox="1"/>
          <p:nvPr/>
        </p:nvSpPr>
        <p:spPr>
          <a:xfrm>
            <a:off x="7195551" y="2779669"/>
            <a:ext cx="2575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Elle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heureuse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47CBD69D-11D4-4150-9897-4ED558FEF57A}"/>
              </a:ext>
            </a:extLst>
          </p:cNvPr>
          <p:cNvSpPr/>
          <p:nvPr/>
        </p:nvSpPr>
        <p:spPr>
          <a:xfrm>
            <a:off x="6273783" y="4021584"/>
            <a:ext cx="3434384" cy="1219393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96" name="Picture 95" descr="Icon&#10;&#10;Description automatically generated">
            <a:hlinkClick r:id="" action="ppaction://noaction">
              <a:snd r:embed="rId7" name="tu_es_intelligente_liaison.wav"/>
            </a:hlinkClick>
            <a:extLst>
              <a:ext uri="{FF2B5EF4-FFF2-40B4-BE49-F238E27FC236}">
                <a16:creationId xmlns:a16="http://schemas.microsoft.com/office/drawing/2014/main" id="{628346A8-69E2-4D5D-923D-BBFB038A5E8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979" y="3982962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1E310063-FA9B-42CD-AFB9-F85FA0B40D44}"/>
              </a:ext>
            </a:extLst>
          </p:cNvPr>
          <p:cNvSpPr txBox="1"/>
          <p:nvPr/>
        </p:nvSpPr>
        <p:spPr>
          <a:xfrm>
            <a:off x="5906006" y="3967313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graphicFrame>
        <p:nvGraphicFramePr>
          <p:cNvPr id="98" name="Table 7">
            <a:extLst>
              <a:ext uri="{FF2B5EF4-FFF2-40B4-BE49-F238E27FC236}">
                <a16:creationId xmlns:a16="http://schemas.microsoft.com/office/drawing/2014/main" id="{0749D686-BA7D-403C-B5B8-572281B41E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480120"/>
              </p:ext>
            </p:extLst>
          </p:nvPr>
        </p:nvGraphicFramePr>
        <p:xfrm>
          <a:off x="9788666" y="4208273"/>
          <a:ext cx="770431" cy="914400"/>
        </p:xfrm>
        <a:graphic>
          <a:graphicData uri="http://schemas.openxmlformats.org/drawingml/2006/table">
            <a:tbl>
              <a:tblPr firstRow="1" bandRow="1"/>
              <a:tblGrid>
                <a:gridCol w="77043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she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</a:tbl>
          </a:graphicData>
        </a:graphic>
      </p:graphicFrame>
      <p:sp>
        <p:nvSpPr>
          <p:cNvPr id="104" name="TextBox 103">
            <a:extLst>
              <a:ext uri="{FF2B5EF4-FFF2-40B4-BE49-F238E27FC236}">
                <a16:creationId xmlns:a16="http://schemas.microsoft.com/office/drawing/2014/main" id="{A3770189-F9BE-408B-AB30-2FC9D3086619}"/>
              </a:ext>
            </a:extLst>
          </p:cNvPr>
          <p:cNvSpPr txBox="1"/>
          <p:nvPr/>
        </p:nvSpPr>
        <p:spPr>
          <a:xfrm>
            <a:off x="7435269" y="4225564"/>
            <a:ext cx="2575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Tu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intelligente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5400607A-335F-44B2-A5D4-EB809BAA97FA}"/>
              </a:ext>
            </a:extLst>
          </p:cNvPr>
          <p:cNvSpPr/>
          <p:nvPr/>
        </p:nvSpPr>
        <p:spPr>
          <a:xfrm>
            <a:off x="6273783" y="5592213"/>
            <a:ext cx="3434384" cy="1219393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107" name="Picture 106" descr="Icon&#10;&#10;Description automatically generated">
            <a:hlinkClick r:id="" action="ppaction://noaction">
              <a:snd r:embed="rId8" name="elle_est_importante_liaison.wav"/>
            </a:hlinkClick>
            <a:extLst>
              <a:ext uri="{FF2B5EF4-FFF2-40B4-BE49-F238E27FC236}">
                <a16:creationId xmlns:a16="http://schemas.microsoft.com/office/drawing/2014/main" id="{F68C667C-70DC-474D-B90D-C0884FCBA7E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979" y="5553591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535A5251-8633-438E-8757-4390EB687A84}"/>
              </a:ext>
            </a:extLst>
          </p:cNvPr>
          <p:cNvSpPr txBox="1"/>
          <p:nvPr/>
        </p:nvSpPr>
        <p:spPr>
          <a:xfrm>
            <a:off x="5906006" y="5537942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</a:p>
        </p:txBody>
      </p:sp>
      <p:graphicFrame>
        <p:nvGraphicFramePr>
          <p:cNvPr id="114" name="Table 7">
            <a:extLst>
              <a:ext uri="{FF2B5EF4-FFF2-40B4-BE49-F238E27FC236}">
                <a16:creationId xmlns:a16="http://schemas.microsoft.com/office/drawing/2014/main" id="{E8CA5D2A-07AD-4A74-A9CC-8B3AAF3C7E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685957"/>
              </p:ext>
            </p:extLst>
          </p:nvPr>
        </p:nvGraphicFramePr>
        <p:xfrm>
          <a:off x="9788666" y="5778902"/>
          <a:ext cx="770431" cy="914400"/>
        </p:xfrm>
        <a:graphic>
          <a:graphicData uri="http://schemas.openxmlformats.org/drawingml/2006/table">
            <a:tbl>
              <a:tblPr firstRow="1" bandRow="1"/>
              <a:tblGrid>
                <a:gridCol w="77043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she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</a:tbl>
          </a:graphicData>
        </a:graphic>
      </p:graphicFrame>
      <p:sp>
        <p:nvSpPr>
          <p:cNvPr id="117" name="TextBox 116">
            <a:extLst>
              <a:ext uri="{FF2B5EF4-FFF2-40B4-BE49-F238E27FC236}">
                <a16:creationId xmlns:a16="http://schemas.microsoft.com/office/drawing/2014/main" id="{E5E45B4F-2A89-4F46-934D-0ED6784BED4A}"/>
              </a:ext>
            </a:extLst>
          </p:cNvPr>
          <p:cNvSpPr txBox="1"/>
          <p:nvPr/>
        </p:nvSpPr>
        <p:spPr>
          <a:xfrm>
            <a:off x="7287474" y="5781728"/>
            <a:ext cx="2575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Elle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6BE4B637-340E-4132-AA12-0A9AA7A330B3}"/>
              </a:ext>
            </a:extLst>
          </p:cNvPr>
          <p:cNvSpPr/>
          <p:nvPr/>
        </p:nvSpPr>
        <p:spPr>
          <a:xfrm>
            <a:off x="1545617" y="2960938"/>
            <a:ext cx="717614" cy="412804"/>
          </a:xfrm>
          <a:prstGeom prst="roundRect">
            <a:avLst/>
          </a:prstGeom>
          <a:solidFill>
            <a:srgbClr val="DEEBF7"/>
          </a:solidFill>
          <a:ln w="25400" cap="flat" cmpd="sng" algn="ctr">
            <a:solidFill>
              <a:srgbClr val="DEEBF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Wingdings" panose="05000000000000000000" pitchFamily="2" charset="2"/>
                <a:sym typeface="Wingdings" panose="05000000000000000000" pitchFamily="2" charset="2"/>
              </a:rPr>
              <a:t>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Wingdings" panose="05000000000000000000" pitchFamily="2" charset="2"/>
            </a:endParaRP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BF1E65E7-4C3D-45BD-802A-1743D33A0CFC}"/>
              </a:ext>
            </a:extLst>
          </p:cNvPr>
          <p:cNvSpPr/>
          <p:nvPr/>
        </p:nvSpPr>
        <p:spPr>
          <a:xfrm>
            <a:off x="1187119" y="4507207"/>
            <a:ext cx="717614" cy="412804"/>
          </a:xfrm>
          <a:prstGeom prst="roundRect">
            <a:avLst/>
          </a:prstGeom>
          <a:solidFill>
            <a:srgbClr val="DEEBF7"/>
          </a:solidFill>
          <a:ln w="25400" cap="flat" cmpd="sng" algn="ctr">
            <a:solidFill>
              <a:srgbClr val="DEEBF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Wingdings" panose="05000000000000000000" pitchFamily="2" charset="2"/>
                <a:sym typeface="Wingdings" panose="05000000000000000000" pitchFamily="2" charset="2"/>
              </a:rPr>
              <a:t>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Wingdings" panose="05000000000000000000" pitchFamily="2" charset="2"/>
            </a:endParaRPr>
          </a:p>
        </p:txBody>
      </p:sp>
      <p:pic>
        <p:nvPicPr>
          <p:cNvPr id="121" name="Picture 120" descr="Icon&#10;&#10;Description automatically generated">
            <a:hlinkClick r:id="" action="ppaction://noaction">
              <a:snd r:embed="rId9" name="tu_es_amusante_liaison.wav"/>
            </a:hlinkClick>
            <a:extLst>
              <a:ext uri="{FF2B5EF4-FFF2-40B4-BE49-F238E27FC236}">
                <a16:creationId xmlns:a16="http://schemas.microsoft.com/office/drawing/2014/main" id="{E0C1D973-93E1-45D3-96EC-59868D76F92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45" y="3958465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4BFEA557-85B3-46FA-B908-5EE7C8EFDF27}"/>
              </a:ext>
            </a:extLst>
          </p:cNvPr>
          <p:cNvSpPr/>
          <p:nvPr/>
        </p:nvSpPr>
        <p:spPr>
          <a:xfrm>
            <a:off x="1145584" y="6015322"/>
            <a:ext cx="717614" cy="412804"/>
          </a:xfrm>
          <a:prstGeom prst="roundRect">
            <a:avLst/>
          </a:prstGeom>
          <a:solidFill>
            <a:srgbClr val="DEEBF7"/>
          </a:solidFill>
          <a:ln w="25400" cap="flat" cmpd="sng" algn="ctr">
            <a:solidFill>
              <a:srgbClr val="DEEBF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Wingdings" panose="05000000000000000000" pitchFamily="2" charset="2"/>
                <a:sym typeface="Wingdings" panose="05000000000000000000" pitchFamily="2" charset="2"/>
              </a:rPr>
              <a:t>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Wingdings" panose="05000000000000000000" pitchFamily="2" charset="2"/>
            </a:endParaRPr>
          </a:p>
        </p:txBody>
      </p:sp>
      <p:pic>
        <p:nvPicPr>
          <p:cNvPr id="123" name="Picture 122" descr="Icon&#10;&#10;Description automatically generated">
            <a:hlinkClick r:id="" action="ppaction://noaction">
              <a:snd r:embed="rId10" name="tu_es_serieuse.wav"/>
            </a:hlinkClick>
            <a:extLst>
              <a:ext uri="{FF2B5EF4-FFF2-40B4-BE49-F238E27FC236}">
                <a16:creationId xmlns:a16="http://schemas.microsoft.com/office/drawing/2014/main" id="{F046C895-1183-46AF-8E9D-61F54AB26CF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45" y="5529094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9037042C-8D9B-4654-8511-CF0291013EFB}"/>
              </a:ext>
            </a:extLst>
          </p:cNvPr>
          <p:cNvSpPr/>
          <p:nvPr/>
        </p:nvSpPr>
        <p:spPr>
          <a:xfrm>
            <a:off x="7094760" y="2793429"/>
            <a:ext cx="717614" cy="412804"/>
          </a:xfrm>
          <a:prstGeom prst="roundRect">
            <a:avLst/>
          </a:prstGeom>
          <a:solidFill>
            <a:srgbClr val="DEEBF7"/>
          </a:solidFill>
          <a:ln w="25400" cap="flat" cmpd="sng" algn="ctr">
            <a:solidFill>
              <a:srgbClr val="DEEBF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Wingdings" panose="05000000000000000000" pitchFamily="2" charset="2"/>
                <a:sym typeface="Wingdings" panose="05000000000000000000" pitchFamily="2" charset="2"/>
              </a:rPr>
              <a:t>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Wingdings" panose="05000000000000000000" pitchFamily="2" charset="2"/>
            </a:endParaRPr>
          </a:p>
        </p:txBody>
      </p:sp>
      <p:pic>
        <p:nvPicPr>
          <p:cNvPr id="125" name="Picture 124" descr="Icon&#10;&#10;Description automatically generated">
            <a:hlinkClick r:id="" action="ppaction://noaction">
              <a:snd r:embed="rId11" name="elle_est_heureuse.wav"/>
            </a:hlinkClick>
            <a:extLst>
              <a:ext uri="{FF2B5EF4-FFF2-40B4-BE49-F238E27FC236}">
                <a16:creationId xmlns:a16="http://schemas.microsoft.com/office/drawing/2014/main" id="{687B1F4D-7980-4C32-AD6E-75E66B25109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234" y="2503106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1E1A1CD7-37BC-45B8-B793-F8A28269DCEA}"/>
              </a:ext>
            </a:extLst>
          </p:cNvPr>
          <p:cNvSpPr/>
          <p:nvPr/>
        </p:nvSpPr>
        <p:spPr>
          <a:xfrm>
            <a:off x="7162469" y="4239791"/>
            <a:ext cx="717614" cy="412804"/>
          </a:xfrm>
          <a:prstGeom prst="roundRect">
            <a:avLst/>
          </a:prstGeom>
          <a:solidFill>
            <a:srgbClr val="DEEBF7"/>
          </a:solidFill>
          <a:ln w="25400" cap="flat" cmpd="sng" algn="ctr">
            <a:solidFill>
              <a:srgbClr val="DEEBF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Wingdings" panose="05000000000000000000" pitchFamily="2" charset="2"/>
                <a:sym typeface="Wingdings" panose="05000000000000000000" pitchFamily="2" charset="2"/>
              </a:rPr>
              <a:t>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Wingdings" panose="05000000000000000000" pitchFamily="2" charset="2"/>
            </a:endParaRP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8E3C9C19-E202-4761-BD2F-9087475784C5}"/>
              </a:ext>
            </a:extLst>
          </p:cNvPr>
          <p:cNvSpPr/>
          <p:nvPr/>
        </p:nvSpPr>
        <p:spPr>
          <a:xfrm>
            <a:off x="7167992" y="5823298"/>
            <a:ext cx="717614" cy="412804"/>
          </a:xfrm>
          <a:prstGeom prst="roundRect">
            <a:avLst/>
          </a:prstGeom>
          <a:solidFill>
            <a:srgbClr val="DEEBF7"/>
          </a:solidFill>
          <a:ln w="25400" cap="flat" cmpd="sng" algn="ctr">
            <a:solidFill>
              <a:srgbClr val="DEEBF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Wingdings" panose="05000000000000000000" pitchFamily="2" charset="2"/>
                <a:sym typeface="Wingdings" panose="05000000000000000000" pitchFamily="2" charset="2"/>
              </a:rPr>
              <a:t>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Wingdings" panose="05000000000000000000" pitchFamily="2" charset="2"/>
            </a:endParaRPr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id="{2F8CCB7D-0A02-400A-8454-DC7B99D74C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2362" y="7092709"/>
            <a:ext cx="2138489" cy="515883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3DA002F7-9668-446C-A9B0-636E56541016}"/>
              </a:ext>
            </a:extLst>
          </p:cNvPr>
          <p:cNvSpPr txBox="1"/>
          <p:nvPr/>
        </p:nvSpPr>
        <p:spPr>
          <a:xfrm>
            <a:off x="2440851" y="7075748"/>
            <a:ext cx="8994770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Prononce les phrases, avec la </a:t>
            </a:r>
            <a:r>
              <a:rPr lang="en-GB" sz="2626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liaison</a:t>
            </a:r>
            <a:r>
              <a:rPr lang="en-GB" sz="26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, </a:t>
            </a:r>
            <a:r>
              <a:rPr lang="en-GB" sz="2626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si</a:t>
            </a:r>
            <a:r>
              <a:rPr lang="en-GB" sz="26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2626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c’est</a:t>
            </a:r>
            <a:r>
              <a:rPr lang="en-GB" sz="26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possible.</a:t>
            </a:r>
            <a:endParaRPr lang="en-GB" sz="2626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2E0EB9B-661E-482E-AE8D-31636A39B8FF}"/>
              </a:ext>
            </a:extLst>
          </p:cNvPr>
          <p:cNvGrpSpPr/>
          <p:nvPr/>
        </p:nvGrpSpPr>
        <p:grpSpPr>
          <a:xfrm>
            <a:off x="11115763" y="15522838"/>
            <a:ext cx="912053" cy="664079"/>
            <a:chOff x="10804163" y="15567396"/>
            <a:chExt cx="912053" cy="664079"/>
          </a:xfrm>
        </p:grpSpPr>
        <p:pic>
          <p:nvPicPr>
            <p:cNvPr id="138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42956B4-5E5B-45B5-AA3D-B56EE3C8CC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A933B5E5-C6EE-4FC2-8123-E74CE50750C9}"/>
                </a:ext>
              </a:extLst>
            </p:cNvPr>
            <p:cNvSpPr txBox="1"/>
            <p:nvPr/>
          </p:nvSpPr>
          <p:spPr>
            <a:xfrm>
              <a:off x="11011479" y="15735057"/>
              <a:ext cx="378630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5</a:t>
              </a:r>
            </a:p>
          </p:txBody>
        </p:sp>
      </p:grpSp>
      <p:pic>
        <p:nvPicPr>
          <p:cNvPr id="140" name="Picture 139">
            <a:extLst>
              <a:ext uri="{FF2B5EF4-FFF2-40B4-BE49-F238E27FC236}">
                <a16:creationId xmlns:a16="http://schemas.microsoft.com/office/drawing/2014/main" id="{D2404C8D-D917-4EE4-A9FD-9E83D17A316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1074" y="12755975"/>
            <a:ext cx="2903975" cy="9820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6E7E5C-CF93-44D1-B76E-8BB2F41A116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49654" y="8323392"/>
            <a:ext cx="1952377" cy="2124646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77C6ABAD-0F27-43FE-B416-901D1E0CDF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1074" y="7818030"/>
            <a:ext cx="2377646" cy="853514"/>
          </a:xfrm>
          <a:prstGeom prst="rect">
            <a:avLst/>
          </a:prstGeom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1527F663-0AA7-411B-B45B-01D3B4C019A8}"/>
              </a:ext>
            </a:extLst>
          </p:cNvPr>
          <p:cNvSpPr txBox="1"/>
          <p:nvPr/>
        </p:nvSpPr>
        <p:spPr>
          <a:xfrm>
            <a:off x="2515993" y="7926994"/>
            <a:ext cx="8440131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26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Écoute</a:t>
            </a:r>
            <a:r>
              <a:rPr lang="en-US" sz="26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 Madame Dupont is meeting her new class.</a:t>
            </a:r>
          </a:p>
        </p:txBody>
      </p:sp>
      <p:sp>
        <p:nvSpPr>
          <p:cNvPr id="143" name="CustomShape 14">
            <a:extLst>
              <a:ext uri="{FF2B5EF4-FFF2-40B4-BE49-F238E27FC236}">
                <a16:creationId xmlns:a16="http://schemas.microsoft.com/office/drawing/2014/main" id="{84649228-C27E-4D5F-9061-36DCB02A20BA}"/>
              </a:ext>
            </a:extLst>
          </p:cNvPr>
          <p:cNvSpPr/>
          <p:nvPr/>
        </p:nvSpPr>
        <p:spPr>
          <a:xfrm>
            <a:off x="139497" y="8526097"/>
            <a:ext cx="1153301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Is she asking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who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they are or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how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they are generally (what they are like)?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4" name="CustomShape 14">
            <a:extLst>
              <a:ext uri="{FF2B5EF4-FFF2-40B4-BE49-F238E27FC236}">
                <a16:creationId xmlns:a16="http://schemas.microsoft.com/office/drawing/2014/main" id="{7FCCF5B4-263E-4FE0-8B48-348FD21A1568}"/>
              </a:ext>
            </a:extLst>
          </p:cNvPr>
          <p:cNvSpPr/>
          <p:nvPr/>
        </p:nvSpPr>
        <p:spPr>
          <a:xfrm>
            <a:off x="189969" y="8884883"/>
            <a:ext cx="11533017" cy="7548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Qui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comment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? Write the question word in French and the answer in English.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aphicFrame>
        <p:nvGraphicFramePr>
          <p:cNvPr id="145" name="Table 4">
            <a:extLst>
              <a:ext uri="{FF2B5EF4-FFF2-40B4-BE49-F238E27FC236}">
                <a16:creationId xmlns:a16="http://schemas.microsoft.com/office/drawing/2014/main" id="{23BE5E0A-8836-4027-99D1-384B249F8E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682803"/>
              </p:ext>
            </p:extLst>
          </p:nvPr>
        </p:nvGraphicFramePr>
        <p:xfrm>
          <a:off x="365438" y="9425397"/>
          <a:ext cx="8128000" cy="3200400"/>
        </p:xfrm>
        <a:graphic>
          <a:graphicData uri="http://schemas.openxmlformats.org/drawingml/2006/table">
            <a:tbl>
              <a:tblPr firstRow="1" bandRow="1"/>
              <a:tblGrid>
                <a:gridCol w="4064000">
                  <a:extLst>
                    <a:ext uri="{9D8B030D-6E8A-4147-A177-3AD203B41FA5}">
                      <a16:colId xmlns:a16="http://schemas.microsoft.com/office/drawing/2014/main" val="257469399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89368725"/>
                    </a:ext>
                  </a:extLst>
                </a:gridCol>
              </a:tblGrid>
              <a:tr h="4047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b="1" dirty="0">
                          <a:solidFill>
                            <a:srgbClr val="1F386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Who</a:t>
                      </a:r>
                      <a:r>
                        <a:rPr lang="en-GB" sz="2400" b="0" dirty="0">
                          <a:solidFill>
                            <a:srgbClr val="1F386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?</a:t>
                      </a:r>
                      <a:r>
                        <a:rPr lang="en-GB" sz="2400" b="1" dirty="0">
                          <a:solidFill>
                            <a:srgbClr val="1F386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How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Réponse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9796344"/>
                  </a:ext>
                </a:extLst>
              </a:tr>
              <a:tr h="4047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1.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2525239"/>
                  </a:ext>
                </a:extLst>
              </a:tr>
              <a:tr h="4047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2.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557565"/>
                  </a:ext>
                </a:extLst>
              </a:tr>
              <a:tr h="4047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3.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5908459"/>
                  </a:ext>
                </a:extLst>
              </a:tr>
              <a:tr h="4047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4.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436691"/>
                  </a:ext>
                </a:extLst>
              </a:tr>
              <a:tr h="4047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5.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5370016"/>
                  </a:ext>
                </a:extLst>
              </a:tr>
              <a:tr h="4047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6.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5043414"/>
                  </a:ext>
                </a:extLst>
              </a:tr>
            </a:tbl>
          </a:graphicData>
        </a:graphic>
      </p:graphicFrame>
      <p:pic>
        <p:nvPicPr>
          <p:cNvPr id="146" name="Content Placeholder 8">
            <a:extLst>
              <a:ext uri="{FF2B5EF4-FFF2-40B4-BE49-F238E27FC236}">
                <a16:creationId xmlns:a16="http://schemas.microsoft.com/office/drawing/2014/main" id="{96DAC675-B16D-485B-B017-7DFE100E7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8"/>
          <a:srcRect l="13802" t="25435" r="13925" b="25590"/>
          <a:stretch/>
        </p:blipFill>
        <p:spPr>
          <a:xfrm rot="565373">
            <a:off x="10740457" y="10530962"/>
            <a:ext cx="1071154" cy="705702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A8C05C04-BE74-4F07-B8C2-44FBDAC9E20D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4242" t="26454" r="13978" b="24973"/>
          <a:stretch/>
        </p:blipFill>
        <p:spPr>
          <a:xfrm>
            <a:off x="8962971" y="10563728"/>
            <a:ext cx="1071154" cy="704707"/>
          </a:xfrm>
          <a:prstGeom prst="rect">
            <a:avLst/>
          </a:prstGeom>
        </p:spPr>
      </p:pic>
      <p:pic>
        <p:nvPicPr>
          <p:cNvPr id="148" name="Google Shape;155;p7">
            <a:extLst>
              <a:ext uri="{FF2B5EF4-FFF2-40B4-BE49-F238E27FC236}">
                <a16:creationId xmlns:a16="http://schemas.microsoft.com/office/drawing/2014/main" id="{972BF23C-BE0F-40FB-A29C-868ED661415B}"/>
              </a:ext>
            </a:extLst>
          </p:cNvPr>
          <p:cNvPicPr preferRelativeResize="0"/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0520338" y="11189212"/>
            <a:ext cx="1387629" cy="1342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292;p13">
            <a:extLst>
              <a:ext uri="{FF2B5EF4-FFF2-40B4-BE49-F238E27FC236}">
                <a16:creationId xmlns:a16="http://schemas.microsoft.com/office/drawing/2014/main" id="{1AB4F1D3-F7D0-4F53-BAC6-42898921D758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8979651" y="11168573"/>
            <a:ext cx="1004706" cy="13133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B51247-83BF-4EE9-9523-36DC6DF1EE5A}"/>
              </a:ext>
            </a:extLst>
          </p:cNvPr>
          <p:cNvSpPr txBox="1"/>
          <p:nvPr/>
        </p:nvSpPr>
        <p:spPr>
          <a:xfrm>
            <a:off x="8979651" y="12387414"/>
            <a:ext cx="1086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qui ?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DB7E3442-17D4-4BA0-A86F-75CC27EEB450}"/>
              </a:ext>
            </a:extLst>
          </p:cNvPr>
          <p:cNvSpPr txBox="1"/>
          <p:nvPr/>
        </p:nvSpPr>
        <p:spPr>
          <a:xfrm>
            <a:off x="10301174" y="12401373"/>
            <a:ext cx="1952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comment ?</a:t>
            </a:r>
          </a:p>
        </p:txBody>
      </p:sp>
      <p:graphicFrame>
        <p:nvGraphicFramePr>
          <p:cNvPr id="151" name="Table 6">
            <a:extLst>
              <a:ext uri="{FF2B5EF4-FFF2-40B4-BE49-F238E27FC236}">
                <a16:creationId xmlns:a16="http://schemas.microsoft.com/office/drawing/2014/main" id="{9A4941D0-77F6-42C3-9E00-A6C3088F96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200491"/>
              </p:ext>
            </p:extLst>
          </p:nvPr>
        </p:nvGraphicFramePr>
        <p:xfrm>
          <a:off x="171074" y="13793040"/>
          <a:ext cx="5400000" cy="22991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1634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2485292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2523074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</a:tblGrid>
              <a:tr h="4598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</a:rPr>
                        <a:t>en</a:t>
                      </a:r>
                      <a:r>
                        <a:rPr kumimoji="0" lang="en-GB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GB" sz="20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</a:rPr>
                        <a:t>français</a:t>
                      </a:r>
                      <a:r>
                        <a:rPr kumimoji="0" lang="en-GB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</a:rPr>
                        <a:t> ?</a:t>
                      </a:r>
                      <a:endParaRPr lang="en-GB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en</a:t>
                      </a:r>
                      <a:r>
                        <a:rPr lang="en-GB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anglais</a:t>
                      </a:r>
                      <a:r>
                        <a:rPr lang="en-GB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?</a:t>
                      </a:r>
                      <a:endParaRPr lang="en-GB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4598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4598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4598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4598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</a:tbl>
          </a:graphicData>
        </a:graphic>
      </p:graphicFrame>
      <p:graphicFrame>
        <p:nvGraphicFramePr>
          <p:cNvPr id="152" name="Table 6">
            <a:extLst>
              <a:ext uri="{FF2B5EF4-FFF2-40B4-BE49-F238E27FC236}">
                <a16:creationId xmlns:a16="http://schemas.microsoft.com/office/drawing/2014/main" id="{F5600AD1-C5EB-4636-8696-9CF6CA8198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453765"/>
              </p:ext>
            </p:extLst>
          </p:nvPr>
        </p:nvGraphicFramePr>
        <p:xfrm>
          <a:off x="5694935" y="13778799"/>
          <a:ext cx="5400000" cy="22991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1634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2485292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2523074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</a:tblGrid>
              <a:tr h="4598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</a:rPr>
                        <a:t>en</a:t>
                      </a:r>
                      <a:r>
                        <a:rPr kumimoji="0" lang="en-GB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GB" sz="20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</a:rPr>
                        <a:t>français</a:t>
                      </a:r>
                      <a:r>
                        <a:rPr kumimoji="0" lang="en-GB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</a:rPr>
                        <a:t> ?</a:t>
                      </a:r>
                      <a:endParaRPr lang="en-GB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en</a:t>
                      </a:r>
                      <a:r>
                        <a:rPr lang="en-GB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anglais</a:t>
                      </a:r>
                      <a:r>
                        <a:rPr lang="en-GB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?</a:t>
                      </a:r>
                      <a:endParaRPr lang="en-GB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4598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4598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4598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4598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r>
                        <a:rPr lang="en-GB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l"/>
                      <a:endParaRPr lang="en-GB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CD6CA92-05E7-4C7D-9F9D-F8B3E14F212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973706" y="12351360"/>
            <a:ext cx="1780186" cy="17862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E62E50-C1EE-4844-A29C-EFC8CC1481D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214294" y="12642824"/>
            <a:ext cx="1005213" cy="1111024"/>
          </a:xfrm>
          <a:prstGeom prst="ellipse">
            <a:avLst/>
          </a:prstGeom>
        </p:spPr>
      </p:pic>
      <p:pic>
        <p:nvPicPr>
          <p:cNvPr id="165" name="Picture 2" descr="homework clipart png transparent - Clip Art Library">
            <a:extLst>
              <a:ext uri="{FF2B5EF4-FFF2-40B4-BE49-F238E27FC236}">
                <a16:creationId xmlns:a16="http://schemas.microsoft.com/office/drawing/2014/main" id="{52DFA80F-E87F-416E-97B8-B822A4F88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392" y="12921897"/>
            <a:ext cx="1800000" cy="83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266C40CF-65DC-47D9-8C88-45CECF90415C}"/>
              </a:ext>
            </a:extLst>
          </p:cNvPr>
          <p:cNvSpPr txBox="1"/>
          <p:nvPr/>
        </p:nvSpPr>
        <p:spPr>
          <a:xfrm>
            <a:off x="6827368" y="13025785"/>
            <a:ext cx="4293163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26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Écris</a:t>
            </a:r>
            <a:r>
              <a:rPr lang="en-US" sz="26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les mots </a:t>
            </a:r>
            <a:r>
              <a:rPr lang="en-US" sz="2626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en</a:t>
            </a:r>
            <a:r>
              <a:rPr lang="en-US" sz="26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US" sz="2626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anglais</a:t>
            </a:r>
            <a:r>
              <a:rPr lang="en-US" sz="2626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8551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02362" y="210726"/>
            <a:ext cx="7113935" cy="7488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3938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938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</a:t>
              </a:r>
              <a:endParaRPr lang="en-GB" sz="3938" dirty="0">
                <a:solidFill>
                  <a:srgbClr val="0070C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2008" y="187830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1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E03DB28-C520-4E99-82CF-1BB8AF6B639B}"/>
              </a:ext>
            </a:extLst>
          </p:cNvPr>
          <p:cNvGrpSpPr/>
          <p:nvPr/>
        </p:nvGrpSpPr>
        <p:grpSpPr>
          <a:xfrm>
            <a:off x="221372" y="993524"/>
            <a:ext cx="2268556" cy="862054"/>
            <a:chOff x="314909" y="12083263"/>
            <a:chExt cx="2268556" cy="862054"/>
          </a:xfrm>
        </p:grpSpPr>
        <p:sp>
          <p:nvSpPr>
            <p:cNvPr id="65" name="Title 1">
              <a:extLst>
                <a:ext uri="{FF2B5EF4-FFF2-40B4-BE49-F238E27FC236}">
                  <a16:creationId xmlns:a16="http://schemas.microsoft.com/office/drawing/2014/main" id="{24DBFF3A-266D-4F3D-9FD8-7FCF0F083E6E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66" name="Picture 65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C297FD59-42E6-4B98-BADB-39FD4A173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1FD24F79-F137-4DE8-8D11-52A01CB49401}"/>
              </a:ext>
            </a:extLst>
          </p:cNvPr>
          <p:cNvSpPr txBox="1"/>
          <p:nvPr/>
        </p:nvSpPr>
        <p:spPr>
          <a:xfrm>
            <a:off x="2498649" y="1150925"/>
            <a:ext cx="6423553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Lis le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texte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et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mots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2E0EB9B-661E-482E-AE8D-31636A39B8FF}"/>
              </a:ext>
            </a:extLst>
          </p:cNvPr>
          <p:cNvGrpSpPr/>
          <p:nvPr/>
        </p:nvGrpSpPr>
        <p:grpSpPr>
          <a:xfrm>
            <a:off x="11037162" y="15610435"/>
            <a:ext cx="912053" cy="664079"/>
            <a:chOff x="10804163" y="15567396"/>
            <a:chExt cx="912053" cy="664079"/>
          </a:xfrm>
        </p:grpSpPr>
        <p:pic>
          <p:nvPicPr>
            <p:cNvPr id="138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42956B4-5E5B-45B5-AA3D-B56EE3C8CC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A933B5E5-C6EE-4FC2-8123-E74CE50750C9}"/>
                </a:ext>
              </a:extLst>
            </p:cNvPr>
            <p:cNvSpPr txBox="1"/>
            <p:nvPr/>
          </p:nvSpPr>
          <p:spPr>
            <a:xfrm>
              <a:off x="11011479" y="15735057"/>
              <a:ext cx="38504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6</a:t>
              </a:r>
            </a:p>
          </p:txBody>
        </p:sp>
      </p:grpSp>
      <p:pic>
        <p:nvPicPr>
          <p:cNvPr id="76" name="Picture 75" descr="Logo&#10;&#10;Description automatically generated">
            <a:extLst>
              <a:ext uri="{FF2B5EF4-FFF2-40B4-BE49-F238E27FC236}">
                <a16:creationId xmlns:a16="http://schemas.microsoft.com/office/drawing/2014/main" id="{BBECE710-FB44-489E-AFFC-FA36CCB572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7854"/>
          <a:stretch/>
        </p:blipFill>
        <p:spPr>
          <a:xfrm>
            <a:off x="10912703" y="449439"/>
            <a:ext cx="1318171" cy="1200329"/>
          </a:xfrm>
          <a:prstGeom prst="ellipse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0EFB0758-834B-4A74-A660-9AE4E2301B98}"/>
              </a:ext>
            </a:extLst>
          </p:cNvPr>
          <p:cNvSpPr/>
          <p:nvPr/>
        </p:nvSpPr>
        <p:spPr>
          <a:xfrm>
            <a:off x="141784" y="1873510"/>
            <a:ext cx="5940686" cy="3507728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33A4F79-EA76-4A2E-B9AF-C4DDE3430C25}"/>
              </a:ext>
            </a:extLst>
          </p:cNvPr>
          <p:cNvSpPr txBox="1"/>
          <p:nvPr/>
        </p:nvSpPr>
        <p:spPr>
          <a:xfrm>
            <a:off x="237461" y="1970588"/>
            <a:ext cx="6119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Soura la souris passe le premier jour à l‘école.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392108C-06B0-443E-86C8-7C2D256DCB45}"/>
              </a:ext>
            </a:extLst>
          </p:cNvPr>
          <p:cNvSpPr/>
          <p:nvPr/>
        </p:nvSpPr>
        <p:spPr>
          <a:xfrm>
            <a:off x="6101059" y="1873510"/>
            <a:ext cx="5940686" cy="3507728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197C091-0D5D-4E01-8B1F-391436314476}"/>
              </a:ext>
            </a:extLst>
          </p:cNvPr>
          <p:cNvSpPr txBox="1"/>
          <p:nvPr/>
        </p:nvSpPr>
        <p:spPr>
          <a:xfrm>
            <a:off x="6266640" y="1957276"/>
            <a:ext cx="56616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Soura the 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mouse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 is spending her first day at 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school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.</a:t>
            </a:r>
            <a:b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</a:br>
            <a:b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</a:b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She feels 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alone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,    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lost    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and </a:t>
            </a:r>
          </a:p>
          <a:p>
            <a:pPr defTabSz="914400">
              <a:defRPr/>
            </a:pP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very     worried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.</a:t>
            </a:r>
            <a:b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</a:br>
            <a:b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</a:b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She 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looks for 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a 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friend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.</a:t>
            </a:r>
          </a:p>
        </p:txBody>
      </p:sp>
      <p:sp>
        <p:nvSpPr>
          <p:cNvPr id="99" name="Flowchart: Delay 98">
            <a:extLst>
              <a:ext uri="{FF2B5EF4-FFF2-40B4-BE49-F238E27FC236}">
                <a16:creationId xmlns:a16="http://schemas.microsoft.com/office/drawing/2014/main" id="{61FB0FC7-26BF-4479-AD9A-905C9B6E2AB1}"/>
              </a:ext>
            </a:extLst>
          </p:cNvPr>
          <p:cNvSpPr/>
          <p:nvPr/>
        </p:nvSpPr>
        <p:spPr>
          <a:xfrm rot="16200000">
            <a:off x="178216" y="2949844"/>
            <a:ext cx="2074984" cy="1753995"/>
          </a:xfrm>
          <a:prstGeom prst="flowChartDelay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0" name="Picture 99" descr="Icon&#10;&#10;Description automatically generated">
            <a:extLst>
              <a:ext uri="{FF2B5EF4-FFF2-40B4-BE49-F238E27FC236}">
                <a16:creationId xmlns:a16="http://schemas.microsoft.com/office/drawing/2014/main" id="{ACE6F61E-8860-4FF2-91A4-89EEC4C057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1" y="3803395"/>
            <a:ext cx="1331304" cy="1577842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AE52B4E2-1E47-41F5-B91C-8813ACFC6734}"/>
              </a:ext>
            </a:extLst>
          </p:cNvPr>
          <p:cNvSpPr/>
          <p:nvPr/>
        </p:nvSpPr>
        <p:spPr>
          <a:xfrm>
            <a:off x="644428" y="3788170"/>
            <a:ext cx="1331304" cy="1037493"/>
          </a:xfrm>
          <a:prstGeom prst="rect">
            <a:avLst/>
          </a:prstGeom>
          <a:solidFill>
            <a:srgbClr val="00000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903F229F-1FF3-4BC8-8799-BC53A28E46CF}"/>
              </a:ext>
            </a:extLst>
          </p:cNvPr>
          <p:cNvSpPr/>
          <p:nvPr/>
        </p:nvSpPr>
        <p:spPr>
          <a:xfrm>
            <a:off x="7804268" y="1957276"/>
            <a:ext cx="1043354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F0FAE7C4-1C1E-4D7F-B1AA-4401E6BD959E}"/>
              </a:ext>
            </a:extLst>
          </p:cNvPr>
          <p:cNvSpPr/>
          <p:nvPr/>
        </p:nvSpPr>
        <p:spPr>
          <a:xfrm>
            <a:off x="7393961" y="2410390"/>
            <a:ext cx="1043354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C9CFF0A4-2900-4291-B1EB-C4BC7793AA7F}"/>
              </a:ext>
            </a:extLst>
          </p:cNvPr>
          <p:cNvSpPr/>
          <p:nvPr/>
        </p:nvSpPr>
        <p:spPr>
          <a:xfrm>
            <a:off x="7709407" y="3063004"/>
            <a:ext cx="1043354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_____,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95E998AD-90C3-43A2-B47A-D94592DEAB71}"/>
              </a:ext>
            </a:extLst>
          </p:cNvPr>
          <p:cNvSpPr/>
          <p:nvPr/>
        </p:nvSpPr>
        <p:spPr>
          <a:xfrm>
            <a:off x="8693163" y="3063004"/>
            <a:ext cx="1043354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64796855-6BEE-4F70-A71C-33783EC0AF74}"/>
              </a:ext>
            </a:extLst>
          </p:cNvPr>
          <p:cNvSpPr/>
          <p:nvPr/>
        </p:nvSpPr>
        <p:spPr>
          <a:xfrm>
            <a:off x="6174175" y="3437028"/>
            <a:ext cx="1043354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CEC601B4-4A80-4A04-B973-4688C94B94DE}"/>
              </a:ext>
            </a:extLst>
          </p:cNvPr>
          <p:cNvSpPr/>
          <p:nvPr/>
        </p:nvSpPr>
        <p:spPr>
          <a:xfrm>
            <a:off x="7412891" y="3447991"/>
            <a:ext cx="1119027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5D1DEFBC-EEFC-42B2-A03D-9B39BDD4F53E}"/>
              </a:ext>
            </a:extLst>
          </p:cNvPr>
          <p:cNvSpPr/>
          <p:nvPr/>
        </p:nvSpPr>
        <p:spPr>
          <a:xfrm>
            <a:off x="6970482" y="4145956"/>
            <a:ext cx="1260602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447B4AF2-2C54-4B62-89C0-927CE12135BA}"/>
              </a:ext>
            </a:extLst>
          </p:cNvPr>
          <p:cNvSpPr/>
          <p:nvPr/>
        </p:nvSpPr>
        <p:spPr>
          <a:xfrm>
            <a:off x="8575768" y="4161180"/>
            <a:ext cx="1131661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______.</a:t>
            </a:r>
          </a:p>
        </p:txBody>
      </p:sp>
      <p:sp>
        <p:nvSpPr>
          <p:cNvPr id="94" name="Speech Bubble: Rectangle with Corners Rounded 93">
            <a:extLst>
              <a:ext uri="{FF2B5EF4-FFF2-40B4-BE49-F238E27FC236}">
                <a16:creationId xmlns:a16="http://schemas.microsoft.com/office/drawing/2014/main" id="{EA0069AD-414B-42B4-8988-CD13A2845885}"/>
              </a:ext>
            </a:extLst>
          </p:cNvPr>
          <p:cNvSpPr/>
          <p:nvPr/>
        </p:nvSpPr>
        <p:spPr>
          <a:xfrm>
            <a:off x="2189131" y="2424573"/>
            <a:ext cx="3758900" cy="1616511"/>
          </a:xfrm>
          <a:prstGeom prst="wedgeRoundRectCallout">
            <a:avLst>
              <a:gd name="adj1" fmla="val -57798"/>
              <a:gd name="adj2" fmla="val 27494"/>
              <a:gd name="adj3" fmla="val 16667"/>
            </a:avLst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Oh ! Je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suis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seule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suis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perdue.  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suis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très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inquiète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Je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cherche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ami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amie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AA4F2EF3-4A15-4D51-BA51-0C9A89326B9F}"/>
              </a:ext>
            </a:extLst>
          </p:cNvPr>
          <p:cNvSpPr/>
          <p:nvPr/>
        </p:nvSpPr>
        <p:spPr>
          <a:xfrm>
            <a:off x="97296" y="5594702"/>
            <a:ext cx="5940686" cy="2931395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88259A6-E28E-4BE7-8AC9-EAAD67E27BB0}"/>
              </a:ext>
            </a:extLst>
          </p:cNvPr>
          <p:cNvSpPr txBox="1"/>
          <p:nvPr/>
        </p:nvSpPr>
        <p:spPr>
          <a:xfrm>
            <a:off x="97296" y="5743757"/>
            <a:ext cx="6119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« Salut ! Je suis Laurent » dit un serpent.</a:t>
            </a:r>
            <a:endParaRPr lang="de-DE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E36FD6C7-1B51-412C-9C69-585F16054D09}"/>
              </a:ext>
            </a:extLst>
          </p:cNvPr>
          <p:cNvSpPr/>
          <p:nvPr/>
        </p:nvSpPr>
        <p:spPr>
          <a:xfrm>
            <a:off x="6056571" y="5594702"/>
            <a:ext cx="5940686" cy="2931395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7C7B0A7D-5B09-468A-A4FC-2E1039989144}"/>
              </a:ext>
            </a:extLst>
          </p:cNvPr>
          <p:cNvSpPr txBox="1"/>
          <p:nvPr/>
        </p:nvSpPr>
        <p:spPr>
          <a:xfrm>
            <a:off x="6331538" y="5775608"/>
            <a:ext cx="566161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A 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snake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 says 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Hi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!</a:t>
            </a:r>
            <a:b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</a:br>
            <a:b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</a:b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Soura says he is really 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different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.</a:t>
            </a:r>
            <a:b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</a:br>
            <a:endParaRPr lang="de-DE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F0302020204030204"/>
              <a:cs typeface="Arial"/>
              <a:sym typeface="Arial"/>
            </a:endParaRPr>
          </a:p>
        </p:txBody>
      </p:sp>
      <p:pic>
        <p:nvPicPr>
          <p:cNvPr id="131" name="Picture 130" descr="Icon&#10;&#10;Description automatically generated">
            <a:extLst>
              <a:ext uri="{FF2B5EF4-FFF2-40B4-BE49-F238E27FC236}">
                <a16:creationId xmlns:a16="http://schemas.microsoft.com/office/drawing/2014/main" id="{19D035A1-15BD-47C7-B7E9-24DF1568F4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886">
            <a:off x="1154585" y="7179494"/>
            <a:ext cx="814141" cy="964908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CF5E23B9-912E-4FA9-A2B7-F36123E543D5}"/>
              </a:ext>
            </a:extLst>
          </p:cNvPr>
          <p:cNvSpPr txBox="1"/>
          <p:nvPr/>
        </p:nvSpPr>
        <p:spPr>
          <a:xfrm>
            <a:off x="97296" y="6620523"/>
            <a:ext cx="6119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« Tu es bien différent » dit Soura.</a:t>
            </a:r>
            <a:endParaRPr lang="de-DE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F0302020204030204"/>
              <a:cs typeface="Arial"/>
              <a:sym typeface="Arial"/>
            </a:endParaRP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A2488DF3-63FF-4B0F-8AD7-B85A302F1056}"/>
              </a:ext>
            </a:extLst>
          </p:cNvPr>
          <p:cNvSpPr/>
          <p:nvPr/>
        </p:nvSpPr>
        <p:spPr>
          <a:xfrm>
            <a:off x="6643100" y="5786208"/>
            <a:ext cx="1043354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A3C2874E-5DFB-42A5-9673-9A3E59860D2B}"/>
              </a:ext>
            </a:extLst>
          </p:cNvPr>
          <p:cNvSpPr/>
          <p:nvPr/>
        </p:nvSpPr>
        <p:spPr>
          <a:xfrm>
            <a:off x="8406297" y="5775608"/>
            <a:ext cx="1043354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BBCADE6C-94EE-4CBC-92B1-38E5E788B146}"/>
              </a:ext>
            </a:extLst>
          </p:cNvPr>
          <p:cNvSpPr/>
          <p:nvPr/>
        </p:nvSpPr>
        <p:spPr>
          <a:xfrm>
            <a:off x="9594639" y="6507842"/>
            <a:ext cx="1280492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pic>
        <p:nvPicPr>
          <p:cNvPr id="154" name="Picture 153" descr="Shape, arrow&#10;&#10;Description automatically generated">
            <a:extLst>
              <a:ext uri="{FF2B5EF4-FFF2-40B4-BE49-F238E27FC236}">
                <a16:creationId xmlns:a16="http://schemas.microsoft.com/office/drawing/2014/main" id="{13AA0F87-8E28-424B-A9E9-CED5AD35C3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397" y="7038691"/>
            <a:ext cx="1736780" cy="1196750"/>
          </a:xfrm>
          <a:prstGeom prst="rect">
            <a:avLst/>
          </a:prstGeom>
        </p:spPr>
      </p:pic>
      <p:sp>
        <p:nvSpPr>
          <p:cNvPr id="156" name="Rectangle 155">
            <a:extLst>
              <a:ext uri="{FF2B5EF4-FFF2-40B4-BE49-F238E27FC236}">
                <a16:creationId xmlns:a16="http://schemas.microsoft.com/office/drawing/2014/main" id="{BE7C9CF7-764D-44F0-A17B-23FC8668E0BA}"/>
              </a:ext>
            </a:extLst>
          </p:cNvPr>
          <p:cNvSpPr/>
          <p:nvPr/>
        </p:nvSpPr>
        <p:spPr>
          <a:xfrm>
            <a:off x="101401" y="8647763"/>
            <a:ext cx="5940686" cy="2992818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D42DD9B6-428C-47B3-A52D-24A4FCDCE45F}"/>
              </a:ext>
            </a:extLst>
          </p:cNvPr>
          <p:cNvSpPr/>
          <p:nvPr/>
        </p:nvSpPr>
        <p:spPr>
          <a:xfrm>
            <a:off x="6060676" y="8647762"/>
            <a:ext cx="5940686" cy="2992819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7A9C71CD-A604-440B-8714-5FBF4AAA8F07}"/>
              </a:ext>
            </a:extLst>
          </p:cNvPr>
          <p:cNvSpPr txBox="1"/>
          <p:nvPr/>
        </p:nvSpPr>
        <p:spPr>
          <a:xfrm>
            <a:off x="6424880" y="8707003"/>
            <a:ext cx="5283241" cy="11298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A 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tortoise 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called Lulu asks Soura if she is 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lost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.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6522C322-E43E-4BD2-AAC9-AD25148176D9}"/>
              </a:ext>
            </a:extLst>
          </p:cNvPr>
          <p:cNvSpPr txBox="1"/>
          <p:nvPr/>
        </p:nvSpPr>
        <p:spPr>
          <a:xfrm>
            <a:off x="190638" y="8675152"/>
            <a:ext cx="6119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« Salut, Soura ! Je suis Lulu » dit une tortue.</a:t>
            </a:r>
          </a:p>
        </p:txBody>
      </p:sp>
      <p:sp>
        <p:nvSpPr>
          <p:cNvPr id="160" name="Speech Bubble: Rectangle with Corners Rounded 159">
            <a:extLst>
              <a:ext uri="{FF2B5EF4-FFF2-40B4-BE49-F238E27FC236}">
                <a16:creationId xmlns:a16="http://schemas.microsoft.com/office/drawing/2014/main" id="{F0031B4C-1BBE-4C48-AB8F-62341D260492}"/>
              </a:ext>
            </a:extLst>
          </p:cNvPr>
          <p:cNvSpPr/>
          <p:nvPr/>
        </p:nvSpPr>
        <p:spPr>
          <a:xfrm>
            <a:off x="3236141" y="9188839"/>
            <a:ext cx="2536208" cy="713695"/>
          </a:xfrm>
          <a:prstGeom prst="wedgeRoundRectCallout">
            <a:avLst>
              <a:gd name="adj1" fmla="val -50587"/>
              <a:gd name="adj2" fmla="val 129992"/>
              <a:gd name="adj3" fmla="val 16667"/>
            </a:avLst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es perdue ?</a:t>
            </a:r>
          </a:p>
        </p:txBody>
      </p:sp>
      <p:pic>
        <p:nvPicPr>
          <p:cNvPr id="161" name="Picture 160" descr="Icon&#10;&#10;Description automatically generated">
            <a:extLst>
              <a:ext uri="{FF2B5EF4-FFF2-40B4-BE49-F238E27FC236}">
                <a16:creationId xmlns:a16="http://schemas.microsoft.com/office/drawing/2014/main" id="{4C61AF25-8D37-4A05-BDBA-95A73FE18B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37989">
            <a:off x="4273808" y="9856276"/>
            <a:ext cx="1331304" cy="1577842"/>
          </a:xfrm>
          <a:prstGeom prst="rect">
            <a:avLst/>
          </a:prstGeom>
        </p:spPr>
      </p:pic>
      <p:sp>
        <p:nvSpPr>
          <p:cNvPr id="162" name="Rectangle: Rounded Corners 161">
            <a:extLst>
              <a:ext uri="{FF2B5EF4-FFF2-40B4-BE49-F238E27FC236}">
                <a16:creationId xmlns:a16="http://schemas.microsoft.com/office/drawing/2014/main" id="{F4889097-D734-45C7-88D7-75F26D55673B}"/>
              </a:ext>
            </a:extLst>
          </p:cNvPr>
          <p:cNvSpPr/>
          <p:nvPr/>
        </p:nvSpPr>
        <p:spPr>
          <a:xfrm>
            <a:off x="6795058" y="8852719"/>
            <a:ext cx="1137138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sp>
        <p:nvSpPr>
          <p:cNvPr id="163" name="Rectangle: Rounded Corners 162">
            <a:extLst>
              <a:ext uri="{FF2B5EF4-FFF2-40B4-BE49-F238E27FC236}">
                <a16:creationId xmlns:a16="http://schemas.microsoft.com/office/drawing/2014/main" id="{F9B5B284-87E4-4475-93B7-56D1C63A2795}"/>
              </a:ext>
            </a:extLst>
          </p:cNvPr>
          <p:cNvSpPr/>
          <p:nvPr/>
        </p:nvSpPr>
        <p:spPr>
          <a:xfrm>
            <a:off x="7363627" y="9372359"/>
            <a:ext cx="1137138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______.</a:t>
            </a:r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D5160BC8-7B85-4039-907A-FB85106D69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2" y="10001937"/>
            <a:ext cx="2830149" cy="1496884"/>
          </a:xfrm>
          <a:prstGeom prst="rect">
            <a:avLst/>
          </a:prstGeom>
        </p:spPr>
      </p:pic>
      <p:sp>
        <p:nvSpPr>
          <p:cNvPr id="168" name="Rectangle 167">
            <a:extLst>
              <a:ext uri="{FF2B5EF4-FFF2-40B4-BE49-F238E27FC236}">
                <a16:creationId xmlns:a16="http://schemas.microsoft.com/office/drawing/2014/main" id="{780826A4-CC03-4919-B119-58B6A771E393}"/>
              </a:ext>
            </a:extLst>
          </p:cNvPr>
          <p:cNvSpPr/>
          <p:nvPr/>
        </p:nvSpPr>
        <p:spPr>
          <a:xfrm>
            <a:off x="101401" y="11882016"/>
            <a:ext cx="5940686" cy="3677869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11507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F41DC0C1-FA4A-4E45-BB4F-6987B9201BE3}"/>
              </a:ext>
            </a:extLst>
          </p:cNvPr>
          <p:cNvSpPr/>
          <p:nvPr/>
        </p:nvSpPr>
        <p:spPr>
          <a:xfrm>
            <a:off x="6060676" y="11882016"/>
            <a:ext cx="5940686" cy="3677869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68D888AE-6B7F-44A7-A58B-F567B3C2A1EC}"/>
              </a:ext>
            </a:extLst>
          </p:cNvPr>
          <p:cNvSpPr txBox="1"/>
          <p:nvPr/>
        </p:nvSpPr>
        <p:spPr>
          <a:xfrm>
            <a:off x="53361" y="11962758"/>
            <a:ext cx="6119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« Bonjour ! Je suis Chantal » dit un cheval.</a:t>
            </a:r>
          </a:p>
        </p:txBody>
      </p:sp>
      <p:sp>
        <p:nvSpPr>
          <p:cNvPr id="171" name="Speech Bubble: Rectangle with Corners Rounded 170">
            <a:extLst>
              <a:ext uri="{FF2B5EF4-FFF2-40B4-BE49-F238E27FC236}">
                <a16:creationId xmlns:a16="http://schemas.microsoft.com/office/drawing/2014/main" id="{50AACA1D-510D-41B7-8B63-D4D804B09C85}"/>
              </a:ext>
            </a:extLst>
          </p:cNvPr>
          <p:cNvSpPr/>
          <p:nvPr/>
        </p:nvSpPr>
        <p:spPr>
          <a:xfrm>
            <a:off x="241217" y="13178187"/>
            <a:ext cx="1701171" cy="713695"/>
          </a:xfrm>
          <a:prstGeom prst="wedgeRoundRectCallout">
            <a:avLst>
              <a:gd name="adj1" fmla="val 65155"/>
              <a:gd name="adj2" fmla="val -25069"/>
              <a:gd name="adj3" fmla="val 16667"/>
            </a:avLst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Ça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mal ?</a:t>
            </a:r>
          </a:p>
        </p:txBody>
      </p:sp>
      <p:pic>
        <p:nvPicPr>
          <p:cNvPr id="172" name="Picture 171" descr="Icon&#10;&#10;Description automatically generated">
            <a:extLst>
              <a:ext uri="{FF2B5EF4-FFF2-40B4-BE49-F238E27FC236}">
                <a16:creationId xmlns:a16="http://schemas.microsoft.com/office/drawing/2014/main" id="{53445D94-AA1F-4A31-B356-690F98DDEA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02478">
            <a:off x="261344" y="14407543"/>
            <a:ext cx="896394" cy="1062393"/>
          </a:xfrm>
          <a:prstGeom prst="rect">
            <a:avLst/>
          </a:prstGeom>
        </p:spPr>
      </p:pic>
      <p:sp>
        <p:nvSpPr>
          <p:cNvPr id="173" name="TextBox 172">
            <a:extLst>
              <a:ext uri="{FF2B5EF4-FFF2-40B4-BE49-F238E27FC236}">
                <a16:creationId xmlns:a16="http://schemas.microsoft.com/office/drawing/2014/main" id="{00E0DC77-0D1E-4040-AD1E-5F3944F48880}"/>
              </a:ext>
            </a:extLst>
          </p:cNvPr>
          <p:cNvSpPr txBox="1"/>
          <p:nvPr/>
        </p:nvSpPr>
        <p:spPr>
          <a:xfrm>
            <a:off x="6287603" y="11994609"/>
            <a:ext cx="5661612" cy="16841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A 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horse  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called Chantal says ‚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hello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!‘ and asks Soura if things are going 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badly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.</a:t>
            </a:r>
          </a:p>
        </p:txBody>
      </p:sp>
      <p:sp>
        <p:nvSpPr>
          <p:cNvPr id="174" name="Rectangle: Rounded Corners 173">
            <a:extLst>
              <a:ext uri="{FF2B5EF4-FFF2-40B4-BE49-F238E27FC236}">
                <a16:creationId xmlns:a16="http://schemas.microsoft.com/office/drawing/2014/main" id="{B7BF32B6-2AF3-4D06-8D70-81CCB5CB2B36}"/>
              </a:ext>
            </a:extLst>
          </p:cNvPr>
          <p:cNvSpPr/>
          <p:nvPr/>
        </p:nvSpPr>
        <p:spPr>
          <a:xfrm>
            <a:off x="6575718" y="12121757"/>
            <a:ext cx="1043354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F4664B76-56A4-4FE9-8FF1-0ADF32C19153}"/>
              </a:ext>
            </a:extLst>
          </p:cNvPr>
          <p:cNvSpPr/>
          <p:nvPr/>
        </p:nvSpPr>
        <p:spPr>
          <a:xfrm>
            <a:off x="10643909" y="12121757"/>
            <a:ext cx="1043354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sp>
        <p:nvSpPr>
          <p:cNvPr id="176" name="Rectangle: Rounded Corners 175">
            <a:extLst>
              <a:ext uri="{FF2B5EF4-FFF2-40B4-BE49-F238E27FC236}">
                <a16:creationId xmlns:a16="http://schemas.microsoft.com/office/drawing/2014/main" id="{8A67E590-8A4E-4083-A94A-002CC41B5011}"/>
              </a:ext>
            </a:extLst>
          </p:cNvPr>
          <p:cNvSpPr/>
          <p:nvPr/>
        </p:nvSpPr>
        <p:spPr>
          <a:xfrm>
            <a:off x="6173337" y="13222157"/>
            <a:ext cx="1043354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pic>
        <p:nvPicPr>
          <p:cNvPr id="177" name="Picture 176">
            <a:extLst>
              <a:ext uri="{FF2B5EF4-FFF2-40B4-BE49-F238E27FC236}">
                <a16:creationId xmlns:a16="http://schemas.microsoft.com/office/drawing/2014/main" id="{6E06A607-8C84-4D67-A483-8815A8BE21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209" flipH="1">
            <a:off x="2227493" y="12516987"/>
            <a:ext cx="3879920" cy="2910473"/>
          </a:xfrm>
          <a:prstGeom prst="rect">
            <a:avLst/>
          </a:prstGeom>
        </p:spPr>
      </p:pic>
      <p:pic>
        <p:nvPicPr>
          <p:cNvPr id="115" name="Picture 114" descr="A picture containing logo&#10;&#10;Description automatically generated">
            <a:extLst>
              <a:ext uri="{FF2B5EF4-FFF2-40B4-BE49-F238E27FC236}">
                <a16:creationId xmlns:a16="http://schemas.microsoft.com/office/drawing/2014/main" id="{E5ED2573-C784-433A-A7BF-2595791FDB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07429" y="13514645"/>
            <a:ext cx="1780742" cy="278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39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8" y="441055"/>
            <a:ext cx="5873198" cy="386386"/>
          </a:xfrm>
        </p:spPr>
        <p:txBody>
          <a:bodyPr>
            <a:noAutofit/>
          </a:bodyPr>
          <a:lstStyle/>
          <a:p>
            <a:r>
              <a:rPr lang="en-GB" sz="2626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302362" y="210726"/>
            <a:ext cx="7113935" cy="7488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938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</a:t>
            </a:r>
            <a:endParaRPr lang="en-GB" sz="3938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7166095" y="282179"/>
            <a:ext cx="1012505" cy="748824"/>
            <a:chOff x="3814354" y="2201705"/>
            <a:chExt cx="616995" cy="45631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82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215314"/>
              <a:ext cx="545695" cy="4255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938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</a:t>
              </a:r>
              <a:endParaRPr lang="en-GB" sz="3938" dirty="0">
                <a:solidFill>
                  <a:srgbClr val="0070C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9062008" y="187830"/>
            <a:ext cx="6526218" cy="546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954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</a:rPr>
              <a:t>Bleu term 1 </a:t>
            </a:r>
            <a:endParaRPr lang="en-GB" sz="2954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E03DB28-C520-4E99-82CF-1BB8AF6B639B}"/>
              </a:ext>
            </a:extLst>
          </p:cNvPr>
          <p:cNvGrpSpPr/>
          <p:nvPr/>
        </p:nvGrpSpPr>
        <p:grpSpPr>
          <a:xfrm>
            <a:off x="221372" y="993524"/>
            <a:ext cx="2268556" cy="862054"/>
            <a:chOff x="314909" y="12083263"/>
            <a:chExt cx="2268556" cy="862054"/>
          </a:xfrm>
        </p:grpSpPr>
        <p:sp>
          <p:nvSpPr>
            <p:cNvPr id="65" name="Title 1">
              <a:extLst>
                <a:ext uri="{FF2B5EF4-FFF2-40B4-BE49-F238E27FC236}">
                  <a16:creationId xmlns:a16="http://schemas.microsoft.com/office/drawing/2014/main" id="{24DBFF3A-266D-4F3D-9FD8-7FCF0F083E6E}"/>
                </a:ext>
              </a:extLst>
            </p:cNvPr>
            <p:cNvSpPr txBox="1">
              <a:spLocks/>
            </p:cNvSpPr>
            <p:nvPr/>
          </p:nvSpPr>
          <p:spPr>
            <a:xfrm>
              <a:off x="921773" y="12240664"/>
              <a:ext cx="1661692" cy="424815"/>
            </a:xfrm>
            <a:prstGeom prst="rect">
              <a:avLst/>
            </a:prstGeom>
            <a:solidFill>
              <a:srgbClr val="786E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cs typeface="Calibri"/>
                  <a:sym typeface="Calibri"/>
                </a:rPr>
                <a:t>   lire</a:t>
              </a:r>
            </a:p>
          </p:txBody>
        </p:sp>
        <p:pic>
          <p:nvPicPr>
            <p:cNvPr id="66" name="Picture 65" descr="A logo of a book&#10;&#10;Description automatically generated with low confidence">
              <a:extLst>
                <a:ext uri="{FF2B5EF4-FFF2-40B4-BE49-F238E27FC236}">
                  <a16:creationId xmlns:a16="http://schemas.microsoft.com/office/drawing/2014/main" id="{C297FD59-42E6-4B98-BADB-39FD4A173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09" y="12083263"/>
              <a:ext cx="862054" cy="862054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1FD24F79-F137-4DE8-8D11-52A01CB49401}"/>
              </a:ext>
            </a:extLst>
          </p:cNvPr>
          <p:cNvSpPr txBox="1"/>
          <p:nvPr/>
        </p:nvSpPr>
        <p:spPr>
          <a:xfrm>
            <a:off x="2498649" y="1150925"/>
            <a:ext cx="6423553" cy="496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Lis le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texte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et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les mots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6" name="Picture 75" descr="Logo&#10;&#10;Description automatically generated">
            <a:extLst>
              <a:ext uri="{FF2B5EF4-FFF2-40B4-BE49-F238E27FC236}">
                <a16:creationId xmlns:a16="http://schemas.microsoft.com/office/drawing/2014/main" id="{BBECE710-FB44-489E-AFFC-FA36CCB572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7854"/>
          <a:stretch/>
        </p:blipFill>
        <p:spPr>
          <a:xfrm>
            <a:off x="10912703" y="449439"/>
            <a:ext cx="1318171" cy="1200329"/>
          </a:xfrm>
          <a:prstGeom prst="ellipse">
            <a:avLst/>
          </a:prstGeom>
        </p:spPr>
      </p:pic>
      <p:pic>
        <p:nvPicPr>
          <p:cNvPr id="115" name="Picture 114" descr="A picture containing logo&#10;&#10;Description automatically generated">
            <a:extLst>
              <a:ext uri="{FF2B5EF4-FFF2-40B4-BE49-F238E27FC236}">
                <a16:creationId xmlns:a16="http://schemas.microsoft.com/office/drawing/2014/main" id="{E5ED2573-C784-433A-A7BF-2595791FDB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6806" y="6764979"/>
            <a:ext cx="1780742" cy="278491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117526AB-F1CA-457D-B779-7F25E19F24FF}"/>
              </a:ext>
            </a:extLst>
          </p:cNvPr>
          <p:cNvSpPr/>
          <p:nvPr/>
        </p:nvSpPr>
        <p:spPr>
          <a:xfrm>
            <a:off x="138778" y="1908124"/>
            <a:ext cx="5940686" cy="324069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774CC48-A3F4-4C48-BEFF-2D4650F43F5B}"/>
              </a:ext>
            </a:extLst>
          </p:cNvPr>
          <p:cNvSpPr/>
          <p:nvPr/>
        </p:nvSpPr>
        <p:spPr>
          <a:xfrm>
            <a:off x="6098053" y="1908124"/>
            <a:ext cx="5940686" cy="324069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3C06E74-7A99-4C5D-84C5-0EF3D58A507D}"/>
              </a:ext>
            </a:extLst>
          </p:cNvPr>
          <p:cNvSpPr txBox="1"/>
          <p:nvPr/>
        </p:nvSpPr>
        <p:spPr>
          <a:xfrm>
            <a:off x="138778" y="2037270"/>
            <a:ext cx="6119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« Salut ! Je suis Roman » dit un </a:t>
            </a:r>
            <a:r>
              <a:rPr lang="fr-FR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élephant</a:t>
            </a:r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71" name="Picture 70" descr="Icon&#10;&#10;Description automatically generated">
            <a:extLst>
              <a:ext uri="{FF2B5EF4-FFF2-40B4-BE49-F238E27FC236}">
                <a16:creationId xmlns:a16="http://schemas.microsoft.com/office/drawing/2014/main" id="{2F6F6AC3-5E76-46DA-9685-F4C8E70AC4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02478">
            <a:off x="346662" y="4132623"/>
            <a:ext cx="757264" cy="897498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932FAA01-79B8-4F42-8217-723B91285386}"/>
              </a:ext>
            </a:extLst>
          </p:cNvPr>
          <p:cNvSpPr txBox="1"/>
          <p:nvPr/>
        </p:nvSpPr>
        <p:spPr>
          <a:xfrm>
            <a:off x="6373020" y="1912851"/>
            <a:ext cx="5271817" cy="168385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Soura meets an 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elephant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.  </a:t>
            </a:r>
            <a:b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</a:b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She says he is   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slow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   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but    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 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intelligent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.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0CA4066A-0CB3-48D6-A8C7-CB08A43B2E82}"/>
              </a:ext>
            </a:extLst>
          </p:cNvPr>
          <p:cNvSpPr/>
          <p:nvPr/>
        </p:nvSpPr>
        <p:spPr>
          <a:xfrm>
            <a:off x="8780954" y="2010143"/>
            <a:ext cx="1385382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54E139A5-B578-4ADC-A577-05802CF92C73}"/>
              </a:ext>
            </a:extLst>
          </p:cNvPr>
          <p:cNvSpPr/>
          <p:nvPr/>
        </p:nvSpPr>
        <p:spPr>
          <a:xfrm>
            <a:off x="8546719" y="2593819"/>
            <a:ext cx="1043354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0ED298CC-9378-4A6D-A524-13E9349B0EED}"/>
              </a:ext>
            </a:extLst>
          </p:cNvPr>
          <p:cNvSpPr/>
          <p:nvPr/>
        </p:nvSpPr>
        <p:spPr>
          <a:xfrm>
            <a:off x="9581528" y="2593819"/>
            <a:ext cx="1043354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38B05AA0-5C60-4E5F-B347-293D92D81A9D}"/>
              </a:ext>
            </a:extLst>
          </p:cNvPr>
          <p:cNvSpPr/>
          <p:nvPr/>
        </p:nvSpPr>
        <p:spPr>
          <a:xfrm>
            <a:off x="6391037" y="3174868"/>
            <a:ext cx="1524467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7EDC75F5-1A3D-4B25-853D-BCD18308F1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495" y="2532835"/>
            <a:ext cx="3150162" cy="2414303"/>
          </a:xfrm>
          <a:prstGeom prst="rect">
            <a:avLst/>
          </a:prstGeom>
        </p:spPr>
      </p:pic>
      <p:sp>
        <p:nvSpPr>
          <p:cNvPr id="79" name="Speech Bubble: Rectangle with Corners Rounded 78">
            <a:extLst>
              <a:ext uri="{FF2B5EF4-FFF2-40B4-BE49-F238E27FC236}">
                <a16:creationId xmlns:a16="http://schemas.microsoft.com/office/drawing/2014/main" id="{C9CD7014-2326-4E15-BAD1-26C8810F85E2}"/>
              </a:ext>
            </a:extLst>
          </p:cNvPr>
          <p:cNvSpPr/>
          <p:nvPr/>
        </p:nvSpPr>
        <p:spPr>
          <a:xfrm>
            <a:off x="359650" y="2711359"/>
            <a:ext cx="2536208" cy="927018"/>
          </a:xfrm>
          <a:prstGeom prst="wedgeRoundRectCallout">
            <a:avLst>
              <a:gd name="adj1" fmla="val -26939"/>
              <a:gd name="adj2" fmla="val 92134"/>
              <a:gd name="adj3" fmla="val 16667"/>
            </a:avLst>
          </a:prstGeom>
          <a:solidFill>
            <a:schemeClr val="bg1"/>
          </a:solid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Oh ! Tu es lent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intelligent.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3BEE4D3-F052-4BAB-9CD3-4CAF669E3241}"/>
              </a:ext>
            </a:extLst>
          </p:cNvPr>
          <p:cNvSpPr/>
          <p:nvPr/>
        </p:nvSpPr>
        <p:spPr>
          <a:xfrm>
            <a:off x="157382" y="5278181"/>
            <a:ext cx="5940686" cy="4189778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1C61981-5F8F-491F-9AB3-021B7B63F34D}"/>
              </a:ext>
            </a:extLst>
          </p:cNvPr>
          <p:cNvSpPr/>
          <p:nvPr/>
        </p:nvSpPr>
        <p:spPr>
          <a:xfrm>
            <a:off x="6116657" y="5278181"/>
            <a:ext cx="5940686" cy="4189778"/>
          </a:xfrm>
          <a:prstGeom prst="rect">
            <a:avLst/>
          </a:prstGeom>
          <a:noFill/>
          <a:ln w="254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6" name="Picture 85" descr="Icon&#10;&#10;Description automatically generated">
            <a:extLst>
              <a:ext uri="{FF2B5EF4-FFF2-40B4-BE49-F238E27FC236}">
                <a16:creationId xmlns:a16="http://schemas.microsoft.com/office/drawing/2014/main" id="{4EC3C10E-9785-4124-ADAE-F4685CBBAC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10325">
            <a:off x="249787" y="8415115"/>
            <a:ext cx="1034455" cy="1019908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45B523EE-EBD8-4441-BD21-8546CB6AFCB7}"/>
              </a:ext>
            </a:extLst>
          </p:cNvPr>
          <p:cNvSpPr txBox="1"/>
          <p:nvPr/>
        </p:nvSpPr>
        <p:spPr>
          <a:xfrm>
            <a:off x="6391624" y="6030527"/>
            <a:ext cx="5661612" cy="2238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Soura 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looks at 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her friends. </a:t>
            </a:r>
          </a:p>
          <a:p>
            <a:pPr defTabSz="914400">
              <a:lnSpc>
                <a:spcPct val="150000"/>
              </a:lnSpc>
              <a:defRPr/>
            </a:pP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She feels 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happy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.</a:t>
            </a:r>
            <a:b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</a:b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She 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listens to 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the 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teacher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.</a:t>
            </a:r>
          </a:p>
          <a:p>
            <a:pPr defTabSz="914400">
              <a:lnSpc>
                <a:spcPct val="150000"/>
              </a:lnSpc>
              <a:defRPr/>
            </a:pP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She is  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ready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    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for    school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F0302020204030204"/>
                <a:cs typeface="Arial"/>
                <a:sym typeface="Arial"/>
              </a:rPr>
              <a:t>.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E793BAB6-1BA9-4EFD-90BB-98688DAD0DCE}"/>
              </a:ext>
            </a:extLst>
          </p:cNvPr>
          <p:cNvSpPr/>
          <p:nvPr/>
        </p:nvSpPr>
        <p:spPr>
          <a:xfrm>
            <a:off x="7369568" y="6175786"/>
            <a:ext cx="1209309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9EF05D33-EAEB-4A7C-BAA3-BEE7DD2C90D1}"/>
              </a:ext>
            </a:extLst>
          </p:cNvPr>
          <p:cNvSpPr/>
          <p:nvPr/>
        </p:nvSpPr>
        <p:spPr>
          <a:xfrm>
            <a:off x="7815046" y="6722485"/>
            <a:ext cx="1043354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6645B5E4-60F3-4275-AF50-F20753B4D861}"/>
              </a:ext>
            </a:extLst>
          </p:cNvPr>
          <p:cNvSpPr/>
          <p:nvPr/>
        </p:nvSpPr>
        <p:spPr>
          <a:xfrm>
            <a:off x="7076492" y="7257184"/>
            <a:ext cx="1326540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4F7546EE-E64A-406B-AE21-F1E9C0479D64}"/>
              </a:ext>
            </a:extLst>
          </p:cNvPr>
          <p:cNvSpPr/>
          <p:nvPr/>
        </p:nvSpPr>
        <p:spPr>
          <a:xfrm>
            <a:off x="8963908" y="7272034"/>
            <a:ext cx="1221032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4508189-3455-48A8-A7BA-4DEA0A176547}"/>
              </a:ext>
            </a:extLst>
          </p:cNvPr>
          <p:cNvSpPr/>
          <p:nvPr/>
        </p:nvSpPr>
        <p:spPr>
          <a:xfrm>
            <a:off x="7334399" y="7812239"/>
            <a:ext cx="1043354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03CCB142-3BCF-47CF-ADB1-A7B8E35A4F6E}"/>
              </a:ext>
            </a:extLst>
          </p:cNvPr>
          <p:cNvSpPr/>
          <p:nvPr/>
        </p:nvSpPr>
        <p:spPr>
          <a:xfrm>
            <a:off x="8403032" y="7813230"/>
            <a:ext cx="917496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3045A453-A4E6-4B20-B1F5-DE1D8D16E551}"/>
              </a:ext>
            </a:extLst>
          </p:cNvPr>
          <p:cNvSpPr/>
          <p:nvPr/>
        </p:nvSpPr>
        <p:spPr>
          <a:xfrm>
            <a:off x="9310749" y="7810557"/>
            <a:ext cx="1043354" cy="419214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______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534041E0-B2C7-4AA2-A0ED-62BDA0D1BB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50" y="8386914"/>
            <a:ext cx="1635299" cy="864920"/>
          </a:xfrm>
          <a:prstGeom prst="rect">
            <a:avLst/>
          </a:prstGeom>
        </p:spPr>
      </p:pic>
      <p:pic>
        <p:nvPicPr>
          <p:cNvPr id="104" name="Picture 103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063B117D-5C10-4304-9493-F0F654C74F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1" y="5288379"/>
            <a:ext cx="4722696" cy="2995960"/>
          </a:xfrm>
          <a:prstGeom prst="rect">
            <a:avLst/>
          </a:prstGeom>
        </p:spPr>
      </p:pic>
      <p:sp>
        <p:nvSpPr>
          <p:cNvPr id="107" name="Speech Bubble: Rectangle with Corners Rounded 106">
            <a:extLst>
              <a:ext uri="{FF2B5EF4-FFF2-40B4-BE49-F238E27FC236}">
                <a16:creationId xmlns:a16="http://schemas.microsoft.com/office/drawing/2014/main" id="{339E674A-1E7C-48DD-8C18-C5C466B57345}"/>
              </a:ext>
            </a:extLst>
          </p:cNvPr>
          <p:cNvSpPr/>
          <p:nvPr/>
        </p:nvSpPr>
        <p:spPr>
          <a:xfrm>
            <a:off x="481583" y="5972433"/>
            <a:ext cx="4329762" cy="1919317"/>
          </a:xfrm>
          <a:prstGeom prst="wedgeRoundRectCallout">
            <a:avLst>
              <a:gd name="adj1" fmla="val -35147"/>
              <a:gd name="adj2" fmla="val 72335"/>
              <a:gd name="adj3" fmla="val 16667"/>
            </a:avLst>
          </a:prstGeom>
          <a:solidFill>
            <a:schemeClr val="bg1"/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regarde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heureuse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J’écoute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professeure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prête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pour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l’école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97" name="Picture 96" descr="Shape, arrow&#10;&#10;Description automatically generated">
            <a:extLst>
              <a:ext uri="{FF2B5EF4-FFF2-40B4-BE49-F238E27FC236}">
                <a16:creationId xmlns:a16="http://schemas.microsoft.com/office/drawing/2014/main" id="{D340C4F0-AEC5-4E4F-9DE6-425352EECD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027" y="8036007"/>
            <a:ext cx="1635299" cy="1126823"/>
          </a:xfrm>
          <a:prstGeom prst="rect">
            <a:avLst/>
          </a:prstGeom>
        </p:spPr>
      </p:pic>
      <p:pic>
        <p:nvPicPr>
          <p:cNvPr id="106" name="Picture 105" descr="Shape&#10;&#10;Description automatically generated">
            <a:extLst>
              <a:ext uri="{FF2B5EF4-FFF2-40B4-BE49-F238E27FC236}">
                <a16:creationId xmlns:a16="http://schemas.microsoft.com/office/drawing/2014/main" id="{5FF882B7-81EC-42ED-93B3-8E4BE374C2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858" y="7347189"/>
            <a:ext cx="1964520" cy="1976875"/>
          </a:xfrm>
          <a:prstGeom prst="rect">
            <a:avLst/>
          </a:prstGeom>
        </p:spPr>
      </p:pic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2E0EB9B-661E-482E-AE8D-31636A39B8FF}"/>
              </a:ext>
            </a:extLst>
          </p:cNvPr>
          <p:cNvGrpSpPr/>
          <p:nvPr/>
        </p:nvGrpSpPr>
        <p:grpSpPr>
          <a:xfrm>
            <a:off x="11013663" y="15439985"/>
            <a:ext cx="912053" cy="664079"/>
            <a:chOff x="10804163" y="15567396"/>
            <a:chExt cx="912053" cy="664079"/>
          </a:xfrm>
        </p:grpSpPr>
        <p:pic>
          <p:nvPicPr>
            <p:cNvPr id="138" name="Picture 4" descr="Free Watercolor Brushstroke illustration and picture">
              <a:extLst>
                <a:ext uri="{FF2B5EF4-FFF2-40B4-BE49-F238E27FC236}">
                  <a16:creationId xmlns:a16="http://schemas.microsoft.com/office/drawing/2014/main" id="{442956B4-5E5B-45B5-AA3D-B56EE3C8CC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163" y="15567396"/>
              <a:ext cx="912053" cy="65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A933B5E5-C6EE-4FC2-8123-E74CE50750C9}"/>
                </a:ext>
              </a:extLst>
            </p:cNvPr>
            <p:cNvSpPr txBox="1"/>
            <p:nvPr/>
          </p:nvSpPr>
          <p:spPr>
            <a:xfrm>
              <a:off x="11011479" y="15735057"/>
              <a:ext cx="385042" cy="4964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626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7</a:t>
              </a:r>
            </a:p>
          </p:txBody>
        </p:sp>
      </p:grpSp>
      <p:pic>
        <p:nvPicPr>
          <p:cNvPr id="121" name="Picture 120">
            <a:extLst>
              <a:ext uri="{FF2B5EF4-FFF2-40B4-BE49-F238E27FC236}">
                <a16:creationId xmlns:a16="http://schemas.microsoft.com/office/drawing/2014/main" id="{95CCC1D2-9F01-454E-9328-B31C83CC80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5664" y="9526235"/>
            <a:ext cx="2903975" cy="982021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8FF6F414-9964-4C01-BA59-B4DBF9E250A5}"/>
              </a:ext>
            </a:extLst>
          </p:cNvPr>
          <p:cNvSpPr txBox="1"/>
          <p:nvPr/>
        </p:nvSpPr>
        <p:spPr>
          <a:xfrm>
            <a:off x="3190735" y="9738954"/>
            <a:ext cx="8739066" cy="49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Écris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2626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anglais</a:t>
            </a:r>
            <a:r>
              <a:rPr kumimoji="0" lang="en-GB" sz="2626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lang="en-GB" sz="2626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kumimoji="0" lang="en-GB" sz="262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23" name="Table 4">
            <a:extLst>
              <a:ext uri="{FF2B5EF4-FFF2-40B4-BE49-F238E27FC236}">
                <a16:creationId xmlns:a16="http://schemas.microsoft.com/office/drawing/2014/main" id="{B5040B09-98F7-41E1-8EA1-6022804E71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042537"/>
              </p:ext>
            </p:extLst>
          </p:nvPr>
        </p:nvGraphicFramePr>
        <p:xfrm>
          <a:off x="446333" y="10647288"/>
          <a:ext cx="9810698" cy="5397987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771141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0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chien</a:t>
                      </a:r>
                      <a:endParaRPr lang="en-GB" sz="20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chat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rapide</a:t>
                      </a:r>
                      <a:endParaRPr lang="en-GB" sz="20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77114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écouter</a:t>
                      </a:r>
                      <a:endParaRPr lang="en-GB" sz="20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lente</a:t>
                      </a:r>
                      <a:endParaRPr lang="en-GB" sz="20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jeune</a:t>
                      </a:r>
                      <a:endParaRPr lang="en-GB" sz="20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771141">
                <a:tc rowSpan="2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chanter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passer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parler</a:t>
                      </a:r>
                      <a:endParaRPr lang="en-GB" sz="20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771141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rester</a:t>
                      </a:r>
                      <a:endParaRPr lang="en-GB" sz="20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chercher</a:t>
                      </a:r>
                      <a:endParaRPr lang="en-GB" sz="20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regarder</a:t>
                      </a:r>
                      <a:endParaRPr lang="en-GB" sz="20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771141">
                <a:tc rowSpan="3"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es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bien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monsieur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77114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qui 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comment 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771141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perdu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prête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en-GB" sz="20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inquiet</a:t>
                      </a:r>
                      <a:endParaRPr lang="en-GB" sz="20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24" name="Picture 123">
            <a:extLst>
              <a:ext uri="{FF2B5EF4-FFF2-40B4-BE49-F238E27FC236}">
                <a16:creationId xmlns:a16="http://schemas.microsoft.com/office/drawing/2014/main" id="{875A62C8-3188-46F0-9418-81AA0971C6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5426" y="12438370"/>
            <a:ext cx="1186070" cy="1080360"/>
          </a:xfrm>
          <a:prstGeom prst="rect">
            <a:avLst/>
          </a:prstGeom>
        </p:spPr>
      </p:pic>
      <p:pic>
        <p:nvPicPr>
          <p:cNvPr id="125" name="Picture 124" descr="Icon&#10;&#10;Description automatically generated">
            <a:extLst>
              <a:ext uri="{FF2B5EF4-FFF2-40B4-BE49-F238E27FC236}">
                <a16:creationId xmlns:a16="http://schemas.microsoft.com/office/drawing/2014/main" id="{903913E2-47A2-45C0-BA8B-6273F25D66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26" y="11020502"/>
            <a:ext cx="1186070" cy="1186070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BB2107F6-C535-45B0-9727-F5AF9DBD0C6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6536" y="14732041"/>
            <a:ext cx="1162417" cy="1101237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253D09FE-E29D-441F-8510-D30D48DB2719}"/>
              </a:ext>
            </a:extLst>
          </p:cNvPr>
          <p:cNvSpPr txBox="1"/>
          <p:nvPr/>
        </p:nvSpPr>
        <p:spPr>
          <a:xfrm>
            <a:off x="1627754" y="1547322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93774942-33E5-4E22-88F1-300FCACC8332}"/>
              </a:ext>
            </a:extLst>
          </p:cNvPr>
          <p:cNvSpPr txBox="1"/>
          <p:nvPr/>
        </p:nvSpPr>
        <p:spPr>
          <a:xfrm>
            <a:off x="1592991" y="1318627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05D399D8-E819-4096-AEF3-F22500DE01A5}"/>
              </a:ext>
            </a:extLst>
          </p:cNvPr>
          <p:cNvSpPr txBox="1"/>
          <p:nvPr/>
        </p:nvSpPr>
        <p:spPr>
          <a:xfrm>
            <a:off x="1592991" y="1171456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1334009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8402</TotalTime>
  <Words>9521</Words>
  <Application>Microsoft Office PowerPoint</Application>
  <PresentationFormat>Custom</PresentationFormat>
  <Paragraphs>2494</Paragraphs>
  <Slides>50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Arial</vt:lpstr>
      <vt:lpstr>Calibri</vt:lpstr>
      <vt:lpstr>Calibri Light</vt:lpstr>
      <vt:lpstr>Cavolini</vt:lpstr>
      <vt:lpstr>Century Gothic</vt:lpstr>
      <vt:lpstr>Century Gothic</vt:lpstr>
      <vt:lpstr>Modern Love</vt:lpstr>
      <vt:lpstr>Quattrocento Sans</vt:lpstr>
      <vt:lpstr>Segoe Print</vt:lpstr>
      <vt:lpstr>Segoe Script</vt:lpstr>
      <vt:lpstr>Wingdings</vt:lpstr>
      <vt:lpstr>Office Theme</vt:lpstr>
      <vt:lpstr>Français</vt:lpstr>
      <vt:lpstr>Contents</vt:lpstr>
      <vt:lpstr>Phonics</vt:lpstr>
      <vt:lpstr>Phonics</vt:lpstr>
      <vt:lpstr>Term overview</vt:lpstr>
      <vt:lpstr>Term 1 week 1</vt:lpstr>
      <vt:lpstr>Term 1 week 1</vt:lpstr>
      <vt:lpstr>Term 1 week 1</vt:lpstr>
      <vt:lpstr>Term 1 week 1</vt:lpstr>
      <vt:lpstr>Term 1 week 1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  <vt:lpstr>Term 1 week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356</cp:revision>
  <dcterms:created xsi:type="dcterms:W3CDTF">2023-06-13T09:43:12Z</dcterms:created>
  <dcterms:modified xsi:type="dcterms:W3CDTF">2023-11-25T06:42:40Z</dcterms:modified>
</cp:coreProperties>
</file>