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60" r:id="rId3"/>
    <p:sldId id="261" r:id="rId4"/>
    <p:sldId id="262" r:id="rId5"/>
    <p:sldId id="257" r:id="rId6"/>
    <p:sldId id="258" r:id="rId7"/>
    <p:sldId id="256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81141-9813-4DB0-83BF-EC670CE907C4}" type="datetimeFigureOut">
              <a:rPr lang="en-GB" smtClean="0"/>
              <a:t>16/08/2012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A400A-0372-4EEF-B0ED-DC14ADDE39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726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CD25A669-F1E2-4D3E-9855-589AC7A5B224}" type="slidenum">
              <a:rPr lang="en-US" sz="1200" smtClean="0">
                <a:latin typeface="Times New Roman" pitchFamily="18" charset="0"/>
              </a:rPr>
              <a:pPr/>
              <a:t>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64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22C8-CEBB-4DCE-A561-F519C7055CD1}" type="datetimeFigureOut">
              <a:rPr lang="en-GB" smtClean="0"/>
              <a:t>16/08/2012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97AD-2A03-4160-8289-9AFE98C009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167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22C8-CEBB-4DCE-A561-F519C7055CD1}" type="datetimeFigureOut">
              <a:rPr lang="en-GB" smtClean="0"/>
              <a:t>16/08/2012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97AD-2A03-4160-8289-9AFE98C009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49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22C8-CEBB-4DCE-A561-F519C7055CD1}" type="datetimeFigureOut">
              <a:rPr lang="en-GB" smtClean="0"/>
              <a:t>16/08/2012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97AD-2A03-4160-8289-9AFE98C009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78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22C8-CEBB-4DCE-A561-F519C7055CD1}" type="datetimeFigureOut">
              <a:rPr lang="en-GB" smtClean="0"/>
              <a:t>16/08/2012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97AD-2A03-4160-8289-9AFE98C009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16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22C8-CEBB-4DCE-A561-F519C7055CD1}" type="datetimeFigureOut">
              <a:rPr lang="en-GB" smtClean="0"/>
              <a:t>16/08/2012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97AD-2A03-4160-8289-9AFE98C009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23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22C8-CEBB-4DCE-A561-F519C7055CD1}" type="datetimeFigureOut">
              <a:rPr lang="en-GB" smtClean="0"/>
              <a:t>16/08/2012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97AD-2A03-4160-8289-9AFE98C009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734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22C8-CEBB-4DCE-A561-F519C7055CD1}" type="datetimeFigureOut">
              <a:rPr lang="en-GB" smtClean="0"/>
              <a:t>16/08/2012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97AD-2A03-4160-8289-9AFE98C009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17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22C8-CEBB-4DCE-A561-F519C7055CD1}" type="datetimeFigureOut">
              <a:rPr lang="en-GB" smtClean="0"/>
              <a:t>16/08/2012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97AD-2A03-4160-8289-9AFE98C009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97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22C8-CEBB-4DCE-A561-F519C7055CD1}" type="datetimeFigureOut">
              <a:rPr lang="en-GB" smtClean="0"/>
              <a:t>16/08/2012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97AD-2A03-4160-8289-9AFE98C009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964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22C8-CEBB-4DCE-A561-F519C7055CD1}" type="datetimeFigureOut">
              <a:rPr lang="en-GB" smtClean="0"/>
              <a:t>16/08/2012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97AD-2A03-4160-8289-9AFE98C009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797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22C8-CEBB-4DCE-A561-F519C7055CD1}" type="datetimeFigureOut">
              <a:rPr lang="en-GB" smtClean="0"/>
              <a:t>16/08/2012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97AD-2A03-4160-8289-9AFE98C009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30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F22C8-CEBB-4DCE-A561-F519C7055CD1}" type="datetimeFigureOut">
              <a:rPr lang="en-GB" smtClean="0"/>
              <a:t>16/08/2012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F97AD-2A03-4160-8289-9AFE98C009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89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languages/spanish/lj/night_out/tapas/" TargetMode="External"/><Relationship Id="rId2" Type="http://schemas.openxmlformats.org/officeDocument/2006/relationships/hyperlink" Target="http://oye.languageskills.co.uk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bc.co.uk/languages/spanish/lj/night_out/men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775"/>
            <a:ext cx="9144000" cy="602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898609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" descr="IMG_27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989693"/>
      </p:ext>
    </p:extLst>
  </p:cSld>
  <p:clrMapOvr>
    <a:masterClrMapping/>
  </p:clrMapOvr>
  <p:transition spd="slow"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4" descr="Patatas brav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79388" y="144463"/>
            <a:ext cx="6480175" cy="1052512"/>
          </a:xfrm>
          <a:prstGeom prst="rect">
            <a:avLst/>
          </a:prstGeom>
          <a:ln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GB" sz="6000" b="1" dirty="0" err="1">
                <a:solidFill>
                  <a:srgbClr val="FFFFFF"/>
                </a:solidFill>
                <a:latin typeface="Calibri" pitchFamily="34" charset="0"/>
              </a:rPr>
              <a:t>las</a:t>
            </a:r>
            <a:r>
              <a:rPr lang="en-GB" sz="60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alibri" pitchFamily="34" charset="0"/>
              </a:rPr>
              <a:t>patatas</a:t>
            </a:r>
            <a:r>
              <a:rPr lang="en-GB" sz="60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GB" sz="6000" b="1" dirty="0" err="1">
                <a:solidFill>
                  <a:srgbClr val="FFFFFF"/>
                </a:solidFill>
                <a:latin typeface="Calibri" pitchFamily="34" charset="0"/>
              </a:rPr>
              <a:t>bravas</a:t>
            </a:r>
            <a:endParaRPr lang="en-GB" sz="60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84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36525" y="66675"/>
            <a:ext cx="8877300" cy="7699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4400" b="1" dirty="0">
                <a:solidFill>
                  <a:srgbClr val="FFFFFF"/>
                </a:solidFill>
              </a:rPr>
              <a:t>¿</a:t>
            </a:r>
            <a:r>
              <a:rPr lang="en-GB" sz="4400" b="1" dirty="0" err="1">
                <a:solidFill>
                  <a:srgbClr val="FFFFFF"/>
                </a:solidFill>
              </a:rPr>
              <a:t>Qué</a:t>
            </a:r>
            <a:r>
              <a:rPr lang="en-GB" sz="4400" b="1" dirty="0">
                <a:solidFill>
                  <a:srgbClr val="FFFFFF"/>
                </a:solidFill>
              </a:rPr>
              <a:t> </a:t>
            </a:r>
            <a:r>
              <a:rPr lang="en-GB" sz="4400" b="1" dirty="0" err="1">
                <a:solidFill>
                  <a:srgbClr val="FFFFFF"/>
                </a:solidFill>
              </a:rPr>
              <a:t>piensas</a:t>
            </a:r>
            <a:r>
              <a:rPr lang="en-GB" sz="4400" b="1" dirty="0">
                <a:solidFill>
                  <a:srgbClr val="FFFFFF"/>
                </a:solidFill>
              </a:rPr>
              <a:t> de(l/la)                 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6525" y="3100388"/>
          <a:ext cx="8877300" cy="33528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438650"/>
                <a:gridCol w="443865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4000" dirty="0" err="1" smtClean="0">
                          <a:solidFill>
                            <a:srgbClr val="FFFFFF"/>
                          </a:solidFill>
                        </a:rPr>
                        <a:t>positivo</a:t>
                      </a:r>
                      <a:endParaRPr lang="en-US" sz="4000" dirty="0">
                        <a:solidFill>
                          <a:srgbClr val="FFFFFF"/>
                        </a:solidFill>
                      </a:endParaRPr>
                    </a:p>
                  </a:txBody>
                  <a:tcPr marL="91438" marR="91438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000" dirty="0" err="1" smtClean="0">
                          <a:solidFill>
                            <a:srgbClr val="FFFFFF"/>
                          </a:solidFill>
                        </a:rPr>
                        <a:t>negativo</a:t>
                      </a:r>
                      <a:endParaRPr lang="en-US" sz="4000" dirty="0">
                        <a:solidFill>
                          <a:srgbClr val="FFFFFF"/>
                        </a:solidFill>
                      </a:endParaRPr>
                    </a:p>
                  </a:txBody>
                  <a:tcPr marL="91438" marR="91438"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GB" sz="2800" dirty="0" err="1" smtClean="0"/>
                        <a:t>ric</a:t>
                      </a:r>
                      <a:r>
                        <a:rPr lang="en-GB" sz="2800" dirty="0" err="1" smtClean="0">
                          <a:solidFill>
                            <a:srgbClr val="6600CC"/>
                          </a:solidFill>
                        </a:rPr>
                        <a:t>o</a:t>
                      </a:r>
                      <a:endParaRPr lang="en-GB" sz="2800" dirty="0" smtClean="0">
                        <a:solidFill>
                          <a:srgbClr val="6600CC"/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GB" sz="2800" dirty="0" err="1" smtClean="0"/>
                        <a:t>delicios</a:t>
                      </a:r>
                      <a:r>
                        <a:rPr lang="en-GB" sz="2800" dirty="0" err="1" smtClean="0">
                          <a:solidFill>
                            <a:srgbClr val="6600CC"/>
                          </a:solidFill>
                        </a:rPr>
                        <a:t>o</a:t>
                      </a:r>
                      <a:endParaRPr lang="en-GB" sz="2800" dirty="0" smtClean="0">
                        <a:solidFill>
                          <a:srgbClr val="6600CC"/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GB" sz="2800" dirty="0" err="1" smtClean="0"/>
                        <a:t>dulc</a:t>
                      </a:r>
                      <a:r>
                        <a:rPr lang="en-GB" sz="2800" dirty="0" err="1" smtClean="0">
                          <a:solidFill>
                            <a:srgbClr val="6600CC"/>
                          </a:solidFill>
                        </a:rPr>
                        <a:t>e</a:t>
                      </a:r>
                      <a:endParaRPr lang="en-GB" sz="2800" dirty="0" smtClean="0">
                        <a:solidFill>
                          <a:srgbClr val="6600CC"/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GB" sz="2800" dirty="0" err="1" smtClean="0"/>
                        <a:t>san</a:t>
                      </a:r>
                      <a:r>
                        <a:rPr lang="en-GB" sz="2800" dirty="0" err="1" smtClean="0">
                          <a:solidFill>
                            <a:srgbClr val="6600CC"/>
                          </a:solidFill>
                        </a:rPr>
                        <a:t>o</a:t>
                      </a:r>
                      <a:endParaRPr lang="en-GB" sz="2800" dirty="0" smtClean="0">
                        <a:solidFill>
                          <a:srgbClr val="6600CC"/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GB" sz="2800" dirty="0" err="1" smtClean="0"/>
                        <a:t>saludabl</a:t>
                      </a:r>
                      <a:r>
                        <a:rPr lang="en-GB" sz="2800" dirty="0" err="1" smtClean="0">
                          <a:solidFill>
                            <a:srgbClr val="6600CC"/>
                          </a:solidFill>
                        </a:rPr>
                        <a:t>e</a:t>
                      </a:r>
                      <a:endParaRPr lang="en-GB" sz="2800" dirty="0" smtClean="0">
                        <a:solidFill>
                          <a:srgbClr val="6600CC"/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GB" sz="2800" dirty="0" err="1" smtClean="0"/>
                        <a:t>buen</a:t>
                      </a:r>
                      <a:r>
                        <a:rPr lang="en-GB" sz="2800" dirty="0" err="1" smtClean="0">
                          <a:solidFill>
                            <a:srgbClr val="6600CC"/>
                          </a:solidFill>
                        </a:rPr>
                        <a:t>o</a:t>
                      </a:r>
                      <a:endParaRPr lang="en-GB" sz="2800" dirty="0" smtClean="0">
                        <a:solidFill>
                          <a:srgbClr val="6600CC"/>
                        </a:solidFill>
                      </a:endParaRPr>
                    </a:p>
                  </a:txBody>
                  <a:tcPr marL="91438" marR="91438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GB" sz="2800" dirty="0" err="1" smtClean="0"/>
                        <a:t>asqueros</a:t>
                      </a:r>
                      <a:r>
                        <a:rPr lang="en-GB" sz="2800" dirty="0" err="1" smtClean="0">
                          <a:solidFill>
                            <a:srgbClr val="6600CC"/>
                          </a:solidFill>
                        </a:rPr>
                        <a:t>o</a:t>
                      </a:r>
                      <a:endParaRPr lang="en-GB" sz="2800" dirty="0" smtClean="0">
                        <a:solidFill>
                          <a:srgbClr val="6600CC"/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GB" sz="2800" baseline="0" dirty="0" err="1" smtClean="0"/>
                        <a:t>rar</a:t>
                      </a:r>
                      <a:r>
                        <a:rPr lang="en-GB" sz="2800" baseline="0" dirty="0" err="1" smtClean="0">
                          <a:solidFill>
                            <a:srgbClr val="6600CC"/>
                          </a:solidFill>
                        </a:rPr>
                        <a:t>o</a:t>
                      </a:r>
                      <a:endParaRPr lang="en-GB" sz="2800" baseline="0" dirty="0" smtClean="0">
                        <a:solidFill>
                          <a:srgbClr val="6600CC"/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GB" sz="2800" baseline="0" dirty="0" err="1" smtClean="0"/>
                        <a:t>picant</a:t>
                      </a:r>
                      <a:r>
                        <a:rPr lang="en-GB" sz="2800" baseline="0" dirty="0" err="1" smtClean="0">
                          <a:solidFill>
                            <a:srgbClr val="6600CC"/>
                          </a:solidFill>
                        </a:rPr>
                        <a:t>e</a:t>
                      </a:r>
                      <a:endParaRPr lang="en-GB" sz="2800" baseline="0" dirty="0" smtClean="0">
                        <a:solidFill>
                          <a:srgbClr val="6600CC"/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GB" sz="2800" baseline="0" dirty="0" err="1" smtClean="0"/>
                        <a:t>repugnant</a:t>
                      </a:r>
                      <a:r>
                        <a:rPr lang="en-GB" sz="2800" baseline="0" dirty="0" err="1" smtClean="0">
                          <a:solidFill>
                            <a:srgbClr val="6600CC"/>
                          </a:solidFill>
                        </a:rPr>
                        <a:t>e</a:t>
                      </a:r>
                      <a:endParaRPr lang="en-GB" sz="2800" baseline="0" dirty="0" smtClean="0">
                        <a:solidFill>
                          <a:srgbClr val="6600CC"/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GB" sz="2800" baseline="0" dirty="0" err="1" smtClean="0"/>
                        <a:t>sos</a:t>
                      </a:r>
                      <a:r>
                        <a:rPr lang="en-GB" sz="2800" baseline="0" dirty="0" err="1" smtClean="0">
                          <a:solidFill>
                            <a:srgbClr val="6600CC"/>
                          </a:solidFill>
                        </a:rPr>
                        <a:t>o</a:t>
                      </a:r>
                      <a:endParaRPr lang="en-GB" sz="2800" baseline="0" dirty="0" smtClean="0">
                        <a:solidFill>
                          <a:srgbClr val="6600CC"/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GB" sz="2800" baseline="0" dirty="0" err="1" smtClean="0"/>
                        <a:t>insípid</a:t>
                      </a:r>
                      <a:r>
                        <a:rPr lang="en-GB" sz="2800" baseline="0" dirty="0" err="1" smtClean="0">
                          <a:solidFill>
                            <a:srgbClr val="6600CC"/>
                          </a:solidFill>
                        </a:rPr>
                        <a:t>o</a:t>
                      </a:r>
                      <a:endParaRPr lang="en-GB" sz="2800" baseline="0" dirty="0" smtClean="0">
                        <a:solidFill>
                          <a:srgbClr val="6600CC"/>
                        </a:solidFill>
                      </a:endParaRPr>
                    </a:p>
                  </a:txBody>
                  <a:tcPr marL="91438" marR="91438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75789" name="Picture 2" descr="http://www.psychologytoday.com/files/u15/Happines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3948113"/>
            <a:ext cx="106997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0" name="Picture 4" descr="http://eriniseclectic.files.wordpress.com/2010/10/sad_fac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905250"/>
            <a:ext cx="8937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107950" y="908050"/>
            <a:ext cx="8964613" cy="2016125"/>
          </a:xfrm>
          <a:prstGeom prst="rect">
            <a:avLst/>
          </a:prstGeom>
          <a:solidFill>
            <a:srgbClr val="FFFFFF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r>
              <a:rPr lang="en-GB" sz="3200" b="1" u="sng" dirty="0" err="1">
                <a:solidFill>
                  <a:schemeClr val="tx1"/>
                </a:solidFill>
                <a:latin typeface="Calibri" pitchFamily="34" charset="0"/>
              </a:rPr>
              <a:t>Yo</a:t>
            </a:r>
            <a:r>
              <a:rPr lang="en-GB" sz="32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1" dirty="0" err="1">
                <a:solidFill>
                  <a:schemeClr val="tx1"/>
                </a:solidFill>
                <a:latin typeface="Calibri" pitchFamily="34" charset="0"/>
              </a:rPr>
              <a:t>creo</a:t>
            </a:r>
            <a:r>
              <a:rPr lang="en-GB" sz="32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1" dirty="0" err="1">
                <a:solidFill>
                  <a:schemeClr val="tx1"/>
                </a:solidFill>
                <a:latin typeface="Calibri" pitchFamily="34" charset="0"/>
              </a:rPr>
              <a:t>que</a:t>
            </a:r>
            <a:r>
              <a:rPr lang="en-GB" sz="3200" b="1" dirty="0">
                <a:solidFill>
                  <a:schemeClr val="tx1"/>
                </a:solidFill>
                <a:latin typeface="Calibri" pitchFamily="34" charset="0"/>
              </a:rPr>
              <a:t> ………………. </a:t>
            </a:r>
            <a:r>
              <a:rPr lang="en-GB" sz="3200" b="1" dirty="0" err="1">
                <a:solidFill>
                  <a:srgbClr val="6600CC"/>
                </a:solidFill>
                <a:latin typeface="Calibri" pitchFamily="34" charset="0"/>
              </a:rPr>
              <a:t>es</a:t>
            </a:r>
            <a:r>
              <a:rPr lang="en-GB" sz="3200" b="1" dirty="0">
                <a:solidFill>
                  <a:srgbClr val="6600CC"/>
                </a:solidFill>
                <a:latin typeface="Calibri" pitchFamily="34" charset="0"/>
              </a:rPr>
              <a:t>/son</a:t>
            </a:r>
            <a:r>
              <a:rPr lang="en-GB" sz="3200" b="1" dirty="0">
                <a:solidFill>
                  <a:schemeClr val="tx1"/>
                </a:solidFill>
                <a:latin typeface="Calibri" pitchFamily="34" charset="0"/>
              </a:rPr>
              <a:t> ……….. / ¡</a:t>
            </a:r>
            <a:r>
              <a:rPr lang="en-GB" sz="3200" b="1" dirty="0" err="1">
                <a:solidFill>
                  <a:schemeClr val="tx1"/>
                </a:solidFill>
                <a:latin typeface="Calibri" pitchFamily="34" charset="0"/>
              </a:rPr>
              <a:t>Qué</a:t>
            </a:r>
            <a:r>
              <a:rPr lang="en-GB" sz="3200" b="1" dirty="0">
                <a:solidFill>
                  <a:schemeClr val="tx1"/>
                </a:solidFill>
                <a:latin typeface="Calibri" pitchFamily="34" charset="0"/>
              </a:rPr>
              <a:t> ……….!</a:t>
            </a:r>
          </a:p>
          <a:p>
            <a:pPr algn="l">
              <a:defRPr/>
            </a:pPr>
            <a:r>
              <a:rPr lang="en-GB" sz="3200" b="1" dirty="0">
                <a:solidFill>
                  <a:schemeClr val="tx1"/>
                </a:solidFill>
                <a:latin typeface="Calibri" pitchFamily="34" charset="0"/>
              </a:rPr>
              <a:t>¿</a:t>
            </a:r>
            <a:r>
              <a:rPr lang="en-GB" sz="3200" b="1" dirty="0" err="1">
                <a:solidFill>
                  <a:schemeClr val="tx1"/>
                </a:solidFill>
                <a:latin typeface="Calibri" pitchFamily="34" charset="0"/>
              </a:rPr>
              <a:t>Qué</a:t>
            </a:r>
            <a:r>
              <a:rPr lang="en-GB" sz="32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1" dirty="0" err="1">
                <a:solidFill>
                  <a:schemeClr val="tx1"/>
                </a:solidFill>
                <a:latin typeface="Calibri" pitchFamily="34" charset="0"/>
              </a:rPr>
              <a:t>piensas</a:t>
            </a:r>
            <a:r>
              <a:rPr lang="en-GB" sz="32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1" u="sng" dirty="0" err="1">
                <a:solidFill>
                  <a:schemeClr val="tx1"/>
                </a:solidFill>
                <a:latin typeface="Calibri" pitchFamily="34" charset="0"/>
              </a:rPr>
              <a:t>tú</a:t>
            </a:r>
            <a:r>
              <a:rPr lang="en-GB" sz="3200" b="1" dirty="0">
                <a:solidFill>
                  <a:schemeClr val="tx1"/>
                </a:solidFill>
                <a:latin typeface="Calibri" pitchFamily="34" charset="0"/>
              </a:rPr>
              <a:t>?</a:t>
            </a:r>
          </a:p>
          <a:p>
            <a:pPr algn="l">
              <a:defRPr/>
            </a:pPr>
            <a:r>
              <a:rPr lang="en-GB" sz="3200" b="1" dirty="0" err="1">
                <a:solidFill>
                  <a:schemeClr val="tx1"/>
                </a:solidFill>
                <a:latin typeface="Calibri" pitchFamily="34" charset="0"/>
              </a:rPr>
              <a:t>Estoy</a:t>
            </a:r>
            <a:r>
              <a:rPr lang="en-GB" sz="3200" b="1" dirty="0">
                <a:solidFill>
                  <a:schemeClr val="tx1"/>
                </a:solidFill>
                <a:latin typeface="Calibri" pitchFamily="34" charset="0"/>
              </a:rPr>
              <a:t> de </a:t>
            </a:r>
            <a:r>
              <a:rPr lang="en-GB" sz="3200" b="1" dirty="0" err="1">
                <a:solidFill>
                  <a:schemeClr val="tx1"/>
                </a:solidFill>
                <a:latin typeface="Calibri" pitchFamily="34" charset="0"/>
              </a:rPr>
              <a:t>acuerdo</a:t>
            </a:r>
            <a:r>
              <a:rPr lang="en-GB" sz="3200" b="1" dirty="0">
                <a:solidFill>
                  <a:schemeClr val="tx1"/>
                </a:solidFill>
                <a:latin typeface="Calibri" pitchFamily="34" charset="0"/>
              </a:rPr>
              <a:t> / No </a:t>
            </a:r>
            <a:r>
              <a:rPr lang="en-GB" sz="3200" b="1" dirty="0" err="1">
                <a:solidFill>
                  <a:schemeClr val="tx1"/>
                </a:solidFill>
                <a:latin typeface="Calibri" pitchFamily="34" charset="0"/>
              </a:rPr>
              <a:t>estoy</a:t>
            </a:r>
            <a:r>
              <a:rPr lang="en-GB" sz="3200" b="1" dirty="0">
                <a:solidFill>
                  <a:schemeClr val="tx1"/>
                </a:solidFill>
                <a:latin typeface="Calibri" pitchFamily="34" charset="0"/>
              </a:rPr>
              <a:t> de </a:t>
            </a:r>
            <a:r>
              <a:rPr lang="en-GB" sz="3200" b="1" dirty="0" err="1">
                <a:solidFill>
                  <a:schemeClr val="tx1"/>
                </a:solidFill>
                <a:latin typeface="Calibri" pitchFamily="34" charset="0"/>
              </a:rPr>
              <a:t>acuerdo</a:t>
            </a:r>
            <a:r>
              <a:rPr lang="en-GB" sz="3200" b="1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algn="l">
              <a:defRPr/>
            </a:pPr>
            <a:r>
              <a:rPr lang="en-GB" sz="3200" b="1" dirty="0">
                <a:solidFill>
                  <a:schemeClr val="tx1"/>
                </a:solidFill>
                <a:latin typeface="Calibri" pitchFamily="34" charset="0"/>
              </a:rPr>
              <a:t>¡</a:t>
            </a:r>
            <a:r>
              <a:rPr lang="en-GB" sz="3200" b="1" dirty="0" err="1">
                <a:solidFill>
                  <a:schemeClr val="tx1"/>
                </a:solidFill>
                <a:latin typeface="Calibri" pitchFamily="34" charset="0"/>
              </a:rPr>
              <a:t>Qué</a:t>
            </a:r>
            <a:r>
              <a:rPr lang="en-GB" sz="32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1" dirty="0" err="1">
                <a:solidFill>
                  <a:schemeClr val="tx1"/>
                </a:solidFill>
                <a:latin typeface="Calibri" pitchFamily="34" charset="0"/>
              </a:rPr>
              <a:t>va</a:t>
            </a:r>
            <a:r>
              <a:rPr lang="en-GB" sz="3200" b="1" dirty="0">
                <a:solidFill>
                  <a:schemeClr val="tx1"/>
                </a:solidFill>
                <a:latin typeface="Calibri" pitchFamily="34" charset="0"/>
              </a:rPr>
              <a:t>! ¿</a:t>
            </a:r>
            <a:r>
              <a:rPr lang="en-GB" sz="3200" b="1" dirty="0" err="1">
                <a:solidFill>
                  <a:schemeClr val="tx1"/>
                </a:solidFill>
                <a:latin typeface="Calibri" pitchFamily="34" charset="0"/>
              </a:rPr>
              <a:t>Estás</a:t>
            </a:r>
            <a:r>
              <a:rPr lang="en-GB" sz="3200" b="1" dirty="0">
                <a:solidFill>
                  <a:schemeClr val="tx1"/>
                </a:solidFill>
                <a:latin typeface="Calibri" pitchFamily="34" charset="0"/>
              </a:rPr>
              <a:t> loco/a?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011863" y="-26988"/>
            <a:ext cx="2195512" cy="935038"/>
          </a:xfrm>
          <a:prstGeom prst="rect">
            <a:avLst/>
          </a:prstGeom>
          <a:solidFill>
            <a:srgbClr val="6600CC"/>
          </a:solidFill>
          <a:ln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GB" sz="2800" b="1" dirty="0" err="1">
                <a:solidFill>
                  <a:srgbClr val="FFFFFF"/>
                </a:solidFill>
                <a:latin typeface="Calibri" pitchFamily="34" charset="0"/>
              </a:rPr>
              <a:t>las</a:t>
            </a:r>
            <a:r>
              <a:rPr lang="en-GB" sz="28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GB" sz="2800" b="1" dirty="0" err="1">
                <a:solidFill>
                  <a:srgbClr val="FFFFFF"/>
                </a:solidFill>
                <a:latin typeface="Calibri" pitchFamily="34" charset="0"/>
              </a:rPr>
              <a:t>patatas</a:t>
            </a:r>
            <a:r>
              <a:rPr lang="en-GB" sz="28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GB" sz="2800" b="1" dirty="0" err="1">
                <a:solidFill>
                  <a:srgbClr val="FFFFFF"/>
                </a:solidFill>
                <a:latin typeface="Calibri" pitchFamily="34" charset="0"/>
              </a:rPr>
              <a:t>bravas</a:t>
            </a:r>
            <a:endParaRPr lang="en-GB" sz="28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87101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6632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¿</a:t>
            </a:r>
            <a:r>
              <a:rPr lang="en-GB" sz="3200" b="1" dirty="0" err="1" smtClean="0"/>
              <a:t>Qué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va</a:t>
            </a:r>
            <a:r>
              <a:rPr lang="en-GB" sz="3200" b="1" dirty="0" smtClean="0"/>
              <a:t> a </a:t>
            </a:r>
            <a:r>
              <a:rPr lang="en-GB" sz="3200" b="1" dirty="0" err="1" smtClean="0"/>
              <a:t>tomar</a:t>
            </a:r>
            <a:r>
              <a:rPr lang="en-GB" sz="3200" b="1" dirty="0" smtClean="0"/>
              <a:t>?</a:t>
            </a:r>
            <a:endParaRPr lang="en-GB" sz="32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705508"/>
              </p:ext>
            </p:extLst>
          </p:nvPr>
        </p:nvGraphicFramePr>
        <p:xfrm>
          <a:off x="251520" y="908720"/>
          <a:ext cx="8352930" cy="51845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16624"/>
                <a:gridCol w="720080"/>
                <a:gridCol w="720080"/>
                <a:gridCol w="720080"/>
                <a:gridCol w="576066"/>
              </a:tblGrid>
              <a:tr h="1448632">
                <a:tc>
                  <a:txBody>
                    <a:bodyPr/>
                    <a:lstStyle/>
                    <a:p>
                      <a:r>
                        <a:rPr lang="en-GB" dirty="0" smtClean="0"/>
                        <a:t>1  I would like a tapa (snack-size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portion)</a:t>
                      </a:r>
                      <a:r>
                        <a:rPr lang="en-GB" baseline="0" dirty="0" smtClean="0"/>
                        <a:t> of cheese and a white coffee please.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991169">
                <a:tc>
                  <a:txBody>
                    <a:bodyPr/>
                    <a:lstStyle/>
                    <a:p>
                      <a:r>
                        <a:rPr lang="en-GB" dirty="0" smtClean="0"/>
                        <a:t>2  I would like a ham sandwich</a:t>
                      </a:r>
                      <a:r>
                        <a:rPr lang="en-GB" baseline="0" dirty="0" smtClean="0"/>
                        <a:t> and a coke please.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991169">
                <a:tc>
                  <a:txBody>
                    <a:bodyPr/>
                    <a:lstStyle/>
                    <a:p>
                      <a:r>
                        <a:rPr lang="en-GB" dirty="0" smtClean="0"/>
                        <a:t>3  I would like an</a:t>
                      </a:r>
                      <a:r>
                        <a:rPr lang="en-GB" baseline="0" dirty="0" smtClean="0"/>
                        <a:t> omelette with salad and a lemonade.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762438">
                <a:tc>
                  <a:txBody>
                    <a:bodyPr/>
                    <a:lstStyle/>
                    <a:p>
                      <a:r>
                        <a:rPr lang="en-GB" dirty="0" smtClean="0"/>
                        <a:t>4.  I would like the paella and</a:t>
                      </a:r>
                      <a:r>
                        <a:rPr lang="en-GB" baseline="0" dirty="0" smtClean="0"/>
                        <a:t> a small beer.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991169">
                <a:tc>
                  <a:txBody>
                    <a:bodyPr/>
                    <a:lstStyle/>
                    <a:p>
                      <a:r>
                        <a:rPr lang="en-GB" dirty="0" smtClean="0"/>
                        <a:t>5.  I would like a hamburger and chips and a mineral water.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63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6632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¿</a:t>
            </a:r>
            <a:r>
              <a:rPr lang="en-GB" sz="3200" b="1" dirty="0" err="1" smtClean="0"/>
              <a:t>Qué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va</a:t>
            </a:r>
            <a:r>
              <a:rPr lang="en-GB" sz="3200" b="1" dirty="0" smtClean="0"/>
              <a:t> a </a:t>
            </a:r>
            <a:r>
              <a:rPr lang="en-GB" sz="3200" b="1" dirty="0" err="1" smtClean="0"/>
              <a:t>tomar</a:t>
            </a:r>
            <a:r>
              <a:rPr lang="en-GB" sz="3200" b="1" dirty="0" smtClean="0"/>
              <a:t>?</a:t>
            </a:r>
            <a:endParaRPr lang="en-GB" sz="32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242291"/>
              </p:ext>
            </p:extLst>
          </p:nvPr>
        </p:nvGraphicFramePr>
        <p:xfrm>
          <a:off x="251520" y="908720"/>
          <a:ext cx="8352930" cy="51845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16624"/>
                <a:gridCol w="720080"/>
                <a:gridCol w="720080"/>
                <a:gridCol w="720080"/>
                <a:gridCol w="576066"/>
              </a:tblGrid>
              <a:tr h="1448632">
                <a:tc>
                  <a:txBody>
                    <a:bodyPr/>
                    <a:lstStyle/>
                    <a:p>
                      <a:r>
                        <a:rPr lang="en-GB" dirty="0" smtClean="0"/>
                        <a:t>1  I would like a tapa (snack-size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portion)</a:t>
                      </a:r>
                      <a:r>
                        <a:rPr lang="en-GB" baseline="0" dirty="0" smtClean="0"/>
                        <a:t> of cheese and a white coffee please.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991169">
                <a:tc>
                  <a:txBody>
                    <a:bodyPr/>
                    <a:lstStyle/>
                    <a:p>
                      <a:r>
                        <a:rPr lang="en-GB" dirty="0" smtClean="0"/>
                        <a:t>2  I would like a ham sandwich</a:t>
                      </a:r>
                      <a:r>
                        <a:rPr lang="en-GB" baseline="0" dirty="0" smtClean="0"/>
                        <a:t> and a coke please.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991169">
                <a:tc>
                  <a:txBody>
                    <a:bodyPr/>
                    <a:lstStyle/>
                    <a:p>
                      <a:r>
                        <a:rPr lang="en-GB" dirty="0" smtClean="0"/>
                        <a:t>3  I would like an</a:t>
                      </a:r>
                      <a:r>
                        <a:rPr lang="en-GB" baseline="0" dirty="0" smtClean="0"/>
                        <a:t> omelette with salad and a lemonade.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762438">
                <a:tc>
                  <a:txBody>
                    <a:bodyPr/>
                    <a:lstStyle/>
                    <a:p>
                      <a:r>
                        <a:rPr lang="en-GB" dirty="0" smtClean="0"/>
                        <a:t>4.  I would like the paella and</a:t>
                      </a:r>
                      <a:r>
                        <a:rPr lang="en-GB" baseline="0" dirty="0" smtClean="0"/>
                        <a:t> a small beer.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991169">
                <a:tc>
                  <a:txBody>
                    <a:bodyPr/>
                    <a:lstStyle/>
                    <a:p>
                      <a:r>
                        <a:rPr lang="en-GB" dirty="0" smtClean="0"/>
                        <a:t>5.  I would like a hamburger and chips and a mineral water.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5536" y="1556792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err="1" smtClean="0">
                <a:solidFill>
                  <a:schemeClr val="bg2">
                    <a:lumMod val="10000"/>
                  </a:schemeClr>
                </a:solidFill>
              </a:rPr>
              <a:t>Quisiera</a:t>
            </a:r>
            <a:r>
              <a:rPr lang="en-GB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b="1" i="1" dirty="0" err="1" smtClean="0">
                <a:solidFill>
                  <a:schemeClr val="bg2">
                    <a:lumMod val="10000"/>
                  </a:schemeClr>
                </a:solidFill>
              </a:rPr>
              <a:t>una</a:t>
            </a:r>
            <a:r>
              <a:rPr lang="en-GB" b="1" i="1" dirty="0" smtClean="0">
                <a:solidFill>
                  <a:schemeClr val="bg2">
                    <a:lumMod val="10000"/>
                  </a:schemeClr>
                </a:solidFill>
              </a:rPr>
              <a:t> tapa de </a:t>
            </a:r>
            <a:r>
              <a:rPr lang="en-GB" b="1" i="1" dirty="0" err="1" smtClean="0">
                <a:solidFill>
                  <a:schemeClr val="bg2">
                    <a:lumMod val="10000"/>
                  </a:schemeClr>
                </a:solidFill>
              </a:rPr>
              <a:t>queso</a:t>
            </a:r>
            <a:r>
              <a:rPr lang="en-GB" b="1" i="1" dirty="0" smtClean="0">
                <a:solidFill>
                  <a:schemeClr val="bg2">
                    <a:lumMod val="10000"/>
                  </a:schemeClr>
                </a:solidFill>
              </a:rPr>
              <a:t> y un café con </a:t>
            </a:r>
            <a:r>
              <a:rPr lang="en-GB" b="1" i="1" dirty="0" err="1" smtClean="0">
                <a:solidFill>
                  <a:schemeClr val="bg2">
                    <a:lumMod val="10000"/>
                  </a:schemeClr>
                </a:solidFill>
              </a:rPr>
              <a:t>leche</a:t>
            </a:r>
            <a:r>
              <a:rPr lang="en-GB" b="1" i="1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GB" b="1" i="1" dirty="0" err="1" smtClean="0">
                <a:solidFill>
                  <a:schemeClr val="bg2">
                    <a:lumMod val="10000"/>
                  </a:schemeClr>
                </a:solidFill>
              </a:rPr>
              <a:t>por</a:t>
            </a:r>
            <a:r>
              <a:rPr lang="en-GB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b="1" i="1" dirty="0" err="1" smtClean="0">
                <a:solidFill>
                  <a:schemeClr val="bg2">
                    <a:lumMod val="10000"/>
                  </a:schemeClr>
                </a:solidFill>
              </a:rPr>
              <a:t>favor</a:t>
            </a:r>
            <a:r>
              <a:rPr lang="en-GB" b="1" i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en-GB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70892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err="1" smtClean="0">
                <a:solidFill>
                  <a:schemeClr val="bg2">
                    <a:lumMod val="10000"/>
                  </a:schemeClr>
                </a:solidFill>
              </a:rPr>
              <a:t>Quisiera</a:t>
            </a:r>
            <a:r>
              <a:rPr lang="en-GB" b="1" i="1" dirty="0" smtClean="0">
                <a:solidFill>
                  <a:schemeClr val="bg2">
                    <a:lumMod val="10000"/>
                  </a:schemeClr>
                </a:solidFill>
              </a:rPr>
              <a:t> un </a:t>
            </a:r>
            <a:r>
              <a:rPr lang="en-GB" b="1" i="1" dirty="0" err="1" smtClean="0">
                <a:solidFill>
                  <a:schemeClr val="bg2">
                    <a:lumMod val="10000"/>
                  </a:schemeClr>
                </a:solidFill>
              </a:rPr>
              <a:t>bocadillo</a:t>
            </a:r>
            <a:r>
              <a:rPr lang="en-GB" b="1" i="1" dirty="0" smtClean="0">
                <a:solidFill>
                  <a:schemeClr val="bg2">
                    <a:lumMod val="10000"/>
                  </a:schemeClr>
                </a:solidFill>
              </a:rPr>
              <a:t> de </a:t>
            </a:r>
            <a:r>
              <a:rPr lang="en-GB" b="1" i="1" dirty="0" err="1" smtClean="0">
                <a:solidFill>
                  <a:schemeClr val="bg2">
                    <a:lumMod val="10000"/>
                  </a:schemeClr>
                </a:solidFill>
              </a:rPr>
              <a:t>jamón</a:t>
            </a:r>
            <a:r>
              <a:rPr lang="en-GB" b="1" i="1" dirty="0" smtClean="0">
                <a:solidFill>
                  <a:schemeClr val="bg2">
                    <a:lumMod val="10000"/>
                  </a:schemeClr>
                </a:solidFill>
              </a:rPr>
              <a:t> y </a:t>
            </a:r>
            <a:r>
              <a:rPr lang="en-GB" b="1" i="1" dirty="0" err="1" smtClean="0">
                <a:solidFill>
                  <a:schemeClr val="bg2">
                    <a:lumMod val="10000"/>
                  </a:schemeClr>
                </a:solidFill>
              </a:rPr>
              <a:t>una</a:t>
            </a:r>
            <a:r>
              <a:rPr lang="en-GB" b="1" i="1" dirty="0" smtClean="0">
                <a:solidFill>
                  <a:schemeClr val="bg2">
                    <a:lumMod val="10000"/>
                  </a:schemeClr>
                </a:solidFill>
              </a:rPr>
              <a:t> coca cola, </a:t>
            </a:r>
            <a:r>
              <a:rPr lang="en-GB" b="1" i="1" dirty="0" err="1" smtClean="0">
                <a:solidFill>
                  <a:schemeClr val="bg2">
                    <a:lumMod val="10000"/>
                  </a:schemeClr>
                </a:solidFill>
              </a:rPr>
              <a:t>por</a:t>
            </a:r>
            <a:r>
              <a:rPr lang="en-GB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b="1" i="1" dirty="0" err="1" smtClean="0">
                <a:solidFill>
                  <a:schemeClr val="bg2">
                    <a:lumMod val="10000"/>
                  </a:schemeClr>
                </a:solidFill>
              </a:rPr>
              <a:t>favor</a:t>
            </a:r>
            <a:r>
              <a:rPr lang="en-GB" b="1" i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en-GB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64502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err="1" smtClean="0">
                <a:solidFill>
                  <a:schemeClr val="bg2">
                    <a:lumMod val="10000"/>
                  </a:schemeClr>
                </a:solidFill>
              </a:rPr>
              <a:t>Quisiera</a:t>
            </a:r>
            <a:r>
              <a:rPr lang="en-GB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b="1" i="1" dirty="0" err="1" smtClean="0">
                <a:solidFill>
                  <a:schemeClr val="bg2">
                    <a:lumMod val="10000"/>
                  </a:schemeClr>
                </a:solidFill>
              </a:rPr>
              <a:t>una</a:t>
            </a:r>
            <a:r>
              <a:rPr lang="en-GB" b="1" i="1" dirty="0" smtClean="0">
                <a:solidFill>
                  <a:schemeClr val="bg2">
                    <a:lumMod val="10000"/>
                  </a:schemeClr>
                </a:solidFill>
              </a:rPr>
              <a:t> tortilla con </a:t>
            </a:r>
            <a:r>
              <a:rPr lang="en-GB" b="1" i="1" dirty="0" err="1" smtClean="0">
                <a:solidFill>
                  <a:schemeClr val="bg2">
                    <a:lumMod val="10000"/>
                  </a:schemeClr>
                </a:solidFill>
              </a:rPr>
              <a:t>ensalada</a:t>
            </a:r>
            <a:r>
              <a:rPr lang="en-GB" b="1" i="1" dirty="0" smtClean="0">
                <a:solidFill>
                  <a:schemeClr val="bg2">
                    <a:lumMod val="10000"/>
                  </a:schemeClr>
                </a:solidFill>
              </a:rPr>
              <a:t> y </a:t>
            </a:r>
            <a:r>
              <a:rPr lang="en-GB" b="1" i="1" dirty="0" err="1" smtClean="0">
                <a:solidFill>
                  <a:schemeClr val="bg2">
                    <a:lumMod val="10000"/>
                  </a:schemeClr>
                </a:solidFill>
              </a:rPr>
              <a:t>una</a:t>
            </a:r>
            <a:r>
              <a:rPr lang="en-GB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b="1" i="1" dirty="0" err="1" smtClean="0">
                <a:solidFill>
                  <a:schemeClr val="bg2">
                    <a:lumMod val="10000"/>
                  </a:schemeClr>
                </a:solidFill>
              </a:rPr>
              <a:t>limonada</a:t>
            </a:r>
            <a:r>
              <a:rPr lang="en-GB" b="1" i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en-GB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458286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err="1" smtClean="0">
                <a:solidFill>
                  <a:schemeClr val="bg2">
                    <a:lumMod val="10000"/>
                  </a:schemeClr>
                </a:solidFill>
              </a:rPr>
              <a:t>Quisiera</a:t>
            </a:r>
            <a:r>
              <a:rPr lang="en-GB" b="1" i="1" dirty="0" smtClean="0">
                <a:solidFill>
                  <a:schemeClr val="bg2">
                    <a:lumMod val="10000"/>
                  </a:schemeClr>
                </a:solidFill>
              </a:rPr>
              <a:t> la paella y </a:t>
            </a:r>
            <a:r>
              <a:rPr lang="en-GB" b="1" i="1" dirty="0" err="1" smtClean="0">
                <a:solidFill>
                  <a:schemeClr val="bg2">
                    <a:lumMod val="10000"/>
                  </a:schemeClr>
                </a:solidFill>
              </a:rPr>
              <a:t>una</a:t>
            </a:r>
            <a:r>
              <a:rPr lang="en-GB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b="1" i="1" dirty="0" err="1" smtClean="0">
                <a:solidFill>
                  <a:schemeClr val="bg2">
                    <a:lumMod val="10000"/>
                  </a:schemeClr>
                </a:solidFill>
              </a:rPr>
              <a:t>caña</a:t>
            </a:r>
            <a:r>
              <a:rPr lang="en-GB" b="1" i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en-GB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5518973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err="1" smtClean="0">
                <a:solidFill>
                  <a:schemeClr val="bg2">
                    <a:lumMod val="10000"/>
                  </a:schemeClr>
                </a:solidFill>
              </a:rPr>
              <a:t>Quisiera</a:t>
            </a:r>
            <a:r>
              <a:rPr lang="en-GB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b="1" i="1" dirty="0" err="1" smtClean="0">
                <a:solidFill>
                  <a:schemeClr val="bg2">
                    <a:lumMod val="10000"/>
                  </a:schemeClr>
                </a:solidFill>
              </a:rPr>
              <a:t>una</a:t>
            </a:r>
            <a:r>
              <a:rPr lang="en-GB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b="1" i="1" dirty="0" err="1" smtClean="0">
                <a:solidFill>
                  <a:schemeClr val="bg2">
                    <a:lumMod val="10000"/>
                  </a:schemeClr>
                </a:solidFill>
              </a:rPr>
              <a:t>hamburguesa</a:t>
            </a:r>
            <a:r>
              <a:rPr lang="en-GB" b="1" i="1" dirty="0" smtClean="0">
                <a:solidFill>
                  <a:schemeClr val="bg2">
                    <a:lumMod val="10000"/>
                  </a:schemeClr>
                </a:solidFill>
              </a:rPr>
              <a:t> con </a:t>
            </a:r>
            <a:r>
              <a:rPr lang="en-GB" b="1" i="1" dirty="0" err="1" smtClean="0">
                <a:solidFill>
                  <a:schemeClr val="bg2">
                    <a:lumMod val="10000"/>
                  </a:schemeClr>
                </a:solidFill>
              </a:rPr>
              <a:t>patatas</a:t>
            </a:r>
            <a:r>
              <a:rPr lang="en-GB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b="1" i="1" dirty="0" err="1" smtClean="0">
                <a:solidFill>
                  <a:schemeClr val="bg2">
                    <a:lumMod val="10000"/>
                  </a:schemeClr>
                </a:solidFill>
              </a:rPr>
              <a:t>fritas</a:t>
            </a:r>
            <a:r>
              <a:rPr lang="en-GB" b="1" i="1" dirty="0" smtClean="0">
                <a:solidFill>
                  <a:schemeClr val="bg2">
                    <a:lumMod val="10000"/>
                  </a:schemeClr>
                </a:solidFill>
              </a:rPr>
              <a:t> y </a:t>
            </a:r>
            <a:r>
              <a:rPr lang="en-GB" b="1" i="1" dirty="0" err="1" smtClean="0">
                <a:solidFill>
                  <a:schemeClr val="bg2">
                    <a:lumMod val="10000"/>
                  </a:schemeClr>
                </a:solidFill>
              </a:rPr>
              <a:t>una</a:t>
            </a:r>
            <a:r>
              <a:rPr lang="en-GB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b="1" i="1" dirty="0" err="1" smtClean="0">
                <a:solidFill>
                  <a:schemeClr val="bg2">
                    <a:lumMod val="10000"/>
                  </a:schemeClr>
                </a:solidFill>
              </a:rPr>
              <a:t>agua</a:t>
            </a:r>
            <a:r>
              <a:rPr lang="en-GB" b="1" i="1" dirty="0" smtClean="0">
                <a:solidFill>
                  <a:schemeClr val="bg2">
                    <a:lumMod val="10000"/>
                  </a:schemeClr>
                </a:solidFill>
              </a:rPr>
              <a:t> mineral.</a:t>
            </a:r>
            <a:endParaRPr lang="en-GB" b="1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18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6632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¿</a:t>
            </a:r>
            <a:r>
              <a:rPr lang="en-GB" sz="3200" b="1" dirty="0" err="1" smtClean="0"/>
              <a:t>Qué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va</a:t>
            </a:r>
            <a:r>
              <a:rPr lang="en-GB" sz="3200" b="1" dirty="0" smtClean="0"/>
              <a:t> a </a:t>
            </a:r>
            <a:r>
              <a:rPr lang="en-GB" sz="3200" b="1" dirty="0" err="1" smtClean="0"/>
              <a:t>tomar</a:t>
            </a:r>
            <a:r>
              <a:rPr lang="en-GB" sz="3200" b="1" dirty="0" smtClean="0"/>
              <a:t>?</a:t>
            </a:r>
            <a:endParaRPr lang="en-GB" sz="32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762889"/>
              </p:ext>
            </p:extLst>
          </p:nvPr>
        </p:nvGraphicFramePr>
        <p:xfrm>
          <a:off x="395536" y="908720"/>
          <a:ext cx="8424936" cy="5472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24936"/>
              </a:tblGrid>
              <a:tr h="1094522">
                <a:tc>
                  <a:txBody>
                    <a:bodyPr/>
                    <a:lstStyle/>
                    <a:p>
                      <a:r>
                        <a:rPr lang="en-GB" dirty="0" smtClean="0"/>
                        <a:t>1  I would like a tapa (snack-size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portion)</a:t>
                      </a:r>
                      <a:r>
                        <a:rPr lang="en-GB" baseline="0" dirty="0" smtClean="0"/>
                        <a:t> of cheese and a white coffee please.</a:t>
                      </a:r>
                      <a:endParaRPr lang="en-GB" dirty="0"/>
                    </a:p>
                  </a:txBody>
                  <a:tcPr/>
                </a:tc>
              </a:tr>
              <a:tr h="1094522">
                <a:tc>
                  <a:txBody>
                    <a:bodyPr/>
                    <a:lstStyle/>
                    <a:p>
                      <a:r>
                        <a:rPr lang="en-GB" dirty="0" smtClean="0"/>
                        <a:t>2  I would like a ham sandwich</a:t>
                      </a:r>
                      <a:r>
                        <a:rPr lang="en-GB" baseline="0" dirty="0" smtClean="0"/>
                        <a:t> and a coke please.</a:t>
                      </a:r>
                      <a:endParaRPr lang="en-GB" dirty="0"/>
                    </a:p>
                  </a:txBody>
                  <a:tcPr/>
                </a:tc>
              </a:tr>
              <a:tr h="1094522">
                <a:tc>
                  <a:txBody>
                    <a:bodyPr/>
                    <a:lstStyle/>
                    <a:p>
                      <a:r>
                        <a:rPr lang="en-GB" dirty="0" smtClean="0"/>
                        <a:t>3  I would like an</a:t>
                      </a:r>
                      <a:r>
                        <a:rPr lang="en-GB" baseline="0" dirty="0" smtClean="0"/>
                        <a:t> omelette with salad and a lemonade.</a:t>
                      </a:r>
                      <a:endParaRPr lang="en-GB" dirty="0"/>
                    </a:p>
                  </a:txBody>
                  <a:tcPr/>
                </a:tc>
              </a:tr>
              <a:tr h="1094522">
                <a:tc>
                  <a:txBody>
                    <a:bodyPr/>
                    <a:lstStyle/>
                    <a:p>
                      <a:r>
                        <a:rPr lang="en-GB" dirty="0" smtClean="0"/>
                        <a:t>4.  I would like the paella and</a:t>
                      </a:r>
                      <a:r>
                        <a:rPr lang="en-GB" baseline="0" dirty="0" smtClean="0"/>
                        <a:t> a small beer.</a:t>
                      </a:r>
                      <a:endParaRPr lang="en-GB" dirty="0"/>
                    </a:p>
                  </a:txBody>
                  <a:tcPr/>
                </a:tc>
              </a:tr>
              <a:tr h="1094522">
                <a:tc>
                  <a:txBody>
                    <a:bodyPr/>
                    <a:lstStyle/>
                    <a:p>
                      <a:r>
                        <a:rPr lang="en-GB" dirty="0" smtClean="0"/>
                        <a:t>5.  I would like a hamburger and chips and a mineral water.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585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140743"/>
              </p:ext>
            </p:extLst>
          </p:nvPr>
        </p:nvGraphicFramePr>
        <p:xfrm>
          <a:off x="395536" y="476672"/>
          <a:ext cx="3816423" cy="5184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1773"/>
                <a:gridCol w="1586499"/>
                <a:gridCol w="1368151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1</a:t>
                      </a:r>
                      <a:endParaRPr lang="en-GB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Individual consultations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9.10 – 9.20</a:t>
                      </a:r>
                      <a:endParaRPr lang="en-GB" dirty="0"/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2</a:t>
                      </a:r>
                      <a:endParaRPr lang="en-GB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9.20 – 9.30</a:t>
                      </a:r>
                      <a:endParaRPr lang="en-GB" dirty="0"/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3</a:t>
                      </a:r>
                      <a:endParaRPr lang="en-GB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9.30 – 9.40</a:t>
                      </a:r>
                      <a:endParaRPr lang="en-GB" dirty="0"/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 smtClean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9.40 – 9.50</a:t>
                      </a:r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5</a:t>
                      </a:r>
                      <a:endParaRPr lang="en-GB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9.50 – 10.00</a:t>
                      </a:r>
                      <a:endParaRPr lang="en-GB" dirty="0"/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/>
                        <a:t>6</a:t>
                      </a:r>
                      <a:endParaRPr lang="en-GB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10.00 – 10.10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607946"/>
              </p:ext>
            </p:extLst>
          </p:nvPr>
        </p:nvGraphicFramePr>
        <p:xfrm>
          <a:off x="4499992" y="476672"/>
          <a:ext cx="4392488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9248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  </a:t>
                      </a:r>
                      <a:r>
                        <a:rPr lang="en-GB" dirty="0" smtClean="0">
                          <a:hlinkClick r:id="rId2"/>
                        </a:rPr>
                        <a:t>http://oye.languageskills.co.uk</a:t>
                      </a:r>
                      <a:r>
                        <a:rPr lang="en-GB" dirty="0" smtClean="0"/>
                        <a:t> – Y10/11 topics – Food  Instructions on the A4 sheet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2. </a:t>
                      </a:r>
                      <a:r>
                        <a:rPr lang="en-GB" dirty="0" smtClean="0">
                          <a:hlinkClick r:id="rId3"/>
                        </a:rPr>
                        <a:t>http://www.bbc.co.uk/languages/spanish/lj/night_out/tapas/</a:t>
                      </a:r>
                      <a:r>
                        <a:rPr lang="en-GB" dirty="0" smtClean="0"/>
                        <a:t> </a:t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Do all activity stages 1-4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  </a:t>
                      </a:r>
                      <a:r>
                        <a:rPr lang="en-GB" dirty="0" smtClean="0">
                          <a:hlinkClick r:id="rId4"/>
                        </a:rPr>
                        <a:t>http://www.bbc.co.uk/languages/spanish/lj/night_out/menu/</a:t>
                      </a:r>
                      <a:r>
                        <a:rPr lang="en-GB" dirty="0" smtClean="0"/>
                        <a:t> </a:t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Do all activity stages 1-4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  Vocab Express – is now live!</a:t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Go</a:t>
                      </a:r>
                      <a:r>
                        <a:rPr lang="en-GB" baseline="0" dirty="0" smtClean="0"/>
                        <a:t> to Travel – </a:t>
                      </a:r>
                      <a:br>
                        <a:rPr lang="en-GB" baseline="0" dirty="0" smtClean="0"/>
                      </a:br>
                      <a:r>
                        <a:rPr lang="en-GB" baseline="0" dirty="0" smtClean="0"/>
                        <a:t>a.  Food &amp; Drink</a:t>
                      </a:r>
                      <a:br>
                        <a:rPr lang="en-GB" baseline="0" dirty="0" smtClean="0"/>
                      </a:br>
                      <a:r>
                        <a:rPr lang="en-GB" baseline="0" dirty="0" smtClean="0"/>
                        <a:t>b.  In the restaurant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  After your 10 minute preparation with me, you can</a:t>
                      </a:r>
                      <a:r>
                        <a:rPr lang="en-GB" baseline="0" dirty="0" smtClean="0"/>
                        <a:t> choose to practise the conversation in the restaurant for next assessment.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6021288"/>
            <a:ext cx="8496944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Homework:  Complete Vocab Express sections Food &amp; Drink and In the restaurant and practise the restaurant conversation.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77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436</Words>
  <Application>Microsoft Office PowerPoint</Application>
  <PresentationFormat>On-screen Show (4:3)</PresentationFormat>
  <Paragraphs>64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Mark Dawes</cp:lastModifiedBy>
  <cp:revision>6</cp:revision>
  <dcterms:created xsi:type="dcterms:W3CDTF">2011-09-19T04:12:24Z</dcterms:created>
  <dcterms:modified xsi:type="dcterms:W3CDTF">2012-08-16T08:34:10Z</dcterms:modified>
</cp:coreProperties>
</file>