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74" r:id="rId4"/>
    <p:sldId id="262" r:id="rId5"/>
    <p:sldId id="259" r:id="rId6"/>
    <p:sldId id="263" r:id="rId7"/>
    <p:sldId id="272" r:id="rId8"/>
    <p:sldId id="257" r:id="rId9"/>
    <p:sldId id="261" r:id="rId10"/>
    <p:sldId id="260" r:id="rId11"/>
    <p:sldId id="264" r:id="rId12"/>
    <p:sldId id="265" r:id="rId13"/>
    <p:sldId id="275" r:id="rId14"/>
    <p:sldId id="266" r:id="rId15"/>
    <p:sldId id="267" r:id="rId16"/>
    <p:sldId id="268" r:id="rId17"/>
    <p:sldId id="269" r:id="rId18"/>
    <p:sldId id="270" r:id="rId19"/>
  </p:sldIdLst>
  <p:sldSz cx="9144000" cy="6858000" type="screen4x3"/>
  <p:notesSz cx="6858000" cy="9715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07" autoAdjust="0"/>
  </p:normalViewPr>
  <p:slideViewPr>
    <p:cSldViewPr>
      <p:cViewPr varScale="1">
        <p:scale>
          <a:sx n="57" d="100"/>
          <a:sy n="57" d="100"/>
        </p:scale>
        <p:origin x="-8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12" Type="http://schemas.openxmlformats.org/officeDocument/2006/relationships/image" Target="../media/image12.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5" Type="http://schemas.openxmlformats.org/officeDocument/2006/relationships/image" Target="../media/image5.wmf"/><Relationship Id="rId10" Type="http://schemas.openxmlformats.org/officeDocument/2006/relationships/image" Target="../media/image10.wmf"/><Relationship Id="rId4" Type="http://schemas.openxmlformats.org/officeDocument/2006/relationships/image" Target="../media/image4.wmf"/><Relationship Id="rId9"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5.wmf"/><Relationship Id="rId7" Type="http://schemas.openxmlformats.org/officeDocument/2006/relationships/image" Target="../media/image2.wmf"/><Relationship Id="rId2" Type="http://schemas.openxmlformats.org/officeDocument/2006/relationships/image" Target="../media/image12.wmf"/><Relationship Id="rId1" Type="http://schemas.openxmlformats.org/officeDocument/2006/relationships/image" Target="../media/image1.wmf"/><Relationship Id="rId6" Type="http://schemas.openxmlformats.org/officeDocument/2006/relationships/image" Target="../media/image3.wmf"/><Relationship Id="rId5" Type="http://schemas.openxmlformats.org/officeDocument/2006/relationships/image" Target="../media/image7.wmf"/><Relationship Id="rId10"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wmf"/><Relationship Id="rId1" Type="http://schemas.openxmlformats.org/officeDocument/2006/relationships/image" Target="../media/image3.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vl1pPr>
          </a:lstStyle>
          <a:p>
            <a:fld id="{4637608B-DCAA-4401-AEE0-83D7CB8C7D65}" type="datetimeFigureOut">
              <a:rPr lang="en-GB" smtClean="0"/>
              <a:t>12/09/2011</a:t>
            </a:fld>
            <a:endParaRPr lang="en-GB"/>
          </a:p>
        </p:txBody>
      </p:sp>
      <p:sp>
        <p:nvSpPr>
          <p:cNvPr id="4" name="Slide Image Placeholder 3"/>
          <p:cNvSpPr>
            <a:spLocks noGrp="1" noRot="1" noChangeAspect="1"/>
          </p:cNvSpPr>
          <p:nvPr>
            <p:ph type="sldImg" idx="2"/>
          </p:nvPr>
        </p:nvSpPr>
        <p:spPr>
          <a:xfrm>
            <a:off x="1000125" y="728663"/>
            <a:ext cx="4857750" cy="36433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14863"/>
            <a:ext cx="5486400" cy="43719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8039"/>
            <a:ext cx="2971800" cy="4857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28039"/>
            <a:ext cx="2971800" cy="485775"/>
          </a:xfrm>
          <a:prstGeom prst="rect">
            <a:avLst/>
          </a:prstGeom>
        </p:spPr>
        <p:txBody>
          <a:bodyPr vert="horz" lIns="91440" tIns="45720" rIns="91440" bIns="45720" rtlCol="0" anchor="b"/>
          <a:lstStyle>
            <a:lvl1pPr algn="r">
              <a:defRPr sz="1200"/>
            </a:lvl1pPr>
          </a:lstStyle>
          <a:p>
            <a:fld id="{5B25F2D2-F85D-46A5-B0FC-0D7C324319AC}" type="slidenum">
              <a:rPr lang="en-GB" smtClean="0"/>
              <a:t>‹#›</a:t>
            </a:fld>
            <a:endParaRPr lang="en-GB"/>
          </a:p>
        </p:txBody>
      </p:sp>
    </p:spTree>
    <p:extLst>
      <p:ext uri="{BB962C8B-B14F-4D97-AF65-F5344CB8AC3E}">
        <p14:creationId xmlns:p14="http://schemas.microsoft.com/office/powerpoint/2010/main" val="195529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Card pair</a:t>
            </a:r>
            <a:r>
              <a:rPr lang="en-GB" baseline="0" dirty="0" smtClean="0"/>
              <a:t> work – need to circulate to ask “</a:t>
            </a:r>
            <a:r>
              <a:rPr lang="en-GB" baseline="0" dirty="0" err="1" smtClean="0"/>
              <a:t>Que</a:t>
            </a:r>
            <a:r>
              <a:rPr lang="en-GB" baseline="0" dirty="0" smtClean="0"/>
              <a:t> </a:t>
            </a:r>
            <a:r>
              <a:rPr lang="en-GB" baseline="0" dirty="0" err="1" smtClean="0"/>
              <a:t>te</a:t>
            </a:r>
            <a:r>
              <a:rPr lang="en-GB" baseline="0" dirty="0" smtClean="0"/>
              <a:t> </a:t>
            </a:r>
            <a:r>
              <a:rPr lang="en-GB" baseline="0" dirty="0" err="1" smtClean="0"/>
              <a:t>gusta</a:t>
            </a:r>
            <a:r>
              <a:rPr lang="en-GB" baseline="0" dirty="0" smtClean="0"/>
              <a:t> comer?  </a:t>
            </a:r>
            <a:r>
              <a:rPr lang="en-GB" baseline="0" dirty="0" err="1" smtClean="0"/>
              <a:t>Que</a:t>
            </a:r>
            <a:r>
              <a:rPr lang="en-GB" baseline="0" dirty="0" smtClean="0"/>
              <a:t> no </a:t>
            </a:r>
            <a:r>
              <a:rPr lang="en-GB" baseline="0" dirty="0" err="1" smtClean="0"/>
              <a:t>te</a:t>
            </a:r>
            <a:r>
              <a:rPr lang="en-GB" baseline="0" dirty="0" smtClean="0"/>
              <a:t> </a:t>
            </a:r>
            <a:r>
              <a:rPr lang="en-GB" baseline="0" dirty="0" err="1" smtClean="0"/>
              <a:t>gusta</a:t>
            </a:r>
            <a:r>
              <a:rPr lang="en-GB" baseline="0" dirty="0" smtClean="0"/>
              <a:t> comer?</a:t>
            </a:r>
          </a:p>
          <a:p>
            <a:r>
              <a:rPr lang="en-GB" baseline="0" dirty="0" smtClean="0"/>
              <a:t>Pairs must match up with each other exactly – identical cards.</a:t>
            </a:r>
            <a:endParaRPr lang="en-GB" dirty="0"/>
          </a:p>
        </p:txBody>
      </p:sp>
      <p:sp>
        <p:nvSpPr>
          <p:cNvPr id="4" name="Slide Number Placeholder 3"/>
          <p:cNvSpPr>
            <a:spLocks noGrp="1"/>
          </p:cNvSpPr>
          <p:nvPr>
            <p:ph type="sldNum" sz="quarter" idx="10"/>
          </p:nvPr>
        </p:nvSpPr>
        <p:spPr/>
        <p:txBody>
          <a:bodyPr/>
          <a:lstStyle/>
          <a:p>
            <a:fld id="{5B25F2D2-F85D-46A5-B0FC-0D7C324319AC}" type="slidenum">
              <a:rPr lang="en-GB" smtClean="0"/>
              <a:t>3</a:t>
            </a:fld>
            <a:endParaRPr lang="en-GB"/>
          </a:p>
        </p:txBody>
      </p:sp>
    </p:spTree>
    <p:extLst>
      <p:ext uri="{BB962C8B-B14F-4D97-AF65-F5344CB8AC3E}">
        <p14:creationId xmlns:p14="http://schemas.microsoft.com/office/powerpoint/2010/main" val="340772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matching up activity should be quite</a:t>
            </a:r>
            <a:r>
              <a:rPr lang="en-GB" baseline="0" dirty="0" smtClean="0"/>
              <a:t> straightforward.  Encourage students to speculate as to the meanings of some of the other words too – i.e. </a:t>
            </a:r>
            <a:r>
              <a:rPr lang="en-GB" baseline="0" dirty="0" err="1" smtClean="0"/>
              <a:t>lata</a:t>
            </a:r>
            <a:r>
              <a:rPr lang="en-GB" baseline="0" dirty="0" smtClean="0"/>
              <a:t> – </a:t>
            </a:r>
            <a:r>
              <a:rPr lang="en-GB" baseline="0" dirty="0" err="1" smtClean="0"/>
              <a:t>cucharada</a:t>
            </a:r>
            <a:r>
              <a:rPr lang="en-GB" baseline="0" dirty="0" smtClean="0"/>
              <a:t> – </a:t>
            </a:r>
            <a:r>
              <a:rPr lang="en-GB" baseline="0" dirty="0" err="1" smtClean="0"/>
              <a:t>mediana</a:t>
            </a:r>
            <a:r>
              <a:rPr lang="en-GB" baseline="0" dirty="0" smtClean="0"/>
              <a:t> – </a:t>
            </a:r>
            <a:r>
              <a:rPr lang="en-GB" baseline="0" dirty="0" err="1" smtClean="0"/>
              <a:t>asado</a:t>
            </a:r>
            <a:r>
              <a:rPr lang="en-GB" baseline="0" dirty="0" smtClean="0"/>
              <a:t> – </a:t>
            </a:r>
            <a:r>
              <a:rPr lang="en-GB" baseline="0" dirty="0" err="1" smtClean="0"/>
              <a:t>maduro</a:t>
            </a:r>
            <a:r>
              <a:rPr lang="en-GB" baseline="0" dirty="0" smtClean="0"/>
              <a:t> - </a:t>
            </a:r>
            <a:r>
              <a:rPr lang="en-GB" baseline="0" dirty="0" err="1" smtClean="0"/>
              <a:t>molido</a:t>
            </a:r>
            <a:endParaRPr lang="en-GB" dirty="0"/>
          </a:p>
        </p:txBody>
      </p:sp>
      <p:sp>
        <p:nvSpPr>
          <p:cNvPr id="4" name="Slide Number Placeholder 3"/>
          <p:cNvSpPr>
            <a:spLocks noGrp="1"/>
          </p:cNvSpPr>
          <p:nvPr>
            <p:ph type="sldNum" sz="quarter" idx="10"/>
          </p:nvPr>
        </p:nvSpPr>
        <p:spPr/>
        <p:txBody>
          <a:bodyPr/>
          <a:lstStyle/>
          <a:p>
            <a:fld id="{57FBBBE2-A922-4903-9556-206DAEC37423}" type="slidenum">
              <a:rPr lang="en-GB" smtClean="0"/>
              <a:t>12</a:t>
            </a:fld>
            <a:endParaRPr lang="en-GB"/>
          </a:p>
        </p:txBody>
      </p:sp>
    </p:spTree>
    <p:extLst>
      <p:ext uri="{BB962C8B-B14F-4D97-AF65-F5344CB8AC3E}">
        <p14:creationId xmlns:p14="http://schemas.microsoft.com/office/powerpoint/2010/main" val="3375907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x minute brainstorm</a:t>
            </a:r>
            <a:r>
              <a:rPr lang="en-GB" baseline="0" dirty="0" smtClean="0"/>
              <a:t> of different dishes they could make with these ingredients – a bit like Ready Steady Cook!</a:t>
            </a:r>
            <a:endParaRPr lang="en-GB" dirty="0"/>
          </a:p>
        </p:txBody>
      </p:sp>
      <p:sp>
        <p:nvSpPr>
          <p:cNvPr id="4" name="Slide Number Placeholder 3"/>
          <p:cNvSpPr>
            <a:spLocks noGrp="1"/>
          </p:cNvSpPr>
          <p:nvPr>
            <p:ph type="sldNum" sz="quarter" idx="10"/>
          </p:nvPr>
        </p:nvSpPr>
        <p:spPr/>
        <p:txBody>
          <a:bodyPr/>
          <a:lstStyle/>
          <a:p>
            <a:fld id="{57FBBBE2-A922-4903-9556-206DAEC37423}" type="slidenum">
              <a:rPr lang="en-GB" smtClean="0"/>
              <a:t>14</a:t>
            </a:fld>
            <a:endParaRPr lang="en-GB"/>
          </a:p>
        </p:txBody>
      </p:sp>
    </p:spTree>
    <p:extLst>
      <p:ext uri="{BB962C8B-B14F-4D97-AF65-F5344CB8AC3E}">
        <p14:creationId xmlns:p14="http://schemas.microsoft.com/office/powerpoint/2010/main" val="6069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where we are heading with this!  A recipe</a:t>
            </a:r>
            <a:r>
              <a:rPr lang="en-GB" baseline="0" dirty="0" smtClean="0"/>
              <a:t> for tuna pasties.  The remainder of this lesson will be a reading task (to be completed at home but read through in class altogether)</a:t>
            </a:r>
            <a:endParaRPr lang="en-GB" dirty="0"/>
          </a:p>
        </p:txBody>
      </p:sp>
      <p:sp>
        <p:nvSpPr>
          <p:cNvPr id="4" name="Slide Number Placeholder 3"/>
          <p:cNvSpPr>
            <a:spLocks noGrp="1"/>
          </p:cNvSpPr>
          <p:nvPr>
            <p:ph type="sldNum" sz="quarter" idx="10"/>
          </p:nvPr>
        </p:nvSpPr>
        <p:spPr/>
        <p:txBody>
          <a:bodyPr/>
          <a:lstStyle/>
          <a:p>
            <a:fld id="{57FBBBE2-A922-4903-9556-206DAEC37423}" type="slidenum">
              <a:rPr lang="en-GB" smtClean="0"/>
              <a:t>15</a:t>
            </a:fld>
            <a:endParaRPr lang="en-GB"/>
          </a:p>
        </p:txBody>
      </p:sp>
    </p:spTree>
    <p:extLst>
      <p:ext uri="{BB962C8B-B14F-4D97-AF65-F5344CB8AC3E}">
        <p14:creationId xmlns:p14="http://schemas.microsoft.com/office/powerpoint/2010/main" val="186714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the questions for the pasty reading to be completed for homework.</a:t>
            </a:r>
            <a:endParaRPr lang="en-GB" dirty="0"/>
          </a:p>
        </p:txBody>
      </p:sp>
      <p:sp>
        <p:nvSpPr>
          <p:cNvPr id="4" name="Slide Number Placeholder 3"/>
          <p:cNvSpPr>
            <a:spLocks noGrp="1"/>
          </p:cNvSpPr>
          <p:nvPr>
            <p:ph type="sldNum" sz="quarter" idx="10"/>
          </p:nvPr>
        </p:nvSpPr>
        <p:spPr/>
        <p:txBody>
          <a:bodyPr/>
          <a:lstStyle/>
          <a:p>
            <a:fld id="{57FBBBE2-A922-4903-9556-206DAEC37423}" type="slidenum">
              <a:rPr lang="en-GB" smtClean="0"/>
              <a:t>17</a:t>
            </a:fld>
            <a:endParaRPr lang="en-GB"/>
          </a:p>
        </p:txBody>
      </p:sp>
    </p:spTree>
    <p:extLst>
      <p:ext uri="{BB962C8B-B14F-4D97-AF65-F5344CB8AC3E}">
        <p14:creationId xmlns:p14="http://schemas.microsoft.com/office/powerpoint/2010/main" val="42264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642F99-438E-483C-9D86-35ED4FB4147A}" type="slidenum">
              <a:rPr lang="en-GB"/>
              <a:pPr fontAlgn="base">
                <a:spcBef>
                  <a:spcPct val="0"/>
                </a:spcBef>
                <a:spcAft>
                  <a:spcPct val="0"/>
                </a:spcAft>
              </a:pPr>
              <a:t>18</a:t>
            </a:fld>
            <a:endParaRPr lang="en-GB"/>
          </a:p>
        </p:txBody>
      </p:sp>
      <p:sp>
        <p:nvSpPr>
          <p:cNvPr id="15363" name="Rectangle 7"/>
          <p:cNvSpPr txBox="1">
            <a:spLocks noGrp="1" noChangeArrowheads="1"/>
          </p:cNvSpPr>
          <p:nvPr/>
        </p:nvSpPr>
        <p:spPr bwMode="auto">
          <a:xfrm>
            <a:off x="3884613" y="9228039"/>
            <a:ext cx="2971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E3C9363-BEE8-446E-BE00-BB313B7132D9}" type="slidenum">
              <a:rPr lang="en-GB" sz="1200"/>
              <a:pPr algn="r"/>
              <a:t>18</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are used to this activity now and should not need lots of prompting.  But in case they do, examples could be:</a:t>
            </a:r>
            <a:br>
              <a:rPr lang="en-GB" dirty="0" smtClean="0"/>
            </a:br>
            <a:r>
              <a:rPr lang="en-GB" dirty="0" smtClean="0"/>
              <a:t>1.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a:t>
            </a:r>
            <a:r>
              <a:rPr lang="en-GB" dirty="0" err="1" smtClean="0"/>
              <a:t>jamón</a:t>
            </a:r>
            <a:r>
              <a:rPr lang="en-GB" dirty="0" smtClean="0"/>
              <a:t>?</a:t>
            </a:r>
            <a:br>
              <a:rPr lang="en-GB" dirty="0" smtClean="0"/>
            </a:br>
            <a:r>
              <a:rPr lang="en-GB" dirty="0" smtClean="0"/>
              <a:t>2.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tortilla?</a:t>
            </a:r>
            <a:br>
              <a:rPr lang="en-GB" dirty="0" smtClean="0"/>
            </a:br>
            <a:r>
              <a:rPr lang="en-GB" dirty="0" smtClean="0"/>
              <a:t>3. </a:t>
            </a:r>
            <a:r>
              <a:rPr lang="en-GB" dirty="0" smtClean="0">
                <a:solidFill>
                  <a:srgbClr val="FF0000"/>
                </a:solidFill>
              </a:rPr>
              <a:t>¿</a:t>
            </a:r>
            <a:r>
              <a:rPr lang="en-GB" dirty="0" err="1" smtClean="0"/>
              <a:t>Cuál</a:t>
            </a:r>
            <a:r>
              <a:rPr lang="en-GB" dirty="0" smtClean="0"/>
              <a:t> </a:t>
            </a:r>
            <a:r>
              <a:rPr lang="en-GB" dirty="0" err="1" smtClean="0"/>
              <a:t>es</a:t>
            </a:r>
            <a:r>
              <a:rPr lang="en-GB" dirty="0" smtClean="0"/>
              <a:t> </a:t>
            </a:r>
            <a:r>
              <a:rPr lang="en-GB" dirty="0" err="1" smtClean="0"/>
              <a:t>tu</a:t>
            </a:r>
            <a:r>
              <a:rPr lang="en-GB" dirty="0" smtClean="0"/>
              <a:t> </a:t>
            </a:r>
            <a:r>
              <a:rPr lang="en-GB" dirty="0" err="1" smtClean="0"/>
              <a:t>bocadillo</a:t>
            </a:r>
            <a:r>
              <a:rPr lang="en-GB" dirty="0" smtClean="0"/>
              <a:t> </a:t>
            </a:r>
            <a:r>
              <a:rPr lang="en-GB" dirty="0" err="1" smtClean="0"/>
              <a:t>favorito</a:t>
            </a:r>
            <a:r>
              <a:rPr lang="en-GB" dirty="0" smtClean="0"/>
              <a:t>?</a:t>
            </a:r>
            <a:br>
              <a:rPr lang="en-GB" dirty="0" smtClean="0"/>
            </a:br>
            <a:r>
              <a:rPr lang="en-GB" dirty="0" smtClean="0"/>
              <a:t>4.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a:t>
            </a:r>
            <a:r>
              <a:rPr lang="en-GB" dirty="0" err="1" smtClean="0"/>
              <a:t>salchicha</a:t>
            </a:r>
            <a:r>
              <a:rPr lang="en-GB" dirty="0" smtClean="0"/>
              <a:t>?</a:t>
            </a:r>
            <a:br>
              <a:rPr lang="en-GB" dirty="0" smtClean="0"/>
            </a:br>
            <a:r>
              <a:rPr lang="en-GB" dirty="0" smtClean="0"/>
              <a:t>5. </a:t>
            </a:r>
            <a:r>
              <a:rPr lang="en-GB" dirty="0" smtClean="0">
                <a:solidFill>
                  <a:srgbClr val="FF0000"/>
                </a:solidFill>
              </a:rPr>
              <a:t>¿</a:t>
            </a:r>
            <a:r>
              <a:rPr lang="en-GB" dirty="0" err="1" smtClean="0"/>
              <a:t>Que</a:t>
            </a:r>
            <a:r>
              <a:rPr lang="en-GB" dirty="0" smtClean="0"/>
              <a:t> no </a:t>
            </a:r>
            <a:r>
              <a:rPr lang="en-GB" dirty="0" err="1" smtClean="0"/>
              <a:t>te</a:t>
            </a:r>
            <a:r>
              <a:rPr lang="en-GB" dirty="0" smtClean="0"/>
              <a:t> </a:t>
            </a:r>
            <a:r>
              <a:rPr lang="en-GB" dirty="0" err="1" smtClean="0"/>
              <a:t>gusta</a:t>
            </a:r>
            <a:r>
              <a:rPr lang="en-GB" dirty="0" smtClean="0"/>
              <a:t> comer?</a:t>
            </a:r>
            <a:br>
              <a:rPr lang="en-GB" dirty="0" smtClean="0"/>
            </a:br>
            <a:r>
              <a:rPr lang="en-GB" dirty="0" smtClean="0"/>
              <a:t>6. </a:t>
            </a:r>
            <a:r>
              <a:rPr lang="en-GB" dirty="0" smtClean="0">
                <a:solidFill>
                  <a:srgbClr val="FF0000"/>
                </a:solidFill>
              </a:rPr>
              <a:t>¿</a:t>
            </a:r>
            <a:r>
              <a:rPr lang="en-GB" dirty="0" err="1" smtClean="0"/>
              <a:t>Te</a:t>
            </a:r>
            <a:r>
              <a:rPr lang="en-GB" dirty="0" smtClean="0"/>
              <a:t> </a:t>
            </a:r>
            <a:r>
              <a:rPr lang="en-GB" dirty="0" err="1" smtClean="0"/>
              <a:t>gusta</a:t>
            </a:r>
            <a:r>
              <a:rPr lang="en-GB" dirty="0" smtClean="0"/>
              <a:t> el </a:t>
            </a:r>
            <a:r>
              <a:rPr lang="en-GB" dirty="0" err="1" smtClean="0"/>
              <a:t>queso</a:t>
            </a:r>
            <a:r>
              <a:rPr lang="en-GB" dirty="0" smtClean="0"/>
              <a:t>?</a:t>
            </a:r>
            <a:br>
              <a:rPr lang="en-GB" dirty="0" smtClean="0"/>
            </a:br>
            <a:r>
              <a:rPr lang="en-GB" dirty="0" smtClean="0"/>
              <a:t>7. </a:t>
            </a:r>
            <a:r>
              <a:rPr lang="en-GB" dirty="0" smtClean="0">
                <a:solidFill>
                  <a:srgbClr val="FF0000"/>
                </a:solidFill>
              </a:rPr>
              <a:t>¿</a:t>
            </a:r>
            <a:r>
              <a:rPr lang="en-GB" dirty="0" err="1" smtClean="0"/>
              <a:t>Te</a:t>
            </a:r>
            <a:r>
              <a:rPr lang="en-GB" dirty="0" smtClean="0"/>
              <a:t> </a:t>
            </a:r>
            <a:r>
              <a:rPr lang="en-GB" dirty="0" err="1" smtClean="0"/>
              <a:t>gusta</a:t>
            </a:r>
            <a:r>
              <a:rPr lang="en-GB" dirty="0" smtClean="0"/>
              <a:t> el </a:t>
            </a:r>
            <a:r>
              <a:rPr lang="en-GB" dirty="0" err="1" smtClean="0"/>
              <a:t>tomate</a:t>
            </a:r>
            <a:r>
              <a:rPr lang="en-GB" dirty="0" smtClean="0"/>
              <a:t>?</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If necessary give clues:</a:t>
            </a:r>
            <a:br>
              <a:rPr lang="en-GB" smtClean="0"/>
            </a:br>
            <a:r>
              <a:rPr lang="en-GB" smtClean="0"/>
              <a:t/>
            </a:r>
            <a:br>
              <a:rPr lang="en-GB" smtClean="0"/>
            </a:br>
            <a:r>
              <a:rPr lang="en-GB" smtClean="0"/>
              <a:t>No es una persona es un animal</a:t>
            </a:r>
            <a:br>
              <a:rPr lang="en-GB" smtClean="0"/>
            </a:br>
            <a:r>
              <a:rPr lang="en-GB" smtClean="0"/>
              <a:t>Es de América del Sur</a:t>
            </a:r>
            <a:br>
              <a:rPr lang="en-GB" smtClean="0"/>
            </a:br>
            <a:r>
              <a:rPr lang="en-GB" smtClean="0"/>
              <a:t>Lleva un abrigo azul y un sombrero rojo</a:t>
            </a:r>
            <a:br>
              <a:rPr lang="en-GB" smtClean="0"/>
            </a:br>
            <a:r>
              <a:rPr lang="en-GB" smtClean="0"/>
              <a:t>Llega con el tren a Londres</a:t>
            </a:r>
            <a:br>
              <a:rPr lang="en-GB" smtClean="0"/>
            </a:br>
            <a:r>
              <a:rPr lang="en-GB" smtClean="0"/>
              <a:t>Su nombre empieza con ‘P’</a:t>
            </a:r>
            <a:endParaRPr lang="en-US" smtClean="0"/>
          </a:p>
        </p:txBody>
      </p:sp>
      <p:sp>
        <p:nvSpPr>
          <p:cNvPr id="4" name="Slide Number Placeholder 3"/>
          <p:cNvSpPr>
            <a:spLocks noGrp="1"/>
          </p:cNvSpPr>
          <p:nvPr>
            <p:ph type="sldNum" sz="quarter" idx="5"/>
          </p:nvPr>
        </p:nvSpPr>
        <p:spPr/>
        <p:txBody>
          <a:bodyPr/>
          <a:lstStyle/>
          <a:p>
            <a:pPr>
              <a:defRPr/>
            </a:pPr>
            <a:fld id="{9106AC02-BFD7-4227-8604-AA707A6F7116}"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Just a couple of interesting ‘celebrity’ favourite sandwiches.</a:t>
            </a: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2F9CDE-AFD7-4DB8-B768-AC06B4FFC63E}"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Es actor famoso</a:t>
            </a:r>
            <a:br>
              <a:rPr lang="en-GB" smtClean="0"/>
            </a:br>
            <a:r>
              <a:rPr lang="en-GB" smtClean="0"/>
              <a:t>Una de sus películas famosas es….</a:t>
            </a:r>
            <a:br>
              <a:rPr lang="en-GB" smtClean="0"/>
            </a:br>
            <a:r>
              <a:rPr lang="en-GB" smtClean="0"/>
              <a:t>Tiene 35 años</a:t>
            </a:r>
            <a:endParaRPr lang="en-US" smtClean="0"/>
          </a:p>
        </p:txBody>
      </p:sp>
      <p:sp>
        <p:nvSpPr>
          <p:cNvPr id="4" name="Slide Number Placeholder 3"/>
          <p:cNvSpPr>
            <a:spLocks noGrp="1"/>
          </p:cNvSpPr>
          <p:nvPr>
            <p:ph type="sldNum" sz="quarter" idx="5"/>
          </p:nvPr>
        </p:nvSpPr>
        <p:spPr/>
        <p:txBody>
          <a:bodyPr/>
          <a:lstStyle/>
          <a:p>
            <a:pPr>
              <a:defRPr/>
            </a:pPr>
            <a:fld id="{18A7866E-1841-4C38-B064-6934A0F73EB2}"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dirty="0" smtClean="0"/>
              <a:t>The second part of the video clip is about sandwiches.  Watch the video.  There will be 2 x obvious words we have not yet seen (</a:t>
            </a:r>
            <a:r>
              <a:rPr lang="en-GB" dirty="0" err="1" smtClean="0"/>
              <a:t>lacón</a:t>
            </a:r>
            <a:r>
              <a:rPr lang="en-GB" dirty="0" smtClean="0"/>
              <a:t>, which is a sort of ham) and </a:t>
            </a:r>
            <a:r>
              <a:rPr lang="en-GB" dirty="0" err="1" smtClean="0"/>
              <a:t>ajo</a:t>
            </a:r>
            <a:r>
              <a:rPr lang="en-GB" dirty="0" smtClean="0"/>
              <a:t>, which students may or may not remember from Y8.  </a:t>
            </a:r>
            <a:br>
              <a:rPr lang="en-GB" dirty="0" smtClean="0"/>
            </a:br>
            <a:r>
              <a:rPr lang="en-GB" dirty="0" smtClean="0"/>
              <a:t/>
            </a:r>
            <a:br>
              <a:rPr lang="en-GB" dirty="0" smtClean="0"/>
            </a:br>
            <a:r>
              <a:rPr lang="en-GB" dirty="0" smtClean="0"/>
              <a:t>We will try to take out the language for asking for things too.</a:t>
            </a:r>
            <a:endParaRPr lang="en-US" dirty="0" smtClean="0"/>
          </a:p>
        </p:txBody>
      </p:sp>
      <p:sp>
        <p:nvSpPr>
          <p:cNvPr id="4" name="Slide Number Placeholder 3"/>
          <p:cNvSpPr>
            <a:spLocks noGrp="1"/>
          </p:cNvSpPr>
          <p:nvPr>
            <p:ph type="sldNum" sz="quarter" idx="5"/>
          </p:nvPr>
        </p:nvSpPr>
        <p:spPr/>
        <p:txBody>
          <a:bodyPr/>
          <a:lstStyle/>
          <a:p>
            <a:pPr>
              <a:defRPr/>
            </a:pPr>
            <a:fld id="{7FC232F1-31D7-4E16-9CEA-9907302BF7CF}"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2EC879-BA76-452F-B815-22E58526BFA3}" type="slidenum">
              <a:rPr lang="en-GB" smtClean="0"/>
              <a:pPr>
                <a:defRPr/>
              </a:pPr>
              <a:t>8</a:t>
            </a:fld>
            <a:endParaRPr lang="en-GB" smtClean="0"/>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Pair work to discuss favourite sandwich fillings. Lesson 3 will have the answers to the last 2 questions!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Source of information:  http://www.mirror.co.uk/news/health-news/2009/05/14/lick-your-lips-at-this-lot-what-is-your-favourite-sandwich-115875-21357330/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3B8510-DBC0-4A87-B966-DFC78AE175F7}"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This activity would work in a variety of ways but one way would be to do it like a game of Family Fortunes where 1 representative from each half of the class would come up to the front and would have to answer a quick quiz question to get (or lose) control of the game.  Then the team in charge would choose whether to play or pass to the other team.  The team would then have to come up with the 4 answers of most popular sandwiches.  The next round of the game could then be played with the data on the following slide.</a:t>
            </a:r>
            <a:endParaRPr 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62DB2-6D9E-44B0-96D8-B306DD1B7D3F}" type="slidenum">
              <a:rPr lang="en-US"/>
              <a:pPr fontAlgn="base">
                <a:spcBef>
                  <a:spcPct val="0"/>
                </a:spcBef>
                <a:spcAft>
                  <a:spcPct val="0"/>
                </a:spcAft>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activities build on previous language (except ‘la </a:t>
            </a:r>
            <a:r>
              <a:rPr lang="en-GB" baseline="0" dirty="0" err="1" smtClean="0"/>
              <a:t>harina</a:t>
            </a:r>
            <a:r>
              <a:rPr lang="en-GB" baseline="0" dirty="0" smtClean="0"/>
              <a:t>’ which only came up incidentally previously).  They use the structure ‘se </a:t>
            </a:r>
            <a:r>
              <a:rPr lang="en-GB" baseline="0" dirty="0" err="1" smtClean="0"/>
              <a:t>puede</a:t>
            </a:r>
            <a:r>
              <a:rPr lang="en-GB" baseline="0" dirty="0" smtClean="0"/>
              <a:t>’ and ‘</a:t>
            </a:r>
            <a:r>
              <a:rPr lang="en-GB" baseline="0" dirty="0" err="1" smtClean="0"/>
              <a:t>es</a:t>
            </a:r>
            <a:r>
              <a:rPr lang="en-GB" baseline="0" dirty="0" smtClean="0"/>
              <a:t> </a:t>
            </a:r>
            <a:r>
              <a:rPr lang="en-GB" baseline="0" dirty="0" err="1" smtClean="0"/>
              <a:t>posible</a:t>
            </a:r>
            <a:r>
              <a:rPr lang="en-GB" baseline="0" dirty="0" smtClean="0"/>
              <a:t>’ also introduce more explicitly than previously how to refer to nouns previously mentioned using object pronouns.</a:t>
            </a:r>
            <a:br>
              <a:rPr lang="en-GB" baseline="0" dirty="0" smtClean="0"/>
            </a:br>
            <a:r>
              <a:rPr lang="en-GB" baseline="0" dirty="0" smtClean="0"/>
              <a:t/>
            </a:r>
            <a:br>
              <a:rPr lang="en-GB" baseline="0" dirty="0" smtClean="0"/>
            </a:br>
            <a:r>
              <a:rPr lang="en-GB" baseline="0" dirty="0" smtClean="0"/>
              <a:t>I’ve avoided using ‘se </a:t>
            </a:r>
            <a:r>
              <a:rPr lang="en-GB" baseline="0" dirty="0" err="1" smtClean="0"/>
              <a:t>puede</a:t>
            </a:r>
            <a:r>
              <a:rPr lang="en-GB" baseline="0" dirty="0" smtClean="0"/>
              <a:t>’ in exercise C so that the activity can focus on the object pronouns.</a:t>
            </a:r>
            <a:endParaRPr lang="en-GB" dirty="0"/>
          </a:p>
        </p:txBody>
      </p:sp>
      <p:sp>
        <p:nvSpPr>
          <p:cNvPr id="4" name="Slide Number Placeholder 3"/>
          <p:cNvSpPr>
            <a:spLocks noGrp="1"/>
          </p:cNvSpPr>
          <p:nvPr>
            <p:ph type="sldNum" sz="quarter" idx="10"/>
          </p:nvPr>
        </p:nvSpPr>
        <p:spPr/>
        <p:txBody>
          <a:bodyPr/>
          <a:lstStyle/>
          <a:p>
            <a:fld id="{57FBBBE2-A922-4903-9556-206DAEC37423}" type="slidenum">
              <a:rPr lang="en-GB" smtClean="0"/>
              <a:t>11</a:t>
            </a:fld>
            <a:endParaRPr lang="en-GB"/>
          </a:p>
        </p:txBody>
      </p:sp>
    </p:spTree>
    <p:extLst>
      <p:ext uri="{BB962C8B-B14F-4D97-AF65-F5344CB8AC3E}">
        <p14:creationId xmlns:p14="http://schemas.microsoft.com/office/powerpoint/2010/main" val="187870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60D835-790E-4132-A3C3-1E9E5E8705C9}" type="datetimeFigureOut">
              <a:rPr lang="en-GB" smtClean="0"/>
              <a:t>12/09/2011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269803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60D835-790E-4132-A3C3-1E9E5E8705C9}" type="datetimeFigureOut">
              <a:rPr lang="en-GB" smtClean="0"/>
              <a:t>12/09/2011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55490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60D835-790E-4132-A3C3-1E9E5E8705C9}" type="datetimeFigureOut">
              <a:rPr lang="en-GB" smtClean="0"/>
              <a:t>12/09/2011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156484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60D835-790E-4132-A3C3-1E9E5E8705C9}" type="datetimeFigureOut">
              <a:rPr lang="en-GB" smtClean="0"/>
              <a:t>12/09/2011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7728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0D835-790E-4132-A3C3-1E9E5E8705C9}" type="datetimeFigureOut">
              <a:rPr lang="en-GB" smtClean="0"/>
              <a:t>12/09/2011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135075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60D835-790E-4132-A3C3-1E9E5E8705C9}" type="datetimeFigureOut">
              <a:rPr lang="en-GB" smtClean="0"/>
              <a:t>12/09/2011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9062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60D835-790E-4132-A3C3-1E9E5E8705C9}" type="datetimeFigureOut">
              <a:rPr lang="en-GB" smtClean="0"/>
              <a:t>12/09/2011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193866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60D835-790E-4132-A3C3-1E9E5E8705C9}" type="datetimeFigureOut">
              <a:rPr lang="en-GB" smtClean="0"/>
              <a:t>12/09/2011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323817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0D835-790E-4132-A3C3-1E9E5E8705C9}" type="datetimeFigureOut">
              <a:rPr lang="en-GB" smtClean="0"/>
              <a:t>12/09/2011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416702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0D835-790E-4132-A3C3-1E9E5E8705C9}" type="datetimeFigureOut">
              <a:rPr lang="en-GB" smtClean="0"/>
              <a:t>12/09/2011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340978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0D835-790E-4132-A3C3-1E9E5E8705C9}" type="datetimeFigureOut">
              <a:rPr lang="en-GB" smtClean="0"/>
              <a:t>12/09/2011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2EF827-ECED-4995-9A65-BCB26103131C}" type="slidenum">
              <a:rPr lang="en-GB" smtClean="0"/>
              <a:t>‹#›</a:t>
            </a:fld>
            <a:endParaRPr lang="en-GB"/>
          </a:p>
        </p:txBody>
      </p:sp>
    </p:spTree>
    <p:extLst>
      <p:ext uri="{BB962C8B-B14F-4D97-AF65-F5344CB8AC3E}">
        <p14:creationId xmlns:p14="http://schemas.microsoft.com/office/powerpoint/2010/main" val="199848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0D835-790E-4132-A3C3-1E9E5E8705C9}" type="datetimeFigureOut">
              <a:rPr lang="en-GB" smtClean="0"/>
              <a:t>12/09/2011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2EF827-ECED-4995-9A65-BCB26103131C}" type="slidenum">
              <a:rPr lang="en-GB" smtClean="0"/>
              <a:t>‹#›</a:t>
            </a:fld>
            <a:endParaRPr lang="en-GB"/>
          </a:p>
        </p:txBody>
      </p:sp>
    </p:spTree>
    <p:extLst>
      <p:ext uri="{BB962C8B-B14F-4D97-AF65-F5344CB8AC3E}">
        <p14:creationId xmlns:p14="http://schemas.microsoft.com/office/powerpoint/2010/main" val="1542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18" Type="http://schemas.openxmlformats.org/officeDocument/2006/relationships/image" Target="../media/image8.wmf"/><Relationship Id="rId26" Type="http://schemas.openxmlformats.org/officeDocument/2006/relationships/image" Target="../media/image12.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5.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1.x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24" Type="http://schemas.openxmlformats.org/officeDocument/2006/relationships/image" Target="../media/image11.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4.wmf"/><Relationship Id="rId19" Type="http://schemas.openxmlformats.org/officeDocument/2006/relationships/oleObject" Target="../embeddings/oleObject9.bin"/><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 Id="rId22"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9.png"/><Relationship Id="rId4" Type="http://schemas.openxmlformats.org/officeDocument/2006/relationships/oleObject" Target="../embeddings/oleObject54.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9.xml"/><Relationship Id="rId7" Type="http://schemas.openxmlformats.org/officeDocument/2006/relationships/image" Target="../media/image1.wmf"/><Relationship Id="rId12"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56.bin"/><Relationship Id="rId11" Type="http://schemas.openxmlformats.org/officeDocument/2006/relationships/image" Target="../media/image7.wmf"/><Relationship Id="rId5" Type="http://schemas.openxmlformats.org/officeDocument/2006/relationships/image" Target="../media/image3.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12.wmf"/></Relationships>
</file>

<file path=ppt/slides/_rels/slide12.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39.jp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g"/><Relationship Id="rId9" Type="http://schemas.openxmlformats.org/officeDocument/2006/relationships/image" Target="../media/image37.jpeg"/></Relationships>
</file>

<file path=ppt/slides/_rels/slide13.xml.rels><?xml version="1.0" encoding="UTF-8" standalone="yes"?>
<Relationships xmlns="http://schemas.openxmlformats.org/package/2006/relationships"><Relationship Id="rId2" Type="http://schemas.openxmlformats.org/officeDocument/2006/relationships/hyperlink" Target="http://quizlet.com/6463044/nvq-spanish-level-2-food-1-flash-card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oleObject" Target="../embeddings/oleObject17.bin"/><Relationship Id="rId18" Type="http://schemas.openxmlformats.org/officeDocument/2006/relationships/image" Target="../media/image12.wmf"/><Relationship Id="rId26" Type="http://schemas.openxmlformats.org/officeDocument/2006/relationships/oleObject" Target="../embeddings/oleObject29.bin"/><Relationship Id="rId39" Type="http://schemas.openxmlformats.org/officeDocument/2006/relationships/oleObject" Target="../embeddings/oleObject38.bin"/><Relationship Id="rId21" Type="http://schemas.openxmlformats.org/officeDocument/2006/relationships/oleObject" Target="../embeddings/oleObject24.bin"/><Relationship Id="rId34" Type="http://schemas.openxmlformats.org/officeDocument/2006/relationships/oleObject" Target="../embeddings/oleObject34.bin"/><Relationship Id="rId42" Type="http://schemas.openxmlformats.org/officeDocument/2006/relationships/oleObject" Target="../embeddings/oleObject40.bin"/><Relationship Id="rId47" Type="http://schemas.openxmlformats.org/officeDocument/2006/relationships/oleObject" Target="../embeddings/oleObject44.bin"/><Relationship Id="rId50" Type="http://schemas.openxmlformats.org/officeDocument/2006/relationships/image" Target="../media/image4.wmf"/><Relationship Id="rId55" Type="http://schemas.openxmlformats.org/officeDocument/2006/relationships/image" Target="../media/image11.wmf"/><Relationship Id="rId7" Type="http://schemas.openxmlformats.org/officeDocument/2006/relationships/image" Target="../media/image14.png"/><Relationship Id="rId12" Type="http://schemas.openxmlformats.org/officeDocument/2006/relationships/oleObject" Target="../embeddings/oleObject16.bin"/><Relationship Id="rId17" Type="http://schemas.openxmlformats.org/officeDocument/2006/relationships/oleObject" Target="../embeddings/oleObject21.bin"/><Relationship Id="rId25" Type="http://schemas.openxmlformats.org/officeDocument/2006/relationships/oleObject" Target="../embeddings/oleObject28.bin"/><Relationship Id="rId33" Type="http://schemas.openxmlformats.org/officeDocument/2006/relationships/image" Target="../media/image7.wmf"/><Relationship Id="rId38" Type="http://schemas.openxmlformats.org/officeDocument/2006/relationships/oleObject" Target="../embeddings/oleObject37.bin"/><Relationship Id="rId46" Type="http://schemas.openxmlformats.org/officeDocument/2006/relationships/oleObject" Target="../embeddings/oleObject43.bin"/><Relationship Id="rId2" Type="http://schemas.openxmlformats.org/officeDocument/2006/relationships/slideLayout" Target="../slideLayouts/slideLayout7.xml"/><Relationship Id="rId16" Type="http://schemas.openxmlformats.org/officeDocument/2006/relationships/oleObject" Target="../embeddings/oleObject20.bin"/><Relationship Id="rId20" Type="http://schemas.openxmlformats.org/officeDocument/2006/relationships/oleObject" Target="../embeddings/oleObject23.bin"/><Relationship Id="rId29" Type="http://schemas.openxmlformats.org/officeDocument/2006/relationships/oleObject" Target="../embeddings/oleObject31.bin"/><Relationship Id="rId41" Type="http://schemas.openxmlformats.org/officeDocument/2006/relationships/image" Target="../media/image2.wmf"/><Relationship Id="rId54"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audio" Target="../media/audio2.wav"/><Relationship Id="rId11" Type="http://schemas.openxmlformats.org/officeDocument/2006/relationships/oleObject" Target="../embeddings/oleObject15.bin"/><Relationship Id="rId24" Type="http://schemas.openxmlformats.org/officeDocument/2006/relationships/oleObject" Target="../embeddings/oleObject27.bin"/><Relationship Id="rId32" Type="http://schemas.openxmlformats.org/officeDocument/2006/relationships/oleObject" Target="../embeddings/oleObject33.bin"/><Relationship Id="rId37" Type="http://schemas.openxmlformats.org/officeDocument/2006/relationships/oleObject" Target="../embeddings/oleObject36.bin"/><Relationship Id="rId40" Type="http://schemas.openxmlformats.org/officeDocument/2006/relationships/oleObject" Target="../embeddings/oleObject39.bin"/><Relationship Id="rId45" Type="http://schemas.openxmlformats.org/officeDocument/2006/relationships/image" Target="../media/image9.wmf"/><Relationship Id="rId53" Type="http://schemas.openxmlformats.org/officeDocument/2006/relationships/oleObject" Target="../embeddings/oleObject49.bin"/><Relationship Id="rId5" Type="http://schemas.openxmlformats.org/officeDocument/2006/relationships/image" Target="../media/image13.png"/><Relationship Id="rId15" Type="http://schemas.openxmlformats.org/officeDocument/2006/relationships/oleObject" Target="../embeddings/oleObject19.bin"/><Relationship Id="rId23" Type="http://schemas.openxmlformats.org/officeDocument/2006/relationships/oleObject" Target="../embeddings/oleObject26.bin"/><Relationship Id="rId28" Type="http://schemas.openxmlformats.org/officeDocument/2006/relationships/oleObject" Target="../embeddings/oleObject30.bin"/><Relationship Id="rId36" Type="http://schemas.openxmlformats.org/officeDocument/2006/relationships/image" Target="../media/image3.wmf"/><Relationship Id="rId49" Type="http://schemas.openxmlformats.org/officeDocument/2006/relationships/oleObject" Target="../embeddings/oleObject46.bin"/><Relationship Id="rId57" Type="http://schemas.openxmlformats.org/officeDocument/2006/relationships/oleObject" Target="../embeddings/oleObject52.bin"/><Relationship Id="rId10" Type="http://schemas.openxmlformats.org/officeDocument/2006/relationships/oleObject" Target="../embeddings/oleObject14.bin"/><Relationship Id="rId19" Type="http://schemas.openxmlformats.org/officeDocument/2006/relationships/oleObject" Target="../embeddings/oleObject22.bin"/><Relationship Id="rId31" Type="http://schemas.openxmlformats.org/officeDocument/2006/relationships/oleObject" Target="../embeddings/oleObject32.bin"/><Relationship Id="rId44" Type="http://schemas.openxmlformats.org/officeDocument/2006/relationships/oleObject" Target="../embeddings/oleObject42.bin"/><Relationship Id="rId52" Type="http://schemas.openxmlformats.org/officeDocument/2006/relationships/oleObject" Target="../embeddings/oleObject48.bin"/><Relationship Id="rId4" Type="http://schemas.openxmlformats.org/officeDocument/2006/relationships/audio" Target="../media/audio1.wav"/><Relationship Id="rId9" Type="http://schemas.openxmlformats.org/officeDocument/2006/relationships/image" Target="../media/image1.wmf"/><Relationship Id="rId14" Type="http://schemas.openxmlformats.org/officeDocument/2006/relationships/oleObject" Target="../embeddings/oleObject18.bin"/><Relationship Id="rId22" Type="http://schemas.openxmlformats.org/officeDocument/2006/relationships/oleObject" Target="../embeddings/oleObject25.bin"/><Relationship Id="rId27" Type="http://schemas.openxmlformats.org/officeDocument/2006/relationships/image" Target="../media/image5.wmf"/><Relationship Id="rId30" Type="http://schemas.openxmlformats.org/officeDocument/2006/relationships/image" Target="../media/image10.wmf"/><Relationship Id="rId35" Type="http://schemas.openxmlformats.org/officeDocument/2006/relationships/oleObject" Target="../embeddings/oleObject35.bin"/><Relationship Id="rId43" Type="http://schemas.openxmlformats.org/officeDocument/2006/relationships/oleObject" Target="../embeddings/oleObject41.bin"/><Relationship Id="rId48" Type="http://schemas.openxmlformats.org/officeDocument/2006/relationships/oleObject" Target="../embeddings/oleObject45.bin"/><Relationship Id="rId56" Type="http://schemas.openxmlformats.org/officeDocument/2006/relationships/oleObject" Target="../embeddings/oleObject51.bin"/><Relationship Id="rId8" Type="http://schemas.openxmlformats.org/officeDocument/2006/relationships/oleObject" Target="../embeddings/oleObject13.bin"/><Relationship Id="rId51" Type="http://schemas.openxmlformats.org/officeDocument/2006/relationships/oleObject" Target="../embeddings/oleObject47.bin"/><Relationship Id="rId3"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file:///M:\Resources\Development\NewSecCurricDevelopment\Citizenship\Pan_y_Agua\Pan\Introducccion_al_tema_pan\Entrevista_La_comida.wmv" TargetMode="Externa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6.png"/><Relationship Id="rId5" Type="http://schemas.openxmlformats.org/officeDocument/2006/relationships/oleObject" Target="../embeddings/oleObject53.bin"/><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t>l</a:t>
            </a:r>
            <a:r>
              <a:rPr lang="en-GB" sz="7200" dirty="0" smtClean="0"/>
              <a:t>a comida</a:t>
            </a:r>
            <a:endParaRPr lang="en-GB" sz="7200" dirty="0"/>
          </a:p>
        </p:txBody>
      </p:sp>
      <p:graphicFrame>
        <p:nvGraphicFramePr>
          <p:cNvPr id="4" name="Object 3"/>
          <p:cNvGraphicFramePr>
            <a:graphicFrameLocks noChangeAspect="1"/>
          </p:cNvGraphicFramePr>
          <p:nvPr/>
        </p:nvGraphicFramePr>
        <p:xfrm>
          <a:off x="428625" y="388938"/>
          <a:ext cx="1316038" cy="1416050"/>
        </p:xfrm>
        <a:graphic>
          <a:graphicData uri="http://schemas.openxmlformats.org/presentationml/2006/ole">
            <mc:AlternateContent xmlns:mc="http://schemas.openxmlformats.org/markup-compatibility/2006">
              <mc:Choice xmlns:v="urn:schemas-microsoft-com:vml" Requires="v">
                <p:oleObj spid="_x0000_s1134" r:id="rId3" imgW="936000" imgH="1007640" progId="Flash.Movie">
                  <p:embed/>
                </p:oleObj>
              </mc:Choice>
              <mc:Fallback>
                <p:oleObj r:id="rId3" imgW="936000" imgH="1007640" progId="Flash.Movi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388938"/>
                        <a:ext cx="131603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36857944"/>
              </p:ext>
            </p:extLst>
          </p:nvPr>
        </p:nvGraphicFramePr>
        <p:xfrm>
          <a:off x="3491880" y="3789040"/>
          <a:ext cx="1571625" cy="1216025"/>
        </p:xfrm>
        <a:graphic>
          <a:graphicData uri="http://schemas.openxmlformats.org/presentationml/2006/ole">
            <mc:AlternateContent xmlns:mc="http://schemas.openxmlformats.org/markup-compatibility/2006">
              <mc:Choice xmlns:v="urn:schemas-microsoft-com:vml" Requires="v">
                <p:oleObj spid="_x0000_s1135" r:id="rId5" imgW="1866240" imgH="1444680" progId="Flash.Movie">
                  <p:embed/>
                </p:oleObj>
              </mc:Choice>
              <mc:Fallback>
                <p:oleObj r:id="rId5" imgW="1866240" imgH="1444680" progId="Flash.Movi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789040"/>
                        <a:ext cx="15716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500313" y="388938"/>
          <a:ext cx="1428750" cy="1506537"/>
        </p:xfrm>
        <a:graphic>
          <a:graphicData uri="http://schemas.openxmlformats.org/presentationml/2006/ole">
            <mc:AlternateContent xmlns:mc="http://schemas.openxmlformats.org/markup-compatibility/2006">
              <mc:Choice xmlns:v="urn:schemas-microsoft-com:vml" Requires="v">
                <p:oleObj spid="_x0000_s1136" r:id="rId7" imgW="974880" imgH="1033920" progId="Flash.Movie">
                  <p:embed/>
                </p:oleObj>
              </mc:Choice>
              <mc:Fallback>
                <p:oleObj r:id="rId7" imgW="974880" imgH="1033920" progId="Flash.Movie">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0313" y="388938"/>
                        <a:ext cx="14287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786313" y="388938"/>
          <a:ext cx="1643062" cy="1276350"/>
        </p:xfrm>
        <a:graphic>
          <a:graphicData uri="http://schemas.openxmlformats.org/presentationml/2006/ole">
            <mc:AlternateContent xmlns:mc="http://schemas.openxmlformats.org/markup-compatibility/2006">
              <mc:Choice xmlns:v="urn:schemas-microsoft-com:vml" Requires="v">
                <p:oleObj spid="_x0000_s1137" r:id="rId9" imgW="1522800" imgH="1189440" progId="Flash.Movie">
                  <p:embed/>
                </p:oleObj>
              </mc:Choice>
              <mc:Fallback>
                <p:oleObj r:id="rId9" imgW="1522800" imgH="1189440" progId="Flash.Movie">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86313" y="388938"/>
                        <a:ext cx="16430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6786563" y="460375"/>
          <a:ext cx="1946275" cy="854075"/>
        </p:xfrm>
        <a:graphic>
          <a:graphicData uri="http://schemas.openxmlformats.org/presentationml/2006/ole">
            <mc:AlternateContent xmlns:mc="http://schemas.openxmlformats.org/markup-compatibility/2006">
              <mc:Choice xmlns:v="urn:schemas-microsoft-com:vml" Requires="v">
                <p:oleObj spid="_x0000_s1138" r:id="rId11" imgW="2124000" imgH="916920" progId="Flash.Movie">
                  <p:embed/>
                </p:oleObj>
              </mc:Choice>
              <mc:Fallback>
                <p:oleObj r:id="rId11" imgW="2124000" imgH="916920" progId="Flash.Movi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6563" y="460375"/>
                        <a:ext cx="1946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7215188" y="2214563"/>
          <a:ext cx="1562100" cy="811212"/>
        </p:xfrm>
        <a:graphic>
          <a:graphicData uri="http://schemas.openxmlformats.org/presentationml/2006/ole">
            <mc:AlternateContent xmlns:mc="http://schemas.openxmlformats.org/markup-compatibility/2006">
              <mc:Choice xmlns:v="urn:schemas-microsoft-com:vml" Requires="v">
                <p:oleObj spid="_x0000_s1139" r:id="rId13" imgW="1284480" imgH="664920" progId="Flash.Movie">
                  <p:embed/>
                </p:oleObj>
              </mc:Choice>
              <mc:Fallback>
                <p:oleObj r:id="rId13" imgW="1284480" imgH="664920" progId="Flash.Movie">
                  <p:embed/>
                  <p:pic>
                    <p:nvPicPr>
                      <p:cNvPr id="0" name="Object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15188" y="2214563"/>
                        <a:ext cx="15621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98675083"/>
              </p:ext>
            </p:extLst>
          </p:nvPr>
        </p:nvGraphicFramePr>
        <p:xfrm>
          <a:off x="5436096" y="5301208"/>
          <a:ext cx="1857375" cy="1165225"/>
        </p:xfrm>
        <a:graphic>
          <a:graphicData uri="http://schemas.openxmlformats.org/presentationml/2006/ole">
            <mc:AlternateContent xmlns:mc="http://schemas.openxmlformats.org/markup-compatibility/2006">
              <mc:Choice xmlns:v="urn:schemas-microsoft-com:vml" Requires="v">
                <p:oleObj spid="_x0000_s1140" r:id="rId15" imgW="1736640" imgH="898560" progId="Flash.Movie">
                  <p:embed/>
                </p:oleObj>
              </mc:Choice>
              <mc:Fallback>
                <p:oleObj r:id="rId15" imgW="1736640" imgH="898560" progId="Flash.Movie">
                  <p:embed/>
                  <p:pic>
                    <p:nvPicPr>
                      <p:cNvPr id="0" name="Object 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36096" y="5301208"/>
                        <a:ext cx="1857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02424693"/>
              </p:ext>
            </p:extLst>
          </p:nvPr>
        </p:nvGraphicFramePr>
        <p:xfrm>
          <a:off x="2771800" y="5733256"/>
          <a:ext cx="1473200" cy="949325"/>
        </p:xfrm>
        <a:graphic>
          <a:graphicData uri="http://schemas.openxmlformats.org/presentationml/2006/ole">
            <mc:AlternateContent xmlns:mc="http://schemas.openxmlformats.org/markup-compatibility/2006">
              <mc:Choice xmlns:v="urn:schemas-microsoft-com:vml" Requires="v">
                <p:oleObj spid="_x0000_s1141" r:id="rId17" imgW="1153080" imgH="742320" progId="Flash.Movie">
                  <p:embed/>
                </p:oleObj>
              </mc:Choice>
              <mc:Fallback>
                <p:oleObj r:id="rId17" imgW="1153080" imgH="742320" progId="Flash.Movie">
                  <p:embed/>
                  <p:pic>
                    <p:nvPicPr>
                      <p:cNvPr id="0" name="Object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71800" y="5733256"/>
                        <a:ext cx="1473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506354911"/>
              </p:ext>
            </p:extLst>
          </p:nvPr>
        </p:nvGraphicFramePr>
        <p:xfrm>
          <a:off x="1331640" y="5157192"/>
          <a:ext cx="663575" cy="1017588"/>
        </p:xfrm>
        <a:graphic>
          <a:graphicData uri="http://schemas.openxmlformats.org/presentationml/2006/ole">
            <mc:AlternateContent xmlns:mc="http://schemas.openxmlformats.org/markup-compatibility/2006">
              <mc:Choice xmlns:v="urn:schemas-microsoft-com:vml" Requires="v">
                <p:oleObj spid="_x0000_s1142" r:id="rId19" imgW="1401480" imgH="2165400" progId="Flash.Movie">
                  <p:embed/>
                </p:oleObj>
              </mc:Choice>
              <mc:Fallback>
                <p:oleObj r:id="rId19" imgW="1401480" imgH="2165400" progId="Flash.Movie">
                  <p:embed/>
                  <p:pic>
                    <p:nvPicPr>
                      <p:cNvPr id="0" name="Object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31640" y="5157192"/>
                        <a:ext cx="6635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571500" y="3643313"/>
          <a:ext cx="1714500" cy="1001712"/>
        </p:xfrm>
        <a:graphic>
          <a:graphicData uri="http://schemas.openxmlformats.org/presentationml/2006/ole">
            <mc:AlternateContent xmlns:mc="http://schemas.openxmlformats.org/markup-compatibility/2006">
              <mc:Choice xmlns:v="urn:schemas-microsoft-com:vml" Requires="v">
                <p:oleObj spid="_x0000_s1143" r:id="rId21" imgW="1511280" imgH="876240" progId="Flash.Movie">
                  <p:embed/>
                </p:oleObj>
              </mc:Choice>
              <mc:Fallback>
                <p:oleObj r:id="rId21" imgW="1511280" imgH="876240" progId="Flash.Movie">
                  <p:embed/>
                  <p:pic>
                    <p:nvPicPr>
                      <p:cNvPr id="0" name="Object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1500" y="3643313"/>
                        <a:ext cx="1714500"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71438" y="2374900"/>
          <a:ext cx="2428875" cy="554038"/>
        </p:xfrm>
        <a:graphic>
          <a:graphicData uri="http://schemas.openxmlformats.org/presentationml/2006/ole">
            <mc:AlternateContent xmlns:mc="http://schemas.openxmlformats.org/markup-compatibility/2006">
              <mc:Choice xmlns:v="urn:schemas-microsoft-com:vml" Requires="v">
                <p:oleObj spid="_x0000_s1144" r:id="rId23" imgW="2080800" imgH="387360" progId="Flash.Movie">
                  <p:embed/>
                </p:oleObj>
              </mc:Choice>
              <mc:Fallback>
                <p:oleObj r:id="rId23" imgW="2080800" imgH="387360" progId="Flash.Movie">
                  <p:embed/>
                  <p:pic>
                    <p:nvPicPr>
                      <p:cNvPr id="0" name="Object 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438" y="2374900"/>
                        <a:ext cx="2428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89640758"/>
              </p:ext>
            </p:extLst>
          </p:nvPr>
        </p:nvGraphicFramePr>
        <p:xfrm>
          <a:off x="7236296" y="3645024"/>
          <a:ext cx="1023938" cy="1235075"/>
        </p:xfrm>
        <a:graphic>
          <a:graphicData uri="http://schemas.openxmlformats.org/presentationml/2006/ole">
            <mc:AlternateContent xmlns:mc="http://schemas.openxmlformats.org/markup-compatibility/2006">
              <mc:Choice xmlns:v="urn:schemas-microsoft-com:vml" Requires="v">
                <p:oleObj spid="_x0000_s1145" r:id="rId25" imgW="875160" imgH="1060560" progId="Flash.Movie">
                  <p:embed/>
                </p:oleObj>
              </mc:Choice>
              <mc:Fallback>
                <p:oleObj r:id="rId25" imgW="875160" imgH="1060560" progId="Flash.Movie">
                  <p:embed/>
                  <p:pic>
                    <p:nvPicPr>
                      <p:cNvPr id="0" name="Object 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236296" y="3645024"/>
                        <a:ext cx="102393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65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1"/>
          <p:cNvGraphicFramePr>
            <a:graphicFrameLocks/>
          </p:cNvGraphicFramePr>
          <p:nvPr/>
        </p:nvGraphicFramePr>
        <p:xfrm>
          <a:off x="571500" y="500063"/>
          <a:ext cx="7715250" cy="5643562"/>
        </p:xfrm>
        <a:graphic>
          <a:graphicData uri="http://schemas.openxmlformats.org/presentationml/2006/ole">
            <mc:AlternateContent xmlns:mc="http://schemas.openxmlformats.org/markup-compatibility/2006">
              <mc:Choice xmlns:v="urn:schemas-microsoft-com:vml" Requires="v">
                <p:oleObj spid="_x0000_s2056" r:id="rId4" imgW="7712108" imgH="5645385" progId="Excel.Chart.8">
                  <p:embed/>
                </p:oleObj>
              </mc:Choice>
              <mc:Fallback>
                <p:oleObj r:id="rId4" imgW="7712108" imgH="564538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500063"/>
                        <a:ext cx="7715250" cy="564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Box 2"/>
          <p:cNvSpPr txBox="1">
            <a:spLocks noChangeArrowheads="1"/>
          </p:cNvSpPr>
          <p:nvPr/>
        </p:nvSpPr>
        <p:spPr bwMode="auto">
          <a:xfrm>
            <a:off x="214313" y="571500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200" b="1" i="1"/>
              <a:t>* Datos del estudio ‘Tu bocadillo preferido’. Pan Cada Día. 2009</a:t>
            </a:r>
            <a:r>
              <a:rPr lang="en-GB" sz="2400" b="1" i="1"/>
              <a:t> </a:t>
            </a:r>
            <a:endParaRPr lang="en-US" sz="2400" b="1" i="1"/>
          </a:p>
        </p:txBody>
      </p:sp>
      <p:sp>
        <p:nvSpPr>
          <p:cNvPr id="4" name="Rectangle 3"/>
          <p:cNvSpPr/>
          <p:nvPr/>
        </p:nvSpPr>
        <p:spPr>
          <a:xfrm>
            <a:off x="714375" y="928688"/>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14375" y="1285875"/>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4375" y="1643063"/>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14375" y="2000250"/>
            <a:ext cx="2714625" cy="2143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2701304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xit" presetSubtype="0" accel="100000" fill="hold" grpId="0" nodeType="clickEffect">
                                  <p:stCondLst>
                                    <p:cond delay="0"/>
                                  </p:stCondLst>
                                  <p:childTnLst>
                                    <p:anim calcmode="lin" valueType="num">
                                      <p:cBhvr>
                                        <p:cTn id="13" dur="1000"/>
                                        <p:tgtEl>
                                          <p:spTgt spid="5"/>
                                        </p:tgtEl>
                                        <p:attrNameLst>
                                          <p:attrName>ppt_w</p:attrName>
                                        </p:attrNameLst>
                                      </p:cBhvr>
                                      <p:tavLst>
                                        <p:tav tm="0">
                                          <p:val>
                                            <p:strVal val="ppt_w"/>
                                          </p:val>
                                        </p:tav>
                                        <p:tav tm="100000">
                                          <p:val>
                                            <p:strVal val="ppt_w+.3"/>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6"/>
                                        </p:tgtEl>
                                        <p:attrNameLst>
                                          <p:attrName>ppt_w</p:attrName>
                                        </p:attrNameLst>
                                      </p:cBhvr>
                                      <p:tavLst>
                                        <p:tav tm="0">
                                          <p:val>
                                            <p:strVal val="ppt_w"/>
                                          </p:val>
                                        </p:tav>
                                        <p:tav tm="100000">
                                          <p:val>
                                            <p:strVal val="ppt_w+.3"/>
                                          </p:val>
                                        </p:tav>
                                      </p:tavLst>
                                    </p:anim>
                                    <p:anim calcmode="lin" valueType="num">
                                      <p:cBhvr>
                                        <p:cTn id="21" dur="1000"/>
                                        <p:tgtEl>
                                          <p:spTgt spid="6"/>
                                        </p:tgtEl>
                                        <p:attrNameLst>
                                          <p:attrName>ppt_h</p:attrName>
                                        </p:attrNameLst>
                                      </p:cBhvr>
                                      <p:tavLst>
                                        <p:tav tm="0">
                                          <p:val>
                                            <p:strVal val="ppt_h"/>
                                          </p:val>
                                        </p:tav>
                                        <p:tav tm="100000">
                                          <p:val>
                                            <p:strVal val="ppt_h"/>
                                          </p:val>
                                        </p:tav>
                                      </p:tavLst>
                                    </p:anim>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7"/>
                                        </p:tgtEl>
                                        <p:attrNameLst>
                                          <p:attrName>ppt_w</p:attrName>
                                        </p:attrNameLst>
                                      </p:cBhvr>
                                      <p:tavLst>
                                        <p:tav tm="0">
                                          <p:val>
                                            <p:strVal val="ppt_w"/>
                                          </p:val>
                                        </p:tav>
                                        <p:tav tm="100000">
                                          <p:val>
                                            <p:strVal val="ppt_w+.3"/>
                                          </p:val>
                                        </p:tav>
                                      </p:tavLst>
                                    </p:anim>
                                    <p:anim calcmode="lin" valueType="num">
                                      <p:cBhvr>
                                        <p:cTn id="28" dur="1000"/>
                                        <p:tgtEl>
                                          <p:spTgt spid="7"/>
                                        </p:tgtEl>
                                        <p:attrNameLst>
                                          <p:attrName>ppt_h</p:attrName>
                                        </p:attrNameLst>
                                      </p:cBhvr>
                                      <p:tavLst>
                                        <p:tav tm="0">
                                          <p:val>
                                            <p:strVal val="ppt_h"/>
                                          </p:val>
                                        </p:tav>
                                        <p:tav tm="100000">
                                          <p:val>
                                            <p:strVal val="ppt_h"/>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893191" y="-25425"/>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3600" b="1" dirty="0" err="1" smtClean="0"/>
              <a:t>Recetas</a:t>
            </a:r>
            <a:endParaRPr lang="en-US" sz="3600" b="1" dirty="0"/>
          </a:p>
        </p:txBody>
      </p:sp>
      <p:sp>
        <p:nvSpPr>
          <p:cNvPr id="3" name="TextBox 2"/>
          <p:cNvSpPr txBox="1"/>
          <p:nvPr/>
        </p:nvSpPr>
        <p:spPr>
          <a:xfrm>
            <a:off x="251520" y="188640"/>
            <a:ext cx="8640960" cy="646331"/>
          </a:xfrm>
          <a:prstGeom prst="rect">
            <a:avLst/>
          </a:prstGeom>
          <a:noFill/>
        </p:spPr>
        <p:txBody>
          <a:bodyPr wrap="square" rtlCol="0">
            <a:spAutoFit/>
          </a:bodyPr>
          <a:lstStyle/>
          <a:p>
            <a:r>
              <a:rPr lang="en-GB" sz="3600" dirty="0" smtClean="0"/>
              <a:t>A </a:t>
            </a:r>
            <a:r>
              <a:rPr lang="en-GB" dirty="0" smtClean="0"/>
              <a:t>   ¿</a:t>
            </a:r>
            <a:r>
              <a:rPr lang="en-GB" dirty="0" err="1" smtClean="0"/>
              <a:t>Cuáles</a:t>
            </a:r>
            <a:r>
              <a:rPr lang="en-GB" dirty="0" smtClean="0"/>
              <a:t> son </a:t>
            </a:r>
            <a:r>
              <a:rPr lang="en-GB" dirty="0" err="1" smtClean="0"/>
              <a:t>estos</a:t>
            </a:r>
            <a:r>
              <a:rPr lang="en-GB" dirty="0" smtClean="0"/>
              <a:t> </a:t>
            </a:r>
            <a:r>
              <a:rPr lang="en-GB" dirty="0" err="1" smtClean="0"/>
              <a:t>ingredientes</a:t>
            </a:r>
            <a:r>
              <a:rPr lang="en-GB" dirty="0" smtClean="0"/>
              <a:t>?</a:t>
            </a:r>
            <a:endParaRPr lang="en-GB" dirty="0"/>
          </a:p>
        </p:txBody>
      </p:sp>
      <p:graphicFrame>
        <p:nvGraphicFramePr>
          <p:cNvPr id="4" name="Object 3"/>
          <p:cNvGraphicFramePr>
            <a:graphicFrameLocks noChangeAspect="1"/>
          </p:cNvGraphicFramePr>
          <p:nvPr>
            <p:extLst>
              <p:ext uri="{D42A27DB-BD31-4B8C-83A1-F6EECF244321}">
                <p14:modId xmlns:p14="http://schemas.microsoft.com/office/powerpoint/2010/main" val="3243473991"/>
              </p:ext>
            </p:extLst>
          </p:nvPr>
        </p:nvGraphicFramePr>
        <p:xfrm>
          <a:off x="479647" y="834971"/>
          <a:ext cx="827087" cy="871538"/>
        </p:xfrm>
        <a:graphic>
          <a:graphicData uri="http://schemas.openxmlformats.org/presentationml/2006/ole">
            <mc:AlternateContent xmlns:mc="http://schemas.openxmlformats.org/markup-compatibility/2006">
              <mc:Choice xmlns:v="urn:schemas-microsoft-com:vml" Requires="v">
                <p:oleObj spid="_x0000_s4114" r:id="rId4" imgW="974880" imgH="1033920" progId="Flash.Movie">
                  <p:embed/>
                </p:oleObj>
              </mc:Choice>
              <mc:Fallback>
                <p:oleObj r:id="rId4" imgW="974880" imgH="1033920" progId="Flash.Movi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47" y="834971"/>
                        <a:ext cx="8270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4433087"/>
              </p:ext>
            </p:extLst>
          </p:nvPr>
        </p:nvGraphicFramePr>
        <p:xfrm>
          <a:off x="1979712" y="908720"/>
          <a:ext cx="630237" cy="677862"/>
        </p:xfrm>
        <a:graphic>
          <a:graphicData uri="http://schemas.openxmlformats.org/presentationml/2006/ole">
            <mc:AlternateContent xmlns:mc="http://schemas.openxmlformats.org/markup-compatibility/2006">
              <mc:Choice xmlns:v="urn:schemas-microsoft-com:vml" Requires="v">
                <p:oleObj spid="_x0000_s4115" r:id="rId6" imgW="936000" imgH="1007640" progId="Flash.Movie">
                  <p:embed/>
                </p:oleObj>
              </mc:Choice>
              <mc:Fallback>
                <p:oleObj r:id="rId6" imgW="936000" imgH="1007640" progId="Flash.Movi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712" y="908720"/>
                        <a:ext cx="6302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54757021"/>
              </p:ext>
            </p:extLst>
          </p:nvPr>
        </p:nvGraphicFramePr>
        <p:xfrm>
          <a:off x="3707904" y="908720"/>
          <a:ext cx="561975" cy="677863"/>
        </p:xfrm>
        <a:graphic>
          <a:graphicData uri="http://schemas.openxmlformats.org/presentationml/2006/ole">
            <mc:AlternateContent xmlns:mc="http://schemas.openxmlformats.org/markup-compatibility/2006">
              <mc:Choice xmlns:v="urn:schemas-microsoft-com:vml" Requires="v">
                <p:oleObj spid="_x0000_s4116" r:id="rId8" imgW="875160" imgH="1060560" progId="Flash.Movie">
                  <p:embed/>
                </p:oleObj>
              </mc:Choice>
              <mc:Fallback>
                <p:oleObj r:id="rId8" imgW="875160" imgH="106056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7904" y="908720"/>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10955144"/>
              </p:ext>
            </p:extLst>
          </p:nvPr>
        </p:nvGraphicFramePr>
        <p:xfrm>
          <a:off x="7236296" y="908720"/>
          <a:ext cx="1054100" cy="661988"/>
        </p:xfrm>
        <a:graphic>
          <a:graphicData uri="http://schemas.openxmlformats.org/presentationml/2006/ole">
            <mc:AlternateContent xmlns:mc="http://schemas.openxmlformats.org/markup-compatibility/2006">
              <mc:Choice xmlns:v="urn:schemas-microsoft-com:vml" Requires="v">
                <p:oleObj spid="_x0000_s4117" r:id="rId10" imgW="1736640" imgH="898560" progId="Flash.Movie">
                  <p:embed/>
                </p:oleObj>
              </mc:Choice>
              <mc:Fallback>
                <p:oleObj r:id="rId10" imgW="1736640" imgH="898560" progId="Flash.Movie">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908720"/>
                        <a:ext cx="10541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040266340"/>
              </p:ext>
            </p:extLst>
          </p:nvPr>
        </p:nvGraphicFramePr>
        <p:xfrm>
          <a:off x="35496" y="1772816"/>
          <a:ext cx="9036498" cy="457200"/>
        </p:xfrm>
        <a:graphic>
          <a:graphicData uri="http://schemas.openxmlformats.org/drawingml/2006/table">
            <a:tbl>
              <a:tblPr firstRow="1" bandRow="1">
                <a:tableStyleId>{5940675A-B579-460E-94D1-54222C63F5DA}</a:tableStyleId>
              </a:tblPr>
              <a:tblGrid>
                <a:gridCol w="1512170"/>
                <a:gridCol w="1656184"/>
                <a:gridCol w="1944216"/>
                <a:gridCol w="1584176"/>
                <a:gridCol w="2339752"/>
              </a:tblGrid>
              <a:tr h="432048">
                <a:tc>
                  <a:txBody>
                    <a:bodyPr/>
                    <a:lstStyle/>
                    <a:p>
                      <a:pPr algn="ctr"/>
                      <a:r>
                        <a:rPr lang="en-GB" sz="2400" dirty="0" smtClean="0"/>
                        <a:t>el q_ _ _ _</a:t>
                      </a:r>
                      <a:endParaRPr lang="en-GB" sz="2400" dirty="0"/>
                    </a:p>
                  </a:txBody>
                  <a:tcPr anchor="ctr"/>
                </a:tc>
                <a:tc>
                  <a:txBody>
                    <a:bodyPr/>
                    <a:lstStyle/>
                    <a:p>
                      <a:pPr algn="ctr"/>
                      <a:r>
                        <a:rPr lang="en-GB" sz="2400" dirty="0" smtClean="0"/>
                        <a:t>el t_ _ _ _ _</a:t>
                      </a:r>
                      <a:endParaRPr lang="en-GB" sz="2400" dirty="0"/>
                    </a:p>
                  </a:txBody>
                  <a:tcPr anchor="ctr"/>
                </a:tc>
                <a:tc>
                  <a:txBody>
                    <a:bodyPr/>
                    <a:lstStyle/>
                    <a:p>
                      <a:pPr algn="ctr"/>
                      <a:r>
                        <a:rPr lang="en-GB" sz="2400" dirty="0" smtClean="0"/>
                        <a:t>la c_ _ _ _ _ _</a:t>
                      </a:r>
                      <a:endParaRPr lang="en-GB" sz="2400" dirty="0"/>
                    </a:p>
                  </a:txBody>
                  <a:tcPr anchor="ctr"/>
                </a:tc>
                <a:tc>
                  <a:txBody>
                    <a:bodyPr/>
                    <a:lstStyle/>
                    <a:p>
                      <a:pPr algn="ctr"/>
                      <a:r>
                        <a:rPr lang="en-GB" sz="2400" dirty="0" smtClean="0"/>
                        <a:t>la h_ </a:t>
                      </a:r>
                      <a:r>
                        <a:rPr lang="en-GB" sz="2400" dirty="0" err="1" smtClean="0"/>
                        <a:t>r_n</a:t>
                      </a:r>
                      <a:r>
                        <a:rPr lang="en-GB" sz="2400" dirty="0" smtClean="0"/>
                        <a:t>_</a:t>
                      </a:r>
                      <a:endParaRPr lang="en-GB" sz="2400" dirty="0"/>
                    </a:p>
                  </a:txBody>
                  <a:tcPr anchor="ctr"/>
                </a:tc>
                <a:tc>
                  <a:txBody>
                    <a:bodyPr/>
                    <a:lstStyle/>
                    <a:p>
                      <a:pPr algn="ctr"/>
                      <a:r>
                        <a:rPr lang="en-GB" sz="2000" dirty="0" smtClean="0"/>
                        <a:t>la m_ _ t_</a:t>
                      </a:r>
                      <a:r>
                        <a:rPr lang="en-GB" sz="2000" baseline="0" dirty="0" smtClean="0"/>
                        <a:t> q_ _ _ _ _</a:t>
                      </a:r>
                      <a:endParaRPr lang="en-GB" sz="2000" dirty="0"/>
                    </a:p>
                  </a:txBody>
                  <a:tcPr anchor="ctr"/>
                </a:tc>
              </a:tr>
            </a:tbl>
          </a:graphicData>
        </a:graphic>
      </p:graphicFrame>
      <p:sp>
        <p:nvSpPr>
          <p:cNvPr id="9" name="TextBox 8"/>
          <p:cNvSpPr txBox="1"/>
          <p:nvPr/>
        </p:nvSpPr>
        <p:spPr>
          <a:xfrm>
            <a:off x="251520" y="2348880"/>
            <a:ext cx="8640960" cy="646331"/>
          </a:xfrm>
          <a:prstGeom prst="rect">
            <a:avLst/>
          </a:prstGeom>
          <a:noFill/>
        </p:spPr>
        <p:txBody>
          <a:bodyPr wrap="square" rtlCol="0">
            <a:spAutoFit/>
          </a:bodyPr>
          <a:lstStyle/>
          <a:p>
            <a:r>
              <a:rPr lang="en-GB" sz="3600" dirty="0"/>
              <a:t>B</a:t>
            </a:r>
            <a:r>
              <a:rPr lang="en-GB" sz="3600" dirty="0" smtClean="0"/>
              <a:t> </a:t>
            </a:r>
            <a:r>
              <a:rPr lang="en-GB" dirty="0" smtClean="0"/>
              <a:t>   ¿</a:t>
            </a:r>
            <a:r>
              <a:rPr lang="en-GB" dirty="0" err="1" smtClean="0"/>
              <a:t>Qué</a:t>
            </a:r>
            <a:r>
              <a:rPr lang="en-GB" dirty="0" smtClean="0"/>
              <a:t> se </a:t>
            </a:r>
            <a:r>
              <a:rPr lang="en-GB" dirty="0" err="1" smtClean="0"/>
              <a:t>puede</a:t>
            </a:r>
            <a:r>
              <a:rPr lang="en-GB" dirty="0" smtClean="0"/>
              <a:t> </a:t>
            </a:r>
            <a:r>
              <a:rPr lang="en-GB" dirty="0" err="1" smtClean="0"/>
              <a:t>hacer</a:t>
            </a:r>
            <a:r>
              <a:rPr lang="en-GB" dirty="0" smtClean="0"/>
              <a:t> con </a:t>
            </a:r>
            <a:r>
              <a:rPr lang="en-GB" dirty="0" err="1" smtClean="0"/>
              <a:t>ellos</a:t>
            </a:r>
            <a:r>
              <a:rPr lang="en-GB" dirty="0" smtClean="0"/>
              <a:t>?  ¿</a:t>
            </a:r>
            <a:r>
              <a:rPr lang="en-GB" dirty="0" err="1" smtClean="0"/>
              <a:t>Estas</a:t>
            </a:r>
            <a:r>
              <a:rPr lang="en-GB" dirty="0" smtClean="0"/>
              <a:t> </a:t>
            </a:r>
            <a:r>
              <a:rPr lang="en-GB" dirty="0" err="1" smtClean="0"/>
              <a:t>acciones</a:t>
            </a:r>
            <a:r>
              <a:rPr lang="en-GB" dirty="0" smtClean="0"/>
              <a:t> son </a:t>
            </a:r>
            <a:r>
              <a:rPr lang="en-GB" dirty="0" err="1" smtClean="0"/>
              <a:t>posibles</a:t>
            </a:r>
            <a:r>
              <a:rPr lang="en-GB" dirty="0" smtClean="0"/>
              <a:t> o no?</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2672862241"/>
              </p:ext>
            </p:extLst>
          </p:nvPr>
        </p:nvGraphicFramePr>
        <p:xfrm>
          <a:off x="511816" y="3140968"/>
          <a:ext cx="8204130" cy="1371600"/>
        </p:xfrm>
        <a:graphic>
          <a:graphicData uri="http://schemas.openxmlformats.org/drawingml/2006/table">
            <a:tbl>
              <a:tblPr firstRow="1" bandRow="1">
                <a:tableStyleId>{5940675A-B579-460E-94D1-54222C63F5DA}</a:tableStyleId>
              </a:tblPr>
              <a:tblGrid>
                <a:gridCol w="2734710"/>
                <a:gridCol w="2734710"/>
                <a:gridCol w="2734710"/>
              </a:tblGrid>
              <a:tr h="384043">
                <a:tc>
                  <a:txBody>
                    <a:bodyPr/>
                    <a:lstStyle/>
                    <a:p>
                      <a:pPr algn="ctr"/>
                      <a:r>
                        <a:rPr lang="en-GB" sz="2400" dirty="0" smtClean="0"/>
                        <a:t>comer</a:t>
                      </a:r>
                      <a:endParaRPr lang="en-GB" sz="2400" dirty="0"/>
                    </a:p>
                  </a:txBody>
                  <a:tcPr/>
                </a:tc>
                <a:tc>
                  <a:txBody>
                    <a:bodyPr/>
                    <a:lstStyle/>
                    <a:p>
                      <a:pPr algn="ctr"/>
                      <a:r>
                        <a:rPr lang="en-GB" sz="2400" dirty="0" err="1" smtClean="0"/>
                        <a:t>cortar</a:t>
                      </a:r>
                      <a:endParaRPr lang="en-GB" sz="2400" dirty="0"/>
                    </a:p>
                  </a:txBody>
                  <a:tcPr/>
                </a:tc>
                <a:tc>
                  <a:txBody>
                    <a:bodyPr/>
                    <a:lstStyle/>
                    <a:p>
                      <a:pPr algn="ctr"/>
                      <a:r>
                        <a:rPr lang="en-GB" sz="2400" dirty="0" err="1" smtClean="0"/>
                        <a:t>cocinar</a:t>
                      </a:r>
                      <a:endParaRPr lang="en-GB" sz="2400" dirty="0"/>
                    </a:p>
                  </a:txBody>
                  <a:tcPr/>
                </a:tc>
              </a:tr>
              <a:tr h="384043">
                <a:tc>
                  <a:txBody>
                    <a:bodyPr/>
                    <a:lstStyle/>
                    <a:p>
                      <a:pPr algn="ctr"/>
                      <a:r>
                        <a:rPr lang="en-GB" sz="2400" dirty="0" err="1" smtClean="0"/>
                        <a:t>contar</a:t>
                      </a:r>
                      <a:endParaRPr lang="en-GB" sz="2400" dirty="0"/>
                    </a:p>
                  </a:txBody>
                  <a:tcPr/>
                </a:tc>
                <a:tc>
                  <a:txBody>
                    <a:bodyPr/>
                    <a:lstStyle/>
                    <a:p>
                      <a:pPr algn="ctr"/>
                      <a:r>
                        <a:rPr lang="en-GB" sz="2400" dirty="0" err="1" smtClean="0"/>
                        <a:t>beber</a:t>
                      </a:r>
                      <a:endParaRPr lang="en-GB" sz="2400" dirty="0"/>
                    </a:p>
                  </a:txBody>
                  <a:tcPr/>
                </a:tc>
                <a:tc>
                  <a:txBody>
                    <a:bodyPr/>
                    <a:lstStyle/>
                    <a:p>
                      <a:pPr algn="ctr"/>
                      <a:r>
                        <a:rPr lang="en-GB" sz="2400" dirty="0" err="1" smtClean="0"/>
                        <a:t>pelar</a:t>
                      </a:r>
                      <a:endParaRPr lang="en-GB" sz="2400" dirty="0"/>
                    </a:p>
                  </a:txBody>
                  <a:tcPr/>
                </a:tc>
              </a:tr>
              <a:tr h="384043">
                <a:tc>
                  <a:txBody>
                    <a:bodyPr/>
                    <a:lstStyle/>
                    <a:p>
                      <a:pPr algn="ctr"/>
                      <a:r>
                        <a:rPr lang="en-GB" sz="2400" dirty="0" err="1" smtClean="0"/>
                        <a:t>dar</a:t>
                      </a:r>
                      <a:endParaRPr lang="en-GB" sz="2400" dirty="0"/>
                    </a:p>
                  </a:txBody>
                  <a:tcPr/>
                </a:tc>
                <a:tc>
                  <a:txBody>
                    <a:bodyPr/>
                    <a:lstStyle/>
                    <a:p>
                      <a:pPr algn="ctr"/>
                      <a:r>
                        <a:rPr lang="en-GB" sz="2400" dirty="0" err="1" smtClean="0"/>
                        <a:t>preparar</a:t>
                      </a:r>
                      <a:endParaRPr lang="en-GB" sz="2400" dirty="0"/>
                    </a:p>
                  </a:txBody>
                  <a:tcPr/>
                </a:tc>
                <a:tc>
                  <a:txBody>
                    <a:bodyPr/>
                    <a:lstStyle/>
                    <a:p>
                      <a:pPr algn="ctr"/>
                      <a:r>
                        <a:rPr lang="en-GB" sz="2400" dirty="0" err="1" smtClean="0"/>
                        <a:t>lavar</a:t>
                      </a:r>
                      <a:endParaRPr lang="en-GB" sz="2400" dirty="0"/>
                    </a:p>
                  </a:txBody>
                  <a:tcPr/>
                </a:tc>
              </a:tr>
            </a:tbl>
          </a:graphicData>
        </a:graphic>
      </p:graphicFrame>
      <p:sp>
        <p:nvSpPr>
          <p:cNvPr id="13" name="TextBox 12"/>
          <p:cNvSpPr txBox="1"/>
          <p:nvPr/>
        </p:nvSpPr>
        <p:spPr>
          <a:xfrm>
            <a:off x="179512" y="4509120"/>
            <a:ext cx="8640960" cy="923330"/>
          </a:xfrm>
          <a:prstGeom prst="rect">
            <a:avLst/>
          </a:prstGeom>
          <a:noFill/>
        </p:spPr>
        <p:txBody>
          <a:bodyPr wrap="square" rtlCol="0">
            <a:spAutoFit/>
          </a:bodyPr>
          <a:lstStyle/>
          <a:p>
            <a:r>
              <a:rPr lang="en-GB" sz="3600" dirty="0" smtClean="0"/>
              <a:t>C </a:t>
            </a:r>
            <a:r>
              <a:rPr lang="en-GB" dirty="0" smtClean="0"/>
              <a:t>  El </a:t>
            </a:r>
            <a:r>
              <a:rPr lang="en-GB" dirty="0" err="1" smtClean="0"/>
              <a:t>queso</a:t>
            </a:r>
            <a:r>
              <a:rPr lang="en-GB" dirty="0" smtClean="0"/>
              <a:t> ¿</a:t>
            </a:r>
            <a:r>
              <a:rPr lang="en-GB" dirty="0" err="1" smtClean="0"/>
              <a:t>Es</a:t>
            </a:r>
            <a:r>
              <a:rPr lang="en-GB" dirty="0" smtClean="0"/>
              <a:t> </a:t>
            </a:r>
            <a:r>
              <a:rPr lang="en-GB" dirty="0" err="1" smtClean="0"/>
              <a:t>posible</a:t>
            </a:r>
            <a:r>
              <a:rPr lang="en-GB" dirty="0" smtClean="0"/>
              <a:t> </a:t>
            </a:r>
            <a:r>
              <a:rPr lang="en-GB" dirty="0" err="1" smtClean="0"/>
              <a:t>lavar</a:t>
            </a:r>
            <a:r>
              <a:rPr lang="en-GB" b="1" dirty="0" err="1" smtClean="0"/>
              <a:t>lo</a:t>
            </a:r>
            <a:r>
              <a:rPr lang="en-GB" dirty="0" smtClean="0"/>
              <a:t>? No, no </a:t>
            </a:r>
            <a:r>
              <a:rPr lang="en-GB" dirty="0" err="1" smtClean="0"/>
              <a:t>es</a:t>
            </a:r>
            <a:r>
              <a:rPr lang="en-GB" dirty="0" smtClean="0"/>
              <a:t> </a:t>
            </a:r>
            <a:r>
              <a:rPr lang="en-GB" dirty="0" err="1" smtClean="0"/>
              <a:t>posible</a:t>
            </a:r>
            <a:r>
              <a:rPr lang="en-GB" dirty="0" smtClean="0"/>
              <a:t> </a:t>
            </a:r>
            <a:r>
              <a:rPr lang="en-GB" dirty="0" err="1" smtClean="0"/>
              <a:t>lavar</a:t>
            </a:r>
            <a:r>
              <a:rPr lang="en-GB" b="1" dirty="0" err="1" smtClean="0"/>
              <a:t>lo</a:t>
            </a:r>
            <a:r>
              <a:rPr lang="en-GB" dirty="0" smtClean="0"/>
              <a:t>. </a:t>
            </a:r>
            <a:br>
              <a:rPr lang="en-GB" dirty="0" smtClean="0"/>
            </a:br>
            <a:r>
              <a:rPr lang="en-GB" dirty="0" err="1" smtClean="0"/>
              <a:t>Escribe</a:t>
            </a:r>
            <a:r>
              <a:rPr lang="en-GB" dirty="0" smtClean="0"/>
              <a:t> 3 </a:t>
            </a:r>
            <a:r>
              <a:rPr lang="en-GB" dirty="0" err="1" smtClean="0"/>
              <a:t>frases</a:t>
            </a:r>
            <a:r>
              <a:rPr lang="en-GB" dirty="0" smtClean="0"/>
              <a:t> </a:t>
            </a:r>
            <a:r>
              <a:rPr lang="en-GB" dirty="0" err="1" smtClean="0"/>
              <a:t>así</a:t>
            </a:r>
            <a:r>
              <a:rPr lang="en-GB" dirty="0" smtClean="0"/>
              <a:t> con los 5 </a:t>
            </a:r>
            <a:r>
              <a:rPr lang="en-GB" dirty="0" err="1" smtClean="0"/>
              <a:t>ingredientes</a:t>
            </a:r>
            <a:r>
              <a:rPr lang="en-GB" dirty="0" smtClean="0"/>
              <a:t> y </a:t>
            </a:r>
            <a:r>
              <a:rPr lang="en-GB" dirty="0" err="1" smtClean="0"/>
              <a:t>unos</a:t>
            </a:r>
            <a:r>
              <a:rPr lang="en-GB" dirty="0" smtClean="0"/>
              <a:t> de los </a:t>
            </a:r>
            <a:r>
              <a:rPr lang="en-GB" dirty="0" err="1" smtClean="0"/>
              <a:t>verbos</a:t>
            </a:r>
            <a:r>
              <a:rPr lang="en-GB" dirty="0" smtClean="0"/>
              <a:t>. </a:t>
            </a:r>
            <a:endParaRPr lang="en-GB" dirty="0"/>
          </a:p>
        </p:txBody>
      </p:sp>
      <p:sp>
        <p:nvSpPr>
          <p:cNvPr id="14" name="TextBox 13"/>
          <p:cNvSpPr txBox="1"/>
          <p:nvPr/>
        </p:nvSpPr>
        <p:spPr>
          <a:xfrm>
            <a:off x="6948264" y="4437112"/>
            <a:ext cx="2232248" cy="1077218"/>
          </a:xfrm>
          <a:prstGeom prst="rect">
            <a:avLst/>
          </a:prstGeom>
          <a:noFill/>
        </p:spPr>
        <p:txBody>
          <a:bodyPr wrap="square" rtlCol="0">
            <a:spAutoFit/>
          </a:bodyPr>
          <a:lstStyle/>
          <a:p>
            <a:r>
              <a:rPr lang="en-GB" sz="2400" b="1" dirty="0" smtClean="0"/>
              <a:t>It</a:t>
            </a:r>
            <a:br>
              <a:rPr lang="en-GB" sz="2400" b="1" dirty="0" smtClean="0"/>
            </a:br>
            <a:r>
              <a:rPr lang="en-GB" sz="2000" dirty="0" smtClean="0"/>
              <a:t>‘el’ words = </a:t>
            </a:r>
            <a:r>
              <a:rPr lang="en-GB" sz="2000" b="1" dirty="0" smtClean="0"/>
              <a:t>lo</a:t>
            </a:r>
            <a:br>
              <a:rPr lang="en-GB" sz="2000" b="1" dirty="0" smtClean="0"/>
            </a:br>
            <a:r>
              <a:rPr lang="en-GB" sz="2000" dirty="0" smtClean="0"/>
              <a:t>‘la’ words = </a:t>
            </a:r>
            <a:r>
              <a:rPr lang="en-GB" sz="2000" b="1" dirty="0" smtClean="0"/>
              <a:t>la</a:t>
            </a:r>
            <a:endParaRPr lang="en-GB" sz="2400" b="1" dirty="0"/>
          </a:p>
        </p:txBody>
      </p:sp>
      <p:graphicFrame>
        <p:nvGraphicFramePr>
          <p:cNvPr id="15" name="Table 14"/>
          <p:cNvGraphicFramePr>
            <a:graphicFrameLocks noGrp="1"/>
          </p:cNvGraphicFramePr>
          <p:nvPr>
            <p:extLst>
              <p:ext uri="{D42A27DB-BD31-4B8C-83A1-F6EECF244321}">
                <p14:modId xmlns:p14="http://schemas.microsoft.com/office/powerpoint/2010/main" val="3919618023"/>
              </p:ext>
            </p:extLst>
          </p:nvPr>
        </p:nvGraphicFramePr>
        <p:xfrm>
          <a:off x="395536" y="5556840"/>
          <a:ext cx="8424936" cy="1112520"/>
        </p:xfrm>
        <a:graphic>
          <a:graphicData uri="http://schemas.openxmlformats.org/drawingml/2006/table">
            <a:tbl>
              <a:tblPr firstRow="1" bandRow="1">
                <a:tableStyleId>{5940675A-B579-460E-94D1-54222C63F5DA}</a:tableStyleId>
              </a:tblPr>
              <a:tblGrid>
                <a:gridCol w="8424936"/>
              </a:tblGrid>
              <a:tr h="370840">
                <a:tc>
                  <a:txBody>
                    <a:bodyPr/>
                    <a:lstStyle/>
                    <a:p>
                      <a:r>
                        <a:rPr lang="en-GB" dirty="0" smtClean="0"/>
                        <a:t>1</a:t>
                      </a:r>
                      <a:endParaRPr lang="en-GB" dirty="0"/>
                    </a:p>
                  </a:txBody>
                  <a:tcPr/>
                </a:tc>
              </a:tr>
              <a:tr h="370840">
                <a:tc>
                  <a:txBody>
                    <a:bodyPr/>
                    <a:lstStyle/>
                    <a:p>
                      <a:r>
                        <a:rPr lang="en-GB" dirty="0" smtClean="0"/>
                        <a:t>2</a:t>
                      </a:r>
                      <a:endParaRPr lang="en-GB" dirty="0"/>
                    </a:p>
                  </a:txBody>
                  <a:tcPr/>
                </a:tc>
              </a:tr>
              <a:tr h="370840">
                <a:tc>
                  <a:txBody>
                    <a:bodyPr/>
                    <a:lstStyle/>
                    <a:p>
                      <a:r>
                        <a:rPr lang="en-GB" dirty="0" smtClean="0"/>
                        <a:t>3</a:t>
                      </a:r>
                      <a:endParaRPr lang="en-GB" dirty="0"/>
                    </a:p>
                  </a:txBody>
                  <a:tcPr/>
                </a:tc>
              </a:tr>
            </a:tbl>
          </a:graphicData>
        </a:graphic>
      </p:graphicFrame>
      <p:pic>
        <p:nvPicPr>
          <p:cNvPr id="16" name="Picture 5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20072" y="620713"/>
            <a:ext cx="1363787" cy="1018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5764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51756227"/>
              </p:ext>
            </p:extLst>
          </p:nvPr>
        </p:nvGraphicFramePr>
        <p:xfrm>
          <a:off x="4572000" y="1844825"/>
          <a:ext cx="4392489" cy="3240360"/>
        </p:xfrm>
        <a:graphic>
          <a:graphicData uri="http://schemas.openxmlformats.org/drawingml/2006/table">
            <a:tbl>
              <a:tblPr firstRow="1" bandRow="1">
                <a:tableStyleId>{5940675A-B579-460E-94D1-54222C63F5DA}</a:tableStyleId>
              </a:tblPr>
              <a:tblGrid>
                <a:gridCol w="1464163"/>
                <a:gridCol w="1464163"/>
                <a:gridCol w="1464163"/>
              </a:tblGrid>
              <a:tr h="1080120">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r>
              <a:tr h="1080120">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r>
              <a:tr h="1080120">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r>
            </a:tbl>
          </a:graphicData>
        </a:graphic>
      </p:graphicFrame>
      <p:sp>
        <p:nvSpPr>
          <p:cNvPr id="2" name="TextBox 20"/>
          <p:cNvSpPr txBox="1">
            <a:spLocks noChangeArrowheads="1"/>
          </p:cNvSpPr>
          <p:nvPr/>
        </p:nvSpPr>
        <p:spPr bwMode="auto">
          <a:xfrm>
            <a:off x="179512" y="116632"/>
            <a:ext cx="8784976" cy="52322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dirty="0" err="1" smtClean="0">
                <a:solidFill>
                  <a:schemeClr val="bg1"/>
                </a:solidFill>
                <a:latin typeface="+mn-lt"/>
              </a:rPr>
              <a:t>Empareja</a:t>
            </a:r>
            <a:r>
              <a:rPr lang="en-GB" sz="2800" dirty="0" smtClean="0">
                <a:solidFill>
                  <a:schemeClr val="bg1"/>
                </a:solidFill>
                <a:latin typeface="+mn-lt"/>
              </a:rPr>
              <a:t> los </a:t>
            </a:r>
            <a:r>
              <a:rPr lang="en-GB" sz="2800" dirty="0" err="1" smtClean="0">
                <a:solidFill>
                  <a:schemeClr val="bg1"/>
                </a:solidFill>
                <a:latin typeface="+mn-lt"/>
              </a:rPr>
              <a:t>ingredientes</a:t>
            </a:r>
            <a:r>
              <a:rPr lang="en-GB" sz="2800" dirty="0" smtClean="0">
                <a:solidFill>
                  <a:schemeClr val="bg1"/>
                </a:solidFill>
                <a:latin typeface="+mn-lt"/>
              </a:rPr>
              <a:t> con la </a:t>
            </a:r>
            <a:r>
              <a:rPr lang="en-GB" sz="2800" dirty="0" err="1" smtClean="0">
                <a:solidFill>
                  <a:schemeClr val="bg1"/>
                </a:solidFill>
                <a:latin typeface="+mn-lt"/>
              </a:rPr>
              <a:t>imagen</a:t>
            </a:r>
            <a:r>
              <a:rPr lang="en-GB" sz="2800" dirty="0" smtClean="0">
                <a:solidFill>
                  <a:schemeClr val="bg1"/>
                </a:solidFill>
                <a:latin typeface="+mn-lt"/>
              </a:rPr>
              <a:t> </a:t>
            </a:r>
            <a:r>
              <a:rPr lang="en-GB" sz="2800" dirty="0" err="1" smtClean="0">
                <a:solidFill>
                  <a:schemeClr val="bg1"/>
                </a:solidFill>
                <a:latin typeface="+mn-lt"/>
              </a:rPr>
              <a:t>correcta</a:t>
            </a:r>
            <a:r>
              <a:rPr lang="en-GB" sz="2800" dirty="0" smtClean="0">
                <a:solidFill>
                  <a:schemeClr val="bg1"/>
                </a:solidFill>
                <a:latin typeface="+mn-lt"/>
              </a:rPr>
              <a:t>.</a:t>
            </a:r>
            <a:endParaRPr lang="en-US" sz="2800" dirty="0">
              <a:solidFill>
                <a:schemeClr val="bg1"/>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56281086"/>
              </p:ext>
            </p:extLst>
          </p:nvPr>
        </p:nvGraphicFramePr>
        <p:xfrm>
          <a:off x="188748" y="908720"/>
          <a:ext cx="4239236" cy="5629584"/>
        </p:xfrm>
        <a:graphic>
          <a:graphicData uri="http://schemas.openxmlformats.org/drawingml/2006/table">
            <a:tbl>
              <a:tblPr firstRow="1" bandRow="1">
                <a:tableStyleId>{5940675A-B579-460E-94D1-54222C63F5DA}</a:tableStyleId>
              </a:tblPr>
              <a:tblGrid>
                <a:gridCol w="4239236"/>
              </a:tblGrid>
              <a:tr h="616068">
                <a:tc>
                  <a:txBody>
                    <a:bodyPr/>
                    <a:lstStyle/>
                    <a:p>
                      <a:r>
                        <a:rPr lang="en-GB" sz="2000" dirty="0" smtClean="0"/>
                        <a:t>200g de </a:t>
                      </a:r>
                      <a:r>
                        <a:rPr lang="en-GB" sz="2000" dirty="0" err="1" smtClean="0"/>
                        <a:t>atún</a:t>
                      </a:r>
                      <a:r>
                        <a:rPr lang="en-GB" sz="2000" dirty="0" smtClean="0"/>
                        <a:t> (en </a:t>
                      </a:r>
                      <a:r>
                        <a:rPr lang="en-GB" sz="2000" dirty="0" err="1" smtClean="0"/>
                        <a:t>lata</a:t>
                      </a:r>
                      <a:r>
                        <a:rPr lang="en-GB" sz="2000" dirty="0" smtClean="0"/>
                        <a:t> de </a:t>
                      </a:r>
                      <a:r>
                        <a:rPr lang="en-GB" sz="2000" dirty="0" err="1" smtClean="0"/>
                        <a:t>conserva</a:t>
                      </a:r>
                      <a:r>
                        <a:rPr lang="en-GB" sz="2000" dirty="0" smtClean="0"/>
                        <a:t>)</a:t>
                      </a:r>
                      <a:endParaRPr lang="en-GB" sz="2000" dirty="0"/>
                    </a:p>
                  </a:txBody>
                  <a:tcPr anchor="ctr"/>
                </a:tc>
              </a:tr>
              <a:tr h="616068">
                <a:tc>
                  <a:txBody>
                    <a:bodyPr/>
                    <a:lstStyle/>
                    <a:p>
                      <a:r>
                        <a:rPr lang="en-GB" sz="2000" dirty="0" err="1" smtClean="0"/>
                        <a:t>Aceite</a:t>
                      </a:r>
                      <a:r>
                        <a:rPr lang="en-GB" sz="2000" baseline="0" dirty="0" smtClean="0"/>
                        <a:t> de </a:t>
                      </a:r>
                      <a:r>
                        <a:rPr lang="en-GB" sz="2000" baseline="0" dirty="0" err="1" smtClean="0"/>
                        <a:t>oliva</a:t>
                      </a:r>
                      <a:r>
                        <a:rPr lang="en-GB" sz="2000" baseline="0" dirty="0" smtClean="0"/>
                        <a:t> </a:t>
                      </a:r>
                      <a:r>
                        <a:rPr lang="en-GB" sz="2000" baseline="0" dirty="0" err="1" smtClean="0"/>
                        <a:t>virgen</a:t>
                      </a:r>
                      <a:r>
                        <a:rPr lang="en-GB" sz="2000" baseline="0" dirty="0" smtClean="0"/>
                        <a:t> extra (2 </a:t>
                      </a:r>
                      <a:r>
                        <a:rPr lang="en-GB" sz="2000" baseline="0" dirty="0" err="1" smtClean="0"/>
                        <a:t>cucharadas</a:t>
                      </a:r>
                      <a:r>
                        <a:rPr lang="en-GB" sz="2000" baseline="0" dirty="0" smtClean="0"/>
                        <a:t>)</a:t>
                      </a:r>
                      <a:endParaRPr lang="en-GB" sz="2000" dirty="0"/>
                    </a:p>
                  </a:txBody>
                  <a:tcPr anchor="ctr"/>
                </a:tc>
              </a:tr>
              <a:tr h="616068">
                <a:tc>
                  <a:txBody>
                    <a:bodyPr/>
                    <a:lstStyle/>
                    <a:p>
                      <a:r>
                        <a:rPr lang="en-GB" sz="2000" dirty="0" smtClean="0"/>
                        <a:t>1 </a:t>
                      </a:r>
                      <a:r>
                        <a:rPr lang="en-GB" sz="2000" dirty="0" err="1" smtClean="0"/>
                        <a:t>cebolla</a:t>
                      </a:r>
                      <a:r>
                        <a:rPr lang="en-GB" sz="2000" dirty="0" smtClean="0"/>
                        <a:t> </a:t>
                      </a:r>
                      <a:r>
                        <a:rPr lang="en-GB" sz="2000" dirty="0" err="1" smtClean="0"/>
                        <a:t>mediana</a:t>
                      </a:r>
                      <a:endParaRPr lang="en-GB" sz="2000" dirty="0"/>
                    </a:p>
                  </a:txBody>
                  <a:tcPr anchor="ctr"/>
                </a:tc>
              </a:tr>
              <a:tr h="616068">
                <a:tc>
                  <a:txBody>
                    <a:bodyPr/>
                    <a:lstStyle/>
                    <a:p>
                      <a:r>
                        <a:rPr lang="en-GB" sz="2000" dirty="0" smtClean="0"/>
                        <a:t>1 pimiento</a:t>
                      </a:r>
                      <a:r>
                        <a:rPr lang="en-GB" sz="2000" baseline="0" dirty="0" smtClean="0"/>
                        <a:t> </a:t>
                      </a:r>
                      <a:r>
                        <a:rPr lang="en-GB" sz="2000" baseline="0" dirty="0" err="1" smtClean="0"/>
                        <a:t>rojo</a:t>
                      </a:r>
                      <a:r>
                        <a:rPr lang="en-GB" sz="2000" baseline="0" dirty="0" smtClean="0"/>
                        <a:t> </a:t>
                      </a:r>
                      <a:r>
                        <a:rPr lang="en-GB" sz="2000" baseline="0" dirty="0" err="1" smtClean="0"/>
                        <a:t>asado</a:t>
                      </a:r>
                      <a:endParaRPr lang="en-GB" sz="2000" dirty="0"/>
                    </a:p>
                  </a:txBody>
                  <a:tcPr anchor="ctr"/>
                </a:tc>
              </a:tr>
              <a:tr h="616068">
                <a:tc>
                  <a:txBody>
                    <a:bodyPr/>
                    <a:lstStyle/>
                    <a:p>
                      <a:r>
                        <a:rPr lang="en-GB" sz="2000" dirty="0" smtClean="0"/>
                        <a:t>1 </a:t>
                      </a:r>
                      <a:r>
                        <a:rPr lang="en-GB" sz="2000" dirty="0" err="1" smtClean="0"/>
                        <a:t>tomate</a:t>
                      </a:r>
                      <a:r>
                        <a:rPr lang="en-GB" sz="2000" dirty="0" smtClean="0"/>
                        <a:t> </a:t>
                      </a:r>
                      <a:r>
                        <a:rPr lang="en-GB" sz="2000" dirty="0" err="1" smtClean="0"/>
                        <a:t>grande</a:t>
                      </a:r>
                      <a:r>
                        <a:rPr lang="en-GB" sz="2000" dirty="0" smtClean="0"/>
                        <a:t> </a:t>
                      </a:r>
                      <a:r>
                        <a:rPr lang="en-GB" sz="2000" dirty="0" err="1" smtClean="0"/>
                        <a:t>maduro</a:t>
                      </a:r>
                      <a:endParaRPr lang="en-GB" sz="2000" dirty="0"/>
                    </a:p>
                  </a:txBody>
                  <a:tcPr anchor="ctr"/>
                </a:tc>
              </a:tr>
              <a:tr h="616068">
                <a:tc>
                  <a:txBody>
                    <a:bodyPr/>
                    <a:lstStyle/>
                    <a:p>
                      <a:r>
                        <a:rPr lang="en-GB" sz="2000" dirty="0" err="1" smtClean="0"/>
                        <a:t>Pimentón</a:t>
                      </a:r>
                      <a:r>
                        <a:rPr lang="en-GB" sz="2000" dirty="0" smtClean="0"/>
                        <a:t> </a:t>
                      </a:r>
                      <a:r>
                        <a:rPr lang="en-GB" sz="2000" dirty="0" err="1" smtClean="0"/>
                        <a:t>molido</a:t>
                      </a:r>
                      <a:r>
                        <a:rPr lang="en-GB" sz="2000" baseline="0" dirty="0" smtClean="0"/>
                        <a:t> (1 </a:t>
                      </a:r>
                      <a:r>
                        <a:rPr lang="en-GB" sz="2000" baseline="0" dirty="0" err="1" smtClean="0"/>
                        <a:t>cucharada</a:t>
                      </a:r>
                      <a:r>
                        <a:rPr lang="en-GB" sz="2000" baseline="0" dirty="0" smtClean="0"/>
                        <a:t>)</a:t>
                      </a:r>
                      <a:endParaRPr lang="en-GB" sz="2000" dirty="0"/>
                    </a:p>
                  </a:txBody>
                  <a:tcPr anchor="ctr"/>
                </a:tc>
              </a:tr>
              <a:tr h="616068">
                <a:tc>
                  <a:txBody>
                    <a:bodyPr/>
                    <a:lstStyle/>
                    <a:p>
                      <a:r>
                        <a:rPr lang="en-GB" sz="2000" dirty="0" smtClean="0"/>
                        <a:t>1 </a:t>
                      </a:r>
                      <a:r>
                        <a:rPr lang="en-GB" sz="2000" dirty="0" err="1" smtClean="0"/>
                        <a:t>huevo</a:t>
                      </a:r>
                      <a:endParaRPr lang="en-GB" sz="2000" dirty="0"/>
                    </a:p>
                  </a:txBody>
                  <a:tcPr anchor="ctr"/>
                </a:tc>
              </a:tr>
              <a:tr h="616068">
                <a:tc>
                  <a:txBody>
                    <a:bodyPr/>
                    <a:lstStyle/>
                    <a:p>
                      <a:r>
                        <a:rPr lang="en-GB" sz="2000" dirty="0" smtClean="0"/>
                        <a:t>Sal y </a:t>
                      </a:r>
                      <a:r>
                        <a:rPr lang="en-GB" sz="2000" dirty="0" err="1" smtClean="0"/>
                        <a:t>pimienta</a:t>
                      </a:r>
                      <a:r>
                        <a:rPr lang="en-GB" sz="2000" baseline="0" dirty="0" smtClean="0"/>
                        <a:t> </a:t>
                      </a:r>
                      <a:r>
                        <a:rPr lang="en-GB" sz="2000" baseline="0" dirty="0" err="1" smtClean="0"/>
                        <a:t>negra</a:t>
                      </a:r>
                      <a:endParaRPr lang="en-GB" sz="2000" dirty="0"/>
                    </a:p>
                  </a:txBody>
                  <a:tcPr anchor="ctr"/>
                </a:tc>
              </a:tr>
              <a:tr h="616068">
                <a:tc>
                  <a:txBody>
                    <a:bodyPr/>
                    <a:lstStyle/>
                    <a:p>
                      <a:r>
                        <a:rPr lang="en-GB" sz="2000" dirty="0" err="1" smtClean="0"/>
                        <a:t>Masa</a:t>
                      </a:r>
                      <a:r>
                        <a:rPr lang="en-GB" sz="2000" dirty="0" smtClean="0"/>
                        <a:t> de </a:t>
                      </a:r>
                      <a:r>
                        <a:rPr lang="en-GB" sz="2000" dirty="0" err="1" smtClean="0"/>
                        <a:t>hojaldre</a:t>
                      </a:r>
                      <a:endParaRPr lang="en-GB" sz="2000" dirty="0"/>
                    </a:p>
                  </a:txBody>
                  <a:tcPr anchor="ctr"/>
                </a:tc>
              </a:tr>
            </a:tbl>
          </a:graphicData>
        </a:graphic>
      </p:graphicFrame>
      <p:pic>
        <p:nvPicPr>
          <p:cNvPr id="8" name="Picture 7"/>
          <p:cNvPicPr>
            <a:picLocks noChangeAspect="1"/>
          </p:cNvPicPr>
          <p:nvPr/>
        </p:nvPicPr>
        <p:blipFill>
          <a:blip r:embed="rId3" cstate="print">
            <a:clrChange>
              <a:clrFrom>
                <a:srgbClr val="EAD7D3"/>
              </a:clrFrom>
              <a:clrTo>
                <a:srgbClr val="EAD7D3">
                  <a:alpha val="0"/>
                </a:srgbClr>
              </a:clrTo>
            </a:clrChange>
            <a:extLst>
              <a:ext uri="{28A0092B-C50C-407E-A947-70E740481C1C}">
                <a14:useLocalDpi xmlns:a14="http://schemas.microsoft.com/office/drawing/2010/main" val="0"/>
              </a:ext>
            </a:extLst>
          </a:blip>
          <a:stretch>
            <a:fillRect/>
          </a:stretch>
        </p:blipFill>
        <p:spPr>
          <a:xfrm>
            <a:off x="5000670" y="2013445"/>
            <a:ext cx="827033" cy="882168"/>
          </a:xfrm>
          <a:prstGeom prst="rect">
            <a:avLst/>
          </a:prstGeom>
        </p:spPr>
      </p:pic>
      <p:pic>
        <p:nvPicPr>
          <p:cNvPr id="9" name="Picture 8"/>
          <p:cNvPicPr>
            <a:picLocks noChangeAspect="1"/>
          </p:cNvPicPr>
          <p:nvPr/>
        </p:nvPicPr>
        <p:blipFill>
          <a:blip r:embed="rId4" cstate="print">
            <a:clrChange>
              <a:clrFrom>
                <a:srgbClr val="ECE1DF"/>
              </a:clrFrom>
              <a:clrTo>
                <a:srgbClr val="ECE1DF">
                  <a:alpha val="0"/>
                </a:srgbClr>
              </a:clrTo>
            </a:clrChange>
            <a:extLst>
              <a:ext uri="{28A0092B-C50C-407E-A947-70E740481C1C}">
                <a14:useLocalDpi xmlns:a14="http://schemas.microsoft.com/office/drawing/2010/main" val="0"/>
              </a:ext>
            </a:extLst>
          </a:blip>
          <a:stretch>
            <a:fillRect/>
          </a:stretch>
        </p:blipFill>
        <p:spPr>
          <a:xfrm>
            <a:off x="6156176" y="3198767"/>
            <a:ext cx="1152967" cy="730212"/>
          </a:xfrm>
          <a:prstGeom prst="rect">
            <a:avLst/>
          </a:prstGeom>
        </p:spPr>
      </p:pic>
      <p:pic>
        <p:nvPicPr>
          <p:cNvPr id="10" name="Picture 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5207" y="2923224"/>
            <a:ext cx="1284866" cy="964818"/>
          </a:xfrm>
          <a:prstGeom prst="rect">
            <a:avLst/>
          </a:prstGeom>
        </p:spPr>
      </p:pic>
      <p:pic>
        <p:nvPicPr>
          <p:cNvPr id="11" name="Picture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29244" y="1758779"/>
            <a:ext cx="1079899" cy="1184237"/>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74190" y="1881633"/>
            <a:ext cx="1013980" cy="1013980"/>
          </a:xfrm>
          <a:prstGeom prst="rect">
            <a:avLst/>
          </a:prstGeom>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7797" y="2743356"/>
            <a:ext cx="1127604" cy="1310768"/>
          </a:xfrm>
          <a:prstGeom prst="rect">
            <a:avLst/>
          </a:prstGeom>
        </p:spPr>
      </p:pic>
      <p:pic>
        <p:nvPicPr>
          <p:cNvPr id="14" name="Picture 13"/>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46375" y="3936489"/>
            <a:ext cx="1129865" cy="1148696"/>
          </a:xfrm>
          <a:prstGeom prst="rect">
            <a:avLst/>
          </a:prstGeom>
        </p:spPr>
      </p:pic>
      <p:pic>
        <p:nvPicPr>
          <p:cNvPr id="15" name="Picture 14"/>
          <p:cNvPicPr>
            <a:picLocks noChangeAspect="1"/>
          </p:cNvPicPr>
          <p:nvPr/>
        </p:nvPicPr>
        <p:blipFill>
          <a:blip r:embed="rId10" cstate="print">
            <a:clrChange>
              <a:clrFrom>
                <a:srgbClr val="F6F9F1"/>
              </a:clrFrom>
              <a:clrTo>
                <a:srgbClr val="F6F9F1">
                  <a:alpha val="0"/>
                </a:srgbClr>
              </a:clrTo>
            </a:clrChange>
            <a:extLst>
              <a:ext uri="{28A0092B-C50C-407E-A947-70E740481C1C}">
                <a14:useLocalDpi xmlns:a14="http://schemas.microsoft.com/office/drawing/2010/main" val="0"/>
              </a:ext>
            </a:extLst>
          </a:blip>
          <a:stretch>
            <a:fillRect/>
          </a:stretch>
        </p:blipFill>
        <p:spPr>
          <a:xfrm>
            <a:off x="6416810" y="4215839"/>
            <a:ext cx="892333" cy="669250"/>
          </a:xfrm>
          <a:prstGeom prst="rect">
            <a:avLst/>
          </a:prstGeom>
        </p:spPr>
      </p:pic>
      <p:pic>
        <p:nvPicPr>
          <p:cNvPr id="16" name="Picture 15"/>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10857" y="4092041"/>
            <a:ext cx="916846" cy="916846"/>
          </a:xfrm>
          <a:prstGeom prst="rect">
            <a:avLst/>
          </a:prstGeom>
        </p:spPr>
      </p:pic>
    </p:spTree>
    <p:extLst>
      <p:ext uri="{BB962C8B-B14F-4D97-AF65-F5344CB8AC3E}">
        <p14:creationId xmlns:p14="http://schemas.microsoft.com/office/powerpoint/2010/main" val="2376426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7704856" cy="369332"/>
          </a:xfrm>
          <a:prstGeom prst="rect">
            <a:avLst/>
          </a:prstGeom>
        </p:spPr>
        <p:txBody>
          <a:bodyPr wrap="square">
            <a:spAutoFit/>
          </a:bodyPr>
          <a:lstStyle/>
          <a:p>
            <a:r>
              <a:rPr lang="en-GB" dirty="0">
                <a:hlinkClick r:id="rId2"/>
              </a:rPr>
              <a:t>http://</a:t>
            </a:r>
            <a:r>
              <a:rPr lang="en-GB">
                <a:hlinkClick r:id="rId2"/>
              </a:rPr>
              <a:t>quizlet.com/6463044/nvq-spanish-level-2-food-1-flash-cards</a:t>
            </a:r>
            <a:r>
              <a:rPr lang="en-GB" smtClean="0">
                <a:hlinkClick r:id="rId2"/>
              </a:rPr>
              <a:t>/</a:t>
            </a:r>
            <a:r>
              <a:rPr lang="en-GB" smtClean="0"/>
              <a:t> </a:t>
            </a:r>
            <a:endParaRPr lang="en-GB" dirty="0"/>
          </a:p>
        </p:txBody>
      </p:sp>
    </p:spTree>
    <p:extLst>
      <p:ext uri="{BB962C8B-B14F-4D97-AF65-F5344CB8AC3E}">
        <p14:creationId xmlns:p14="http://schemas.microsoft.com/office/powerpoint/2010/main" val="123564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p:cNvSpPr txBox="1">
            <a:spLocks noChangeArrowheads="1"/>
          </p:cNvSpPr>
          <p:nvPr/>
        </p:nvSpPr>
        <p:spPr bwMode="auto">
          <a:xfrm>
            <a:off x="2729458" y="1988840"/>
            <a:ext cx="3714750" cy="23083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dirty="0" smtClean="0">
                <a:solidFill>
                  <a:schemeClr val="bg1"/>
                </a:solidFill>
              </a:rPr>
              <a:t>¿</a:t>
            </a:r>
            <a:r>
              <a:rPr lang="en-GB" sz="3600" b="1" dirty="0" err="1" smtClean="0">
                <a:solidFill>
                  <a:schemeClr val="bg1"/>
                </a:solidFill>
              </a:rPr>
              <a:t>Qué</a:t>
            </a:r>
            <a:r>
              <a:rPr lang="en-GB" sz="3600" b="1" dirty="0" smtClean="0">
                <a:solidFill>
                  <a:schemeClr val="bg1"/>
                </a:solidFill>
              </a:rPr>
              <a:t> se </a:t>
            </a:r>
            <a:r>
              <a:rPr lang="en-GB" sz="3600" b="1" dirty="0" err="1" smtClean="0">
                <a:solidFill>
                  <a:schemeClr val="bg1"/>
                </a:solidFill>
              </a:rPr>
              <a:t>puede</a:t>
            </a:r>
            <a:r>
              <a:rPr lang="en-GB" sz="3600" b="1" dirty="0" smtClean="0">
                <a:solidFill>
                  <a:schemeClr val="bg1"/>
                </a:solidFill>
              </a:rPr>
              <a:t> </a:t>
            </a:r>
            <a:r>
              <a:rPr lang="en-GB" sz="3600" b="1" dirty="0" err="1" smtClean="0">
                <a:solidFill>
                  <a:schemeClr val="bg1"/>
                </a:solidFill>
              </a:rPr>
              <a:t>preparar</a:t>
            </a:r>
            <a:r>
              <a:rPr lang="en-GB" sz="3600" b="1" dirty="0" smtClean="0">
                <a:solidFill>
                  <a:schemeClr val="bg1"/>
                </a:solidFill>
              </a:rPr>
              <a:t> con </a:t>
            </a:r>
            <a:r>
              <a:rPr lang="en-GB" sz="3600" b="1" dirty="0" err="1" smtClean="0">
                <a:solidFill>
                  <a:schemeClr val="bg1"/>
                </a:solidFill>
              </a:rPr>
              <a:t>estos</a:t>
            </a:r>
            <a:r>
              <a:rPr lang="en-GB" sz="3600" b="1" dirty="0" smtClean="0">
                <a:solidFill>
                  <a:schemeClr val="bg1"/>
                </a:solidFill>
              </a:rPr>
              <a:t> </a:t>
            </a:r>
            <a:r>
              <a:rPr lang="en-GB" sz="3600" b="1" dirty="0" err="1" smtClean="0">
                <a:solidFill>
                  <a:schemeClr val="bg1"/>
                </a:solidFill>
              </a:rPr>
              <a:t>ingredientes</a:t>
            </a:r>
            <a:r>
              <a:rPr lang="en-GB" sz="3600" b="1" dirty="0" smtClean="0">
                <a:solidFill>
                  <a:schemeClr val="bg1"/>
                </a:solidFill>
              </a:rPr>
              <a:t>?</a:t>
            </a:r>
            <a:endParaRPr lang="en-US" sz="3600" b="1" dirty="0">
              <a:solidFill>
                <a:schemeClr val="bg1"/>
              </a:solidFill>
            </a:endParaRPr>
          </a:p>
        </p:txBody>
      </p:sp>
      <p:pic>
        <p:nvPicPr>
          <p:cNvPr id="3" name="Picture 2"/>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5942856"/>
            <a:ext cx="864096" cy="876035"/>
          </a:xfrm>
          <a:prstGeom prst="rect">
            <a:avLst/>
          </a:prstGeom>
        </p:spPr>
      </p:pic>
      <p:sp>
        <p:nvSpPr>
          <p:cNvPr id="4" name="TextBox 3"/>
          <p:cNvSpPr txBox="1"/>
          <p:nvPr/>
        </p:nvSpPr>
        <p:spPr>
          <a:xfrm>
            <a:off x="179512" y="6012577"/>
            <a:ext cx="576064" cy="584775"/>
          </a:xfrm>
          <a:prstGeom prst="rect">
            <a:avLst/>
          </a:prstGeom>
          <a:noFill/>
        </p:spPr>
        <p:txBody>
          <a:bodyPr wrap="square" rtlCol="0">
            <a:spAutoFit/>
          </a:bodyPr>
          <a:lstStyle/>
          <a:p>
            <a:r>
              <a:rPr lang="en-GB" sz="3200" b="1" dirty="0" smtClean="0">
                <a:latin typeface="AntigoniBd" pitchFamily="34" charset="0"/>
              </a:rPr>
              <a:t>1</a:t>
            </a:r>
            <a:endParaRPr lang="en-GB" sz="3200" b="1" dirty="0">
              <a:latin typeface="AntigoniBd" pitchFamily="34" charset="0"/>
            </a:endParaRPr>
          </a:p>
        </p:txBody>
      </p:sp>
    </p:spTree>
    <p:extLst>
      <p:ext uri="{BB962C8B-B14F-4D97-AF65-F5344CB8AC3E}">
        <p14:creationId xmlns:p14="http://schemas.microsoft.com/office/powerpoint/2010/main" val="934958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99583" y="271054"/>
            <a:ext cx="4544834" cy="923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Empanadas de </a:t>
            </a:r>
            <a:r>
              <a:rPr lang="en-US" sz="3600" b="1" dirty="0" err="1">
                <a:latin typeface="Arial" pitchFamily="34" charset="0"/>
                <a:ea typeface="Times New Roman" pitchFamily="18" charset="0"/>
                <a:cs typeface="Times New Roman" pitchFamily="18" charset="0"/>
              </a:rPr>
              <a:t>a</a:t>
            </a:r>
            <a:r>
              <a:rPr kumimoji="0" lang="en-US" sz="36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tún</a:t>
            </a:r>
            <a:endParaRPr kumimoji="0" lang="en-GB"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pic>
        <p:nvPicPr>
          <p:cNvPr id="3" name="Picture 1" descr="empanadillas_5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615" y="980728"/>
            <a:ext cx="4976897"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0"/>
          <p:cNvSpPr txBox="1">
            <a:spLocks noChangeArrowheads="1"/>
          </p:cNvSpPr>
          <p:nvPr/>
        </p:nvSpPr>
        <p:spPr bwMode="auto">
          <a:xfrm>
            <a:off x="251520" y="5589240"/>
            <a:ext cx="8640960" cy="646331"/>
          </a:xfrm>
          <a:prstGeom prst="rect">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dirty="0" smtClean="0">
                <a:solidFill>
                  <a:schemeClr val="bg1"/>
                </a:solidFill>
              </a:rPr>
              <a:t>¿</a:t>
            </a:r>
            <a:r>
              <a:rPr lang="en-GB" sz="3600" b="1" dirty="0" err="1" smtClean="0">
                <a:solidFill>
                  <a:schemeClr val="bg1"/>
                </a:solidFill>
              </a:rPr>
              <a:t>Dónde</a:t>
            </a:r>
            <a:r>
              <a:rPr lang="en-GB" sz="3600" b="1" dirty="0" smtClean="0">
                <a:solidFill>
                  <a:schemeClr val="bg1"/>
                </a:solidFill>
              </a:rPr>
              <a:t> se </a:t>
            </a:r>
            <a:r>
              <a:rPr lang="en-GB" sz="3600" b="1" dirty="0" err="1" smtClean="0">
                <a:solidFill>
                  <a:schemeClr val="bg1"/>
                </a:solidFill>
              </a:rPr>
              <a:t>originaron</a:t>
            </a:r>
            <a:r>
              <a:rPr lang="en-GB" sz="3600" b="1" dirty="0" smtClean="0">
                <a:solidFill>
                  <a:schemeClr val="bg1"/>
                </a:solidFill>
              </a:rPr>
              <a:t> </a:t>
            </a:r>
            <a:r>
              <a:rPr lang="en-GB" sz="3600" b="1" dirty="0" err="1" smtClean="0">
                <a:solidFill>
                  <a:schemeClr val="bg1"/>
                </a:solidFill>
              </a:rPr>
              <a:t>las</a:t>
            </a:r>
            <a:r>
              <a:rPr lang="en-GB" sz="3600" b="1" dirty="0" smtClean="0">
                <a:solidFill>
                  <a:schemeClr val="bg1"/>
                </a:solidFill>
              </a:rPr>
              <a:t> empanadas?</a:t>
            </a:r>
            <a:endParaRPr lang="en-US" sz="3600" b="1" dirty="0">
              <a:solidFill>
                <a:schemeClr val="bg1"/>
              </a:solidFill>
            </a:endParaRPr>
          </a:p>
        </p:txBody>
      </p:sp>
    </p:spTree>
    <p:extLst>
      <p:ext uri="{BB962C8B-B14F-4D97-AF65-F5344CB8AC3E}">
        <p14:creationId xmlns:p14="http://schemas.microsoft.com/office/powerpoint/2010/main" val="467088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467544" y="3519006"/>
            <a:ext cx="4572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smtClean="0">
                <a:latin typeface="Calibri" pitchFamily="34" charset="0"/>
              </a:rPr>
              <a:t>Las </a:t>
            </a:r>
            <a:r>
              <a:rPr lang="es-ES" sz="2000" b="1" dirty="0">
                <a:latin typeface="Calibri" pitchFamily="34" charset="0"/>
              </a:rPr>
              <a:t>empanadas </a:t>
            </a:r>
            <a:r>
              <a:rPr lang="es-ES" sz="2000" dirty="0">
                <a:latin typeface="Calibri" pitchFamily="34" charset="0"/>
              </a:rPr>
              <a:t>saladas </a:t>
            </a:r>
            <a:r>
              <a:rPr lang="es-ES" sz="2000" dirty="0" smtClean="0">
                <a:latin typeface="Calibri" pitchFamily="34" charset="0"/>
              </a:rPr>
              <a:t>son muy populares en </a:t>
            </a:r>
            <a:r>
              <a:rPr lang="es-ES" sz="2000" dirty="0">
                <a:latin typeface="Calibri" pitchFamily="34" charset="0"/>
              </a:rPr>
              <a:t>I</a:t>
            </a:r>
            <a:r>
              <a:rPr lang="es-ES" sz="2000" dirty="0" smtClean="0">
                <a:latin typeface="Calibri" pitchFamily="34" charset="0"/>
              </a:rPr>
              <a:t>nglaterra.  Algunas son muy conocidas como</a:t>
            </a:r>
            <a:r>
              <a:rPr lang="es-ES" sz="2000" dirty="0">
                <a:latin typeface="Calibri" pitchFamily="34" charset="0"/>
              </a:rPr>
              <a:t> </a:t>
            </a:r>
            <a:r>
              <a:rPr lang="es-ES" sz="2000" dirty="0" smtClean="0">
                <a:latin typeface="Calibri" pitchFamily="34" charset="0"/>
              </a:rPr>
              <a:t>los </a:t>
            </a:r>
            <a:r>
              <a:rPr lang="es-ES" sz="2000" i="1" dirty="0" err="1" smtClean="0">
                <a:latin typeface="Calibri" pitchFamily="34" charset="0"/>
              </a:rPr>
              <a:t>Cornish</a:t>
            </a:r>
            <a:r>
              <a:rPr lang="es-ES" sz="2000" i="1" dirty="0" smtClean="0">
                <a:latin typeface="Calibri" pitchFamily="34" charset="0"/>
              </a:rPr>
              <a:t> </a:t>
            </a:r>
            <a:r>
              <a:rPr lang="es-ES" sz="2000" i="1" dirty="0" err="1">
                <a:latin typeface="Calibri" pitchFamily="34" charset="0"/>
              </a:rPr>
              <a:t>pasties</a:t>
            </a:r>
            <a:r>
              <a:rPr lang="es-ES" sz="2000" dirty="0">
                <a:latin typeface="Calibri" pitchFamily="34" charset="0"/>
              </a:rPr>
              <a:t>, típicas de la región de Cornualles. </a:t>
            </a:r>
            <a:r>
              <a:rPr lang="es-ES" sz="2000" baseline="30000" dirty="0">
                <a:latin typeface="Calibri" pitchFamily="34" charset="0"/>
              </a:rPr>
              <a:t> </a:t>
            </a:r>
            <a:r>
              <a:rPr lang="es-ES" sz="2000" dirty="0">
                <a:latin typeface="Calibri" pitchFamily="34" charset="0"/>
              </a:rPr>
              <a:t>Se elaboran tradicionalmente </a:t>
            </a:r>
            <a:r>
              <a:rPr lang="es-ES" sz="2000" dirty="0" smtClean="0">
                <a:latin typeface="Calibri" pitchFamily="34" charset="0"/>
              </a:rPr>
              <a:t>con una </a:t>
            </a:r>
            <a:r>
              <a:rPr lang="es-ES" sz="2000" dirty="0">
                <a:latin typeface="Calibri" pitchFamily="34" charset="0"/>
              </a:rPr>
              <a:t>mezcla de carne de vaca, patata, nabicol y cebolla. </a:t>
            </a:r>
            <a:r>
              <a:rPr lang="es-ES" sz="2000" dirty="0" smtClean="0">
                <a:latin typeface="Calibri" pitchFamily="34" charset="0"/>
              </a:rPr>
              <a:t> La </a:t>
            </a:r>
            <a:r>
              <a:rPr lang="es-ES" sz="2000" dirty="0">
                <a:latin typeface="Calibri" pitchFamily="34" charset="0"/>
              </a:rPr>
              <a:t>emigración británica llevó los </a:t>
            </a:r>
            <a:r>
              <a:rPr lang="es-ES" sz="2000" i="1" dirty="0" err="1">
                <a:latin typeface="Calibri" pitchFamily="34" charset="0"/>
              </a:rPr>
              <a:t>pasties</a:t>
            </a:r>
            <a:r>
              <a:rPr lang="es-ES" sz="2000" dirty="0">
                <a:latin typeface="Calibri" pitchFamily="34" charset="0"/>
              </a:rPr>
              <a:t> de Cornualles a Australia donde son muy </a:t>
            </a:r>
            <a:r>
              <a:rPr lang="es-ES" sz="2000" dirty="0" smtClean="0">
                <a:latin typeface="Calibri" pitchFamily="34" charset="0"/>
              </a:rPr>
              <a:t>populares también.</a:t>
            </a:r>
            <a:endParaRPr lang="en-US" sz="2000" dirty="0">
              <a:latin typeface="Calibri" pitchFamily="34" charset="0"/>
            </a:endParaRPr>
          </a:p>
        </p:txBody>
      </p:sp>
      <p:sp>
        <p:nvSpPr>
          <p:cNvPr id="3075" name="Rectangle 2"/>
          <p:cNvSpPr>
            <a:spLocks noChangeArrowheads="1"/>
          </p:cNvSpPr>
          <p:nvPr/>
        </p:nvSpPr>
        <p:spPr bwMode="auto">
          <a:xfrm>
            <a:off x="434124" y="984998"/>
            <a:ext cx="4572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sz="2000" dirty="0">
                <a:latin typeface="Calibri" pitchFamily="34" charset="0"/>
              </a:rPr>
              <a:t>Una </a:t>
            </a:r>
            <a:r>
              <a:rPr lang="es-ES" sz="2000" b="1" dirty="0">
                <a:latin typeface="Calibri" pitchFamily="34" charset="0"/>
              </a:rPr>
              <a:t>empanada</a:t>
            </a:r>
            <a:r>
              <a:rPr lang="es-ES" sz="2000" dirty="0">
                <a:latin typeface="Calibri" pitchFamily="34" charset="0"/>
              </a:rPr>
              <a:t> es un alimento preparado compuesto por una fina masa de pan y levadura, rellena de cualquier alimento salado o dulce. </a:t>
            </a:r>
            <a:r>
              <a:rPr lang="es-ES" sz="2000" dirty="0" smtClean="0">
                <a:latin typeface="Calibri" pitchFamily="34" charset="0"/>
              </a:rPr>
              <a:t>Podría </a:t>
            </a:r>
            <a:r>
              <a:rPr lang="es-ES" sz="2000" dirty="0">
                <a:latin typeface="Calibri" pitchFamily="34" charset="0"/>
              </a:rPr>
              <a:t>ser carne o fruta. </a:t>
            </a:r>
            <a:endParaRPr lang="es-ES" sz="2000" dirty="0" smtClean="0">
              <a:latin typeface="Calibri" pitchFamily="34" charset="0"/>
            </a:endParaRPr>
          </a:p>
          <a:p>
            <a:r>
              <a:rPr lang="es-ES" sz="2000" dirty="0" smtClean="0">
                <a:latin typeface="Calibri" pitchFamily="34" charset="0"/>
              </a:rPr>
              <a:t>Es </a:t>
            </a:r>
            <a:r>
              <a:rPr lang="es-ES" sz="2000" dirty="0">
                <a:latin typeface="Calibri" pitchFamily="34" charset="0"/>
              </a:rPr>
              <a:t>un alimento elaborado por la mayoría de las culturas gastronómicas de los países hispánicos.</a:t>
            </a:r>
            <a:endParaRPr lang="en-US" sz="2000" dirty="0">
              <a:latin typeface="Calibri" pitchFamily="34" charset="0"/>
            </a:endParaRPr>
          </a:p>
        </p:txBody>
      </p:sp>
      <p:pic>
        <p:nvPicPr>
          <p:cNvPr id="3076" name="Picture 3" descr="800px-Cornish_pasty.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7231" y="3967504"/>
            <a:ext cx="303053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450px-Docena_de_Empanadas_Caseras_Argentina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7089" y="857250"/>
            <a:ext cx="2091862" cy="278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5"/>
          <p:cNvSpPr txBox="1">
            <a:spLocks noChangeArrowheads="1"/>
          </p:cNvSpPr>
          <p:nvPr/>
        </p:nvSpPr>
        <p:spPr bwMode="auto">
          <a:xfrm>
            <a:off x="428625" y="285750"/>
            <a:ext cx="8215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dirty="0"/>
              <a:t>Las empanadas</a:t>
            </a:r>
            <a:endParaRPr lang="en-US" sz="3600" b="1" dirty="0"/>
          </a:p>
        </p:txBody>
      </p:sp>
    </p:spTree>
    <p:extLst>
      <p:ext uri="{BB962C8B-B14F-4D97-AF65-F5344CB8AC3E}">
        <p14:creationId xmlns:p14="http://schemas.microsoft.com/office/powerpoint/2010/main" val="2948324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8640"/>
            <a:ext cx="8640960" cy="646331"/>
          </a:xfrm>
          <a:prstGeom prst="rect">
            <a:avLst/>
          </a:prstGeom>
          <a:noFill/>
        </p:spPr>
        <p:txBody>
          <a:bodyPr wrap="square" rtlCol="0">
            <a:spAutoFit/>
          </a:bodyPr>
          <a:lstStyle/>
          <a:p>
            <a:r>
              <a:rPr lang="en-GB" sz="3600" dirty="0" smtClean="0"/>
              <a:t>A </a:t>
            </a:r>
            <a:r>
              <a:rPr lang="en-GB" dirty="0" smtClean="0"/>
              <a:t>   Answer the questions in English.</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686747721"/>
              </p:ext>
            </p:extLst>
          </p:nvPr>
        </p:nvGraphicFramePr>
        <p:xfrm>
          <a:off x="395536" y="834971"/>
          <a:ext cx="8208912" cy="3749040"/>
        </p:xfrm>
        <a:graphic>
          <a:graphicData uri="http://schemas.openxmlformats.org/drawingml/2006/table">
            <a:tbl>
              <a:tblPr firstRow="1" bandRow="1">
                <a:tableStyleId>{5940675A-B579-460E-94D1-54222C63F5DA}</a:tableStyleId>
              </a:tblPr>
              <a:tblGrid>
                <a:gridCol w="504056"/>
                <a:gridCol w="3384376"/>
                <a:gridCol w="4320480"/>
              </a:tblGrid>
              <a:tr h="370840">
                <a:tc>
                  <a:txBody>
                    <a:bodyPr/>
                    <a:lstStyle/>
                    <a:p>
                      <a:pPr algn="ctr"/>
                      <a:r>
                        <a:rPr lang="en-GB" dirty="0" smtClean="0"/>
                        <a:t>1</a:t>
                      </a:r>
                      <a:endParaRPr lang="en-GB" dirty="0"/>
                    </a:p>
                  </a:txBody>
                  <a:tcPr anchor="ctr"/>
                </a:tc>
                <a:tc>
                  <a:txBody>
                    <a:bodyPr/>
                    <a:lstStyle/>
                    <a:p>
                      <a:r>
                        <a:rPr lang="en-GB" dirty="0" smtClean="0"/>
                        <a:t>Where are pasties</a:t>
                      </a:r>
                      <a:r>
                        <a:rPr lang="en-GB" baseline="0" dirty="0" smtClean="0"/>
                        <a:t> popular? (3)</a:t>
                      </a:r>
                      <a:endParaRPr lang="en-GB" dirty="0"/>
                    </a:p>
                  </a:txBody>
                  <a:tcPr anchor="ctr"/>
                </a:tc>
                <a:tc>
                  <a:txBody>
                    <a:bodyPr/>
                    <a:lstStyle/>
                    <a:p>
                      <a:endParaRPr lang="en-GB" dirty="0" smtClean="0"/>
                    </a:p>
                    <a:p>
                      <a:endParaRPr lang="en-GB" dirty="0" smtClean="0"/>
                    </a:p>
                    <a:p>
                      <a:endParaRPr lang="en-GB" dirty="0"/>
                    </a:p>
                  </a:txBody>
                  <a:tcPr anchor="ctr"/>
                </a:tc>
              </a:tr>
              <a:tr h="370840">
                <a:tc>
                  <a:txBody>
                    <a:bodyPr/>
                    <a:lstStyle/>
                    <a:p>
                      <a:pPr algn="ctr"/>
                      <a:r>
                        <a:rPr lang="en-GB" dirty="0" smtClean="0"/>
                        <a:t>2</a:t>
                      </a:r>
                      <a:endParaRPr lang="en-GB" dirty="0"/>
                    </a:p>
                  </a:txBody>
                  <a:tcPr anchor="ctr"/>
                </a:tc>
                <a:tc>
                  <a:txBody>
                    <a:bodyPr/>
                    <a:lstStyle/>
                    <a:p>
                      <a:r>
                        <a:rPr lang="en-GB" dirty="0" smtClean="0"/>
                        <a:t>What example is given of a savoury pasty filling? (1) And a sweet</a:t>
                      </a:r>
                      <a:r>
                        <a:rPr lang="en-GB" baseline="0" dirty="0" smtClean="0"/>
                        <a:t> filling? (1)</a:t>
                      </a:r>
                      <a:endParaRPr lang="en-GB" dirty="0"/>
                    </a:p>
                  </a:txBody>
                  <a:tcPr anchor="ctr"/>
                </a:tc>
                <a:tc>
                  <a:txBody>
                    <a:bodyPr/>
                    <a:lstStyle/>
                    <a:p>
                      <a:endParaRPr lang="en-GB"/>
                    </a:p>
                  </a:txBody>
                  <a:tcPr anchor="ctr"/>
                </a:tc>
              </a:tr>
              <a:tr h="370840">
                <a:tc>
                  <a:txBody>
                    <a:bodyPr/>
                    <a:lstStyle/>
                    <a:p>
                      <a:pPr algn="ctr"/>
                      <a:r>
                        <a:rPr lang="en-GB" dirty="0" smtClean="0"/>
                        <a:t>3</a:t>
                      </a:r>
                      <a:endParaRPr lang="en-GB" dirty="0"/>
                    </a:p>
                  </a:txBody>
                  <a:tcPr anchor="ctr"/>
                </a:tc>
                <a:tc>
                  <a:txBody>
                    <a:bodyPr/>
                    <a:lstStyle/>
                    <a:p>
                      <a:r>
                        <a:rPr lang="en-GB" dirty="0" smtClean="0"/>
                        <a:t>What do the words ‘</a:t>
                      </a:r>
                      <a:r>
                        <a:rPr lang="en-GB" dirty="0" err="1" smtClean="0"/>
                        <a:t>una</a:t>
                      </a:r>
                      <a:r>
                        <a:rPr lang="en-GB" baseline="0" dirty="0" smtClean="0"/>
                        <a:t> </a:t>
                      </a:r>
                      <a:r>
                        <a:rPr lang="en-GB" baseline="0" dirty="0" err="1" smtClean="0"/>
                        <a:t>fina</a:t>
                      </a:r>
                      <a:r>
                        <a:rPr lang="en-GB" baseline="0" dirty="0" smtClean="0"/>
                        <a:t> </a:t>
                      </a:r>
                      <a:r>
                        <a:rPr lang="en-GB" baseline="0" dirty="0" err="1" smtClean="0"/>
                        <a:t>masa</a:t>
                      </a:r>
                      <a:r>
                        <a:rPr lang="en-GB" baseline="0" dirty="0" smtClean="0"/>
                        <a:t>’ refer to? (1)</a:t>
                      </a:r>
                      <a:endParaRPr lang="en-GB" dirty="0"/>
                    </a:p>
                  </a:txBody>
                  <a:tcPr anchor="ctr"/>
                </a:tc>
                <a:tc>
                  <a:txBody>
                    <a:bodyPr/>
                    <a:lstStyle/>
                    <a:p>
                      <a:endParaRPr lang="en-GB"/>
                    </a:p>
                  </a:txBody>
                  <a:tcPr anchor="ctr"/>
                </a:tc>
              </a:tr>
              <a:tr h="370840">
                <a:tc>
                  <a:txBody>
                    <a:bodyPr/>
                    <a:lstStyle/>
                    <a:p>
                      <a:pPr algn="ctr"/>
                      <a:r>
                        <a:rPr lang="en-GB" dirty="0" smtClean="0"/>
                        <a:t>4</a:t>
                      </a:r>
                      <a:endParaRPr lang="en-GB" dirty="0"/>
                    </a:p>
                  </a:txBody>
                  <a:tcPr anchor="ctr"/>
                </a:tc>
                <a:tc>
                  <a:txBody>
                    <a:bodyPr/>
                    <a:lstStyle/>
                    <a:p>
                      <a:r>
                        <a:rPr lang="en-GB" dirty="0" smtClean="0"/>
                        <a:t>Name 3 of the 4 ingredients of the</a:t>
                      </a:r>
                      <a:r>
                        <a:rPr lang="en-GB" baseline="0" dirty="0" smtClean="0"/>
                        <a:t> filling in a Cornish Pasty. (3)</a:t>
                      </a:r>
                      <a:endParaRPr lang="en-GB" dirty="0"/>
                    </a:p>
                  </a:txBody>
                  <a:tcPr anchor="ctr"/>
                </a:tc>
                <a:tc>
                  <a:txBody>
                    <a:bodyPr/>
                    <a:lstStyle/>
                    <a:p>
                      <a:endParaRPr lang="en-GB"/>
                    </a:p>
                  </a:txBody>
                  <a:tcPr anchor="ctr"/>
                </a:tc>
              </a:tr>
              <a:tr h="370840">
                <a:tc>
                  <a:txBody>
                    <a:bodyPr/>
                    <a:lstStyle/>
                    <a:p>
                      <a:pPr algn="ctr"/>
                      <a:r>
                        <a:rPr lang="en-GB" dirty="0" smtClean="0"/>
                        <a:t>5</a:t>
                      </a:r>
                      <a:endParaRPr lang="en-GB" dirty="0"/>
                    </a:p>
                  </a:txBody>
                  <a:tcPr anchor="ctr"/>
                </a:tc>
                <a:tc>
                  <a:txBody>
                    <a:bodyPr/>
                    <a:lstStyle/>
                    <a:p>
                      <a:r>
                        <a:rPr lang="en-GB" dirty="0" smtClean="0"/>
                        <a:t>What is the reason why</a:t>
                      </a:r>
                      <a:r>
                        <a:rPr lang="en-GB" baseline="0" dirty="0" smtClean="0"/>
                        <a:t> pasties are popular in Australia? (1)</a:t>
                      </a:r>
                      <a:endParaRPr lang="en-GB" dirty="0"/>
                    </a:p>
                  </a:txBody>
                  <a:tcPr anchor="ctr"/>
                </a:tc>
                <a:tc>
                  <a:txBody>
                    <a:bodyPr/>
                    <a:lstStyle/>
                    <a:p>
                      <a:endParaRPr lang="en-GB" dirty="0"/>
                    </a:p>
                  </a:txBody>
                  <a:tcPr anchor="ctr"/>
                </a:tc>
              </a:tr>
            </a:tbl>
          </a:graphicData>
        </a:graphic>
      </p:graphicFrame>
      <p:sp>
        <p:nvSpPr>
          <p:cNvPr id="4" name="TextBox 3"/>
          <p:cNvSpPr txBox="1"/>
          <p:nvPr/>
        </p:nvSpPr>
        <p:spPr>
          <a:xfrm>
            <a:off x="251520" y="4509120"/>
            <a:ext cx="8640960" cy="646331"/>
          </a:xfrm>
          <a:prstGeom prst="rect">
            <a:avLst/>
          </a:prstGeom>
          <a:noFill/>
        </p:spPr>
        <p:txBody>
          <a:bodyPr wrap="square" rtlCol="0">
            <a:spAutoFit/>
          </a:bodyPr>
          <a:lstStyle/>
          <a:p>
            <a:r>
              <a:rPr lang="en-GB" sz="3600" dirty="0"/>
              <a:t>B</a:t>
            </a:r>
            <a:r>
              <a:rPr lang="en-GB" sz="3600" dirty="0" smtClean="0"/>
              <a:t> </a:t>
            </a:r>
            <a:r>
              <a:rPr lang="en-GB" dirty="0" smtClean="0"/>
              <a:t>   ¿</a:t>
            </a:r>
            <a:r>
              <a:rPr lang="en-GB" dirty="0" err="1" smtClean="0"/>
              <a:t>Cómo</a:t>
            </a:r>
            <a:r>
              <a:rPr lang="en-GB" dirty="0" smtClean="0"/>
              <a:t> se dice en </a:t>
            </a:r>
            <a:r>
              <a:rPr lang="en-GB" dirty="0" err="1" smtClean="0"/>
              <a:t>español</a:t>
            </a:r>
            <a:r>
              <a:rPr lang="en-GB" dirty="0" smtClean="0"/>
              <a:t>…?</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07837615"/>
              </p:ext>
            </p:extLst>
          </p:nvPr>
        </p:nvGraphicFramePr>
        <p:xfrm>
          <a:off x="267296" y="5301208"/>
          <a:ext cx="8409160" cy="1112520"/>
        </p:xfrm>
        <a:graphic>
          <a:graphicData uri="http://schemas.openxmlformats.org/drawingml/2006/table">
            <a:tbl>
              <a:tblPr firstRow="1" bandRow="1">
                <a:tableStyleId>{5940675A-B579-460E-94D1-54222C63F5DA}</a:tableStyleId>
              </a:tblPr>
              <a:tblGrid>
                <a:gridCol w="2102290"/>
                <a:gridCol w="2102290"/>
                <a:gridCol w="2102290"/>
                <a:gridCol w="2102290"/>
              </a:tblGrid>
              <a:tr h="370840">
                <a:tc>
                  <a:txBody>
                    <a:bodyPr/>
                    <a:lstStyle/>
                    <a:p>
                      <a:pPr algn="ctr"/>
                      <a:r>
                        <a:rPr lang="en-GB" dirty="0" smtClean="0"/>
                        <a:t>savoury</a:t>
                      </a:r>
                      <a:endParaRPr lang="en-GB" dirty="0"/>
                    </a:p>
                  </a:txBody>
                  <a:tcPr anchor="ctr"/>
                </a:tc>
                <a:tc>
                  <a:txBody>
                    <a:bodyPr/>
                    <a:lstStyle/>
                    <a:p>
                      <a:endParaRPr lang="en-GB"/>
                    </a:p>
                  </a:txBody>
                  <a:tcPr anchor="ctr"/>
                </a:tc>
                <a:tc>
                  <a:txBody>
                    <a:bodyPr/>
                    <a:lstStyle/>
                    <a:p>
                      <a:pPr algn="ctr"/>
                      <a:r>
                        <a:rPr lang="en-GB" dirty="0" smtClean="0"/>
                        <a:t>food/dish</a:t>
                      </a:r>
                      <a:endParaRPr lang="en-GB" dirty="0"/>
                    </a:p>
                  </a:txBody>
                  <a:tcPr anchor="ctr"/>
                </a:tc>
                <a:tc>
                  <a:txBody>
                    <a:bodyPr/>
                    <a:lstStyle/>
                    <a:p>
                      <a:pPr algn="ctr"/>
                      <a:endParaRPr lang="en-GB"/>
                    </a:p>
                  </a:txBody>
                  <a:tcPr anchor="ctr"/>
                </a:tc>
              </a:tr>
              <a:tr h="370840">
                <a:tc>
                  <a:txBody>
                    <a:bodyPr/>
                    <a:lstStyle/>
                    <a:p>
                      <a:pPr algn="ctr"/>
                      <a:r>
                        <a:rPr lang="en-GB" dirty="0" smtClean="0"/>
                        <a:t>sweet</a:t>
                      </a:r>
                      <a:endParaRPr lang="en-GB" dirty="0"/>
                    </a:p>
                  </a:txBody>
                  <a:tcPr anchor="ctr"/>
                </a:tc>
                <a:tc>
                  <a:txBody>
                    <a:bodyPr/>
                    <a:lstStyle/>
                    <a:p>
                      <a:endParaRPr lang="en-GB" dirty="0"/>
                    </a:p>
                  </a:txBody>
                  <a:tcPr anchor="ctr"/>
                </a:tc>
                <a:tc>
                  <a:txBody>
                    <a:bodyPr/>
                    <a:lstStyle/>
                    <a:p>
                      <a:pPr algn="ctr"/>
                      <a:r>
                        <a:rPr lang="en-GB" dirty="0" smtClean="0"/>
                        <a:t>filled </a:t>
                      </a:r>
                      <a:r>
                        <a:rPr lang="en-GB" dirty="0" err="1" smtClean="0"/>
                        <a:t>wih</a:t>
                      </a:r>
                      <a:endParaRPr lang="en-GB" dirty="0"/>
                    </a:p>
                  </a:txBody>
                  <a:tcPr anchor="ctr"/>
                </a:tc>
                <a:tc>
                  <a:txBody>
                    <a:bodyPr/>
                    <a:lstStyle/>
                    <a:p>
                      <a:pPr algn="ctr"/>
                      <a:endParaRPr lang="en-GB"/>
                    </a:p>
                  </a:txBody>
                  <a:tcPr anchor="ctr"/>
                </a:tc>
              </a:tr>
              <a:tr h="370840">
                <a:tc>
                  <a:txBody>
                    <a:bodyPr/>
                    <a:lstStyle/>
                    <a:p>
                      <a:pPr algn="ctr"/>
                      <a:r>
                        <a:rPr lang="en-GB" dirty="0" smtClean="0"/>
                        <a:t>they are made with</a:t>
                      </a:r>
                      <a:endParaRPr lang="en-GB" dirty="0"/>
                    </a:p>
                  </a:txBody>
                  <a:tcPr anchor="ctr"/>
                </a:tc>
                <a:tc>
                  <a:txBody>
                    <a:bodyPr/>
                    <a:lstStyle/>
                    <a:p>
                      <a:pPr algn="ctr"/>
                      <a:endParaRPr lang="en-GB"/>
                    </a:p>
                  </a:txBody>
                  <a:tcPr anchor="ctr"/>
                </a:tc>
                <a:tc>
                  <a:txBody>
                    <a:bodyPr/>
                    <a:lstStyle/>
                    <a:p>
                      <a:pPr algn="ctr"/>
                      <a:r>
                        <a:rPr lang="en-GB" dirty="0" smtClean="0"/>
                        <a:t>a mixture of</a:t>
                      </a:r>
                      <a:endParaRPr lang="en-GB" dirty="0"/>
                    </a:p>
                  </a:txBody>
                  <a:tcPr anchor="ctr"/>
                </a:tc>
                <a:tc>
                  <a:txBody>
                    <a:bodyPr/>
                    <a:lstStyle/>
                    <a:p>
                      <a:pPr algn="ctr"/>
                      <a:endParaRPr lang="en-GB" dirty="0"/>
                    </a:p>
                  </a:txBody>
                  <a:tcPr anchor="ctr"/>
                </a:tc>
              </a:tr>
            </a:tbl>
          </a:graphicData>
        </a:graphic>
      </p:graphicFrame>
    </p:spTree>
    <p:extLst>
      <p:ext uri="{BB962C8B-B14F-4D97-AF65-F5344CB8AC3E}">
        <p14:creationId xmlns:p14="http://schemas.microsoft.com/office/powerpoint/2010/main" val="2563554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288" y="-171450"/>
            <a:ext cx="8229600" cy="1143000"/>
          </a:xfrm>
        </p:spPr>
        <p:txBody>
          <a:bodyPr rtlCol="0">
            <a:normAutofit/>
          </a:bodyPr>
          <a:lstStyle/>
          <a:p>
            <a:pPr fontAlgn="auto">
              <a:spcAft>
                <a:spcPts val="0"/>
              </a:spcAft>
              <a:defRPr/>
            </a:pPr>
            <a:r>
              <a:rPr lang="es-ES" b="1" dirty="0" smtClean="0">
                <a:solidFill>
                  <a:srgbClr val="C00000"/>
                </a:solidFill>
                <a:effectLst>
                  <a:outerShdw blurRad="38100" dist="38100" dir="2700000" algn="tl">
                    <a:srgbClr val="000000"/>
                  </a:outerShdw>
                </a:effectLst>
              </a:rPr>
              <a:t>¿Cuáles son las preguntas?</a:t>
            </a:r>
          </a:p>
        </p:txBody>
      </p:sp>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1. Sí, me encantan.</a:t>
            </a:r>
          </a:p>
        </p:txBody>
      </p:sp>
      <p:sp>
        <p:nvSpPr>
          <p:cNvPr id="9220" name="AutoShape 6"/>
          <p:cNvSpPr>
            <a:spLocks noChangeArrowheads="1"/>
          </p:cNvSpPr>
          <p:nvPr/>
        </p:nvSpPr>
        <p:spPr bwMode="auto">
          <a:xfrm>
            <a:off x="6227763" y="1700213"/>
            <a:ext cx="2916237" cy="1943100"/>
          </a:xfrm>
          <a:prstGeom prst="wedgeEllipseCallout">
            <a:avLst>
              <a:gd name="adj1" fmla="val -74819"/>
              <a:gd name="adj2" fmla="val 4295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2. No, no me gustan nada.</a:t>
            </a: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chemeClr val="bg1"/>
                </a:solidFill>
                <a:latin typeface="Calibri" pitchFamily="34" charset="0"/>
              </a:rPr>
              <a:t>4. No, porque soy vegetariano/a.</a:t>
            </a: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3. Mi bocadillo preferido es </a:t>
            </a:r>
            <a:r>
              <a:rPr lang="es-ES" sz="3200" b="1" dirty="0" smtClean="0">
                <a:solidFill>
                  <a:srgbClr val="002060"/>
                </a:solidFill>
                <a:latin typeface="Calibri" pitchFamily="34" charset="0"/>
              </a:rPr>
              <a:t>de</a:t>
            </a:r>
            <a:r>
              <a:rPr lang="es-ES" sz="3200" b="1" dirty="0" smtClean="0">
                <a:solidFill>
                  <a:srgbClr val="FF0000"/>
                </a:solidFill>
                <a:latin typeface="Calibri" pitchFamily="34" charset="0"/>
              </a:rPr>
              <a:t> </a:t>
            </a:r>
            <a:r>
              <a:rPr lang="es-ES" sz="3200" b="1" dirty="0" smtClean="0">
                <a:solidFill>
                  <a:srgbClr val="002060"/>
                </a:solidFill>
                <a:latin typeface="Calibri" pitchFamily="34" charset="0"/>
              </a:rPr>
              <a:t>queso </a:t>
            </a:r>
            <a:r>
              <a:rPr lang="es-ES" sz="3200" b="1" dirty="0">
                <a:solidFill>
                  <a:srgbClr val="002060"/>
                </a:solidFill>
                <a:latin typeface="Calibri" pitchFamily="34" charset="0"/>
              </a:rPr>
              <a:t>y tomate.</a:t>
            </a:r>
          </a:p>
        </p:txBody>
      </p:sp>
      <p:sp>
        <p:nvSpPr>
          <p:cNvPr id="11278" name="AutoShape 7"/>
          <p:cNvSpPr>
            <a:spLocks noChangeArrowheads="1"/>
          </p:cNvSpPr>
          <p:nvPr/>
        </p:nvSpPr>
        <p:spPr bwMode="auto">
          <a:xfrm>
            <a:off x="0" y="4652963"/>
            <a:ext cx="3384550"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5.  Detesto las cebollas.</a:t>
            </a:r>
          </a:p>
        </p:txBody>
      </p:sp>
    </p:spTree>
    <p:extLst>
      <p:ext uri="{BB962C8B-B14F-4D97-AF65-F5344CB8AC3E}">
        <p14:creationId xmlns:p14="http://schemas.microsoft.com/office/powerpoint/2010/main" val="2058800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65512259"/>
              </p:ext>
            </p:extLst>
          </p:nvPr>
        </p:nvGraphicFramePr>
        <p:xfrm>
          <a:off x="323528" y="116632"/>
          <a:ext cx="8640960" cy="3888432"/>
        </p:xfrm>
        <a:graphic>
          <a:graphicData uri="http://schemas.openxmlformats.org/drawingml/2006/table">
            <a:tbl>
              <a:tblPr firstRow="1" bandRow="1">
                <a:tableStyleId>{5940675A-B579-460E-94D1-54222C63F5DA}</a:tableStyleId>
              </a:tblPr>
              <a:tblGrid>
                <a:gridCol w="4320480"/>
                <a:gridCol w="4320480"/>
              </a:tblGrid>
              <a:tr h="1944216">
                <a:tc>
                  <a:txBody>
                    <a:bodyPr/>
                    <a:lstStyle/>
                    <a:p>
                      <a:r>
                        <a:rPr lang="en-GB" dirty="0" err="1" smtClean="0"/>
                        <a:t>Verduras</a:t>
                      </a:r>
                      <a:endParaRPr lang="en-GB" dirty="0"/>
                    </a:p>
                  </a:txBody>
                  <a:tcPr/>
                </a:tc>
                <a:tc>
                  <a:txBody>
                    <a:bodyPr/>
                    <a:lstStyle/>
                    <a:p>
                      <a:r>
                        <a:rPr lang="en-GB" dirty="0" smtClean="0"/>
                        <a:t>Carne</a:t>
                      </a:r>
                      <a:endParaRPr lang="en-GB" dirty="0"/>
                    </a:p>
                  </a:txBody>
                  <a:tcPr/>
                </a:tc>
              </a:tr>
              <a:tr h="1944216">
                <a:tc>
                  <a:txBody>
                    <a:bodyPr/>
                    <a:lstStyle/>
                    <a:p>
                      <a:r>
                        <a:rPr lang="en-GB" dirty="0" err="1" smtClean="0"/>
                        <a:t>Productos</a:t>
                      </a:r>
                      <a:r>
                        <a:rPr lang="en-GB" dirty="0" smtClean="0"/>
                        <a:t> </a:t>
                      </a:r>
                      <a:r>
                        <a:rPr lang="en-GB" dirty="0" err="1" smtClean="0"/>
                        <a:t>lácteos</a:t>
                      </a:r>
                      <a:endParaRPr lang="en-GB" dirty="0"/>
                    </a:p>
                  </a:txBody>
                  <a:tcPr/>
                </a:tc>
                <a:tc>
                  <a:txBody>
                    <a:bodyPr/>
                    <a:lstStyle/>
                    <a:p>
                      <a:r>
                        <a:rPr lang="en-GB" dirty="0" err="1" smtClean="0"/>
                        <a:t>Otros</a:t>
                      </a:r>
                      <a:endParaRPr lang="en-GB"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272599977"/>
              </p:ext>
            </p:extLst>
          </p:nvPr>
        </p:nvGraphicFramePr>
        <p:xfrm>
          <a:off x="0" y="4149080"/>
          <a:ext cx="9144000" cy="201622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504056">
                <a:tc>
                  <a:txBody>
                    <a:bodyPr/>
                    <a:lstStyle/>
                    <a:p>
                      <a:pPr algn="ctr"/>
                      <a:r>
                        <a:rPr lang="en-GB" sz="2400" b="1" dirty="0" err="1" smtClean="0">
                          <a:solidFill>
                            <a:srgbClr val="0070C0"/>
                          </a:solidFill>
                        </a:rPr>
                        <a:t>pollo</a:t>
                      </a:r>
                      <a:endParaRPr lang="en-GB" sz="2400" b="1" dirty="0">
                        <a:solidFill>
                          <a:srgbClr val="0070C0"/>
                        </a:solidFill>
                      </a:endParaRPr>
                    </a:p>
                  </a:txBody>
                  <a:tcPr anchor="ctr"/>
                </a:tc>
                <a:tc>
                  <a:txBody>
                    <a:bodyPr/>
                    <a:lstStyle/>
                    <a:p>
                      <a:pPr algn="ctr"/>
                      <a:r>
                        <a:rPr lang="en-GB" sz="2400" b="1" dirty="0" err="1" smtClean="0">
                          <a:solidFill>
                            <a:srgbClr val="0070C0"/>
                          </a:solidFill>
                        </a:rPr>
                        <a:t>queso</a:t>
                      </a:r>
                      <a:endParaRPr lang="en-GB" sz="2400" b="1" dirty="0">
                        <a:solidFill>
                          <a:srgbClr val="0070C0"/>
                        </a:solidFill>
                      </a:endParaRPr>
                    </a:p>
                  </a:txBody>
                  <a:tcPr anchor="ctr"/>
                </a:tc>
                <a:tc>
                  <a:txBody>
                    <a:bodyPr/>
                    <a:lstStyle/>
                    <a:p>
                      <a:pPr algn="ctr"/>
                      <a:r>
                        <a:rPr lang="en-GB" sz="2400" b="1" dirty="0" smtClean="0">
                          <a:solidFill>
                            <a:srgbClr val="0070C0"/>
                          </a:solidFill>
                        </a:rPr>
                        <a:t>pan</a:t>
                      </a:r>
                      <a:endParaRPr lang="en-GB" sz="2400" b="1" dirty="0">
                        <a:solidFill>
                          <a:srgbClr val="0070C0"/>
                        </a:solidFill>
                      </a:endParaRPr>
                    </a:p>
                  </a:txBody>
                  <a:tcPr anchor="ctr"/>
                </a:tc>
                <a:tc>
                  <a:txBody>
                    <a:bodyPr/>
                    <a:lstStyle/>
                    <a:p>
                      <a:pPr algn="ctr"/>
                      <a:r>
                        <a:rPr lang="en-GB" sz="2400" b="1" dirty="0" err="1" smtClean="0">
                          <a:solidFill>
                            <a:srgbClr val="0070C0"/>
                          </a:solidFill>
                        </a:rPr>
                        <a:t>cebolla</a:t>
                      </a:r>
                      <a:endParaRPr lang="en-GB" sz="2400" b="1" dirty="0">
                        <a:solidFill>
                          <a:srgbClr val="0070C0"/>
                        </a:solidFill>
                      </a:endParaRPr>
                    </a:p>
                  </a:txBody>
                  <a:tcPr anchor="ctr"/>
                </a:tc>
                <a:tc>
                  <a:txBody>
                    <a:bodyPr/>
                    <a:lstStyle/>
                    <a:p>
                      <a:pPr algn="ctr"/>
                      <a:r>
                        <a:rPr lang="en-GB" sz="2400" b="1" dirty="0" err="1" smtClean="0">
                          <a:solidFill>
                            <a:srgbClr val="0070C0"/>
                          </a:solidFill>
                        </a:rPr>
                        <a:t>tomate</a:t>
                      </a:r>
                      <a:endParaRPr lang="en-GB" sz="2400" b="1" dirty="0">
                        <a:solidFill>
                          <a:srgbClr val="0070C0"/>
                        </a:solidFill>
                      </a:endParaRPr>
                    </a:p>
                  </a:txBody>
                  <a:tcPr anchor="ctr"/>
                </a:tc>
              </a:tr>
              <a:tr h="504056">
                <a:tc>
                  <a:txBody>
                    <a:bodyPr/>
                    <a:lstStyle/>
                    <a:p>
                      <a:pPr algn="ctr"/>
                      <a:r>
                        <a:rPr lang="en-GB" sz="2400" b="1" dirty="0" smtClean="0">
                          <a:solidFill>
                            <a:srgbClr val="0070C0"/>
                          </a:solidFill>
                        </a:rPr>
                        <a:t>tortilla</a:t>
                      </a:r>
                      <a:endParaRPr lang="en-GB" sz="2400" b="1" dirty="0">
                        <a:solidFill>
                          <a:srgbClr val="0070C0"/>
                        </a:solidFill>
                      </a:endParaRPr>
                    </a:p>
                  </a:txBody>
                  <a:tcPr anchor="ctr"/>
                </a:tc>
                <a:tc>
                  <a:txBody>
                    <a:bodyPr/>
                    <a:lstStyle/>
                    <a:p>
                      <a:pPr algn="ctr"/>
                      <a:r>
                        <a:rPr lang="en-GB" sz="2400" b="1" dirty="0" smtClean="0">
                          <a:solidFill>
                            <a:srgbClr val="0070C0"/>
                          </a:solidFill>
                        </a:rPr>
                        <a:t>chorizo</a:t>
                      </a:r>
                      <a:endParaRPr lang="en-GB" sz="2400" b="1" dirty="0">
                        <a:solidFill>
                          <a:srgbClr val="0070C0"/>
                        </a:solidFill>
                      </a:endParaRPr>
                    </a:p>
                  </a:txBody>
                  <a:tcPr anchor="ctr"/>
                </a:tc>
                <a:tc>
                  <a:txBody>
                    <a:bodyPr/>
                    <a:lstStyle/>
                    <a:p>
                      <a:pPr algn="ctr"/>
                      <a:r>
                        <a:rPr lang="en-GB" sz="2400" b="1" dirty="0" err="1" smtClean="0">
                          <a:solidFill>
                            <a:srgbClr val="0070C0"/>
                          </a:solidFill>
                        </a:rPr>
                        <a:t>huevos</a:t>
                      </a:r>
                      <a:endParaRPr lang="en-GB" sz="2400" b="1" dirty="0">
                        <a:solidFill>
                          <a:srgbClr val="0070C0"/>
                        </a:solidFill>
                      </a:endParaRPr>
                    </a:p>
                  </a:txBody>
                  <a:tcPr anchor="ctr"/>
                </a:tc>
                <a:tc>
                  <a:txBody>
                    <a:bodyPr/>
                    <a:lstStyle/>
                    <a:p>
                      <a:pPr algn="ctr"/>
                      <a:r>
                        <a:rPr lang="en-GB" sz="2400" b="1" dirty="0" err="1" smtClean="0">
                          <a:solidFill>
                            <a:srgbClr val="0070C0"/>
                          </a:solidFill>
                        </a:rPr>
                        <a:t>bocadillo</a:t>
                      </a:r>
                      <a:endParaRPr lang="en-GB" sz="2400" b="1" dirty="0">
                        <a:solidFill>
                          <a:srgbClr val="0070C0"/>
                        </a:solidFill>
                      </a:endParaRPr>
                    </a:p>
                  </a:txBody>
                  <a:tcPr anchor="ctr"/>
                </a:tc>
                <a:tc>
                  <a:txBody>
                    <a:bodyPr/>
                    <a:lstStyle/>
                    <a:p>
                      <a:pPr algn="ctr"/>
                      <a:r>
                        <a:rPr lang="en-GB" sz="2400" b="1" dirty="0" err="1" smtClean="0">
                          <a:solidFill>
                            <a:srgbClr val="0070C0"/>
                          </a:solidFill>
                        </a:rPr>
                        <a:t>lechuga</a:t>
                      </a:r>
                      <a:endParaRPr lang="en-GB" sz="2400" b="1" dirty="0">
                        <a:solidFill>
                          <a:srgbClr val="0070C0"/>
                        </a:solidFill>
                      </a:endParaRPr>
                    </a:p>
                  </a:txBody>
                  <a:tcPr anchor="ctr"/>
                </a:tc>
              </a:tr>
              <a:tr h="504056">
                <a:tc>
                  <a:txBody>
                    <a:bodyPr/>
                    <a:lstStyle/>
                    <a:p>
                      <a:pPr algn="ctr"/>
                      <a:r>
                        <a:rPr lang="en-GB" sz="2400" b="1" dirty="0" smtClean="0">
                          <a:solidFill>
                            <a:srgbClr val="0070C0"/>
                          </a:solidFill>
                        </a:rPr>
                        <a:t>tapas</a:t>
                      </a:r>
                      <a:endParaRPr lang="en-GB" sz="2400" b="1" dirty="0">
                        <a:solidFill>
                          <a:srgbClr val="0070C0"/>
                        </a:solidFill>
                      </a:endParaRPr>
                    </a:p>
                  </a:txBody>
                  <a:tcPr anchor="ctr"/>
                </a:tc>
                <a:tc>
                  <a:txBody>
                    <a:bodyPr/>
                    <a:lstStyle/>
                    <a:p>
                      <a:pPr algn="ctr"/>
                      <a:r>
                        <a:rPr lang="en-GB" sz="2400" b="1" dirty="0" err="1" smtClean="0">
                          <a:solidFill>
                            <a:srgbClr val="0070C0"/>
                          </a:solidFill>
                        </a:rPr>
                        <a:t>pepino</a:t>
                      </a:r>
                      <a:endParaRPr lang="en-GB" sz="2400" b="1" dirty="0">
                        <a:solidFill>
                          <a:srgbClr val="0070C0"/>
                        </a:solidFill>
                      </a:endParaRPr>
                    </a:p>
                  </a:txBody>
                  <a:tcPr anchor="ctr"/>
                </a:tc>
                <a:tc>
                  <a:txBody>
                    <a:bodyPr/>
                    <a:lstStyle/>
                    <a:p>
                      <a:pPr algn="ctr"/>
                      <a:r>
                        <a:rPr lang="en-GB" sz="2400" b="1" dirty="0" err="1" smtClean="0">
                          <a:solidFill>
                            <a:srgbClr val="0070C0"/>
                          </a:solidFill>
                        </a:rPr>
                        <a:t>lomo</a:t>
                      </a:r>
                      <a:endParaRPr lang="en-GB" sz="2400" b="1" dirty="0">
                        <a:solidFill>
                          <a:srgbClr val="0070C0"/>
                        </a:solidFill>
                      </a:endParaRPr>
                    </a:p>
                  </a:txBody>
                  <a:tcPr anchor="ctr"/>
                </a:tc>
                <a:tc>
                  <a:txBody>
                    <a:bodyPr/>
                    <a:lstStyle/>
                    <a:p>
                      <a:pPr algn="ctr"/>
                      <a:r>
                        <a:rPr lang="en-GB" sz="2400" b="1" dirty="0" smtClean="0">
                          <a:solidFill>
                            <a:srgbClr val="0070C0"/>
                          </a:solidFill>
                        </a:rPr>
                        <a:t>pimiento</a:t>
                      </a:r>
                      <a:endParaRPr lang="en-GB" sz="2400" b="1" dirty="0">
                        <a:solidFill>
                          <a:srgbClr val="0070C0"/>
                        </a:solidFill>
                      </a:endParaRPr>
                    </a:p>
                  </a:txBody>
                  <a:tcPr anchor="ctr"/>
                </a:tc>
                <a:tc>
                  <a:txBody>
                    <a:bodyPr/>
                    <a:lstStyle/>
                    <a:p>
                      <a:pPr algn="ctr"/>
                      <a:r>
                        <a:rPr lang="en-GB" sz="2400" b="1" dirty="0" err="1" smtClean="0">
                          <a:solidFill>
                            <a:srgbClr val="0070C0"/>
                          </a:solidFill>
                        </a:rPr>
                        <a:t>salchicha</a:t>
                      </a:r>
                      <a:endParaRPr lang="en-GB" sz="2400" b="1" dirty="0">
                        <a:solidFill>
                          <a:srgbClr val="0070C0"/>
                        </a:solidFill>
                      </a:endParaRPr>
                    </a:p>
                  </a:txBody>
                  <a:tcPr anchor="ctr"/>
                </a:tc>
              </a:tr>
              <a:tr h="504056">
                <a:tc>
                  <a:txBody>
                    <a:bodyPr/>
                    <a:lstStyle/>
                    <a:p>
                      <a:pPr algn="ctr"/>
                      <a:r>
                        <a:rPr lang="en-GB" sz="2400" b="1" dirty="0" err="1" smtClean="0">
                          <a:solidFill>
                            <a:srgbClr val="0070C0"/>
                          </a:solidFill>
                        </a:rPr>
                        <a:t>mantequilla</a:t>
                      </a:r>
                      <a:endParaRPr lang="en-GB" sz="2400" b="1" dirty="0">
                        <a:solidFill>
                          <a:srgbClr val="0070C0"/>
                        </a:solidFill>
                      </a:endParaRPr>
                    </a:p>
                  </a:txBody>
                  <a:tcPr anchor="ctr"/>
                </a:tc>
                <a:tc>
                  <a:txBody>
                    <a:bodyPr/>
                    <a:lstStyle/>
                    <a:p>
                      <a:pPr algn="ctr"/>
                      <a:r>
                        <a:rPr lang="en-GB" sz="2400" b="1" dirty="0" err="1" smtClean="0">
                          <a:solidFill>
                            <a:srgbClr val="0070C0"/>
                          </a:solidFill>
                        </a:rPr>
                        <a:t>jamón</a:t>
                      </a:r>
                      <a:endParaRPr lang="en-GB" sz="2400" b="1" dirty="0">
                        <a:solidFill>
                          <a:srgbClr val="0070C0"/>
                        </a:solidFill>
                      </a:endParaRPr>
                    </a:p>
                  </a:txBody>
                  <a:tcPr anchor="ctr"/>
                </a:tc>
                <a:tc>
                  <a:txBody>
                    <a:bodyPr/>
                    <a:lstStyle/>
                    <a:p>
                      <a:pPr algn="ctr"/>
                      <a:r>
                        <a:rPr lang="en-GB" sz="2400" b="1" dirty="0" err="1" smtClean="0">
                          <a:solidFill>
                            <a:srgbClr val="0070C0"/>
                          </a:solidFill>
                        </a:rPr>
                        <a:t>nata</a:t>
                      </a:r>
                      <a:endParaRPr lang="en-GB" sz="2400" b="1" dirty="0">
                        <a:solidFill>
                          <a:srgbClr val="0070C0"/>
                        </a:solidFill>
                      </a:endParaRPr>
                    </a:p>
                  </a:txBody>
                  <a:tcPr anchor="ctr"/>
                </a:tc>
                <a:tc>
                  <a:txBody>
                    <a:bodyPr/>
                    <a:lstStyle/>
                    <a:p>
                      <a:pPr algn="ctr"/>
                      <a:r>
                        <a:rPr lang="en-GB" sz="2400" b="1" dirty="0" err="1" smtClean="0">
                          <a:solidFill>
                            <a:srgbClr val="0070C0"/>
                          </a:solidFill>
                        </a:rPr>
                        <a:t>yogur</a:t>
                      </a:r>
                      <a:endParaRPr lang="en-GB" sz="2400" b="1" dirty="0">
                        <a:solidFill>
                          <a:srgbClr val="0070C0"/>
                        </a:solidFill>
                      </a:endParaRPr>
                    </a:p>
                  </a:txBody>
                  <a:tcPr anchor="ctr"/>
                </a:tc>
                <a:tc>
                  <a:txBody>
                    <a:bodyPr/>
                    <a:lstStyle/>
                    <a:p>
                      <a:pPr algn="ctr"/>
                      <a:r>
                        <a:rPr lang="en-GB" sz="2400" b="1" dirty="0" err="1" smtClean="0">
                          <a:solidFill>
                            <a:srgbClr val="0070C0"/>
                          </a:solidFill>
                        </a:rPr>
                        <a:t>leche</a:t>
                      </a:r>
                      <a:endParaRPr lang="en-GB" sz="2400" b="1" dirty="0">
                        <a:solidFill>
                          <a:srgbClr val="0070C0"/>
                        </a:solidFill>
                      </a:endParaRPr>
                    </a:p>
                  </a:txBody>
                  <a:tcPr anchor="ctr"/>
                </a:tc>
              </a:tr>
            </a:tbl>
          </a:graphicData>
        </a:graphic>
      </p:graphicFrame>
      <p:sp>
        <p:nvSpPr>
          <p:cNvPr id="2" name="TextBox 1"/>
          <p:cNvSpPr txBox="1"/>
          <p:nvPr/>
        </p:nvSpPr>
        <p:spPr>
          <a:xfrm>
            <a:off x="0" y="6423719"/>
            <a:ext cx="9144000" cy="461665"/>
          </a:xfrm>
          <a:prstGeom prst="rect">
            <a:avLst/>
          </a:prstGeom>
          <a:solidFill>
            <a:srgbClr val="002060"/>
          </a:solidFill>
        </p:spPr>
        <p:txBody>
          <a:bodyPr wrap="square" rtlCol="0">
            <a:spAutoFit/>
          </a:bodyPr>
          <a:lstStyle/>
          <a:p>
            <a:pPr algn="ctr"/>
            <a:r>
              <a:rPr lang="en-GB" sz="2400" b="1" dirty="0" err="1" smtClean="0">
                <a:solidFill>
                  <a:srgbClr val="FFFF99"/>
                </a:solidFill>
              </a:rPr>
              <a:t>Marca</a:t>
            </a:r>
            <a:r>
              <a:rPr lang="en-GB" sz="2400" b="1" dirty="0" smtClean="0">
                <a:solidFill>
                  <a:srgbClr val="FFFF99"/>
                </a:solidFill>
              </a:rPr>
              <a:t> con </a:t>
            </a:r>
            <a:r>
              <a:rPr lang="en-GB" sz="2400" b="1" dirty="0" err="1" smtClean="0">
                <a:solidFill>
                  <a:srgbClr val="FFFF99"/>
                </a:solidFill>
              </a:rPr>
              <a:t>una</a:t>
            </a:r>
            <a:r>
              <a:rPr lang="en-GB" sz="2400" b="1" dirty="0" smtClean="0">
                <a:solidFill>
                  <a:srgbClr val="FFFF99"/>
                </a:solidFill>
              </a:rPr>
              <a:t> X los </a:t>
            </a:r>
            <a:r>
              <a:rPr lang="en-GB" sz="2400" b="1" dirty="0" err="1" smtClean="0">
                <a:solidFill>
                  <a:srgbClr val="FFFF99"/>
                </a:solidFill>
              </a:rPr>
              <a:t>ingredientes</a:t>
            </a:r>
            <a:r>
              <a:rPr lang="en-GB" sz="2400" b="1" dirty="0" smtClean="0">
                <a:solidFill>
                  <a:srgbClr val="FFFF99"/>
                </a:solidFill>
              </a:rPr>
              <a:t> de </a:t>
            </a:r>
            <a:r>
              <a:rPr lang="en-GB" sz="2400" b="1" dirty="0" err="1" smtClean="0">
                <a:solidFill>
                  <a:srgbClr val="FFFF99"/>
                </a:solidFill>
              </a:rPr>
              <a:t>bocadillo</a:t>
            </a:r>
            <a:endParaRPr lang="en-GB" sz="2400" b="1" dirty="0">
              <a:solidFill>
                <a:srgbClr val="FFFF99"/>
              </a:solidFill>
            </a:endParaRPr>
          </a:p>
        </p:txBody>
      </p:sp>
    </p:spTree>
    <p:extLst>
      <p:ext uri="{BB962C8B-B14F-4D97-AF65-F5344CB8AC3E}">
        <p14:creationId xmlns:p14="http://schemas.microsoft.com/office/powerpoint/2010/main" val="156176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31566930"/>
              </p:ext>
            </p:extLst>
          </p:nvPr>
        </p:nvGraphicFramePr>
        <p:xfrm>
          <a:off x="20544" y="0"/>
          <a:ext cx="9123456" cy="6858000"/>
        </p:xfrm>
        <a:graphic>
          <a:graphicData uri="http://schemas.openxmlformats.org/drawingml/2006/table">
            <a:tbl>
              <a:tblPr firstRow="1" bandRow="1">
                <a:tableStyleId>{5940675A-B579-460E-94D1-54222C63F5DA}</a:tableStyleId>
              </a:tblPr>
              <a:tblGrid>
                <a:gridCol w="2280864"/>
                <a:gridCol w="2280864"/>
                <a:gridCol w="2280864"/>
                <a:gridCol w="2280864"/>
              </a:tblGrid>
              <a:tr h="17145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r h="17145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tcPr>
                </a:tc>
              </a:tr>
            </a:tbl>
          </a:graphicData>
        </a:graphic>
      </p:graphicFrame>
      <p:pic>
        <p:nvPicPr>
          <p:cNvPr id="6"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9711" y="866819"/>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6104" y="87646"/>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74060" y="823797"/>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10453" y="44624"/>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4008" y="823797"/>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80401" y="44624"/>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10564" y="823797"/>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6957" y="44624"/>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804" y="2555143"/>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06197" y="1775970"/>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39752" y="2551989"/>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76145" y="1772816"/>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44008" y="2551989"/>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80401" y="1772816"/>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48264" y="2555143"/>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84657" y="1775970"/>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4998" y="4323203"/>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1391" y="3544030"/>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99347" y="4280181"/>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35740" y="3501008"/>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69295" y="4280181"/>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05688" y="3501008"/>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35851" y="4280181"/>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244" y="3501008"/>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95091" y="6011527"/>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1484" y="5232354"/>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65039" y="6008373"/>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01432" y="5229200"/>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69295" y="6008373"/>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05688" y="5229200"/>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a:hlinkClick r:id="" action="ppaction://noaction">
              <a:snd r:embed="rId4" name="nomegusta.wav"/>
            </a:hlinkClick>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3551" y="6011527"/>
            <a:ext cx="792088" cy="801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a:hlinkClick r:id="" action="ppaction://noaction">
              <a:snd r:embed="rId6" name="megusta.wav"/>
            </a:hlinkClick>
          </p:cNvPr>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09944" y="5232354"/>
            <a:ext cx="793395" cy="75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ext uri="{D42A27DB-BD31-4B8C-83A1-F6EECF244321}">
                <p14:modId xmlns:p14="http://schemas.microsoft.com/office/powerpoint/2010/main" val="2021521282"/>
              </p:ext>
            </p:extLst>
          </p:nvPr>
        </p:nvGraphicFramePr>
        <p:xfrm>
          <a:off x="954786" y="967152"/>
          <a:ext cx="629047" cy="676851"/>
        </p:xfrm>
        <a:graphic>
          <a:graphicData uri="http://schemas.openxmlformats.org/presentationml/2006/ole">
            <mc:AlternateContent xmlns:mc="http://schemas.openxmlformats.org/markup-compatibility/2006">
              <mc:Choice xmlns:v="urn:schemas-microsoft-com:vml" Requires="v">
                <p:oleObj spid="_x0000_s5242" r:id="rId8" imgW="936000" imgH="1007640" progId="Flash.Movie">
                  <p:embed/>
                </p:oleObj>
              </mc:Choice>
              <mc:Fallback>
                <p:oleObj r:id="rId8"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4786" y="967152"/>
                        <a:ext cx="629047" cy="676851"/>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18167136"/>
              </p:ext>
            </p:extLst>
          </p:nvPr>
        </p:nvGraphicFramePr>
        <p:xfrm>
          <a:off x="1403648" y="980728"/>
          <a:ext cx="630237" cy="677862"/>
        </p:xfrm>
        <a:graphic>
          <a:graphicData uri="http://schemas.openxmlformats.org/presentationml/2006/ole">
            <mc:AlternateContent xmlns:mc="http://schemas.openxmlformats.org/markup-compatibility/2006">
              <mc:Choice xmlns:v="urn:schemas-microsoft-com:vml" Requires="v">
                <p:oleObj spid="_x0000_s5243" r:id="rId10" imgW="936000" imgH="1007640" progId="Flash.Movie">
                  <p:embed/>
                </p:oleObj>
              </mc:Choice>
              <mc:Fallback>
                <p:oleObj r:id="rId10"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980728"/>
                        <a:ext cx="6302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86165507"/>
              </p:ext>
            </p:extLst>
          </p:nvPr>
        </p:nvGraphicFramePr>
        <p:xfrm>
          <a:off x="931925" y="6056078"/>
          <a:ext cx="630237" cy="677862"/>
        </p:xfrm>
        <a:graphic>
          <a:graphicData uri="http://schemas.openxmlformats.org/presentationml/2006/ole">
            <mc:AlternateContent xmlns:mc="http://schemas.openxmlformats.org/markup-compatibility/2006">
              <mc:Choice xmlns:v="urn:schemas-microsoft-com:vml" Requires="v">
                <p:oleObj spid="_x0000_s5244" r:id="rId11" imgW="936000" imgH="1007640" progId="Flash.Movie">
                  <p:embed/>
                </p:oleObj>
              </mc:Choice>
              <mc:Fallback>
                <p:oleObj r:id="rId11"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925" y="6056078"/>
                        <a:ext cx="6302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068948594"/>
              </p:ext>
            </p:extLst>
          </p:nvPr>
        </p:nvGraphicFramePr>
        <p:xfrm>
          <a:off x="1381187" y="6070365"/>
          <a:ext cx="630238" cy="677863"/>
        </p:xfrm>
        <a:graphic>
          <a:graphicData uri="http://schemas.openxmlformats.org/presentationml/2006/ole">
            <mc:AlternateContent xmlns:mc="http://schemas.openxmlformats.org/markup-compatibility/2006">
              <mc:Choice xmlns:v="urn:schemas-microsoft-com:vml" Requires="v">
                <p:oleObj spid="_x0000_s5245" r:id="rId12" imgW="936000" imgH="1007640" progId="Flash.Movie">
                  <p:embed/>
                </p:oleObj>
              </mc:Choice>
              <mc:Fallback>
                <p:oleObj r:id="rId12"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1187" y="6070365"/>
                        <a:ext cx="6302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873025910"/>
              </p:ext>
            </p:extLst>
          </p:nvPr>
        </p:nvGraphicFramePr>
        <p:xfrm>
          <a:off x="3236061" y="73359"/>
          <a:ext cx="630237" cy="677862"/>
        </p:xfrm>
        <a:graphic>
          <a:graphicData uri="http://schemas.openxmlformats.org/presentationml/2006/ole">
            <mc:AlternateContent xmlns:mc="http://schemas.openxmlformats.org/markup-compatibility/2006">
              <mc:Choice xmlns:v="urn:schemas-microsoft-com:vml" Requires="v">
                <p:oleObj spid="_x0000_s5246" r:id="rId13" imgW="936000" imgH="1007640" progId="Flash.Movie">
                  <p:embed/>
                </p:oleObj>
              </mc:Choice>
              <mc:Fallback>
                <p:oleObj r:id="rId13"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6061" y="73359"/>
                        <a:ext cx="6302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337435724"/>
              </p:ext>
            </p:extLst>
          </p:nvPr>
        </p:nvGraphicFramePr>
        <p:xfrm>
          <a:off x="3685323" y="87646"/>
          <a:ext cx="630238" cy="677863"/>
        </p:xfrm>
        <a:graphic>
          <a:graphicData uri="http://schemas.openxmlformats.org/presentationml/2006/ole">
            <mc:AlternateContent xmlns:mc="http://schemas.openxmlformats.org/markup-compatibility/2006">
              <mc:Choice xmlns:v="urn:schemas-microsoft-com:vml" Requires="v">
                <p:oleObj spid="_x0000_s5247" r:id="rId14" imgW="936000" imgH="1007640" progId="Flash.Movie">
                  <p:embed/>
                </p:oleObj>
              </mc:Choice>
              <mc:Fallback>
                <p:oleObj r:id="rId14"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85323" y="87646"/>
                        <a:ext cx="6302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190423624"/>
              </p:ext>
            </p:extLst>
          </p:nvPr>
        </p:nvGraphicFramePr>
        <p:xfrm>
          <a:off x="3244415" y="5243876"/>
          <a:ext cx="630237" cy="677862"/>
        </p:xfrm>
        <a:graphic>
          <a:graphicData uri="http://schemas.openxmlformats.org/presentationml/2006/ole">
            <mc:AlternateContent xmlns:mc="http://schemas.openxmlformats.org/markup-compatibility/2006">
              <mc:Choice xmlns:v="urn:schemas-microsoft-com:vml" Requires="v">
                <p:oleObj spid="_x0000_s5248" r:id="rId15" imgW="936000" imgH="1007640" progId="Flash.Movie">
                  <p:embed/>
                </p:oleObj>
              </mc:Choice>
              <mc:Fallback>
                <p:oleObj r:id="rId15"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4415" y="5243876"/>
                        <a:ext cx="630237"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610186682"/>
              </p:ext>
            </p:extLst>
          </p:nvPr>
        </p:nvGraphicFramePr>
        <p:xfrm>
          <a:off x="3693677" y="5258163"/>
          <a:ext cx="630238" cy="677863"/>
        </p:xfrm>
        <a:graphic>
          <a:graphicData uri="http://schemas.openxmlformats.org/presentationml/2006/ole">
            <mc:AlternateContent xmlns:mc="http://schemas.openxmlformats.org/markup-compatibility/2006">
              <mc:Choice xmlns:v="urn:schemas-microsoft-com:vml" Requires="v">
                <p:oleObj spid="_x0000_s5249" r:id="rId16" imgW="936000" imgH="1007640" progId="Flash.Movie">
                  <p:embed/>
                </p:oleObj>
              </mc:Choice>
              <mc:Fallback>
                <p:oleObj r:id="rId16" imgW="936000" imgH="100764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3677" y="5258163"/>
                        <a:ext cx="63023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444765422"/>
              </p:ext>
            </p:extLst>
          </p:nvPr>
        </p:nvGraphicFramePr>
        <p:xfrm>
          <a:off x="5868144" y="885898"/>
          <a:ext cx="561802" cy="677646"/>
        </p:xfrm>
        <a:graphic>
          <a:graphicData uri="http://schemas.openxmlformats.org/presentationml/2006/ole">
            <mc:AlternateContent xmlns:mc="http://schemas.openxmlformats.org/markup-compatibility/2006">
              <mc:Choice xmlns:v="urn:schemas-microsoft-com:vml" Requires="v">
                <p:oleObj spid="_x0000_s5250" r:id="rId17" imgW="875160" imgH="1060560" progId="Flash.Movie">
                  <p:embed/>
                </p:oleObj>
              </mc:Choice>
              <mc:Fallback>
                <p:oleObj r:id="rId17"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868144" y="885898"/>
                        <a:ext cx="561802" cy="677646"/>
                      </a:xfrm>
                      <a:prstGeom prst="rect">
                        <a:avLst/>
                      </a:prstGeom>
                      <a:noFill/>
                      <a:ln>
                        <a:noFill/>
                      </a:ln>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706238194"/>
              </p:ext>
            </p:extLst>
          </p:nvPr>
        </p:nvGraphicFramePr>
        <p:xfrm>
          <a:off x="5499083" y="885790"/>
          <a:ext cx="561975" cy="677862"/>
        </p:xfrm>
        <a:graphic>
          <a:graphicData uri="http://schemas.openxmlformats.org/presentationml/2006/ole">
            <mc:AlternateContent xmlns:mc="http://schemas.openxmlformats.org/markup-compatibility/2006">
              <mc:Choice xmlns:v="urn:schemas-microsoft-com:vml" Requires="v">
                <p:oleObj spid="_x0000_s5251" r:id="rId19" imgW="875160" imgH="1060560" progId="Flash.Movie">
                  <p:embed/>
                </p:oleObj>
              </mc:Choice>
              <mc:Fallback>
                <p:oleObj r:id="rId19"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99083" y="885790"/>
                        <a:ext cx="56197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798679872"/>
              </p:ext>
            </p:extLst>
          </p:nvPr>
        </p:nvGraphicFramePr>
        <p:xfrm>
          <a:off x="5643860" y="6070365"/>
          <a:ext cx="561975" cy="677863"/>
        </p:xfrm>
        <a:graphic>
          <a:graphicData uri="http://schemas.openxmlformats.org/presentationml/2006/ole">
            <mc:AlternateContent xmlns:mc="http://schemas.openxmlformats.org/markup-compatibility/2006">
              <mc:Choice xmlns:v="urn:schemas-microsoft-com:vml" Requires="v">
                <p:oleObj spid="_x0000_s5252" r:id="rId20" imgW="875160" imgH="1060560" progId="Flash.Movie">
                  <p:embed/>
                </p:oleObj>
              </mc:Choice>
              <mc:Fallback>
                <p:oleObj r:id="rId20"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643860" y="6070365"/>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3266204663"/>
              </p:ext>
            </p:extLst>
          </p:nvPr>
        </p:nvGraphicFramePr>
        <p:xfrm>
          <a:off x="6012160" y="6070365"/>
          <a:ext cx="561975" cy="677863"/>
        </p:xfrm>
        <a:graphic>
          <a:graphicData uri="http://schemas.openxmlformats.org/presentationml/2006/ole">
            <mc:AlternateContent xmlns:mc="http://schemas.openxmlformats.org/markup-compatibility/2006">
              <mc:Choice xmlns:v="urn:schemas-microsoft-com:vml" Requires="v">
                <p:oleObj spid="_x0000_s5253" r:id="rId21" imgW="875160" imgH="1060560" progId="Flash.Movie">
                  <p:embed/>
                </p:oleObj>
              </mc:Choice>
              <mc:Fallback>
                <p:oleObj r:id="rId21"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2160" y="6070365"/>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116583510"/>
              </p:ext>
            </p:extLst>
          </p:nvPr>
        </p:nvGraphicFramePr>
        <p:xfrm>
          <a:off x="7829483" y="5229200"/>
          <a:ext cx="561975" cy="677863"/>
        </p:xfrm>
        <a:graphic>
          <a:graphicData uri="http://schemas.openxmlformats.org/presentationml/2006/ole">
            <mc:AlternateContent xmlns:mc="http://schemas.openxmlformats.org/markup-compatibility/2006">
              <mc:Choice xmlns:v="urn:schemas-microsoft-com:vml" Requires="v">
                <p:oleObj spid="_x0000_s5254" r:id="rId22" imgW="875160" imgH="1060560" progId="Flash.Movie">
                  <p:embed/>
                </p:oleObj>
              </mc:Choice>
              <mc:Fallback>
                <p:oleObj r:id="rId22"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9483" y="5229200"/>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2909966663"/>
              </p:ext>
            </p:extLst>
          </p:nvPr>
        </p:nvGraphicFramePr>
        <p:xfrm>
          <a:off x="8197783" y="5229200"/>
          <a:ext cx="561975" cy="677863"/>
        </p:xfrm>
        <a:graphic>
          <a:graphicData uri="http://schemas.openxmlformats.org/presentationml/2006/ole">
            <mc:AlternateContent xmlns:mc="http://schemas.openxmlformats.org/markup-compatibility/2006">
              <mc:Choice xmlns:v="urn:schemas-microsoft-com:vml" Requires="v">
                <p:oleObj spid="_x0000_s5255" r:id="rId23" imgW="875160" imgH="1060560" progId="Flash.Movie">
                  <p:embed/>
                </p:oleObj>
              </mc:Choice>
              <mc:Fallback>
                <p:oleObj r:id="rId23"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7783" y="5229200"/>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298444386"/>
              </p:ext>
            </p:extLst>
          </p:nvPr>
        </p:nvGraphicFramePr>
        <p:xfrm>
          <a:off x="7825374" y="44624"/>
          <a:ext cx="561975" cy="677863"/>
        </p:xfrm>
        <a:graphic>
          <a:graphicData uri="http://schemas.openxmlformats.org/presentationml/2006/ole">
            <mc:AlternateContent xmlns:mc="http://schemas.openxmlformats.org/markup-compatibility/2006">
              <mc:Choice xmlns:v="urn:schemas-microsoft-com:vml" Requires="v">
                <p:oleObj spid="_x0000_s5256" r:id="rId24" imgW="875160" imgH="1060560" progId="Flash.Movie">
                  <p:embed/>
                </p:oleObj>
              </mc:Choice>
              <mc:Fallback>
                <p:oleObj r:id="rId24"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25374" y="44624"/>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51"/>
          <p:cNvGraphicFramePr>
            <a:graphicFrameLocks noChangeAspect="1"/>
          </p:cNvGraphicFramePr>
          <p:nvPr>
            <p:extLst>
              <p:ext uri="{D42A27DB-BD31-4B8C-83A1-F6EECF244321}">
                <p14:modId xmlns:p14="http://schemas.microsoft.com/office/powerpoint/2010/main" val="3827555332"/>
              </p:ext>
            </p:extLst>
          </p:nvPr>
        </p:nvGraphicFramePr>
        <p:xfrm>
          <a:off x="8193674" y="44624"/>
          <a:ext cx="561975" cy="677863"/>
        </p:xfrm>
        <a:graphic>
          <a:graphicData uri="http://schemas.openxmlformats.org/presentationml/2006/ole">
            <mc:AlternateContent xmlns:mc="http://schemas.openxmlformats.org/markup-compatibility/2006">
              <mc:Choice xmlns:v="urn:schemas-microsoft-com:vml" Requires="v">
                <p:oleObj spid="_x0000_s5257" r:id="rId25" imgW="875160" imgH="1060560" progId="Flash.Movie">
                  <p:embed/>
                </p:oleObj>
              </mc:Choice>
              <mc:Fallback>
                <p:oleObj r:id="rId25" imgW="875160" imgH="1060560" progId="Flash.Movie">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3674" y="44624"/>
                        <a:ext cx="5619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 name="Object 52"/>
          <p:cNvGraphicFramePr>
            <a:graphicFrameLocks noChangeAspect="1"/>
          </p:cNvGraphicFramePr>
          <p:nvPr>
            <p:extLst>
              <p:ext uri="{D42A27DB-BD31-4B8C-83A1-F6EECF244321}">
                <p14:modId xmlns:p14="http://schemas.microsoft.com/office/powerpoint/2010/main" val="1851118339"/>
              </p:ext>
            </p:extLst>
          </p:nvPr>
        </p:nvGraphicFramePr>
        <p:xfrm>
          <a:off x="902198" y="199914"/>
          <a:ext cx="1199552" cy="526394"/>
        </p:xfrm>
        <a:graphic>
          <a:graphicData uri="http://schemas.openxmlformats.org/presentationml/2006/ole">
            <mc:AlternateContent xmlns:mc="http://schemas.openxmlformats.org/markup-compatibility/2006">
              <mc:Choice xmlns:v="urn:schemas-microsoft-com:vml" Requires="v">
                <p:oleObj spid="_x0000_s5258" r:id="rId26" imgW="2124000" imgH="916920" progId="Flash.Movie">
                  <p:embed/>
                </p:oleObj>
              </mc:Choice>
              <mc:Fallback>
                <p:oleObj r:id="rId26" imgW="2124000" imgH="916920" progId="Flash.Movie">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2198" y="199914"/>
                        <a:ext cx="1199552" cy="526394"/>
                      </a:xfrm>
                      <a:prstGeom prst="rect">
                        <a:avLst/>
                      </a:prstGeom>
                      <a:noFill/>
                      <a:ln>
                        <a:noFill/>
                      </a:ln>
                    </p:spPr>
                  </p:pic>
                </p:oleObj>
              </mc:Fallback>
            </mc:AlternateContent>
          </a:graphicData>
        </a:graphic>
      </p:graphicFrame>
      <p:graphicFrame>
        <p:nvGraphicFramePr>
          <p:cNvPr id="54" name="Object 53"/>
          <p:cNvGraphicFramePr>
            <a:graphicFrameLocks noChangeAspect="1"/>
          </p:cNvGraphicFramePr>
          <p:nvPr>
            <p:extLst>
              <p:ext uri="{D42A27DB-BD31-4B8C-83A1-F6EECF244321}">
                <p14:modId xmlns:p14="http://schemas.microsoft.com/office/powerpoint/2010/main" val="326356939"/>
              </p:ext>
            </p:extLst>
          </p:nvPr>
        </p:nvGraphicFramePr>
        <p:xfrm>
          <a:off x="899592" y="1887910"/>
          <a:ext cx="1200150" cy="527050"/>
        </p:xfrm>
        <a:graphic>
          <a:graphicData uri="http://schemas.openxmlformats.org/presentationml/2006/ole">
            <mc:AlternateContent xmlns:mc="http://schemas.openxmlformats.org/markup-compatibility/2006">
              <mc:Choice xmlns:v="urn:schemas-microsoft-com:vml" Requires="v">
                <p:oleObj spid="_x0000_s5259" r:id="rId28" imgW="2124000" imgH="916920" progId="Flash.Movie">
                  <p:embed/>
                </p:oleObj>
              </mc:Choice>
              <mc:Fallback>
                <p:oleObj r:id="rId28" imgW="2124000" imgH="916920" progId="Flash.Movie">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99592" y="1887910"/>
                        <a:ext cx="1200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882216696"/>
              </p:ext>
            </p:extLst>
          </p:nvPr>
        </p:nvGraphicFramePr>
        <p:xfrm>
          <a:off x="954786" y="2635620"/>
          <a:ext cx="1096934" cy="640893"/>
        </p:xfrm>
        <a:graphic>
          <a:graphicData uri="http://schemas.openxmlformats.org/presentationml/2006/ole">
            <mc:AlternateContent xmlns:mc="http://schemas.openxmlformats.org/markup-compatibility/2006">
              <mc:Choice xmlns:v="urn:schemas-microsoft-com:vml" Requires="v">
                <p:oleObj spid="_x0000_s5260" r:id="rId29" imgW="1511280" imgH="876240" progId="Flash.Movie">
                  <p:embed/>
                </p:oleObj>
              </mc:Choice>
              <mc:Fallback>
                <p:oleObj r:id="rId29" imgW="1511280" imgH="876240" progId="Flash.Movie">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54786" y="2635620"/>
                        <a:ext cx="1096934" cy="640893"/>
                      </a:xfrm>
                      <a:prstGeom prst="rect">
                        <a:avLst/>
                      </a:prstGeom>
                      <a:noFill/>
                      <a:ln>
                        <a:noFill/>
                      </a:ln>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455854437"/>
              </p:ext>
            </p:extLst>
          </p:nvPr>
        </p:nvGraphicFramePr>
        <p:xfrm>
          <a:off x="5527022" y="142436"/>
          <a:ext cx="1096962" cy="641350"/>
        </p:xfrm>
        <a:graphic>
          <a:graphicData uri="http://schemas.openxmlformats.org/presentationml/2006/ole">
            <mc:AlternateContent xmlns:mc="http://schemas.openxmlformats.org/markup-compatibility/2006">
              <mc:Choice xmlns:v="urn:schemas-microsoft-com:vml" Requires="v">
                <p:oleObj spid="_x0000_s5261" r:id="rId31" imgW="1511280" imgH="876240" progId="Flash.Movie">
                  <p:embed/>
                </p:oleObj>
              </mc:Choice>
              <mc:Fallback>
                <p:oleObj r:id="rId31" imgW="1511280" imgH="876240" progId="Flash.Movie">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527022" y="142436"/>
                        <a:ext cx="1096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219385233"/>
              </p:ext>
            </p:extLst>
          </p:nvPr>
        </p:nvGraphicFramePr>
        <p:xfrm>
          <a:off x="7780171" y="4350205"/>
          <a:ext cx="1054911" cy="661799"/>
        </p:xfrm>
        <a:graphic>
          <a:graphicData uri="http://schemas.openxmlformats.org/presentationml/2006/ole">
            <mc:AlternateContent xmlns:mc="http://schemas.openxmlformats.org/markup-compatibility/2006">
              <mc:Choice xmlns:v="urn:schemas-microsoft-com:vml" Requires="v">
                <p:oleObj spid="_x0000_s5262" r:id="rId32" imgW="1736640" imgH="898560" progId="Flash.Movie">
                  <p:embed/>
                </p:oleObj>
              </mc:Choice>
              <mc:Fallback>
                <p:oleObj r:id="rId32" imgW="1736640" imgH="898560" progId="Flash.Movie">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780171" y="4350205"/>
                        <a:ext cx="1054911" cy="661799"/>
                      </a:xfrm>
                      <a:prstGeom prst="rect">
                        <a:avLst/>
                      </a:prstGeom>
                      <a:noFill/>
                      <a:ln>
                        <a:noFill/>
                      </a:ln>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576777786"/>
              </p:ext>
            </p:extLst>
          </p:nvPr>
        </p:nvGraphicFramePr>
        <p:xfrm>
          <a:off x="5499083" y="5318143"/>
          <a:ext cx="1054100" cy="661988"/>
        </p:xfrm>
        <a:graphic>
          <a:graphicData uri="http://schemas.openxmlformats.org/presentationml/2006/ole">
            <mc:AlternateContent xmlns:mc="http://schemas.openxmlformats.org/markup-compatibility/2006">
              <mc:Choice xmlns:v="urn:schemas-microsoft-com:vml" Requires="v">
                <p:oleObj spid="_x0000_s5263" r:id="rId34" imgW="1736640" imgH="898560" progId="Flash.Movie">
                  <p:embed/>
                </p:oleObj>
              </mc:Choice>
              <mc:Fallback>
                <p:oleObj r:id="rId34" imgW="1736640" imgH="898560" progId="Flash.Movie">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499083" y="5318143"/>
                        <a:ext cx="10541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3833677809"/>
              </p:ext>
            </p:extLst>
          </p:nvPr>
        </p:nvGraphicFramePr>
        <p:xfrm>
          <a:off x="3347864" y="751915"/>
          <a:ext cx="826477" cy="871474"/>
        </p:xfrm>
        <a:graphic>
          <a:graphicData uri="http://schemas.openxmlformats.org/presentationml/2006/ole">
            <mc:AlternateContent xmlns:mc="http://schemas.openxmlformats.org/markup-compatibility/2006">
              <mc:Choice xmlns:v="urn:schemas-microsoft-com:vml" Requires="v">
                <p:oleObj spid="_x0000_s5264" r:id="rId35" imgW="974880" imgH="1033920" progId="Flash.Movie">
                  <p:embed/>
                </p:oleObj>
              </mc:Choice>
              <mc:Fallback>
                <p:oleObj r:id="rId35" imgW="974880" imgH="1033920" progId="Flash.Movie">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347864" y="751915"/>
                        <a:ext cx="826477" cy="871474"/>
                      </a:xfrm>
                      <a:prstGeom prst="rect">
                        <a:avLst/>
                      </a:prstGeom>
                      <a:noFill/>
                      <a:ln>
                        <a:noFill/>
                      </a:ln>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4250743705"/>
              </p:ext>
            </p:extLst>
          </p:nvPr>
        </p:nvGraphicFramePr>
        <p:xfrm>
          <a:off x="3262506" y="3525836"/>
          <a:ext cx="827087" cy="871538"/>
        </p:xfrm>
        <a:graphic>
          <a:graphicData uri="http://schemas.openxmlformats.org/presentationml/2006/ole">
            <mc:AlternateContent xmlns:mc="http://schemas.openxmlformats.org/markup-compatibility/2006">
              <mc:Choice xmlns:v="urn:schemas-microsoft-com:vml" Requires="v">
                <p:oleObj spid="_x0000_s5265" r:id="rId37" imgW="974880" imgH="1033920" progId="Flash.Movie">
                  <p:embed/>
                </p:oleObj>
              </mc:Choice>
              <mc:Fallback>
                <p:oleObj r:id="rId37" imgW="974880" imgH="1033920" progId="Flash.Movie">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262506" y="3525836"/>
                        <a:ext cx="827087"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02927952"/>
              </p:ext>
            </p:extLst>
          </p:nvPr>
        </p:nvGraphicFramePr>
        <p:xfrm>
          <a:off x="962839" y="4245336"/>
          <a:ext cx="827087" cy="871537"/>
        </p:xfrm>
        <a:graphic>
          <a:graphicData uri="http://schemas.openxmlformats.org/presentationml/2006/ole">
            <mc:AlternateContent xmlns:mc="http://schemas.openxmlformats.org/markup-compatibility/2006">
              <mc:Choice xmlns:v="urn:schemas-microsoft-com:vml" Requires="v">
                <p:oleObj spid="_x0000_s5266" r:id="rId38" imgW="974880" imgH="1033920" progId="Flash.Movie">
                  <p:embed/>
                </p:oleObj>
              </mc:Choice>
              <mc:Fallback>
                <p:oleObj r:id="rId38" imgW="974880" imgH="1033920" progId="Flash.Movie">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62839" y="4245336"/>
                        <a:ext cx="8270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2562617091"/>
              </p:ext>
            </p:extLst>
          </p:nvPr>
        </p:nvGraphicFramePr>
        <p:xfrm>
          <a:off x="5528344" y="1772816"/>
          <a:ext cx="827087" cy="871537"/>
        </p:xfrm>
        <a:graphic>
          <a:graphicData uri="http://schemas.openxmlformats.org/presentationml/2006/ole">
            <mc:AlternateContent xmlns:mc="http://schemas.openxmlformats.org/markup-compatibility/2006">
              <mc:Choice xmlns:v="urn:schemas-microsoft-com:vml" Requires="v">
                <p:oleObj spid="_x0000_s5267" r:id="rId39" imgW="974880" imgH="1033920" progId="Flash.Movie">
                  <p:embed/>
                </p:oleObj>
              </mc:Choice>
              <mc:Fallback>
                <p:oleObj r:id="rId39" imgW="974880" imgH="1033920" progId="Flash.Movie">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528344" y="1772816"/>
                        <a:ext cx="827087"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397246083"/>
              </p:ext>
            </p:extLst>
          </p:nvPr>
        </p:nvGraphicFramePr>
        <p:xfrm>
          <a:off x="3254452" y="4430145"/>
          <a:ext cx="1004376" cy="587963"/>
        </p:xfrm>
        <a:graphic>
          <a:graphicData uri="http://schemas.openxmlformats.org/presentationml/2006/ole">
            <mc:AlternateContent xmlns:mc="http://schemas.openxmlformats.org/markup-compatibility/2006">
              <mc:Choice xmlns:v="urn:schemas-microsoft-com:vml" Requires="v">
                <p:oleObj spid="_x0000_s5268" r:id="rId40" imgW="1866240" imgH="1444680" progId="Flash.Movie">
                  <p:embed/>
                </p:oleObj>
              </mc:Choice>
              <mc:Fallback>
                <p:oleObj r:id="rId40" imgW="1866240" imgH="1444680" progId="Flash.Movie">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254452" y="4430145"/>
                        <a:ext cx="1004376" cy="587963"/>
                      </a:xfrm>
                      <a:prstGeom prst="rect">
                        <a:avLst/>
                      </a:prstGeom>
                      <a:noFill/>
                      <a:ln>
                        <a:noFill/>
                      </a:ln>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05327452"/>
              </p:ext>
            </p:extLst>
          </p:nvPr>
        </p:nvGraphicFramePr>
        <p:xfrm>
          <a:off x="7821099" y="6115609"/>
          <a:ext cx="1004888" cy="587375"/>
        </p:xfrm>
        <a:graphic>
          <a:graphicData uri="http://schemas.openxmlformats.org/presentationml/2006/ole">
            <mc:AlternateContent xmlns:mc="http://schemas.openxmlformats.org/markup-compatibility/2006">
              <mc:Choice xmlns:v="urn:schemas-microsoft-com:vml" Requires="v">
                <p:oleObj spid="_x0000_s5269" r:id="rId42" imgW="1866240" imgH="1444680" progId="Flash.Movie">
                  <p:embed/>
                </p:oleObj>
              </mc:Choice>
              <mc:Fallback>
                <p:oleObj r:id="rId42" imgW="1866240" imgH="1444680" progId="Flash.Movie">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821099" y="6115609"/>
                        <a:ext cx="1004888" cy="587375"/>
                      </a:xfrm>
                      <a:prstGeom prst="rect">
                        <a:avLst/>
                      </a:prstGeom>
                      <a:noFill/>
                      <a:ln>
                        <a:noFill/>
                      </a:ln>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437939812"/>
              </p:ext>
            </p:extLst>
          </p:nvPr>
        </p:nvGraphicFramePr>
        <p:xfrm>
          <a:off x="7956376" y="1854593"/>
          <a:ext cx="1004887" cy="587375"/>
        </p:xfrm>
        <a:graphic>
          <a:graphicData uri="http://schemas.openxmlformats.org/presentationml/2006/ole">
            <mc:AlternateContent xmlns:mc="http://schemas.openxmlformats.org/markup-compatibility/2006">
              <mc:Choice xmlns:v="urn:schemas-microsoft-com:vml" Requires="v">
                <p:oleObj spid="_x0000_s5270" r:id="rId43" imgW="1866240" imgH="1444680" progId="Flash.Movie">
                  <p:embed/>
                </p:oleObj>
              </mc:Choice>
              <mc:Fallback>
                <p:oleObj r:id="rId43" imgW="1866240" imgH="1444680" progId="Flash.Movie">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956376" y="1854593"/>
                        <a:ext cx="1004887"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828866468"/>
              </p:ext>
            </p:extLst>
          </p:nvPr>
        </p:nvGraphicFramePr>
        <p:xfrm>
          <a:off x="3347864" y="6011527"/>
          <a:ext cx="447551" cy="686317"/>
        </p:xfrm>
        <a:graphic>
          <a:graphicData uri="http://schemas.openxmlformats.org/presentationml/2006/ole">
            <mc:AlternateContent xmlns:mc="http://schemas.openxmlformats.org/markup-compatibility/2006">
              <mc:Choice xmlns:v="urn:schemas-microsoft-com:vml" Requires="v">
                <p:oleObj spid="_x0000_s5271" r:id="rId44" imgW="1401480" imgH="2165400" progId="Flash.Movie">
                  <p:embed/>
                </p:oleObj>
              </mc:Choice>
              <mc:Fallback>
                <p:oleObj r:id="rId44" imgW="1401480" imgH="2165400" progId="Flash.Movie">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347864" y="6011527"/>
                        <a:ext cx="447551" cy="686317"/>
                      </a:xfrm>
                      <a:prstGeom prst="rect">
                        <a:avLst/>
                      </a:prstGeom>
                      <a:noFill/>
                      <a:ln>
                        <a:noFill/>
                      </a:ln>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842607180"/>
              </p:ext>
            </p:extLst>
          </p:nvPr>
        </p:nvGraphicFramePr>
        <p:xfrm>
          <a:off x="5652120" y="2555143"/>
          <a:ext cx="447675" cy="685800"/>
        </p:xfrm>
        <a:graphic>
          <a:graphicData uri="http://schemas.openxmlformats.org/presentationml/2006/ole">
            <mc:AlternateContent xmlns:mc="http://schemas.openxmlformats.org/markup-compatibility/2006">
              <mc:Choice xmlns:v="urn:schemas-microsoft-com:vml" Requires="v">
                <p:oleObj spid="_x0000_s5272" r:id="rId46" imgW="1401480" imgH="2165400" progId="Flash.Movie">
                  <p:embed/>
                </p:oleObj>
              </mc:Choice>
              <mc:Fallback>
                <p:oleObj r:id="rId46" imgW="1401480" imgH="2165400" progId="Flash.Movie">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652120" y="2555143"/>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2271830555"/>
              </p:ext>
            </p:extLst>
          </p:nvPr>
        </p:nvGraphicFramePr>
        <p:xfrm>
          <a:off x="8100392" y="3501008"/>
          <a:ext cx="447675" cy="685800"/>
        </p:xfrm>
        <a:graphic>
          <a:graphicData uri="http://schemas.openxmlformats.org/presentationml/2006/ole">
            <mc:AlternateContent xmlns:mc="http://schemas.openxmlformats.org/markup-compatibility/2006">
              <mc:Choice xmlns:v="urn:schemas-microsoft-com:vml" Requires="v">
                <p:oleObj spid="_x0000_s5273" r:id="rId47" imgW="1401480" imgH="2165400" progId="Flash.Movie">
                  <p:embed/>
                </p:oleObj>
              </mc:Choice>
              <mc:Fallback>
                <p:oleObj r:id="rId47" imgW="1401480" imgH="2165400" progId="Flash.Movie">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100392" y="3501008"/>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4253583928"/>
              </p:ext>
            </p:extLst>
          </p:nvPr>
        </p:nvGraphicFramePr>
        <p:xfrm>
          <a:off x="3491880" y="1808535"/>
          <a:ext cx="447675" cy="685800"/>
        </p:xfrm>
        <a:graphic>
          <a:graphicData uri="http://schemas.openxmlformats.org/presentationml/2006/ole">
            <mc:AlternateContent xmlns:mc="http://schemas.openxmlformats.org/markup-compatibility/2006">
              <mc:Choice xmlns:v="urn:schemas-microsoft-com:vml" Requires="v">
                <p:oleObj spid="_x0000_s5274" r:id="rId48" imgW="1401480" imgH="2165400" progId="Flash.Movie">
                  <p:embed/>
                </p:oleObj>
              </mc:Choice>
              <mc:Fallback>
                <p:oleObj r:id="rId48" imgW="1401480" imgH="2165400" progId="Flash.Movie">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491880" y="1808535"/>
                        <a:ext cx="4476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3124970347"/>
              </p:ext>
            </p:extLst>
          </p:nvPr>
        </p:nvGraphicFramePr>
        <p:xfrm>
          <a:off x="7825374" y="847629"/>
          <a:ext cx="881243" cy="684560"/>
        </p:xfrm>
        <a:graphic>
          <a:graphicData uri="http://schemas.openxmlformats.org/presentationml/2006/ole">
            <mc:AlternateContent xmlns:mc="http://schemas.openxmlformats.org/markup-compatibility/2006">
              <mc:Choice xmlns:v="urn:schemas-microsoft-com:vml" Requires="v">
                <p:oleObj spid="_x0000_s5275" r:id="rId49" imgW="1522800" imgH="1189440" progId="Flash.Movie">
                  <p:embed/>
                </p:oleObj>
              </mc:Choice>
              <mc:Fallback>
                <p:oleObj r:id="rId49" imgW="1522800" imgH="1189440" progId="Flash.Movie">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825374" y="847629"/>
                        <a:ext cx="881243" cy="684560"/>
                      </a:xfrm>
                      <a:prstGeom prst="rect">
                        <a:avLst/>
                      </a:prstGeom>
                      <a:noFill/>
                      <a:ln>
                        <a:noFill/>
                      </a:ln>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3397540715"/>
              </p:ext>
            </p:extLst>
          </p:nvPr>
        </p:nvGraphicFramePr>
        <p:xfrm>
          <a:off x="7803339" y="2540577"/>
          <a:ext cx="881062" cy="684213"/>
        </p:xfrm>
        <a:graphic>
          <a:graphicData uri="http://schemas.openxmlformats.org/presentationml/2006/ole">
            <mc:AlternateContent xmlns:mc="http://schemas.openxmlformats.org/markup-compatibility/2006">
              <mc:Choice xmlns:v="urn:schemas-microsoft-com:vml" Requires="v">
                <p:oleObj spid="_x0000_s5276" r:id="rId51" imgW="1522800" imgH="1189440" progId="Flash.Movie">
                  <p:embed/>
                </p:oleObj>
              </mc:Choice>
              <mc:Fallback>
                <p:oleObj r:id="rId51" imgW="1522800" imgH="1189440" progId="Flash.Movie">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803339" y="2540577"/>
                        <a:ext cx="8810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2253635166"/>
              </p:ext>
            </p:extLst>
          </p:nvPr>
        </p:nvGraphicFramePr>
        <p:xfrm>
          <a:off x="5652120" y="3567726"/>
          <a:ext cx="881062" cy="684213"/>
        </p:xfrm>
        <a:graphic>
          <a:graphicData uri="http://schemas.openxmlformats.org/presentationml/2006/ole">
            <mc:AlternateContent xmlns:mc="http://schemas.openxmlformats.org/markup-compatibility/2006">
              <mc:Choice xmlns:v="urn:schemas-microsoft-com:vml" Requires="v">
                <p:oleObj spid="_x0000_s5277" r:id="rId52" imgW="1522800" imgH="1189440" progId="Flash.Movie">
                  <p:embed/>
                </p:oleObj>
              </mc:Choice>
              <mc:Fallback>
                <p:oleObj r:id="rId52" imgW="1522800" imgH="1189440" progId="Flash.Movie">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652120" y="3567726"/>
                        <a:ext cx="8810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2058897867"/>
              </p:ext>
            </p:extLst>
          </p:nvPr>
        </p:nvGraphicFramePr>
        <p:xfrm>
          <a:off x="954786" y="5299072"/>
          <a:ext cx="881062" cy="684213"/>
        </p:xfrm>
        <a:graphic>
          <a:graphicData uri="http://schemas.openxmlformats.org/presentationml/2006/ole">
            <mc:AlternateContent xmlns:mc="http://schemas.openxmlformats.org/markup-compatibility/2006">
              <mc:Choice xmlns:v="urn:schemas-microsoft-com:vml" Requires="v">
                <p:oleObj spid="_x0000_s5278" r:id="rId53" imgW="1522800" imgH="1189440" progId="Flash.Movie">
                  <p:embed/>
                </p:oleObj>
              </mc:Choice>
              <mc:Fallback>
                <p:oleObj r:id="rId53" imgW="1522800" imgH="1189440" progId="Flash.Movie">
                  <p:embed/>
                  <p:pic>
                    <p:nvPicPr>
                      <p:cNvPr id="0" name=""/>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954786" y="5299072"/>
                        <a:ext cx="88106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8" name="Object 77"/>
          <p:cNvGraphicFramePr>
            <a:graphicFrameLocks noChangeAspect="1"/>
          </p:cNvGraphicFramePr>
          <p:nvPr>
            <p:extLst>
              <p:ext uri="{D42A27DB-BD31-4B8C-83A1-F6EECF244321}">
                <p14:modId xmlns:p14="http://schemas.microsoft.com/office/powerpoint/2010/main" val="409481593"/>
              </p:ext>
            </p:extLst>
          </p:nvPr>
        </p:nvGraphicFramePr>
        <p:xfrm>
          <a:off x="5527022" y="4581128"/>
          <a:ext cx="1141181" cy="259680"/>
        </p:xfrm>
        <a:graphic>
          <a:graphicData uri="http://schemas.openxmlformats.org/presentationml/2006/ole">
            <mc:AlternateContent xmlns:mc="http://schemas.openxmlformats.org/markup-compatibility/2006">
              <mc:Choice xmlns:v="urn:schemas-microsoft-com:vml" Requires="v">
                <p:oleObj spid="_x0000_s5279" r:id="rId54" imgW="2080800" imgH="387360" progId="Flash.Movie">
                  <p:embed/>
                </p:oleObj>
              </mc:Choice>
              <mc:Fallback>
                <p:oleObj r:id="rId54" imgW="2080800" imgH="387360" progId="Flash.Movie">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527022" y="4581128"/>
                        <a:ext cx="1141181" cy="259680"/>
                      </a:xfrm>
                      <a:prstGeom prst="rect">
                        <a:avLst/>
                      </a:prstGeom>
                      <a:noFill/>
                      <a:ln>
                        <a:noFill/>
                      </a:ln>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48142068"/>
              </p:ext>
            </p:extLst>
          </p:nvPr>
        </p:nvGraphicFramePr>
        <p:xfrm>
          <a:off x="3225852" y="2945273"/>
          <a:ext cx="1139825" cy="258763"/>
        </p:xfrm>
        <a:graphic>
          <a:graphicData uri="http://schemas.openxmlformats.org/presentationml/2006/ole">
            <mc:AlternateContent xmlns:mc="http://schemas.openxmlformats.org/markup-compatibility/2006">
              <mc:Choice xmlns:v="urn:schemas-microsoft-com:vml" Requires="v">
                <p:oleObj spid="_x0000_s5280" r:id="rId56" imgW="2080800" imgH="387360" progId="Flash.Movie">
                  <p:embed/>
                </p:oleObj>
              </mc:Choice>
              <mc:Fallback>
                <p:oleObj r:id="rId56" imgW="2080800" imgH="387360" progId="Flash.Movie">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25852" y="2945273"/>
                        <a:ext cx="11398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703278091"/>
              </p:ext>
            </p:extLst>
          </p:nvPr>
        </p:nvGraphicFramePr>
        <p:xfrm>
          <a:off x="954786" y="3747091"/>
          <a:ext cx="1139825" cy="258763"/>
        </p:xfrm>
        <a:graphic>
          <a:graphicData uri="http://schemas.openxmlformats.org/presentationml/2006/ole">
            <mc:AlternateContent xmlns:mc="http://schemas.openxmlformats.org/markup-compatibility/2006">
              <mc:Choice xmlns:v="urn:schemas-microsoft-com:vml" Requires="v">
                <p:oleObj spid="_x0000_s5281" r:id="rId57" imgW="2080800" imgH="387360" progId="Flash.Movie">
                  <p:embed/>
                </p:oleObj>
              </mc:Choice>
              <mc:Fallback>
                <p:oleObj r:id="rId57" imgW="2080800" imgH="387360" progId="Flash.Movie">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954786" y="3747091"/>
                        <a:ext cx="11398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3450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500063" y="285750"/>
            <a:ext cx="835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200" b="1"/>
              <a:t>¿Es el bocadillo preferido de quién?</a:t>
            </a:r>
            <a:endParaRPr lang="en-US" sz="3200" b="1"/>
          </a:p>
        </p:txBody>
      </p:sp>
      <p:pic>
        <p:nvPicPr>
          <p:cNvPr id="3" name="Picture 2" descr="mermelada_de_naranj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214438"/>
            <a:ext cx="27051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addingt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2428875"/>
            <a:ext cx="4584700"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019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f-peanut-bu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62038"/>
            <a:ext cx="1263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ac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990600"/>
            <a:ext cx="1854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anana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276350"/>
            <a:ext cx="2413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14546" y="1205625"/>
            <a:ext cx="918842" cy="1862048"/>
          </a:xfrm>
          <a:prstGeom prst="rect">
            <a:avLst/>
          </a:prstGeom>
          <a:noFill/>
        </p:spPr>
        <p:txBody>
          <a:bodyPr wrap="none">
            <a:spAutoFit/>
          </a:bodyPr>
          <a:lstStyle/>
          <a:p>
            <a:pPr algn="ctr" fontAlgn="auto">
              <a:spcBef>
                <a:spcPts val="0"/>
              </a:spcBef>
              <a:spcAft>
                <a:spcPts val="0"/>
              </a:spcAft>
              <a:defRPr/>
            </a:pPr>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t>
            </a:r>
          </a:p>
        </p:txBody>
      </p:sp>
      <p:sp>
        <p:nvSpPr>
          <p:cNvPr id="6" name="Rectangle 5"/>
          <p:cNvSpPr/>
          <p:nvPr/>
        </p:nvSpPr>
        <p:spPr>
          <a:xfrm>
            <a:off x="5572132" y="1205625"/>
            <a:ext cx="918842" cy="1862048"/>
          </a:xfrm>
          <a:prstGeom prst="rect">
            <a:avLst/>
          </a:prstGeom>
          <a:noFill/>
        </p:spPr>
        <p:txBody>
          <a:bodyPr wrap="none">
            <a:spAutoFit/>
          </a:bodyPr>
          <a:lstStyle/>
          <a:p>
            <a:pPr algn="ctr" fontAlgn="auto">
              <a:spcBef>
                <a:spcPts val="0"/>
              </a:spcBef>
              <a:spcAft>
                <a:spcPts val="0"/>
              </a:spcAft>
              <a:defRPr/>
            </a:pPr>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t>
            </a:r>
          </a:p>
        </p:txBody>
      </p:sp>
      <p:sp>
        <p:nvSpPr>
          <p:cNvPr id="3079" name="TextBox 6"/>
          <p:cNvSpPr txBox="1">
            <a:spLocks noChangeArrowheads="1"/>
          </p:cNvSpPr>
          <p:nvPr/>
        </p:nvSpPr>
        <p:spPr bwMode="auto">
          <a:xfrm>
            <a:off x="500063" y="285750"/>
            <a:ext cx="835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a:t>¿Es el bocadillo preferido de quién?</a:t>
            </a:r>
            <a:endParaRPr lang="en-US" sz="3200" b="1"/>
          </a:p>
        </p:txBody>
      </p:sp>
      <p:pic>
        <p:nvPicPr>
          <p:cNvPr id="8" name="Picture 7" descr="elvis_presley_conce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3500438"/>
            <a:ext cx="221456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991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3"/>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500063" y="285750"/>
            <a:ext cx="835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3200" b="1"/>
              <a:t>¿Es el bocadillo preferido de quién?</a:t>
            </a:r>
            <a:endParaRPr lang="en-US" sz="3200" b="1"/>
          </a:p>
        </p:txBody>
      </p:sp>
      <p:pic>
        <p:nvPicPr>
          <p:cNvPr id="3" name="Picture 2" descr="leonardo-dicaprio-photo-and-biograph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286000"/>
            <a:ext cx="2903538" cy="436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lob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813" y="1571625"/>
            <a:ext cx="33718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85750" y="5572125"/>
            <a:ext cx="4071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2800"/>
              <a:t>langosta</a:t>
            </a:r>
            <a:endParaRPr lang="en-US" sz="2800"/>
          </a:p>
        </p:txBody>
      </p:sp>
    </p:spTree>
    <p:extLst>
      <p:ext uri="{BB962C8B-B14F-4D97-AF65-F5344CB8AC3E}">
        <p14:creationId xmlns:p14="http://schemas.microsoft.com/office/powerpoint/2010/main" val="1297689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ntrevista_La_comida.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214438" y="714375"/>
            <a:ext cx="6834187" cy="5126038"/>
          </a:xfrm>
          <a:prstGeom prst="rect">
            <a:avLst/>
          </a:prstGeom>
          <a:ln w="228600" cap="sq">
            <a:gradFill>
              <a:gsLst>
                <a:gs pos="0">
                  <a:srgbClr val="DDDDDD"/>
                </a:gs>
                <a:gs pos="100000">
                  <a:srgbClr val="FFFFFF"/>
                </a:gs>
              </a:gsLst>
              <a:lin ang="5400000" scaled="1"/>
            </a:gradFill>
            <a:miter lim="800000"/>
          </a:ln>
          <a:effectLst>
            <a:outerShdw blurRad="177800" dist="127000" dir="9600000" sx="102000" sy="102000" kx="195000" ky="145000" algn="tl" rotWithShape="0">
              <a:srgbClr val="000000">
                <a:alpha val="30000"/>
              </a:srgbClr>
            </a:outerShdw>
          </a:effectLst>
          <a:scene3d>
            <a:camera prst="orthographicFront">
              <a:rot lat="0" lon="0" rev="21240000"/>
            </a:camera>
            <a:lightRig rig="twoPt" dir="t">
              <a:rot lat="0" lon="0" rev="7200000"/>
            </a:lightRig>
          </a:scene3d>
          <a:sp3d extrusionH="38100">
            <a:extrusionClr>
              <a:srgbClr val="FFFFFF"/>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089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285750" y="214313"/>
            <a:ext cx="8174038" cy="62865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C00000"/>
                </a:solidFill>
                <a:latin typeface="Arial Black"/>
              </a:rPr>
              <a:t>¿Cuál es tu bocadillo favorito?</a:t>
            </a:r>
            <a:endParaRPr lang="en-GB" sz="3600" kern="10">
              <a:ln w="9525">
                <a:solidFill>
                  <a:srgbClr val="000000"/>
                </a:solidFill>
                <a:round/>
                <a:headEnd/>
                <a:tailEnd/>
              </a:ln>
              <a:solidFill>
                <a:srgbClr val="C00000"/>
              </a:solidFill>
              <a:latin typeface="Arial Black"/>
            </a:endParaRPr>
          </a:p>
        </p:txBody>
      </p:sp>
      <p:pic>
        <p:nvPicPr>
          <p:cNvPr id="12291" name="Picture 3" descr="j03043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9375" y="1071563"/>
            <a:ext cx="18161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WordArt 4"/>
          <p:cNvSpPr>
            <a:spLocks noChangeArrowheads="1" noChangeShapeType="1" noTextEdit="1"/>
          </p:cNvSpPr>
          <p:nvPr/>
        </p:nvSpPr>
        <p:spPr bwMode="auto">
          <a:xfrm>
            <a:off x="428625" y="1143000"/>
            <a:ext cx="608013" cy="90328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666699"/>
                </a:solidFill>
                <a:latin typeface="Arial Black"/>
              </a:rPr>
              <a:t>A</a:t>
            </a:r>
          </a:p>
        </p:txBody>
      </p:sp>
      <p:sp>
        <p:nvSpPr>
          <p:cNvPr id="12293" name="WordArt 5"/>
          <p:cNvSpPr>
            <a:spLocks noChangeArrowheads="1" noChangeShapeType="1" noTextEdit="1"/>
          </p:cNvSpPr>
          <p:nvPr/>
        </p:nvSpPr>
        <p:spPr bwMode="auto">
          <a:xfrm>
            <a:off x="4929188" y="1143000"/>
            <a:ext cx="608012" cy="90328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666699"/>
                </a:solidFill>
                <a:latin typeface="Arial Black"/>
              </a:rPr>
              <a:t>B</a:t>
            </a:r>
          </a:p>
        </p:txBody>
      </p:sp>
      <p:pic>
        <p:nvPicPr>
          <p:cNvPr id="12294" name="Picture 18" descr="j03043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785813"/>
            <a:ext cx="17843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Line 19"/>
          <p:cNvSpPr>
            <a:spLocks noChangeShapeType="1"/>
          </p:cNvSpPr>
          <p:nvPr/>
        </p:nvSpPr>
        <p:spPr bwMode="auto">
          <a:xfrm>
            <a:off x="4500563" y="981075"/>
            <a:ext cx="0" cy="587692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6" name="WordArt 2"/>
          <p:cNvSpPr>
            <a:spLocks noChangeArrowheads="1" noChangeShapeType="1" noTextEdit="1"/>
          </p:cNvSpPr>
          <p:nvPr/>
        </p:nvSpPr>
        <p:spPr bwMode="auto">
          <a:xfrm>
            <a:off x="428625" y="2571750"/>
            <a:ext cx="8174038" cy="628650"/>
          </a:xfrm>
          <a:prstGeom prst="rect">
            <a:avLst/>
          </a:prstGeom>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C00000"/>
                </a:solidFill>
                <a:latin typeface="Arial Black"/>
              </a:rPr>
              <a:t>¿</a:t>
            </a:r>
            <a:r>
              <a:rPr lang="en-GB" sz="3600" kern="10" dirty="0" err="1">
                <a:ln w="9525">
                  <a:solidFill>
                    <a:srgbClr val="000000"/>
                  </a:solidFill>
                  <a:round/>
                  <a:headEnd/>
                  <a:tailEnd/>
                </a:ln>
                <a:solidFill>
                  <a:srgbClr val="C00000"/>
                </a:solidFill>
                <a:latin typeface="Arial Black"/>
              </a:rPr>
              <a:t>Qué</a:t>
            </a:r>
            <a:r>
              <a:rPr lang="en-GB" sz="3600" kern="10" dirty="0">
                <a:ln w="9525">
                  <a:solidFill>
                    <a:srgbClr val="000000"/>
                  </a:solidFill>
                  <a:round/>
                  <a:headEnd/>
                  <a:tailEnd/>
                </a:ln>
                <a:solidFill>
                  <a:srgbClr val="C00000"/>
                </a:solidFill>
                <a:latin typeface="Arial Black"/>
              </a:rPr>
              <a:t> no </a:t>
            </a:r>
            <a:r>
              <a:rPr lang="en-GB" sz="3600" kern="10" dirty="0" err="1">
                <a:ln w="9525">
                  <a:solidFill>
                    <a:srgbClr val="000000"/>
                  </a:solidFill>
                  <a:round/>
                  <a:headEnd/>
                  <a:tailEnd/>
                </a:ln>
                <a:solidFill>
                  <a:srgbClr val="C00000"/>
                </a:solidFill>
                <a:latin typeface="Arial Black"/>
              </a:rPr>
              <a:t>te</a:t>
            </a:r>
            <a:r>
              <a:rPr lang="en-GB" sz="3600" kern="10" dirty="0">
                <a:ln w="9525">
                  <a:solidFill>
                    <a:srgbClr val="000000"/>
                  </a:solidFill>
                  <a:round/>
                  <a:headEnd/>
                  <a:tailEnd/>
                </a:ln>
                <a:solidFill>
                  <a:srgbClr val="C00000"/>
                </a:solidFill>
                <a:latin typeface="Arial Black"/>
              </a:rPr>
              <a:t> </a:t>
            </a:r>
            <a:r>
              <a:rPr lang="en-GB" sz="3600" kern="10" dirty="0" err="1">
                <a:ln w="9525">
                  <a:solidFill>
                    <a:srgbClr val="000000"/>
                  </a:solidFill>
                  <a:round/>
                  <a:headEnd/>
                  <a:tailEnd/>
                </a:ln>
                <a:solidFill>
                  <a:srgbClr val="C00000"/>
                </a:solidFill>
                <a:latin typeface="Arial Black"/>
              </a:rPr>
              <a:t>gusta</a:t>
            </a:r>
            <a:r>
              <a:rPr lang="en-GB" sz="3600" kern="10" dirty="0">
                <a:ln w="9525">
                  <a:solidFill>
                    <a:srgbClr val="000000"/>
                  </a:solidFill>
                  <a:round/>
                  <a:headEnd/>
                  <a:tailEnd/>
                </a:ln>
                <a:solidFill>
                  <a:srgbClr val="C00000"/>
                </a:solidFill>
                <a:latin typeface="Arial Black"/>
              </a:rPr>
              <a:t>?</a:t>
            </a:r>
          </a:p>
        </p:txBody>
      </p:sp>
      <p:sp>
        <p:nvSpPr>
          <p:cNvPr id="12297" name="WordArt 2"/>
          <p:cNvSpPr>
            <a:spLocks noChangeArrowheads="1" noChangeShapeType="1" noTextEdit="1"/>
          </p:cNvSpPr>
          <p:nvPr/>
        </p:nvSpPr>
        <p:spPr bwMode="auto">
          <a:xfrm>
            <a:off x="357188" y="3357563"/>
            <a:ext cx="8174037" cy="62865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C00000"/>
                </a:solidFill>
                <a:latin typeface="Arial Black"/>
              </a:rPr>
              <a:t>¿En tu opinión, cuál es el bocadillo más popular en España?</a:t>
            </a:r>
            <a:endParaRPr lang="en-GB" sz="3600" kern="10">
              <a:ln w="9525">
                <a:solidFill>
                  <a:srgbClr val="000000"/>
                </a:solidFill>
                <a:round/>
                <a:headEnd/>
                <a:tailEnd/>
              </a:ln>
              <a:solidFill>
                <a:srgbClr val="C00000"/>
              </a:solidFill>
              <a:latin typeface="Arial Black"/>
            </a:endParaRPr>
          </a:p>
        </p:txBody>
      </p:sp>
      <p:sp>
        <p:nvSpPr>
          <p:cNvPr id="12298" name="WordArt 2"/>
          <p:cNvSpPr>
            <a:spLocks noChangeArrowheads="1" noChangeShapeType="1" noTextEdit="1"/>
          </p:cNvSpPr>
          <p:nvPr/>
        </p:nvSpPr>
        <p:spPr bwMode="auto">
          <a:xfrm>
            <a:off x="357188" y="4214813"/>
            <a:ext cx="8174037" cy="62865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C00000"/>
                </a:solidFill>
                <a:latin typeface="Arial Black"/>
              </a:rPr>
              <a:t>¿Y en Inglaterra?</a:t>
            </a:r>
          </a:p>
        </p:txBody>
      </p:sp>
      <p:sp>
        <p:nvSpPr>
          <p:cNvPr id="12299" name="WordArt 2"/>
          <p:cNvSpPr>
            <a:spLocks noChangeArrowheads="1" noChangeShapeType="1" noTextEdit="1"/>
          </p:cNvSpPr>
          <p:nvPr/>
        </p:nvSpPr>
        <p:spPr bwMode="auto">
          <a:xfrm>
            <a:off x="571500" y="5214938"/>
            <a:ext cx="8174038" cy="628650"/>
          </a:xfrm>
          <a:prstGeom prst="rect">
            <a:avLst/>
          </a:prstGeom>
        </p:spPr>
        <p:txBody>
          <a:bodyPr wrap="none" fromWordArt="1">
            <a:prstTxWarp prst="textPlain">
              <a:avLst>
                <a:gd name="adj" fmla="val 50000"/>
              </a:avLst>
            </a:prstTxWarp>
          </a:bodyPr>
          <a:lstStyle/>
          <a:p>
            <a:pPr algn="ctr"/>
            <a:r>
              <a:rPr lang="es-ES" sz="3600" kern="10">
                <a:ln w="9525">
                  <a:solidFill>
                    <a:srgbClr val="000000"/>
                  </a:solidFill>
                  <a:round/>
                  <a:headEnd/>
                  <a:tailEnd/>
                </a:ln>
                <a:solidFill>
                  <a:srgbClr val="C00000"/>
                </a:solidFill>
                <a:latin typeface="Arial Black"/>
              </a:rPr>
              <a:t>¿Qué lleva un bocadillo BLT?</a:t>
            </a:r>
            <a:endParaRPr lang="en-GB" sz="3600" kern="10">
              <a:ln w="9525">
                <a:solidFill>
                  <a:srgbClr val="000000"/>
                </a:solidFill>
                <a:round/>
                <a:headEnd/>
                <a:tailEnd/>
              </a:ln>
              <a:solidFill>
                <a:srgbClr val="C00000"/>
              </a:solidFill>
              <a:latin typeface="Arial Black"/>
            </a:endParaRPr>
          </a:p>
        </p:txBody>
      </p:sp>
    </p:spTree>
    <p:extLst>
      <p:ext uri="{BB962C8B-B14F-4D97-AF65-F5344CB8AC3E}">
        <p14:creationId xmlns:p14="http://schemas.microsoft.com/office/powerpoint/2010/main" val="98262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andwich-image-favour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42875"/>
            <a:ext cx="321468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p:cNvSpPr txBox="1">
            <a:spLocks noChangeArrowheads="1"/>
          </p:cNvSpPr>
          <p:nvPr/>
        </p:nvSpPr>
        <p:spPr bwMode="auto">
          <a:xfrm>
            <a:off x="285750" y="0"/>
            <a:ext cx="864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bocadillo preferido de los ingleses</a:t>
            </a:r>
            <a:endParaRPr lang="en-US" sz="3600" b="1"/>
          </a:p>
        </p:txBody>
      </p:sp>
      <p:graphicFrame>
        <p:nvGraphicFramePr>
          <p:cNvPr id="6148" name="Chart 5"/>
          <p:cNvGraphicFramePr>
            <a:graphicFrameLocks/>
          </p:cNvGraphicFramePr>
          <p:nvPr/>
        </p:nvGraphicFramePr>
        <p:xfrm>
          <a:off x="785813" y="1857375"/>
          <a:ext cx="7191375" cy="4064000"/>
        </p:xfrm>
        <a:graphic>
          <a:graphicData uri="http://schemas.openxmlformats.org/presentationml/2006/ole">
            <mc:AlternateContent xmlns:mc="http://schemas.openxmlformats.org/markup-compatibility/2006">
              <mc:Choice xmlns:v="urn:schemas-microsoft-com:vml" Requires="v">
                <p:oleObj spid="_x0000_s3080" r:id="rId5" imgW="7193903" imgH="4060288" progId="Excel.Chart.8">
                  <p:embed/>
                </p:oleObj>
              </mc:Choice>
              <mc:Fallback>
                <p:oleObj r:id="rId5" imgW="7193903" imgH="406028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857375"/>
                        <a:ext cx="719137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57250" y="2786063"/>
            <a:ext cx="2571750" cy="571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57250" y="34290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57250" y="40005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branston-pickl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500313"/>
            <a:ext cx="9699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50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8"/>
                                        </p:tgtEl>
                                        <p:attrNameLst>
                                          <p:attrName>ppt_w</p:attrName>
                                        </p:attrNameLst>
                                      </p:cBhvr>
                                      <p:tavLst>
                                        <p:tav tm="0">
                                          <p:val>
                                            <p:strVal val="ppt_w"/>
                                          </p:val>
                                        </p:tav>
                                        <p:tav tm="100000">
                                          <p:val>
                                            <p:strVal val="ppt_w+.3"/>
                                          </p:val>
                                        </p:tav>
                                      </p:tavLst>
                                    </p:anim>
                                    <p:anim calcmode="lin" valueType="num">
                                      <p:cBhvr>
                                        <p:cTn id="21" dur="1000"/>
                                        <p:tgtEl>
                                          <p:spTgt spid="8"/>
                                        </p:tgtEl>
                                        <p:attrNameLst>
                                          <p:attrName>ppt_h</p:attrName>
                                        </p:attrNameLst>
                                      </p:cBhvr>
                                      <p:tavLst>
                                        <p:tav tm="0">
                                          <p:val>
                                            <p:strVal val="ppt_h"/>
                                          </p:val>
                                        </p:tav>
                                        <p:tav tm="100000">
                                          <p:val>
                                            <p:strVal val="ppt_h"/>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9"/>
                                        </p:tgtEl>
                                        <p:attrNameLst>
                                          <p:attrName>ppt_w</p:attrName>
                                        </p:attrNameLst>
                                      </p:cBhvr>
                                      <p:tavLst>
                                        <p:tav tm="0">
                                          <p:val>
                                            <p:strVal val="ppt_w"/>
                                          </p:val>
                                        </p:tav>
                                        <p:tav tm="100000">
                                          <p:val>
                                            <p:strVal val="ppt_w+.3"/>
                                          </p:val>
                                        </p:tav>
                                      </p:tavLst>
                                    </p:anim>
                                    <p:anim calcmode="lin" valueType="num">
                                      <p:cBhvr>
                                        <p:cTn id="28" dur="1000"/>
                                        <p:tgtEl>
                                          <p:spTgt spid="9"/>
                                        </p:tgtEl>
                                        <p:attrNameLst>
                                          <p:attrName>ppt_h</p:attrName>
                                        </p:attrNameLst>
                                      </p:cBhvr>
                                      <p:tavLst>
                                        <p:tav tm="0">
                                          <p:val>
                                            <p:strVal val="ppt_h"/>
                                          </p:val>
                                        </p:tav>
                                        <p:tav tm="100000">
                                          <p:val>
                                            <p:strVal val="ppt_h"/>
                                          </p:val>
                                        </p:tav>
                                      </p:tavLst>
                                    </p:anim>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931</Words>
  <Application>Microsoft Office PowerPoint</Application>
  <PresentationFormat>On-screen Show (4:3)</PresentationFormat>
  <Paragraphs>148</Paragraphs>
  <Slides>18</Slides>
  <Notes>14</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Office Theme</vt:lpstr>
      <vt:lpstr>Flash.Movie</vt:lpstr>
      <vt:lpstr>Microsoft Excel Chart</vt:lpstr>
      <vt:lpstr>la comida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¿Cuáles son las preguntas?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comida</dc:title>
  <dc:creator> </dc:creator>
  <cp:lastModifiedBy> </cp:lastModifiedBy>
  <cp:revision>9</cp:revision>
  <cp:lastPrinted>2011-09-11T06:33:36Z</cp:lastPrinted>
  <dcterms:created xsi:type="dcterms:W3CDTF">2011-09-11T06:15:26Z</dcterms:created>
  <dcterms:modified xsi:type="dcterms:W3CDTF">2011-09-12T04:38:02Z</dcterms:modified>
</cp:coreProperties>
</file>