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715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33F43C63-7099-4684-9F9E-A1373F9497E1}" type="datetimeFigureOut">
              <a:rPr lang="en-GB" smtClean="0"/>
              <a:t>06/09/2011</a:t>
            </a:fld>
            <a:endParaRPr lang="en-GB"/>
          </a:p>
        </p:txBody>
      </p:sp>
      <p:sp>
        <p:nvSpPr>
          <p:cNvPr id="4" name="Slide Image Placeholder 3"/>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14863"/>
            <a:ext cx="5486400" cy="43719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28039"/>
            <a:ext cx="2971800" cy="4857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228039"/>
            <a:ext cx="2971800" cy="485775"/>
          </a:xfrm>
          <a:prstGeom prst="rect">
            <a:avLst/>
          </a:prstGeom>
        </p:spPr>
        <p:txBody>
          <a:bodyPr vert="horz" lIns="91440" tIns="45720" rIns="91440" bIns="45720" rtlCol="0" anchor="b"/>
          <a:lstStyle>
            <a:lvl1pPr algn="r">
              <a:defRPr sz="1200"/>
            </a:lvl1pPr>
          </a:lstStyle>
          <a:p>
            <a:fld id="{94DBEA17-443E-4D84-945D-69D44584DE47}" type="slidenum">
              <a:rPr lang="en-GB" smtClean="0"/>
              <a:t>‹#›</a:t>
            </a:fld>
            <a:endParaRPr lang="en-GB"/>
          </a:p>
        </p:txBody>
      </p:sp>
    </p:spTree>
    <p:extLst>
      <p:ext uri="{BB962C8B-B14F-4D97-AF65-F5344CB8AC3E}">
        <p14:creationId xmlns:p14="http://schemas.microsoft.com/office/powerpoint/2010/main" val="188353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D97639E-559C-423B-BF84-60B389454AFE}" type="slidenum">
              <a:rPr lang="en-GB"/>
              <a:pPr fontAlgn="base">
                <a:spcBef>
                  <a:spcPct val="0"/>
                </a:spcBef>
                <a:spcAft>
                  <a:spcPct val="0"/>
                </a:spcAft>
              </a:pPr>
              <a:t>4</a:t>
            </a:fld>
            <a:endParaRPr lang="en-GB"/>
          </a:p>
        </p:txBody>
      </p:sp>
      <p:sp>
        <p:nvSpPr>
          <p:cNvPr id="15363" name="Rectangle 7"/>
          <p:cNvSpPr txBox="1">
            <a:spLocks noGrp="1" noChangeArrowheads="1"/>
          </p:cNvSpPr>
          <p:nvPr/>
        </p:nvSpPr>
        <p:spPr bwMode="auto">
          <a:xfrm>
            <a:off x="3884613" y="9228040"/>
            <a:ext cx="2971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E25E25B-7C68-4A25-888B-ABCE3438E2CF}" type="slidenum">
              <a:rPr lang="en-GB" sz="1200"/>
              <a:pPr algn="r"/>
              <a:t>4</a:t>
            </a:fld>
            <a:endParaRPr lang="en-GB" sz="1200"/>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Students are used to this activity now and should not need lots of prompting.  But in case they do, examples from within this topic could be:</a:t>
            </a:r>
            <a:br>
              <a:rPr lang="en-GB" dirty="0" smtClean="0"/>
            </a:br>
            <a:r>
              <a:rPr lang="en-GB" dirty="0" smtClean="0"/>
              <a:t>1. </a:t>
            </a:r>
            <a:r>
              <a:rPr lang="en-GB" sz="1200" dirty="0" smtClean="0">
                <a:latin typeface="Comic Sans MS" pitchFamily="66" charset="0"/>
                <a:cs typeface="Arial" pitchFamily="34" charset="0"/>
              </a:rPr>
              <a:t>¿</a:t>
            </a:r>
            <a:r>
              <a:rPr lang="en-GB" dirty="0" err="1" smtClean="0"/>
              <a:t>Te</a:t>
            </a:r>
            <a:r>
              <a:rPr lang="en-GB" dirty="0" smtClean="0"/>
              <a:t> </a:t>
            </a:r>
            <a:r>
              <a:rPr lang="en-GB" dirty="0" err="1" smtClean="0"/>
              <a:t>gusta</a:t>
            </a:r>
            <a:r>
              <a:rPr lang="en-GB" baseline="0" dirty="0" smtClean="0"/>
              <a:t> </a:t>
            </a:r>
            <a:r>
              <a:rPr lang="en-GB" baseline="0" dirty="0" err="1" smtClean="0"/>
              <a:t>ver</a:t>
            </a:r>
            <a:r>
              <a:rPr lang="en-GB" baseline="0" dirty="0" smtClean="0"/>
              <a:t> la </a:t>
            </a:r>
            <a:r>
              <a:rPr lang="en-GB" baseline="0" dirty="0" err="1" smtClean="0"/>
              <a:t>tele</a:t>
            </a:r>
            <a:r>
              <a:rPr lang="en-GB" baseline="0" dirty="0" smtClean="0"/>
              <a:t>?</a:t>
            </a:r>
            <a:r>
              <a:rPr lang="en-GB" dirty="0" smtClean="0"/>
              <a:t/>
            </a:r>
            <a:br>
              <a:rPr lang="en-GB" dirty="0" smtClean="0"/>
            </a:br>
            <a:r>
              <a:rPr lang="en-GB" dirty="0" smtClean="0"/>
              <a:t>2. </a:t>
            </a:r>
            <a:r>
              <a:rPr lang="en-GB" sz="1200" dirty="0" smtClean="0">
                <a:latin typeface="Comic Sans MS" pitchFamily="66" charset="0"/>
                <a:cs typeface="Arial" pitchFamily="34" charset="0"/>
              </a:rPr>
              <a:t>¿</a:t>
            </a:r>
            <a:r>
              <a:rPr lang="en-GB" sz="1200" dirty="0" err="1" smtClean="0">
                <a:latin typeface="Comic Sans MS" pitchFamily="66" charset="0"/>
                <a:cs typeface="Arial" pitchFamily="34" charset="0"/>
              </a:rPr>
              <a:t>Cuántas</a:t>
            </a:r>
            <a:r>
              <a:rPr lang="en-GB" sz="1200" dirty="0" smtClean="0">
                <a:latin typeface="Comic Sans MS" pitchFamily="66" charset="0"/>
                <a:cs typeface="Arial" pitchFamily="34" charset="0"/>
              </a:rPr>
              <a:t> </a:t>
            </a:r>
            <a:r>
              <a:rPr lang="en-GB" sz="1200" dirty="0" err="1" smtClean="0">
                <a:latin typeface="Comic Sans MS" pitchFamily="66" charset="0"/>
                <a:cs typeface="Arial" pitchFamily="34" charset="0"/>
              </a:rPr>
              <a:t>teles</a:t>
            </a:r>
            <a:r>
              <a:rPr lang="en-GB" sz="1200" dirty="0" smtClean="0">
                <a:latin typeface="Comic Sans MS" pitchFamily="66" charset="0"/>
                <a:cs typeface="Arial" pitchFamily="34" charset="0"/>
              </a:rPr>
              <a:t> hay en </a:t>
            </a:r>
            <a:r>
              <a:rPr lang="en-GB" sz="1200" dirty="0" err="1" smtClean="0">
                <a:latin typeface="Comic Sans MS" pitchFamily="66" charset="0"/>
                <a:cs typeface="Arial" pitchFamily="34" charset="0"/>
              </a:rPr>
              <a:t>tu</a:t>
            </a:r>
            <a:r>
              <a:rPr lang="en-GB" sz="1200" dirty="0" smtClean="0">
                <a:latin typeface="Comic Sans MS" pitchFamily="66" charset="0"/>
                <a:cs typeface="Arial" pitchFamily="34" charset="0"/>
              </a:rPr>
              <a:t> casa</a:t>
            </a:r>
          </a:p>
          <a:p>
            <a:pPr>
              <a:spcBef>
                <a:spcPct val="0"/>
              </a:spcBef>
            </a:pPr>
            <a:r>
              <a:rPr lang="en-GB" dirty="0" smtClean="0"/>
              <a:t>3. </a:t>
            </a:r>
            <a:r>
              <a:rPr lang="en-GB" sz="1200" dirty="0" smtClean="0">
                <a:latin typeface="Comic Sans MS" pitchFamily="66" charset="0"/>
                <a:cs typeface="Arial" pitchFamily="34" charset="0"/>
              </a:rPr>
              <a:t>¿</a:t>
            </a:r>
            <a:r>
              <a:rPr lang="en-GB" dirty="0" err="1" smtClean="0"/>
              <a:t>Cual</a:t>
            </a:r>
            <a:r>
              <a:rPr lang="en-GB" dirty="0" smtClean="0"/>
              <a:t> </a:t>
            </a:r>
            <a:r>
              <a:rPr lang="en-GB" dirty="0" err="1" smtClean="0"/>
              <a:t>es</a:t>
            </a:r>
            <a:r>
              <a:rPr lang="en-GB" dirty="0" smtClean="0"/>
              <a:t> </a:t>
            </a:r>
            <a:r>
              <a:rPr lang="en-GB" dirty="0" err="1" smtClean="0"/>
              <a:t>tu</a:t>
            </a:r>
            <a:r>
              <a:rPr lang="en-GB" dirty="0" smtClean="0"/>
              <a:t> </a:t>
            </a:r>
            <a:r>
              <a:rPr lang="en-GB" dirty="0" err="1" smtClean="0"/>
              <a:t>programa</a:t>
            </a:r>
            <a:r>
              <a:rPr lang="en-GB" dirty="0" smtClean="0"/>
              <a:t> </a:t>
            </a:r>
            <a:r>
              <a:rPr lang="en-GB" dirty="0" err="1" smtClean="0"/>
              <a:t>preferido</a:t>
            </a:r>
            <a:r>
              <a:rPr lang="en-GB" dirty="0" smtClean="0"/>
              <a:t>?</a:t>
            </a:r>
            <a:br>
              <a:rPr lang="en-GB" dirty="0" smtClean="0"/>
            </a:br>
            <a:r>
              <a:rPr lang="en-GB" dirty="0" smtClean="0"/>
              <a:t>4.  Anything is possible obviously, but </a:t>
            </a:r>
            <a:r>
              <a:rPr lang="en-GB" sz="1200" dirty="0" smtClean="0">
                <a:latin typeface="Comic Sans MS" pitchFamily="66" charset="0"/>
                <a:cs typeface="Arial" pitchFamily="34" charset="0"/>
              </a:rPr>
              <a:t>¿</a:t>
            </a:r>
            <a:r>
              <a:rPr lang="en-GB" sz="1200" dirty="0" err="1" smtClean="0">
                <a:latin typeface="Comic Sans MS" pitchFamily="66" charset="0"/>
                <a:cs typeface="Arial" pitchFamily="34" charset="0"/>
              </a:rPr>
              <a:t>Tienes</a:t>
            </a:r>
            <a:r>
              <a:rPr lang="en-GB" sz="1200" dirty="0" smtClean="0">
                <a:latin typeface="Comic Sans MS" pitchFamily="66" charset="0"/>
                <a:cs typeface="Arial" pitchFamily="34" charset="0"/>
              </a:rPr>
              <a:t> </a:t>
            </a:r>
            <a:r>
              <a:rPr lang="en-GB" sz="1200" dirty="0" err="1" smtClean="0">
                <a:latin typeface="Comic Sans MS" pitchFamily="66" charset="0"/>
                <a:cs typeface="Arial" pitchFamily="34" charset="0"/>
              </a:rPr>
              <a:t>una</a:t>
            </a:r>
            <a:r>
              <a:rPr lang="en-GB" sz="1200" dirty="0" smtClean="0">
                <a:latin typeface="Comic Sans MS" pitchFamily="66" charset="0"/>
                <a:cs typeface="Arial" pitchFamily="34" charset="0"/>
              </a:rPr>
              <a:t> </a:t>
            </a:r>
            <a:r>
              <a:rPr lang="en-GB" sz="1200" dirty="0" err="1" smtClean="0">
                <a:latin typeface="Comic Sans MS" pitchFamily="66" charset="0"/>
                <a:cs typeface="Arial" pitchFamily="34" charset="0"/>
              </a:rPr>
              <a:t>tele</a:t>
            </a:r>
            <a:r>
              <a:rPr lang="en-GB" sz="1200" dirty="0" smtClean="0">
                <a:latin typeface="Comic Sans MS" pitchFamily="66" charset="0"/>
                <a:cs typeface="Arial" pitchFamily="34" charset="0"/>
              </a:rPr>
              <a:t> en </a:t>
            </a:r>
            <a:r>
              <a:rPr lang="en-GB" sz="1200" dirty="0" err="1" smtClean="0">
                <a:latin typeface="Comic Sans MS" pitchFamily="66" charset="0"/>
                <a:cs typeface="Arial" pitchFamily="34" charset="0"/>
              </a:rPr>
              <a:t>tu</a:t>
            </a:r>
            <a:r>
              <a:rPr lang="en-GB" sz="1200" dirty="0" smtClean="0">
                <a:latin typeface="Comic Sans MS" pitchFamily="66" charset="0"/>
                <a:cs typeface="Arial" pitchFamily="34" charset="0"/>
              </a:rPr>
              <a:t> </a:t>
            </a:r>
            <a:r>
              <a:rPr lang="en-GB" sz="1200" dirty="0" err="1" smtClean="0">
                <a:latin typeface="Comic Sans MS" pitchFamily="66" charset="0"/>
                <a:cs typeface="Arial" pitchFamily="34" charset="0"/>
              </a:rPr>
              <a:t>habitación</a:t>
            </a:r>
            <a:r>
              <a:rPr lang="en-GB" sz="1200" dirty="0" smtClean="0">
                <a:latin typeface="Comic Sans MS" pitchFamily="66" charset="0"/>
                <a:cs typeface="Arial" pitchFamily="34" charset="0"/>
              </a:rPr>
              <a:t> </a:t>
            </a:r>
            <a:r>
              <a:rPr lang="en-GB" dirty="0" smtClean="0"/>
              <a:t>? Is one possibility</a:t>
            </a:r>
            <a:br>
              <a:rPr lang="en-GB" dirty="0" smtClean="0"/>
            </a:br>
            <a:r>
              <a:rPr lang="en-GB" dirty="0" smtClean="0"/>
              <a:t>5. </a:t>
            </a:r>
            <a:r>
              <a:rPr lang="en-GB" sz="1200" dirty="0" smtClean="0">
                <a:latin typeface="Comic Sans MS" pitchFamily="66" charset="0"/>
                <a:cs typeface="Arial" pitchFamily="34" charset="0"/>
              </a:rPr>
              <a:t>¿</a:t>
            </a:r>
            <a:r>
              <a:rPr lang="en-GB" dirty="0" err="1" smtClean="0"/>
              <a:t>Cuántas</a:t>
            </a:r>
            <a:r>
              <a:rPr lang="en-GB" baseline="0" dirty="0" smtClean="0"/>
              <a:t> </a:t>
            </a:r>
            <a:r>
              <a:rPr lang="en-GB" baseline="0" dirty="0" err="1" smtClean="0"/>
              <a:t>horas</a:t>
            </a:r>
            <a:r>
              <a:rPr lang="en-GB" baseline="0" dirty="0" smtClean="0"/>
              <a:t> </a:t>
            </a:r>
            <a:r>
              <a:rPr lang="en-GB" baseline="0" dirty="0" err="1" smtClean="0"/>
              <a:t>ves</a:t>
            </a:r>
            <a:r>
              <a:rPr lang="en-GB" baseline="0" dirty="0" smtClean="0"/>
              <a:t> la </a:t>
            </a:r>
            <a:r>
              <a:rPr lang="en-GB" baseline="0" dirty="0" err="1" smtClean="0"/>
              <a:t>tele</a:t>
            </a:r>
            <a:r>
              <a:rPr lang="en-GB" baseline="0" dirty="0" smtClean="0"/>
              <a:t> al </a:t>
            </a:r>
            <a:r>
              <a:rPr lang="en-GB" baseline="0" dirty="0" err="1" smtClean="0"/>
              <a:t>día</a:t>
            </a:r>
            <a:r>
              <a:rPr lang="en-GB" baseline="0" dirty="0" smtClean="0"/>
              <a:t>?</a:t>
            </a:r>
            <a:r>
              <a:rPr lang="en-GB" dirty="0" smtClean="0"/>
              <a:t/>
            </a:r>
            <a:br>
              <a:rPr lang="en-GB" dirty="0" smtClean="0"/>
            </a:br>
            <a:r>
              <a:rPr lang="en-GB" dirty="0" smtClean="0"/>
              <a:t>6. </a:t>
            </a:r>
            <a:r>
              <a:rPr lang="en-GB" sz="1200" dirty="0" smtClean="0">
                <a:latin typeface="Comic Sans MS" pitchFamily="66" charset="0"/>
                <a:cs typeface="Arial" pitchFamily="34" charset="0"/>
              </a:rPr>
              <a:t>¿</a:t>
            </a:r>
            <a:r>
              <a:rPr lang="en-GB" dirty="0" err="1" smtClean="0"/>
              <a:t>Te</a:t>
            </a:r>
            <a:r>
              <a:rPr lang="en-GB" dirty="0" smtClean="0"/>
              <a:t> </a:t>
            </a:r>
            <a:r>
              <a:rPr lang="en-GB" dirty="0" err="1" smtClean="0"/>
              <a:t>gusta</a:t>
            </a:r>
            <a:r>
              <a:rPr lang="en-GB" dirty="0" smtClean="0"/>
              <a:t> Waterloo Road? (or many other things)</a:t>
            </a:r>
          </a:p>
          <a:p>
            <a:pPr>
              <a:spcBef>
                <a:spcPct val="0"/>
              </a:spcBef>
            </a:pPr>
            <a:r>
              <a:rPr lang="en-GB" dirty="0" smtClean="0"/>
              <a:t>7. </a:t>
            </a:r>
            <a:r>
              <a:rPr lang="en-GB" sz="1200" dirty="0" smtClean="0">
                <a:latin typeface="Comic Sans MS" pitchFamily="66" charset="0"/>
                <a:cs typeface="Arial" pitchFamily="34" charset="0"/>
              </a:rPr>
              <a:t>¿</a:t>
            </a:r>
            <a:r>
              <a:rPr lang="en-GB" dirty="0" smtClean="0"/>
              <a:t> </a:t>
            </a:r>
            <a:r>
              <a:rPr lang="en-GB" dirty="0" err="1" smtClean="0"/>
              <a:t>Te</a:t>
            </a:r>
            <a:r>
              <a:rPr lang="en-GB" dirty="0" smtClean="0"/>
              <a:t> </a:t>
            </a:r>
            <a:r>
              <a:rPr lang="en-GB" dirty="0" err="1" smtClean="0"/>
              <a:t>gusta</a:t>
            </a:r>
            <a:r>
              <a:rPr lang="en-GB" dirty="0" smtClean="0"/>
              <a:t> …?</a:t>
            </a:r>
          </a:p>
          <a:p>
            <a:pPr>
              <a:spcBef>
                <a:spcPct val="0"/>
              </a:spcBef>
            </a:pPr>
            <a:endParaRPr lang="en-GB" dirty="0" smtClean="0"/>
          </a:p>
          <a:p>
            <a:pPr>
              <a:spcBef>
                <a:spcPct val="0"/>
              </a:spcBef>
            </a:pPr>
            <a:r>
              <a:rPr lang="en-GB" dirty="0" smtClean="0"/>
              <a:t>Depending on the class, (but it would be useful for all to get this idea) it would be good to get</a:t>
            </a:r>
            <a:r>
              <a:rPr lang="en-GB" baseline="0" dirty="0" smtClean="0"/>
              <a:t> them to ask questions NOT about TV using the same questions.  They could use any language from any other topic to see how many different questions they could create here.  Encourage them to keep it going with their partner as a conversation as long as they can.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DA6522-0292-4881-88D9-4A0D55451F40}" type="datetimeFigureOut">
              <a:rPr lang="en-GB" smtClean="0"/>
              <a:t>06/09/2011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674287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DA6522-0292-4881-88D9-4A0D55451F40}" type="datetimeFigureOut">
              <a:rPr lang="en-GB" smtClean="0"/>
              <a:t>06/09/2011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362079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DA6522-0292-4881-88D9-4A0D55451F40}" type="datetimeFigureOut">
              <a:rPr lang="en-GB" smtClean="0"/>
              <a:t>06/09/2011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240039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DA6522-0292-4881-88D9-4A0D55451F40}" type="datetimeFigureOut">
              <a:rPr lang="en-GB" smtClean="0"/>
              <a:t>06/09/2011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211224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A6522-0292-4881-88D9-4A0D55451F40}" type="datetimeFigureOut">
              <a:rPr lang="en-GB" smtClean="0"/>
              <a:t>06/09/2011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169647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DA6522-0292-4881-88D9-4A0D55451F40}" type="datetimeFigureOut">
              <a:rPr lang="en-GB" smtClean="0"/>
              <a:t>06/09/2011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400415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DA6522-0292-4881-88D9-4A0D55451F40}" type="datetimeFigureOut">
              <a:rPr lang="en-GB" smtClean="0"/>
              <a:t>06/09/2011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378624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DA6522-0292-4881-88D9-4A0D55451F40}" type="datetimeFigureOut">
              <a:rPr lang="en-GB" smtClean="0"/>
              <a:t>06/09/2011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222553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A6522-0292-4881-88D9-4A0D55451F40}" type="datetimeFigureOut">
              <a:rPr lang="en-GB" smtClean="0"/>
              <a:t>06/09/2011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255158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A6522-0292-4881-88D9-4A0D55451F40}" type="datetimeFigureOut">
              <a:rPr lang="en-GB" smtClean="0"/>
              <a:t>06/09/2011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169328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A6522-0292-4881-88D9-4A0D55451F40}" type="datetimeFigureOut">
              <a:rPr lang="en-GB" smtClean="0"/>
              <a:t>06/09/2011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92F98B-74C4-4E32-AA16-A4DBEAB54E55}" type="slidenum">
              <a:rPr lang="en-GB" smtClean="0"/>
              <a:t>‹#›</a:t>
            </a:fld>
            <a:endParaRPr lang="en-GB"/>
          </a:p>
        </p:txBody>
      </p:sp>
    </p:spTree>
    <p:extLst>
      <p:ext uri="{BB962C8B-B14F-4D97-AF65-F5344CB8AC3E}">
        <p14:creationId xmlns:p14="http://schemas.microsoft.com/office/powerpoint/2010/main" val="255304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A6522-0292-4881-88D9-4A0D55451F40}" type="datetimeFigureOut">
              <a:rPr lang="en-GB" smtClean="0"/>
              <a:t>06/09/2011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2F98B-74C4-4E32-AA16-A4DBEAB54E55}" type="slidenum">
              <a:rPr lang="en-GB" smtClean="0"/>
              <a:t>‹#›</a:t>
            </a:fld>
            <a:endParaRPr lang="en-GB"/>
          </a:p>
        </p:txBody>
      </p:sp>
    </p:spTree>
    <p:extLst>
      <p:ext uri="{BB962C8B-B14F-4D97-AF65-F5344CB8AC3E}">
        <p14:creationId xmlns:p14="http://schemas.microsoft.com/office/powerpoint/2010/main" val="407176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0931"/>
            <a:ext cx="2407702" cy="16016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45" y="420003"/>
            <a:ext cx="2088232" cy="1670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610" y="548680"/>
            <a:ext cx="2276475" cy="16859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896" y="2090589"/>
            <a:ext cx="2469691" cy="223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0018" y="2752596"/>
            <a:ext cx="1087937" cy="10199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9952" y="2506341"/>
            <a:ext cx="1352550"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224" y="4232316"/>
            <a:ext cx="2025204" cy="15432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3637" y="4149080"/>
            <a:ext cx="1820701" cy="162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280" y="6093296"/>
            <a:ext cx="3528392" cy="584775"/>
          </a:xfrm>
          <a:prstGeom prst="rect">
            <a:avLst/>
          </a:prstGeom>
          <a:noFill/>
        </p:spPr>
        <p:txBody>
          <a:bodyPr wrap="square" rtlCol="0">
            <a:spAutoFit/>
          </a:bodyPr>
          <a:lstStyle/>
          <a:p>
            <a:pPr algn="ctr"/>
            <a:r>
              <a:rPr lang="en-GB" sz="3200" b="1" dirty="0" err="1" smtClean="0"/>
              <a:t>Agosto</a:t>
            </a:r>
            <a:r>
              <a:rPr lang="en-GB" sz="3200" b="1" dirty="0" smtClean="0"/>
              <a:t>, 2011</a:t>
            </a:r>
            <a:endParaRPr lang="en-GB" sz="3200" b="1" dirty="0"/>
          </a:p>
        </p:txBody>
      </p:sp>
      <p:sp>
        <p:nvSpPr>
          <p:cNvPr id="13" name="TextBox 12"/>
          <p:cNvSpPr txBox="1"/>
          <p:nvPr/>
        </p:nvSpPr>
        <p:spPr>
          <a:xfrm>
            <a:off x="5489693" y="6101965"/>
            <a:ext cx="3528392" cy="584775"/>
          </a:xfrm>
          <a:prstGeom prst="rect">
            <a:avLst/>
          </a:prstGeom>
          <a:noFill/>
        </p:spPr>
        <p:txBody>
          <a:bodyPr wrap="square" rtlCol="0">
            <a:spAutoFit/>
          </a:bodyPr>
          <a:lstStyle/>
          <a:p>
            <a:pPr algn="ctr"/>
            <a:r>
              <a:rPr lang="en-GB" sz="3200" b="1" dirty="0" err="1" smtClean="0"/>
              <a:t>Septiembre</a:t>
            </a:r>
            <a:r>
              <a:rPr lang="en-GB" sz="3200" b="1" dirty="0" smtClean="0"/>
              <a:t>, 2011</a:t>
            </a:r>
            <a:endParaRPr lang="en-GB" sz="3200" b="1" dirty="0"/>
          </a:p>
        </p:txBody>
      </p:sp>
    </p:spTree>
    <p:extLst>
      <p:ext uri="{BB962C8B-B14F-4D97-AF65-F5344CB8AC3E}">
        <p14:creationId xmlns:p14="http://schemas.microsoft.com/office/powerpoint/2010/main" val="419921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576772"/>
              </p:ext>
            </p:extLst>
          </p:nvPr>
        </p:nvGraphicFramePr>
        <p:xfrm>
          <a:off x="285750" y="404670"/>
          <a:ext cx="6302474" cy="6120675"/>
        </p:xfrm>
        <a:graphic>
          <a:graphicData uri="http://schemas.openxmlformats.org/drawingml/2006/table">
            <a:tbl>
              <a:tblPr firstRow="1" bandRow="1">
                <a:tableStyleId>{2D5ABB26-0587-4C30-8999-92F81FD0307C}</a:tableStyleId>
              </a:tblPr>
              <a:tblGrid>
                <a:gridCol w="6302474"/>
              </a:tblGrid>
              <a:tr h="408045">
                <a:tc>
                  <a:txBody>
                    <a:bodyPr/>
                    <a:lstStyle/>
                    <a:p>
                      <a:r>
                        <a:rPr lang="en-GB" sz="1800" dirty="0" smtClean="0"/>
                        <a:t>1.  </a:t>
                      </a:r>
                      <a:r>
                        <a:rPr lang="en-GB" sz="1800" dirty="0" smtClean="0"/>
                        <a:t>El </a:t>
                      </a:r>
                      <a:r>
                        <a:rPr lang="en-GB" sz="1800" dirty="0" err="1" smtClean="0"/>
                        <a:t>número</a:t>
                      </a:r>
                      <a:r>
                        <a:rPr lang="en-GB" sz="1800" dirty="0" smtClean="0"/>
                        <a:t> entre </a:t>
                      </a:r>
                      <a:r>
                        <a:rPr lang="en-GB" sz="1800" dirty="0" err="1" smtClean="0"/>
                        <a:t>cinco</a:t>
                      </a:r>
                      <a:r>
                        <a:rPr lang="en-GB" sz="1800" dirty="0" smtClean="0"/>
                        <a:t> y </a:t>
                      </a:r>
                      <a:r>
                        <a:rPr lang="en-GB" sz="1800" dirty="0" err="1" smtClean="0"/>
                        <a:t>siete</a:t>
                      </a:r>
                      <a:r>
                        <a:rPr lang="en-GB" sz="1800" dirty="0" smtClean="0"/>
                        <a:t> </a:t>
                      </a:r>
                      <a:r>
                        <a:rPr lang="en-GB" sz="1800" dirty="0" err="1" smtClean="0"/>
                        <a:t>es</a:t>
                      </a:r>
                      <a:r>
                        <a:rPr lang="en-GB" sz="1800" dirty="0" smtClean="0"/>
                        <a:t> ______________.</a:t>
                      </a:r>
                      <a:endParaRPr lang="en-US" sz="1800" dirty="0"/>
                    </a:p>
                  </a:txBody>
                  <a:tcPr marL="91439" marR="91439" marT="45724" marB="45724" anchor="ctr"/>
                </a:tc>
              </a:tr>
              <a:tr h="408045">
                <a:tc>
                  <a:txBody>
                    <a:bodyPr/>
                    <a:lstStyle/>
                    <a:p>
                      <a:r>
                        <a:rPr lang="en-US" sz="1800" dirty="0" smtClean="0"/>
                        <a:t>2.  </a:t>
                      </a:r>
                      <a:r>
                        <a:rPr lang="en-US" sz="1800" dirty="0" err="1" smtClean="0"/>
                        <a:t>Veinte</a:t>
                      </a:r>
                      <a:r>
                        <a:rPr lang="en-US" sz="1800" dirty="0" smtClean="0"/>
                        <a:t> </a:t>
                      </a:r>
                      <a:r>
                        <a:rPr lang="en-US" sz="1800" dirty="0" err="1" smtClean="0"/>
                        <a:t>menos</a:t>
                      </a:r>
                      <a:r>
                        <a:rPr lang="en-US" sz="1800" dirty="0" smtClean="0"/>
                        <a:t> quince son______________.</a:t>
                      </a:r>
                      <a:endParaRPr lang="en-US" sz="1800" dirty="0"/>
                    </a:p>
                  </a:txBody>
                  <a:tcPr marL="91439" marR="91439" marT="45724" marB="45724" anchor="ctr"/>
                </a:tc>
              </a:tr>
              <a:tr h="408045">
                <a:tc>
                  <a:txBody>
                    <a:bodyPr/>
                    <a:lstStyle/>
                    <a:p>
                      <a:r>
                        <a:rPr lang="en-US" sz="1800" dirty="0" smtClean="0"/>
                        <a:t>3.  Se</a:t>
                      </a:r>
                      <a:r>
                        <a:rPr lang="en-US" sz="1800" baseline="0" dirty="0" smtClean="0"/>
                        <a:t> _________ Harry Potter.</a:t>
                      </a:r>
                      <a:endParaRPr lang="en-US" sz="1800" dirty="0"/>
                    </a:p>
                  </a:txBody>
                  <a:tcPr marL="91439" marR="91439" marT="45724" marB="45724" anchor="ctr"/>
                </a:tc>
              </a:tr>
              <a:tr h="408045">
                <a:tc>
                  <a:txBody>
                    <a:bodyPr/>
                    <a:lstStyle/>
                    <a:p>
                      <a:r>
                        <a:rPr lang="en-US" sz="1800" dirty="0" smtClean="0"/>
                        <a:t>4.  ___________ </a:t>
                      </a:r>
                      <a:r>
                        <a:rPr lang="en-US" sz="1800" dirty="0" err="1" smtClean="0"/>
                        <a:t>dieciséis</a:t>
                      </a:r>
                      <a:r>
                        <a:rPr lang="en-US" sz="1800" dirty="0" smtClean="0"/>
                        <a:t> </a:t>
                      </a:r>
                      <a:r>
                        <a:rPr lang="en-US" sz="1800" dirty="0" err="1" smtClean="0"/>
                        <a:t>años</a:t>
                      </a:r>
                      <a:r>
                        <a:rPr lang="en-US" sz="1800" dirty="0" smtClean="0"/>
                        <a:t>.</a:t>
                      </a:r>
                      <a:endParaRPr lang="en-US" sz="1800" dirty="0"/>
                    </a:p>
                  </a:txBody>
                  <a:tcPr marL="91439" marR="91439" marT="45724" marB="45724" anchor="ctr"/>
                </a:tc>
              </a:tr>
              <a:tr h="408045">
                <a:tc>
                  <a:txBody>
                    <a:bodyPr/>
                    <a:lstStyle/>
                    <a:p>
                      <a:r>
                        <a:rPr lang="en-US" sz="1800" dirty="0" smtClean="0"/>
                        <a:t>5.  El primer </a:t>
                      </a:r>
                      <a:r>
                        <a:rPr lang="en-US" sz="1800" dirty="0" err="1" smtClean="0"/>
                        <a:t>mes</a:t>
                      </a:r>
                      <a:r>
                        <a:rPr lang="en-US" sz="1800" dirty="0" smtClean="0"/>
                        <a:t> del </a:t>
                      </a:r>
                      <a:r>
                        <a:rPr lang="en-US" sz="1800" dirty="0" err="1" smtClean="0"/>
                        <a:t>año</a:t>
                      </a:r>
                      <a:r>
                        <a:rPr lang="en-US" sz="1800" dirty="0" smtClean="0"/>
                        <a:t> no </a:t>
                      </a:r>
                      <a:r>
                        <a:rPr lang="en-US" sz="1800" dirty="0" err="1" smtClean="0"/>
                        <a:t>es</a:t>
                      </a:r>
                      <a:r>
                        <a:rPr lang="en-US" sz="1800" dirty="0" smtClean="0"/>
                        <a:t> </a:t>
                      </a:r>
                      <a:r>
                        <a:rPr lang="en-US" sz="1800" dirty="0" err="1" smtClean="0"/>
                        <a:t>febrero</a:t>
                      </a:r>
                      <a:r>
                        <a:rPr lang="en-US" sz="1800" dirty="0" smtClean="0"/>
                        <a:t>, </a:t>
                      </a:r>
                      <a:r>
                        <a:rPr lang="en-US" sz="1800" dirty="0" err="1" smtClean="0"/>
                        <a:t>es</a:t>
                      </a:r>
                      <a:r>
                        <a:rPr lang="en-US" sz="1800" dirty="0" smtClean="0"/>
                        <a:t> __________.</a:t>
                      </a:r>
                      <a:endParaRPr lang="en-US" sz="1800" dirty="0"/>
                    </a:p>
                  </a:txBody>
                  <a:tcPr marL="91439" marR="91439" marT="45724" marB="45724" anchor="ctr"/>
                </a:tc>
              </a:tr>
              <a:tr h="408045">
                <a:tc>
                  <a:txBody>
                    <a:bodyPr/>
                    <a:lstStyle/>
                    <a:p>
                      <a:r>
                        <a:rPr lang="en-US" sz="1800" dirty="0" smtClean="0"/>
                        <a:t>6.  El </a:t>
                      </a:r>
                      <a:r>
                        <a:rPr lang="en-US" sz="1800" dirty="0" err="1" smtClean="0"/>
                        <a:t>tercer</a:t>
                      </a:r>
                      <a:r>
                        <a:rPr lang="en-US" sz="1800" dirty="0" smtClean="0"/>
                        <a:t> </a:t>
                      </a:r>
                      <a:r>
                        <a:rPr lang="en-US" sz="1800" dirty="0" err="1" smtClean="0"/>
                        <a:t>mes</a:t>
                      </a:r>
                      <a:r>
                        <a:rPr lang="en-US" sz="1800" dirty="0" smtClean="0"/>
                        <a:t> </a:t>
                      </a:r>
                      <a:r>
                        <a:rPr lang="en-US" sz="1800" dirty="0" err="1" smtClean="0"/>
                        <a:t>es</a:t>
                      </a:r>
                      <a:r>
                        <a:rPr lang="en-US" sz="1800" dirty="0" smtClean="0"/>
                        <a:t> ____________.</a:t>
                      </a:r>
                      <a:endParaRPr lang="en-US" sz="1800" dirty="0"/>
                    </a:p>
                  </a:txBody>
                  <a:tcPr marL="91439" marR="91439" marT="45724" marB="45724" anchor="ctr"/>
                </a:tc>
              </a:tr>
              <a:tr h="408045">
                <a:tc>
                  <a:txBody>
                    <a:bodyPr/>
                    <a:lstStyle/>
                    <a:p>
                      <a:r>
                        <a:rPr lang="en-US" sz="1800" dirty="0" smtClean="0"/>
                        <a:t>7.  El 27 de </a:t>
                      </a:r>
                      <a:r>
                        <a:rPr lang="en-US" sz="1800" dirty="0" err="1" smtClean="0"/>
                        <a:t>junio</a:t>
                      </a:r>
                      <a:r>
                        <a:rPr lang="en-US" sz="1800" dirty="0" smtClean="0"/>
                        <a:t> </a:t>
                      </a:r>
                      <a:r>
                        <a:rPr lang="en-US" sz="1800" dirty="0" err="1" smtClean="0"/>
                        <a:t>es</a:t>
                      </a:r>
                      <a:r>
                        <a:rPr lang="en-US" sz="1800" dirty="0" smtClean="0"/>
                        <a:t> el _____________________de </a:t>
                      </a:r>
                      <a:r>
                        <a:rPr lang="en-US" sz="1800" dirty="0" err="1" smtClean="0"/>
                        <a:t>Sra</a:t>
                      </a:r>
                      <a:r>
                        <a:rPr lang="en-US" sz="1800" dirty="0" smtClean="0"/>
                        <a:t> Hawkes.</a:t>
                      </a:r>
                      <a:endParaRPr lang="en-US" sz="1800" dirty="0"/>
                    </a:p>
                  </a:txBody>
                  <a:tcPr marL="91439" marR="91439" marT="45724" marB="45724" anchor="ctr"/>
                </a:tc>
              </a:tr>
              <a:tr h="408045">
                <a:tc>
                  <a:txBody>
                    <a:bodyPr/>
                    <a:lstStyle/>
                    <a:p>
                      <a:r>
                        <a:rPr lang="en-US" sz="1800" dirty="0" smtClean="0"/>
                        <a:t>8.  Los 3 </a:t>
                      </a:r>
                      <a:r>
                        <a:rPr lang="en-US" sz="1800" dirty="0" err="1" smtClean="0"/>
                        <a:t>meses</a:t>
                      </a:r>
                      <a:r>
                        <a:rPr lang="en-US" sz="1800" dirty="0" smtClean="0"/>
                        <a:t> del ____________ son </a:t>
                      </a:r>
                      <a:r>
                        <a:rPr lang="en-US" sz="1800" dirty="0" err="1" smtClean="0"/>
                        <a:t>junio</a:t>
                      </a:r>
                      <a:r>
                        <a:rPr lang="en-US" sz="1800" dirty="0" smtClean="0"/>
                        <a:t>,</a:t>
                      </a:r>
                      <a:r>
                        <a:rPr lang="en-US" sz="1800" baseline="0" dirty="0" smtClean="0"/>
                        <a:t> </a:t>
                      </a:r>
                      <a:r>
                        <a:rPr lang="en-US" sz="1800" baseline="0" dirty="0" err="1" smtClean="0"/>
                        <a:t>julio</a:t>
                      </a:r>
                      <a:r>
                        <a:rPr lang="en-US" sz="1800" baseline="0" dirty="0" smtClean="0"/>
                        <a:t> y </a:t>
                      </a:r>
                      <a:r>
                        <a:rPr lang="en-US" sz="1800" baseline="0" dirty="0" err="1" smtClean="0"/>
                        <a:t>agosto</a:t>
                      </a:r>
                      <a:r>
                        <a:rPr lang="en-US" sz="1800" baseline="0" dirty="0" smtClean="0"/>
                        <a:t>.</a:t>
                      </a:r>
                      <a:endParaRPr lang="en-US" sz="1800" dirty="0"/>
                    </a:p>
                  </a:txBody>
                  <a:tcPr marL="91439" marR="91439" marT="45724" marB="45724" anchor="ctr"/>
                </a:tc>
              </a:tr>
              <a:tr h="408045">
                <a:tc>
                  <a:txBody>
                    <a:bodyPr/>
                    <a:lstStyle/>
                    <a:p>
                      <a:r>
                        <a:rPr lang="en-US" sz="1800" dirty="0" smtClean="0"/>
                        <a:t>9.  Hoy no </a:t>
                      </a:r>
                      <a:r>
                        <a:rPr lang="en-US" sz="1800" dirty="0" err="1" smtClean="0"/>
                        <a:t>es</a:t>
                      </a:r>
                      <a:r>
                        <a:rPr lang="en-US" sz="1800" dirty="0" smtClean="0"/>
                        <a:t> </a:t>
                      </a:r>
                      <a:r>
                        <a:rPr lang="en-US" sz="1800" dirty="0" err="1" smtClean="0"/>
                        <a:t>lunes</a:t>
                      </a:r>
                      <a:r>
                        <a:rPr lang="en-US" sz="1800" dirty="0" smtClean="0"/>
                        <a:t>, </a:t>
                      </a:r>
                      <a:r>
                        <a:rPr lang="en-US" sz="1800" dirty="0" err="1" smtClean="0"/>
                        <a:t>es</a:t>
                      </a:r>
                      <a:r>
                        <a:rPr lang="en-US" sz="1800" dirty="0" smtClean="0"/>
                        <a:t> ____________.</a:t>
                      </a:r>
                      <a:endParaRPr lang="en-US" sz="1800" dirty="0"/>
                    </a:p>
                  </a:txBody>
                  <a:tcPr marL="91439" marR="91439" marT="45724" marB="45724" anchor="ctr"/>
                </a:tc>
              </a:tr>
              <a:tr h="408045">
                <a:tc>
                  <a:txBody>
                    <a:bodyPr/>
                    <a:lstStyle/>
                    <a:p>
                      <a:r>
                        <a:rPr lang="en-US" sz="1800" dirty="0" smtClean="0"/>
                        <a:t>10. Soy de </a:t>
                      </a:r>
                      <a:r>
                        <a:rPr lang="en-US" sz="1800" dirty="0" err="1" smtClean="0"/>
                        <a:t>Francia</a:t>
                      </a:r>
                      <a:r>
                        <a:rPr lang="en-US" sz="1800" baseline="0" dirty="0" smtClean="0"/>
                        <a:t> y de </a:t>
                      </a:r>
                      <a:r>
                        <a:rPr lang="en-US" sz="1800" baseline="0" dirty="0" err="1" smtClean="0"/>
                        <a:t>nacionalidad</a:t>
                      </a:r>
                      <a:r>
                        <a:rPr lang="en-US" sz="1800" baseline="0" dirty="0" smtClean="0"/>
                        <a:t> soy ______________.</a:t>
                      </a:r>
                      <a:endParaRPr lang="en-US" sz="1800" dirty="0"/>
                    </a:p>
                  </a:txBody>
                  <a:tcPr marL="91439" marR="91439" marT="45724" marB="45724" anchor="ctr"/>
                </a:tc>
              </a:tr>
              <a:tr h="408045">
                <a:tc>
                  <a:txBody>
                    <a:bodyPr/>
                    <a:lstStyle/>
                    <a:p>
                      <a:r>
                        <a:rPr lang="en-US" sz="1800" dirty="0" smtClean="0"/>
                        <a:t>11.  </a:t>
                      </a:r>
                      <a:r>
                        <a:rPr lang="en-US" sz="1800" dirty="0" err="1" smtClean="0"/>
                        <a:t>Somos</a:t>
                      </a:r>
                      <a:r>
                        <a:rPr lang="en-US" sz="1800" baseline="0" dirty="0" smtClean="0"/>
                        <a:t> de Gales y de </a:t>
                      </a:r>
                      <a:r>
                        <a:rPr lang="en-US" sz="1800" baseline="0" dirty="0" err="1" smtClean="0"/>
                        <a:t>nacionalidad</a:t>
                      </a:r>
                      <a:r>
                        <a:rPr lang="en-US" sz="1800" baseline="0" dirty="0" smtClean="0"/>
                        <a:t> </a:t>
                      </a:r>
                      <a:r>
                        <a:rPr lang="en-US" sz="1800" baseline="0" dirty="0" err="1" smtClean="0"/>
                        <a:t>somos</a:t>
                      </a:r>
                      <a:r>
                        <a:rPr lang="en-US" sz="1800" baseline="0" dirty="0" smtClean="0"/>
                        <a:t> _______________.</a:t>
                      </a:r>
                      <a:endParaRPr lang="en-US" sz="1800" dirty="0"/>
                    </a:p>
                  </a:txBody>
                  <a:tcPr marL="91439" marR="91439" marT="45724" marB="45724" anchor="ctr"/>
                </a:tc>
              </a:tr>
              <a:tr h="408045">
                <a:tc>
                  <a:txBody>
                    <a:bodyPr/>
                    <a:lstStyle/>
                    <a:p>
                      <a:r>
                        <a:rPr lang="en-US" sz="1800" dirty="0" smtClean="0"/>
                        <a:t>12.  ¿</a:t>
                      </a:r>
                      <a:r>
                        <a:rPr lang="en-US" sz="1800" dirty="0" err="1" smtClean="0"/>
                        <a:t>Cómo</a:t>
                      </a:r>
                      <a:r>
                        <a:rPr lang="en-US" sz="1800" dirty="0" smtClean="0"/>
                        <a:t> </a:t>
                      </a:r>
                      <a:r>
                        <a:rPr lang="en-US" sz="1800" dirty="0" err="1" smtClean="0"/>
                        <a:t>te</a:t>
                      </a:r>
                      <a:r>
                        <a:rPr lang="en-US" sz="1800" dirty="0" smtClean="0"/>
                        <a:t> __________?  </a:t>
                      </a:r>
                      <a:r>
                        <a:rPr lang="en-US" sz="1800" dirty="0" err="1" smtClean="0"/>
                        <a:t>Mi</a:t>
                      </a:r>
                      <a:r>
                        <a:rPr lang="en-US" sz="1800" dirty="0" smtClean="0"/>
                        <a:t> </a:t>
                      </a:r>
                      <a:r>
                        <a:rPr lang="en-US" sz="1800" dirty="0" err="1" smtClean="0"/>
                        <a:t>nombre</a:t>
                      </a:r>
                      <a:r>
                        <a:rPr lang="en-US" sz="1800" dirty="0" smtClean="0"/>
                        <a:t> </a:t>
                      </a:r>
                      <a:r>
                        <a:rPr lang="en-US" sz="1800" dirty="0" err="1" smtClean="0"/>
                        <a:t>es</a:t>
                      </a:r>
                      <a:r>
                        <a:rPr lang="en-US" sz="1800" dirty="0" smtClean="0"/>
                        <a:t> Bond, James Bond.</a:t>
                      </a:r>
                      <a:endParaRPr lang="en-US" sz="1800" dirty="0"/>
                    </a:p>
                  </a:txBody>
                  <a:tcPr marL="91439" marR="91439" marT="45724" marB="45724" anchor="ctr"/>
                </a:tc>
              </a:tr>
              <a:tr h="408045">
                <a:tc>
                  <a:txBody>
                    <a:bodyPr/>
                    <a:lstStyle/>
                    <a:p>
                      <a:r>
                        <a:rPr lang="en-US" sz="1800" dirty="0" smtClean="0"/>
                        <a:t>13.  ¿__________ </a:t>
                      </a:r>
                      <a:r>
                        <a:rPr lang="en-US" sz="1800" dirty="0" err="1" smtClean="0"/>
                        <a:t>vives</a:t>
                      </a:r>
                      <a:r>
                        <a:rPr lang="en-US" sz="1800" dirty="0" smtClean="0"/>
                        <a:t>?</a:t>
                      </a:r>
                      <a:endParaRPr lang="en-US" sz="1800" dirty="0"/>
                    </a:p>
                  </a:txBody>
                  <a:tcPr marL="91439" marR="91439" marT="45724" marB="45724" anchor="ctr"/>
                </a:tc>
              </a:tr>
              <a:tr h="408045">
                <a:tc>
                  <a:txBody>
                    <a:bodyPr/>
                    <a:lstStyle/>
                    <a:p>
                      <a:r>
                        <a:rPr lang="en-US" sz="1800" dirty="0" smtClean="0"/>
                        <a:t>14.  Soy </a:t>
                      </a:r>
                      <a:r>
                        <a:rPr lang="en-US" sz="1800" dirty="0" err="1" smtClean="0"/>
                        <a:t>inglés</a:t>
                      </a:r>
                      <a:r>
                        <a:rPr lang="en-US" sz="1800" dirty="0" smtClean="0"/>
                        <a:t>.  ¿De </a:t>
                      </a:r>
                      <a:r>
                        <a:rPr lang="en-US" sz="1800" dirty="0" err="1" smtClean="0"/>
                        <a:t>qué</a:t>
                      </a:r>
                      <a:r>
                        <a:rPr lang="en-US" sz="1800" dirty="0" smtClean="0"/>
                        <a:t> _________________ </a:t>
                      </a:r>
                      <a:r>
                        <a:rPr lang="en-US" sz="1800" dirty="0" err="1" smtClean="0"/>
                        <a:t>eres</a:t>
                      </a:r>
                      <a:r>
                        <a:rPr lang="en-US" sz="1800" dirty="0" smtClean="0"/>
                        <a:t>?</a:t>
                      </a:r>
                      <a:endParaRPr lang="en-US" sz="1800" dirty="0"/>
                    </a:p>
                  </a:txBody>
                  <a:tcPr marL="91439" marR="91439" marT="45724" marB="45724" anchor="ctr"/>
                </a:tc>
              </a:tr>
              <a:tr h="408045">
                <a:tc>
                  <a:txBody>
                    <a:bodyPr/>
                    <a:lstStyle/>
                    <a:p>
                      <a:r>
                        <a:rPr lang="en-US" sz="1800" dirty="0" smtClean="0"/>
                        <a:t>15.  </a:t>
                      </a:r>
                      <a:r>
                        <a:rPr lang="en-US" sz="1800" dirty="0" err="1" smtClean="0"/>
                        <a:t>Mi</a:t>
                      </a:r>
                      <a:r>
                        <a:rPr lang="en-US" sz="1800" baseline="0" dirty="0" smtClean="0"/>
                        <a:t> </a:t>
                      </a:r>
                      <a:r>
                        <a:rPr lang="en-US" sz="1800" baseline="0" dirty="0" err="1" smtClean="0"/>
                        <a:t>familia</a:t>
                      </a:r>
                      <a:r>
                        <a:rPr lang="en-US" sz="1800" baseline="0" dirty="0" smtClean="0"/>
                        <a:t> y </a:t>
                      </a:r>
                      <a:r>
                        <a:rPr lang="en-US" sz="1800" baseline="0" dirty="0" err="1" smtClean="0"/>
                        <a:t>yo</a:t>
                      </a:r>
                      <a:r>
                        <a:rPr lang="en-US" sz="1800" baseline="0" dirty="0" smtClean="0"/>
                        <a:t> ______________ en </a:t>
                      </a:r>
                      <a:r>
                        <a:rPr lang="en-US" sz="1800" baseline="0" dirty="0" err="1" smtClean="0"/>
                        <a:t>Cambourne</a:t>
                      </a:r>
                      <a:r>
                        <a:rPr lang="en-US" sz="1800" baseline="0" dirty="0" smtClean="0"/>
                        <a:t>.</a:t>
                      </a:r>
                      <a:endParaRPr lang="en-US" sz="1800" dirty="0"/>
                    </a:p>
                  </a:txBody>
                  <a:tcPr marL="91439" marR="91439" marT="45724" marB="45724"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32599406"/>
              </p:ext>
            </p:extLst>
          </p:nvPr>
        </p:nvGraphicFramePr>
        <p:xfrm>
          <a:off x="6276529" y="476672"/>
          <a:ext cx="2759967" cy="6120685"/>
        </p:xfrm>
        <a:graphic>
          <a:graphicData uri="http://schemas.openxmlformats.org/drawingml/2006/table">
            <a:tbl>
              <a:tblPr firstRow="1" bandRow="1">
                <a:tableStyleId>{5940675A-B579-460E-94D1-54222C63F5DA}</a:tableStyleId>
              </a:tblPr>
              <a:tblGrid>
                <a:gridCol w="919989"/>
                <a:gridCol w="919989"/>
                <a:gridCol w="919989"/>
              </a:tblGrid>
              <a:tr h="1224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llama</a:t>
                      </a: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err="1" smtClean="0"/>
                        <a:t>verano</a:t>
                      </a:r>
                      <a:endParaRPr lang="en-GB" sz="2000" dirty="0" smtClean="0"/>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err="1" smtClean="0"/>
                        <a:t>dónde</a:t>
                      </a:r>
                      <a:r>
                        <a:rPr lang="en-GB" sz="2000" baseline="0" dirty="0" smtClean="0"/>
                        <a:t> </a:t>
                      </a:r>
                      <a:endParaRPr lang="en-GB" sz="2000" dirty="0" smtClean="0"/>
                    </a:p>
                  </a:txBody>
                  <a:tcPr vert="vert270" anchor="ctr"/>
                </a:tc>
              </a:tr>
              <a:tr h="1224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err="1" smtClean="0"/>
                        <a:t>martes</a:t>
                      </a:r>
                      <a:endParaRPr lang="en-GB" sz="2000" dirty="0" smtClean="0"/>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err="1" smtClean="0"/>
                        <a:t>marzo</a:t>
                      </a:r>
                      <a:endParaRPr lang="en-GB" sz="2000" dirty="0" smtClean="0"/>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err="1" smtClean="0"/>
                        <a:t>cinco</a:t>
                      </a:r>
                      <a:endParaRPr lang="en-GB" sz="2000" dirty="0" smtClean="0"/>
                    </a:p>
                  </a:txBody>
                  <a:tcPr vert="vert270" anchor="ctr"/>
                </a:tc>
              </a:tr>
              <a:tr h="1224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err="1" smtClean="0"/>
                        <a:t>enero</a:t>
                      </a:r>
                      <a:endParaRPr lang="en-GB" sz="2000" dirty="0" smtClean="0"/>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err="1" smtClean="0"/>
                        <a:t>seis</a:t>
                      </a:r>
                      <a:endParaRPr lang="en-GB" sz="2000" dirty="0" smtClean="0"/>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err="1" smtClean="0"/>
                        <a:t>vivimos</a:t>
                      </a:r>
                      <a:endParaRPr lang="en-GB" sz="2000" dirty="0" smtClean="0"/>
                    </a:p>
                  </a:txBody>
                  <a:tcPr vert="vert270" anchor="ctr"/>
                </a:tc>
              </a:tr>
              <a:tr h="1224137">
                <a:tc>
                  <a:txBody>
                    <a:bodyPr/>
                    <a:lstStyle/>
                    <a:p>
                      <a:pPr algn="ctr"/>
                      <a:r>
                        <a:rPr lang="en-GB" sz="1800" dirty="0" err="1" smtClean="0"/>
                        <a:t>na</a:t>
                      </a:r>
                      <a:r>
                        <a:rPr lang="en-GB" sz="1600" dirty="0" err="1" smtClean="0"/>
                        <a:t>cionalidad</a:t>
                      </a:r>
                      <a:endParaRPr lang="en-GB" sz="1600" dirty="0"/>
                    </a:p>
                  </a:txBody>
                  <a:tcPr vert="vert270" anchor="ctr"/>
                </a:tc>
                <a:tc>
                  <a:txBody>
                    <a:bodyPr/>
                    <a:lstStyle/>
                    <a:p>
                      <a:pPr algn="ctr"/>
                      <a:r>
                        <a:rPr lang="en-GB" sz="1800" dirty="0" err="1" smtClean="0"/>
                        <a:t>francés</a:t>
                      </a:r>
                      <a:endParaRPr lang="en-GB" sz="1800" dirty="0"/>
                    </a:p>
                  </a:txBody>
                  <a:tcPr vert="vert270" anchor="ctr"/>
                </a:tc>
                <a:tc>
                  <a:txBody>
                    <a:bodyPr/>
                    <a:lstStyle/>
                    <a:p>
                      <a:pPr algn="ctr"/>
                      <a:r>
                        <a:rPr lang="en-GB" sz="1800" dirty="0" err="1" smtClean="0"/>
                        <a:t>cumpleaños</a:t>
                      </a:r>
                      <a:endParaRPr lang="en-GB" sz="1800" dirty="0"/>
                    </a:p>
                  </a:txBody>
                  <a:tcPr vert="vert270" anchor="ctr"/>
                </a:tc>
              </a:tr>
              <a:tr h="1224137">
                <a:tc>
                  <a:txBody>
                    <a:bodyPr/>
                    <a:lstStyle/>
                    <a:p>
                      <a:pPr algn="ctr"/>
                      <a:r>
                        <a:rPr lang="en-GB" sz="2000" dirty="0" err="1" smtClean="0"/>
                        <a:t>galeses</a:t>
                      </a:r>
                      <a:endParaRPr lang="en-GB" sz="2000" dirty="0"/>
                    </a:p>
                  </a:txBody>
                  <a:tcPr vert="vert270" anchor="ctr"/>
                </a:tc>
                <a:tc>
                  <a:txBody>
                    <a:bodyPr/>
                    <a:lstStyle/>
                    <a:p>
                      <a:pPr algn="ctr"/>
                      <a:r>
                        <a:rPr lang="en-GB" sz="2000" dirty="0" smtClean="0"/>
                        <a:t>llamas</a:t>
                      </a:r>
                      <a:endParaRPr lang="en-GB" sz="2000" dirty="0"/>
                    </a:p>
                  </a:txBody>
                  <a:tcPr vert="vert270" anchor="ctr"/>
                </a:tc>
                <a:tc>
                  <a:txBody>
                    <a:bodyPr/>
                    <a:lstStyle/>
                    <a:p>
                      <a:pPr algn="ctr"/>
                      <a:r>
                        <a:rPr lang="en-GB" sz="2000" dirty="0" err="1" smtClean="0"/>
                        <a:t>tiene</a:t>
                      </a:r>
                      <a:endParaRPr lang="en-GB" sz="2000" dirty="0"/>
                    </a:p>
                  </a:txBody>
                  <a:tcPr vert="vert270" anchor="ctr"/>
                </a:tc>
              </a:tr>
            </a:tbl>
          </a:graphicData>
        </a:graphic>
      </p:graphicFrame>
      <p:sp>
        <p:nvSpPr>
          <p:cNvPr id="6" name="Rounded Rectangle 5"/>
          <p:cNvSpPr/>
          <p:nvPr/>
        </p:nvSpPr>
        <p:spPr>
          <a:xfrm>
            <a:off x="7524328" y="2996952"/>
            <a:ext cx="432048" cy="10801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709333" y="188640"/>
            <a:ext cx="1584176" cy="646331"/>
          </a:xfrm>
          <a:prstGeom prst="rect">
            <a:avLst/>
          </a:prstGeom>
          <a:noFill/>
        </p:spPr>
        <p:txBody>
          <a:bodyPr wrap="square" rtlCol="0">
            <a:spAutoFit/>
          </a:bodyPr>
          <a:lstStyle/>
          <a:p>
            <a:pPr algn="ctr"/>
            <a:r>
              <a:rPr lang="en-GB" sz="3600" b="1" i="1" dirty="0" err="1" smtClean="0">
                <a:solidFill>
                  <a:srgbClr val="0070C0"/>
                </a:solidFill>
              </a:rPr>
              <a:t>seis</a:t>
            </a:r>
            <a:endParaRPr lang="en-GB" sz="3600" b="1" i="1" dirty="0">
              <a:solidFill>
                <a:srgbClr val="0070C0"/>
              </a:solidFill>
            </a:endParaRPr>
          </a:p>
        </p:txBody>
      </p:sp>
    </p:spTree>
    <p:extLst>
      <p:ext uri="{BB962C8B-B14F-4D97-AF65-F5344CB8AC3E}">
        <p14:creationId xmlns:p14="http://schemas.microsoft.com/office/powerpoint/2010/main" val="418381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43253607"/>
              </p:ext>
            </p:extLst>
          </p:nvPr>
        </p:nvGraphicFramePr>
        <p:xfrm>
          <a:off x="323528" y="116632"/>
          <a:ext cx="8640960" cy="3888432"/>
        </p:xfrm>
        <a:graphic>
          <a:graphicData uri="http://schemas.openxmlformats.org/drawingml/2006/table">
            <a:tbl>
              <a:tblPr firstRow="1" bandRow="1">
                <a:tableStyleId>{5940675A-B579-460E-94D1-54222C63F5DA}</a:tableStyleId>
              </a:tblPr>
              <a:tblGrid>
                <a:gridCol w="4320480"/>
                <a:gridCol w="4320480"/>
              </a:tblGrid>
              <a:tr h="1944216">
                <a:tc>
                  <a:txBody>
                    <a:bodyPr/>
                    <a:lstStyle/>
                    <a:p>
                      <a:r>
                        <a:rPr lang="en-GB" dirty="0" err="1" smtClean="0"/>
                        <a:t>Números</a:t>
                      </a:r>
                      <a:endParaRPr lang="en-GB" dirty="0"/>
                    </a:p>
                  </a:txBody>
                  <a:tcPr/>
                </a:tc>
                <a:tc>
                  <a:txBody>
                    <a:bodyPr/>
                    <a:lstStyle/>
                    <a:p>
                      <a:r>
                        <a:rPr lang="en-GB" dirty="0" err="1" smtClean="0"/>
                        <a:t>Países</a:t>
                      </a:r>
                      <a:endParaRPr lang="en-GB" dirty="0"/>
                    </a:p>
                  </a:txBody>
                  <a:tcPr/>
                </a:tc>
              </a:tr>
              <a:tr h="1944216">
                <a:tc>
                  <a:txBody>
                    <a:bodyPr/>
                    <a:lstStyle/>
                    <a:p>
                      <a:r>
                        <a:rPr lang="en-GB" dirty="0" err="1" smtClean="0"/>
                        <a:t>Actividades</a:t>
                      </a:r>
                      <a:endParaRPr lang="en-GB" dirty="0"/>
                    </a:p>
                  </a:txBody>
                  <a:tcPr/>
                </a:tc>
                <a:tc>
                  <a:txBody>
                    <a:bodyPr/>
                    <a:lstStyle/>
                    <a:p>
                      <a:r>
                        <a:rPr lang="en-GB" dirty="0" err="1" smtClean="0"/>
                        <a:t>Expresiones</a:t>
                      </a:r>
                      <a:r>
                        <a:rPr lang="en-GB" dirty="0" smtClean="0"/>
                        <a:t> </a:t>
                      </a:r>
                      <a:r>
                        <a:rPr lang="en-GB" dirty="0" err="1" smtClean="0"/>
                        <a:t>temporales</a:t>
                      </a:r>
                      <a:endParaRPr lang="en-GB"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28602012"/>
              </p:ext>
            </p:extLst>
          </p:nvPr>
        </p:nvGraphicFramePr>
        <p:xfrm>
          <a:off x="0" y="4149080"/>
          <a:ext cx="9144000" cy="2654032"/>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504056">
                <a:tc>
                  <a:txBody>
                    <a:bodyPr/>
                    <a:lstStyle/>
                    <a:p>
                      <a:pPr algn="ctr"/>
                      <a:r>
                        <a:rPr lang="en-GB" sz="2400" b="1" dirty="0" err="1" smtClean="0">
                          <a:solidFill>
                            <a:srgbClr val="0070C0"/>
                          </a:solidFill>
                        </a:rPr>
                        <a:t>siempre</a:t>
                      </a:r>
                      <a:endParaRPr lang="en-GB" sz="2400" b="1" dirty="0">
                        <a:solidFill>
                          <a:srgbClr val="0070C0"/>
                        </a:solidFill>
                      </a:endParaRPr>
                    </a:p>
                  </a:txBody>
                  <a:tcPr anchor="ctr"/>
                </a:tc>
                <a:tc>
                  <a:txBody>
                    <a:bodyPr/>
                    <a:lstStyle/>
                    <a:p>
                      <a:pPr algn="ctr"/>
                      <a:r>
                        <a:rPr lang="en-GB" sz="2400" b="1" dirty="0" err="1" smtClean="0">
                          <a:solidFill>
                            <a:srgbClr val="0070C0"/>
                          </a:solidFill>
                        </a:rPr>
                        <a:t>cuatro</a:t>
                      </a:r>
                      <a:endParaRPr lang="en-GB" sz="2400" b="1" dirty="0">
                        <a:solidFill>
                          <a:srgbClr val="0070C0"/>
                        </a:solidFill>
                      </a:endParaRPr>
                    </a:p>
                  </a:txBody>
                  <a:tcPr anchor="ctr"/>
                </a:tc>
                <a:tc>
                  <a:txBody>
                    <a:bodyPr/>
                    <a:lstStyle/>
                    <a:p>
                      <a:pPr algn="ctr"/>
                      <a:r>
                        <a:rPr lang="en-GB" sz="2400" b="1" dirty="0" err="1" smtClean="0">
                          <a:solidFill>
                            <a:srgbClr val="0070C0"/>
                          </a:solidFill>
                        </a:rPr>
                        <a:t>España</a:t>
                      </a:r>
                      <a:endParaRPr lang="en-GB" sz="2400" b="1" dirty="0">
                        <a:solidFill>
                          <a:srgbClr val="0070C0"/>
                        </a:solidFill>
                      </a:endParaRPr>
                    </a:p>
                  </a:txBody>
                  <a:tcPr anchor="ctr"/>
                </a:tc>
                <a:tc>
                  <a:txBody>
                    <a:bodyPr/>
                    <a:lstStyle/>
                    <a:p>
                      <a:pPr algn="ctr"/>
                      <a:r>
                        <a:rPr lang="en-GB" sz="2400" b="1" dirty="0" smtClean="0">
                          <a:solidFill>
                            <a:srgbClr val="0070C0"/>
                          </a:solidFill>
                        </a:rPr>
                        <a:t>a menudo</a:t>
                      </a:r>
                      <a:endParaRPr lang="en-GB" sz="2400" b="1" dirty="0">
                        <a:solidFill>
                          <a:srgbClr val="0070C0"/>
                        </a:solidFill>
                      </a:endParaRPr>
                    </a:p>
                  </a:txBody>
                  <a:tcPr anchor="ctr"/>
                </a:tc>
                <a:tc>
                  <a:txBody>
                    <a:bodyPr/>
                    <a:lstStyle/>
                    <a:p>
                      <a:pPr algn="ctr"/>
                      <a:r>
                        <a:rPr lang="en-GB" sz="2400" b="1" dirty="0" smtClean="0">
                          <a:solidFill>
                            <a:srgbClr val="0070C0"/>
                          </a:solidFill>
                        </a:rPr>
                        <a:t>Argentina</a:t>
                      </a:r>
                      <a:endParaRPr lang="en-GB" sz="2400" b="1" dirty="0">
                        <a:solidFill>
                          <a:srgbClr val="0070C0"/>
                        </a:solidFill>
                      </a:endParaRPr>
                    </a:p>
                  </a:txBody>
                  <a:tcPr anchor="ctr"/>
                </a:tc>
              </a:tr>
              <a:tr h="504056">
                <a:tc>
                  <a:txBody>
                    <a:bodyPr/>
                    <a:lstStyle/>
                    <a:p>
                      <a:pPr algn="ctr"/>
                      <a:r>
                        <a:rPr lang="en-GB" sz="2400" b="1" dirty="0" smtClean="0">
                          <a:solidFill>
                            <a:srgbClr val="0070C0"/>
                          </a:solidFill>
                        </a:rPr>
                        <a:t>quince</a:t>
                      </a:r>
                      <a:endParaRPr lang="en-GB" sz="2400" b="1" dirty="0">
                        <a:solidFill>
                          <a:srgbClr val="0070C0"/>
                        </a:solidFill>
                      </a:endParaRPr>
                    </a:p>
                  </a:txBody>
                  <a:tcPr anchor="ctr"/>
                </a:tc>
                <a:tc>
                  <a:txBody>
                    <a:bodyPr/>
                    <a:lstStyle/>
                    <a:p>
                      <a:pPr algn="ctr"/>
                      <a:r>
                        <a:rPr lang="en-GB" sz="2400" b="1" dirty="0" err="1" smtClean="0">
                          <a:solidFill>
                            <a:srgbClr val="0070C0"/>
                          </a:solidFill>
                        </a:rPr>
                        <a:t>todos</a:t>
                      </a:r>
                      <a:r>
                        <a:rPr lang="en-GB" sz="2400" b="1" dirty="0" smtClean="0">
                          <a:solidFill>
                            <a:srgbClr val="0070C0"/>
                          </a:solidFill>
                        </a:rPr>
                        <a:t> los </a:t>
                      </a:r>
                      <a:r>
                        <a:rPr lang="en-GB" sz="2400" b="1" dirty="0" err="1" smtClean="0">
                          <a:solidFill>
                            <a:srgbClr val="0070C0"/>
                          </a:solidFill>
                        </a:rPr>
                        <a:t>días</a:t>
                      </a:r>
                      <a:endParaRPr lang="en-GB" sz="2400" b="1" dirty="0">
                        <a:solidFill>
                          <a:srgbClr val="0070C0"/>
                        </a:solidFill>
                      </a:endParaRPr>
                    </a:p>
                  </a:txBody>
                  <a:tcPr anchor="ctr"/>
                </a:tc>
                <a:tc>
                  <a:txBody>
                    <a:bodyPr/>
                    <a:lstStyle/>
                    <a:p>
                      <a:pPr algn="ctr"/>
                      <a:r>
                        <a:rPr lang="en-GB" sz="2400" b="1" dirty="0" err="1" smtClean="0">
                          <a:solidFill>
                            <a:srgbClr val="0070C0"/>
                          </a:solidFill>
                        </a:rPr>
                        <a:t>salgo</a:t>
                      </a:r>
                      <a:endParaRPr lang="en-GB" sz="2400" b="1" dirty="0">
                        <a:solidFill>
                          <a:srgbClr val="0070C0"/>
                        </a:solidFill>
                      </a:endParaRPr>
                    </a:p>
                  </a:txBody>
                  <a:tcPr anchor="ctr"/>
                </a:tc>
                <a:tc>
                  <a:txBody>
                    <a:bodyPr/>
                    <a:lstStyle/>
                    <a:p>
                      <a:pPr algn="ctr"/>
                      <a:r>
                        <a:rPr lang="en-GB" sz="2400" b="1" dirty="0" err="1" smtClean="0">
                          <a:solidFill>
                            <a:srgbClr val="0070C0"/>
                          </a:solidFill>
                        </a:rPr>
                        <a:t>descargo</a:t>
                      </a:r>
                      <a:endParaRPr lang="en-GB" sz="2400" b="1" dirty="0">
                        <a:solidFill>
                          <a:srgbClr val="0070C0"/>
                        </a:solidFill>
                      </a:endParaRPr>
                    </a:p>
                  </a:txBody>
                  <a:tcPr anchor="ctr"/>
                </a:tc>
                <a:tc>
                  <a:txBody>
                    <a:bodyPr/>
                    <a:lstStyle/>
                    <a:p>
                      <a:pPr algn="ctr"/>
                      <a:r>
                        <a:rPr lang="en-GB" sz="2400" b="1" dirty="0" err="1" smtClean="0">
                          <a:solidFill>
                            <a:srgbClr val="0070C0"/>
                          </a:solidFill>
                        </a:rPr>
                        <a:t>nunca</a:t>
                      </a:r>
                      <a:endParaRPr lang="en-GB" sz="2400" b="1" dirty="0">
                        <a:solidFill>
                          <a:srgbClr val="0070C0"/>
                        </a:solidFill>
                      </a:endParaRPr>
                    </a:p>
                  </a:txBody>
                  <a:tcPr anchor="ctr"/>
                </a:tc>
              </a:tr>
              <a:tr h="504056">
                <a:tc>
                  <a:txBody>
                    <a:bodyPr/>
                    <a:lstStyle/>
                    <a:p>
                      <a:pPr algn="ctr"/>
                      <a:r>
                        <a:rPr lang="en-GB" sz="2400" b="1" dirty="0" err="1" smtClean="0">
                          <a:solidFill>
                            <a:srgbClr val="0070C0"/>
                          </a:solidFill>
                        </a:rPr>
                        <a:t>juego</a:t>
                      </a:r>
                      <a:r>
                        <a:rPr lang="en-GB" sz="2400" b="1" dirty="0" smtClean="0">
                          <a:solidFill>
                            <a:srgbClr val="0070C0"/>
                          </a:solidFill>
                        </a:rPr>
                        <a:t> </a:t>
                      </a:r>
                      <a:endParaRPr lang="en-GB" sz="2400" b="1" dirty="0">
                        <a:solidFill>
                          <a:srgbClr val="0070C0"/>
                        </a:solidFill>
                      </a:endParaRPr>
                    </a:p>
                  </a:txBody>
                  <a:tcPr anchor="ctr"/>
                </a:tc>
                <a:tc>
                  <a:txBody>
                    <a:bodyPr/>
                    <a:lstStyle/>
                    <a:p>
                      <a:pPr algn="ctr"/>
                      <a:r>
                        <a:rPr lang="en-GB" sz="2400" b="1" dirty="0" err="1" smtClean="0">
                          <a:solidFill>
                            <a:srgbClr val="0070C0"/>
                          </a:solidFill>
                        </a:rPr>
                        <a:t>Perú</a:t>
                      </a:r>
                      <a:endParaRPr lang="en-GB" sz="2400" b="1" dirty="0">
                        <a:solidFill>
                          <a:srgbClr val="0070C0"/>
                        </a:solidFill>
                      </a:endParaRPr>
                    </a:p>
                  </a:txBody>
                  <a:tcPr anchor="ctr"/>
                </a:tc>
                <a:tc>
                  <a:txBody>
                    <a:bodyPr/>
                    <a:lstStyle/>
                    <a:p>
                      <a:pPr algn="ctr"/>
                      <a:r>
                        <a:rPr lang="en-GB" sz="2400" b="1" dirty="0" smtClean="0">
                          <a:solidFill>
                            <a:srgbClr val="0070C0"/>
                          </a:solidFill>
                        </a:rPr>
                        <a:t>a </a:t>
                      </a:r>
                      <a:r>
                        <a:rPr lang="en-GB" sz="2400" b="1" dirty="0" err="1" smtClean="0">
                          <a:solidFill>
                            <a:srgbClr val="0070C0"/>
                          </a:solidFill>
                        </a:rPr>
                        <a:t>veces</a:t>
                      </a:r>
                      <a:endParaRPr lang="en-GB" sz="2400" b="1" dirty="0">
                        <a:solidFill>
                          <a:srgbClr val="0070C0"/>
                        </a:solidFill>
                      </a:endParaRPr>
                    </a:p>
                  </a:txBody>
                  <a:tcPr anchor="ctr"/>
                </a:tc>
                <a:tc>
                  <a:txBody>
                    <a:bodyPr/>
                    <a:lstStyle/>
                    <a:p>
                      <a:pPr algn="ctr"/>
                      <a:r>
                        <a:rPr lang="en-GB" sz="2400" b="1" dirty="0" err="1" smtClean="0">
                          <a:solidFill>
                            <a:srgbClr val="0070C0"/>
                          </a:solidFill>
                        </a:rPr>
                        <a:t>catorce</a:t>
                      </a:r>
                      <a:endParaRPr lang="en-GB" sz="2400" b="1" dirty="0">
                        <a:solidFill>
                          <a:srgbClr val="0070C0"/>
                        </a:solidFill>
                      </a:endParaRPr>
                    </a:p>
                  </a:txBody>
                  <a:tcPr anchor="ctr"/>
                </a:tc>
                <a:tc>
                  <a:txBody>
                    <a:bodyPr/>
                    <a:lstStyle/>
                    <a:p>
                      <a:pPr algn="ctr"/>
                      <a:r>
                        <a:rPr lang="en-GB" sz="2400" b="1" dirty="0" err="1" smtClean="0">
                          <a:solidFill>
                            <a:srgbClr val="0070C0"/>
                          </a:solidFill>
                        </a:rPr>
                        <a:t>voy</a:t>
                      </a:r>
                      <a:endParaRPr lang="en-GB" sz="2400" b="1" dirty="0">
                        <a:solidFill>
                          <a:srgbClr val="0070C0"/>
                        </a:solidFill>
                      </a:endParaRPr>
                    </a:p>
                  </a:txBody>
                  <a:tcPr anchor="ctr"/>
                </a:tc>
              </a:tr>
              <a:tr h="504056">
                <a:tc>
                  <a:txBody>
                    <a:bodyPr/>
                    <a:lstStyle/>
                    <a:p>
                      <a:pPr algn="ctr"/>
                      <a:r>
                        <a:rPr lang="en-GB" sz="2400" b="1" dirty="0" smtClean="0">
                          <a:solidFill>
                            <a:srgbClr val="0070C0"/>
                          </a:solidFill>
                        </a:rPr>
                        <a:t>Gran </a:t>
                      </a:r>
                      <a:r>
                        <a:rPr lang="en-GB" sz="2400" b="1" dirty="0" err="1" smtClean="0">
                          <a:solidFill>
                            <a:srgbClr val="0070C0"/>
                          </a:solidFill>
                        </a:rPr>
                        <a:t>Bretaña</a:t>
                      </a:r>
                      <a:endParaRPr lang="en-GB" sz="2400" b="1" dirty="0">
                        <a:solidFill>
                          <a:srgbClr val="0070C0"/>
                        </a:solidFill>
                      </a:endParaRPr>
                    </a:p>
                  </a:txBody>
                  <a:tcPr anchor="ctr"/>
                </a:tc>
                <a:tc>
                  <a:txBody>
                    <a:bodyPr/>
                    <a:lstStyle/>
                    <a:p>
                      <a:pPr algn="ctr"/>
                      <a:r>
                        <a:rPr lang="en-GB" sz="2400" b="1" dirty="0" err="1" smtClean="0">
                          <a:solidFill>
                            <a:srgbClr val="0070C0"/>
                          </a:solidFill>
                        </a:rPr>
                        <a:t>leo</a:t>
                      </a:r>
                      <a:endParaRPr lang="en-GB" sz="2400" b="1" dirty="0">
                        <a:solidFill>
                          <a:srgbClr val="0070C0"/>
                        </a:solidFill>
                      </a:endParaRPr>
                    </a:p>
                  </a:txBody>
                  <a:tcPr anchor="ctr"/>
                </a:tc>
                <a:tc>
                  <a:txBody>
                    <a:bodyPr/>
                    <a:lstStyle/>
                    <a:p>
                      <a:pPr algn="ctr"/>
                      <a:r>
                        <a:rPr lang="en-GB" sz="2400" b="1" dirty="0" err="1" smtClean="0">
                          <a:solidFill>
                            <a:srgbClr val="0070C0"/>
                          </a:solidFill>
                        </a:rPr>
                        <a:t>doce</a:t>
                      </a:r>
                      <a:endParaRPr lang="en-GB" sz="2400" b="1" dirty="0">
                        <a:solidFill>
                          <a:srgbClr val="0070C0"/>
                        </a:solidFill>
                      </a:endParaRPr>
                    </a:p>
                  </a:txBody>
                  <a:tcPr anchor="ctr"/>
                </a:tc>
                <a:tc>
                  <a:txBody>
                    <a:bodyPr/>
                    <a:lstStyle/>
                    <a:p>
                      <a:pPr algn="ctr"/>
                      <a:r>
                        <a:rPr lang="en-GB" sz="2400" b="1" dirty="0" err="1" smtClean="0">
                          <a:solidFill>
                            <a:srgbClr val="0070C0"/>
                          </a:solidFill>
                        </a:rPr>
                        <a:t>Alemania</a:t>
                      </a:r>
                      <a:endParaRPr lang="en-GB" sz="2400" b="1" dirty="0">
                        <a:solidFill>
                          <a:srgbClr val="0070C0"/>
                        </a:solidFill>
                      </a:endParaRPr>
                    </a:p>
                  </a:txBody>
                  <a:tcPr anchor="ctr"/>
                </a:tc>
                <a:tc>
                  <a:txBody>
                    <a:bodyPr/>
                    <a:lstStyle/>
                    <a:p>
                      <a:pPr algn="ctr"/>
                      <a:r>
                        <a:rPr lang="en-GB" sz="2400" b="1" dirty="0" err="1" smtClean="0">
                          <a:solidFill>
                            <a:srgbClr val="0070C0"/>
                          </a:solidFill>
                        </a:rPr>
                        <a:t>veinte</a:t>
                      </a:r>
                      <a:endParaRPr lang="en-GB" sz="2400" b="1" dirty="0">
                        <a:solidFill>
                          <a:srgbClr val="0070C0"/>
                        </a:solidFill>
                      </a:endParaRPr>
                    </a:p>
                  </a:txBody>
                  <a:tcPr anchor="ctr"/>
                </a:tc>
              </a:tr>
            </a:tbl>
          </a:graphicData>
        </a:graphic>
      </p:graphicFrame>
    </p:spTree>
    <p:extLst>
      <p:ext uri="{BB962C8B-B14F-4D97-AF65-F5344CB8AC3E}">
        <p14:creationId xmlns:p14="http://schemas.microsoft.com/office/powerpoint/2010/main" val="1988622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4140200" y="908050"/>
            <a:ext cx="3095625" cy="1163638"/>
          </a:xfrm>
          <a:prstGeom prst="wedgeRectCallout">
            <a:avLst>
              <a:gd name="adj1" fmla="val -32198"/>
              <a:gd name="adj2" fmla="val 94131"/>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1. </a:t>
            </a:r>
            <a:r>
              <a:rPr lang="es-ES" sz="3200" b="1" dirty="0" smtClean="0">
                <a:solidFill>
                  <a:srgbClr val="002060"/>
                </a:solidFill>
                <a:latin typeface="Calibri" pitchFamily="34" charset="0"/>
              </a:rPr>
              <a:t>Me llamo Adam.</a:t>
            </a:r>
            <a:endParaRPr lang="es-ES" sz="3200" b="1" dirty="0">
              <a:solidFill>
                <a:srgbClr val="002060"/>
              </a:solidFill>
              <a:latin typeface="Calibri" pitchFamily="34" charset="0"/>
            </a:endParaRPr>
          </a:p>
        </p:txBody>
      </p:sp>
      <p:sp>
        <p:nvSpPr>
          <p:cNvPr id="9220" name="AutoShape 6"/>
          <p:cNvSpPr>
            <a:spLocks noChangeArrowheads="1"/>
          </p:cNvSpPr>
          <p:nvPr/>
        </p:nvSpPr>
        <p:spPr bwMode="auto">
          <a:xfrm>
            <a:off x="6227763" y="1700213"/>
            <a:ext cx="2735262" cy="1865312"/>
          </a:xfrm>
          <a:prstGeom prst="wedgeEllipseCallout">
            <a:avLst>
              <a:gd name="adj1" fmla="val -74819"/>
              <a:gd name="adj2" fmla="val 4295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2800" b="1" dirty="0" smtClean="0">
                <a:solidFill>
                  <a:srgbClr val="002060"/>
                </a:solidFill>
                <a:latin typeface="Calibri" pitchFamily="34" charset="0"/>
              </a:rPr>
              <a:t>2. </a:t>
            </a:r>
            <a:r>
              <a:rPr lang="es-ES" sz="2800" b="1" dirty="0" smtClean="0">
                <a:solidFill>
                  <a:srgbClr val="002060"/>
                </a:solidFill>
                <a:latin typeface="Calibri" pitchFamily="34" charset="0"/>
              </a:rPr>
              <a:t>Tengo 15 años.</a:t>
            </a:r>
            <a:endParaRPr lang="es-ES" sz="2800" b="1" dirty="0">
              <a:solidFill>
                <a:srgbClr val="002060"/>
              </a:solidFill>
              <a:latin typeface="Calibri" pitchFamily="34" charset="0"/>
            </a:endParaRPr>
          </a:p>
        </p:txBody>
      </p:sp>
      <p:sp>
        <p:nvSpPr>
          <p:cNvPr id="11271" name="AutoShape 7"/>
          <p:cNvSpPr>
            <a:spLocks noChangeArrowheads="1"/>
          </p:cNvSpPr>
          <p:nvPr/>
        </p:nvSpPr>
        <p:spPr bwMode="auto">
          <a:xfrm>
            <a:off x="3429000" y="4929188"/>
            <a:ext cx="3929063" cy="1928812"/>
          </a:xfrm>
          <a:prstGeom prst="wedgeEllipseCallout">
            <a:avLst>
              <a:gd name="adj1" fmla="val -17898"/>
              <a:gd name="adj2" fmla="val -75009"/>
            </a:avLst>
          </a:prstGeom>
          <a:solidFill>
            <a:schemeClr val="accent6">
              <a:lumMod val="75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chemeClr val="bg1"/>
                </a:solidFill>
                <a:latin typeface="Calibri" pitchFamily="34" charset="0"/>
              </a:rPr>
              <a:t>4. </a:t>
            </a:r>
            <a:r>
              <a:rPr lang="es-ES" sz="3200" b="1" dirty="0" smtClean="0">
                <a:solidFill>
                  <a:schemeClr val="bg1"/>
                </a:solidFill>
                <a:latin typeface="Calibri" pitchFamily="34" charset="0"/>
              </a:rPr>
              <a:t>Sí.</a:t>
            </a:r>
            <a:endParaRPr lang="es-ES" sz="3200" b="1" dirty="0">
              <a:solidFill>
                <a:schemeClr val="bg1"/>
              </a:solidFill>
              <a:latin typeface="Calibri" pitchFamily="34" charset="0"/>
            </a:endParaRPr>
          </a:p>
        </p:txBody>
      </p:sp>
      <p:sp>
        <p:nvSpPr>
          <p:cNvPr id="9222" name="AutoShape 10"/>
          <p:cNvSpPr>
            <a:spLocks noChangeArrowheads="1"/>
          </p:cNvSpPr>
          <p:nvPr/>
        </p:nvSpPr>
        <p:spPr bwMode="auto">
          <a:xfrm>
            <a:off x="684213" y="714375"/>
            <a:ext cx="3168650" cy="1785938"/>
          </a:xfrm>
          <a:prstGeom prst="wedgeEllipseCallout">
            <a:avLst>
              <a:gd name="adj1" fmla="val 42792"/>
              <a:gd name="adj2" fmla="val 7451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3200" b="1">
                <a:solidFill>
                  <a:srgbClr val="002060"/>
                </a:solidFill>
                <a:latin typeface="Calibri" pitchFamily="34" charset="0"/>
              </a:rPr>
              <a:t>7. Sí, pero es un poco aburrido.</a:t>
            </a:r>
            <a:endParaRPr lang="es-ES" sz="2800" b="1">
              <a:solidFill>
                <a:srgbClr val="002060"/>
              </a:solidFill>
              <a:latin typeface="Calibri" pitchFamily="34" charset="0"/>
            </a:endParaRPr>
          </a:p>
        </p:txBody>
      </p:sp>
      <p:pic>
        <p:nvPicPr>
          <p:cNvPr id="922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auto">
          <a:xfrm>
            <a:off x="250825" y="2500313"/>
            <a:ext cx="2736850" cy="1793875"/>
          </a:xfrm>
          <a:prstGeom prst="wedgeEllipseCallout">
            <a:avLst>
              <a:gd name="adj1" fmla="val 78653"/>
              <a:gd name="adj2" fmla="val 38245"/>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6.  Sí, por supuesto. ¿Y tú?</a:t>
            </a:r>
          </a:p>
        </p:txBody>
      </p:sp>
      <p:sp>
        <p:nvSpPr>
          <p:cNvPr id="11277" name="AutoShape 4"/>
          <p:cNvSpPr>
            <a:spLocks noChangeArrowheads="1"/>
          </p:cNvSpPr>
          <p:nvPr/>
        </p:nvSpPr>
        <p:spPr bwMode="auto">
          <a:xfrm>
            <a:off x="5867400" y="3643313"/>
            <a:ext cx="3095625" cy="1568450"/>
          </a:xfrm>
          <a:prstGeom prst="wedgeRectCallout">
            <a:avLst>
              <a:gd name="adj1" fmla="val -70233"/>
              <a:gd name="adj2" fmla="val -31059"/>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3. </a:t>
            </a:r>
            <a:r>
              <a:rPr lang="es-ES" sz="3200" b="1" dirty="0" smtClean="0">
                <a:solidFill>
                  <a:srgbClr val="FFFFCC"/>
                </a:solidFill>
                <a:latin typeface="Calibri" pitchFamily="34" charset="0"/>
              </a:rPr>
              <a:t>En </a:t>
            </a:r>
            <a:r>
              <a:rPr lang="es-ES" sz="3200" b="1" dirty="0" err="1" smtClean="0">
                <a:solidFill>
                  <a:srgbClr val="FFFFCC"/>
                </a:solidFill>
                <a:latin typeface="Calibri" pitchFamily="34" charset="0"/>
              </a:rPr>
              <a:t>Cambourne</a:t>
            </a:r>
            <a:r>
              <a:rPr lang="es-ES" sz="3200" b="1" dirty="0" smtClean="0">
                <a:solidFill>
                  <a:srgbClr val="FFFFCC"/>
                </a:solidFill>
                <a:latin typeface="Calibri" pitchFamily="34" charset="0"/>
              </a:rPr>
              <a:t>.</a:t>
            </a:r>
            <a:endParaRPr lang="es-ES" sz="3200" b="1" dirty="0">
              <a:solidFill>
                <a:srgbClr val="FFFFCC"/>
              </a:solidFill>
              <a:latin typeface="Calibri" pitchFamily="34" charset="0"/>
            </a:endParaRPr>
          </a:p>
        </p:txBody>
      </p:sp>
      <p:sp>
        <p:nvSpPr>
          <p:cNvPr id="11278" name="AutoShape 7"/>
          <p:cNvSpPr>
            <a:spLocks noChangeArrowheads="1"/>
          </p:cNvSpPr>
          <p:nvPr/>
        </p:nvSpPr>
        <p:spPr bwMode="auto">
          <a:xfrm>
            <a:off x="0" y="4652963"/>
            <a:ext cx="3563888" cy="1655762"/>
          </a:xfrm>
          <a:prstGeom prst="wedgeEllipseCallout">
            <a:avLst>
              <a:gd name="adj1" fmla="val 10037"/>
              <a:gd name="adj2" fmla="val -73009"/>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5. </a:t>
            </a:r>
            <a:r>
              <a:rPr lang="es-ES" sz="3200" b="1" dirty="0">
                <a:solidFill>
                  <a:srgbClr val="002060"/>
                </a:solidFill>
                <a:latin typeface="Calibri" pitchFamily="34" charset="0"/>
              </a:rPr>
              <a:t>Sí, me gusta mucho.</a:t>
            </a:r>
            <a:endParaRPr lang="es-ES" sz="3200" b="1" dirty="0">
              <a:solidFill>
                <a:srgbClr val="002060"/>
              </a:solidFill>
              <a:latin typeface="Calibri" pitchFamily="34" charset="0"/>
            </a:endParaRPr>
          </a:p>
        </p:txBody>
      </p:sp>
      <p:sp>
        <p:nvSpPr>
          <p:cNvPr id="11" name="Text Box 158"/>
          <p:cNvSpPr txBox="1">
            <a:spLocks noChangeArrowheads="1"/>
          </p:cNvSpPr>
          <p:nvPr/>
        </p:nvSpPr>
        <p:spPr bwMode="auto">
          <a:xfrm>
            <a:off x="0" y="-27384"/>
            <a:ext cx="9144000" cy="701675"/>
          </a:xfrm>
          <a:prstGeom prst="rect">
            <a:avLst/>
          </a:prstGeom>
          <a:solidFill>
            <a:srgbClr val="002060"/>
          </a:solidFill>
          <a:ln>
            <a:noFill/>
          </a:ln>
          <a:effectLst/>
        </p:spPr>
        <p:txBody>
          <a:bodyPr wrap="square">
            <a:spAutoFit/>
          </a:bodyPr>
          <a:lstStyle/>
          <a:p>
            <a:pPr algn="ctr"/>
            <a:r>
              <a:rPr lang="en-GB" sz="4000" dirty="0" smtClean="0">
                <a:solidFill>
                  <a:srgbClr val="FFFFCC"/>
                </a:solidFill>
                <a:latin typeface="Showcard Gothic" pitchFamily="82" charset="0"/>
              </a:rPr>
              <a:t>¿</a:t>
            </a:r>
            <a:r>
              <a:rPr lang="en-GB" sz="4000" dirty="0" err="1" smtClean="0">
                <a:solidFill>
                  <a:srgbClr val="FFFFCC"/>
                </a:solidFill>
                <a:latin typeface="Showcard Gothic" pitchFamily="82" charset="0"/>
              </a:rPr>
              <a:t>Cuáles</a:t>
            </a:r>
            <a:r>
              <a:rPr lang="en-GB" sz="4000" dirty="0" smtClean="0">
                <a:solidFill>
                  <a:srgbClr val="FFFFCC"/>
                </a:solidFill>
                <a:latin typeface="Showcard Gothic" pitchFamily="82" charset="0"/>
              </a:rPr>
              <a:t> son </a:t>
            </a:r>
            <a:r>
              <a:rPr lang="en-GB" sz="4000" dirty="0" err="1" smtClean="0">
                <a:solidFill>
                  <a:srgbClr val="FFFFCC"/>
                </a:solidFill>
                <a:latin typeface="Showcard Gothic" pitchFamily="82" charset="0"/>
              </a:rPr>
              <a:t>las</a:t>
            </a:r>
            <a:r>
              <a:rPr lang="en-GB" sz="4000" dirty="0" smtClean="0">
                <a:solidFill>
                  <a:srgbClr val="FFFFCC"/>
                </a:solidFill>
                <a:latin typeface="Showcard Gothic" pitchFamily="82" charset="0"/>
              </a:rPr>
              <a:t> </a:t>
            </a:r>
            <a:r>
              <a:rPr lang="en-GB" sz="4000" dirty="0" err="1" smtClean="0">
                <a:solidFill>
                  <a:srgbClr val="FFFFCC"/>
                </a:solidFill>
                <a:latin typeface="Showcard Gothic" pitchFamily="82" charset="0"/>
              </a:rPr>
              <a:t>preguntas</a:t>
            </a:r>
            <a:r>
              <a:rPr lang="en-GB" sz="4000" dirty="0" smtClean="0">
                <a:solidFill>
                  <a:srgbClr val="FFFFCC"/>
                </a:solidFill>
                <a:latin typeface="Showcard Gothic" pitchFamily="82" charset="0"/>
              </a:rPr>
              <a:t>?</a:t>
            </a:r>
            <a:endParaRPr lang="en-GB" sz="4000" dirty="0">
              <a:solidFill>
                <a:srgbClr val="FFFFCC"/>
              </a:solidFill>
              <a:latin typeface="Showcard Gothic" pitchFamily="82" charset="0"/>
            </a:endParaRPr>
          </a:p>
        </p:txBody>
      </p:sp>
    </p:spTree>
    <p:extLst>
      <p:ext uri="{BB962C8B-B14F-4D97-AF65-F5344CB8AC3E}">
        <p14:creationId xmlns:p14="http://schemas.microsoft.com/office/powerpoint/2010/main" val="3904662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205" y="195765"/>
            <a:ext cx="4680520" cy="369332"/>
          </a:xfrm>
          <a:prstGeom prst="rect">
            <a:avLst/>
          </a:prstGeom>
          <a:noFill/>
        </p:spPr>
        <p:txBody>
          <a:bodyPr wrap="square" rtlCol="0">
            <a:spAutoFit/>
          </a:bodyPr>
          <a:lstStyle/>
          <a:p>
            <a:pPr algn="ctr"/>
            <a:r>
              <a:rPr lang="en-GB" b="1" dirty="0" err="1" smtClean="0"/>
              <a:t>Mi</a:t>
            </a:r>
            <a:r>
              <a:rPr lang="en-GB" b="1" dirty="0" smtClean="0"/>
              <a:t> </a:t>
            </a:r>
            <a:r>
              <a:rPr lang="en-GB" b="1" dirty="0" err="1" smtClean="0"/>
              <a:t>vida</a:t>
            </a:r>
            <a:r>
              <a:rPr lang="en-GB" b="1" dirty="0" smtClean="0"/>
              <a:t> en </a:t>
            </a:r>
            <a:r>
              <a:rPr lang="en-GB" b="1" dirty="0" err="1" smtClean="0"/>
              <a:t>seis</a:t>
            </a:r>
            <a:r>
              <a:rPr lang="en-GB" b="1" dirty="0" smtClean="0"/>
              <a:t> </a:t>
            </a:r>
            <a:r>
              <a:rPr lang="en-GB" b="1" dirty="0" err="1" smtClean="0"/>
              <a:t>palabras</a:t>
            </a:r>
            <a:endParaRPr lang="en-GB" b="1" dirty="0"/>
          </a:p>
        </p:txBody>
      </p:sp>
      <p:sp>
        <p:nvSpPr>
          <p:cNvPr id="3" name="TextBox 2"/>
          <p:cNvSpPr txBox="1"/>
          <p:nvPr/>
        </p:nvSpPr>
        <p:spPr>
          <a:xfrm>
            <a:off x="367205" y="692696"/>
            <a:ext cx="4680520" cy="830997"/>
          </a:xfrm>
          <a:prstGeom prst="rect">
            <a:avLst/>
          </a:prstGeom>
          <a:solidFill>
            <a:srgbClr val="002060"/>
          </a:solidFill>
        </p:spPr>
        <p:txBody>
          <a:bodyPr wrap="square" rtlCol="0">
            <a:spAutoFit/>
          </a:bodyPr>
          <a:lstStyle/>
          <a:p>
            <a:pPr algn="ctr"/>
            <a:r>
              <a:rPr lang="en-GB" sz="2400" dirty="0" smtClean="0">
                <a:solidFill>
                  <a:schemeClr val="bg1"/>
                </a:solidFill>
              </a:rPr>
              <a:t>Sol, </a:t>
            </a:r>
            <a:r>
              <a:rPr lang="en-GB" sz="2400" dirty="0" err="1" smtClean="0">
                <a:solidFill>
                  <a:schemeClr val="bg1"/>
                </a:solidFill>
              </a:rPr>
              <a:t>familia</a:t>
            </a:r>
            <a:r>
              <a:rPr lang="en-GB" sz="2400" dirty="0" smtClean="0">
                <a:solidFill>
                  <a:schemeClr val="bg1"/>
                </a:solidFill>
              </a:rPr>
              <a:t>, </a:t>
            </a:r>
            <a:r>
              <a:rPr lang="en-GB" sz="2400" dirty="0" err="1" smtClean="0">
                <a:solidFill>
                  <a:schemeClr val="bg1"/>
                </a:solidFill>
              </a:rPr>
              <a:t>contenta</a:t>
            </a:r>
            <a:r>
              <a:rPr lang="en-GB" sz="2400" dirty="0" smtClean="0">
                <a:solidFill>
                  <a:schemeClr val="bg1"/>
                </a:solidFill>
              </a:rPr>
              <a:t>, </a:t>
            </a:r>
            <a:br>
              <a:rPr lang="en-GB" sz="2400" dirty="0" smtClean="0">
                <a:solidFill>
                  <a:schemeClr val="bg1"/>
                </a:solidFill>
              </a:rPr>
            </a:br>
            <a:r>
              <a:rPr lang="en-GB" sz="2400" dirty="0" err="1" smtClean="0">
                <a:solidFill>
                  <a:schemeClr val="bg1"/>
                </a:solidFill>
              </a:rPr>
              <a:t>desconectar</a:t>
            </a:r>
            <a:r>
              <a:rPr lang="en-GB" sz="2400" dirty="0" smtClean="0">
                <a:solidFill>
                  <a:schemeClr val="bg1"/>
                </a:solidFill>
              </a:rPr>
              <a:t>, </a:t>
            </a:r>
            <a:r>
              <a:rPr lang="en-GB" sz="2400" dirty="0" err="1" smtClean="0">
                <a:solidFill>
                  <a:schemeClr val="bg1"/>
                </a:solidFill>
              </a:rPr>
              <a:t>jugar</a:t>
            </a:r>
            <a:r>
              <a:rPr lang="en-GB" sz="2400" dirty="0" smtClean="0">
                <a:solidFill>
                  <a:schemeClr val="bg1"/>
                </a:solidFill>
              </a:rPr>
              <a:t>, </a:t>
            </a:r>
            <a:r>
              <a:rPr lang="en-GB" sz="2400" dirty="0" err="1" smtClean="0">
                <a:solidFill>
                  <a:schemeClr val="bg1"/>
                </a:solidFill>
              </a:rPr>
              <a:t>correr</a:t>
            </a:r>
            <a:endParaRPr lang="en-GB" sz="2400" dirty="0">
              <a:solidFill>
                <a:schemeClr val="bg1"/>
              </a:solidFill>
            </a:endParaRPr>
          </a:p>
        </p:txBody>
      </p:sp>
      <p:sp>
        <p:nvSpPr>
          <p:cNvPr id="4" name="TextBox 3"/>
          <p:cNvSpPr txBox="1"/>
          <p:nvPr/>
        </p:nvSpPr>
        <p:spPr>
          <a:xfrm>
            <a:off x="367205" y="1702323"/>
            <a:ext cx="4680520" cy="830997"/>
          </a:xfrm>
          <a:prstGeom prst="rect">
            <a:avLst/>
          </a:prstGeom>
          <a:solidFill>
            <a:srgbClr val="002060"/>
          </a:solidFill>
        </p:spPr>
        <p:txBody>
          <a:bodyPr wrap="square" rtlCol="0">
            <a:spAutoFit/>
          </a:bodyPr>
          <a:lstStyle/>
          <a:p>
            <a:pPr algn="ctr"/>
            <a:r>
              <a:rPr lang="en-GB" sz="2400" dirty="0" err="1" smtClean="0">
                <a:solidFill>
                  <a:schemeClr val="bg1"/>
                </a:solidFill>
              </a:rPr>
              <a:t>Lluvia</a:t>
            </a:r>
            <a:r>
              <a:rPr lang="en-GB" sz="2400" dirty="0" smtClean="0">
                <a:solidFill>
                  <a:schemeClr val="bg1"/>
                </a:solidFill>
              </a:rPr>
              <a:t>, </a:t>
            </a:r>
            <a:r>
              <a:rPr lang="en-GB" sz="2400" dirty="0" err="1" smtClean="0">
                <a:solidFill>
                  <a:schemeClr val="bg1"/>
                </a:solidFill>
              </a:rPr>
              <a:t>colegio</a:t>
            </a:r>
            <a:r>
              <a:rPr lang="en-GB" sz="2400" dirty="0" smtClean="0">
                <a:solidFill>
                  <a:schemeClr val="bg1"/>
                </a:solidFill>
              </a:rPr>
              <a:t>, </a:t>
            </a:r>
            <a:r>
              <a:rPr lang="en-GB" sz="2400" dirty="0" err="1" smtClean="0">
                <a:solidFill>
                  <a:schemeClr val="bg1"/>
                </a:solidFill>
              </a:rPr>
              <a:t>cansada</a:t>
            </a:r>
            <a:r>
              <a:rPr lang="en-GB" sz="2400" dirty="0" smtClean="0">
                <a:solidFill>
                  <a:schemeClr val="bg1"/>
                </a:solidFill>
              </a:rPr>
              <a:t>,</a:t>
            </a:r>
            <a:br>
              <a:rPr lang="en-GB" sz="2400" dirty="0" smtClean="0">
                <a:solidFill>
                  <a:schemeClr val="bg1"/>
                </a:solidFill>
              </a:rPr>
            </a:br>
            <a:r>
              <a:rPr lang="en-GB" sz="2400" dirty="0" err="1" smtClean="0">
                <a:solidFill>
                  <a:schemeClr val="bg1"/>
                </a:solidFill>
              </a:rPr>
              <a:t>comunicar</a:t>
            </a:r>
            <a:r>
              <a:rPr lang="en-GB" sz="2400" dirty="0" smtClean="0">
                <a:solidFill>
                  <a:schemeClr val="bg1"/>
                </a:solidFill>
              </a:rPr>
              <a:t>, </a:t>
            </a:r>
            <a:r>
              <a:rPr lang="en-GB" sz="2400" dirty="0" err="1" smtClean="0">
                <a:solidFill>
                  <a:schemeClr val="bg1"/>
                </a:solidFill>
              </a:rPr>
              <a:t>trabajar</a:t>
            </a:r>
            <a:r>
              <a:rPr lang="en-GB" sz="2400" dirty="0" smtClean="0">
                <a:solidFill>
                  <a:schemeClr val="bg1"/>
                </a:solidFill>
              </a:rPr>
              <a:t>, no </a:t>
            </a:r>
            <a:r>
              <a:rPr lang="en-GB" sz="2400" dirty="0" err="1" smtClean="0">
                <a:solidFill>
                  <a:schemeClr val="bg1"/>
                </a:solidFill>
              </a:rPr>
              <a:t>dormir</a:t>
            </a:r>
            <a:endParaRPr lang="en-GB" sz="2400" dirty="0">
              <a:solidFill>
                <a:schemeClr val="bg1"/>
              </a:solidFill>
            </a:endParaRPr>
          </a:p>
        </p:txBody>
      </p:sp>
      <p:sp>
        <p:nvSpPr>
          <p:cNvPr id="5" name="TextBox 4"/>
          <p:cNvSpPr txBox="1"/>
          <p:nvPr/>
        </p:nvSpPr>
        <p:spPr>
          <a:xfrm>
            <a:off x="367205" y="3150260"/>
            <a:ext cx="4680520" cy="1200329"/>
          </a:xfrm>
          <a:prstGeom prst="rect">
            <a:avLst/>
          </a:prstGeom>
          <a:solidFill>
            <a:srgbClr val="002060"/>
          </a:solidFill>
        </p:spPr>
        <p:txBody>
          <a:bodyPr wrap="square" rtlCol="0">
            <a:spAutoFit/>
          </a:bodyPr>
          <a:lstStyle/>
          <a:p>
            <a:pPr algn="ctr"/>
            <a:r>
              <a:rPr lang="en-GB" sz="2400" dirty="0" err="1" smtClean="0">
                <a:solidFill>
                  <a:schemeClr val="bg1"/>
                </a:solidFill>
              </a:rPr>
              <a:t>Yo</a:t>
            </a:r>
            <a:r>
              <a:rPr lang="en-GB" sz="2400" dirty="0" smtClean="0">
                <a:solidFill>
                  <a:schemeClr val="bg1"/>
                </a:solidFill>
              </a:rPr>
              <a:t> soy la </a:t>
            </a:r>
            <a:r>
              <a:rPr lang="en-GB" sz="2400" dirty="0" err="1" smtClean="0">
                <a:solidFill>
                  <a:schemeClr val="bg1"/>
                </a:solidFill>
              </a:rPr>
              <a:t>profe</a:t>
            </a:r>
            <a:r>
              <a:rPr lang="en-GB" sz="2400" dirty="0" smtClean="0">
                <a:solidFill>
                  <a:schemeClr val="bg1"/>
                </a:solidFill>
              </a:rPr>
              <a:t/>
            </a:r>
            <a:br>
              <a:rPr lang="en-GB" sz="2400" dirty="0" smtClean="0">
                <a:solidFill>
                  <a:schemeClr val="bg1"/>
                </a:solidFill>
              </a:rPr>
            </a:br>
            <a:r>
              <a:rPr lang="en-GB" sz="2400" dirty="0" smtClean="0">
                <a:solidFill>
                  <a:schemeClr val="bg1"/>
                </a:solidFill>
              </a:rPr>
              <a:t>Me </a:t>
            </a:r>
            <a:r>
              <a:rPr lang="en-GB" sz="2400" dirty="0" err="1" smtClean="0">
                <a:solidFill>
                  <a:schemeClr val="bg1"/>
                </a:solidFill>
              </a:rPr>
              <a:t>gusta</a:t>
            </a:r>
            <a:r>
              <a:rPr lang="en-GB" sz="2400" dirty="0" smtClean="0">
                <a:solidFill>
                  <a:schemeClr val="bg1"/>
                </a:solidFill>
              </a:rPr>
              <a:t> el </a:t>
            </a:r>
            <a:r>
              <a:rPr lang="en-GB" sz="2400" dirty="0" err="1" smtClean="0">
                <a:solidFill>
                  <a:schemeClr val="bg1"/>
                </a:solidFill>
              </a:rPr>
              <a:t>español</a:t>
            </a:r>
            <a:r>
              <a:rPr lang="en-GB" sz="2400" dirty="0" smtClean="0">
                <a:solidFill>
                  <a:schemeClr val="bg1"/>
                </a:solidFill>
              </a:rPr>
              <a:t/>
            </a:r>
            <a:br>
              <a:rPr lang="en-GB" sz="2400" dirty="0" smtClean="0">
                <a:solidFill>
                  <a:schemeClr val="bg1"/>
                </a:solidFill>
              </a:rPr>
            </a:br>
            <a:r>
              <a:rPr lang="en-GB" sz="2400" dirty="0" err="1" smtClean="0">
                <a:solidFill>
                  <a:schemeClr val="bg1"/>
                </a:solidFill>
              </a:rPr>
              <a:t>Quiero</a:t>
            </a:r>
            <a:r>
              <a:rPr lang="en-GB" sz="2400" dirty="0" smtClean="0">
                <a:solidFill>
                  <a:schemeClr val="bg1"/>
                </a:solidFill>
              </a:rPr>
              <a:t> </a:t>
            </a:r>
            <a:r>
              <a:rPr lang="en-GB" sz="2400" dirty="0" err="1" smtClean="0">
                <a:solidFill>
                  <a:schemeClr val="bg1"/>
                </a:solidFill>
              </a:rPr>
              <a:t>ayudar</a:t>
            </a:r>
            <a:endParaRPr lang="en-GB" sz="2400" dirty="0">
              <a:solidFill>
                <a:schemeClr val="bg1"/>
              </a:solidFill>
            </a:endParaRPr>
          </a:p>
        </p:txBody>
      </p:sp>
      <p:sp>
        <p:nvSpPr>
          <p:cNvPr id="6" name="TextBox 5"/>
          <p:cNvSpPr txBox="1"/>
          <p:nvPr/>
        </p:nvSpPr>
        <p:spPr>
          <a:xfrm>
            <a:off x="369545" y="2780928"/>
            <a:ext cx="4680520" cy="369332"/>
          </a:xfrm>
          <a:prstGeom prst="rect">
            <a:avLst/>
          </a:prstGeom>
          <a:noFill/>
        </p:spPr>
        <p:txBody>
          <a:bodyPr wrap="square" rtlCol="0">
            <a:spAutoFit/>
          </a:bodyPr>
          <a:lstStyle/>
          <a:p>
            <a:pPr algn="ctr"/>
            <a:r>
              <a:rPr lang="en-GB" b="1" dirty="0" err="1" smtClean="0"/>
              <a:t>Mi</a:t>
            </a:r>
            <a:r>
              <a:rPr lang="en-GB" b="1" dirty="0" smtClean="0"/>
              <a:t> Haiku</a:t>
            </a:r>
            <a:endParaRPr lang="en-GB" b="1" dirty="0"/>
          </a:p>
        </p:txBody>
      </p:sp>
      <p:sp>
        <p:nvSpPr>
          <p:cNvPr id="7" name="TextBox 6"/>
          <p:cNvSpPr txBox="1"/>
          <p:nvPr/>
        </p:nvSpPr>
        <p:spPr>
          <a:xfrm>
            <a:off x="367205" y="4941168"/>
            <a:ext cx="4680520" cy="1200329"/>
          </a:xfrm>
          <a:prstGeom prst="rect">
            <a:avLst/>
          </a:prstGeom>
          <a:solidFill>
            <a:srgbClr val="002060"/>
          </a:solidFill>
        </p:spPr>
        <p:txBody>
          <a:bodyPr wrap="square" rtlCol="0">
            <a:spAutoFit/>
          </a:bodyPr>
          <a:lstStyle/>
          <a:p>
            <a:pPr algn="ctr"/>
            <a:r>
              <a:rPr lang="en-GB" sz="2400" dirty="0" err="1" smtClean="0">
                <a:solidFill>
                  <a:schemeClr val="bg1"/>
                </a:solidFill>
              </a:rPr>
              <a:t>Hola</a:t>
            </a:r>
            <a:r>
              <a:rPr lang="en-GB" sz="2400" dirty="0" smtClean="0">
                <a:solidFill>
                  <a:schemeClr val="bg1"/>
                </a:solidFill>
              </a:rPr>
              <a:t> </a:t>
            </a:r>
            <a:r>
              <a:rPr lang="en-GB" sz="2400" dirty="0" err="1" smtClean="0">
                <a:solidFill>
                  <a:schemeClr val="bg1"/>
                </a:solidFill>
              </a:rPr>
              <a:t>Año</a:t>
            </a:r>
            <a:r>
              <a:rPr lang="en-GB" sz="2400" dirty="0" smtClean="0">
                <a:solidFill>
                  <a:schemeClr val="bg1"/>
                </a:solidFill>
              </a:rPr>
              <a:t> 10, </a:t>
            </a:r>
            <a:r>
              <a:rPr lang="en-GB" sz="2400" dirty="0" err="1" smtClean="0">
                <a:solidFill>
                  <a:schemeClr val="bg1"/>
                </a:solidFill>
              </a:rPr>
              <a:t>Adiós</a:t>
            </a:r>
            <a:r>
              <a:rPr lang="en-GB" sz="2400" dirty="0" smtClean="0">
                <a:solidFill>
                  <a:schemeClr val="bg1"/>
                </a:solidFill>
              </a:rPr>
              <a:t> </a:t>
            </a:r>
            <a:r>
              <a:rPr lang="en-GB" sz="2400" dirty="0" err="1" smtClean="0">
                <a:solidFill>
                  <a:schemeClr val="bg1"/>
                </a:solidFill>
              </a:rPr>
              <a:t>Año</a:t>
            </a:r>
            <a:r>
              <a:rPr lang="en-GB" sz="2400" dirty="0" smtClean="0">
                <a:solidFill>
                  <a:schemeClr val="bg1"/>
                </a:solidFill>
              </a:rPr>
              <a:t> 11</a:t>
            </a:r>
            <a:br>
              <a:rPr lang="en-GB" sz="2400" dirty="0" smtClean="0">
                <a:solidFill>
                  <a:schemeClr val="bg1"/>
                </a:solidFill>
              </a:rPr>
            </a:br>
            <a:r>
              <a:rPr lang="en-GB" sz="2400" dirty="0" err="1" smtClean="0">
                <a:solidFill>
                  <a:schemeClr val="bg1"/>
                </a:solidFill>
              </a:rPr>
              <a:t>Hola</a:t>
            </a:r>
            <a:r>
              <a:rPr lang="en-GB" sz="2400" dirty="0" smtClean="0">
                <a:solidFill>
                  <a:schemeClr val="bg1"/>
                </a:solidFill>
              </a:rPr>
              <a:t> </a:t>
            </a:r>
            <a:r>
              <a:rPr lang="en-GB" sz="2400" dirty="0" err="1" smtClean="0">
                <a:solidFill>
                  <a:schemeClr val="bg1"/>
                </a:solidFill>
              </a:rPr>
              <a:t>colegio</a:t>
            </a:r>
            <a:r>
              <a:rPr lang="en-GB" sz="2400" dirty="0" smtClean="0">
                <a:solidFill>
                  <a:schemeClr val="bg1"/>
                </a:solidFill>
              </a:rPr>
              <a:t>, </a:t>
            </a:r>
            <a:r>
              <a:rPr lang="en-GB" sz="2400" dirty="0" err="1" smtClean="0">
                <a:solidFill>
                  <a:schemeClr val="bg1"/>
                </a:solidFill>
              </a:rPr>
              <a:t>adiós</a:t>
            </a:r>
            <a:r>
              <a:rPr lang="en-GB" sz="2400" dirty="0" smtClean="0">
                <a:solidFill>
                  <a:schemeClr val="bg1"/>
                </a:solidFill>
              </a:rPr>
              <a:t> </a:t>
            </a:r>
            <a:r>
              <a:rPr lang="en-GB" sz="2400" dirty="0" err="1" smtClean="0">
                <a:solidFill>
                  <a:schemeClr val="bg1"/>
                </a:solidFill>
              </a:rPr>
              <a:t>vacaciones</a:t>
            </a:r>
            <a:r>
              <a:rPr lang="en-GB" sz="2400" dirty="0" smtClean="0">
                <a:solidFill>
                  <a:schemeClr val="bg1"/>
                </a:solidFill>
              </a:rPr>
              <a:t/>
            </a:r>
            <a:br>
              <a:rPr lang="en-GB" sz="2400" dirty="0" smtClean="0">
                <a:solidFill>
                  <a:schemeClr val="bg1"/>
                </a:solidFill>
              </a:rPr>
            </a:br>
            <a:r>
              <a:rPr lang="en-GB" sz="2400" dirty="0" smtClean="0">
                <a:solidFill>
                  <a:schemeClr val="bg1"/>
                </a:solidFill>
              </a:rPr>
              <a:t>……</a:t>
            </a:r>
            <a:endParaRPr lang="en-GB" sz="2400" dirty="0">
              <a:solidFill>
                <a:schemeClr val="bg1"/>
              </a:solidFill>
            </a:endParaRPr>
          </a:p>
        </p:txBody>
      </p:sp>
      <p:sp>
        <p:nvSpPr>
          <p:cNvPr id="8" name="TextBox 7"/>
          <p:cNvSpPr txBox="1"/>
          <p:nvPr/>
        </p:nvSpPr>
        <p:spPr>
          <a:xfrm>
            <a:off x="367205" y="4571836"/>
            <a:ext cx="4680520" cy="369332"/>
          </a:xfrm>
          <a:prstGeom prst="rect">
            <a:avLst/>
          </a:prstGeom>
          <a:noFill/>
        </p:spPr>
        <p:txBody>
          <a:bodyPr wrap="square" rtlCol="0">
            <a:spAutoFit/>
          </a:bodyPr>
          <a:lstStyle/>
          <a:p>
            <a:pPr algn="ctr"/>
            <a:r>
              <a:rPr lang="en-GB" b="1" dirty="0" err="1" smtClean="0"/>
              <a:t>Hola</a:t>
            </a:r>
            <a:r>
              <a:rPr lang="en-GB" b="1" dirty="0" smtClean="0"/>
              <a:t>… </a:t>
            </a:r>
            <a:r>
              <a:rPr lang="en-GB" b="1" dirty="0" err="1" smtClean="0"/>
              <a:t>Adiós</a:t>
            </a:r>
            <a:r>
              <a:rPr lang="en-GB" b="1" dirty="0" smtClean="0"/>
              <a:t>…</a:t>
            </a:r>
            <a:endParaRPr lang="en-GB" b="1" dirty="0"/>
          </a:p>
        </p:txBody>
      </p:sp>
    </p:spTree>
    <p:extLst>
      <p:ext uri="{BB962C8B-B14F-4D97-AF65-F5344CB8AC3E}">
        <p14:creationId xmlns:p14="http://schemas.microsoft.com/office/powerpoint/2010/main" val="393172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536" y="31992"/>
            <a:ext cx="4680520" cy="584775"/>
          </a:xfrm>
          <a:prstGeom prst="rect">
            <a:avLst/>
          </a:prstGeom>
          <a:noFill/>
        </p:spPr>
        <p:txBody>
          <a:bodyPr wrap="square" rtlCol="0">
            <a:spAutoFit/>
          </a:bodyPr>
          <a:lstStyle/>
          <a:p>
            <a:pPr algn="ctr"/>
            <a:r>
              <a:rPr lang="en-GB" sz="3200" b="1" dirty="0" err="1" smtClean="0">
                <a:latin typeface="Bradley Hand ITC" pitchFamily="66" charset="0"/>
              </a:rPr>
              <a:t>Mi</a:t>
            </a:r>
            <a:r>
              <a:rPr lang="en-GB" sz="3200" b="1" dirty="0" smtClean="0">
                <a:latin typeface="Bradley Hand ITC" pitchFamily="66" charset="0"/>
              </a:rPr>
              <a:t> </a:t>
            </a:r>
            <a:r>
              <a:rPr lang="en-GB" sz="3200" b="1" dirty="0" err="1" smtClean="0">
                <a:latin typeface="Bradley Hand ITC" pitchFamily="66" charset="0"/>
              </a:rPr>
              <a:t>vida</a:t>
            </a:r>
            <a:r>
              <a:rPr lang="en-GB" sz="3200" b="1" dirty="0" smtClean="0">
                <a:latin typeface="Bradley Hand ITC" pitchFamily="66" charset="0"/>
              </a:rPr>
              <a:t> en </a:t>
            </a:r>
            <a:r>
              <a:rPr lang="en-GB" sz="3200" b="1" dirty="0" err="1" smtClean="0">
                <a:latin typeface="Bradley Hand ITC" pitchFamily="66" charset="0"/>
              </a:rPr>
              <a:t>seis</a:t>
            </a:r>
            <a:r>
              <a:rPr lang="en-GB" sz="3200" b="1" dirty="0" smtClean="0">
                <a:latin typeface="Bradley Hand ITC" pitchFamily="66" charset="0"/>
              </a:rPr>
              <a:t> </a:t>
            </a:r>
            <a:r>
              <a:rPr lang="en-GB" sz="3200" b="1" dirty="0" err="1" smtClean="0">
                <a:latin typeface="Bradley Hand ITC" pitchFamily="66" charset="0"/>
              </a:rPr>
              <a:t>palabras</a:t>
            </a:r>
            <a:endParaRPr lang="en-GB" sz="3200" b="1" dirty="0">
              <a:latin typeface="Bradley Hand ITC" pitchFamily="66" charset="0"/>
            </a:endParaRPr>
          </a:p>
        </p:txBody>
      </p:sp>
      <p:sp>
        <p:nvSpPr>
          <p:cNvPr id="3" name="TextBox 2"/>
          <p:cNvSpPr txBox="1"/>
          <p:nvPr/>
        </p:nvSpPr>
        <p:spPr>
          <a:xfrm rot="20670416">
            <a:off x="98895" y="900511"/>
            <a:ext cx="4680520" cy="830997"/>
          </a:xfrm>
          <a:prstGeom prst="rect">
            <a:avLst/>
          </a:prstGeom>
          <a:solidFill>
            <a:srgbClr val="FFFF66"/>
          </a:solidFill>
          <a:effectLst>
            <a:outerShdw blurRad="50800" dist="38100" dir="8100000" algn="tr" rotWithShape="0">
              <a:prstClr val="black">
                <a:alpha val="40000"/>
              </a:prstClr>
            </a:outerShdw>
          </a:effectLst>
        </p:spPr>
        <p:txBody>
          <a:bodyPr wrap="square" rtlCol="0">
            <a:spAutoFit/>
          </a:bodyPr>
          <a:lstStyle/>
          <a:p>
            <a:pPr algn="ctr"/>
            <a:r>
              <a:rPr lang="en-GB" sz="2400" dirty="0" smtClean="0">
                <a:solidFill>
                  <a:srgbClr val="002060"/>
                </a:solidFill>
                <a:latin typeface="Antigoni" pitchFamily="34" charset="0"/>
              </a:rPr>
              <a:t>Sol, </a:t>
            </a:r>
            <a:r>
              <a:rPr lang="en-GB" sz="2400" dirty="0" err="1" smtClean="0">
                <a:solidFill>
                  <a:srgbClr val="002060"/>
                </a:solidFill>
                <a:latin typeface="Antigoni" pitchFamily="34" charset="0"/>
              </a:rPr>
              <a:t>familia</a:t>
            </a:r>
            <a:r>
              <a:rPr lang="en-GB" sz="2400" dirty="0" smtClean="0">
                <a:solidFill>
                  <a:srgbClr val="002060"/>
                </a:solidFill>
                <a:latin typeface="Antigoni" pitchFamily="34" charset="0"/>
              </a:rPr>
              <a:t>, </a:t>
            </a:r>
            <a:r>
              <a:rPr lang="en-GB" sz="2400" dirty="0" err="1" smtClean="0">
                <a:solidFill>
                  <a:srgbClr val="002060"/>
                </a:solidFill>
                <a:latin typeface="Antigoni" pitchFamily="34" charset="0"/>
              </a:rPr>
              <a:t>contenta</a:t>
            </a:r>
            <a:r>
              <a:rPr lang="en-GB" sz="2400" dirty="0" smtClean="0">
                <a:solidFill>
                  <a:srgbClr val="002060"/>
                </a:solidFill>
                <a:latin typeface="Antigoni" pitchFamily="34" charset="0"/>
              </a:rPr>
              <a:t>, </a:t>
            </a:r>
            <a:br>
              <a:rPr lang="en-GB" sz="2400" dirty="0" smtClean="0">
                <a:solidFill>
                  <a:srgbClr val="002060"/>
                </a:solidFill>
                <a:latin typeface="Antigoni" pitchFamily="34" charset="0"/>
              </a:rPr>
            </a:br>
            <a:r>
              <a:rPr lang="en-GB" sz="2400" dirty="0" err="1" smtClean="0">
                <a:solidFill>
                  <a:srgbClr val="002060"/>
                </a:solidFill>
                <a:latin typeface="Antigoni" pitchFamily="34" charset="0"/>
              </a:rPr>
              <a:t>desconectar</a:t>
            </a:r>
            <a:r>
              <a:rPr lang="en-GB" sz="2400" dirty="0" smtClean="0">
                <a:solidFill>
                  <a:srgbClr val="002060"/>
                </a:solidFill>
                <a:latin typeface="Antigoni" pitchFamily="34" charset="0"/>
              </a:rPr>
              <a:t>, </a:t>
            </a:r>
            <a:r>
              <a:rPr lang="en-GB" sz="2400" dirty="0" err="1" smtClean="0">
                <a:solidFill>
                  <a:srgbClr val="002060"/>
                </a:solidFill>
                <a:latin typeface="Antigoni" pitchFamily="34" charset="0"/>
              </a:rPr>
              <a:t>jugar</a:t>
            </a:r>
            <a:r>
              <a:rPr lang="en-GB" sz="2400" dirty="0" smtClean="0">
                <a:solidFill>
                  <a:srgbClr val="002060"/>
                </a:solidFill>
                <a:latin typeface="Antigoni" pitchFamily="34" charset="0"/>
              </a:rPr>
              <a:t>, </a:t>
            </a:r>
            <a:r>
              <a:rPr lang="en-GB" sz="2400" dirty="0" err="1" smtClean="0">
                <a:solidFill>
                  <a:srgbClr val="002060"/>
                </a:solidFill>
                <a:latin typeface="Antigoni" pitchFamily="34" charset="0"/>
              </a:rPr>
              <a:t>correr</a:t>
            </a:r>
            <a:endParaRPr lang="en-GB" sz="2400" dirty="0">
              <a:solidFill>
                <a:srgbClr val="002060"/>
              </a:solidFill>
              <a:latin typeface="Antigoni" pitchFamily="34" charset="0"/>
            </a:endParaRPr>
          </a:p>
        </p:txBody>
      </p:sp>
      <p:sp>
        <p:nvSpPr>
          <p:cNvPr id="4" name="TextBox 3"/>
          <p:cNvSpPr txBox="1"/>
          <p:nvPr/>
        </p:nvSpPr>
        <p:spPr>
          <a:xfrm>
            <a:off x="4283968" y="2341545"/>
            <a:ext cx="4680520" cy="830997"/>
          </a:xfrm>
          <a:prstGeom prst="rect">
            <a:avLst/>
          </a:prstGeom>
          <a:solidFill>
            <a:schemeClr val="tx1">
              <a:lumMod val="75000"/>
              <a:lumOff val="25000"/>
            </a:schemeClr>
          </a:solidFill>
          <a:effectLst>
            <a:outerShdw blurRad="76200" dir="18900000" sy="23000" kx="-1200000" algn="bl" rotWithShape="0">
              <a:prstClr val="black">
                <a:alpha val="20000"/>
              </a:prstClr>
            </a:outerShdw>
          </a:effectLst>
        </p:spPr>
        <p:txBody>
          <a:bodyPr wrap="square" rtlCol="0">
            <a:spAutoFit/>
          </a:bodyPr>
          <a:lstStyle/>
          <a:p>
            <a:pPr algn="ctr"/>
            <a:r>
              <a:rPr lang="en-GB" sz="2400" b="1" dirty="0" err="1" smtClean="0">
                <a:solidFill>
                  <a:srgbClr val="FFFFCC"/>
                </a:solidFill>
              </a:rPr>
              <a:t>Lluvia</a:t>
            </a:r>
            <a:r>
              <a:rPr lang="en-GB" sz="2400" b="1" dirty="0" smtClean="0">
                <a:solidFill>
                  <a:srgbClr val="FFFFCC"/>
                </a:solidFill>
              </a:rPr>
              <a:t>, </a:t>
            </a:r>
            <a:r>
              <a:rPr lang="en-GB" sz="2400" b="1" dirty="0" err="1" smtClean="0">
                <a:solidFill>
                  <a:srgbClr val="FFFFCC"/>
                </a:solidFill>
              </a:rPr>
              <a:t>colegio</a:t>
            </a:r>
            <a:r>
              <a:rPr lang="en-GB" sz="2400" b="1" dirty="0" smtClean="0">
                <a:solidFill>
                  <a:srgbClr val="FFFFCC"/>
                </a:solidFill>
              </a:rPr>
              <a:t>, </a:t>
            </a:r>
            <a:r>
              <a:rPr lang="en-GB" sz="2400" b="1" dirty="0" err="1" smtClean="0">
                <a:solidFill>
                  <a:srgbClr val="FFFFCC"/>
                </a:solidFill>
              </a:rPr>
              <a:t>cansada</a:t>
            </a:r>
            <a:r>
              <a:rPr lang="en-GB" sz="2400" b="1" dirty="0" smtClean="0">
                <a:solidFill>
                  <a:srgbClr val="FFFFCC"/>
                </a:solidFill>
              </a:rPr>
              <a:t>,</a:t>
            </a:r>
            <a:br>
              <a:rPr lang="en-GB" sz="2400" b="1" dirty="0" smtClean="0">
                <a:solidFill>
                  <a:srgbClr val="FFFFCC"/>
                </a:solidFill>
              </a:rPr>
            </a:br>
            <a:r>
              <a:rPr lang="en-GB" sz="2400" b="1" dirty="0" err="1" smtClean="0">
                <a:solidFill>
                  <a:srgbClr val="FFFFCC"/>
                </a:solidFill>
              </a:rPr>
              <a:t>comunicar</a:t>
            </a:r>
            <a:r>
              <a:rPr lang="en-GB" sz="2400" b="1" dirty="0" smtClean="0">
                <a:solidFill>
                  <a:srgbClr val="FFFFCC"/>
                </a:solidFill>
              </a:rPr>
              <a:t>, </a:t>
            </a:r>
            <a:r>
              <a:rPr lang="en-GB" sz="2400" b="1" dirty="0" err="1" smtClean="0">
                <a:solidFill>
                  <a:srgbClr val="FFFFCC"/>
                </a:solidFill>
              </a:rPr>
              <a:t>trabajar</a:t>
            </a:r>
            <a:r>
              <a:rPr lang="en-GB" sz="2400" b="1" dirty="0" smtClean="0">
                <a:solidFill>
                  <a:srgbClr val="FFFFCC"/>
                </a:solidFill>
              </a:rPr>
              <a:t>, no </a:t>
            </a:r>
            <a:r>
              <a:rPr lang="en-GB" sz="2400" b="1" dirty="0" err="1" smtClean="0">
                <a:solidFill>
                  <a:srgbClr val="FFFFCC"/>
                </a:solidFill>
              </a:rPr>
              <a:t>dormir</a:t>
            </a:r>
            <a:endParaRPr lang="en-GB" sz="2400" b="1" dirty="0">
              <a:solidFill>
                <a:srgbClr val="FFFFCC"/>
              </a:solidFill>
            </a:endParaRPr>
          </a:p>
        </p:txBody>
      </p:sp>
      <p:sp>
        <p:nvSpPr>
          <p:cNvPr id="5" name="TextBox 4"/>
          <p:cNvSpPr txBox="1"/>
          <p:nvPr/>
        </p:nvSpPr>
        <p:spPr>
          <a:xfrm rot="21311495">
            <a:off x="423493" y="3387163"/>
            <a:ext cx="4680520" cy="1200329"/>
          </a:xfrm>
          <a:prstGeom prst="rect">
            <a:avLst/>
          </a:prstGeom>
          <a:solidFill>
            <a:srgbClr val="FFFF66"/>
          </a:solidFill>
          <a:effectLst>
            <a:outerShdw blurRad="50800" dist="38100" dir="5400000" algn="t" rotWithShape="0">
              <a:prstClr val="black">
                <a:alpha val="40000"/>
              </a:prstClr>
            </a:outerShdw>
          </a:effectLst>
        </p:spPr>
        <p:txBody>
          <a:bodyPr wrap="square" rtlCol="0">
            <a:spAutoFit/>
          </a:bodyPr>
          <a:lstStyle/>
          <a:p>
            <a:pPr algn="ctr"/>
            <a:r>
              <a:rPr lang="en-GB" sz="2400" b="1" dirty="0" err="1" smtClean="0">
                <a:solidFill>
                  <a:srgbClr val="002060"/>
                </a:solidFill>
                <a:latin typeface="Antigoni" pitchFamily="34" charset="0"/>
              </a:rPr>
              <a:t>Yo</a:t>
            </a:r>
            <a:r>
              <a:rPr lang="en-GB" sz="2400" b="1" dirty="0" smtClean="0">
                <a:solidFill>
                  <a:srgbClr val="002060"/>
                </a:solidFill>
                <a:latin typeface="Antigoni" pitchFamily="34" charset="0"/>
              </a:rPr>
              <a:t> soy la </a:t>
            </a:r>
            <a:r>
              <a:rPr lang="en-GB" sz="2400" b="1" dirty="0" err="1" smtClean="0">
                <a:solidFill>
                  <a:srgbClr val="002060"/>
                </a:solidFill>
                <a:latin typeface="Antigoni" pitchFamily="34" charset="0"/>
              </a:rPr>
              <a:t>profe</a:t>
            </a:r>
            <a:r>
              <a:rPr lang="en-GB" sz="2400" b="1" dirty="0" smtClean="0">
                <a:solidFill>
                  <a:srgbClr val="002060"/>
                </a:solidFill>
                <a:latin typeface="Antigoni" pitchFamily="34" charset="0"/>
              </a:rPr>
              <a:t/>
            </a:r>
            <a:br>
              <a:rPr lang="en-GB" sz="2400" b="1" dirty="0" smtClean="0">
                <a:solidFill>
                  <a:srgbClr val="002060"/>
                </a:solidFill>
                <a:latin typeface="Antigoni" pitchFamily="34" charset="0"/>
              </a:rPr>
            </a:br>
            <a:r>
              <a:rPr lang="en-GB" sz="2400" b="1" dirty="0" smtClean="0">
                <a:solidFill>
                  <a:srgbClr val="002060"/>
                </a:solidFill>
                <a:latin typeface="Antigoni" pitchFamily="34" charset="0"/>
              </a:rPr>
              <a:t>Me </a:t>
            </a:r>
            <a:r>
              <a:rPr lang="en-GB" sz="2400" b="1" dirty="0" err="1" smtClean="0">
                <a:solidFill>
                  <a:srgbClr val="002060"/>
                </a:solidFill>
                <a:latin typeface="Antigoni" pitchFamily="34" charset="0"/>
              </a:rPr>
              <a:t>gusta</a:t>
            </a:r>
            <a:r>
              <a:rPr lang="en-GB" sz="2400" b="1" dirty="0" smtClean="0">
                <a:solidFill>
                  <a:srgbClr val="002060"/>
                </a:solidFill>
                <a:latin typeface="Antigoni" pitchFamily="34" charset="0"/>
              </a:rPr>
              <a:t> el </a:t>
            </a:r>
            <a:r>
              <a:rPr lang="en-GB" sz="2400" b="1" dirty="0" err="1" smtClean="0">
                <a:solidFill>
                  <a:srgbClr val="002060"/>
                </a:solidFill>
                <a:latin typeface="Antigoni" pitchFamily="34" charset="0"/>
              </a:rPr>
              <a:t>español</a:t>
            </a:r>
            <a:r>
              <a:rPr lang="en-GB" sz="2400" b="1" dirty="0" smtClean="0">
                <a:solidFill>
                  <a:srgbClr val="002060"/>
                </a:solidFill>
                <a:latin typeface="Antigoni" pitchFamily="34" charset="0"/>
              </a:rPr>
              <a:t/>
            </a:r>
            <a:br>
              <a:rPr lang="en-GB" sz="2400" b="1" dirty="0" smtClean="0">
                <a:solidFill>
                  <a:srgbClr val="002060"/>
                </a:solidFill>
                <a:latin typeface="Antigoni" pitchFamily="34" charset="0"/>
              </a:rPr>
            </a:br>
            <a:r>
              <a:rPr lang="en-GB" sz="2400" b="1" dirty="0" err="1" smtClean="0">
                <a:solidFill>
                  <a:srgbClr val="002060"/>
                </a:solidFill>
                <a:latin typeface="Antigoni" pitchFamily="34" charset="0"/>
              </a:rPr>
              <a:t>Quiero</a:t>
            </a:r>
            <a:r>
              <a:rPr lang="en-GB" sz="2400" b="1" dirty="0" smtClean="0">
                <a:solidFill>
                  <a:srgbClr val="002060"/>
                </a:solidFill>
                <a:latin typeface="Antigoni" pitchFamily="34" charset="0"/>
              </a:rPr>
              <a:t> </a:t>
            </a:r>
            <a:r>
              <a:rPr lang="en-GB" sz="2400" b="1" dirty="0" err="1" smtClean="0">
                <a:solidFill>
                  <a:srgbClr val="002060"/>
                </a:solidFill>
                <a:latin typeface="Antigoni" pitchFamily="34" charset="0"/>
              </a:rPr>
              <a:t>ayudar</a:t>
            </a:r>
            <a:endParaRPr lang="en-GB" sz="2400" b="1" dirty="0">
              <a:solidFill>
                <a:srgbClr val="002060"/>
              </a:solidFill>
              <a:latin typeface="Antigoni" pitchFamily="34" charset="0"/>
            </a:endParaRPr>
          </a:p>
        </p:txBody>
      </p:sp>
      <p:sp>
        <p:nvSpPr>
          <p:cNvPr id="6" name="TextBox 5"/>
          <p:cNvSpPr txBox="1"/>
          <p:nvPr/>
        </p:nvSpPr>
        <p:spPr>
          <a:xfrm>
            <a:off x="369545" y="2780928"/>
            <a:ext cx="4680520" cy="646331"/>
          </a:xfrm>
          <a:prstGeom prst="rect">
            <a:avLst/>
          </a:prstGeom>
          <a:noFill/>
        </p:spPr>
        <p:txBody>
          <a:bodyPr wrap="square" rtlCol="0">
            <a:spAutoFit/>
          </a:bodyPr>
          <a:lstStyle/>
          <a:p>
            <a:pPr algn="ctr"/>
            <a:r>
              <a:rPr lang="en-GB" sz="3600" b="1" dirty="0" err="1" smtClean="0">
                <a:latin typeface="Bradley Hand ITC" pitchFamily="66" charset="0"/>
              </a:rPr>
              <a:t>Mi</a:t>
            </a:r>
            <a:r>
              <a:rPr lang="en-GB" sz="3600" b="1" dirty="0" smtClean="0">
                <a:latin typeface="Bradley Hand ITC" pitchFamily="66" charset="0"/>
              </a:rPr>
              <a:t> Haiku</a:t>
            </a:r>
            <a:endParaRPr lang="en-GB" sz="3600" b="1" dirty="0">
              <a:latin typeface="Bradley Hand ITC" pitchFamily="66" charset="0"/>
            </a:endParaRPr>
          </a:p>
        </p:txBody>
      </p:sp>
      <p:sp>
        <p:nvSpPr>
          <p:cNvPr id="7" name="TextBox 6"/>
          <p:cNvSpPr txBox="1"/>
          <p:nvPr/>
        </p:nvSpPr>
        <p:spPr>
          <a:xfrm rot="503554">
            <a:off x="2511985" y="5083359"/>
            <a:ext cx="4680520" cy="1200329"/>
          </a:xfrm>
          <a:prstGeom prst="rect">
            <a:avLst/>
          </a:prstGeom>
          <a:solidFill>
            <a:schemeClr val="tx1">
              <a:lumMod val="75000"/>
              <a:lumOff val="25000"/>
            </a:schemeClr>
          </a:solidFill>
          <a:effectLst>
            <a:outerShdw blurRad="50800" dist="38100" dir="5400000" algn="t" rotWithShape="0">
              <a:prstClr val="black">
                <a:alpha val="40000"/>
              </a:prstClr>
            </a:outerShdw>
          </a:effectLst>
        </p:spPr>
        <p:txBody>
          <a:bodyPr wrap="square" rtlCol="0">
            <a:spAutoFit/>
          </a:bodyPr>
          <a:lstStyle/>
          <a:p>
            <a:pPr algn="ctr"/>
            <a:r>
              <a:rPr lang="en-GB" sz="2400" b="1" dirty="0" err="1" smtClean="0">
                <a:solidFill>
                  <a:srgbClr val="FFFFCC"/>
                </a:solidFill>
              </a:rPr>
              <a:t>Hola</a:t>
            </a:r>
            <a:r>
              <a:rPr lang="en-GB" sz="2400" b="1" dirty="0" smtClean="0">
                <a:solidFill>
                  <a:srgbClr val="FFFFCC"/>
                </a:solidFill>
              </a:rPr>
              <a:t> </a:t>
            </a:r>
            <a:r>
              <a:rPr lang="en-GB" sz="2400" b="1" dirty="0" err="1" smtClean="0">
                <a:solidFill>
                  <a:srgbClr val="FFFFCC"/>
                </a:solidFill>
              </a:rPr>
              <a:t>Año</a:t>
            </a:r>
            <a:r>
              <a:rPr lang="en-GB" sz="2400" b="1" dirty="0" smtClean="0">
                <a:solidFill>
                  <a:srgbClr val="FFFFCC"/>
                </a:solidFill>
              </a:rPr>
              <a:t> 10, </a:t>
            </a:r>
            <a:r>
              <a:rPr lang="en-GB" sz="2400" b="1" dirty="0" err="1" smtClean="0">
                <a:solidFill>
                  <a:srgbClr val="FFFFCC"/>
                </a:solidFill>
              </a:rPr>
              <a:t>Adiós</a:t>
            </a:r>
            <a:r>
              <a:rPr lang="en-GB" sz="2400" b="1" dirty="0" smtClean="0">
                <a:solidFill>
                  <a:srgbClr val="FFFFCC"/>
                </a:solidFill>
              </a:rPr>
              <a:t> </a:t>
            </a:r>
            <a:r>
              <a:rPr lang="en-GB" sz="2400" b="1" dirty="0" err="1" smtClean="0">
                <a:solidFill>
                  <a:srgbClr val="FFFFCC"/>
                </a:solidFill>
              </a:rPr>
              <a:t>Año</a:t>
            </a:r>
            <a:r>
              <a:rPr lang="en-GB" sz="2400" b="1" dirty="0" smtClean="0">
                <a:solidFill>
                  <a:srgbClr val="FFFFCC"/>
                </a:solidFill>
              </a:rPr>
              <a:t> 11</a:t>
            </a:r>
            <a:br>
              <a:rPr lang="en-GB" sz="2400" b="1" dirty="0" smtClean="0">
                <a:solidFill>
                  <a:srgbClr val="FFFFCC"/>
                </a:solidFill>
              </a:rPr>
            </a:br>
            <a:r>
              <a:rPr lang="en-GB" sz="2400" b="1" dirty="0" err="1" smtClean="0">
                <a:solidFill>
                  <a:srgbClr val="FFFFCC"/>
                </a:solidFill>
              </a:rPr>
              <a:t>Hola</a:t>
            </a:r>
            <a:r>
              <a:rPr lang="en-GB" sz="2400" b="1" dirty="0" smtClean="0">
                <a:solidFill>
                  <a:srgbClr val="FFFFCC"/>
                </a:solidFill>
              </a:rPr>
              <a:t> </a:t>
            </a:r>
            <a:r>
              <a:rPr lang="en-GB" sz="2400" b="1" dirty="0" err="1" smtClean="0">
                <a:solidFill>
                  <a:srgbClr val="FFFFCC"/>
                </a:solidFill>
              </a:rPr>
              <a:t>colegio</a:t>
            </a:r>
            <a:r>
              <a:rPr lang="en-GB" sz="2400" b="1" dirty="0" smtClean="0">
                <a:solidFill>
                  <a:srgbClr val="FFFFCC"/>
                </a:solidFill>
              </a:rPr>
              <a:t>, </a:t>
            </a:r>
            <a:r>
              <a:rPr lang="en-GB" sz="2400" b="1" dirty="0" err="1" smtClean="0">
                <a:solidFill>
                  <a:srgbClr val="FFFFCC"/>
                </a:solidFill>
              </a:rPr>
              <a:t>adiós</a:t>
            </a:r>
            <a:r>
              <a:rPr lang="en-GB" sz="2400" b="1" dirty="0" smtClean="0">
                <a:solidFill>
                  <a:srgbClr val="FFFFCC"/>
                </a:solidFill>
              </a:rPr>
              <a:t> </a:t>
            </a:r>
            <a:r>
              <a:rPr lang="en-GB" sz="2400" b="1" dirty="0" err="1" smtClean="0">
                <a:solidFill>
                  <a:srgbClr val="FFFFCC"/>
                </a:solidFill>
              </a:rPr>
              <a:t>vacaciones</a:t>
            </a:r>
            <a:r>
              <a:rPr lang="en-GB" sz="2400" b="1" dirty="0" smtClean="0">
                <a:solidFill>
                  <a:srgbClr val="FFFFCC"/>
                </a:solidFill>
              </a:rPr>
              <a:t/>
            </a:r>
            <a:br>
              <a:rPr lang="en-GB" sz="2400" b="1" dirty="0" smtClean="0">
                <a:solidFill>
                  <a:srgbClr val="FFFFCC"/>
                </a:solidFill>
              </a:rPr>
            </a:br>
            <a:r>
              <a:rPr lang="en-GB" sz="2400" b="1" dirty="0" smtClean="0">
                <a:solidFill>
                  <a:srgbClr val="FFFFCC"/>
                </a:solidFill>
              </a:rPr>
              <a:t>……</a:t>
            </a:r>
            <a:endParaRPr lang="en-GB" sz="2400" b="1" dirty="0">
              <a:solidFill>
                <a:srgbClr val="FFFF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805" y="3571231"/>
            <a:ext cx="2407702" cy="16016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695" y="324379"/>
            <a:ext cx="2088232" cy="1670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26738">
            <a:off x="3141885" y="1636140"/>
            <a:ext cx="696546" cy="1107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103" y="463014"/>
            <a:ext cx="1087937" cy="10199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1" y="5021943"/>
            <a:ext cx="2276475" cy="16859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8796" y="711327"/>
            <a:ext cx="2025204" cy="15432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44" y="2452578"/>
            <a:ext cx="1479995" cy="14399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431" y="2602575"/>
            <a:ext cx="835225" cy="466385"/>
          </a:xfrm>
          <a:prstGeom prst="rect">
            <a:avLst/>
          </a:prstGeom>
        </p:spPr>
      </p:pic>
      <p:pic>
        <p:nvPicPr>
          <p:cNvPr id="1033" name="Picture 9"/>
          <p:cNvPicPr>
            <a:picLocks noChangeAspect="1" noChangeArrowheads="1"/>
          </p:cNvPicPr>
          <p:nvPr/>
        </p:nvPicPr>
        <p:blipFill>
          <a:blip r:embed="rId10"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420246" y="3344441"/>
            <a:ext cx="544242" cy="64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026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568952" cy="3477875"/>
          </a:xfrm>
          <a:prstGeom prst="rect">
            <a:avLst/>
          </a:prstGeom>
          <a:noFill/>
        </p:spPr>
        <p:txBody>
          <a:bodyPr wrap="square" rtlCol="0">
            <a:spAutoFit/>
          </a:bodyPr>
          <a:lstStyle/>
          <a:p>
            <a:r>
              <a:rPr lang="en-GB" sz="2000" dirty="0" smtClean="0"/>
              <a:t>Y11</a:t>
            </a:r>
            <a:br>
              <a:rPr lang="en-GB" sz="2000" dirty="0" smtClean="0"/>
            </a:br>
            <a:r>
              <a:rPr lang="en-GB" sz="2000" dirty="0" smtClean="0"/>
              <a:t>Autumn Term</a:t>
            </a:r>
            <a:br>
              <a:rPr lang="en-GB" sz="2000" dirty="0" smtClean="0"/>
            </a:br>
            <a:r>
              <a:rPr lang="en-GB" sz="2000" dirty="0" smtClean="0"/>
              <a:t>1.  Food &amp; Drink</a:t>
            </a:r>
            <a:br>
              <a:rPr lang="en-GB" sz="2000" dirty="0" smtClean="0"/>
            </a:br>
            <a:r>
              <a:rPr lang="en-GB" sz="2000" dirty="0" smtClean="0"/>
              <a:t>2.  Eating out – restaurants &amp; cafés</a:t>
            </a:r>
            <a:br>
              <a:rPr lang="en-GB" sz="2000" dirty="0" smtClean="0"/>
            </a:br>
            <a:r>
              <a:rPr lang="en-GB" sz="2000" dirty="0" smtClean="0"/>
              <a:t>3.  Speaking assessment 4 = conversation in a restaurant</a:t>
            </a:r>
            <a:br>
              <a:rPr lang="en-GB" sz="2000" dirty="0" smtClean="0"/>
            </a:br>
            <a:r>
              <a:rPr lang="en-GB" sz="2000" dirty="0" smtClean="0"/>
              <a:t/>
            </a:r>
            <a:br>
              <a:rPr lang="en-GB" sz="2000" dirty="0" smtClean="0"/>
            </a:br>
            <a:r>
              <a:rPr lang="en-GB" sz="2000" dirty="0" smtClean="0"/>
              <a:t>4.  Jobs</a:t>
            </a:r>
            <a:br>
              <a:rPr lang="en-GB" sz="2000" dirty="0" smtClean="0"/>
            </a:br>
            <a:r>
              <a:rPr lang="en-GB" sz="2000" dirty="0" smtClean="0"/>
              <a:t>5.  CV</a:t>
            </a:r>
            <a:br>
              <a:rPr lang="en-GB" sz="2000" dirty="0" smtClean="0"/>
            </a:br>
            <a:r>
              <a:rPr lang="en-GB" sz="2000" dirty="0" smtClean="0"/>
              <a:t>6.  Talking about the future</a:t>
            </a:r>
            <a:br>
              <a:rPr lang="en-GB" sz="2000" dirty="0" smtClean="0"/>
            </a:br>
            <a:r>
              <a:rPr lang="en-GB" sz="2000" dirty="0" smtClean="0"/>
              <a:t>7. Letters of application</a:t>
            </a:r>
            <a:br>
              <a:rPr lang="en-GB" sz="2000" dirty="0" smtClean="0"/>
            </a:br>
            <a:r>
              <a:rPr lang="en-GB" sz="2000" dirty="0" smtClean="0"/>
              <a:t>8. Writing assessment 2 = application for a summer job</a:t>
            </a:r>
            <a:endParaRPr lang="en-GB" sz="2000" dirty="0"/>
          </a:p>
        </p:txBody>
      </p:sp>
      <p:sp>
        <p:nvSpPr>
          <p:cNvPr id="3" name="TextBox 2"/>
          <p:cNvSpPr txBox="1"/>
          <p:nvPr/>
        </p:nvSpPr>
        <p:spPr>
          <a:xfrm>
            <a:off x="261522" y="3717032"/>
            <a:ext cx="9637994" cy="2862322"/>
          </a:xfrm>
          <a:prstGeom prst="rect">
            <a:avLst/>
          </a:prstGeom>
          <a:noFill/>
        </p:spPr>
        <p:txBody>
          <a:bodyPr wrap="square" rtlCol="0">
            <a:spAutoFit/>
          </a:bodyPr>
          <a:lstStyle/>
          <a:p>
            <a:r>
              <a:rPr lang="en-GB" sz="2000" dirty="0" smtClean="0"/>
              <a:t>Y11</a:t>
            </a:r>
            <a:br>
              <a:rPr lang="en-GB" sz="2000" dirty="0" smtClean="0"/>
            </a:br>
            <a:r>
              <a:rPr lang="en-GB" sz="2000" dirty="0" smtClean="0"/>
              <a:t>Spring Term</a:t>
            </a:r>
            <a:br>
              <a:rPr lang="en-GB" sz="2000" dirty="0" smtClean="0"/>
            </a:br>
            <a:r>
              <a:rPr lang="en-GB" sz="2000" dirty="0" smtClean="0"/>
              <a:t>1.  Talking about past experiences</a:t>
            </a:r>
            <a:br>
              <a:rPr lang="en-GB" sz="2000" dirty="0" smtClean="0"/>
            </a:br>
            <a:r>
              <a:rPr lang="en-GB" sz="2000" dirty="0" smtClean="0"/>
              <a:t>2.  Describing work experience</a:t>
            </a:r>
            <a:br>
              <a:rPr lang="en-GB" sz="2000" dirty="0" smtClean="0"/>
            </a:br>
            <a:r>
              <a:rPr lang="en-GB" sz="2000" dirty="0" smtClean="0"/>
              <a:t>3.  Writing assessment 3 = report on work experience</a:t>
            </a:r>
            <a:br>
              <a:rPr lang="en-GB" sz="2000" dirty="0" smtClean="0"/>
            </a:br>
            <a:r>
              <a:rPr lang="en-GB" sz="2000" dirty="0" smtClean="0"/>
              <a:t/>
            </a:r>
            <a:br>
              <a:rPr lang="en-GB" sz="2000" dirty="0" smtClean="0"/>
            </a:br>
            <a:r>
              <a:rPr lang="en-GB" sz="2000" dirty="0" smtClean="0"/>
              <a:t>4.  Revision and bringing different topics together</a:t>
            </a:r>
            <a:br>
              <a:rPr lang="en-GB" sz="2000" dirty="0" smtClean="0"/>
            </a:br>
            <a:r>
              <a:rPr lang="en-GB" sz="2000" dirty="0" smtClean="0"/>
              <a:t>5.  Listening assessment 4 – scenarios</a:t>
            </a:r>
            <a:br>
              <a:rPr lang="en-GB" sz="2000" dirty="0" smtClean="0"/>
            </a:br>
            <a:r>
              <a:rPr lang="en-GB" sz="2000" dirty="0" smtClean="0"/>
              <a:t>6.  Understanding signs and notices in Spain  - Reading assessment 3</a:t>
            </a:r>
            <a:endParaRPr lang="en-GB" sz="2000" dirty="0"/>
          </a:p>
        </p:txBody>
      </p:sp>
      <p:sp>
        <p:nvSpPr>
          <p:cNvPr id="4" name="TextBox 3"/>
          <p:cNvSpPr txBox="1"/>
          <p:nvPr/>
        </p:nvSpPr>
        <p:spPr>
          <a:xfrm>
            <a:off x="6372200" y="404664"/>
            <a:ext cx="2664296" cy="5078313"/>
          </a:xfrm>
          <a:prstGeom prst="rect">
            <a:avLst/>
          </a:prstGeom>
          <a:noFill/>
        </p:spPr>
        <p:txBody>
          <a:bodyPr wrap="square" rtlCol="0">
            <a:spAutoFit/>
          </a:bodyPr>
          <a:lstStyle/>
          <a:p>
            <a:r>
              <a:rPr lang="en-GB" sz="3600" dirty="0" smtClean="0"/>
              <a:t>For Thurs:</a:t>
            </a:r>
            <a:br>
              <a:rPr lang="en-GB" sz="3600" dirty="0" smtClean="0"/>
            </a:br>
            <a:r>
              <a:rPr lang="en-GB" sz="3600" dirty="0" smtClean="0"/>
              <a:t>Make sure you can say and write confidently 10 food and drink words of your choice.</a:t>
            </a:r>
            <a:endParaRPr lang="en-GB" sz="3600" dirty="0"/>
          </a:p>
        </p:txBody>
      </p:sp>
    </p:spTree>
    <p:extLst>
      <p:ext uri="{BB962C8B-B14F-4D97-AF65-F5344CB8AC3E}">
        <p14:creationId xmlns:p14="http://schemas.microsoft.com/office/powerpoint/2010/main" val="34433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354</Words>
  <Application>Microsoft Office PowerPoint</Application>
  <PresentationFormat>On-screen Show (4:3)</PresentationFormat>
  <Paragraphs>88</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3</cp:revision>
  <cp:lastPrinted>2011-09-06T04:43:13Z</cp:lastPrinted>
  <dcterms:created xsi:type="dcterms:W3CDTF">2011-09-06T04:21:14Z</dcterms:created>
  <dcterms:modified xsi:type="dcterms:W3CDTF">2011-09-06T04:43:25Z</dcterms:modified>
</cp:coreProperties>
</file>