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172" autoAdjust="0"/>
  </p:normalViewPr>
  <p:slideViewPr>
    <p:cSldViewPr>
      <p:cViewPr varScale="1">
        <p:scale>
          <a:sx n="42" d="100"/>
          <a:sy n="42" d="100"/>
        </p:scale>
        <p:origin x="-22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BF5B00D1-C6CF-44CD-AAB6-C2C793ED24F0}" type="datetimeFigureOut">
              <a:rPr lang="en-GB" smtClean="0"/>
              <a:t>14/08/2012</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28FB25AD-4067-44D1-B5D2-2032EDC75BD3}" type="slidenum">
              <a:rPr lang="en-GB" smtClean="0"/>
              <a:t>‹#›</a:t>
            </a:fld>
            <a:endParaRPr lang="en-GB"/>
          </a:p>
        </p:txBody>
      </p:sp>
    </p:spTree>
    <p:extLst>
      <p:ext uri="{BB962C8B-B14F-4D97-AF65-F5344CB8AC3E}">
        <p14:creationId xmlns:p14="http://schemas.microsoft.com/office/powerpoint/2010/main" val="75647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rPr>
              <a:t>1. practise </a:t>
            </a:r>
            <a:r>
              <a:rPr lang="en-GB" sz="1200" dirty="0" err="1" smtClean="0">
                <a:effectLst/>
              </a:rPr>
              <a:t>siempre</a:t>
            </a:r>
            <a:r>
              <a:rPr lang="en-GB" sz="1200" dirty="0" smtClean="0">
                <a:effectLst/>
              </a:rPr>
              <a:t>, a menudo, a </a:t>
            </a:r>
            <a:r>
              <a:rPr lang="en-GB" sz="1200" dirty="0" err="1" smtClean="0">
                <a:effectLst/>
              </a:rPr>
              <a:t>veces</a:t>
            </a:r>
            <a:r>
              <a:rPr lang="en-GB" sz="1200" dirty="0" smtClean="0">
                <a:effectLst/>
              </a:rPr>
              <a:t>, </a:t>
            </a:r>
            <a:r>
              <a:rPr lang="en-GB" sz="1200" dirty="0" err="1" smtClean="0">
                <a:effectLst/>
              </a:rPr>
              <a:t>nunca</a:t>
            </a:r>
            <a:r>
              <a:rPr lang="en-GB" sz="1200" dirty="0" smtClean="0">
                <a:effectLst/>
              </a:rPr>
              <a:t> with students. (Perhaps using actions? You could also write the 4 words in a grid on your whiteboard. Practise the pronunciation with students. They then have 30 seconds or so to look at your grid and memorise the vocab (no writing). Students then try to complete grid from memory on their whiteboards.)</a:t>
            </a:r>
            <a:br>
              <a:rPr lang="en-GB" sz="1200" dirty="0" smtClean="0">
                <a:effectLst/>
              </a:rPr>
            </a:br>
            <a:r>
              <a:rPr lang="en-GB" sz="1200" dirty="0" smtClean="0">
                <a:effectLst/>
              </a:rPr>
              <a:t>2. Read the Spanish sentences in order (in the notes at the bottom of the </a:t>
            </a:r>
            <a:r>
              <a:rPr lang="en-GB" sz="1200" dirty="0" err="1" smtClean="0">
                <a:effectLst/>
              </a:rPr>
              <a:t>powerpoint</a:t>
            </a:r>
            <a:r>
              <a:rPr lang="en-GB" sz="1200" dirty="0" smtClean="0">
                <a:effectLst/>
              </a:rPr>
              <a:t> slide attached). Students have to fill in the grid on their worksheet.</a:t>
            </a:r>
            <a:br>
              <a:rPr lang="en-GB" sz="1200" dirty="0" smtClean="0">
                <a:effectLst/>
              </a:rPr>
            </a:br>
            <a:r>
              <a:rPr lang="en-GB" sz="1200" dirty="0" smtClean="0">
                <a:effectLst/>
              </a:rPr>
              <a:t>3. Encourage the students to use the time indicators independently; you could ask them about the types of activities they always/often/sometimes/never like doing on holiday. You could practise </a:t>
            </a:r>
            <a:r>
              <a:rPr lang="en-GB" sz="1200" dirty="0" err="1" smtClean="0">
                <a:effectLst/>
              </a:rPr>
              <a:t>esquiar</a:t>
            </a:r>
            <a:r>
              <a:rPr lang="en-GB" sz="1200" dirty="0" smtClean="0">
                <a:effectLst/>
              </a:rPr>
              <a:t>, </a:t>
            </a:r>
            <a:r>
              <a:rPr lang="en-GB" sz="1200" dirty="0" err="1" smtClean="0">
                <a:effectLst/>
              </a:rPr>
              <a:t>tomar</a:t>
            </a:r>
            <a:r>
              <a:rPr lang="en-GB" sz="1200" dirty="0" smtClean="0">
                <a:effectLst/>
              </a:rPr>
              <a:t> el sol, </a:t>
            </a:r>
            <a:r>
              <a:rPr lang="en-GB" sz="1200" dirty="0" err="1" smtClean="0">
                <a:effectLst/>
              </a:rPr>
              <a:t>nadar</a:t>
            </a:r>
            <a:r>
              <a:rPr lang="en-GB" sz="1200" dirty="0" smtClean="0">
                <a:effectLst/>
              </a:rPr>
              <a:t>, </a:t>
            </a:r>
            <a:r>
              <a:rPr lang="en-GB" sz="1200" dirty="0" err="1" smtClean="0">
                <a:effectLst/>
              </a:rPr>
              <a:t>ir</a:t>
            </a:r>
            <a:r>
              <a:rPr lang="en-GB" sz="1200" dirty="0" smtClean="0">
                <a:effectLst/>
              </a:rPr>
              <a:t> a la </a:t>
            </a:r>
            <a:r>
              <a:rPr lang="en-GB" sz="1200" dirty="0" err="1" smtClean="0">
                <a:effectLst/>
              </a:rPr>
              <a:t>discoteca</a:t>
            </a:r>
            <a:r>
              <a:rPr lang="en-GB" sz="1200" dirty="0" smtClean="0">
                <a:effectLst/>
              </a:rPr>
              <a:t>, </a:t>
            </a:r>
            <a:r>
              <a:rPr lang="en-GB" sz="1200" dirty="0" err="1" smtClean="0">
                <a:effectLst/>
              </a:rPr>
              <a:t>ir</a:t>
            </a:r>
            <a:r>
              <a:rPr lang="en-GB" sz="1200" dirty="0" smtClean="0">
                <a:effectLst/>
              </a:rPr>
              <a:t> al </a:t>
            </a:r>
            <a:r>
              <a:rPr lang="en-GB" sz="1200" dirty="0" err="1" smtClean="0">
                <a:effectLst/>
              </a:rPr>
              <a:t>restaurante</a:t>
            </a:r>
            <a:r>
              <a:rPr lang="en-GB" sz="1200" dirty="0" smtClean="0">
                <a:effectLst/>
              </a:rPr>
              <a:t>, </a:t>
            </a:r>
            <a:r>
              <a:rPr lang="en-GB" sz="1200" dirty="0" err="1" smtClean="0">
                <a:effectLst/>
              </a:rPr>
              <a:t>hacer</a:t>
            </a:r>
            <a:r>
              <a:rPr lang="en-GB" sz="1200" dirty="0" smtClean="0">
                <a:effectLst/>
              </a:rPr>
              <a:t> surf, </a:t>
            </a:r>
            <a:r>
              <a:rPr lang="en-GB" sz="1200" dirty="0" err="1" smtClean="0">
                <a:effectLst/>
              </a:rPr>
              <a:t>visitar</a:t>
            </a:r>
            <a:r>
              <a:rPr lang="en-GB" sz="1200" dirty="0" smtClean="0">
                <a:effectLst/>
              </a:rPr>
              <a:t> </a:t>
            </a:r>
            <a:r>
              <a:rPr lang="en-GB" sz="1200" dirty="0" err="1" smtClean="0">
                <a:effectLst/>
              </a:rPr>
              <a:t>monumentos</a:t>
            </a:r>
            <a:r>
              <a:rPr lang="en-GB" sz="1200" dirty="0" smtClean="0">
                <a:effectLst/>
              </a:rPr>
              <a:t>, leer as we will have looked at these briefly in the lesson (in the infinitive form only, as in “me </a:t>
            </a:r>
            <a:r>
              <a:rPr lang="en-GB" sz="1200" dirty="0" err="1" smtClean="0">
                <a:effectLst/>
              </a:rPr>
              <a:t>gusta</a:t>
            </a:r>
            <a:r>
              <a:rPr lang="en-GB" sz="1200" dirty="0" smtClean="0">
                <a:effectLst/>
              </a:rPr>
              <a:t> </a:t>
            </a:r>
            <a:r>
              <a:rPr lang="en-GB" sz="1200" dirty="0" err="1" smtClean="0">
                <a:effectLst/>
              </a:rPr>
              <a:t>esquiar</a:t>
            </a:r>
            <a:r>
              <a:rPr lang="en-GB" sz="1200" dirty="0" smtClean="0">
                <a:effectLst/>
              </a:rPr>
              <a:t>”).</a:t>
            </a:r>
            <a:br>
              <a:rPr lang="en-GB" sz="1200" dirty="0" smtClean="0">
                <a:effectLst/>
              </a:rPr>
            </a:br>
            <a:endParaRPr lang="fr-FR" dirty="0" smtClean="0"/>
          </a:p>
          <a:p>
            <a:endParaRPr lang="en-GB" dirty="0" smtClean="0"/>
          </a:p>
          <a:p>
            <a:endParaRPr lang="en-GB" dirty="0" smtClean="0"/>
          </a:p>
          <a:p>
            <a:r>
              <a:rPr lang="en-GB" dirty="0" smtClean="0"/>
              <a:t>Read these in this order:</a:t>
            </a:r>
            <a:br>
              <a:rPr lang="en-GB" dirty="0" smtClean="0"/>
            </a:br>
            <a:r>
              <a:rPr lang="en-GB" dirty="0" smtClean="0"/>
              <a:t>1.  </a:t>
            </a:r>
            <a:r>
              <a:rPr lang="en-GB" dirty="0" err="1" smtClean="0"/>
              <a:t>Es</a:t>
            </a:r>
            <a:r>
              <a:rPr lang="en-GB" dirty="0" smtClean="0"/>
              <a:t> </a:t>
            </a:r>
            <a:r>
              <a:rPr lang="en-GB" dirty="0" err="1" smtClean="0"/>
              <a:t>divertido</a:t>
            </a:r>
            <a:r>
              <a:rPr lang="en-GB" dirty="0" smtClean="0"/>
              <a:t/>
            </a:r>
            <a:br>
              <a:rPr lang="en-GB" dirty="0" smtClean="0"/>
            </a:br>
            <a:r>
              <a:rPr lang="en-GB" dirty="0" smtClean="0"/>
              <a:t>2.  </a:t>
            </a:r>
            <a:r>
              <a:rPr lang="en-GB" dirty="0" err="1" smtClean="0"/>
              <a:t>Es</a:t>
            </a:r>
            <a:r>
              <a:rPr lang="en-GB" dirty="0" smtClean="0"/>
              <a:t> </a:t>
            </a:r>
            <a:r>
              <a:rPr lang="en-GB" dirty="0" err="1" smtClean="0"/>
              <a:t>divertido</a:t>
            </a:r>
            <a:r>
              <a:rPr lang="en-GB" baseline="0" dirty="0" smtClean="0"/>
              <a:t> a menudo.</a:t>
            </a:r>
            <a:br>
              <a:rPr lang="en-GB" baseline="0" dirty="0" smtClean="0"/>
            </a:br>
            <a:r>
              <a:rPr lang="en-GB" baseline="0" dirty="0" smtClean="0"/>
              <a:t>3.  </a:t>
            </a:r>
            <a:r>
              <a:rPr lang="en-GB" baseline="0" dirty="0" err="1" smtClean="0"/>
              <a:t>Siempre</a:t>
            </a:r>
            <a:r>
              <a:rPr lang="en-GB" baseline="0" dirty="0" smtClean="0"/>
              <a:t> </a:t>
            </a:r>
            <a:r>
              <a:rPr lang="en-GB" baseline="0" dirty="0" err="1" smtClean="0"/>
              <a:t>es</a:t>
            </a:r>
            <a:r>
              <a:rPr lang="en-GB" baseline="0" dirty="0" smtClean="0"/>
              <a:t> </a:t>
            </a:r>
            <a:r>
              <a:rPr lang="en-GB" baseline="0" dirty="0" err="1" smtClean="0"/>
              <a:t>divertido</a:t>
            </a:r>
            <a:r>
              <a:rPr lang="en-GB" baseline="0" dirty="0" smtClean="0"/>
              <a:t>.</a:t>
            </a:r>
            <a:br>
              <a:rPr lang="en-GB" baseline="0" dirty="0" smtClean="0"/>
            </a:br>
            <a:r>
              <a:rPr lang="en-GB" baseline="0" dirty="0" smtClean="0"/>
              <a:t>4.  No </a:t>
            </a:r>
            <a:r>
              <a:rPr lang="en-GB" baseline="0" dirty="0" err="1" smtClean="0"/>
              <a:t>es</a:t>
            </a:r>
            <a:r>
              <a:rPr lang="en-GB" baseline="0" dirty="0" smtClean="0"/>
              <a:t> </a:t>
            </a:r>
            <a:r>
              <a:rPr lang="en-GB" baseline="0" dirty="0" err="1" smtClean="0"/>
              <a:t>divertido</a:t>
            </a:r>
            <a:r>
              <a:rPr lang="en-GB" baseline="0" dirty="0" smtClean="0"/>
              <a:t>.</a:t>
            </a:r>
            <a:br>
              <a:rPr lang="en-GB" baseline="0" dirty="0" smtClean="0"/>
            </a:br>
            <a:r>
              <a:rPr lang="en-GB" baseline="0" dirty="0" smtClean="0"/>
              <a:t>5.  A </a:t>
            </a:r>
            <a:r>
              <a:rPr lang="en-GB" baseline="0" dirty="0" err="1" smtClean="0"/>
              <a:t>veces</a:t>
            </a:r>
            <a:r>
              <a:rPr lang="en-GB" baseline="0" dirty="0" smtClean="0"/>
              <a:t> </a:t>
            </a:r>
            <a:r>
              <a:rPr lang="en-GB" baseline="0" dirty="0" err="1" smtClean="0"/>
              <a:t>es</a:t>
            </a:r>
            <a:r>
              <a:rPr lang="en-GB" baseline="0" dirty="0" smtClean="0"/>
              <a:t> </a:t>
            </a:r>
            <a:r>
              <a:rPr lang="en-GB" baseline="0" dirty="0" err="1" smtClean="0"/>
              <a:t>divertido</a:t>
            </a:r>
            <a:r>
              <a:rPr lang="en-GB" baseline="0" dirty="0" smtClean="0"/>
              <a:t>.</a:t>
            </a:r>
            <a:br>
              <a:rPr lang="en-GB" baseline="0" dirty="0" smtClean="0"/>
            </a:br>
            <a:r>
              <a:rPr lang="en-GB" baseline="0" dirty="0" smtClean="0"/>
              <a:t>6.  No </a:t>
            </a:r>
            <a:r>
              <a:rPr lang="en-GB" baseline="0" dirty="0" err="1" smtClean="0"/>
              <a:t>es</a:t>
            </a:r>
            <a:r>
              <a:rPr lang="en-GB" baseline="0" dirty="0" smtClean="0"/>
              <a:t> </a:t>
            </a:r>
            <a:r>
              <a:rPr lang="en-GB" baseline="0" dirty="0" err="1" smtClean="0"/>
              <a:t>nunca</a:t>
            </a:r>
            <a:r>
              <a:rPr lang="en-GB" baseline="0" dirty="0" smtClean="0"/>
              <a:t> </a:t>
            </a:r>
            <a:r>
              <a:rPr lang="en-GB" baseline="0" dirty="0" err="1" smtClean="0"/>
              <a:t>divertido</a:t>
            </a:r>
            <a:r>
              <a:rPr lang="en-GB" baseline="0" dirty="0" smtClean="0"/>
              <a:t>.</a:t>
            </a:r>
            <a:br>
              <a:rPr lang="en-GB" baseline="0" dirty="0" smtClean="0"/>
            </a:br>
            <a:r>
              <a:rPr lang="en-GB" baseline="0" dirty="0" smtClean="0"/>
              <a:t>7.  </a:t>
            </a:r>
            <a:r>
              <a:rPr lang="en-GB" baseline="0" dirty="0" err="1" smtClean="0"/>
              <a:t>Es</a:t>
            </a:r>
            <a:r>
              <a:rPr lang="en-GB" baseline="0" dirty="0" smtClean="0"/>
              <a:t> </a:t>
            </a:r>
            <a:r>
              <a:rPr lang="en-GB" baseline="0" dirty="0" err="1" smtClean="0"/>
              <a:t>más</a:t>
            </a:r>
            <a:r>
              <a:rPr lang="en-GB" baseline="0" dirty="0" smtClean="0"/>
              <a:t> </a:t>
            </a:r>
            <a:r>
              <a:rPr lang="en-GB" baseline="0" dirty="0" err="1" smtClean="0"/>
              <a:t>divertido</a:t>
            </a:r>
            <a:r>
              <a:rPr lang="en-GB" baseline="0" dirty="0" smtClean="0"/>
              <a:t>.</a:t>
            </a:r>
            <a:br>
              <a:rPr lang="en-GB" baseline="0" dirty="0" smtClean="0"/>
            </a:br>
            <a:r>
              <a:rPr lang="en-GB" baseline="0" dirty="0" smtClean="0"/>
              <a:t>8.  </a:t>
            </a:r>
            <a:r>
              <a:rPr lang="en-GB" baseline="0" dirty="0" err="1" smtClean="0"/>
              <a:t>Es</a:t>
            </a:r>
            <a:r>
              <a:rPr lang="en-GB" baseline="0" dirty="0" smtClean="0"/>
              <a:t> </a:t>
            </a:r>
            <a:r>
              <a:rPr lang="en-GB" baseline="0" dirty="0" err="1" smtClean="0"/>
              <a:t>divertidísimo</a:t>
            </a:r>
            <a:r>
              <a:rPr lang="en-GB" baseline="0" dirty="0" smtClean="0"/>
              <a:t>.</a:t>
            </a:r>
            <a:br>
              <a:rPr lang="en-GB" baseline="0" dirty="0" smtClean="0"/>
            </a:br>
            <a:r>
              <a:rPr lang="en-GB" baseline="0" dirty="0" smtClean="0"/>
              <a:t>9.  </a:t>
            </a:r>
            <a:r>
              <a:rPr lang="en-GB" baseline="0" dirty="0" err="1" smtClean="0"/>
              <a:t>Es</a:t>
            </a:r>
            <a:r>
              <a:rPr lang="en-GB" baseline="0" dirty="0" smtClean="0"/>
              <a:t> </a:t>
            </a:r>
            <a:r>
              <a:rPr lang="en-GB" baseline="0" dirty="0" err="1" smtClean="0"/>
              <a:t>muy</a:t>
            </a:r>
            <a:r>
              <a:rPr lang="en-GB" baseline="0" dirty="0" smtClean="0"/>
              <a:t> </a:t>
            </a:r>
            <a:r>
              <a:rPr lang="en-GB" baseline="0" dirty="0" err="1" smtClean="0"/>
              <a:t>divertido</a:t>
            </a:r>
            <a:r>
              <a:rPr lang="en-GB" baseline="0" dirty="0" smtClean="0"/>
              <a:t>.</a:t>
            </a:r>
            <a:endParaRPr lang="fr-FR" dirty="0"/>
          </a:p>
        </p:txBody>
      </p:sp>
      <p:sp>
        <p:nvSpPr>
          <p:cNvPr id="4" name="Slide Number Placeholder 3"/>
          <p:cNvSpPr>
            <a:spLocks noGrp="1"/>
          </p:cNvSpPr>
          <p:nvPr>
            <p:ph type="sldNum" sz="quarter" idx="10"/>
          </p:nvPr>
        </p:nvSpPr>
        <p:spPr/>
        <p:txBody>
          <a:bodyPr/>
          <a:lstStyle/>
          <a:p>
            <a:fld id="{22C204EB-5000-4179-B6AE-9000FA957961}" type="slidenum">
              <a:rPr lang="fr-FR" smtClean="0"/>
              <a:t>1</a:t>
            </a:fld>
            <a:endParaRPr lang="fr-FR"/>
          </a:p>
        </p:txBody>
      </p:sp>
    </p:spTree>
    <p:extLst>
      <p:ext uri="{BB962C8B-B14F-4D97-AF65-F5344CB8AC3E}">
        <p14:creationId xmlns:p14="http://schemas.microsoft.com/office/powerpoint/2010/main" val="4057461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8F2F6ED-3C3D-49BB-AE0A-4FA2F1E0776B}"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78324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F2F6ED-3C3D-49BB-AE0A-4FA2F1E0776B}"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422712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F2F6ED-3C3D-49BB-AE0A-4FA2F1E0776B}"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136473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F2F6ED-3C3D-49BB-AE0A-4FA2F1E0776B}"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422354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2F6ED-3C3D-49BB-AE0A-4FA2F1E0776B}"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127584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8F2F6ED-3C3D-49BB-AE0A-4FA2F1E0776B}" type="datetimeFigureOut">
              <a:rPr lang="en-GB" smtClean="0"/>
              <a:t>14/08/2012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1025086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8F2F6ED-3C3D-49BB-AE0A-4FA2F1E0776B}" type="datetimeFigureOut">
              <a:rPr lang="en-GB" smtClean="0"/>
              <a:t>14/08/2012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333735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8F2F6ED-3C3D-49BB-AE0A-4FA2F1E0776B}" type="datetimeFigureOut">
              <a:rPr lang="en-GB" smtClean="0"/>
              <a:t>14/08/2012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758279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2F6ED-3C3D-49BB-AE0A-4FA2F1E0776B}" type="datetimeFigureOut">
              <a:rPr lang="en-GB" smtClean="0"/>
              <a:t>14/08/2012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375843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2F6ED-3C3D-49BB-AE0A-4FA2F1E0776B}" type="datetimeFigureOut">
              <a:rPr lang="en-GB" smtClean="0"/>
              <a:t>14/08/2012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78415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2F6ED-3C3D-49BB-AE0A-4FA2F1E0776B}" type="datetimeFigureOut">
              <a:rPr lang="en-GB" smtClean="0"/>
              <a:t>14/08/2012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4FA9D0-6A21-4D2A-8345-A46B79431716}" type="slidenum">
              <a:rPr lang="en-GB" smtClean="0"/>
              <a:t>‹#›</a:t>
            </a:fld>
            <a:endParaRPr lang="en-GB"/>
          </a:p>
        </p:txBody>
      </p:sp>
    </p:spTree>
    <p:extLst>
      <p:ext uri="{BB962C8B-B14F-4D97-AF65-F5344CB8AC3E}">
        <p14:creationId xmlns:p14="http://schemas.microsoft.com/office/powerpoint/2010/main" val="2225015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2F6ED-3C3D-49BB-AE0A-4FA2F1E0776B}" type="datetimeFigureOut">
              <a:rPr lang="en-GB" smtClean="0"/>
              <a:t>14/08/2012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FA9D0-6A21-4D2A-8345-A46B79431716}" type="slidenum">
              <a:rPr lang="en-GB" smtClean="0"/>
              <a:t>‹#›</a:t>
            </a:fld>
            <a:endParaRPr lang="en-GB"/>
          </a:p>
        </p:txBody>
      </p:sp>
    </p:spTree>
    <p:extLst>
      <p:ext uri="{BB962C8B-B14F-4D97-AF65-F5344CB8AC3E}">
        <p14:creationId xmlns:p14="http://schemas.microsoft.com/office/powerpoint/2010/main" val="1917175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59694126"/>
              </p:ext>
            </p:extLst>
          </p:nvPr>
        </p:nvGraphicFramePr>
        <p:xfrm>
          <a:off x="323528" y="1268760"/>
          <a:ext cx="4680520" cy="4637512"/>
        </p:xfrm>
        <a:graphic>
          <a:graphicData uri="http://schemas.openxmlformats.org/drawingml/2006/table">
            <a:tbl>
              <a:tblPr firstRow="1" bandRow="1">
                <a:tableStyleId>{5940675A-B579-460E-94D1-54222C63F5DA}</a:tableStyleId>
              </a:tblPr>
              <a:tblGrid>
                <a:gridCol w="3962400"/>
                <a:gridCol w="718120"/>
              </a:tblGrid>
              <a:tr h="522539">
                <a:tc>
                  <a:txBody>
                    <a:bodyPr/>
                    <a:lstStyle/>
                    <a:p>
                      <a:r>
                        <a:rPr lang="en-GB" sz="2400" dirty="0" smtClean="0"/>
                        <a:t>A  It is sometimes fun.</a:t>
                      </a:r>
                      <a:endParaRPr lang="fr-FR" sz="2400" dirty="0"/>
                    </a:p>
                  </a:txBody>
                  <a:tcPr anchor="ctr"/>
                </a:tc>
                <a:tc>
                  <a:txBody>
                    <a:bodyPr/>
                    <a:lstStyle/>
                    <a:p>
                      <a:pPr algn="ctr"/>
                      <a:endParaRPr lang="fr-FR"/>
                    </a:p>
                  </a:txBody>
                  <a:tcPr anchor="ctr"/>
                </a:tc>
              </a:tr>
              <a:tr h="522539">
                <a:tc>
                  <a:txBody>
                    <a:bodyPr/>
                    <a:lstStyle/>
                    <a:p>
                      <a:r>
                        <a:rPr lang="en-GB" sz="2400" dirty="0" smtClean="0"/>
                        <a:t>B  It’s extremely fun.</a:t>
                      </a:r>
                      <a:endParaRPr lang="fr-FR" sz="2400" dirty="0"/>
                    </a:p>
                  </a:txBody>
                  <a:tcPr anchor="ctr"/>
                </a:tc>
                <a:tc>
                  <a:txBody>
                    <a:bodyPr/>
                    <a:lstStyle/>
                    <a:p>
                      <a:pPr algn="ctr"/>
                      <a:endParaRPr lang="fr-FR"/>
                    </a:p>
                  </a:txBody>
                  <a:tcPr anchor="ctr"/>
                </a:tc>
              </a:tr>
              <a:tr h="522539">
                <a:tc>
                  <a:txBody>
                    <a:bodyPr/>
                    <a:lstStyle/>
                    <a:p>
                      <a:r>
                        <a:rPr lang="en-GB" sz="2400" dirty="0" smtClean="0"/>
                        <a:t>C  It is often fun.</a:t>
                      </a:r>
                      <a:endParaRPr lang="fr-FR" sz="2400" dirty="0"/>
                    </a:p>
                  </a:txBody>
                  <a:tcPr anchor="ctr"/>
                </a:tc>
                <a:tc>
                  <a:txBody>
                    <a:bodyPr/>
                    <a:lstStyle/>
                    <a:p>
                      <a:pPr algn="ctr"/>
                      <a:endParaRPr lang="fr-FR"/>
                    </a:p>
                  </a:txBody>
                  <a:tcPr anchor="ctr"/>
                </a:tc>
              </a:tr>
              <a:tr h="522539">
                <a:tc>
                  <a:txBody>
                    <a:bodyPr/>
                    <a:lstStyle/>
                    <a:p>
                      <a:r>
                        <a:rPr lang="en-GB" sz="2400" dirty="0" smtClean="0"/>
                        <a:t>D  It’s very fun.</a:t>
                      </a:r>
                      <a:endParaRPr lang="fr-FR" sz="2400" dirty="0"/>
                    </a:p>
                  </a:txBody>
                  <a:tcPr anchor="ctr"/>
                </a:tc>
                <a:tc>
                  <a:txBody>
                    <a:bodyPr/>
                    <a:lstStyle/>
                    <a:p>
                      <a:pPr algn="ctr"/>
                      <a:endParaRPr lang="fr-FR"/>
                    </a:p>
                  </a:txBody>
                  <a:tcPr anchor="ctr"/>
                </a:tc>
              </a:tr>
              <a:tr h="522539">
                <a:tc>
                  <a:txBody>
                    <a:bodyPr/>
                    <a:lstStyle/>
                    <a:p>
                      <a:r>
                        <a:rPr lang="en-GB" sz="2400" dirty="0" smtClean="0"/>
                        <a:t>E  It is always fun.</a:t>
                      </a:r>
                      <a:endParaRPr lang="fr-FR" sz="2400" dirty="0"/>
                    </a:p>
                  </a:txBody>
                  <a:tcPr anchor="ctr"/>
                </a:tc>
                <a:tc>
                  <a:txBody>
                    <a:bodyPr/>
                    <a:lstStyle/>
                    <a:p>
                      <a:pPr algn="ctr"/>
                      <a:endParaRPr lang="fr-FR"/>
                    </a:p>
                  </a:txBody>
                  <a:tcPr anchor="ctr"/>
                </a:tc>
              </a:tr>
              <a:tr h="411641">
                <a:tc>
                  <a:txBody>
                    <a:bodyPr/>
                    <a:lstStyle/>
                    <a:p>
                      <a:r>
                        <a:rPr lang="en-GB" sz="2400" dirty="0" smtClean="0"/>
                        <a:t>F  It is fun</a:t>
                      </a:r>
                      <a:r>
                        <a:rPr lang="en-GB" sz="2400" baseline="0" dirty="0" smtClean="0"/>
                        <a:t>.</a:t>
                      </a:r>
                      <a:endParaRPr lang="fr-FR" sz="2400" dirty="0"/>
                    </a:p>
                  </a:txBody>
                  <a:tcPr anchor="ctr"/>
                </a:tc>
                <a:tc>
                  <a:txBody>
                    <a:bodyPr/>
                    <a:lstStyle/>
                    <a:p>
                      <a:pPr algn="ctr"/>
                      <a:r>
                        <a:rPr lang="en-GB" sz="2400" b="1" dirty="0" smtClean="0">
                          <a:solidFill>
                            <a:srgbClr val="0070C0"/>
                          </a:solidFill>
                        </a:rPr>
                        <a:t>1</a:t>
                      </a:r>
                      <a:endParaRPr lang="fr-FR" sz="2400" b="1" dirty="0">
                        <a:solidFill>
                          <a:srgbClr val="0070C0"/>
                        </a:solidFill>
                      </a:endParaRPr>
                    </a:p>
                  </a:txBody>
                  <a:tcPr anchor="ctr"/>
                </a:tc>
              </a:tr>
              <a:tr h="522539">
                <a:tc>
                  <a:txBody>
                    <a:bodyPr/>
                    <a:lstStyle/>
                    <a:p>
                      <a:r>
                        <a:rPr lang="en-GB" sz="2400" dirty="0" smtClean="0"/>
                        <a:t>G </a:t>
                      </a:r>
                      <a:r>
                        <a:rPr lang="en-GB" sz="2400" baseline="0" dirty="0" smtClean="0"/>
                        <a:t> It is never fun.</a:t>
                      </a:r>
                      <a:endParaRPr lang="fr-FR" sz="2400" dirty="0"/>
                    </a:p>
                  </a:txBody>
                  <a:tcPr anchor="ctr"/>
                </a:tc>
                <a:tc>
                  <a:txBody>
                    <a:bodyPr/>
                    <a:lstStyle/>
                    <a:p>
                      <a:pPr algn="ctr"/>
                      <a:endParaRPr lang="fr-FR"/>
                    </a:p>
                  </a:txBody>
                  <a:tcPr anchor="ctr"/>
                </a:tc>
              </a:tr>
              <a:tr h="522539">
                <a:tc>
                  <a:txBody>
                    <a:bodyPr/>
                    <a:lstStyle/>
                    <a:p>
                      <a:r>
                        <a:rPr lang="en-GB" sz="2400" dirty="0" smtClean="0"/>
                        <a:t>H  It isn’t fun.</a:t>
                      </a:r>
                      <a:endParaRPr lang="fr-FR" sz="2400" dirty="0"/>
                    </a:p>
                  </a:txBody>
                  <a:tcPr anchor="ctr"/>
                </a:tc>
                <a:tc>
                  <a:txBody>
                    <a:bodyPr/>
                    <a:lstStyle/>
                    <a:p>
                      <a:pPr algn="ctr"/>
                      <a:endParaRPr lang="fr-FR" dirty="0"/>
                    </a:p>
                  </a:txBody>
                  <a:tcPr anchor="ctr"/>
                </a:tc>
              </a:tr>
              <a:tr h="522539">
                <a:tc>
                  <a:txBody>
                    <a:bodyPr/>
                    <a:lstStyle/>
                    <a:p>
                      <a:r>
                        <a:rPr lang="en-GB" sz="2400" dirty="0" smtClean="0"/>
                        <a:t>I  It’s more fun.</a:t>
                      </a:r>
                      <a:endParaRPr lang="fr-FR" sz="2400" dirty="0"/>
                    </a:p>
                  </a:txBody>
                  <a:tcPr anchor="ctr"/>
                </a:tc>
                <a:tc>
                  <a:txBody>
                    <a:bodyPr/>
                    <a:lstStyle/>
                    <a:p>
                      <a:pPr algn="ctr"/>
                      <a:endParaRPr lang="fr-FR" dirty="0"/>
                    </a:p>
                  </a:txBody>
                  <a:tcPr anchor="ctr"/>
                </a:tc>
              </a:tr>
            </a:tbl>
          </a:graphicData>
        </a:graphic>
      </p:graphicFrame>
      <p:sp>
        <p:nvSpPr>
          <p:cNvPr id="3" name="TextBox 2"/>
          <p:cNvSpPr txBox="1"/>
          <p:nvPr/>
        </p:nvSpPr>
        <p:spPr>
          <a:xfrm>
            <a:off x="251520" y="260648"/>
            <a:ext cx="7056784" cy="461665"/>
          </a:xfrm>
          <a:prstGeom prst="rect">
            <a:avLst/>
          </a:prstGeom>
          <a:noFill/>
        </p:spPr>
        <p:txBody>
          <a:bodyPr wrap="square" rtlCol="0">
            <a:spAutoFit/>
          </a:bodyPr>
          <a:lstStyle/>
          <a:p>
            <a:r>
              <a:rPr lang="en-GB" sz="2400" b="1" dirty="0" err="1" smtClean="0"/>
              <a:t>Escucha</a:t>
            </a:r>
            <a:r>
              <a:rPr lang="en-GB" sz="2400" b="1" dirty="0" smtClean="0"/>
              <a:t> </a:t>
            </a:r>
            <a:r>
              <a:rPr lang="en-GB" sz="2400" b="1" dirty="0" err="1" smtClean="0"/>
              <a:t>las</a:t>
            </a:r>
            <a:r>
              <a:rPr lang="en-GB" sz="2400" b="1" dirty="0" smtClean="0"/>
              <a:t> </a:t>
            </a:r>
            <a:r>
              <a:rPr lang="en-GB" sz="2400" b="1" dirty="0" err="1" smtClean="0"/>
              <a:t>frases</a:t>
            </a:r>
            <a:r>
              <a:rPr lang="en-GB" sz="2400" b="1" dirty="0" smtClean="0"/>
              <a:t> y </a:t>
            </a:r>
            <a:r>
              <a:rPr lang="en-GB" sz="2400" b="1" dirty="0" err="1" smtClean="0"/>
              <a:t>apunta</a:t>
            </a:r>
            <a:r>
              <a:rPr lang="en-GB" sz="2400" b="1" dirty="0" smtClean="0"/>
              <a:t> el </a:t>
            </a:r>
            <a:r>
              <a:rPr lang="en-GB" sz="2400" b="1" dirty="0" err="1" smtClean="0"/>
              <a:t>orden</a:t>
            </a:r>
            <a:r>
              <a:rPr lang="en-GB" sz="2400" b="1" dirty="0" smtClean="0"/>
              <a:t> </a:t>
            </a:r>
            <a:r>
              <a:rPr lang="en-GB" sz="2400" b="1" dirty="0" err="1" smtClean="0"/>
              <a:t>correcto</a:t>
            </a:r>
            <a:r>
              <a:rPr lang="en-GB" sz="2400" b="1" dirty="0" smtClean="0"/>
              <a:t> (1-9)</a:t>
            </a:r>
            <a:endParaRPr lang="fr-FR" sz="2400" b="1" dirty="0"/>
          </a:p>
        </p:txBody>
      </p:sp>
      <p:sp>
        <p:nvSpPr>
          <p:cNvPr id="4" name="TextBox 3"/>
          <p:cNvSpPr txBox="1"/>
          <p:nvPr/>
        </p:nvSpPr>
        <p:spPr>
          <a:xfrm>
            <a:off x="4355976" y="2329716"/>
            <a:ext cx="576064" cy="523220"/>
          </a:xfrm>
          <a:prstGeom prst="rect">
            <a:avLst/>
          </a:prstGeom>
          <a:noFill/>
        </p:spPr>
        <p:txBody>
          <a:bodyPr wrap="square" rtlCol="0" anchor="ctr">
            <a:spAutoFit/>
          </a:bodyPr>
          <a:lstStyle/>
          <a:p>
            <a:pPr algn="ctr"/>
            <a:r>
              <a:rPr lang="en-GB" sz="2800" b="1" dirty="0" smtClean="0">
                <a:solidFill>
                  <a:srgbClr val="0070C0"/>
                </a:solidFill>
              </a:rPr>
              <a:t>2</a:t>
            </a:r>
            <a:endParaRPr lang="fr-FR" sz="2800" b="1" dirty="0">
              <a:solidFill>
                <a:srgbClr val="0070C0"/>
              </a:solidFill>
            </a:endParaRPr>
          </a:p>
        </p:txBody>
      </p:sp>
      <p:sp>
        <p:nvSpPr>
          <p:cNvPr id="5" name="TextBox 4"/>
          <p:cNvSpPr txBox="1"/>
          <p:nvPr/>
        </p:nvSpPr>
        <p:spPr>
          <a:xfrm>
            <a:off x="4355976" y="3337828"/>
            <a:ext cx="576064" cy="523220"/>
          </a:xfrm>
          <a:prstGeom prst="rect">
            <a:avLst/>
          </a:prstGeom>
          <a:noFill/>
        </p:spPr>
        <p:txBody>
          <a:bodyPr wrap="square" rtlCol="0" anchor="ctr">
            <a:spAutoFit/>
          </a:bodyPr>
          <a:lstStyle/>
          <a:p>
            <a:pPr algn="ctr"/>
            <a:r>
              <a:rPr lang="en-GB" sz="2800" b="1" dirty="0" smtClean="0">
                <a:solidFill>
                  <a:srgbClr val="0070C0"/>
                </a:solidFill>
              </a:rPr>
              <a:t>3</a:t>
            </a:r>
            <a:endParaRPr lang="fr-FR" sz="2800" b="1" dirty="0">
              <a:solidFill>
                <a:srgbClr val="0070C0"/>
              </a:solidFill>
            </a:endParaRPr>
          </a:p>
        </p:txBody>
      </p:sp>
      <p:sp>
        <p:nvSpPr>
          <p:cNvPr id="6" name="TextBox 5"/>
          <p:cNvSpPr txBox="1"/>
          <p:nvPr/>
        </p:nvSpPr>
        <p:spPr>
          <a:xfrm>
            <a:off x="4355976" y="4869160"/>
            <a:ext cx="576064" cy="523220"/>
          </a:xfrm>
          <a:prstGeom prst="rect">
            <a:avLst/>
          </a:prstGeom>
          <a:noFill/>
        </p:spPr>
        <p:txBody>
          <a:bodyPr wrap="square" rtlCol="0" anchor="ctr">
            <a:spAutoFit/>
          </a:bodyPr>
          <a:lstStyle/>
          <a:p>
            <a:pPr algn="ctr"/>
            <a:r>
              <a:rPr lang="en-GB" sz="2800" b="1" dirty="0" smtClean="0">
                <a:solidFill>
                  <a:srgbClr val="0070C0"/>
                </a:solidFill>
              </a:rPr>
              <a:t>4</a:t>
            </a:r>
            <a:endParaRPr lang="fr-FR" sz="2800" b="1" dirty="0">
              <a:solidFill>
                <a:srgbClr val="0070C0"/>
              </a:solidFill>
            </a:endParaRPr>
          </a:p>
        </p:txBody>
      </p:sp>
      <p:sp>
        <p:nvSpPr>
          <p:cNvPr id="7" name="TextBox 6"/>
          <p:cNvSpPr txBox="1"/>
          <p:nvPr/>
        </p:nvSpPr>
        <p:spPr>
          <a:xfrm>
            <a:off x="4355976" y="1268760"/>
            <a:ext cx="576064" cy="523220"/>
          </a:xfrm>
          <a:prstGeom prst="rect">
            <a:avLst/>
          </a:prstGeom>
          <a:noFill/>
        </p:spPr>
        <p:txBody>
          <a:bodyPr wrap="square" rtlCol="0" anchor="ctr">
            <a:spAutoFit/>
          </a:bodyPr>
          <a:lstStyle/>
          <a:p>
            <a:pPr algn="ctr"/>
            <a:r>
              <a:rPr lang="en-GB" sz="2800" b="1" dirty="0" smtClean="0">
                <a:solidFill>
                  <a:srgbClr val="0070C0"/>
                </a:solidFill>
              </a:rPr>
              <a:t>5</a:t>
            </a:r>
            <a:endParaRPr lang="fr-FR" sz="2800" b="1" dirty="0">
              <a:solidFill>
                <a:srgbClr val="0070C0"/>
              </a:solidFill>
            </a:endParaRPr>
          </a:p>
        </p:txBody>
      </p:sp>
      <p:sp>
        <p:nvSpPr>
          <p:cNvPr id="8" name="TextBox 7"/>
          <p:cNvSpPr txBox="1"/>
          <p:nvPr/>
        </p:nvSpPr>
        <p:spPr>
          <a:xfrm>
            <a:off x="4355976" y="4345940"/>
            <a:ext cx="576064" cy="523220"/>
          </a:xfrm>
          <a:prstGeom prst="rect">
            <a:avLst/>
          </a:prstGeom>
          <a:noFill/>
        </p:spPr>
        <p:txBody>
          <a:bodyPr wrap="square" rtlCol="0" anchor="ctr">
            <a:spAutoFit/>
          </a:bodyPr>
          <a:lstStyle/>
          <a:p>
            <a:pPr algn="ctr"/>
            <a:r>
              <a:rPr lang="en-GB" sz="2800" b="1" dirty="0" smtClean="0">
                <a:solidFill>
                  <a:srgbClr val="0070C0"/>
                </a:solidFill>
              </a:rPr>
              <a:t>6</a:t>
            </a:r>
            <a:endParaRPr lang="fr-FR" sz="2800" b="1" dirty="0">
              <a:solidFill>
                <a:srgbClr val="0070C0"/>
              </a:solidFill>
            </a:endParaRPr>
          </a:p>
        </p:txBody>
      </p:sp>
      <p:sp>
        <p:nvSpPr>
          <p:cNvPr id="9" name="TextBox 8"/>
          <p:cNvSpPr txBox="1"/>
          <p:nvPr/>
        </p:nvSpPr>
        <p:spPr>
          <a:xfrm>
            <a:off x="4355976" y="5373216"/>
            <a:ext cx="576064" cy="523220"/>
          </a:xfrm>
          <a:prstGeom prst="rect">
            <a:avLst/>
          </a:prstGeom>
          <a:noFill/>
        </p:spPr>
        <p:txBody>
          <a:bodyPr wrap="square" rtlCol="0" anchor="ctr">
            <a:spAutoFit/>
          </a:bodyPr>
          <a:lstStyle/>
          <a:p>
            <a:pPr algn="ctr"/>
            <a:r>
              <a:rPr lang="en-GB" sz="2800" b="1" dirty="0" smtClean="0">
                <a:solidFill>
                  <a:srgbClr val="0070C0"/>
                </a:solidFill>
              </a:rPr>
              <a:t>7</a:t>
            </a:r>
            <a:endParaRPr lang="fr-FR" sz="2800" b="1" dirty="0">
              <a:solidFill>
                <a:srgbClr val="0070C0"/>
              </a:solidFill>
            </a:endParaRPr>
          </a:p>
        </p:txBody>
      </p:sp>
      <p:sp>
        <p:nvSpPr>
          <p:cNvPr id="10" name="TextBox 9"/>
          <p:cNvSpPr txBox="1"/>
          <p:nvPr/>
        </p:nvSpPr>
        <p:spPr>
          <a:xfrm>
            <a:off x="4399024" y="1806496"/>
            <a:ext cx="576064" cy="523220"/>
          </a:xfrm>
          <a:prstGeom prst="rect">
            <a:avLst/>
          </a:prstGeom>
          <a:noFill/>
        </p:spPr>
        <p:txBody>
          <a:bodyPr wrap="square" rtlCol="0" anchor="ctr">
            <a:spAutoFit/>
          </a:bodyPr>
          <a:lstStyle/>
          <a:p>
            <a:pPr algn="ctr"/>
            <a:r>
              <a:rPr lang="en-GB" sz="2800" b="1" dirty="0" smtClean="0">
                <a:solidFill>
                  <a:srgbClr val="0070C0"/>
                </a:solidFill>
              </a:rPr>
              <a:t>8</a:t>
            </a:r>
            <a:endParaRPr lang="fr-FR" sz="2800" b="1" dirty="0">
              <a:solidFill>
                <a:srgbClr val="0070C0"/>
              </a:solidFill>
            </a:endParaRPr>
          </a:p>
        </p:txBody>
      </p:sp>
      <p:sp>
        <p:nvSpPr>
          <p:cNvPr id="11" name="TextBox 10"/>
          <p:cNvSpPr txBox="1"/>
          <p:nvPr/>
        </p:nvSpPr>
        <p:spPr>
          <a:xfrm>
            <a:off x="4375392" y="2814608"/>
            <a:ext cx="576064" cy="523220"/>
          </a:xfrm>
          <a:prstGeom prst="rect">
            <a:avLst/>
          </a:prstGeom>
          <a:noFill/>
        </p:spPr>
        <p:txBody>
          <a:bodyPr wrap="square" rtlCol="0" anchor="ctr">
            <a:spAutoFit/>
          </a:bodyPr>
          <a:lstStyle/>
          <a:p>
            <a:pPr algn="ctr"/>
            <a:r>
              <a:rPr lang="en-GB" sz="2800" b="1" dirty="0" smtClean="0">
                <a:solidFill>
                  <a:srgbClr val="0070C0"/>
                </a:solidFill>
              </a:rPr>
              <a:t>9</a:t>
            </a:r>
            <a:endParaRPr lang="fr-FR" sz="2800" b="1" dirty="0">
              <a:solidFill>
                <a:srgbClr val="0070C0"/>
              </a:solidFill>
            </a:endParaRPr>
          </a:p>
        </p:txBody>
      </p:sp>
    </p:spTree>
    <p:extLst>
      <p:ext uri="{BB962C8B-B14F-4D97-AF65-F5344CB8AC3E}">
        <p14:creationId xmlns:p14="http://schemas.microsoft.com/office/powerpoint/2010/main" val="242545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142</Words>
  <Application>Microsoft Office PowerPoint</Application>
  <PresentationFormat>On-screen Show (4:3)</PresentationFormat>
  <Paragraphs>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Comberton Village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5</cp:revision>
  <cp:lastPrinted>2012-04-22T18:05:18Z</cp:lastPrinted>
  <dcterms:created xsi:type="dcterms:W3CDTF">2012-04-17T12:58:55Z</dcterms:created>
  <dcterms:modified xsi:type="dcterms:W3CDTF">2012-08-14T08:39:29Z</dcterms:modified>
</cp:coreProperties>
</file>