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265" r:id="rId3"/>
    <p:sldId id="260" r:id="rId4"/>
    <p:sldId id="266" r:id="rId5"/>
    <p:sldId id="267" r:id="rId6"/>
    <p:sldId id="269" r:id="rId7"/>
    <p:sldId id="270" r:id="rId8"/>
    <p:sldId id="271" r:id="rId9"/>
    <p:sldId id="272" r:id="rId10"/>
    <p:sldId id="268" r:id="rId11"/>
    <p:sldId id="273" r:id="rId12"/>
    <p:sldId id="263" r:id="rId13"/>
    <p:sldId id="258" r:id="rId14"/>
    <p:sldId id="262" r:id="rId15"/>
    <p:sldId id="264" r:id="rId16"/>
    <p:sldId id="261" r:id="rId17"/>
    <p:sldId id="274" r:id="rId18"/>
    <p:sldId id="275" r:id="rId1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486" autoAdjust="0"/>
  </p:normalViewPr>
  <p:slideViewPr>
    <p:cSldViewPr>
      <p:cViewPr varScale="1">
        <p:scale>
          <a:sx n="52" d="100"/>
          <a:sy n="52" d="100"/>
        </p:scale>
        <p:origin x="-204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5F62E8-DF71-4506-85CA-487691305A2D}" type="datetimeFigureOut">
              <a:rPr lang="fr-FR" smtClean="0"/>
              <a:t>14/08/2012</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7000C-0200-4933-B264-5793B8D61419}" type="slidenum">
              <a:rPr lang="fr-FR" smtClean="0"/>
              <a:t>‹#›</a:t>
            </a:fld>
            <a:endParaRPr lang="fr-FR"/>
          </a:p>
        </p:txBody>
      </p:sp>
    </p:spTree>
    <p:extLst>
      <p:ext uri="{BB962C8B-B14F-4D97-AF65-F5344CB8AC3E}">
        <p14:creationId xmlns:p14="http://schemas.microsoft.com/office/powerpoint/2010/main" val="4266544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these in this order:</a:t>
            </a:r>
            <a:br>
              <a:rPr lang="en-GB" dirty="0" smtClean="0"/>
            </a:br>
            <a:r>
              <a:rPr lang="en-GB" dirty="0" smtClean="0"/>
              <a:t>1.  </a:t>
            </a:r>
            <a:r>
              <a:rPr lang="en-GB" dirty="0" err="1" smtClean="0"/>
              <a:t>Vamos</a:t>
            </a:r>
            <a:r>
              <a:rPr lang="en-GB" dirty="0" smtClean="0"/>
              <a:t> a </a:t>
            </a:r>
            <a:r>
              <a:rPr lang="en-GB" dirty="0" err="1" smtClean="0"/>
              <a:t>ir</a:t>
            </a:r>
            <a:r>
              <a:rPr lang="en-GB" dirty="0" smtClean="0"/>
              <a:t> de </a:t>
            </a:r>
            <a:r>
              <a:rPr lang="en-GB" dirty="0" err="1" smtClean="0"/>
              <a:t>vacaciones</a:t>
            </a:r>
            <a:r>
              <a:rPr lang="en-GB" dirty="0" smtClean="0"/>
              <a:t/>
            </a:r>
            <a:br>
              <a:rPr lang="en-GB" dirty="0" smtClean="0"/>
            </a:br>
            <a:r>
              <a:rPr lang="en-GB" dirty="0" smtClean="0"/>
              <a:t>2.  </a:t>
            </a:r>
            <a:r>
              <a:rPr lang="en-GB" dirty="0" err="1" smtClean="0"/>
              <a:t>Puedo</a:t>
            </a:r>
            <a:r>
              <a:rPr lang="en-GB" dirty="0" smtClean="0"/>
              <a:t> </a:t>
            </a:r>
            <a:r>
              <a:rPr lang="en-GB" dirty="0" err="1" smtClean="0"/>
              <a:t>ir</a:t>
            </a:r>
            <a:r>
              <a:rPr lang="en-GB" dirty="0" smtClean="0"/>
              <a:t> de </a:t>
            </a:r>
            <a:r>
              <a:rPr lang="en-GB" dirty="0" err="1" smtClean="0"/>
              <a:t>vacaciones</a:t>
            </a:r>
            <a:r>
              <a:rPr lang="en-GB" dirty="0" smtClean="0"/>
              <a:t>.</a:t>
            </a:r>
            <a:br>
              <a:rPr lang="en-GB" dirty="0" smtClean="0"/>
            </a:br>
            <a:r>
              <a:rPr lang="en-GB" dirty="0" smtClean="0"/>
              <a:t>3.  </a:t>
            </a:r>
            <a:r>
              <a:rPr lang="en-GB" dirty="0" err="1" smtClean="0"/>
              <a:t>Voy</a:t>
            </a:r>
            <a:r>
              <a:rPr lang="en-GB" dirty="0" smtClean="0"/>
              <a:t> a </a:t>
            </a:r>
            <a:r>
              <a:rPr lang="en-GB" dirty="0" err="1" smtClean="0"/>
              <a:t>ir</a:t>
            </a:r>
            <a:r>
              <a:rPr lang="en-GB" dirty="0" smtClean="0"/>
              <a:t> de </a:t>
            </a:r>
            <a:r>
              <a:rPr lang="en-GB" dirty="0" err="1" smtClean="0"/>
              <a:t>vacaciones</a:t>
            </a:r>
            <a:r>
              <a:rPr lang="en-GB" dirty="0" smtClean="0"/>
              <a:t/>
            </a:r>
            <a:br>
              <a:rPr lang="en-GB" dirty="0" smtClean="0"/>
            </a:br>
            <a:r>
              <a:rPr lang="en-GB" baseline="0" dirty="0" smtClean="0"/>
              <a:t>4.  Lo </a:t>
            </a:r>
            <a:r>
              <a:rPr lang="en-GB" baseline="0" dirty="0" err="1" smtClean="0"/>
              <a:t>mejor</a:t>
            </a:r>
            <a:r>
              <a:rPr lang="en-GB" baseline="0" dirty="0" smtClean="0"/>
              <a:t> </a:t>
            </a:r>
            <a:r>
              <a:rPr lang="en-GB" baseline="0" dirty="0" err="1" smtClean="0"/>
              <a:t>será</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5.  </a:t>
            </a:r>
            <a:r>
              <a:rPr lang="en-GB" baseline="0" dirty="0" err="1" smtClean="0"/>
              <a:t>Quiero</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6.  Me </a:t>
            </a:r>
            <a:r>
              <a:rPr lang="en-GB" baseline="0" dirty="0" err="1" smtClean="0"/>
              <a:t>gustaría</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7.  </a:t>
            </a:r>
            <a:r>
              <a:rPr lang="en-GB" baseline="0" dirty="0" err="1" smtClean="0"/>
              <a:t>Tengo</a:t>
            </a:r>
            <a:r>
              <a:rPr lang="en-GB" baseline="0" dirty="0" smtClean="0"/>
              <a:t> la </a:t>
            </a:r>
            <a:r>
              <a:rPr lang="en-GB" baseline="0" dirty="0" err="1" smtClean="0"/>
              <a:t>intención</a:t>
            </a:r>
            <a:r>
              <a:rPr lang="en-GB" baseline="0" dirty="0" smtClean="0"/>
              <a:t> de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8.  </a:t>
            </a:r>
            <a:r>
              <a:rPr lang="en-GB" baseline="0" dirty="0" err="1" smtClean="0"/>
              <a:t>Espero</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9.  </a:t>
            </a:r>
            <a:r>
              <a:rPr lang="en-GB" baseline="0" dirty="0" err="1" smtClean="0"/>
              <a:t>Tengo</a:t>
            </a:r>
            <a:r>
              <a:rPr lang="en-GB" baseline="0" dirty="0" smtClean="0"/>
              <a:t> que </a:t>
            </a:r>
            <a:r>
              <a:rPr lang="en-GB" baseline="0" dirty="0" err="1" smtClean="0"/>
              <a:t>ir</a:t>
            </a:r>
            <a:r>
              <a:rPr lang="en-GB" baseline="0" dirty="0" smtClean="0"/>
              <a:t> de </a:t>
            </a:r>
            <a:r>
              <a:rPr lang="en-GB" baseline="0" dirty="0" err="1" smtClean="0"/>
              <a:t>vacaciones</a:t>
            </a:r>
            <a:r>
              <a:rPr lang="en-GB" baseline="0" dirty="0" smtClean="0"/>
              <a:t>.</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2</a:t>
            </a:fld>
            <a:endParaRPr lang="fr-FR"/>
          </a:p>
        </p:txBody>
      </p:sp>
    </p:spTree>
    <p:extLst>
      <p:ext uri="{BB962C8B-B14F-4D97-AF65-F5344CB8AC3E}">
        <p14:creationId xmlns:p14="http://schemas.microsoft.com/office/powerpoint/2010/main" val="4057461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 these in this order:</a:t>
            </a:r>
            <a:br>
              <a:rPr lang="en-GB" dirty="0" smtClean="0"/>
            </a:br>
            <a:r>
              <a:rPr lang="en-GB" dirty="0" smtClean="0"/>
              <a:t>1.  </a:t>
            </a:r>
            <a:r>
              <a:rPr lang="en-GB" dirty="0" err="1" smtClean="0"/>
              <a:t>Vamos</a:t>
            </a:r>
            <a:r>
              <a:rPr lang="en-GB" dirty="0" smtClean="0"/>
              <a:t> a </a:t>
            </a:r>
            <a:r>
              <a:rPr lang="en-GB" dirty="0" err="1" smtClean="0"/>
              <a:t>ir</a:t>
            </a:r>
            <a:r>
              <a:rPr lang="en-GB" dirty="0" smtClean="0"/>
              <a:t> de </a:t>
            </a:r>
            <a:r>
              <a:rPr lang="en-GB" dirty="0" err="1" smtClean="0"/>
              <a:t>vacaciones</a:t>
            </a:r>
            <a:r>
              <a:rPr lang="en-GB" dirty="0" smtClean="0"/>
              <a:t/>
            </a:r>
            <a:br>
              <a:rPr lang="en-GB" dirty="0" smtClean="0"/>
            </a:br>
            <a:r>
              <a:rPr lang="en-GB" dirty="0" smtClean="0"/>
              <a:t>2.  </a:t>
            </a:r>
            <a:r>
              <a:rPr lang="en-GB" dirty="0" err="1" smtClean="0"/>
              <a:t>Puedo</a:t>
            </a:r>
            <a:r>
              <a:rPr lang="en-GB" dirty="0" smtClean="0"/>
              <a:t> </a:t>
            </a:r>
            <a:r>
              <a:rPr lang="en-GB" dirty="0" err="1" smtClean="0"/>
              <a:t>ir</a:t>
            </a:r>
            <a:r>
              <a:rPr lang="en-GB" dirty="0" smtClean="0"/>
              <a:t> de </a:t>
            </a:r>
            <a:r>
              <a:rPr lang="en-GB" dirty="0" err="1" smtClean="0"/>
              <a:t>vacaciones</a:t>
            </a:r>
            <a:r>
              <a:rPr lang="en-GB" dirty="0" smtClean="0"/>
              <a:t>.</a:t>
            </a:r>
            <a:br>
              <a:rPr lang="en-GB" dirty="0" smtClean="0"/>
            </a:br>
            <a:r>
              <a:rPr lang="en-GB" dirty="0" smtClean="0"/>
              <a:t>3.  </a:t>
            </a:r>
            <a:r>
              <a:rPr lang="en-GB" dirty="0" err="1" smtClean="0"/>
              <a:t>Voy</a:t>
            </a:r>
            <a:r>
              <a:rPr lang="en-GB" dirty="0" smtClean="0"/>
              <a:t> a </a:t>
            </a:r>
            <a:r>
              <a:rPr lang="en-GB" dirty="0" err="1" smtClean="0"/>
              <a:t>ir</a:t>
            </a:r>
            <a:r>
              <a:rPr lang="en-GB" dirty="0" smtClean="0"/>
              <a:t> de </a:t>
            </a:r>
            <a:r>
              <a:rPr lang="en-GB" dirty="0" err="1" smtClean="0"/>
              <a:t>vacaciones</a:t>
            </a:r>
            <a:r>
              <a:rPr lang="en-GB" dirty="0" smtClean="0"/>
              <a:t/>
            </a:r>
            <a:br>
              <a:rPr lang="en-GB" dirty="0" smtClean="0"/>
            </a:br>
            <a:r>
              <a:rPr lang="en-GB" baseline="0" dirty="0" smtClean="0"/>
              <a:t>4.  Lo </a:t>
            </a:r>
            <a:r>
              <a:rPr lang="en-GB" baseline="0" dirty="0" err="1" smtClean="0"/>
              <a:t>mejor</a:t>
            </a:r>
            <a:r>
              <a:rPr lang="en-GB" baseline="0" dirty="0" smtClean="0"/>
              <a:t> </a:t>
            </a:r>
            <a:r>
              <a:rPr lang="en-GB" baseline="0" dirty="0" err="1" smtClean="0"/>
              <a:t>será</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5.  </a:t>
            </a:r>
            <a:r>
              <a:rPr lang="en-GB" baseline="0" dirty="0" err="1" smtClean="0"/>
              <a:t>Quiero</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6.  Me </a:t>
            </a:r>
            <a:r>
              <a:rPr lang="en-GB" baseline="0" dirty="0" err="1" smtClean="0"/>
              <a:t>gustaría</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7.  </a:t>
            </a:r>
            <a:r>
              <a:rPr lang="en-GB" baseline="0" dirty="0" err="1" smtClean="0"/>
              <a:t>Tengo</a:t>
            </a:r>
            <a:r>
              <a:rPr lang="en-GB" baseline="0" dirty="0" smtClean="0"/>
              <a:t> la </a:t>
            </a:r>
            <a:r>
              <a:rPr lang="en-GB" baseline="0" dirty="0" err="1" smtClean="0"/>
              <a:t>intención</a:t>
            </a:r>
            <a:r>
              <a:rPr lang="en-GB" baseline="0" dirty="0" smtClean="0"/>
              <a:t> de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8.  </a:t>
            </a:r>
            <a:r>
              <a:rPr lang="en-GB" baseline="0" dirty="0" err="1" smtClean="0"/>
              <a:t>Espero</a:t>
            </a:r>
            <a:r>
              <a:rPr lang="en-GB" baseline="0" dirty="0" smtClean="0"/>
              <a:t> </a:t>
            </a:r>
            <a:r>
              <a:rPr lang="en-GB" baseline="0" dirty="0" err="1" smtClean="0"/>
              <a:t>ir</a:t>
            </a:r>
            <a:r>
              <a:rPr lang="en-GB" baseline="0" dirty="0" smtClean="0"/>
              <a:t> de </a:t>
            </a:r>
            <a:r>
              <a:rPr lang="en-GB" baseline="0" dirty="0" err="1" smtClean="0"/>
              <a:t>vacaciones</a:t>
            </a:r>
            <a:r>
              <a:rPr lang="en-GB" baseline="0" dirty="0" smtClean="0"/>
              <a:t>.</a:t>
            </a:r>
            <a:br>
              <a:rPr lang="en-GB" baseline="0" dirty="0" smtClean="0"/>
            </a:br>
            <a:r>
              <a:rPr lang="en-GB" baseline="0" dirty="0" smtClean="0"/>
              <a:t>9.  </a:t>
            </a:r>
            <a:r>
              <a:rPr lang="en-GB" baseline="0" dirty="0" err="1" smtClean="0"/>
              <a:t>Tengo</a:t>
            </a:r>
            <a:r>
              <a:rPr lang="en-GB" baseline="0" dirty="0" smtClean="0"/>
              <a:t> que </a:t>
            </a:r>
            <a:r>
              <a:rPr lang="en-GB" baseline="0" dirty="0" err="1" smtClean="0"/>
              <a:t>ir</a:t>
            </a:r>
            <a:r>
              <a:rPr lang="en-GB" baseline="0" dirty="0" smtClean="0"/>
              <a:t> de </a:t>
            </a:r>
            <a:r>
              <a:rPr lang="en-GB" baseline="0" dirty="0" err="1" smtClean="0"/>
              <a:t>vacaciones</a:t>
            </a:r>
            <a:r>
              <a:rPr lang="en-GB" baseline="0" dirty="0" smtClean="0"/>
              <a:t>.</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3</a:t>
            </a:fld>
            <a:endParaRPr lang="fr-FR"/>
          </a:p>
        </p:txBody>
      </p:sp>
    </p:spTree>
    <p:extLst>
      <p:ext uri="{BB962C8B-B14F-4D97-AF65-F5344CB8AC3E}">
        <p14:creationId xmlns:p14="http://schemas.microsoft.com/office/powerpoint/2010/main" val="405746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DFCF5CB-0261-46A9-90A9-164615E8C1F7}" type="slidenum">
              <a:rPr lang="en-GB"/>
              <a:pPr eaLnBrk="1" hangingPunct="1"/>
              <a:t>10</a:t>
            </a:fld>
            <a:endParaRPr lang="en-GB"/>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dirty="0" smtClean="0"/>
              <a:t>This is something I use with y7 – but this Y10 class did not recognise it so I thought it worth recycling</a:t>
            </a:r>
            <a:r>
              <a:rPr lang="en-GB" baseline="0" dirty="0" smtClean="0"/>
              <a:t> with them.</a:t>
            </a:r>
            <a:endParaRPr lang="en-GB" dirty="0" smtClean="0"/>
          </a:p>
          <a:p>
            <a:pPr eaLnBrk="1" hangingPunct="1">
              <a:spcBef>
                <a:spcPct val="0"/>
              </a:spcBef>
            </a:pPr>
            <a:r>
              <a:rPr lang="en-GB" dirty="0" smtClean="0"/>
              <a:t>Tell </a:t>
            </a:r>
            <a:r>
              <a:rPr lang="en-GB" dirty="0" smtClean="0"/>
              <a:t>them that these are all 2-syllable cognates and the English meanings are at the bottom.  Each square is only used once.  They can write their answers in their exercise books and then go through with you, pronouncing them obviously correctly thanks to their phonics knowledge!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Direct students to the cognate booklets to work through.</a:t>
            </a:r>
            <a:endParaRPr lang="fr-FR" dirty="0"/>
          </a:p>
        </p:txBody>
      </p:sp>
      <p:sp>
        <p:nvSpPr>
          <p:cNvPr id="4" name="Slide Number Placeholder 3"/>
          <p:cNvSpPr>
            <a:spLocks noGrp="1"/>
          </p:cNvSpPr>
          <p:nvPr>
            <p:ph type="sldNum" sz="quarter" idx="10"/>
          </p:nvPr>
        </p:nvSpPr>
        <p:spPr/>
        <p:txBody>
          <a:bodyPr/>
          <a:lstStyle/>
          <a:p>
            <a:fld id="{BFA7000C-0200-4933-B264-5793B8D61419}" type="slidenum">
              <a:rPr lang="fr-FR" smtClean="0"/>
              <a:t>11</a:t>
            </a:fld>
            <a:endParaRPr lang="fr-FR"/>
          </a:p>
        </p:txBody>
      </p:sp>
    </p:spTree>
    <p:extLst>
      <p:ext uri="{BB962C8B-B14F-4D97-AF65-F5344CB8AC3E}">
        <p14:creationId xmlns:p14="http://schemas.microsoft.com/office/powerpoint/2010/main" val="3255611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Translation sentence-building orally with Spanish FLA,</a:t>
            </a:r>
            <a:r>
              <a:rPr lang="en-GB" baseline="0" dirty="0" smtClean="0"/>
              <a:t> referring to core language sheet if/when necessary.</a:t>
            </a:r>
            <a:endParaRPr lang="fr-FR" dirty="0"/>
          </a:p>
        </p:txBody>
      </p:sp>
      <p:sp>
        <p:nvSpPr>
          <p:cNvPr id="4" name="Slide Number Placeholder 3"/>
          <p:cNvSpPr>
            <a:spLocks noGrp="1"/>
          </p:cNvSpPr>
          <p:nvPr>
            <p:ph type="sldNum" sz="quarter" idx="10"/>
          </p:nvPr>
        </p:nvSpPr>
        <p:spPr/>
        <p:txBody>
          <a:bodyPr/>
          <a:lstStyle/>
          <a:p>
            <a:fld id="{22C204EB-5000-4179-B6AE-9000FA957961}" type="slidenum">
              <a:rPr lang="fr-FR" smtClean="0"/>
              <a:t>14</a:t>
            </a:fld>
            <a:endParaRPr lang="fr-FR"/>
          </a:p>
        </p:txBody>
      </p:sp>
    </p:spTree>
    <p:extLst>
      <p:ext uri="{BB962C8B-B14F-4D97-AF65-F5344CB8AC3E}">
        <p14:creationId xmlns:p14="http://schemas.microsoft.com/office/powerpoint/2010/main" val="4057461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p>
            <a:fld id="{7563BB8A-BBC0-4269-81F5-73A570EE8CFA}"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2733467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563BB8A-BBC0-4269-81F5-73A570EE8CFA}"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48368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563BB8A-BBC0-4269-81F5-73A570EE8CFA}"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226824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p>
            <a:fld id="{7563BB8A-BBC0-4269-81F5-73A570EE8CFA}"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4086767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563BB8A-BBC0-4269-81F5-73A570EE8CFA}" type="datetimeFigureOut">
              <a:rPr lang="fr-FR" smtClean="0"/>
              <a:t>14/08/2012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1569119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4"/>
          <p:cNvSpPr>
            <a:spLocks noGrp="1"/>
          </p:cNvSpPr>
          <p:nvPr>
            <p:ph type="dt" sz="half" idx="10"/>
          </p:nvPr>
        </p:nvSpPr>
        <p:spPr/>
        <p:txBody>
          <a:bodyPr/>
          <a:lstStyle/>
          <a:p>
            <a:fld id="{7563BB8A-BBC0-4269-81F5-73A570EE8CFA}"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116405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6"/>
          <p:cNvSpPr>
            <a:spLocks noGrp="1"/>
          </p:cNvSpPr>
          <p:nvPr>
            <p:ph type="dt" sz="half" idx="10"/>
          </p:nvPr>
        </p:nvSpPr>
        <p:spPr/>
        <p:txBody>
          <a:bodyPr/>
          <a:lstStyle/>
          <a:p>
            <a:fld id="{7563BB8A-BBC0-4269-81F5-73A570EE8CFA}" type="datetimeFigureOut">
              <a:rPr lang="fr-FR" smtClean="0"/>
              <a:t>14/08/2012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524689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2"/>
          <p:cNvSpPr>
            <a:spLocks noGrp="1"/>
          </p:cNvSpPr>
          <p:nvPr>
            <p:ph type="dt" sz="half" idx="10"/>
          </p:nvPr>
        </p:nvSpPr>
        <p:spPr/>
        <p:txBody>
          <a:bodyPr/>
          <a:lstStyle/>
          <a:p>
            <a:fld id="{7563BB8A-BBC0-4269-81F5-73A570EE8CFA}" type="datetimeFigureOut">
              <a:rPr lang="fr-FR" smtClean="0"/>
              <a:t>14/08/2012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4110704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3BB8A-BBC0-4269-81F5-73A570EE8CFA}" type="datetimeFigureOut">
              <a:rPr lang="fr-FR" smtClean="0"/>
              <a:t>14/08/2012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34539915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3BB8A-BBC0-4269-81F5-73A570EE8CFA}"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3860408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63BB8A-BBC0-4269-81F5-73A570EE8CFA}" type="datetimeFigureOut">
              <a:rPr lang="fr-FR" smtClean="0"/>
              <a:t>14/08/2012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2F8AE-4D11-49AD-A918-61215FCD66CD}" type="slidenum">
              <a:rPr lang="fr-FR" smtClean="0"/>
              <a:t>‹#›</a:t>
            </a:fld>
            <a:endParaRPr lang="fr-FR"/>
          </a:p>
        </p:txBody>
      </p:sp>
    </p:spTree>
    <p:extLst>
      <p:ext uri="{BB962C8B-B14F-4D97-AF65-F5344CB8AC3E}">
        <p14:creationId xmlns:p14="http://schemas.microsoft.com/office/powerpoint/2010/main" val="3894867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3BB8A-BBC0-4269-81F5-73A570EE8CFA}" type="datetimeFigureOut">
              <a:rPr lang="fr-FR" smtClean="0"/>
              <a:t>14/08/2012</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2F8AE-4D11-49AD-A918-61215FCD66CD}" type="slidenum">
              <a:rPr lang="fr-FR" smtClean="0"/>
              <a:t>‹#›</a:t>
            </a:fld>
            <a:endParaRPr lang="fr-FR"/>
          </a:p>
        </p:txBody>
      </p:sp>
    </p:spTree>
    <p:extLst>
      <p:ext uri="{BB962C8B-B14F-4D97-AF65-F5344CB8AC3E}">
        <p14:creationId xmlns:p14="http://schemas.microsoft.com/office/powerpoint/2010/main" val="16802209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quizlet.com/12752967/gcse-spanish-vacaciones-9-flash-cards/"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quizlet.com/12752967/gcse-spanish-vacaciones-9-flash-cards/"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quizlet.com/12624403/gcse-spanish-vacaciones-7-flash-cards/"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quizlet.com/12624403/gcse-spanish-vacaciones-7-flash-cards/"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44987">
            <a:off x="6093369" y="433064"/>
            <a:ext cx="26193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404664" y="51758"/>
            <a:ext cx="8712968" cy="1470025"/>
          </a:xfrm>
        </p:spPr>
        <p:txBody>
          <a:bodyPr>
            <a:normAutofit/>
          </a:bodyPr>
          <a:lstStyle/>
          <a:p>
            <a:r>
              <a:rPr lang="en-GB" sz="8800" b="1" dirty="0" smtClean="0">
                <a:latin typeface="Pristina" pitchFamily="66" charset="0"/>
              </a:rPr>
              <a:t>Las </a:t>
            </a:r>
            <a:r>
              <a:rPr lang="en-GB" sz="8800" b="1" dirty="0" err="1" smtClean="0">
                <a:latin typeface="Pristina" pitchFamily="66" charset="0"/>
              </a:rPr>
              <a:t>vacaciones</a:t>
            </a:r>
            <a:endParaRPr lang="fr-FR" sz="8800" b="1" dirty="0">
              <a:latin typeface="Pristina" pitchFamily="66" charset="0"/>
            </a:endParaRP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20" y="1292939"/>
            <a:ext cx="5536038" cy="32403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518419"/>
            <a:ext cx="2767168" cy="1790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920" y="4413849"/>
            <a:ext cx="2663347" cy="1902391"/>
          </a:xfrm>
          <a:prstGeom prst="rect">
            <a:avLst/>
          </a:prstGeom>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44" y="4653136"/>
            <a:ext cx="2577170" cy="19328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54554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solidFill>
            <a:srgbClr val="FF0000"/>
          </a:solidFill>
        </p:spPr>
        <p:txBody>
          <a:bodyPr/>
          <a:lstStyle/>
          <a:p>
            <a:pPr eaLnBrk="1" hangingPunct="1"/>
            <a:r>
              <a:rPr lang="en-US" sz="6000" b="1" smtClean="0">
                <a:solidFill>
                  <a:srgbClr val="FFFF00"/>
                </a:solidFill>
                <a:latin typeface="Tempus Sans ITC" pitchFamily="82" charset="0"/>
                <a:cs typeface="Arial" pitchFamily="34" charset="0"/>
              </a:rPr>
              <a:t>¿Qué son estas palabras?</a:t>
            </a:r>
          </a:p>
        </p:txBody>
      </p:sp>
      <p:graphicFrame>
        <p:nvGraphicFramePr>
          <p:cNvPr id="6223" name="Group 79"/>
          <p:cNvGraphicFramePr>
            <a:graphicFrameLocks noGrp="1"/>
          </p:cNvGraphicFramePr>
          <p:nvPr>
            <p:ph sz="half" idx="1"/>
          </p:nvPr>
        </p:nvGraphicFramePr>
        <p:xfrm>
          <a:off x="457200" y="5373688"/>
          <a:ext cx="8362950" cy="1189038"/>
        </p:xfrm>
        <a:graphic>
          <a:graphicData uri="http://schemas.openxmlformats.org/drawingml/2006/table">
            <a:tbl>
              <a:tblPr/>
              <a:tblGrid>
                <a:gridCol w="2090738"/>
                <a:gridCol w="2092325"/>
                <a:gridCol w="2089150"/>
                <a:gridCol w="2090737"/>
              </a:tblGrid>
              <a:tr h="3963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1. group</a:t>
                      </a:r>
                    </a:p>
                  </a:txBody>
                  <a:tcPr marT="45732" marB="457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2. lion</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3. map</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4. million</a:t>
                      </a:r>
                    </a:p>
                  </a:txBody>
                  <a:tcPr marT="45732" marB="457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ysDash"/>
                      <a:round/>
                      <a:headEnd type="none" w="med" len="med"/>
                      <a:tailEnd type="none" w="med" len="med"/>
                    </a:lnB>
                    <a:lnTlToBr>
                      <a:noFill/>
                    </a:lnTlToBr>
                    <a:lnBlToTr>
                      <a:noFill/>
                    </a:lnBlToTr>
                    <a:noFill/>
                  </a:tcPr>
                </a:tc>
              </a:tr>
              <a:tr h="3963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5. plant</a:t>
                      </a:r>
                    </a:p>
                  </a:txBody>
                  <a:tcPr marT="45732" marB="457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6. list</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7. park</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8. photo</a:t>
                      </a:r>
                    </a:p>
                  </a:txBody>
                  <a:tcPr marT="45732" marB="457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634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9. much/a lot</a:t>
                      </a:r>
                    </a:p>
                  </a:txBody>
                  <a:tcPr marT="45732" marB="45732"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10. part</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11. plans</a:t>
                      </a:r>
                    </a:p>
                  </a:txBody>
                  <a:tcPr marT="45732" marB="45732"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Arial" pitchFamily="34" charset="0"/>
                        </a:rPr>
                        <a:t>12. sofa</a:t>
                      </a:r>
                    </a:p>
                  </a:txBody>
                  <a:tcPr marT="45732" marB="45732"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6229" name="Group 85"/>
          <p:cNvGraphicFramePr>
            <a:graphicFrameLocks noGrp="1"/>
          </p:cNvGraphicFramePr>
          <p:nvPr>
            <p:ph sz="half" idx="2"/>
          </p:nvPr>
        </p:nvGraphicFramePr>
        <p:xfrm>
          <a:off x="539750" y="1600200"/>
          <a:ext cx="8135938" cy="3484564"/>
        </p:xfrm>
        <a:graphic>
          <a:graphicData uri="http://schemas.openxmlformats.org/drawingml/2006/table">
            <a:tbl>
              <a:tblPr/>
              <a:tblGrid>
                <a:gridCol w="1355725"/>
                <a:gridCol w="1357313"/>
                <a:gridCol w="1355725"/>
                <a:gridCol w="1354137"/>
                <a:gridCol w="1357313"/>
                <a:gridCol w="1355725"/>
              </a:tblGrid>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smtClean="0">
                          <a:ln>
                            <a:noFill/>
                          </a:ln>
                          <a:solidFill>
                            <a:schemeClr val="tx1"/>
                          </a:solidFill>
                          <a:effectLst/>
                          <a:latin typeface="Arial" pitchFamily="34" charset="0"/>
                          <a:cs typeface="Arial" pitchFamily="34" charset="0"/>
                        </a:rPr>
                        <a:t>ón</a:t>
                      </a:r>
                      <a:endParaRPr kumimoji="0" lang="en-GB" sz="3600" b="0" i="0" u="none" strike="noStrike" cap="none" normalizeH="0" baseline="0" smtClean="0">
                        <a:ln>
                          <a:noFill/>
                        </a:ln>
                        <a:solidFill>
                          <a:schemeClr val="tx1"/>
                        </a:solidFill>
                        <a:effectLst/>
                        <a:latin typeface="Arial" pitchFamily="34" charset="0"/>
                        <a:cs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par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fo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li</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nes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cho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gru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plan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f</a:t>
                      </a:r>
                      <a:r>
                        <a:rPr kumimoji="0" lang="en-US" sz="3600" b="0" i="0" u="none" strike="noStrike" cap="none" normalizeH="0" baseline="0" smtClean="0">
                          <a:ln>
                            <a:noFill/>
                          </a:ln>
                          <a:solidFill>
                            <a:schemeClr val="tx1"/>
                          </a:solidFill>
                          <a:effectLst/>
                          <a:latin typeface="Arial" pitchFamily="34" charset="0"/>
                          <a:cs typeface="Arial" pitchFamily="34" charset="0"/>
                        </a:rPr>
                        <a:t>á</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mi</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699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ll</a:t>
                      </a:r>
                      <a:r>
                        <a:rPr kumimoji="0" lang="en-US" sz="3600" b="0" i="0" u="none" strike="noStrike" cap="none" normalizeH="0" baseline="0" smtClean="0">
                          <a:ln>
                            <a:noFill/>
                          </a:ln>
                          <a:solidFill>
                            <a:schemeClr val="tx1"/>
                          </a:solidFill>
                          <a:effectLst/>
                          <a:latin typeface="Arial" pitchFamily="34" charset="0"/>
                          <a:cs typeface="Arial" pitchFamily="34" charset="0"/>
                        </a:rPr>
                        <a:t>ón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to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sta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pla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mu</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te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71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par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ta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so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0" i="0" u="none" strike="noStrike" cap="none" normalizeH="0" baseline="0" smtClean="0">
                          <a:ln>
                            <a:noFill/>
                          </a:ln>
                          <a:solidFill>
                            <a:schemeClr val="tx1"/>
                          </a:solidFill>
                          <a:effectLst/>
                          <a:latin typeface="Arial" pitchFamily="34" charset="0"/>
                          <a:cs typeface="Arial" pitchFamily="34" charset="0"/>
                        </a:rPr>
                        <a:t>que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3600" b="0" i="0" u="none" strike="noStrike" cap="none" normalizeH="0" baseline="0" smtClean="0">
                          <a:ln>
                            <a:noFill/>
                          </a:ln>
                          <a:solidFill>
                            <a:schemeClr val="tx1"/>
                          </a:solidFill>
                          <a:effectLst/>
                          <a:latin typeface="Arial" pitchFamily="34" charset="0"/>
                        </a:rPr>
                        <a:t>ma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0438662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881063"/>
            <a:ext cx="7296150" cy="509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8265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09825084"/>
              </p:ext>
            </p:extLst>
          </p:nvPr>
        </p:nvGraphicFramePr>
        <p:xfrm>
          <a:off x="3249" y="0"/>
          <a:ext cx="9140750" cy="6858000"/>
        </p:xfrm>
        <a:graphic>
          <a:graphicData uri="http://schemas.openxmlformats.org/drawingml/2006/table">
            <a:tbl>
              <a:tblPr firstRow="1" bandRow="1">
                <a:tableStyleId>{5940675A-B579-460E-94D1-54222C63F5DA}</a:tableStyleId>
              </a:tblPr>
              <a:tblGrid>
                <a:gridCol w="4570375"/>
                <a:gridCol w="4570375"/>
              </a:tblGrid>
              <a:tr h="3429000">
                <a:tc>
                  <a:txBody>
                    <a:bodyPr/>
                    <a:lstStyle/>
                    <a:p>
                      <a:endParaRPr lang="en-GB" dirty="0"/>
                    </a:p>
                  </a:txBody>
                  <a:tcPr/>
                </a:tc>
                <a:tc>
                  <a:txBody>
                    <a:bodyPr/>
                    <a:lstStyle/>
                    <a:p>
                      <a:endParaRPr lang="en-GB" dirty="0"/>
                    </a:p>
                  </a:txBody>
                  <a:tcPr/>
                </a:tc>
              </a:tr>
              <a:tr h="3429000">
                <a:tc>
                  <a:txBody>
                    <a:bodyPr/>
                    <a:lstStyle/>
                    <a:p>
                      <a:endParaRPr lang="en-GB" dirty="0"/>
                    </a:p>
                  </a:txBody>
                  <a:tcPr/>
                </a:tc>
                <a:tc>
                  <a:txBody>
                    <a:bodyPr/>
                    <a:lstStyle/>
                    <a:p>
                      <a:endParaRPr lang="en-GB" sz="4800" dirty="0"/>
                    </a:p>
                  </a:txBody>
                  <a:tcPr/>
                </a:tc>
              </a:tr>
            </a:tbl>
          </a:graphicData>
        </a:graphic>
      </p:graphicFrame>
      <p:sp>
        <p:nvSpPr>
          <p:cNvPr id="7" name="Title 1"/>
          <p:cNvSpPr txBox="1">
            <a:spLocks/>
          </p:cNvSpPr>
          <p:nvPr/>
        </p:nvSpPr>
        <p:spPr>
          <a:xfrm>
            <a:off x="3047822" y="2636912"/>
            <a:ext cx="3240360" cy="1466289"/>
          </a:xfrm>
          <a:prstGeom prst="rect">
            <a:avLst/>
          </a:prstGeom>
          <a:solidFill>
            <a:srgbClr val="FFC000"/>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err="1" smtClean="0"/>
              <a:t>Grupos</a:t>
            </a:r>
            <a:endParaRPr lang="en-GB" dirty="0"/>
          </a:p>
        </p:txBody>
      </p:sp>
      <p:sp>
        <p:nvSpPr>
          <p:cNvPr id="2" name="TextBox 1"/>
          <p:cNvSpPr txBox="1"/>
          <p:nvPr/>
        </p:nvSpPr>
        <p:spPr>
          <a:xfrm>
            <a:off x="1979712" y="4371737"/>
            <a:ext cx="2484277" cy="1477328"/>
          </a:xfrm>
          <a:prstGeom prst="rect">
            <a:avLst/>
          </a:prstGeom>
          <a:noFill/>
        </p:spPr>
        <p:txBody>
          <a:bodyPr wrap="square" rtlCol="0">
            <a:spAutoFit/>
          </a:bodyPr>
          <a:lstStyle/>
          <a:p>
            <a:r>
              <a:rPr lang="en-GB" dirty="0" smtClean="0"/>
              <a:t>1  </a:t>
            </a:r>
            <a:r>
              <a:rPr lang="en-GB" dirty="0" err="1" smtClean="0"/>
              <a:t>Señor</a:t>
            </a:r>
            <a:r>
              <a:rPr lang="en-GB" dirty="0" smtClean="0"/>
              <a:t> </a:t>
            </a:r>
            <a:r>
              <a:rPr lang="en-GB" dirty="0" err="1" smtClean="0"/>
              <a:t>García</a:t>
            </a:r>
            <a:r>
              <a:rPr lang="en-GB" dirty="0" smtClean="0"/>
              <a:t/>
            </a:r>
            <a:br>
              <a:rPr lang="en-GB" dirty="0" smtClean="0"/>
            </a:br>
            <a:r>
              <a:rPr lang="en-GB" dirty="0" smtClean="0"/>
              <a:t>2  </a:t>
            </a:r>
            <a:r>
              <a:rPr lang="en-GB" dirty="0" err="1" smtClean="0"/>
              <a:t>Vocabulario</a:t>
            </a:r>
            <a:r>
              <a:rPr lang="en-GB" dirty="0" smtClean="0"/>
              <a:t/>
            </a:r>
            <a:br>
              <a:rPr lang="en-GB" dirty="0" smtClean="0"/>
            </a:br>
            <a:r>
              <a:rPr lang="en-GB" dirty="0" smtClean="0"/>
              <a:t>3  Cognates booklet</a:t>
            </a:r>
            <a:br>
              <a:rPr lang="en-GB" dirty="0" smtClean="0"/>
            </a:br>
            <a:r>
              <a:rPr lang="en-GB" dirty="0" smtClean="0"/>
              <a:t>4  Work Experience booklet</a:t>
            </a:r>
            <a:endParaRPr lang="fr-FR" dirty="0"/>
          </a:p>
        </p:txBody>
      </p:sp>
    </p:spTree>
    <p:extLst>
      <p:ext uri="{BB962C8B-B14F-4D97-AF65-F5344CB8AC3E}">
        <p14:creationId xmlns:p14="http://schemas.microsoft.com/office/powerpoint/2010/main" val="3669299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4624"/>
            <a:ext cx="3528392" cy="369332"/>
          </a:xfrm>
          <a:prstGeom prst="rect">
            <a:avLst/>
          </a:prstGeom>
          <a:noFill/>
        </p:spPr>
        <p:txBody>
          <a:bodyPr wrap="square" rtlCol="0">
            <a:spAutoFit/>
          </a:bodyPr>
          <a:lstStyle/>
          <a:p>
            <a:r>
              <a:rPr lang="en-GB" b="1" dirty="0" smtClean="0"/>
              <a:t>De </a:t>
            </a:r>
            <a:r>
              <a:rPr lang="en-GB" b="1" dirty="0" err="1" smtClean="0"/>
              <a:t>vacaciones</a:t>
            </a:r>
            <a:r>
              <a:rPr lang="en-GB" b="1" dirty="0" smtClean="0"/>
              <a:t>…</a:t>
            </a:r>
            <a:endParaRPr lang="fr-FR" b="1" dirty="0"/>
          </a:p>
        </p:txBody>
      </p:sp>
      <p:graphicFrame>
        <p:nvGraphicFramePr>
          <p:cNvPr id="3" name="Table 2"/>
          <p:cNvGraphicFramePr>
            <a:graphicFrameLocks noGrp="1"/>
          </p:cNvGraphicFramePr>
          <p:nvPr>
            <p:extLst>
              <p:ext uri="{D42A27DB-BD31-4B8C-83A1-F6EECF244321}">
                <p14:modId xmlns:p14="http://schemas.microsoft.com/office/powerpoint/2010/main" val="2245142498"/>
              </p:ext>
            </p:extLst>
          </p:nvPr>
        </p:nvGraphicFramePr>
        <p:xfrm>
          <a:off x="251520" y="476672"/>
          <a:ext cx="8568951" cy="5364480"/>
        </p:xfrm>
        <a:graphic>
          <a:graphicData uri="http://schemas.openxmlformats.org/drawingml/2006/table">
            <a:tbl>
              <a:tblPr firstRow="1" bandRow="1">
                <a:tableStyleId>{5940675A-B579-460E-94D1-54222C63F5DA}</a:tableStyleId>
              </a:tblPr>
              <a:tblGrid>
                <a:gridCol w="3096344"/>
                <a:gridCol w="2736304"/>
                <a:gridCol w="2736303"/>
              </a:tblGrid>
              <a:tr h="288032">
                <a:tc>
                  <a:txBody>
                    <a:bodyPr/>
                    <a:lstStyle/>
                    <a:p>
                      <a:r>
                        <a:rPr lang="en-GB" sz="1600" dirty="0" smtClean="0"/>
                        <a:t>me </a:t>
                      </a:r>
                      <a:r>
                        <a:rPr lang="en-GB" sz="1600" dirty="0" err="1" smtClean="0"/>
                        <a:t>gusta</a:t>
                      </a:r>
                      <a:r>
                        <a:rPr lang="en-GB" sz="1600" dirty="0" smtClean="0"/>
                        <a:t>…</a:t>
                      </a:r>
                      <a:endParaRPr lang="fr-FR" sz="1600" dirty="0"/>
                    </a:p>
                  </a:txBody>
                  <a:tcPr/>
                </a:tc>
                <a:tc>
                  <a:txBody>
                    <a:bodyPr/>
                    <a:lstStyle/>
                    <a:p>
                      <a:r>
                        <a:rPr lang="en-GB" sz="1600" dirty="0" err="1" smtClean="0"/>
                        <a:t>ir</a:t>
                      </a:r>
                      <a:r>
                        <a:rPr lang="en-GB" sz="1600" dirty="0" smtClean="0"/>
                        <a:t> a la playa</a:t>
                      </a:r>
                      <a:endParaRPr lang="fr-FR" sz="1600" dirty="0"/>
                    </a:p>
                  </a:txBody>
                  <a:tcPr/>
                </a:tc>
                <a:tc>
                  <a:txBody>
                    <a:bodyPr/>
                    <a:lstStyle/>
                    <a:p>
                      <a:r>
                        <a:rPr lang="en-GB" sz="1600" dirty="0" smtClean="0"/>
                        <a:t>con mi </a:t>
                      </a:r>
                      <a:r>
                        <a:rPr lang="en-GB" sz="1600" dirty="0" err="1" smtClean="0"/>
                        <a:t>familia</a:t>
                      </a:r>
                      <a:endParaRPr lang="fr-FR" sz="1600" dirty="0"/>
                    </a:p>
                  </a:txBody>
                  <a:tcPr/>
                </a:tc>
              </a:tr>
              <a:tr h="288032">
                <a:tc>
                  <a:txBody>
                    <a:bodyPr/>
                    <a:lstStyle/>
                    <a:p>
                      <a:r>
                        <a:rPr lang="en-GB" sz="1600" dirty="0" err="1" smtClean="0"/>
                        <a:t>prefiero</a:t>
                      </a:r>
                      <a:r>
                        <a:rPr lang="en-GB" sz="1600" dirty="0" smtClean="0"/>
                        <a:t>…</a:t>
                      </a:r>
                      <a:endParaRPr lang="fr-FR" sz="1600" dirty="0"/>
                    </a:p>
                  </a:txBody>
                  <a:tcPr/>
                </a:tc>
                <a:tc>
                  <a:txBody>
                    <a:bodyPr/>
                    <a:lstStyle/>
                    <a:p>
                      <a:r>
                        <a:rPr lang="en-GB" sz="1600" dirty="0" err="1" smtClean="0"/>
                        <a:t>ir</a:t>
                      </a:r>
                      <a:r>
                        <a:rPr lang="en-GB" sz="1600" dirty="0" smtClean="0"/>
                        <a:t> a </a:t>
                      </a:r>
                      <a:r>
                        <a:rPr lang="en-GB" sz="1600" dirty="0" err="1" smtClean="0"/>
                        <a:t>Francia</a:t>
                      </a:r>
                      <a:r>
                        <a:rPr lang="en-GB" sz="1600" dirty="0" smtClean="0"/>
                        <a:t> / </a:t>
                      </a:r>
                      <a:r>
                        <a:rPr lang="en-GB" sz="1600" dirty="0" err="1" smtClean="0"/>
                        <a:t>España</a:t>
                      </a:r>
                      <a:r>
                        <a:rPr lang="en-GB" sz="1600" dirty="0" smtClean="0"/>
                        <a:t>…</a:t>
                      </a:r>
                      <a:endParaRPr lang="fr-FR" sz="1600" dirty="0"/>
                    </a:p>
                  </a:txBody>
                  <a:tcPr/>
                </a:tc>
                <a:tc>
                  <a:txBody>
                    <a:bodyPr/>
                    <a:lstStyle/>
                    <a:p>
                      <a:r>
                        <a:rPr lang="en-GB" sz="1600" dirty="0" smtClean="0"/>
                        <a:t>con </a:t>
                      </a:r>
                      <a:r>
                        <a:rPr lang="en-GB" sz="1600" dirty="0" err="1" smtClean="0"/>
                        <a:t>mis</a:t>
                      </a:r>
                      <a:r>
                        <a:rPr lang="en-GB" sz="1600" dirty="0" smtClean="0"/>
                        <a:t> amigos</a:t>
                      </a:r>
                      <a:endParaRPr lang="fr-FR" sz="1600" dirty="0"/>
                    </a:p>
                  </a:txBody>
                  <a:tcPr/>
                </a:tc>
              </a:tr>
              <a:tr h="288032">
                <a:tc>
                  <a:txBody>
                    <a:bodyPr/>
                    <a:lstStyle/>
                    <a:p>
                      <a:r>
                        <a:rPr lang="en-GB" sz="1600" dirty="0" err="1" smtClean="0"/>
                        <a:t>puedo</a:t>
                      </a:r>
                      <a:r>
                        <a:rPr lang="en-GB" sz="1600" dirty="0" smtClean="0"/>
                        <a:t>…</a:t>
                      </a:r>
                      <a:endParaRPr lang="fr-FR" sz="1600" dirty="0"/>
                    </a:p>
                  </a:txBody>
                  <a:tcPr/>
                </a:tc>
                <a:tc>
                  <a:txBody>
                    <a:bodyPr/>
                    <a:lstStyle/>
                    <a:p>
                      <a:r>
                        <a:rPr lang="en-GB" sz="1600" dirty="0" err="1" smtClean="0"/>
                        <a:t>tomar</a:t>
                      </a:r>
                      <a:r>
                        <a:rPr lang="en-GB" sz="1600" dirty="0" smtClean="0"/>
                        <a:t> el sol</a:t>
                      </a:r>
                      <a:endParaRPr lang="fr-FR" sz="1600" dirty="0"/>
                    </a:p>
                  </a:txBody>
                  <a:tcPr/>
                </a:tc>
                <a:tc>
                  <a:txBody>
                    <a:bodyPr/>
                    <a:lstStyle/>
                    <a:p>
                      <a:r>
                        <a:rPr lang="en-GB" sz="1600" dirty="0" smtClean="0"/>
                        <a:t>en el mar</a:t>
                      </a:r>
                      <a:endParaRPr lang="fr-FR" sz="1600" dirty="0"/>
                    </a:p>
                  </a:txBody>
                  <a:tcPr/>
                </a:tc>
              </a:tr>
              <a:tr h="288032">
                <a:tc>
                  <a:txBody>
                    <a:bodyPr/>
                    <a:lstStyle/>
                    <a:p>
                      <a:r>
                        <a:rPr lang="en-GB" sz="1600" dirty="0" err="1" smtClean="0"/>
                        <a:t>quiero</a:t>
                      </a:r>
                      <a:r>
                        <a:rPr lang="en-GB" sz="1600" dirty="0" smtClean="0"/>
                        <a:t>…</a:t>
                      </a:r>
                      <a:endParaRPr lang="fr-FR" sz="1600" dirty="0"/>
                    </a:p>
                  </a:txBody>
                  <a:tcPr/>
                </a:tc>
                <a:tc>
                  <a:txBody>
                    <a:bodyPr/>
                    <a:lstStyle/>
                    <a:p>
                      <a:r>
                        <a:rPr lang="en-GB" sz="1600" dirty="0" err="1" smtClean="0"/>
                        <a:t>nadar</a:t>
                      </a:r>
                      <a:endParaRPr lang="fr-FR" sz="1600" dirty="0"/>
                    </a:p>
                  </a:txBody>
                  <a:tcPr/>
                </a:tc>
                <a:tc>
                  <a:txBody>
                    <a:bodyPr/>
                    <a:lstStyle/>
                    <a:p>
                      <a:r>
                        <a:rPr lang="en-GB" sz="1600" dirty="0" smtClean="0"/>
                        <a:t>en la playa</a:t>
                      </a:r>
                      <a:endParaRPr lang="fr-FR" sz="1600" dirty="0"/>
                    </a:p>
                  </a:txBody>
                  <a:tcPr/>
                </a:tc>
              </a:tr>
              <a:tr h="288032">
                <a:tc>
                  <a:txBody>
                    <a:bodyPr/>
                    <a:lstStyle/>
                    <a:p>
                      <a:r>
                        <a:rPr lang="en-GB" sz="1600" dirty="0" err="1" smtClean="0"/>
                        <a:t>tengo</a:t>
                      </a:r>
                      <a:r>
                        <a:rPr lang="en-GB" sz="1600" dirty="0" smtClean="0"/>
                        <a:t> </a:t>
                      </a:r>
                      <a:r>
                        <a:rPr lang="en-GB" sz="1600" dirty="0" err="1" smtClean="0"/>
                        <a:t>que</a:t>
                      </a:r>
                      <a:r>
                        <a:rPr lang="en-GB" sz="1600" dirty="0" smtClean="0"/>
                        <a:t>…</a:t>
                      </a:r>
                      <a:endParaRPr lang="fr-FR" sz="1600" dirty="0"/>
                    </a:p>
                  </a:txBody>
                  <a:tcPr/>
                </a:tc>
                <a:tc>
                  <a:txBody>
                    <a:bodyPr/>
                    <a:lstStyle/>
                    <a:p>
                      <a:r>
                        <a:rPr lang="en-GB" sz="1600" dirty="0" err="1" smtClean="0"/>
                        <a:t>descansar</a:t>
                      </a:r>
                      <a:endParaRPr lang="fr-FR" sz="1600" dirty="0"/>
                    </a:p>
                  </a:txBody>
                  <a:tcPr/>
                </a:tc>
                <a:tc>
                  <a:txBody>
                    <a:bodyPr/>
                    <a:lstStyle/>
                    <a:p>
                      <a:r>
                        <a:rPr lang="en-GB" sz="1600" dirty="0" smtClean="0"/>
                        <a:t>en </a:t>
                      </a:r>
                      <a:r>
                        <a:rPr lang="en-GB" sz="1600" dirty="0" err="1" smtClean="0"/>
                        <a:t>una</a:t>
                      </a:r>
                      <a:r>
                        <a:rPr lang="en-GB" sz="1600" dirty="0" smtClean="0"/>
                        <a:t> </a:t>
                      </a:r>
                      <a:r>
                        <a:rPr lang="en-GB" sz="1600" dirty="0" err="1" smtClean="0"/>
                        <a:t>discoteca</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más</a:t>
                      </a:r>
                      <a:r>
                        <a:rPr lang="en-GB" sz="1600" baseline="0" dirty="0" smtClean="0"/>
                        <a:t> </a:t>
                      </a:r>
                      <a:r>
                        <a:rPr lang="en-GB" sz="1600" baseline="0" dirty="0" err="1" smtClean="0"/>
                        <a:t>importante</a:t>
                      </a:r>
                      <a:r>
                        <a:rPr lang="en-GB" sz="1600" baseline="0" dirty="0" smtClean="0"/>
                        <a:t> (</a:t>
                      </a:r>
                      <a:r>
                        <a:rPr lang="en-GB" sz="1600" baseline="0" dirty="0" err="1" smtClean="0"/>
                        <a:t>para</a:t>
                      </a:r>
                      <a:r>
                        <a:rPr lang="en-GB" sz="1600" baseline="0" dirty="0" smtClean="0"/>
                        <a:t> </a:t>
                      </a:r>
                      <a:r>
                        <a:rPr lang="en-GB" sz="1600" baseline="0" dirty="0" err="1" smtClean="0"/>
                        <a:t>mí</a:t>
                      </a:r>
                      <a:r>
                        <a:rPr lang="en-GB" sz="1600" baseline="0" dirty="0" smtClean="0"/>
                        <a:t>) </a:t>
                      </a:r>
                      <a:r>
                        <a:rPr lang="en-GB" sz="1600" baseline="0" dirty="0" err="1" smtClean="0"/>
                        <a:t>es</a:t>
                      </a:r>
                      <a:endParaRPr lang="fr-FR" sz="1600" dirty="0"/>
                    </a:p>
                  </a:txBody>
                  <a:tcPr/>
                </a:tc>
                <a:tc>
                  <a:txBody>
                    <a:bodyPr/>
                    <a:lstStyle/>
                    <a:p>
                      <a:r>
                        <a:rPr lang="en-GB" sz="1600" dirty="0" err="1" smtClean="0"/>
                        <a:t>bailar</a:t>
                      </a:r>
                      <a:endParaRPr lang="fr-FR" sz="1600" dirty="0"/>
                    </a:p>
                  </a:txBody>
                  <a:tcPr/>
                </a:tc>
                <a:tc>
                  <a:txBody>
                    <a:bodyPr/>
                    <a:lstStyle/>
                    <a:p>
                      <a:r>
                        <a:rPr lang="en-GB" sz="1600" dirty="0" smtClean="0"/>
                        <a:t>en un club</a:t>
                      </a:r>
                      <a:endParaRPr lang="fr-FR" sz="1600" dirty="0"/>
                    </a:p>
                  </a:txBody>
                  <a:tcPr/>
                </a:tc>
              </a:tr>
              <a:tr h="288032">
                <a:tc>
                  <a:txBody>
                    <a:bodyPr/>
                    <a:lstStyle/>
                    <a:p>
                      <a:r>
                        <a:rPr lang="en-GB" sz="1600" dirty="0" smtClean="0"/>
                        <a:t>me </a:t>
                      </a:r>
                      <a:r>
                        <a:rPr lang="en-GB" sz="1600" dirty="0" err="1" smtClean="0"/>
                        <a:t>encanta</a:t>
                      </a:r>
                      <a:r>
                        <a:rPr lang="en-GB" sz="1600" dirty="0" smtClean="0"/>
                        <a:t>…</a:t>
                      </a:r>
                      <a:endParaRPr lang="fr-FR" sz="1600" dirty="0"/>
                    </a:p>
                  </a:txBody>
                  <a:tcPr/>
                </a:tc>
                <a:tc>
                  <a:txBody>
                    <a:bodyPr/>
                    <a:lstStyle/>
                    <a:p>
                      <a:r>
                        <a:rPr lang="en-GB" sz="1600" dirty="0" err="1" smtClean="0"/>
                        <a:t>jugar</a:t>
                      </a:r>
                      <a:r>
                        <a:rPr lang="en-GB" sz="1600" baseline="0" dirty="0" smtClean="0"/>
                        <a:t> al </a:t>
                      </a:r>
                      <a:r>
                        <a:rPr lang="en-GB" sz="1600" baseline="0" dirty="0" err="1" smtClean="0"/>
                        <a:t>tenis</a:t>
                      </a:r>
                      <a:r>
                        <a:rPr lang="en-GB" sz="1600" baseline="0" dirty="0" smtClean="0"/>
                        <a:t> / al </a:t>
                      </a:r>
                      <a:r>
                        <a:rPr lang="en-GB" sz="1600" baseline="0" dirty="0" err="1" smtClean="0"/>
                        <a:t>fútbol</a:t>
                      </a:r>
                      <a:r>
                        <a:rPr lang="en-GB" sz="1600" baseline="0" dirty="0" smtClean="0"/>
                        <a:t>…</a:t>
                      </a:r>
                      <a:endParaRPr lang="fr-FR" sz="1600" dirty="0"/>
                    </a:p>
                  </a:txBody>
                  <a:tcPr/>
                </a:tc>
                <a:tc>
                  <a:txBody>
                    <a:bodyPr/>
                    <a:lstStyle/>
                    <a:p>
                      <a:r>
                        <a:rPr lang="en-GB" sz="1600" dirty="0" smtClean="0"/>
                        <a:t>en la </a:t>
                      </a:r>
                      <a:r>
                        <a:rPr lang="en-GB" sz="1600" dirty="0" err="1" smtClean="0"/>
                        <a:t>piscina</a:t>
                      </a:r>
                      <a:endParaRPr lang="fr-FR" sz="1600" dirty="0"/>
                    </a:p>
                  </a:txBody>
                  <a:tcPr/>
                </a:tc>
              </a:tr>
              <a:tr h="288032">
                <a:tc>
                  <a:txBody>
                    <a:bodyPr/>
                    <a:lstStyle/>
                    <a:p>
                      <a:r>
                        <a:rPr lang="en-GB" sz="1600" dirty="0" smtClean="0"/>
                        <a:t>lo </a:t>
                      </a:r>
                      <a:r>
                        <a:rPr lang="en-GB" sz="1600" dirty="0" err="1" smtClean="0"/>
                        <a:t>mejor</a:t>
                      </a:r>
                      <a:r>
                        <a:rPr lang="en-GB" sz="1600" dirty="0" smtClean="0"/>
                        <a:t> </a:t>
                      </a:r>
                      <a:r>
                        <a:rPr lang="en-GB" sz="1600" dirty="0" err="1" smtClean="0"/>
                        <a:t>es</a:t>
                      </a:r>
                      <a:r>
                        <a:rPr lang="en-GB" sz="1600" dirty="0" smtClean="0"/>
                        <a:t>…</a:t>
                      </a:r>
                      <a:endParaRPr lang="fr-FR" sz="1600" dirty="0"/>
                    </a:p>
                  </a:txBody>
                  <a:tcPr/>
                </a:tc>
                <a:tc>
                  <a:txBody>
                    <a:bodyPr/>
                    <a:lstStyle/>
                    <a:p>
                      <a:r>
                        <a:rPr lang="en-GB" sz="1600" dirty="0" err="1" smtClean="0"/>
                        <a:t>viajar</a:t>
                      </a:r>
                      <a:r>
                        <a:rPr lang="en-GB" sz="1600" dirty="0" smtClean="0"/>
                        <a:t>…</a:t>
                      </a:r>
                      <a:endParaRPr lang="fr-FR" sz="1600" dirty="0"/>
                    </a:p>
                  </a:txBody>
                  <a:tcPr/>
                </a:tc>
                <a:tc>
                  <a:txBody>
                    <a:bodyPr/>
                    <a:lstStyle/>
                    <a:p>
                      <a:r>
                        <a:rPr lang="en-GB" sz="1600" dirty="0" smtClean="0"/>
                        <a:t>en un hotel</a:t>
                      </a:r>
                      <a:r>
                        <a:rPr lang="en-GB" sz="1600" baseline="0" dirty="0" smtClean="0"/>
                        <a:t> / </a:t>
                      </a:r>
                      <a:r>
                        <a:rPr lang="en-GB" sz="1600" baseline="0" dirty="0" err="1" smtClean="0"/>
                        <a:t>una</a:t>
                      </a:r>
                      <a:r>
                        <a:rPr lang="en-GB" sz="1600" baseline="0" dirty="0" smtClean="0"/>
                        <a:t> </a:t>
                      </a:r>
                      <a:r>
                        <a:rPr lang="en-GB" sz="1600" baseline="0" dirty="0" err="1" smtClean="0"/>
                        <a:t>granja</a:t>
                      </a:r>
                      <a:r>
                        <a:rPr lang="en-GB" sz="1600" baseline="0" dirty="0" smtClean="0"/>
                        <a:t>…</a:t>
                      </a:r>
                      <a:endParaRPr lang="fr-FR" sz="1600" dirty="0"/>
                    </a:p>
                  </a:txBody>
                  <a:tcPr/>
                </a:tc>
              </a:tr>
              <a:tr h="288032">
                <a:tc>
                  <a:txBody>
                    <a:bodyPr/>
                    <a:lstStyle/>
                    <a:p>
                      <a:r>
                        <a:rPr lang="en-GB" sz="1600" dirty="0" smtClean="0"/>
                        <a:t>lo</a:t>
                      </a:r>
                      <a:r>
                        <a:rPr lang="en-GB" sz="1600" baseline="0" dirty="0" smtClean="0"/>
                        <a:t> </a:t>
                      </a:r>
                      <a:r>
                        <a:rPr lang="en-GB" sz="1600" baseline="0" dirty="0" err="1" smtClean="0"/>
                        <a:t>peor</a:t>
                      </a:r>
                      <a:r>
                        <a:rPr lang="en-GB" sz="1600" baseline="0" dirty="0" smtClean="0"/>
                        <a:t> </a:t>
                      </a:r>
                      <a:r>
                        <a:rPr lang="en-GB" sz="1600" baseline="0" dirty="0" err="1" smtClean="0"/>
                        <a:t>es</a:t>
                      </a:r>
                      <a:r>
                        <a:rPr lang="en-GB" sz="1600" baseline="0" dirty="0" smtClean="0"/>
                        <a:t>…</a:t>
                      </a:r>
                      <a:endParaRPr lang="fr-FR" sz="1600" dirty="0"/>
                    </a:p>
                  </a:txBody>
                  <a:tcPr/>
                </a:tc>
                <a:tc>
                  <a:txBody>
                    <a:bodyPr/>
                    <a:lstStyle/>
                    <a:p>
                      <a:r>
                        <a:rPr lang="en-GB" sz="1600" dirty="0" err="1" smtClean="0"/>
                        <a:t>alojarme</a:t>
                      </a:r>
                      <a:r>
                        <a:rPr lang="en-GB" sz="1600" dirty="0" smtClean="0"/>
                        <a:t>…</a:t>
                      </a:r>
                      <a:endParaRPr lang="fr-FR" sz="1600" dirty="0"/>
                    </a:p>
                  </a:txBody>
                  <a:tcPr/>
                </a:tc>
                <a:tc>
                  <a:txBody>
                    <a:bodyPr/>
                    <a:lstStyle/>
                    <a:p>
                      <a:r>
                        <a:rPr lang="en-GB" sz="1600" dirty="0" smtClean="0"/>
                        <a:t>en </a:t>
                      </a:r>
                      <a:r>
                        <a:rPr lang="en-GB" sz="1600" dirty="0" err="1" smtClean="0"/>
                        <a:t>tren</a:t>
                      </a:r>
                      <a:r>
                        <a:rPr lang="en-GB" sz="1600" baseline="0" dirty="0" smtClean="0"/>
                        <a:t> / en </a:t>
                      </a:r>
                      <a:r>
                        <a:rPr lang="en-GB" sz="1600" baseline="0" dirty="0" err="1" smtClean="0"/>
                        <a:t>avión</a:t>
                      </a:r>
                      <a:endParaRPr lang="fr-FR" sz="1600" dirty="0"/>
                    </a:p>
                  </a:txBody>
                  <a:tcPr/>
                </a:tc>
              </a:tr>
              <a:tr h="288032">
                <a:tc>
                  <a:txBody>
                    <a:bodyPr/>
                    <a:lstStyle/>
                    <a:p>
                      <a:endParaRPr lang="fr-FR" sz="1600"/>
                    </a:p>
                  </a:txBody>
                  <a:tcPr/>
                </a:tc>
                <a:tc>
                  <a:txBody>
                    <a:bodyPr/>
                    <a:lstStyle/>
                    <a:p>
                      <a:r>
                        <a:rPr lang="en-GB" sz="1600" dirty="0" err="1" smtClean="0"/>
                        <a:t>ir</a:t>
                      </a:r>
                      <a:r>
                        <a:rPr lang="en-GB" sz="1600" dirty="0" smtClean="0"/>
                        <a:t> de </a:t>
                      </a:r>
                      <a:r>
                        <a:rPr lang="en-GB" sz="1600" dirty="0" err="1" smtClean="0"/>
                        <a:t>compras</a:t>
                      </a:r>
                      <a:endParaRPr lang="fr-FR" sz="1600" dirty="0"/>
                    </a:p>
                  </a:txBody>
                  <a:tcPr/>
                </a:tc>
                <a:tc rowSpan="7">
                  <a:txBody>
                    <a:bodyPr/>
                    <a:lstStyle/>
                    <a:p>
                      <a:endParaRPr lang="fr-FR" sz="1600" dirty="0"/>
                    </a:p>
                  </a:txBody>
                  <a:tcPr/>
                </a:tc>
              </a:tr>
              <a:tr h="288032">
                <a:tc>
                  <a:txBody>
                    <a:bodyPr/>
                    <a:lstStyle/>
                    <a:p>
                      <a:r>
                        <a:rPr lang="en-GB" sz="1600" dirty="0" err="1" smtClean="0"/>
                        <a:t>decidí</a:t>
                      </a:r>
                      <a:r>
                        <a:rPr lang="en-GB" sz="1600" dirty="0" smtClean="0"/>
                        <a:t>…</a:t>
                      </a:r>
                      <a:endParaRPr lang="fr-FR" sz="1600" dirty="0"/>
                    </a:p>
                  </a:txBody>
                  <a:tcPr/>
                </a:tc>
                <a:tc>
                  <a:txBody>
                    <a:bodyPr/>
                    <a:lstStyle/>
                    <a:p>
                      <a:r>
                        <a:rPr lang="en-GB" sz="1600" dirty="0" err="1" smtClean="0"/>
                        <a:t>visitar</a:t>
                      </a:r>
                      <a:r>
                        <a:rPr lang="en-GB" sz="1600" dirty="0" smtClean="0"/>
                        <a:t> </a:t>
                      </a:r>
                      <a:r>
                        <a:rPr lang="en-GB" sz="1600" dirty="0" err="1" smtClean="0"/>
                        <a:t>monumentos</a:t>
                      </a:r>
                      <a:endParaRPr lang="fr-FR" sz="1600" dirty="0"/>
                    </a:p>
                  </a:txBody>
                  <a:tcPr/>
                </a:tc>
                <a:tc vMerge="1">
                  <a:txBody>
                    <a:bodyPr/>
                    <a:lstStyle/>
                    <a:p>
                      <a:endParaRPr lang="fr-FR" sz="1600" dirty="0"/>
                    </a:p>
                  </a:txBody>
                  <a:tcPr/>
                </a:tc>
              </a:tr>
              <a:tr h="288032">
                <a:tc>
                  <a:txBody>
                    <a:bodyPr/>
                    <a:lstStyle/>
                    <a:p>
                      <a:r>
                        <a:rPr lang="en-GB" sz="1600" dirty="0" err="1" smtClean="0"/>
                        <a:t>iba</a:t>
                      </a:r>
                      <a:r>
                        <a:rPr lang="en-GB" sz="1600" dirty="0" smtClean="0"/>
                        <a:t> a…</a:t>
                      </a:r>
                      <a:endParaRPr lang="fr-FR" sz="1600" dirty="0"/>
                    </a:p>
                  </a:txBody>
                  <a:tcPr/>
                </a:tc>
                <a:tc>
                  <a:txBody>
                    <a:bodyPr/>
                    <a:lstStyle/>
                    <a:p>
                      <a:r>
                        <a:rPr lang="en-GB" sz="1600" dirty="0" err="1" smtClean="0"/>
                        <a:t>sacar</a:t>
                      </a:r>
                      <a:r>
                        <a:rPr lang="en-GB" sz="1600" dirty="0" smtClean="0"/>
                        <a:t> </a:t>
                      </a:r>
                      <a:r>
                        <a:rPr lang="en-GB" sz="1600" dirty="0" err="1" smtClean="0"/>
                        <a:t>fotos</a:t>
                      </a:r>
                      <a:endParaRPr lang="fr-FR" sz="1600" dirty="0"/>
                    </a:p>
                  </a:txBody>
                  <a:tcPr/>
                </a:tc>
                <a:tc vMerge="1">
                  <a:txBody>
                    <a:bodyPr/>
                    <a:lstStyle/>
                    <a:p>
                      <a:endParaRPr lang="fr-FR" sz="1600" dirty="0"/>
                    </a:p>
                  </a:txBody>
                  <a:tcPr/>
                </a:tc>
              </a:tr>
              <a:tr h="288032">
                <a:tc>
                  <a:txBody>
                    <a:bodyPr/>
                    <a:lstStyle/>
                    <a:p>
                      <a:endParaRPr lang="fr-FR" sz="1600" dirty="0"/>
                    </a:p>
                  </a:txBody>
                  <a:tcPr/>
                </a:tc>
                <a:tc>
                  <a:txBody>
                    <a:bodyPr/>
                    <a:lstStyle/>
                    <a:p>
                      <a:r>
                        <a:rPr lang="en-GB" sz="1600" dirty="0" err="1" smtClean="0"/>
                        <a:t>alquilar</a:t>
                      </a:r>
                      <a:r>
                        <a:rPr lang="en-GB" sz="1600" dirty="0" smtClean="0"/>
                        <a:t> (</a:t>
                      </a:r>
                      <a:r>
                        <a:rPr lang="en-GB" sz="1600" dirty="0" err="1" smtClean="0"/>
                        <a:t>una</a:t>
                      </a:r>
                      <a:r>
                        <a:rPr lang="en-GB" sz="1600" baseline="0" dirty="0" smtClean="0"/>
                        <a:t> </a:t>
                      </a:r>
                      <a:r>
                        <a:rPr lang="en-GB" sz="1600" baseline="0" dirty="0" err="1" smtClean="0"/>
                        <a:t>bici</a:t>
                      </a:r>
                      <a:r>
                        <a:rPr lang="en-GB" sz="1600" baseline="0" dirty="0" smtClean="0"/>
                        <a:t>/un </a:t>
                      </a:r>
                      <a:r>
                        <a:rPr lang="en-GB" sz="1600" baseline="0" dirty="0" err="1" smtClean="0"/>
                        <a:t>barco</a:t>
                      </a:r>
                      <a:r>
                        <a:rPr lang="en-GB" sz="1600" baseline="0" dirty="0" smtClean="0"/>
                        <a:t>)</a:t>
                      </a:r>
                      <a:endParaRPr lang="fr-FR" sz="1600" dirty="0"/>
                    </a:p>
                  </a:txBody>
                  <a:tcPr/>
                </a:tc>
                <a:tc vMerge="1">
                  <a:txBody>
                    <a:bodyPr/>
                    <a:lstStyle/>
                    <a:p>
                      <a:endParaRPr lang="fr-FR" sz="1600" dirty="0"/>
                    </a:p>
                  </a:txBody>
                  <a:tcPr/>
                </a:tc>
              </a:tr>
              <a:tr h="288032">
                <a:tc>
                  <a:txBody>
                    <a:bodyPr/>
                    <a:lstStyle/>
                    <a:p>
                      <a:r>
                        <a:rPr lang="en-GB" sz="1600" dirty="0" err="1" smtClean="0"/>
                        <a:t>voy</a:t>
                      </a:r>
                      <a:r>
                        <a:rPr lang="en-GB" sz="1600" baseline="0" dirty="0" smtClean="0"/>
                        <a:t> a…</a:t>
                      </a:r>
                      <a:endParaRPr lang="fr-FR" sz="1600" dirty="0"/>
                    </a:p>
                  </a:txBody>
                  <a:tcPr/>
                </a:tc>
                <a:tc>
                  <a:txBody>
                    <a:bodyPr/>
                    <a:lstStyle/>
                    <a:p>
                      <a:r>
                        <a:rPr lang="en-GB" sz="1600" dirty="0" err="1" smtClean="0"/>
                        <a:t>hacer</a:t>
                      </a:r>
                      <a:r>
                        <a:rPr lang="en-GB" sz="1600" dirty="0" smtClean="0"/>
                        <a:t> surf /el </a:t>
                      </a:r>
                      <a:r>
                        <a:rPr lang="en-GB" sz="1600" dirty="0" err="1" smtClean="0"/>
                        <a:t>esquí</a:t>
                      </a:r>
                      <a:endParaRPr lang="fr-FR" sz="1600" dirty="0"/>
                    </a:p>
                  </a:txBody>
                  <a:tcPr/>
                </a:tc>
                <a:tc vMerge="1">
                  <a:txBody>
                    <a:bodyPr/>
                    <a:lstStyle/>
                    <a:p>
                      <a:endParaRPr lang="fr-FR" sz="1600" dirty="0"/>
                    </a:p>
                  </a:txBody>
                  <a:tcPr/>
                </a:tc>
              </a:tr>
              <a:tr h="288032">
                <a:tc>
                  <a:txBody>
                    <a:bodyPr/>
                    <a:lstStyle/>
                    <a:p>
                      <a:r>
                        <a:rPr lang="en-GB" sz="1600" dirty="0" smtClean="0"/>
                        <a:t>me </a:t>
                      </a:r>
                      <a:r>
                        <a:rPr lang="en-GB" sz="1600" dirty="0" err="1" smtClean="0"/>
                        <a:t>gustaría</a:t>
                      </a:r>
                      <a:r>
                        <a:rPr lang="en-GB" sz="1600" dirty="0" smtClean="0"/>
                        <a:t>…</a:t>
                      </a:r>
                      <a:endParaRPr lang="fr-FR" sz="1600" dirty="0"/>
                    </a:p>
                  </a:txBody>
                  <a:tcPr/>
                </a:tc>
                <a:tc>
                  <a:txBody>
                    <a:bodyPr/>
                    <a:lstStyle/>
                    <a:p>
                      <a:r>
                        <a:rPr lang="en-GB" sz="1600" dirty="0" smtClean="0"/>
                        <a:t>comer</a:t>
                      </a:r>
                      <a:endParaRPr lang="fr-FR" sz="1600" dirty="0"/>
                    </a:p>
                  </a:txBody>
                  <a:tcPr/>
                </a:tc>
                <a:tc vMerge="1">
                  <a:txBody>
                    <a:bodyPr/>
                    <a:lstStyle/>
                    <a:p>
                      <a:endParaRPr lang="fr-FR" sz="1600" dirty="0"/>
                    </a:p>
                  </a:txBody>
                  <a:tcPr/>
                </a:tc>
              </a:tr>
              <a:tr h="288032">
                <a:tc>
                  <a:txBody>
                    <a:bodyPr/>
                    <a:lstStyle/>
                    <a:p>
                      <a:r>
                        <a:rPr lang="en-GB" sz="1600" dirty="0" err="1" smtClean="0"/>
                        <a:t>espero</a:t>
                      </a:r>
                      <a:r>
                        <a:rPr lang="en-GB" sz="1600" dirty="0" smtClean="0"/>
                        <a:t>…</a:t>
                      </a:r>
                      <a:endParaRPr lang="fr-FR" sz="1600" dirty="0"/>
                    </a:p>
                  </a:txBody>
                  <a:tcPr/>
                </a:tc>
                <a:tc>
                  <a:txBody>
                    <a:bodyPr/>
                    <a:lstStyle/>
                    <a:p>
                      <a:r>
                        <a:rPr lang="en-GB" sz="1600" dirty="0" err="1" smtClean="0"/>
                        <a:t>beber</a:t>
                      </a:r>
                      <a:endParaRPr lang="fr-FR" sz="1600" dirty="0"/>
                    </a:p>
                  </a:txBody>
                  <a:tcPr/>
                </a:tc>
                <a:tc vMerge="1">
                  <a:txBody>
                    <a:bodyPr/>
                    <a:lstStyle/>
                    <a:p>
                      <a:endParaRPr lang="fr-FR" sz="1600" dirty="0"/>
                    </a:p>
                  </a:txBody>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732184002"/>
              </p:ext>
            </p:extLst>
          </p:nvPr>
        </p:nvGraphicFramePr>
        <p:xfrm>
          <a:off x="179512" y="5949280"/>
          <a:ext cx="8856985" cy="370840"/>
        </p:xfrm>
        <a:graphic>
          <a:graphicData uri="http://schemas.openxmlformats.org/drawingml/2006/table">
            <a:tbl>
              <a:tblPr firstRow="1" bandRow="1">
                <a:tableStyleId>{5940675A-B579-460E-94D1-54222C63F5DA}</a:tableStyleId>
              </a:tblPr>
              <a:tblGrid>
                <a:gridCol w="288032"/>
                <a:gridCol w="648072"/>
                <a:gridCol w="936104"/>
                <a:gridCol w="1036056"/>
                <a:gridCol w="1124184"/>
                <a:gridCol w="936104"/>
                <a:gridCol w="1008112"/>
                <a:gridCol w="1368152"/>
                <a:gridCol w="1512169"/>
              </a:tblGrid>
              <a:tr h="370840">
                <a:tc>
                  <a:txBody>
                    <a:bodyPr/>
                    <a:lstStyle/>
                    <a:p>
                      <a:pPr algn="ctr"/>
                      <a:r>
                        <a:rPr lang="en-GB" b="1" dirty="0" smtClean="0"/>
                        <a:t>y</a:t>
                      </a:r>
                      <a:endParaRPr lang="fr-FR" b="1" dirty="0"/>
                    </a:p>
                  </a:txBody>
                  <a:tcPr anchor="ctr"/>
                </a:tc>
                <a:tc>
                  <a:txBody>
                    <a:bodyPr/>
                    <a:lstStyle/>
                    <a:p>
                      <a:pPr algn="ctr"/>
                      <a:r>
                        <a:rPr lang="en-GB" b="1" dirty="0" err="1" smtClean="0"/>
                        <a:t>pero</a:t>
                      </a:r>
                      <a:endParaRPr lang="fr-FR" b="1" dirty="0"/>
                    </a:p>
                  </a:txBody>
                  <a:tcPr anchor="ctr"/>
                </a:tc>
                <a:tc>
                  <a:txBody>
                    <a:bodyPr/>
                    <a:lstStyle/>
                    <a:p>
                      <a:pPr algn="ctr"/>
                      <a:r>
                        <a:rPr lang="en-GB" b="1" dirty="0" err="1" smtClean="0"/>
                        <a:t>porque</a:t>
                      </a:r>
                      <a:endParaRPr lang="fr-FR" b="1" dirty="0"/>
                    </a:p>
                  </a:txBody>
                  <a:tcPr anchor="ctr"/>
                </a:tc>
                <a:tc>
                  <a:txBody>
                    <a:bodyPr/>
                    <a:lstStyle/>
                    <a:p>
                      <a:pPr algn="ctr"/>
                      <a:r>
                        <a:rPr lang="en-GB" b="1" dirty="0" err="1" smtClean="0"/>
                        <a:t>también</a:t>
                      </a:r>
                      <a:endParaRPr lang="fr-FR" b="1" dirty="0"/>
                    </a:p>
                  </a:txBody>
                  <a:tcPr anchor="ctr"/>
                </a:tc>
                <a:tc>
                  <a:txBody>
                    <a:bodyPr/>
                    <a:lstStyle/>
                    <a:p>
                      <a:pPr algn="ctr"/>
                      <a:r>
                        <a:rPr lang="en-GB" b="1" dirty="0" smtClean="0"/>
                        <a:t>entonces</a:t>
                      </a:r>
                      <a:endParaRPr lang="fr-FR" b="1" dirty="0"/>
                    </a:p>
                  </a:txBody>
                  <a:tcPr anchor="ctr"/>
                </a:tc>
                <a:tc>
                  <a:txBody>
                    <a:bodyPr/>
                    <a:lstStyle/>
                    <a:p>
                      <a:pPr algn="ctr"/>
                      <a:r>
                        <a:rPr lang="en-GB" b="1" dirty="0" err="1" smtClean="0"/>
                        <a:t>cuando</a:t>
                      </a:r>
                      <a:endParaRPr lang="fr-FR" b="1" dirty="0"/>
                    </a:p>
                  </a:txBody>
                  <a:tcPr anchor="ctr"/>
                </a:tc>
                <a:tc>
                  <a:txBody>
                    <a:bodyPr/>
                    <a:lstStyle/>
                    <a:p>
                      <a:pPr algn="ctr"/>
                      <a:r>
                        <a:rPr lang="en-GB" b="1" dirty="0" err="1" smtClean="0"/>
                        <a:t>aunque</a:t>
                      </a:r>
                      <a:endParaRPr lang="fr-FR" b="1" dirty="0"/>
                    </a:p>
                  </a:txBody>
                  <a:tcPr anchor="ctr"/>
                </a:tc>
                <a:tc>
                  <a:txBody>
                    <a:bodyPr/>
                    <a:lstStyle/>
                    <a:p>
                      <a:pPr algn="ctr"/>
                      <a:r>
                        <a:rPr lang="en-GB" b="1" dirty="0" err="1" smtClean="0"/>
                        <a:t>por</a:t>
                      </a:r>
                      <a:r>
                        <a:rPr lang="en-GB" b="1" dirty="0" smtClean="0"/>
                        <a:t> </a:t>
                      </a:r>
                      <a:r>
                        <a:rPr lang="en-GB" b="1" dirty="0" err="1" smtClean="0"/>
                        <a:t>ejemplo</a:t>
                      </a:r>
                      <a:endParaRPr lang="fr-FR" b="1" dirty="0"/>
                    </a:p>
                  </a:txBody>
                  <a:tcPr anchor="ctr"/>
                </a:tc>
                <a:tc>
                  <a:txBody>
                    <a:bodyPr/>
                    <a:lstStyle/>
                    <a:p>
                      <a:pPr algn="ctr"/>
                      <a:r>
                        <a:rPr lang="en-GB" b="1" dirty="0" err="1" smtClean="0"/>
                        <a:t>sobre</a:t>
                      </a:r>
                      <a:r>
                        <a:rPr lang="en-GB" b="1" dirty="0" smtClean="0"/>
                        <a:t> </a:t>
                      </a:r>
                      <a:r>
                        <a:rPr lang="en-GB" b="1" dirty="0" err="1" smtClean="0"/>
                        <a:t>todo</a:t>
                      </a:r>
                      <a:r>
                        <a:rPr lang="en-GB" b="1" dirty="0" smtClean="0"/>
                        <a:t> </a:t>
                      </a:r>
                      <a:r>
                        <a:rPr lang="en-GB" b="1" dirty="0" err="1" smtClean="0"/>
                        <a:t>si</a:t>
                      </a:r>
                      <a:endParaRPr lang="fr-FR" b="1" dirty="0"/>
                    </a:p>
                  </a:txBody>
                  <a:tcPr anchor="ctr"/>
                </a:tc>
              </a:tr>
            </a:tbl>
          </a:graphicData>
        </a:graphic>
      </p:graphicFrame>
      <p:sp>
        <p:nvSpPr>
          <p:cNvPr id="5" name="TextBox 4"/>
          <p:cNvSpPr txBox="1"/>
          <p:nvPr/>
        </p:nvSpPr>
        <p:spPr>
          <a:xfrm>
            <a:off x="6228184" y="3501008"/>
            <a:ext cx="2448272" cy="2308324"/>
          </a:xfrm>
          <a:prstGeom prst="rect">
            <a:avLst/>
          </a:prstGeom>
          <a:noFill/>
        </p:spPr>
        <p:txBody>
          <a:bodyPr wrap="square" rtlCol="0">
            <a:spAutoFit/>
          </a:bodyPr>
          <a:lstStyle/>
          <a:p>
            <a:r>
              <a:rPr lang="en-GB" b="1" i="1" dirty="0" err="1" smtClean="0"/>
              <a:t>normalmente</a:t>
            </a:r>
            <a:r>
              <a:rPr lang="en-GB" b="1" i="1" dirty="0" smtClean="0"/>
              <a:t/>
            </a:r>
            <a:br>
              <a:rPr lang="en-GB" b="1" i="1" dirty="0" smtClean="0"/>
            </a:br>
            <a:r>
              <a:rPr lang="en-GB" b="1" i="1" dirty="0" err="1" smtClean="0"/>
              <a:t>siempre</a:t>
            </a:r>
            <a:r>
              <a:rPr lang="en-GB" b="1" i="1" dirty="0" smtClean="0"/>
              <a:t/>
            </a:r>
            <a:br>
              <a:rPr lang="en-GB" b="1" i="1" dirty="0" smtClean="0"/>
            </a:br>
            <a:r>
              <a:rPr lang="en-GB" b="1" i="1" dirty="0" smtClean="0"/>
              <a:t>a </a:t>
            </a:r>
            <a:r>
              <a:rPr lang="en-GB" b="1" i="1" dirty="0" err="1" smtClean="0"/>
              <a:t>veces</a:t>
            </a:r>
            <a:r>
              <a:rPr lang="en-GB" b="1" i="1" dirty="0" smtClean="0"/>
              <a:t/>
            </a:r>
            <a:br>
              <a:rPr lang="en-GB" b="1" i="1" dirty="0" smtClean="0"/>
            </a:br>
            <a:r>
              <a:rPr lang="en-GB" b="1" i="1" dirty="0" smtClean="0"/>
              <a:t>a menudo</a:t>
            </a:r>
            <a:br>
              <a:rPr lang="en-GB" b="1" i="1" dirty="0" smtClean="0"/>
            </a:br>
            <a:r>
              <a:rPr lang="en-GB" b="1" i="1" dirty="0" err="1" smtClean="0"/>
              <a:t>todos</a:t>
            </a:r>
            <a:r>
              <a:rPr lang="en-GB" b="1" i="1" dirty="0" smtClean="0"/>
              <a:t> los </a:t>
            </a:r>
            <a:r>
              <a:rPr lang="en-GB" b="1" i="1" dirty="0" err="1" smtClean="0"/>
              <a:t>años</a:t>
            </a:r>
            <a:r>
              <a:rPr lang="en-GB" b="1" i="1" dirty="0" smtClean="0"/>
              <a:t> / </a:t>
            </a:r>
            <a:r>
              <a:rPr lang="en-GB" b="1" i="1" dirty="0" err="1" smtClean="0"/>
              <a:t>días</a:t>
            </a:r>
            <a:r>
              <a:rPr lang="en-GB" b="1" i="1" dirty="0" smtClean="0"/>
              <a:t/>
            </a:r>
            <a:br>
              <a:rPr lang="en-GB" b="1" i="1" dirty="0" smtClean="0"/>
            </a:br>
            <a:r>
              <a:rPr lang="en-GB" b="1" i="1" dirty="0" err="1" smtClean="0"/>
              <a:t>ayer</a:t>
            </a:r>
            <a:r>
              <a:rPr lang="en-GB" b="1" i="1" dirty="0" smtClean="0"/>
              <a:t/>
            </a:r>
            <a:br>
              <a:rPr lang="en-GB" b="1" i="1" dirty="0" smtClean="0"/>
            </a:br>
            <a:r>
              <a:rPr lang="en-GB" b="1" i="1" dirty="0" smtClean="0"/>
              <a:t>el </a:t>
            </a:r>
            <a:r>
              <a:rPr lang="en-GB" b="1" i="1" dirty="0" err="1" smtClean="0"/>
              <a:t>año</a:t>
            </a:r>
            <a:r>
              <a:rPr lang="en-GB" b="1" i="1" dirty="0" smtClean="0"/>
              <a:t> </a:t>
            </a:r>
            <a:r>
              <a:rPr lang="en-GB" b="1" i="1" dirty="0" err="1" smtClean="0"/>
              <a:t>pasado</a:t>
            </a:r>
            <a:r>
              <a:rPr lang="en-GB" b="1" i="1" dirty="0" smtClean="0"/>
              <a:t/>
            </a:r>
            <a:br>
              <a:rPr lang="en-GB" b="1" i="1" dirty="0" smtClean="0"/>
            </a:br>
            <a:r>
              <a:rPr lang="en-GB" b="1" i="1" dirty="0" smtClean="0"/>
              <a:t>el </a:t>
            </a:r>
            <a:r>
              <a:rPr lang="en-GB" b="1" i="1" dirty="0" err="1" smtClean="0"/>
              <a:t>año</a:t>
            </a:r>
            <a:r>
              <a:rPr lang="en-GB" b="1" i="1" dirty="0" smtClean="0"/>
              <a:t> </a:t>
            </a:r>
            <a:r>
              <a:rPr lang="en-GB" b="1" i="1" dirty="0" err="1" smtClean="0"/>
              <a:t>que</a:t>
            </a:r>
            <a:r>
              <a:rPr lang="en-GB" b="1" i="1" dirty="0" smtClean="0"/>
              <a:t> </a:t>
            </a:r>
            <a:r>
              <a:rPr lang="en-GB" b="1" i="1" dirty="0" err="1" smtClean="0"/>
              <a:t>viene</a:t>
            </a:r>
            <a:endParaRPr lang="fr-FR" b="1" i="1" dirty="0"/>
          </a:p>
        </p:txBody>
      </p:sp>
      <p:sp>
        <p:nvSpPr>
          <p:cNvPr id="6" name="TextBox 5"/>
          <p:cNvSpPr txBox="1"/>
          <p:nvPr/>
        </p:nvSpPr>
        <p:spPr>
          <a:xfrm>
            <a:off x="5076056" y="44624"/>
            <a:ext cx="3888432" cy="369332"/>
          </a:xfrm>
          <a:prstGeom prst="rect">
            <a:avLst/>
          </a:prstGeom>
          <a:noFill/>
        </p:spPr>
        <p:txBody>
          <a:bodyPr wrap="square" rtlCol="0">
            <a:spAutoFit/>
          </a:bodyPr>
          <a:lstStyle/>
          <a:p>
            <a:r>
              <a:rPr lang="en-GB" b="1" dirty="0" err="1" smtClean="0"/>
              <a:t>dije</a:t>
            </a:r>
            <a:r>
              <a:rPr lang="en-GB" dirty="0" smtClean="0"/>
              <a:t> = I said            /    </a:t>
            </a:r>
            <a:r>
              <a:rPr lang="en-GB" b="1" dirty="0" err="1" smtClean="0"/>
              <a:t>dijo</a:t>
            </a:r>
            <a:r>
              <a:rPr lang="en-GB" b="1" dirty="0" smtClean="0"/>
              <a:t> </a:t>
            </a:r>
            <a:r>
              <a:rPr lang="en-GB" dirty="0" smtClean="0"/>
              <a:t>= s/he said </a:t>
            </a:r>
            <a:endParaRPr lang="fr-FR" dirty="0"/>
          </a:p>
        </p:txBody>
      </p:sp>
      <p:sp>
        <p:nvSpPr>
          <p:cNvPr id="7" name="TextBox 6"/>
          <p:cNvSpPr txBox="1"/>
          <p:nvPr/>
        </p:nvSpPr>
        <p:spPr>
          <a:xfrm>
            <a:off x="204537" y="6381328"/>
            <a:ext cx="3888432" cy="369332"/>
          </a:xfrm>
          <a:prstGeom prst="rect">
            <a:avLst/>
          </a:prstGeom>
          <a:noFill/>
        </p:spPr>
        <p:txBody>
          <a:bodyPr wrap="square" rtlCol="0">
            <a:spAutoFit/>
          </a:bodyPr>
          <a:lstStyle/>
          <a:p>
            <a:r>
              <a:rPr lang="en-GB" b="1" dirty="0" err="1" smtClean="0"/>
              <a:t>fui</a:t>
            </a:r>
            <a:r>
              <a:rPr lang="en-GB" dirty="0" smtClean="0"/>
              <a:t> = I went            /    </a:t>
            </a:r>
            <a:r>
              <a:rPr lang="en-GB" b="1" dirty="0" err="1" smtClean="0"/>
              <a:t>fuimos</a:t>
            </a:r>
            <a:r>
              <a:rPr lang="en-GB" b="1" dirty="0" smtClean="0"/>
              <a:t> </a:t>
            </a:r>
            <a:r>
              <a:rPr lang="en-GB" dirty="0" smtClean="0"/>
              <a:t>= we went</a:t>
            </a:r>
            <a:endParaRPr lang="fr-FR" dirty="0"/>
          </a:p>
        </p:txBody>
      </p:sp>
      <p:sp>
        <p:nvSpPr>
          <p:cNvPr id="8" name="TextBox 7"/>
          <p:cNvSpPr txBox="1"/>
          <p:nvPr/>
        </p:nvSpPr>
        <p:spPr>
          <a:xfrm rot="20581568">
            <a:off x="1082765" y="3824164"/>
            <a:ext cx="1296144" cy="461665"/>
          </a:xfrm>
          <a:prstGeom prst="rect">
            <a:avLst/>
          </a:prstGeom>
          <a:noFill/>
        </p:spPr>
        <p:txBody>
          <a:bodyPr wrap="square" rtlCol="0">
            <a:spAutoFit/>
          </a:bodyPr>
          <a:lstStyle/>
          <a:p>
            <a:r>
              <a:rPr lang="en-GB" sz="2400" dirty="0" smtClean="0">
                <a:latin typeface="Lucida Handwriting" pitchFamily="66" charset="0"/>
              </a:rPr>
              <a:t>past</a:t>
            </a:r>
            <a:endParaRPr lang="fr-FR" sz="2400" dirty="0">
              <a:latin typeface="Lucida Handwriting" pitchFamily="66" charset="0"/>
            </a:endParaRPr>
          </a:p>
        </p:txBody>
      </p:sp>
      <p:sp>
        <p:nvSpPr>
          <p:cNvPr id="9" name="TextBox 8"/>
          <p:cNvSpPr txBox="1"/>
          <p:nvPr/>
        </p:nvSpPr>
        <p:spPr>
          <a:xfrm rot="20581568">
            <a:off x="1586821" y="4976291"/>
            <a:ext cx="1296144" cy="461665"/>
          </a:xfrm>
          <a:prstGeom prst="rect">
            <a:avLst/>
          </a:prstGeom>
          <a:noFill/>
        </p:spPr>
        <p:txBody>
          <a:bodyPr wrap="square" rtlCol="0">
            <a:spAutoFit/>
          </a:bodyPr>
          <a:lstStyle/>
          <a:p>
            <a:r>
              <a:rPr lang="en-GB" sz="2400" dirty="0" smtClean="0">
                <a:latin typeface="Lucida Handwriting" pitchFamily="66" charset="0"/>
              </a:rPr>
              <a:t>future</a:t>
            </a:r>
            <a:endParaRPr lang="fr-FR" sz="2400" dirty="0">
              <a:latin typeface="Lucida Handwriting" pitchFamily="66" charset="0"/>
            </a:endParaRPr>
          </a:p>
        </p:txBody>
      </p:sp>
      <p:sp>
        <p:nvSpPr>
          <p:cNvPr id="10" name="TextBox 9"/>
          <p:cNvSpPr txBox="1"/>
          <p:nvPr/>
        </p:nvSpPr>
        <p:spPr>
          <a:xfrm rot="20581568">
            <a:off x="1495625" y="1197998"/>
            <a:ext cx="1528233" cy="461665"/>
          </a:xfrm>
          <a:prstGeom prst="rect">
            <a:avLst/>
          </a:prstGeom>
          <a:noFill/>
        </p:spPr>
        <p:txBody>
          <a:bodyPr wrap="square" rtlCol="0">
            <a:spAutoFit/>
          </a:bodyPr>
          <a:lstStyle/>
          <a:p>
            <a:r>
              <a:rPr lang="en-GB" sz="2400" dirty="0" smtClean="0">
                <a:latin typeface="Lucida Handwriting" pitchFamily="66" charset="0"/>
              </a:rPr>
              <a:t>present</a:t>
            </a:r>
            <a:endParaRPr lang="fr-FR" sz="2400" dirty="0">
              <a:latin typeface="Lucida Handwriting" pitchFamily="66" charset="0"/>
            </a:endParaRPr>
          </a:p>
        </p:txBody>
      </p:sp>
      <p:sp>
        <p:nvSpPr>
          <p:cNvPr id="11" name="TextBox 10"/>
          <p:cNvSpPr txBox="1"/>
          <p:nvPr/>
        </p:nvSpPr>
        <p:spPr>
          <a:xfrm>
            <a:off x="4499992" y="6393940"/>
            <a:ext cx="4536504" cy="369332"/>
          </a:xfrm>
          <a:prstGeom prst="rect">
            <a:avLst/>
          </a:prstGeom>
          <a:noFill/>
        </p:spPr>
        <p:txBody>
          <a:bodyPr wrap="square" rtlCol="0">
            <a:spAutoFit/>
          </a:bodyPr>
          <a:lstStyle/>
          <a:p>
            <a:r>
              <a:rPr lang="en-GB" b="1" dirty="0" err="1" smtClean="0"/>
              <a:t>hace</a:t>
            </a:r>
            <a:r>
              <a:rPr lang="en-GB" b="1" dirty="0" smtClean="0"/>
              <a:t> sol / </a:t>
            </a:r>
            <a:r>
              <a:rPr lang="en-GB" b="1" dirty="0" err="1" smtClean="0"/>
              <a:t>frío</a:t>
            </a:r>
            <a:r>
              <a:rPr lang="en-GB" b="1" dirty="0" smtClean="0"/>
              <a:t> / </a:t>
            </a:r>
            <a:r>
              <a:rPr lang="en-GB" b="1" dirty="0" err="1" smtClean="0"/>
              <a:t>calor</a:t>
            </a:r>
            <a:r>
              <a:rPr lang="en-GB" b="1" dirty="0" smtClean="0"/>
              <a:t> </a:t>
            </a:r>
            <a:r>
              <a:rPr lang="en-GB" dirty="0" smtClean="0"/>
              <a:t>= it’s sunny / cold / hot</a:t>
            </a:r>
            <a:endParaRPr lang="fr-FR" dirty="0"/>
          </a:p>
        </p:txBody>
      </p:sp>
    </p:spTree>
    <p:extLst>
      <p:ext uri="{BB962C8B-B14F-4D97-AF65-F5344CB8AC3E}">
        <p14:creationId xmlns:p14="http://schemas.microsoft.com/office/powerpoint/2010/main" val="3926516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87569639"/>
              </p:ext>
            </p:extLst>
          </p:nvPr>
        </p:nvGraphicFramePr>
        <p:xfrm>
          <a:off x="251520" y="1052736"/>
          <a:ext cx="8352928" cy="5303693"/>
        </p:xfrm>
        <a:graphic>
          <a:graphicData uri="http://schemas.openxmlformats.org/drawingml/2006/table">
            <a:tbl>
              <a:tblPr firstRow="1" bandRow="1">
                <a:tableStyleId>{5940675A-B579-460E-94D1-54222C63F5DA}</a:tableStyleId>
              </a:tblPr>
              <a:tblGrid>
                <a:gridCol w="7071360"/>
                <a:gridCol w="1281568"/>
              </a:tblGrid>
              <a:tr h="522539">
                <a:tc>
                  <a:txBody>
                    <a:bodyPr/>
                    <a:lstStyle/>
                    <a:p>
                      <a:r>
                        <a:rPr lang="en-GB" sz="2400" dirty="0" smtClean="0"/>
                        <a:t>1  I like going on holiday with my family.</a:t>
                      </a:r>
                      <a:endParaRPr lang="fr-FR" sz="2400" dirty="0"/>
                    </a:p>
                  </a:txBody>
                  <a:tcPr anchor="ctr"/>
                </a:tc>
                <a:tc>
                  <a:txBody>
                    <a:bodyPr/>
                    <a:lstStyle/>
                    <a:p>
                      <a:pPr algn="ctr"/>
                      <a:endParaRPr lang="fr-FR"/>
                    </a:p>
                  </a:txBody>
                  <a:tcPr anchor="ctr"/>
                </a:tc>
              </a:tr>
              <a:tr h="522539">
                <a:tc>
                  <a:txBody>
                    <a:bodyPr/>
                    <a:lstStyle/>
                    <a:p>
                      <a:r>
                        <a:rPr lang="en-GB" sz="2400" dirty="0" smtClean="0"/>
                        <a:t>2  The best thing is sunbathing on the beach.</a:t>
                      </a:r>
                      <a:endParaRPr lang="fr-FR" sz="2400" dirty="0"/>
                    </a:p>
                  </a:txBody>
                  <a:tcPr anchor="ctr"/>
                </a:tc>
                <a:tc>
                  <a:txBody>
                    <a:bodyPr/>
                    <a:lstStyle/>
                    <a:p>
                      <a:pPr algn="ctr"/>
                      <a:endParaRPr lang="fr-FR"/>
                    </a:p>
                  </a:txBody>
                  <a:tcPr anchor="ctr"/>
                </a:tc>
              </a:tr>
              <a:tr h="522539">
                <a:tc>
                  <a:txBody>
                    <a:bodyPr/>
                    <a:lstStyle/>
                    <a:p>
                      <a:r>
                        <a:rPr lang="en-GB" sz="2400" dirty="0" smtClean="0"/>
                        <a:t>3  Last year we went to Greece.</a:t>
                      </a:r>
                      <a:endParaRPr lang="fr-FR" sz="2400" dirty="0"/>
                    </a:p>
                  </a:txBody>
                  <a:tcPr anchor="ctr"/>
                </a:tc>
                <a:tc>
                  <a:txBody>
                    <a:bodyPr/>
                    <a:lstStyle/>
                    <a:p>
                      <a:pPr algn="ctr"/>
                      <a:endParaRPr lang="fr-FR"/>
                    </a:p>
                  </a:txBody>
                  <a:tcPr anchor="ctr"/>
                </a:tc>
              </a:tr>
              <a:tr h="522539">
                <a:tc>
                  <a:txBody>
                    <a:bodyPr/>
                    <a:lstStyle/>
                    <a:p>
                      <a:r>
                        <a:rPr lang="en-GB" sz="2400" dirty="0" smtClean="0"/>
                        <a:t>4  I like Greece although it is very hot there.</a:t>
                      </a:r>
                      <a:endParaRPr lang="fr-FR" sz="2400" dirty="0"/>
                    </a:p>
                  </a:txBody>
                  <a:tcPr anchor="ctr"/>
                </a:tc>
                <a:tc>
                  <a:txBody>
                    <a:bodyPr/>
                    <a:lstStyle/>
                    <a:p>
                      <a:pPr algn="ctr"/>
                      <a:endParaRPr lang="fr-FR"/>
                    </a:p>
                  </a:txBody>
                  <a:tcPr anchor="ctr"/>
                </a:tc>
              </a:tr>
              <a:tr h="522539">
                <a:tc>
                  <a:txBody>
                    <a:bodyPr/>
                    <a:lstStyle/>
                    <a:p>
                      <a:r>
                        <a:rPr lang="en-GB" sz="2400" dirty="0" smtClean="0"/>
                        <a:t>5  Everyday I used to go to the beach or the pool.</a:t>
                      </a:r>
                      <a:endParaRPr lang="fr-FR" sz="2400" dirty="0"/>
                    </a:p>
                  </a:txBody>
                  <a:tcPr anchor="ctr"/>
                </a:tc>
                <a:tc>
                  <a:txBody>
                    <a:bodyPr/>
                    <a:lstStyle/>
                    <a:p>
                      <a:pPr algn="ctr"/>
                      <a:endParaRPr lang="fr-FR"/>
                    </a:p>
                  </a:txBody>
                  <a:tcPr anchor="ctr"/>
                </a:tc>
              </a:tr>
              <a:tr h="411641">
                <a:tc>
                  <a:txBody>
                    <a:bodyPr/>
                    <a:lstStyle/>
                    <a:p>
                      <a:r>
                        <a:rPr lang="en-GB" sz="2400" dirty="0" smtClean="0"/>
                        <a:t>6  One day I decided to visit the monuments and take photos.</a:t>
                      </a:r>
                      <a:endParaRPr lang="fr-FR" sz="2400" dirty="0"/>
                    </a:p>
                  </a:txBody>
                  <a:tcPr anchor="ctr"/>
                </a:tc>
                <a:tc>
                  <a:txBody>
                    <a:bodyPr/>
                    <a:lstStyle/>
                    <a:p>
                      <a:pPr algn="ctr"/>
                      <a:endParaRPr lang="fr-FR" sz="2400" b="1" dirty="0">
                        <a:solidFill>
                          <a:srgbClr val="0070C0"/>
                        </a:solidFill>
                      </a:endParaRPr>
                    </a:p>
                  </a:txBody>
                  <a:tcPr anchor="ctr"/>
                </a:tc>
              </a:tr>
              <a:tr h="522539">
                <a:tc>
                  <a:txBody>
                    <a:bodyPr/>
                    <a:lstStyle/>
                    <a:p>
                      <a:r>
                        <a:rPr lang="en-GB" sz="2400" dirty="0" smtClean="0"/>
                        <a:t>7 </a:t>
                      </a:r>
                      <a:r>
                        <a:rPr lang="en-GB" sz="2400" baseline="0" dirty="0" smtClean="0"/>
                        <a:t> My mum said that it was fantastic.</a:t>
                      </a:r>
                      <a:endParaRPr lang="fr-FR" sz="2400" dirty="0"/>
                    </a:p>
                  </a:txBody>
                  <a:tcPr anchor="ctr"/>
                </a:tc>
                <a:tc>
                  <a:txBody>
                    <a:bodyPr/>
                    <a:lstStyle/>
                    <a:p>
                      <a:pPr algn="ctr"/>
                      <a:endParaRPr lang="fr-FR"/>
                    </a:p>
                  </a:txBody>
                  <a:tcPr anchor="ctr"/>
                </a:tc>
              </a:tr>
              <a:tr h="522539">
                <a:tc>
                  <a:txBody>
                    <a:bodyPr/>
                    <a:lstStyle/>
                    <a:p>
                      <a:r>
                        <a:rPr lang="en-GB" sz="2400" dirty="0" smtClean="0"/>
                        <a:t>8  Next year I want to go to America,</a:t>
                      </a:r>
                      <a:r>
                        <a:rPr lang="en-GB" sz="2400" baseline="0" dirty="0" smtClean="0"/>
                        <a:t> for example, to New York.</a:t>
                      </a:r>
                      <a:endParaRPr lang="fr-FR" sz="2400" dirty="0"/>
                    </a:p>
                  </a:txBody>
                  <a:tcPr anchor="ctr"/>
                </a:tc>
                <a:tc>
                  <a:txBody>
                    <a:bodyPr/>
                    <a:lstStyle/>
                    <a:p>
                      <a:pPr algn="ctr"/>
                      <a:endParaRPr lang="fr-FR" dirty="0"/>
                    </a:p>
                  </a:txBody>
                  <a:tcPr anchor="ctr"/>
                </a:tc>
              </a:tr>
              <a:tr h="522539">
                <a:tc>
                  <a:txBody>
                    <a:bodyPr/>
                    <a:lstStyle/>
                    <a:p>
                      <a:r>
                        <a:rPr lang="en-GB" sz="2400" dirty="0" smtClean="0"/>
                        <a:t>9 I</a:t>
                      </a:r>
                      <a:r>
                        <a:rPr lang="en-GB" sz="2400" baseline="0" dirty="0" smtClean="0"/>
                        <a:t> hope to stay in a luxury hotel there.</a:t>
                      </a:r>
                      <a:endParaRPr lang="fr-FR" sz="2400" dirty="0"/>
                    </a:p>
                  </a:txBody>
                  <a:tcPr anchor="ctr"/>
                </a:tc>
                <a:tc>
                  <a:txBody>
                    <a:bodyPr/>
                    <a:lstStyle/>
                    <a:p>
                      <a:pPr algn="ctr"/>
                      <a:endParaRPr lang="fr-FR" dirty="0"/>
                    </a:p>
                  </a:txBody>
                  <a:tcPr anchor="ctr"/>
                </a:tc>
              </a:tr>
            </a:tbl>
          </a:graphicData>
        </a:graphic>
      </p:graphicFrame>
      <p:sp>
        <p:nvSpPr>
          <p:cNvPr id="3" name="TextBox 2"/>
          <p:cNvSpPr txBox="1"/>
          <p:nvPr/>
        </p:nvSpPr>
        <p:spPr>
          <a:xfrm>
            <a:off x="251520" y="260648"/>
            <a:ext cx="7056784" cy="461665"/>
          </a:xfrm>
          <a:prstGeom prst="rect">
            <a:avLst/>
          </a:prstGeom>
          <a:noFill/>
        </p:spPr>
        <p:txBody>
          <a:bodyPr wrap="square" rtlCol="0">
            <a:spAutoFit/>
          </a:bodyPr>
          <a:lstStyle/>
          <a:p>
            <a:r>
              <a:rPr lang="en-GB" sz="2400" b="1" dirty="0" smtClean="0">
                <a:latin typeface="Calibri"/>
                <a:cs typeface="Calibri"/>
              </a:rPr>
              <a:t>¿</a:t>
            </a:r>
            <a:r>
              <a:rPr lang="en-GB" sz="2400" b="1" dirty="0" err="1" smtClean="0">
                <a:latin typeface="Calibri"/>
                <a:cs typeface="Calibri"/>
              </a:rPr>
              <a:t>Cómo</a:t>
            </a:r>
            <a:r>
              <a:rPr lang="en-GB" sz="2400" b="1" dirty="0" smtClean="0">
                <a:latin typeface="Calibri"/>
                <a:cs typeface="Calibri"/>
              </a:rPr>
              <a:t> se dice en </a:t>
            </a:r>
            <a:r>
              <a:rPr lang="en-GB" sz="2400" b="1" dirty="0" err="1" smtClean="0">
                <a:latin typeface="Calibri"/>
                <a:cs typeface="Calibri"/>
              </a:rPr>
              <a:t>español</a:t>
            </a:r>
            <a:r>
              <a:rPr lang="en-GB" sz="2400" b="1" dirty="0" smtClean="0">
                <a:latin typeface="Calibri"/>
                <a:cs typeface="Calibri"/>
              </a:rPr>
              <a:t>?</a:t>
            </a:r>
            <a:endParaRPr lang="fr-FR" sz="2400" b="1" dirty="0"/>
          </a:p>
        </p:txBody>
      </p:sp>
    </p:spTree>
    <p:extLst>
      <p:ext uri="{BB962C8B-B14F-4D97-AF65-F5344CB8AC3E}">
        <p14:creationId xmlns:p14="http://schemas.microsoft.com/office/powerpoint/2010/main" val="2751830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1219078655"/>
              </p:ext>
            </p:extLst>
          </p:nvPr>
        </p:nvGraphicFramePr>
        <p:xfrm>
          <a:off x="486930" y="692696"/>
          <a:ext cx="8352926" cy="5688638"/>
        </p:xfrm>
        <a:graphic>
          <a:graphicData uri="http://schemas.openxmlformats.org/drawingml/2006/table">
            <a:tbl>
              <a:tblPr/>
              <a:tblGrid>
                <a:gridCol w="4416489"/>
                <a:gridCol w="3936437"/>
              </a:tblGrid>
              <a:tr h="372718">
                <a:tc>
                  <a:txBody>
                    <a:bodyPr/>
                    <a:lstStyle/>
                    <a:p>
                      <a:pPr algn="l" fontAlgn="b"/>
                      <a:r>
                        <a:rPr lang="en-GB" sz="1800" b="0" i="0" u="none" strike="noStrike" dirty="0" smtClean="0">
                          <a:solidFill>
                            <a:srgbClr val="000000"/>
                          </a:solidFill>
                          <a:effectLst/>
                          <a:latin typeface="+mn-lt"/>
                        </a:rPr>
                        <a:t> 1 </a:t>
                      </a:r>
                      <a:r>
                        <a:rPr lang="en-GB" sz="1800" b="0" i="0" u="none" strike="noStrike" dirty="0" err="1" smtClean="0">
                          <a:solidFill>
                            <a:srgbClr val="000000"/>
                          </a:solidFill>
                          <a:effectLst/>
                          <a:latin typeface="+mn-lt"/>
                        </a:rPr>
                        <a:t>voy</a:t>
                      </a:r>
                      <a:r>
                        <a:rPr lang="en-GB" sz="1800" b="0" i="0" u="none" strike="noStrike" dirty="0" smtClean="0">
                          <a:solidFill>
                            <a:srgbClr val="000000"/>
                          </a:solidFill>
                          <a:effectLst/>
                          <a:latin typeface="+mn-lt"/>
                        </a:rPr>
                        <a:t> 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2 </a:t>
                      </a:r>
                      <a:r>
                        <a:rPr lang="en-GB" sz="1800" b="0" i="0" u="none" strike="noStrike" dirty="0" err="1" smtClean="0">
                          <a:solidFill>
                            <a:srgbClr val="000000"/>
                          </a:solidFill>
                          <a:effectLst/>
                          <a:latin typeface="+mn-lt"/>
                        </a:rPr>
                        <a:t>espero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3 </a:t>
                      </a:r>
                      <a:r>
                        <a:rPr lang="en-GB" sz="1800" b="0" i="0" u="none" strike="noStrike" dirty="0" err="1" smtClean="0">
                          <a:solidFill>
                            <a:srgbClr val="000000"/>
                          </a:solidFill>
                          <a:effectLst/>
                          <a:latin typeface="+mn-lt"/>
                        </a:rPr>
                        <a:t>tengo</a:t>
                      </a:r>
                      <a:r>
                        <a:rPr lang="en-GB" sz="1800" b="0" i="0" u="none" strike="noStrike" dirty="0" smtClean="0">
                          <a:solidFill>
                            <a:srgbClr val="000000"/>
                          </a:solidFill>
                          <a:effectLst/>
                          <a:latin typeface="+mn-lt"/>
                        </a:rPr>
                        <a:t> la </a:t>
                      </a:r>
                      <a:r>
                        <a:rPr lang="en-GB" sz="1800" b="0" i="0" u="none" strike="noStrike" dirty="0" err="1" smtClean="0">
                          <a:solidFill>
                            <a:srgbClr val="000000"/>
                          </a:solidFill>
                          <a:effectLst/>
                          <a:latin typeface="+mn-lt"/>
                        </a:rPr>
                        <a:t>intención</a:t>
                      </a:r>
                      <a:r>
                        <a:rPr lang="en-GB" sz="1800" b="0" i="0" u="none" strike="noStrike" baseline="0" dirty="0" smtClean="0">
                          <a:solidFill>
                            <a:srgbClr val="000000"/>
                          </a:solidFill>
                          <a:effectLst/>
                          <a:latin typeface="+mn-lt"/>
                        </a:rPr>
                        <a:t> de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483">
                <a:tc>
                  <a:txBody>
                    <a:bodyPr/>
                    <a:lstStyle/>
                    <a:p>
                      <a:pPr algn="l" fontAlgn="b"/>
                      <a:r>
                        <a:rPr lang="en-GB" sz="1800" b="0" i="0" u="none" strike="noStrike" dirty="0" smtClean="0">
                          <a:solidFill>
                            <a:srgbClr val="000000"/>
                          </a:solidFill>
                          <a:effectLst/>
                          <a:latin typeface="+mn-lt"/>
                        </a:rPr>
                        <a:t> 4 me </a:t>
                      </a:r>
                      <a:r>
                        <a:rPr lang="en-GB" sz="1800" b="0" i="0" u="none" strike="noStrike" dirty="0" err="1" smtClean="0">
                          <a:solidFill>
                            <a:srgbClr val="000000"/>
                          </a:solidFill>
                          <a:effectLst/>
                          <a:latin typeface="+mn-lt"/>
                        </a:rPr>
                        <a:t>gustaría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5 lo </a:t>
                      </a:r>
                      <a:r>
                        <a:rPr lang="en-GB" sz="1800" b="0" i="0" u="none" strike="noStrike" dirty="0" err="1" smtClean="0">
                          <a:solidFill>
                            <a:srgbClr val="000000"/>
                          </a:solidFill>
                          <a:effectLst/>
                          <a:latin typeface="+mn-lt"/>
                        </a:rPr>
                        <a:t>mejor</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será</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6 </a:t>
                      </a:r>
                      <a:r>
                        <a:rPr lang="en-GB" sz="1800" b="0" i="0" u="none" strike="noStrike" dirty="0" err="1" smtClean="0">
                          <a:solidFill>
                            <a:srgbClr val="000000"/>
                          </a:solidFill>
                          <a:effectLst/>
                          <a:latin typeface="+mn-lt"/>
                        </a:rPr>
                        <a:t>quiero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7 </a:t>
                      </a:r>
                      <a:r>
                        <a:rPr lang="en-GB" sz="1800" b="0" i="0" u="none" strike="noStrike" dirty="0" err="1" smtClean="0">
                          <a:solidFill>
                            <a:srgbClr val="000000"/>
                          </a:solidFill>
                          <a:effectLst/>
                          <a:latin typeface="+mn-lt"/>
                        </a:rPr>
                        <a:t>puedo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8 </a:t>
                      </a:r>
                      <a:r>
                        <a:rPr lang="en-GB" sz="1800" b="0" i="0" u="none" strike="noStrike" dirty="0" err="1" smtClean="0">
                          <a:solidFill>
                            <a:srgbClr val="000000"/>
                          </a:solidFill>
                          <a:effectLst/>
                          <a:latin typeface="+mn-lt"/>
                        </a:rPr>
                        <a:t>tengo</a:t>
                      </a:r>
                      <a:r>
                        <a:rPr lang="en-GB" sz="1800" b="0" i="0" u="none" strike="noStrike" dirty="0" smtClean="0">
                          <a:solidFill>
                            <a:srgbClr val="000000"/>
                          </a:solidFill>
                          <a:effectLst/>
                          <a:latin typeface="+mn-lt"/>
                        </a:rPr>
                        <a:t> que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9 </a:t>
                      </a:r>
                      <a:r>
                        <a:rPr lang="en-GB" sz="1800" b="0" i="0" u="none" strike="noStrike" dirty="0" err="1" smtClean="0">
                          <a:solidFill>
                            <a:srgbClr val="000000"/>
                          </a:solidFill>
                          <a:effectLst/>
                          <a:latin typeface="+mn-lt"/>
                        </a:rPr>
                        <a:t>hacer</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muchas</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cosas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10 </a:t>
                      </a:r>
                      <a:r>
                        <a:rPr lang="en-GB" sz="1800" b="0" i="0" u="none" strike="noStrike" dirty="0" err="1" smtClean="0">
                          <a:solidFill>
                            <a:srgbClr val="000000"/>
                          </a:solidFill>
                          <a:effectLst/>
                          <a:latin typeface="+mn-lt"/>
                        </a:rPr>
                        <a:t>visitar</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muchos</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países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11 </a:t>
                      </a:r>
                      <a:r>
                        <a:rPr lang="en-GB" sz="1800" b="0" i="0" u="none" strike="noStrike" dirty="0" err="1" smtClean="0">
                          <a:solidFill>
                            <a:srgbClr val="000000"/>
                          </a:solidFill>
                          <a:effectLst/>
                          <a:latin typeface="+mn-lt"/>
                        </a:rPr>
                        <a:t>conocer</a:t>
                      </a:r>
                      <a:r>
                        <a:rPr lang="en-GB" sz="1800" b="0" i="0" u="none" strike="noStrike" dirty="0" smtClean="0">
                          <a:solidFill>
                            <a:srgbClr val="000000"/>
                          </a:solidFill>
                          <a:effectLst/>
                          <a:latin typeface="+mn-lt"/>
                        </a:rPr>
                        <a:t> a </a:t>
                      </a:r>
                      <a:r>
                        <a:rPr lang="en-GB" sz="1800" b="0" i="0" u="none" strike="noStrike" dirty="0" err="1" smtClean="0">
                          <a:solidFill>
                            <a:srgbClr val="000000"/>
                          </a:solidFill>
                          <a:effectLst/>
                          <a:latin typeface="+mn-lt"/>
                        </a:rPr>
                        <a:t>mucha</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gente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12 </a:t>
                      </a:r>
                      <a:r>
                        <a:rPr lang="en-GB" sz="1800" b="0" i="0" u="none" strike="noStrike" dirty="0" err="1" smtClean="0">
                          <a:solidFill>
                            <a:srgbClr val="000000"/>
                          </a:solidFill>
                          <a:effectLst/>
                          <a:latin typeface="+mn-lt"/>
                        </a:rPr>
                        <a:t>viajar</a:t>
                      </a:r>
                      <a:r>
                        <a:rPr lang="en-GB" sz="1800" b="0" i="0" u="none" strike="noStrike" dirty="0" smtClean="0">
                          <a:solidFill>
                            <a:srgbClr val="000000"/>
                          </a:solidFill>
                          <a:effectLst/>
                          <a:latin typeface="+mn-lt"/>
                        </a:rPr>
                        <a:t> por el </a:t>
                      </a:r>
                      <a:r>
                        <a:rPr lang="en-GB" sz="1800" b="0" i="0" u="none" strike="noStrike" dirty="0" err="1" smtClean="0">
                          <a:solidFill>
                            <a:srgbClr val="000000"/>
                          </a:solidFill>
                          <a:effectLst/>
                          <a:latin typeface="+mn-lt"/>
                        </a:rPr>
                        <a:t>mundo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13  </a:t>
                      </a:r>
                      <a:r>
                        <a:rPr lang="en-GB" sz="1800" b="0" i="0" u="none" strike="noStrike" dirty="0" err="1" smtClean="0">
                          <a:solidFill>
                            <a:srgbClr val="000000"/>
                          </a:solidFill>
                          <a:effectLst/>
                          <a:latin typeface="+mn-lt"/>
                        </a:rPr>
                        <a:t>tomar</a:t>
                      </a:r>
                      <a:r>
                        <a:rPr lang="en-GB" sz="1800" b="0" i="0" u="none" strike="noStrike" dirty="0" smtClean="0">
                          <a:solidFill>
                            <a:srgbClr val="000000"/>
                          </a:solidFill>
                          <a:effectLst/>
                          <a:latin typeface="+mn-lt"/>
                        </a:rPr>
                        <a:t> un año </a:t>
                      </a:r>
                      <a:r>
                        <a:rPr lang="en-GB" sz="1800" b="0" i="0" u="none" strike="noStrike" dirty="0" err="1" smtClean="0">
                          <a:solidFill>
                            <a:srgbClr val="000000"/>
                          </a:solidFill>
                          <a:effectLst/>
                          <a:latin typeface="+mn-lt"/>
                        </a:rPr>
                        <a:t>libre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14  </a:t>
                      </a:r>
                      <a:r>
                        <a:rPr lang="en-GB" sz="1800" b="0" i="0" u="none" strike="noStrike" dirty="0" err="1" smtClean="0">
                          <a:solidFill>
                            <a:srgbClr val="000000"/>
                          </a:solidFill>
                          <a:effectLst/>
                          <a:latin typeface="+mn-lt"/>
                        </a:rPr>
                        <a:t>viajar</a:t>
                      </a:r>
                      <a:r>
                        <a:rPr lang="en-GB" sz="1800" b="0" i="0" u="none" strike="noStrike" dirty="0" smtClean="0">
                          <a:solidFill>
                            <a:srgbClr val="000000"/>
                          </a:solidFill>
                          <a:effectLst/>
                          <a:latin typeface="+mn-lt"/>
                        </a:rPr>
                        <a:t> con </a:t>
                      </a:r>
                      <a:r>
                        <a:rPr lang="en-GB" sz="1800" b="0" i="0" u="none" strike="noStrike" dirty="0" err="1" smtClean="0">
                          <a:solidFill>
                            <a:srgbClr val="000000"/>
                          </a:solidFill>
                          <a:effectLst/>
                          <a:latin typeface="+mn-lt"/>
                        </a:rPr>
                        <a:t>mis</a:t>
                      </a:r>
                      <a:r>
                        <a:rPr lang="en-GB" sz="1800" b="0" i="0" u="none" strike="noStrike" dirty="0" smtClean="0">
                          <a:solidFill>
                            <a:srgbClr val="000000"/>
                          </a:solidFill>
                          <a:effectLst/>
                          <a:latin typeface="+mn-lt"/>
                        </a:rPr>
                        <a:t> amigos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821">
                <a:tc>
                  <a:txBody>
                    <a:bodyPr/>
                    <a:lstStyle/>
                    <a:p>
                      <a:pPr algn="l" fontAlgn="b"/>
                      <a:r>
                        <a:rPr lang="en-GB" sz="1800" b="0" i="0" u="none" strike="noStrike" dirty="0" smtClean="0">
                          <a:solidFill>
                            <a:srgbClr val="000000"/>
                          </a:solidFill>
                          <a:effectLst/>
                          <a:latin typeface="+mn-lt"/>
                        </a:rPr>
                        <a:t> 15  </a:t>
                      </a:r>
                      <a:r>
                        <a:rPr lang="en-GB" sz="1800" b="0" i="0" u="none" strike="noStrike" dirty="0" err="1" smtClean="0">
                          <a:solidFill>
                            <a:srgbClr val="000000"/>
                          </a:solidFill>
                          <a:effectLst/>
                          <a:latin typeface="+mn-lt"/>
                        </a:rPr>
                        <a:t>trabajar</a:t>
                      </a:r>
                      <a:r>
                        <a:rPr lang="en-GB" sz="1800" b="0" i="0" u="none" strike="noStrike" baseline="0" dirty="0" smtClean="0">
                          <a:solidFill>
                            <a:srgbClr val="000000"/>
                          </a:solidFill>
                          <a:effectLst/>
                          <a:latin typeface="+mn-lt"/>
                        </a:rPr>
                        <a:t> en el </a:t>
                      </a:r>
                      <a:r>
                        <a:rPr lang="en-GB" sz="1800" b="0" i="0" u="none" strike="noStrike" baseline="0" dirty="0" err="1" smtClean="0">
                          <a:solidFill>
                            <a:srgbClr val="000000"/>
                          </a:solidFill>
                          <a:effectLst/>
                          <a:latin typeface="+mn-lt"/>
                        </a:rPr>
                        <a:t>extranjero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217153" y="6507342"/>
            <a:ext cx="8892480" cy="369332"/>
          </a:xfrm>
          <a:prstGeom prst="rect">
            <a:avLst/>
          </a:prstGeom>
        </p:spPr>
        <p:txBody>
          <a:bodyPr wrap="square">
            <a:spAutoFit/>
          </a:bodyPr>
          <a:lstStyle/>
          <a:p>
            <a:pPr algn="ctr"/>
            <a:r>
              <a:rPr lang="fr-FR" dirty="0">
                <a:hlinkClick r:id="rId2"/>
              </a:rPr>
              <a:t>http://quizlet.com/12752967/gcse-spanish-vacaciones-9-flash-cards</a:t>
            </a:r>
            <a:r>
              <a:rPr lang="fr-FR" dirty="0" smtClean="0">
                <a:hlinkClick r:id="rId2"/>
              </a:rPr>
              <a:t>/</a:t>
            </a:r>
            <a:r>
              <a:rPr lang="fr-FR" dirty="0" smtClean="0"/>
              <a:t> </a:t>
            </a:r>
            <a:endParaRPr lang="fr-FR" dirty="0"/>
          </a:p>
        </p:txBody>
      </p:sp>
      <p:sp>
        <p:nvSpPr>
          <p:cNvPr id="6" name="TextBox 5"/>
          <p:cNvSpPr txBox="1"/>
          <p:nvPr/>
        </p:nvSpPr>
        <p:spPr>
          <a:xfrm>
            <a:off x="230097" y="188640"/>
            <a:ext cx="8712968" cy="369332"/>
          </a:xfrm>
          <a:prstGeom prst="rect">
            <a:avLst/>
          </a:prstGeom>
          <a:noFill/>
        </p:spPr>
        <p:txBody>
          <a:bodyPr wrap="square" rtlCol="0">
            <a:spAutoFit/>
          </a:bodyPr>
          <a:lstStyle/>
          <a:p>
            <a:r>
              <a:rPr lang="en-GB" b="1" dirty="0" err="1" smtClean="0">
                <a:solidFill>
                  <a:prstClr val="black"/>
                </a:solidFill>
              </a:rPr>
              <a:t>vocabulario</a:t>
            </a:r>
            <a:r>
              <a:rPr lang="en-GB" b="1" dirty="0" smtClean="0">
                <a:solidFill>
                  <a:prstClr val="black"/>
                </a:solidFill>
              </a:rPr>
              <a:t> 9 (</a:t>
            </a:r>
            <a:r>
              <a:rPr lang="en-GB" b="1" dirty="0" err="1" smtClean="0">
                <a:solidFill>
                  <a:prstClr val="black"/>
                </a:solidFill>
              </a:rPr>
              <a:t>para</a:t>
            </a:r>
            <a:r>
              <a:rPr lang="en-GB" b="1" dirty="0" smtClean="0">
                <a:solidFill>
                  <a:prstClr val="black"/>
                </a:solidFill>
              </a:rPr>
              <a:t> el 16 de </a:t>
            </a:r>
            <a:r>
              <a:rPr lang="en-GB" b="1" dirty="0" err="1" smtClean="0">
                <a:solidFill>
                  <a:prstClr val="black"/>
                </a:solidFill>
              </a:rPr>
              <a:t>julio</a:t>
            </a:r>
            <a:r>
              <a:rPr lang="en-GB" b="1" dirty="0" smtClean="0">
                <a:solidFill>
                  <a:prstClr val="black"/>
                </a:solidFill>
              </a:rPr>
              <a:t> 2012)</a:t>
            </a:r>
            <a:endParaRPr lang="fr-FR" b="1" dirty="0">
              <a:solidFill>
                <a:prstClr val="black"/>
              </a:solidFill>
            </a:endParaRPr>
          </a:p>
        </p:txBody>
      </p:sp>
    </p:spTree>
    <p:extLst>
      <p:ext uri="{BB962C8B-B14F-4D97-AF65-F5344CB8AC3E}">
        <p14:creationId xmlns:p14="http://schemas.microsoft.com/office/powerpoint/2010/main" val="18189921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34634"/>
            <a:ext cx="8640960" cy="461665"/>
          </a:xfrm>
          <a:prstGeom prst="rect">
            <a:avLst/>
          </a:prstGeom>
          <a:noFill/>
        </p:spPr>
        <p:txBody>
          <a:bodyPr wrap="square" rtlCol="0">
            <a:spAutoFit/>
          </a:bodyPr>
          <a:lstStyle/>
          <a:p>
            <a:r>
              <a:rPr lang="en-GB" sz="2400" b="1" dirty="0" smtClean="0"/>
              <a:t>Travel and Tourism: Las </a:t>
            </a:r>
            <a:r>
              <a:rPr lang="en-GB" sz="2400" b="1" dirty="0" err="1" smtClean="0"/>
              <a:t>vacaciones</a:t>
            </a:r>
            <a:r>
              <a:rPr lang="en-GB" sz="2400" b="1" dirty="0" smtClean="0"/>
              <a:t> (9)</a:t>
            </a:r>
            <a:endParaRPr lang="fr-FR" sz="2400" b="1" dirty="0"/>
          </a:p>
        </p:txBody>
      </p:sp>
      <p:graphicFrame>
        <p:nvGraphicFramePr>
          <p:cNvPr id="3" name="Group 2"/>
          <p:cNvGraphicFramePr>
            <a:graphicFrameLocks noGrp="1"/>
          </p:cNvGraphicFramePr>
          <p:nvPr>
            <p:extLst>
              <p:ext uri="{D42A27DB-BD31-4B8C-83A1-F6EECF244321}">
                <p14:modId xmlns:p14="http://schemas.microsoft.com/office/powerpoint/2010/main" val="405005008"/>
              </p:ext>
            </p:extLst>
          </p:nvPr>
        </p:nvGraphicFramePr>
        <p:xfrm>
          <a:off x="486930" y="692696"/>
          <a:ext cx="8352926" cy="5688638"/>
        </p:xfrm>
        <a:graphic>
          <a:graphicData uri="http://schemas.openxmlformats.org/drawingml/2006/table">
            <a:tbl>
              <a:tblPr/>
              <a:tblGrid>
                <a:gridCol w="4416489"/>
                <a:gridCol w="3936437"/>
              </a:tblGrid>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voy</a:t>
                      </a:r>
                      <a:r>
                        <a:rPr lang="en-GB" sz="1800" b="0" i="0" u="none" strike="noStrike" dirty="0" smtClean="0">
                          <a:solidFill>
                            <a:srgbClr val="000000"/>
                          </a:solidFill>
                          <a:effectLst/>
                          <a:latin typeface="+mn-lt"/>
                        </a:rPr>
                        <a:t> 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I’m going to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espero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hope to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tengo</a:t>
                      </a:r>
                      <a:r>
                        <a:rPr lang="en-GB" sz="1800" b="0" i="0" u="none" strike="noStrike" dirty="0" smtClean="0">
                          <a:solidFill>
                            <a:srgbClr val="000000"/>
                          </a:solidFill>
                          <a:effectLst/>
                          <a:latin typeface="+mn-lt"/>
                        </a:rPr>
                        <a:t> la </a:t>
                      </a:r>
                      <a:r>
                        <a:rPr lang="en-GB" sz="1800" b="0" i="0" u="none" strike="noStrike" dirty="0" err="1" smtClean="0">
                          <a:solidFill>
                            <a:srgbClr val="000000"/>
                          </a:solidFill>
                          <a:effectLst/>
                          <a:latin typeface="+mn-lt"/>
                        </a:rPr>
                        <a:t>intención</a:t>
                      </a:r>
                      <a:r>
                        <a:rPr lang="en-GB" sz="1800" b="0" i="0" u="none" strike="noStrike" baseline="0" dirty="0" smtClean="0">
                          <a:solidFill>
                            <a:srgbClr val="000000"/>
                          </a:solidFill>
                          <a:effectLst/>
                          <a:latin typeface="+mn-lt"/>
                        </a:rPr>
                        <a:t> de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I’m intending to  </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5483">
                <a:tc>
                  <a:txBody>
                    <a:bodyPr/>
                    <a:lstStyle/>
                    <a:p>
                      <a:pPr algn="l" fontAlgn="b"/>
                      <a:r>
                        <a:rPr lang="en-GB" sz="1800" b="0" i="0" u="none" strike="noStrike" dirty="0" smtClean="0">
                          <a:solidFill>
                            <a:srgbClr val="000000"/>
                          </a:solidFill>
                          <a:effectLst/>
                          <a:latin typeface="+mn-lt"/>
                        </a:rPr>
                        <a:t> me </a:t>
                      </a:r>
                      <a:r>
                        <a:rPr lang="en-GB" sz="1800" b="0" i="0" u="none" strike="noStrike" dirty="0" err="1" smtClean="0">
                          <a:solidFill>
                            <a:srgbClr val="000000"/>
                          </a:solidFill>
                          <a:effectLst/>
                          <a:latin typeface="+mn-lt"/>
                        </a:rPr>
                        <a:t>gustaría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would like to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lo </a:t>
                      </a:r>
                      <a:r>
                        <a:rPr lang="en-GB" sz="1800" b="0" i="0" u="none" strike="noStrike" dirty="0" err="1" smtClean="0">
                          <a:solidFill>
                            <a:srgbClr val="000000"/>
                          </a:solidFill>
                          <a:effectLst/>
                          <a:latin typeface="+mn-lt"/>
                        </a:rPr>
                        <a:t>mejor</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será</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the best thing will be</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quiero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want</a:t>
                      </a:r>
                      <a:r>
                        <a:rPr lang="en-GB" sz="1800" b="0" i="0" u="none" strike="noStrike" baseline="0" dirty="0" smtClean="0">
                          <a:solidFill>
                            <a:srgbClr val="000000"/>
                          </a:solidFill>
                          <a:effectLst/>
                          <a:latin typeface="+mn-lt"/>
                        </a:rPr>
                        <a:t> to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puedo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can</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tengo</a:t>
                      </a:r>
                      <a:r>
                        <a:rPr lang="en-GB" sz="1800" b="0" i="0" u="none" strike="noStrike" dirty="0" smtClean="0">
                          <a:solidFill>
                            <a:srgbClr val="000000"/>
                          </a:solidFill>
                          <a:effectLst/>
                          <a:latin typeface="+mn-lt"/>
                        </a:rPr>
                        <a:t> que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have</a:t>
                      </a:r>
                      <a:r>
                        <a:rPr lang="en-GB" sz="1800" b="0" i="0" u="none" strike="noStrike" baseline="0" dirty="0" smtClean="0">
                          <a:solidFill>
                            <a:srgbClr val="000000"/>
                          </a:solidFill>
                          <a:effectLst/>
                          <a:latin typeface="+mn-lt"/>
                        </a:rPr>
                        <a:t> to</a:t>
                      </a:r>
                      <a:r>
                        <a:rPr lang="en-GB" sz="1800" b="0" i="0" u="none" strike="noStrike" dirty="0" smtClean="0">
                          <a:solidFill>
                            <a:srgbClr val="000000"/>
                          </a:solidFill>
                          <a:effectLst/>
                          <a:latin typeface="+mn-lt"/>
                        </a:rPr>
                        <a:t> </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hacer</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muchas</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cosas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do lots of things</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visitar</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muchos</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países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visit lots of countries</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conocer</a:t>
                      </a:r>
                      <a:r>
                        <a:rPr lang="en-GB" sz="1800" b="0" i="0" u="none" strike="noStrike" dirty="0" smtClean="0">
                          <a:solidFill>
                            <a:srgbClr val="000000"/>
                          </a:solidFill>
                          <a:effectLst/>
                          <a:latin typeface="+mn-lt"/>
                        </a:rPr>
                        <a:t> a </a:t>
                      </a:r>
                      <a:r>
                        <a:rPr lang="en-GB" sz="1800" b="0" i="0" u="none" strike="noStrike" dirty="0" err="1" smtClean="0">
                          <a:solidFill>
                            <a:srgbClr val="000000"/>
                          </a:solidFill>
                          <a:effectLst/>
                          <a:latin typeface="+mn-lt"/>
                        </a:rPr>
                        <a:t>mucha</a:t>
                      </a:r>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gente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meet lots of people</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viajar</a:t>
                      </a:r>
                      <a:r>
                        <a:rPr lang="en-GB" sz="1800" b="0" i="0" u="none" strike="noStrike" dirty="0" smtClean="0">
                          <a:solidFill>
                            <a:srgbClr val="000000"/>
                          </a:solidFill>
                          <a:effectLst/>
                          <a:latin typeface="+mn-lt"/>
                        </a:rPr>
                        <a:t> por el </a:t>
                      </a:r>
                      <a:r>
                        <a:rPr lang="en-GB" sz="1800" b="0" i="0" u="none" strike="noStrike" dirty="0" err="1" smtClean="0">
                          <a:solidFill>
                            <a:srgbClr val="000000"/>
                          </a:solidFill>
                          <a:effectLst/>
                          <a:latin typeface="+mn-lt"/>
                        </a:rPr>
                        <a:t>mundo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travel the world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tomar</a:t>
                      </a:r>
                      <a:r>
                        <a:rPr lang="en-GB" sz="1800" b="0" i="0" u="none" strike="noStrike" dirty="0" smtClean="0">
                          <a:solidFill>
                            <a:srgbClr val="000000"/>
                          </a:solidFill>
                          <a:effectLst/>
                          <a:latin typeface="+mn-lt"/>
                        </a:rPr>
                        <a:t> un año </a:t>
                      </a:r>
                      <a:r>
                        <a:rPr lang="en-GB" sz="1800" b="0" i="0" u="none" strike="noStrike" dirty="0" err="1" smtClean="0">
                          <a:solidFill>
                            <a:srgbClr val="000000"/>
                          </a:solidFill>
                          <a:effectLst/>
                          <a:latin typeface="+mn-lt"/>
                        </a:rPr>
                        <a:t>libre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take a year out</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718">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viajar</a:t>
                      </a:r>
                      <a:r>
                        <a:rPr lang="en-GB" sz="1800" b="0" i="0" u="none" strike="noStrike" dirty="0" smtClean="0">
                          <a:solidFill>
                            <a:srgbClr val="000000"/>
                          </a:solidFill>
                          <a:effectLst/>
                          <a:latin typeface="+mn-lt"/>
                        </a:rPr>
                        <a:t> con </a:t>
                      </a:r>
                      <a:r>
                        <a:rPr lang="en-GB" sz="1800" b="0" i="0" u="none" strike="noStrike" dirty="0" err="1" smtClean="0">
                          <a:solidFill>
                            <a:srgbClr val="000000"/>
                          </a:solidFill>
                          <a:effectLst/>
                          <a:latin typeface="+mn-lt"/>
                        </a:rPr>
                        <a:t>mis</a:t>
                      </a:r>
                      <a:r>
                        <a:rPr lang="en-GB" sz="1800" b="0" i="0" u="none" strike="noStrike" dirty="0" smtClean="0">
                          <a:solidFill>
                            <a:srgbClr val="000000"/>
                          </a:solidFill>
                          <a:effectLst/>
                          <a:latin typeface="+mn-lt"/>
                        </a:rPr>
                        <a:t> amigos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travel with my friends</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7821">
                <a:tc>
                  <a:txBody>
                    <a:bodyPr/>
                    <a:lstStyle/>
                    <a:p>
                      <a:pPr algn="l" fontAlgn="b"/>
                      <a:r>
                        <a:rPr lang="en-GB" sz="1800" b="0" i="0" u="none" strike="noStrike" dirty="0" smtClean="0">
                          <a:solidFill>
                            <a:srgbClr val="000000"/>
                          </a:solidFill>
                          <a:effectLst/>
                          <a:latin typeface="+mn-lt"/>
                        </a:rPr>
                        <a:t> </a:t>
                      </a:r>
                      <a:r>
                        <a:rPr lang="en-GB" sz="1800" b="0" i="0" u="none" strike="noStrike" dirty="0" err="1" smtClean="0">
                          <a:solidFill>
                            <a:srgbClr val="000000"/>
                          </a:solidFill>
                          <a:effectLst/>
                          <a:latin typeface="+mn-lt"/>
                        </a:rPr>
                        <a:t>trabajar</a:t>
                      </a:r>
                      <a:r>
                        <a:rPr lang="en-GB" sz="1800" b="0" i="0" u="none" strike="noStrike" baseline="0" dirty="0" smtClean="0">
                          <a:solidFill>
                            <a:srgbClr val="000000"/>
                          </a:solidFill>
                          <a:effectLst/>
                          <a:latin typeface="+mn-lt"/>
                        </a:rPr>
                        <a:t> en el </a:t>
                      </a:r>
                      <a:r>
                        <a:rPr lang="en-GB" sz="1800" b="0" i="0" u="none" strike="noStrike" baseline="0" dirty="0" err="1" smtClean="0">
                          <a:solidFill>
                            <a:srgbClr val="000000"/>
                          </a:solidFill>
                          <a:effectLst/>
                          <a:latin typeface="+mn-lt"/>
                        </a:rPr>
                        <a:t>extranjero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work abroad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217153" y="6453336"/>
            <a:ext cx="8892480" cy="369332"/>
          </a:xfrm>
          <a:prstGeom prst="rect">
            <a:avLst/>
          </a:prstGeom>
        </p:spPr>
        <p:txBody>
          <a:bodyPr wrap="square">
            <a:spAutoFit/>
          </a:bodyPr>
          <a:lstStyle/>
          <a:p>
            <a:pPr algn="ctr"/>
            <a:r>
              <a:rPr lang="fr-FR" dirty="0">
                <a:hlinkClick r:id="rId2"/>
              </a:rPr>
              <a:t>http://quizlet.com/12752967/gcse-spanish-vacaciones-9-flash-cards</a:t>
            </a:r>
            <a:r>
              <a:rPr lang="fr-FR" dirty="0" smtClean="0">
                <a:hlinkClick r:id="rId2"/>
              </a:rPr>
              <a:t>/</a:t>
            </a:r>
            <a:r>
              <a:rPr lang="fr-FR" dirty="0" smtClean="0"/>
              <a:t> </a:t>
            </a:r>
            <a:endParaRPr lang="fr-FR" dirty="0"/>
          </a:p>
        </p:txBody>
      </p:sp>
    </p:spTree>
    <p:extLst>
      <p:ext uri="{BB962C8B-B14F-4D97-AF65-F5344CB8AC3E}">
        <p14:creationId xmlns:p14="http://schemas.microsoft.com/office/powerpoint/2010/main" val="1468472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116524969"/>
              </p:ext>
            </p:extLst>
          </p:nvPr>
        </p:nvGraphicFramePr>
        <p:xfrm>
          <a:off x="395537" y="692696"/>
          <a:ext cx="8352926" cy="5428185"/>
        </p:xfrm>
        <a:graphic>
          <a:graphicData uri="http://schemas.openxmlformats.org/drawingml/2006/table">
            <a:tbl>
              <a:tblPr/>
              <a:tblGrid>
                <a:gridCol w="4416489"/>
                <a:gridCol w="3936437"/>
              </a:tblGrid>
              <a:tr h="361879">
                <a:tc>
                  <a:txBody>
                    <a:bodyPr/>
                    <a:lstStyle/>
                    <a:p>
                      <a:pPr algn="l" fontAlgn="b"/>
                      <a:r>
                        <a:rPr lang="en-GB" sz="1800" b="0" i="0" u="none" strike="noStrike" dirty="0" smtClean="0">
                          <a:solidFill>
                            <a:srgbClr val="000000"/>
                          </a:solidFill>
                          <a:effectLst/>
                          <a:latin typeface="+mn-lt"/>
                        </a:rPr>
                        <a:t> 1  (no) </a:t>
                      </a:r>
                      <a:r>
                        <a:rPr lang="en-GB" sz="1800" b="0" i="0" u="none" strike="noStrike" dirty="0" err="1" smtClean="0">
                          <a:solidFill>
                            <a:srgbClr val="000000"/>
                          </a:solidFill>
                          <a:effectLst/>
                          <a:latin typeface="+mn-lt"/>
                        </a:rPr>
                        <a:t>hizo</a:t>
                      </a:r>
                      <a:r>
                        <a:rPr lang="en-GB" sz="1800" b="0" i="0" u="none" strike="noStrike" baseline="0" dirty="0" smtClean="0">
                          <a:solidFill>
                            <a:srgbClr val="000000"/>
                          </a:solidFill>
                          <a:effectLst/>
                          <a:latin typeface="+mn-lt"/>
                        </a:rPr>
                        <a:t> sol</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2  </a:t>
                      </a:r>
                      <a:r>
                        <a:rPr lang="en-GB" sz="1800" b="0" i="0" u="none" strike="noStrike" dirty="0" err="1" smtClean="0">
                          <a:solidFill>
                            <a:srgbClr val="000000"/>
                          </a:solidFill>
                          <a:effectLst/>
                          <a:latin typeface="+mn-lt"/>
                        </a:rPr>
                        <a:t>hizo</a:t>
                      </a:r>
                      <a:r>
                        <a:rPr lang="en-GB" sz="1800" b="0" i="0" u="none" strike="noStrike" baseline="0" dirty="0" smtClean="0">
                          <a:solidFill>
                            <a:srgbClr val="000000"/>
                          </a:solidFill>
                          <a:effectLst/>
                          <a:latin typeface="+mn-lt"/>
                        </a:rPr>
                        <a:t> calor</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3  (no)</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llovió</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4  </a:t>
                      </a:r>
                      <a:r>
                        <a:rPr lang="en-GB" sz="1800" b="0" i="0" u="none" strike="noStrike" baseline="0" dirty="0" err="1" smtClean="0">
                          <a:solidFill>
                            <a:srgbClr val="000000"/>
                          </a:solidFill>
                          <a:effectLst/>
                          <a:latin typeface="+mn-lt"/>
                        </a:rPr>
                        <a:t>decidí</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5  dije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6  dijo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7  </a:t>
                      </a:r>
                      <a:r>
                        <a:rPr lang="en-GB" sz="1800" b="0" i="0" u="none" strike="noStrike" dirty="0" err="1" smtClean="0">
                          <a:solidFill>
                            <a:srgbClr val="000000"/>
                          </a:solidFill>
                          <a:effectLst/>
                          <a:latin typeface="+mn-lt"/>
                        </a:rPr>
                        <a:t>nos</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alojamos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8  me </a:t>
                      </a:r>
                      <a:r>
                        <a:rPr lang="en-GB" sz="1800" b="0" i="0" u="none" strike="noStrike" dirty="0" err="1" smtClean="0">
                          <a:solidFill>
                            <a:srgbClr val="000000"/>
                          </a:solidFill>
                          <a:effectLst/>
                          <a:latin typeface="+mn-lt"/>
                        </a:rPr>
                        <a:t>alojé</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9  when I was young</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10 </a:t>
                      </a:r>
                      <a:r>
                        <a:rPr lang="en-GB" sz="1800" b="0" i="0" u="none" strike="noStrike" dirty="0" err="1" smtClean="0">
                          <a:solidFill>
                            <a:srgbClr val="000000"/>
                          </a:solidFill>
                          <a:effectLst/>
                          <a:latin typeface="+mn-lt"/>
                        </a:rPr>
                        <a:t>iba</a:t>
                      </a:r>
                      <a:r>
                        <a:rPr lang="en-GB" sz="1800" b="0" i="0" u="none" strike="noStrike" dirty="0" smtClean="0">
                          <a:solidFill>
                            <a:srgbClr val="000000"/>
                          </a:solidFill>
                          <a:effectLst/>
                          <a:latin typeface="+mn-lt"/>
                        </a:rPr>
                        <a:t> 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11 aunque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12 por ejemplo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13 sobre todo si</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14 </a:t>
                      </a:r>
                      <a:r>
                        <a:rPr lang="en-GB" sz="1800" b="0" i="0" u="none" strike="noStrike" dirty="0" err="1" smtClean="0">
                          <a:solidFill>
                            <a:srgbClr val="000000"/>
                          </a:solidFill>
                          <a:effectLst/>
                          <a:latin typeface="+mn-lt"/>
                        </a:rPr>
                        <a:t>entonces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15 cuando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36511" y="6453336"/>
            <a:ext cx="9155380" cy="369332"/>
          </a:xfrm>
          <a:prstGeom prst="rect">
            <a:avLst/>
          </a:prstGeom>
        </p:spPr>
        <p:txBody>
          <a:bodyPr wrap="square">
            <a:spAutoFit/>
          </a:bodyPr>
          <a:lstStyle/>
          <a:p>
            <a:pPr algn="ctr"/>
            <a:r>
              <a:rPr lang="fr-FR" dirty="0">
                <a:hlinkClick r:id="rId2"/>
              </a:rPr>
              <a:t>http://quizlet.com/12753115/gcse-spanish-vacaciones-10-flash-cards</a:t>
            </a:r>
            <a:r>
              <a:rPr lang="fr-FR" dirty="0" smtClean="0">
                <a:hlinkClick r:id="rId2"/>
              </a:rPr>
              <a:t>/</a:t>
            </a:r>
            <a:r>
              <a:rPr lang="fr-FR" dirty="0" smtClean="0"/>
              <a:t> </a:t>
            </a:r>
            <a:endParaRPr lang="fr-FR" dirty="0"/>
          </a:p>
        </p:txBody>
      </p:sp>
      <p:sp>
        <p:nvSpPr>
          <p:cNvPr id="6" name="TextBox 5"/>
          <p:cNvSpPr txBox="1"/>
          <p:nvPr/>
        </p:nvSpPr>
        <p:spPr>
          <a:xfrm>
            <a:off x="189010" y="116632"/>
            <a:ext cx="8712968" cy="369332"/>
          </a:xfrm>
          <a:prstGeom prst="rect">
            <a:avLst/>
          </a:prstGeom>
          <a:noFill/>
        </p:spPr>
        <p:txBody>
          <a:bodyPr wrap="square" rtlCol="0">
            <a:spAutoFit/>
          </a:bodyPr>
          <a:lstStyle/>
          <a:p>
            <a:r>
              <a:rPr lang="en-GB" b="1" dirty="0" err="1" smtClean="0">
                <a:solidFill>
                  <a:prstClr val="black"/>
                </a:solidFill>
              </a:rPr>
              <a:t>vocabulario</a:t>
            </a:r>
            <a:r>
              <a:rPr lang="en-GB" b="1" dirty="0" smtClean="0">
                <a:solidFill>
                  <a:prstClr val="black"/>
                </a:solidFill>
              </a:rPr>
              <a:t> 10  (</a:t>
            </a:r>
            <a:r>
              <a:rPr lang="en-GB" b="1" dirty="0" err="1" smtClean="0">
                <a:solidFill>
                  <a:prstClr val="black"/>
                </a:solidFill>
              </a:rPr>
              <a:t>para</a:t>
            </a:r>
            <a:r>
              <a:rPr lang="en-GB" b="1" dirty="0" smtClean="0">
                <a:solidFill>
                  <a:prstClr val="black"/>
                </a:solidFill>
              </a:rPr>
              <a:t> el 16 de </a:t>
            </a:r>
            <a:r>
              <a:rPr lang="en-GB" b="1" dirty="0" err="1" smtClean="0">
                <a:solidFill>
                  <a:prstClr val="black"/>
                </a:solidFill>
              </a:rPr>
              <a:t>julio</a:t>
            </a:r>
            <a:r>
              <a:rPr lang="en-GB" b="1" dirty="0" smtClean="0">
                <a:solidFill>
                  <a:prstClr val="black"/>
                </a:solidFill>
              </a:rPr>
              <a:t> 2012)</a:t>
            </a:r>
            <a:endParaRPr lang="fr-FR" b="1" dirty="0">
              <a:solidFill>
                <a:prstClr val="black"/>
              </a:solidFill>
            </a:endParaRPr>
          </a:p>
        </p:txBody>
      </p:sp>
    </p:spTree>
    <p:extLst>
      <p:ext uri="{BB962C8B-B14F-4D97-AF65-F5344CB8AC3E}">
        <p14:creationId xmlns:p14="http://schemas.microsoft.com/office/powerpoint/2010/main" val="3964639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2"/>
          <p:cNvGraphicFramePr>
            <a:graphicFrameLocks noGrp="1"/>
          </p:cNvGraphicFramePr>
          <p:nvPr>
            <p:extLst>
              <p:ext uri="{D42A27DB-BD31-4B8C-83A1-F6EECF244321}">
                <p14:modId xmlns:p14="http://schemas.microsoft.com/office/powerpoint/2010/main" val="2829144343"/>
              </p:ext>
            </p:extLst>
          </p:nvPr>
        </p:nvGraphicFramePr>
        <p:xfrm>
          <a:off x="395537" y="692696"/>
          <a:ext cx="8352926" cy="5428185"/>
        </p:xfrm>
        <a:graphic>
          <a:graphicData uri="http://schemas.openxmlformats.org/drawingml/2006/table">
            <a:tbl>
              <a:tblPr/>
              <a:tblGrid>
                <a:gridCol w="4416489"/>
                <a:gridCol w="3936437"/>
              </a:tblGrid>
              <a:tr h="361879">
                <a:tc>
                  <a:txBody>
                    <a:bodyPr/>
                    <a:lstStyle/>
                    <a:p>
                      <a:pPr algn="l" fontAlgn="b"/>
                      <a:r>
                        <a:rPr lang="en-GB" sz="1800" b="0" i="0" u="none" strike="noStrike" dirty="0" smtClean="0">
                          <a:solidFill>
                            <a:srgbClr val="000000"/>
                          </a:solidFill>
                          <a:effectLst/>
                          <a:latin typeface="+mn-lt"/>
                        </a:rPr>
                        <a:t> 1  (no) </a:t>
                      </a:r>
                      <a:r>
                        <a:rPr lang="en-GB" sz="1800" b="0" i="0" u="none" strike="noStrike" dirty="0" err="1" smtClean="0">
                          <a:solidFill>
                            <a:srgbClr val="000000"/>
                          </a:solidFill>
                          <a:effectLst/>
                          <a:latin typeface="+mn-lt"/>
                        </a:rPr>
                        <a:t>hizo</a:t>
                      </a:r>
                      <a:r>
                        <a:rPr lang="en-GB" sz="1800" b="0" i="0" u="none" strike="noStrike" baseline="0" dirty="0" smtClean="0">
                          <a:solidFill>
                            <a:srgbClr val="000000"/>
                          </a:solidFill>
                          <a:effectLst/>
                          <a:latin typeface="+mn-lt"/>
                        </a:rPr>
                        <a:t> sol</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it was (</a:t>
                      </a:r>
                      <a:r>
                        <a:rPr lang="en-GB" sz="1800" b="0" i="0" u="none" strike="noStrike" dirty="0" err="1" smtClean="0">
                          <a:solidFill>
                            <a:srgbClr val="000000"/>
                          </a:solidFill>
                          <a:effectLst/>
                          <a:latin typeface="+mn-lt"/>
                        </a:rPr>
                        <a:t>n’t</a:t>
                      </a:r>
                      <a:r>
                        <a:rPr lang="en-GB" sz="1800" b="0" i="0" u="none" strike="noStrike" dirty="0" smtClean="0">
                          <a:solidFill>
                            <a:srgbClr val="000000"/>
                          </a:solidFill>
                          <a:effectLst/>
                          <a:latin typeface="+mn-lt"/>
                        </a:rPr>
                        <a:t>) sunny</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2  </a:t>
                      </a:r>
                      <a:r>
                        <a:rPr lang="en-GB" sz="1800" b="0" i="0" u="none" strike="noStrike" dirty="0" err="1" smtClean="0">
                          <a:solidFill>
                            <a:srgbClr val="000000"/>
                          </a:solidFill>
                          <a:effectLst/>
                          <a:latin typeface="+mn-lt"/>
                        </a:rPr>
                        <a:t>hizo</a:t>
                      </a:r>
                      <a:r>
                        <a:rPr lang="en-GB" sz="1800" b="0" i="0" u="none" strike="noStrike" baseline="0" dirty="0" smtClean="0">
                          <a:solidFill>
                            <a:srgbClr val="000000"/>
                          </a:solidFill>
                          <a:effectLst/>
                          <a:latin typeface="+mn-lt"/>
                        </a:rPr>
                        <a:t> calor</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it was (</a:t>
                      </a:r>
                      <a:r>
                        <a:rPr lang="en-GB" sz="1800" b="0" i="0" u="none" strike="noStrike" dirty="0" err="1" smtClean="0">
                          <a:solidFill>
                            <a:srgbClr val="000000"/>
                          </a:solidFill>
                          <a:effectLst/>
                          <a:latin typeface="+mn-lt"/>
                        </a:rPr>
                        <a:t>n’t</a:t>
                      </a:r>
                      <a:r>
                        <a:rPr lang="en-GB" sz="1800" b="0" i="0" u="none" strike="noStrike" dirty="0" smtClean="0">
                          <a:solidFill>
                            <a:srgbClr val="000000"/>
                          </a:solidFill>
                          <a:effectLst/>
                          <a:latin typeface="+mn-lt"/>
                        </a:rPr>
                        <a:t>) hot</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3  (no)</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llovió</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it (didn’t) rain</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4  </a:t>
                      </a:r>
                      <a:r>
                        <a:rPr lang="en-GB" sz="1800" b="0" i="0" u="none" strike="noStrike" baseline="0" dirty="0" err="1" smtClean="0">
                          <a:solidFill>
                            <a:srgbClr val="000000"/>
                          </a:solidFill>
                          <a:effectLst/>
                          <a:latin typeface="+mn-lt"/>
                        </a:rPr>
                        <a:t>decidí</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decided </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5  dije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said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6  dijo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s/he said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7  </a:t>
                      </a:r>
                      <a:r>
                        <a:rPr lang="en-GB" sz="1800" b="0" i="0" u="none" strike="noStrike" dirty="0" err="1" smtClean="0">
                          <a:solidFill>
                            <a:srgbClr val="000000"/>
                          </a:solidFill>
                          <a:effectLst/>
                          <a:latin typeface="+mn-lt"/>
                        </a:rPr>
                        <a:t>nos</a:t>
                      </a:r>
                      <a:r>
                        <a:rPr lang="en-GB" sz="1800" b="0" i="0" u="none" strike="noStrike" baseline="0" dirty="0" smtClean="0">
                          <a:solidFill>
                            <a:srgbClr val="000000"/>
                          </a:solidFill>
                          <a:effectLst/>
                          <a:latin typeface="+mn-lt"/>
                        </a:rPr>
                        <a:t> </a:t>
                      </a:r>
                      <a:r>
                        <a:rPr lang="en-GB" sz="1800" b="0" i="0" u="none" strike="noStrike" baseline="0" dirty="0" err="1" smtClean="0">
                          <a:solidFill>
                            <a:srgbClr val="000000"/>
                          </a:solidFill>
                          <a:effectLst/>
                          <a:latin typeface="+mn-lt"/>
                        </a:rPr>
                        <a:t>alojamos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we stayed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8  me </a:t>
                      </a:r>
                      <a:r>
                        <a:rPr lang="en-GB" sz="1800" b="0" i="0" u="none" strike="noStrike" dirty="0" err="1" smtClean="0">
                          <a:solidFill>
                            <a:srgbClr val="000000"/>
                          </a:solidFill>
                          <a:effectLst/>
                          <a:latin typeface="+mn-lt"/>
                        </a:rPr>
                        <a:t>alojé</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stayed</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9  when I was young</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cuando era </a:t>
                      </a:r>
                      <a:r>
                        <a:rPr lang="en-GB" sz="1800" b="0" i="0" u="none" strike="noStrike" dirty="0" err="1" smtClean="0">
                          <a:solidFill>
                            <a:srgbClr val="000000"/>
                          </a:solidFill>
                          <a:effectLst/>
                          <a:latin typeface="+mn-lt"/>
                        </a:rPr>
                        <a:t>joven</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10 </a:t>
                      </a:r>
                      <a:r>
                        <a:rPr lang="en-GB" sz="1800" b="0" i="0" u="none" strike="noStrike" dirty="0" err="1" smtClean="0">
                          <a:solidFill>
                            <a:srgbClr val="000000"/>
                          </a:solidFill>
                          <a:effectLst/>
                          <a:latin typeface="+mn-lt"/>
                        </a:rPr>
                        <a:t>iba</a:t>
                      </a:r>
                      <a:r>
                        <a:rPr lang="en-GB" sz="1800" b="0" i="0" u="none" strike="noStrike" dirty="0" smtClean="0">
                          <a:solidFill>
                            <a:srgbClr val="000000"/>
                          </a:solidFill>
                          <a:effectLst/>
                          <a:latin typeface="+mn-lt"/>
                        </a:rPr>
                        <a:t> a</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I used to go to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11 aunque</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although</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12 por ejemplo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for example</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13 sobre todo si</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above all if</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14 </a:t>
                      </a:r>
                      <a:r>
                        <a:rPr lang="en-GB" sz="1800" b="0" i="0" u="none" strike="noStrike" dirty="0" err="1" smtClean="0">
                          <a:solidFill>
                            <a:srgbClr val="000000"/>
                          </a:solidFill>
                          <a:effectLst/>
                          <a:latin typeface="+mn-lt"/>
                        </a:rPr>
                        <a:t>entonces</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therefore</a:t>
                      </a:r>
                      <a:r>
                        <a:rPr lang="en-GB" sz="1800" b="0" i="0" u="none" strike="noStrike" baseline="0" dirty="0" smtClean="0">
                          <a:solidFill>
                            <a:srgbClr val="000000"/>
                          </a:solidFill>
                          <a:effectLst/>
                          <a:latin typeface="+mn-lt"/>
                        </a:rPr>
                        <a:t> / </a:t>
                      </a:r>
                      <a:r>
                        <a:rPr lang="en-GB" sz="1800" b="0" i="0" u="none" strike="noStrike" dirty="0" smtClean="0">
                          <a:solidFill>
                            <a:srgbClr val="000000"/>
                          </a:solidFill>
                          <a:effectLst/>
                          <a:latin typeface="+mn-lt"/>
                        </a:rPr>
                        <a:t>so</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1879">
                <a:tc>
                  <a:txBody>
                    <a:bodyPr/>
                    <a:lstStyle/>
                    <a:p>
                      <a:pPr algn="l" fontAlgn="b"/>
                      <a:r>
                        <a:rPr lang="en-GB" sz="1800" b="0" i="0" u="none" strike="noStrike" dirty="0" smtClean="0">
                          <a:solidFill>
                            <a:srgbClr val="000000"/>
                          </a:solidFill>
                          <a:effectLst/>
                          <a:latin typeface="+mn-lt"/>
                        </a:rPr>
                        <a:t> 15 cuando</a:t>
                      </a:r>
                      <a:endParaRPr lang="fr-FR" sz="1800" b="0" i="0" u="none" strike="noStrike" dirty="0">
                        <a:solidFill>
                          <a:srgbClr val="000000"/>
                        </a:solidFill>
                        <a:effectLst/>
                        <a:latin typeface="+mn-lt"/>
                      </a:endParaRPr>
                    </a:p>
                  </a:txBody>
                  <a:tcPr marL="7081" marR="7081" marT="3983"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fontAlgn="b"/>
                      <a:r>
                        <a:rPr lang="en-GB" sz="1800" b="0" i="0" u="none" strike="noStrike" dirty="0" smtClean="0">
                          <a:solidFill>
                            <a:srgbClr val="000000"/>
                          </a:solidFill>
                          <a:effectLst/>
                          <a:latin typeface="+mn-lt"/>
                        </a:rPr>
                        <a:t> when</a:t>
                      </a:r>
                      <a:endParaRPr lang="fr-FR" sz="1800" b="0" i="0" u="none" strike="noStrike" dirty="0">
                        <a:solidFill>
                          <a:srgbClr val="000000"/>
                        </a:solidFill>
                        <a:effectLst/>
                        <a:latin typeface="+mn-lt"/>
                      </a:endParaRPr>
                    </a:p>
                  </a:txBody>
                  <a:tcPr marL="7081" marR="7081" marT="3983"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36511" y="6453336"/>
            <a:ext cx="9155380" cy="369332"/>
          </a:xfrm>
          <a:prstGeom prst="rect">
            <a:avLst/>
          </a:prstGeom>
        </p:spPr>
        <p:txBody>
          <a:bodyPr wrap="square">
            <a:spAutoFit/>
          </a:bodyPr>
          <a:lstStyle/>
          <a:p>
            <a:pPr algn="ctr"/>
            <a:r>
              <a:rPr lang="fr-FR" dirty="0">
                <a:hlinkClick r:id="rId2"/>
              </a:rPr>
              <a:t>http://quizlet.com/12753115/gcse-spanish-vacaciones-10-flash-cards</a:t>
            </a:r>
            <a:r>
              <a:rPr lang="fr-FR" dirty="0" smtClean="0">
                <a:hlinkClick r:id="rId2"/>
              </a:rPr>
              <a:t>/</a:t>
            </a:r>
            <a:r>
              <a:rPr lang="fr-FR" dirty="0" smtClean="0"/>
              <a:t> </a:t>
            </a:r>
            <a:endParaRPr lang="fr-FR" dirty="0"/>
          </a:p>
        </p:txBody>
      </p:sp>
      <p:sp>
        <p:nvSpPr>
          <p:cNvPr id="7" name="TextBox 6"/>
          <p:cNvSpPr txBox="1"/>
          <p:nvPr/>
        </p:nvSpPr>
        <p:spPr>
          <a:xfrm>
            <a:off x="251520" y="134634"/>
            <a:ext cx="8640960" cy="461665"/>
          </a:xfrm>
          <a:prstGeom prst="rect">
            <a:avLst/>
          </a:prstGeom>
          <a:noFill/>
        </p:spPr>
        <p:txBody>
          <a:bodyPr wrap="square" rtlCol="0">
            <a:spAutoFit/>
          </a:bodyPr>
          <a:lstStyle/>
          <a:p>
            <a:r>
              <a:rPr lang="en-GB" sz="2400" b="1" dirty="0" smtClean="0"/>
              <a:t>Travel and Tourism: Las </a:t>
            </a:r>
            <a:r>
              <a:rPr lang="en-GB" sz="2400" b="1" dirty="0" err="1" smtClean="0"/>
              <a:t>vacaciones</a:t>
            </a:r>
            <a:r>
              <a:rPr lang="en-GB" sz="2400" b="1" dirty="0" smtClean="0"/>
              <a:t> (10)</a:t>
            </a:r>
            <a:endParaRPr lang="fr-FR" sz="2400" b="1" dirty="0"/>
          </a:p>
        </p:txBody>
      </p:sp>
    </p:spTree>
    <p:extLst>
      <p:ext uri="{BB962C8B-B14F-4D97-AF65-F5344CB8AC3E}">
        <p14:creationId xmlns:p14="http://schemas.microsoft.com/office/powerpoint/2010/main" val="8056461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7919565"/>
              </p:ext>
            </p:extLst>
          </p:nvPr>
        </p:nvGraphicFramePr>
        <p:xfrm>
          <a:off x="323528" y="1268760"/>
          <a:ext cx="5688632" cy="4937933"/>
        </p:xfrm>
        <a:graphic>
          <a:graphicData uri="http://schemas.openxmlformats.org/drawingml/2006/table">
            <a:tbl>
              <a:tblPr firstRow="1" bandRow="1">
                <a:tableStyleId>{5940675A-B579-460E-94D1-54222C63F5DA}</a:tableStyleId>
              </a:tblPr>
              <a:tblGrid>
                <a:gridCol w="4815840"/>
                <a:gridCol w="872792"/>
              </a:tblGrid>
              <a:tr h="522539">
                <a:tc>
                  <a:txBody>
                    <a:bodyPr/>
                    <a:lstStyle/>
                    <a:p>
                      <a:r>
                        <a:rPr lang="en-GB" sz="2400" dirty="0" smtClean="0"/>
                        <a:t>A  I want to go on</a:t>
                      </a:r>
                      <a:r>
                        <a:rPr lang="en-GB" sz="2400" baseline="0" dirty="0" smtClean="0"/>
                        <a:t> holiday</a:t>
                      </a:r>
                      <a:r>
                        <a:rPr lang="en-GB" sz="2400" dirty="0" smtClean="0"/>
                        <a:t>.</a:t>
                      </a:r>
                      <a:endParaRPr lang="fr-FR" sz="2400" dirty="0"/>
                    </a:p>
                  </a:txBody>
                  <a:tcPr anchor="ctr"/>
                </a:tc>
                <a:tc>
                  <a:txBody>
                    <a:bodyPr/>
                    <a:lstStyle/>
                    <a:p>
                      <a:pPr algn="ctr"/>
                      <a:endParaRPr lang="fr-FR"/>
                    </a:p>
                  </a:txBody>
                  <a:tcPr anchor="ctr"/>
                </a:tc>
              </a:tr>
              <a:tr h="522539">
                <a:tc>
                  <a:txBody>
                    <a:bodyPr/>
                    <a:lstStyle/>
                    <a:p>
                      <a:r>
                        <a:rPr lang="en-GB" sz="2400" dirty="0" smtClean="0"/>
                        <a:t>B  I hope to go on holiday.</a:t>
                      </a:r>
                      <a:endParaRPr lang="fr-FR" sz="2400" dirty="0"/>
                    </a:p>
                  </a:txBody>
                  <a:tcPr anchor="ctr"/>
                </a:tc>
                <a:tc>
                  <a:txBody>
                    <a:bodyPr/>
                    <a:lstStyle/>
                    <a:p>
                      <a:pPr algn="ctr"/>
                      <a:endParaRPr lang="fr-FR"/>
                    </a:p>
                  </a:txBody>
                  <a:tcPr anchor="ctr"/>
                </a:tc>
              </a:tr>
              <a:tr h="522539">
                <a:tc>
                  <a:txBody>
                    <a:bodyPr/>
                    <a:lstStyle/>
                    <a:p>
                      <a:r>
                        <a:rPr lang="en-GB" sz="2400" dirty="0" smtClean="0"/>
                        <a:t>C  I can go on holiday.</a:t>
                      </a:r>
                      <a:endParaRPr lang="fr-FR" sz="2400" dirty="0"/>
                    </a:p>
                  </a:txBody>
                  <a:tcPr anchor="ctr"/>
                </a:tc>
                <a:tc>
                  <a:txBody>
                    <a:bodyPr/>
                    <a:lstStyle/>
                    <a:p>
                      <a:pPr algn="ctr"/>
                      <a:endParaRPr lang="fr-FR"/>
                    </a:p>
                  </a:txBody>
                  <a:tcPr anchor="ctr"/>
                </a:tc>
              </a:tr>
              <a:tr h="522539">
                <a:tc>
                  <a:txBody>
                    <a:bodyPr/>
                    <a:lstStyle/>
                    <a:p>
                      <a:r>
                        <a:rPr lang="en-GB" sz="2400" dirty="0" smtClean="0"/>
                        <a:t>D  I have to go on</a:t>
                      </a:r>
                      <a:r>
                        <a:rPr lang="en-GB" sz="2400" baseline="0" dirty="0" smtClean="0"/>
                        <a:t> holiday.</a:t>
                      </a:r>
                      <a:endParaRPr lang="fr-FR" sz="2400" dirty="0"/>
                    </a:p>
                  </a:txBody>
                  <a:tcPr anchor="ctr"/>
                </a:tc>
                <a:tc>
                  <a:txBody>
                    <a:bodyPr/>
                    <a:lstStyle/>
                    <a:p>
                      <a:pPr algn="ctr"/>
                      <a:endParaRPr lang="fr-FR"/>
                    </a:p>
                  </a:txBody>
                  <a:tcPr anchor="ctr"/>
                </a:tc>
              </a:tr>
              <a:tr h="522539">
                <a:tc>
                  <a:txBody>
                    <a:bodyPr/>
                    <a:lstStyle/>
                    <a:p>
                      <a:r>
                        <a:rPr lang="en-GB" sz="2400" dirty="0" smtClean="0"/>
                        <a:t>E  I’m going to go on holiday.</a:t>
                      </a:r>
                      <a:endParaRPr lang="fr-FR" sz="2400" dirty="0"/>
                    </a:p>
                  </a:txBody>
                  <a:tcPr anchor="ctr"/>
                </a:tc>
                <a:tc>
                  <a:txBody>
                    <a:bodyPr/>
                    <a:lstStyle/>
                    <a:p>
                      <a:pPr algn="ctr"/>
                      <a:endParaRPr lang="fr-FR"/>
                    </a:p>
                  </a:txBody>
                  <a:tcPr anchor="ctr"/>
                </a:tc>
              </a:tr>
              <a:tr h="411641">
                <a:tc>
                  <a:txBody>
                    <a:bodyPr/>
                    <a:lstStyle/>
                    <a:p>
                      <a:r>
                        <a:rPr lang="en-GB" sz="2400" dirty="0" smtClean="0"/>
                        <a:t>F  We’re going to go on</a:t>
                      </a:r>
                      <a:r>
                        <a:rPr lang="en-GB" sz="2400" baseline="0" dirty="0" smtClean="0"/>
                        <a:t> holiday.</a:t>
                      </a:r>
                      <a:endParaRPr lang="fr-FR" sz="2400" dirty="0"/>
                    </a:p>
                  </a:txBody>
                  <a:tcPr anchor="ctr"/>
                </a:tc>
                <a:tc>
                  <a:txBody>
                    <a:bodyPr/>
                    <a:lstStyle/>
                    <a:p>
                      <a:pPr algn="ctr"/>
                      <a:r>
                        <a:rPr lang="en-GB" sz="2400" b="1" dirty="0" smtClean="0">
                          <a:solidFill>
                            <a:srgbClr val="0070C0"/>
                          </a:solidFill>
                        </a:rPr>
                        <a:t>1</a:t>
                      </a:r>
                      <a:endParaRPr lang="fr-FR" sz="2400" b="1" dirty="0">
                        <a:solidFill>
                          <a:srgbClr val="0070C0"/>
                        </a:solidFill>
                      </a:endParaRPr>
                    </a:p>
                  </a:txBody>
                  <a:tcPr anchor="ctr"/>
                </a:tc>
              </a:tr>
              <a:tr h="522539">
                <a:tc>
                  <a:txBody>
                    <a:bodyPr/>
                    <a:lstStyle/>
                    <a:p>
                      <a:r>
                        <a:rPr lang="en-GB" sz="2400" dirty="0" smtClean="0"/>
                        <a:t>G </a:t>
                      </a:r>
                      <a:r>
                        <a:rPr lang="en-GB" sz="2400" baseline="0" dirty="0" smtClean="0"/>
                        <a:t> I would like to go on holiday</a:t>
                      </a:r>
                      <a:endParaRPr lang="fr-FR" sz="2400" dirty="0"/>
                    </a:p>
                  </a:txBody>
                  <a:tcPr anchor="ctr"/>
                </a:tc>
                <a:tc>
                  <a:txBody>
                    <a:bodyPr/>
                    <a:lstStyle/>
                    <a:p>
                      <a:pPr algn="ctr"/>
                      <a:endParaRPr lang="fr-FR"/>
                    </a:p>
                  </a:txBody>
                  <a:tcPr anchor="ctr"/>
                </a:tc>
              </a:tr>
              <a:tr h="522539">
                <a:tc>
                  <a:txBody>
                    <a:bodyPr/>
                    <a:lstStyle/>
                    <a:p>
                      <a:r>
                        <a:rPr lang="en-GB" sz="2400" dirty="0" smtClean="0"/>
                        <a:t>H  The best</a:t>
                      </a:r>
                      <a:r>
                        <a:rPr lang="en-GB" sz="2400" baseline="0" dirty="0" smtClean="0"/>
                        <a:t> thing will be to go on holiday.</a:t>
                      </a:r>
                      <a:endParaRPr lang="fr-FR" sz="2400" dirty="0"/>
                    </a:p>
                  </a:txBody>
                  <a:tcPr anchor="ctr"/>
                </a:tc>
                <a:tc>
                  <a:txBody>
                    <a:bodyPr/>
                    <a:lstStyle/>
                    <a:p>
                      <a:pPr algn="ctr"/>
                      <a:endParaRPr lang="fr-FR" dirty="0"/>
                    </a:p>
                  </a:txBody>
                  <a:tcPr anchor="ctr"/>
                </a:tc>
              </a:tr>
              <a:tr h="522539">
                <a:tc>
                  <a:txBody>
                    <a:bodyPr/>
                    <a:lstStyle/>
                    <a:p>
                      <a:r>
                        <a:rPr lang="en-GB" sz="2400" dirty="0" smtClean="0"/>
                        <a:t>I  I’m intending</a:t>
                      </a:r>
                      <a:r>
                        <a:rPr lang="en-GB" sz="2400" baseline="0" dirty="0" smtClean="0"/>
                        <a:t> to go on holiday.</a:t>
                      </a:r>
                      <a:endParaRPr lang="fr-FR" sz="2400" dirty="0"/>
                    </a:p>
                  </a:txBody>
                  <a:tcPr anchor="ctr"/>
                </a:tc>
                <a:tc>
                  <a:txBody>
                    <a:bodyPr/>
                    <a:lstStyle/>
                    <a:p>
                      <a:pPr algn="ctr"/>
                      <a:endParaRPr lang="fr-FR" dirty="0"/>
                    </a:p>
                  </a:txBody>
                  <a:tcPr anchor="ctr"/>
                </a:tc>
              </a:tr>
            </a:tbl>
          </a:graphicData>
        </a:graphic>
      </p:graphicFrame>
      <p:sp>
        <p:nvSpPr>
          <p:cNvPr id="3" name="TextBox 2"/>
          <p:cNvSpPr txBox="1"/>
          <p:nvPr/>
        </p:nvSpPr>
        <p:spPr>
          <a:xfrm>
            <a:off x="251520" y="260648"/>
            <a:ext cx="7056784" cy="461665"/>
          </a:xfrm>
          <a:prstGeom prst="rect">
            <a:avLst/>
          </a:prstGeom>
          <a:noFill/>
        </p:spPr>
        <p:txBody>
          <a:bodyPr wrap="square" rtlCol="0">
            <a:spAutoFit/>
          </a:bodyPr>
          <a:lstStyle/>
          <a:p>
            <a:r>
              <a:rPr lang="en-GB" sz="2400" b="1" dirty="0" err="1" smtClean="0"/>
              <a:t>Escucha</a:t>
            </a:r>
            <a:r>
              <a:rPr lang="en-GB" sz="2400" b="1" dirty="0" smtClean="0"/>
              <a:t> </a:t>
            </a:r>
            <a:r>
              <a:rPr lang="en-GB" sz="2400" b="1" dirty="0" err="1" smtClean="0"/>
              <a:t>las</a:t>
            </a:r>
            <a:r>
              <a:rPr lang="en-GB" sz="2400" b="1" dirty="0" smtClean="0"/>
              <a:t> </a:t>
            </a:r>
            <a:r>
              <a:rPr lang="en-GB" sz="2400" b="1" dirty="0" err="1" smtClean="0"/>
              <a:t>frases</a:t>
            </a:r>
            <a:r>
              <a:rPr lang="en-GB" sz="2400" b="1" dirty="0" smtClean="0"/>
              <a:t> y </a:t>
            </a:r>
            <a:r>
              <a:rPr lang="en-GB" sz="2400" b="1" dirty="0" err="1" smtClean="0"/>
              <a:t>apunta</a:t>
            </a:r>
            <a:r>
              <a:rPr lang="en-GB" sz="2400" b="1" dirty="0" smtClean="0"/>
              <a:t> el </a:t>
            </a:r>
            <a:r>
              <a:rPr lang="en-GB" sz="2400" b="1" dirty="0" err="1" smtClean="0"/>
              <a:t>orden</a:t>
            </a:r>
            <a:r>
              <a:rPr lang="en-GB" sz="2400" b="1" dirty="0" smtClean="0"/>
              <a:t> </a:t>
            </a:r>
            <a:r>
              <a:rPr lang="en-GB" sz="2400" b="1" dirty="0" err="1" smtClean="0"/>
              <a:t>correcto</a:t>
            </a:r>
            <a:r>
              <a:rPr lang="en-GB" sz="2400" b="1" dirty="0" smtClean="0"/>
              <a:t> (1-9)</a:t>
            </a:r>
            <a:endParaRPr lang="fr-FR" sz="2400" b="1" dirty="0"/>
          </a:p>
        </p:txBody>
      </p:sp>
      <p:sp>
        <p:nvSpPr>
          <p:cNvPr id="12" name="TextBox 11"/>
          <p:cNvSpPr txBox="1"/>
          <p:nvPr/>
        </p:nvSpPr>
        <p:spPr>
          <a:xfrm>
            <a:off x="6228184" y="980728"/>
            <a:ext cx="2736304" cy="3046988"/>
          </a:xfrm>
          <a:prstGeom prst="rect">
            <a:avLst/>
          </a:prstGeom>
          <a:noFill/>
        </p:spPr>
        <p:txBody>
          <a:bodyPr wrap="square" rtlCol="0">
            <a:spAutoFit/>
          </a:bodyPr>
          <a:lstStyle/>
          <a:p>
            <a:r>
              <a:rPr lang="en-GB" sz="2400" dirty="0" smtClean="0"/>
              <a:t>Tip:</a:t>
            </a:r>
            <a:br>
              <a:rPr lang="en-GB" sz="2400" dirty="0" smtClean="0"/>
            </a:br>
            <a:r>
              <a:rPr lang="en-GB" sz="2400" dirty="0" smtClean="0"/>
              <a:t>Use PREDICTION as a listening strategy.  Highlight the words that change and anticipate the Spanish you will hear for each.</a:t>
            </a:r>
            <a:endParaRPr lang="fr-FR" sz="2400" dirty="0"/>
          </a:p>
        </p:txBody>
      </p:sp>
    </p:spTree>
    <p:extLst>
      <p:ext uri="{BB962C8B-B14F-4D97-AF65-F5344CB8AC3E}">
        <p14:creationId xmlns:p14="http://schemas.microsoft.com/office/powerpoint/2010/main" val="31015527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29340509"/>
              </p:ext>
            </p:extLst>
          </p:nvPr>
        </p:nvGraphicFramePr>
        <p:xfrm>
          <a:off x="323528" y="1268760"/>
          <a:ext cx="5688632" cy="4937933"/>
        </p:xfrm>
        <a:graphic>
          <a:graphicData uri="http://schemas.openxmlformats.org/drawingml/2006/table">
            <a:tbl>
              <a:tblPr firstRow="1" bandRow="1">
                <a:tableStyleId>{5940675A-B579-460E-94D1-54222C63F5DA}</a:tableStyleId>
              </a:tblPr>
              <a:tblGrid>
                <a:gridCol w="4815840"/>
                <a:gridCol w="872792"/>
              </a:tblGrid>
              <a:tr h="522539">
                <a:tc>
                  <a:txBody>
                    <a:bodyPr/>
                    <a:lstStyle/>
                    <a:p>
                      <a:r>
                        <a:rPr lang="en-GB" sz="2400" dirty="0" smtClean="0"/>
                        <a:t>A  I want to go on</a:t>
                      </a:r>
                      <a:r>
                        <a:rPr lang="en-GB" sz="2400" baseline="0" dirty="0" smtClean="0"/>
                        <a:t> holiday</a:t>
                      </a:r>
                      <a:r>
                        <a:rPr lang="en-GB" sz="2400" dirty="0" smtClean="0"/>
                        <a:t>.</a:t>
                      </a:r>
                      <a:endParaRPr lang="fr-FR" sz="2400" dirty="0"/>
                    </a:p>
                  </a:txBody>
                  <a:tcPr anchor="ctr"/>
                </a:tc>
                <a:tc>
                  <a:txBody>
                    <a:bodyPr/>
                    <a:lstStyle/>
                    <a:p>
                      <a:pPr algn="ctr"/>
                      <a:endParaRPr lang="fr-FR"/>
                    </a:p>
                  </a:txBody>
                  <a:tcPr anchor="ctr"/>
                </a:tc>
              </a:tr>
              <a:tr h="522539">
                <a:tc>
                  <a:txBody>
                    <a:bodyPr/>
                    <a:lstStyle/>
                    <a:p>
                      <a:r>
                        <a:rPr lang="en-GB" sz="2400" dirty="0" smtClean="0"/>
                        <a:t>B  I hope to go on holiday.</a:t>
                      </a:r>
                      <a:endParaRPr lang="fr-FR" sz="2400" dirty="0"/>
                    </a:p>
                  </a:txBody>
                  <a:tcPr anchor="ctr"/>
                </a:tc>
                <a:tc>
                  <a:txBody>
                    <a:bodyPr/>
                    <a:lstStyle/>
                    <a:p>
                      <a:pPr algn="ctr"/>
                      <a:endParaRPr lang="fr-FR"/>
                    </a:p>
                  </a:txBody>
                  <a:tcPr anchor="ctr"/>
                </a:tc>
              </a:tr>
              <a:tr h="522539">
                <a:tc>
                  <a:txBody>
                    <a:bodyPr/>
                    <a:lstStyle/>
                    <a:p>
                      <a:r>
                        <a:rPr lang="en-GB" sz="2400" dirty="0" smtClean="0"/>
                        <a:t>C  I can go on holiday.</a:t>
                      </a:r>
                      <a:endParaRPr lang="fr-FR" sz="2400" dirty="0"/>
                    </a:p>
                  </a:txBody>
                  <a:tcPr anchor="ctr"/>
                </a:tc>
                <a:tc>
                  <a:txBody>
                    <a:bodyPr/>
                    <a:lstStyle/>
                    <a:p>
                      <a:pPr algn="ctr"/>
                      <a:endParaRPr lang="fr-FR"/>
                    </a:p>
                  </a:txBody>
                  <a:tcPr anchor="ctr"/>
                </a:tc>
              </a:tr>
              <a:tr h="522539">
                <a:tc>
                  <a:txBody>
                    <a:bodyPr/>
                    <a:lstStyle/>
                    <a:p>
                      <a:r>
                        <a:rPr lang="en-GB" sz="2400" dirty="0" smtClean="0"/>
                        <a:t>D  I have to go on</a:t>
                      </a:r>
                      <a:r>
                        <a:rPr lang="en-GB" sz="2400" baseline="0" dirty="0" smtClean="0"/>
                        <a:t> holiday.</a:t>
                      </a:r>
                      <a:endParaRPr lang="fr-FR" sz="2400" dirty="0"/>
                    </a:p>
                  </a:txBody>
                  <a:tcPr anchor="ctr"/>
                </a:tc>
                <a:tc>
                  <a:txBody>
                    <a:bodyPr/>
                    <a:lstStyle/>
                    <a:p>
                      <a:pPr algn="ctr"/>
                      <a:endParaRPr lang="fr-FR"/>
                    </a:p>
                  </a:txBody>
                  <a:tcPr anchor="ctr"/>
                </a:tc>
              </a:tr>
              <a:tr h="522539">
                <a:tc>
                  <a:txBody>
                    <a:bodyPr/>
                    <a:lstStyle/>
                    <a:p>
                      <a:r>
                        <a:rPr lang="en-GB" sz="2400" dirty="0" smtClean="0"/>
                        <a:t>E  I’m going to go on holiday.</a:t>
                      </a:r>
                      <a:endParaRPr lang="fr-FR" sz="2400" dirty="0"/>
                    </a:p>
                  </a:txBody>
                  <a:tcPr anchor="ctr"/>
                </a:tc>
                <a:tc>
                  <a:txBody>
                    <a:bodyPr/>
                    <a:lstStyle/>
                    <a:p>
                      <a:pPr algn="ctr"/>
                      <a:endParaRPr lang="fr-FR"/>
                    </a:p>
                  </a:txBody>
                  <a:tcPr anchor="ctr"/>
                </a:tc>
              </a:tr>
              <a:tr h="411641">
                <a:tc>
                  <a:txBody>
                    <a:bodyPr/>
                    <a:lstStyle/>
                    <a:p>
                      <a:r>
                        <a:rPr lang="en-GB" sz="2400" dirty="0" smtClean="0"/>
                        <a:t>F  We’re going to go on</a:t>
                      </a:r>
                      <a:r>
                        <a:rPr lang="en-GB" sz="2400" baseline="0" dirty="0" smtClean="0"/>
                        <a:t> holiday.</a:t>
                      </a:r>
                      <a:endParaRPr lang="fr-FR" sz="2400" dirty="0"/>
                    </a:p>
                  </a:txBody>
                  <a:tcPr anchor="ctr"/>
                </a:tc>
                <a:tc>
                  <a:txBody>
                    <a:bodyPr/>
                    <a:lstStyle/>
                    <a:p>
                      <a:pPr algn="ctr"/>
                      <a:r>
                        <a:rPr lang="en-GB" sz="2400" b="1" dirty="0" smtClean="0">
                          <a:solidFill>
                            <a:srgbClr val="0070C0"/>
                          </a:solidFill>
                        </a:rPr>
                        <a:t>1</a:t>
                      </a:r>
                      <a:endParaRPr lang="fr-FR" sz="2400" b="1" dirty="0">
                        <a:solidFill>
                          <a:srgbClr val="0070C0"/>
                        </a:solidFill>
                      </a:endParaRPr>
                    </a:p>
                  </a:txBody>
                  <a:tcPr anchor="ctr"/>
                </a:tc>
              </a:tr>
              <a:tr h="522539">
                <a:tc>
                  <a:txBody>
                    <a:bodyPr/>
                    <a:lstStyle/>
                    <a:p>
                      <a:r>
                        <a:rPr lang="en-GB" sz="2400" dirty="0" smtClean="0"/>
                        <a:t>G </a:t>
                      </a:r>
                      <a:r>
                        <a:rPr lang="en-GB" sz="2400" baseline="0" dirty="0" smtClean="0"/>
                        <a:t> I would like to go on holiday</a:t>
                      </a:r>
                      <a:endParaRPr lang="fr-FR" sz="2400" dirty="0"/>
                    </a:p>
                  </a:txBody>
                  <a:tcPr anchor="ctr"/>
                </a:tc>
                <a:tc>
                  <a:txBody>
                    <a:bodyPr/>
                    <a:lstStyle/>
                    <a:p>
                      <a:pPr algn="ctr"/>
                      <a:endParaRPr lang="fr-FR"/>
                    </a:p>
                  </a:txBody>
                  <a:tcPr anchor="ctr"/>
                </a:tc>
              </a:tr>
              <a:tr h="522539">
                <a:tc>
                  <a:txBody>
                    <a:bodyPr/>
                    <a:lstStyle/>
                    <a:p>
                      <a:r>
                        <a:rPr lang="en-GB" sz="2400" dirty="0" smtClean="0"/>
                        <a:t>H  The best</a:t>
                      </a:r>
                      <a:r>
                        <a:rPr lang="en-GB" sz="2400" baseline="0" dirty="0" smtClean="0"/>
                        <a:t> thing will be to go on holiday.</a:t>
                      </a:r>
                      <a:endParaRPr lang="fr-FR" sz="2400" dirty="0"/>
                    </a:p>
                  </a:txBody>
                  <a:tcPr anchor="ctr"/>
                </a:tc>
                <a:tc>
                  <a:txBody>
                    <a:bodyPr/>
                    <a:lstStyle/>
                    <a:p>
                      <a:pPr algn="ctr"/>
                      <a:endParaRPr lang="fr-FR" dirty="0"/>
                    </a:p>
                  </a:txBody>
                  <a:tcPr anchor="ctr"/>
                </a:tc>
              </a:tr>
              <a:tr h="522539">
                <a:tc>
                  <a:txBody>
                    <a:bodyPr/>
                    <a:lstStyle/>
                    <a:p>
                      <a:r>
                        <a:rPr lang="en-GB" sz="2400" dirty="0" smtClean="0"/>
                        <a:t>I  I’m intending</a:t>
                      </a:r>
                      <a:r>
                        <a:rPr lang="en-GB" sz="2400" baseline="0" dirty="0" smtClean="0"/>
                        <a:t> to go on holiday.</a:t>
                      </a:r>
                      <a:endParaRPr lang="fr-FR" sz="2400" dirty="0"/>
                    </a:p>
                  </a:txBody>
                  <a:tcPr anchor="ctr"/>
                </a:tc>
                <a:tc>
                  <a:txBody>
                    <a:bodyPr/>
                    <a:lstStyle/>
                    <a:p>
                      <a:pPr algn="ctr"/>
                      <a:endParaRPr lang="fr-FR" dirty="0"/>
                    </a:p>
                  </a:txBody>
                  <a:tcPr anchor="ctr"/>
                </a:tc>
              </a:tr>
            </a:tbl>
          </a:graphicData>
        </a:graphic>
      </p:graphicFrame>
      <p:sp>
        <p:nvSpPr>
          <p:cNvPr id="3" name="TextBox 2"/>
          <p:cNvSpPr txBox="1"/>
          <p:nvPr/>
        </p:nvSpPr>
        <p:spPr>
          <a:xfrm>
            <a:off x="251520" y="260648"/>
            <a:ext cx="7056784" cy="461665"/>
          </a:xfrm>
          <a:prstGeom prst="rect">
            <a:avLst/>
          </a:prstGeom>
          <a:noFill/>
        </p:spPr>
        <p:txBody>
          <a:bodyPr wrap="square" rtlCol="0">
            <a:spAutoFit/>
          </a:bodyPr>
          <a:lstStyle/>
          <a:p>
            <a:r>
              <a:rPr lang="en-GB" sz="2400" b="1" dirty="0" err="1" smtClean="0"/>
              <a:t>Escucha</a:t>
            </a:r>
            <a:r>
              <a:rPr lang="en-GB" sz="2400" b="1" dirty="0" smtClean="0"/>
              <a:t> </a:t>
            </a:r>
            <a:r>
              <a:rPr lang="en-GB" sz="2400" b="1" dirty="0" err="1" smtClean="0"/>
              <a:t>las</a:t>
            </a:r>
            <a:r>
              <a:rPr lang="en-GB" sz="2400" b="1" dirty="0" smtClean="0"/>
              <a:t> </a:t>
            </a:r>
            <a:r>
              <a:rPr lang="en-GB" sz="2400" b="1" dirty="0" err="1" smtClean="0"/>
              <a:t>frases</a:t>
            </a:r>
            <a:r>
              <a:rPr lang="en-GB" sz="2400" b="1" dirty="0" smtClean="0"/>
              <a:t> y </a:t>
            </a:r>
            <a:r>
              <a:rPr lang="en-GB" sz="2400" b="1" dirty="0" err="1" smtClean="0"/>
              <a:t>apunta</a:t>
            </a:r>
            <a:r>
              <a:rPr lang="en-GB" sz="2400" b="1" dirty="0" smtClean="0"/>
              <a:t> el </a:t>
            </a:r>
            <a:r>
              <a:rPr lang="en-GB" sz="2400" b="1" dirty="0" err="1" smtClean="0"/>
              <a:t>orden</a:t>
            </a:r>
            <a:r>
              <a:rPr lang="en-GB" sz="2400" b="1" dirty="0" smtClean="0"/>
              <a:t> </a:t>
            </a:r>
            <a:r>
              <a:rPr lang="en-GB" sz="2400" b="1" dirty="0" err="1" smtClean="0"/>
              <a:t>correcto</a:t>
            </a:r>
            <a:r>
              <a:rPr lang="en-GB" sz="2400" b="1" dirty="0" smtClean="0"/>
              <a:t> (1-9)</a:t>
            </a:r>
            <a:endParaRPr lang="fr-FR" sz="2400" b="1" dirty="0"/>
          </a:p>
        </p:txBody>
      </p:sp>
      <p:sp>
        <p:nvSpPr>
          <p:cNvPr id="4" name="TextBox 3"/>
          <p:cNvSpPr txBox="1"/>
          <p:nvPr/>
        </p:nvSpPr>
        <p:spPr>
          <a:xfrm>
            <a:off x="5289139" y="2329716"/>
            <a:ext cx="576064" cy="523220"/>
          </a:xfrm>
          <a:prstGeom prst="rect">
            <a:avLst/>
          </a:prstGeom>
          <a:noFill/>
        </p:spPr>
        <p:txBody>
          <a:bodyPr wrap="square" rtlCol="0" anchor="ctr">
            <a:spAutoFit/>
          </a:bodyPr>
          <a:lstStyle/>
          <a:p>
            <a:pPr algn="ctr"/>
            <a:r>
              <a:rPr lang="en-GB" sz="2800" b="1" dirty="0" smtClean="0">
                <a:solidFill>
                  <a:srgbClr val="0070C0"/>
                </a:solidFill>
              </a:rPr>
              <a:t>2</a:t>
            </a:r>
            <a:endParaRPr lang="fr-FR" sz="2800" b="1" dirty="0">
              <a:solidFill>
                <a:srgbClr val="0070C0"/>
              </a:solidFill>
            </a:endParaRPr>
          </a:p>
        </p:txBody>
      </p:sp>
      <p:sp>
        <p:nvSpPr>
          <p:cNvPr id="5" name="TextBox 4"/>
          <p:cNvSpPr txBox="1"/>
          <p:nvPr/>
        </p:nvSpPr>
        <p:spPr>
          <a:xfrm>
            <a:off x="5278997" y="3337828"/>
            <a:ext cx="576064" cy="523220"/>
          </a:xfrm>
          <a:prstGeom prst="rect">
            <a:avLst/>
          </a:prstGeom>
          <a:noFill/>
        </p:spPr>
        <p:txBody>
          <a:bodyPr wrap="square" rtlCol="0" anchor="ctr">
            <a:spAutoFit/>
          </a:bodyPr>
          <a:lstStyle/>
          <a:p>
            <a:pPr algn="ctr"/>
            <a:r>
              <a:rPr lang="en-GB" sz="2800" b="1" dirty="0" smtClean="0">
                <a:solidFill>
                  <a:srgbClr val="0070C0"/>
                </a:solidFill>
              </a:rPr>
              <a:t>3</a:t>
            </a:r>
            <a:endParaRPr lang="fr-FR" sz="2800" b="1" dirty="0">
              <a:solidFill>
                <a:srgbClr val="0070C0"/>
              </a:solidFill>
            </a:endParaRPr>
          </a:p>
        </p:txBody>
      </p:sp>
      <p:sp>
        <p:nvSpPr>
          <p:cNvPr id="6" name="TextBox 5"/>
          <p:cNvSpPr txBox="1"/>
          <p:nvPr/>
        </p:nvSpPr>
        <p:spPr>
          <a:xfrm>
            <a:off x="5289139" y="4884664"/>
            <a:ext cx="576064" cy="523220"/>
          </a:xfrm>
          <a:prstGeom prst="rect">
            <a:avLst/>
          </a:prstGeom>
          <a:noFill/>
        </p:spPr>
        <p:txBody>
          <a:bodyPr wrap="square" rtlCol="0" anchor="ctr">
            <a:spAutoFit/>
          </a:bodyPr>
          <a:lstStyle/>
          <a:p>
            <a:pPr algn="ctr"/>
            <a:r>
              <a:rPr lang="en-GB" sz="2800" b="1" dirty="0" smtClean="0">
                <a:solidFill>
                  <a:srgbClr val="0070C0"/>
                </a:solidFill>
              </a:rPr>
              <a:t>4</a:t>
            </a:r>
            <a:endParaRPr lang="fr-FR" sz="2800" b="1" dirty="0">
              <a:solidFill>
                <a:srgbClr val="0070C0"/>
              </a:solidFill>
            </a:endParaRPr>
          </a:p>
        </p:txBody>
      </p:sp>
      <p:sp>
        <p:nvSpPr>
          <p:cNvPr id="7" name="TextBox 6"/>
          <p:cNvSpPr txBox="1"/>
          <p:nvPr/>
        </p:nvSpPr>
        <p:spPr>
          <a:xfrm>
            <a:off x="5292080" y="1283276"/>
            <a:ext cx="576064" cy="523220"/>
          </a:xfrm>
          <a:prstGeom prst="rect">
            <a:avLst/>
          </a:prstGeom>
          <a:noFill/>
        </p:spPr>
        <p:txBody>
          <a:bodyPr wrap="square" rtlCol="0" anchor="ctr">
            <a:spAutoFit/>
          </a:bodyPr>
          <a:lstStyle/>
          <a:p>
            <a:pPr algn="ctr"/>
            <a:r>
              <a:rPr lang="en-GB" sz="2800" b="1" dirty="0" smtClean="0">
                <a:solidFill>
                  <a:srgbClr val="0070C0"/>
                </a:solidFill>
              </a:rPr>
              <a:t>5</a:t>
            </a:r>
            <a:endParaRPr lang="fr-FR" sz="2800" b="1" dirty="0">
              <a:solidFill>
                <a:srgbClr val="0070C0"/>
              </a:solidFill>
            </a:endParaRPr>
          </a:p>
        </p:txBody>
      </p:sp>
      <p:sp>
        <p:nvSpPr>
          <p:cNvPr id="8" name="TextBox 7"/>
          <p:cNvSpPr txBox="1"/>
          <p:nvPr/>
        </p:nvSpPr>
        <p:spPr>
          <a:xfrm>
            <a:off x="5327706" y="4369262"/>
            <a:ext cx="576064" cy="523220"/>
          </a:xfrm>
          <a:prstGeom prst="rect">
            <a:avLst/>
          </a:prstGeom>
          <a:noFill/>
        </p:spPr>
        <p:txBody>
          <a:bodyPr wrap="square" rtlCol="0" anchor="ctr">
            <a:spAutoFit/>
          </a:bodyPr>
          <a:lstStyle/>
          <a:p>
            <a:pPr algn="ctr"/>
            <a:r>
              <a:rPr lang="en-GB" sz="2800" b="1" dirty="0" smtClean="0">
                <a:solidFill>
                  <a:srgbClr val="0070C0"/>
                </a:solidFill>
              </a:rPr>
              <a:t>6</a:t>
            </a:r>
            <a:endParaRPr lang="fr-FR" sz="2800" b="1" dirty="0">
              <a:solidFill>
                <a:srgbClr val="0070C0"/>
              </a:solidFill>
            </a:endParaRPr>
          </a:p>
        </p:txBody>
      </p:sp>
      <p:sp>
        <p:nvSpPr>
          <p:cNvPr id="9" name="TextBox 8"/>
          <p:cNvSpPr txBox="1"/>
          <p:nvPr/>
        </p:nvSpPr>
        <p:spPr>
          <a:xfrm>
            <a:off x="5306224" y="5661248"/>
            <a:ext cx="576064" cy="523220"/>
          </a:xfrm>
          <a:prstGeom prst="rect">
            <a:avLst/>
          </a:prstGeom>
          <a:noFill/>
        </p:spPr>
        <p:txBody>
          <a:bodyPr wrap="square" rtlCol="0" anchor="ctr">
            <a:spAutoFit/>
          </a:bodyPr>
          <a:lstStyle/>
          <a:p>
            <a:pPr algn="ctr"/>
            <a:r>
              <a:rPr lang="en-GB" sz="2800" b="1" dirty="0" smtClean="0">
                <a:solidFill>
                  <a:srgbClr val="0070C0"/>
                </a:solidFill>
              </a:rPr>
              <a:t>7</a:t>
            </a:r>
            <a:endParaRPr lang="fr-FR" sz="2800" b="1" dirty="0">
              <a:solidFill>
                <a:srgbClr val="0070C0"/>
              </a:solidFill>
            </a:endParaRPr>
          </a:p>
        </p:txBody>
      </p:sp>
      <p:sp>
        <p:nvSpPr>
          <p:cNvPr id="10" name="TextBox 9"/>
          <p:cNvSpPr txBox="1"/>
          <p:nvPr/>
        </p:nvSpPr>
        <p:spPr>
          <a:xfrm>
            <a:off x="5289139" y="1806496"/>
            <a:ext cx="576064" cy="523220"/>
          </a:xfrm>
          <a:prstGeom prst="rect">
            <a:avLst/>
          </a:prstGeom>
          <a:noFill/>
        </p:spPr>
        <p:txBody>
          <a:bodyPr wrap="square" rtlCol="0" anchor="ctr">
            <a:spAutoFit/>
          </a:bodyPr>
          <a:lstStyle/>
          <a:p>
            <a:pPr algn="ctr"/>
            <a:r>
              <a:rPr lang="en-GB" sz="2800" b="1" dirty="0" smtClean="0">
                <a:solidFill>
                  <a:srgbClr val="0070C0"/>
                </a:solidFill>
              </a:rPr>
              <a:t>8</a:t>
            </a:r>
            <a:endParaRPr lang="fr-FR" sz="2800" b="1" dirty="0">
              <a:solidFill>
                <a:srgbClr val="0070C0"/>
              </a:solidFill>
            </a:endParaRPr>
          </a:p>
        </p:txBody>
      </p:sp>
      <p:sp>
        <p:nvSpPr>
          <p:cNvPr id="11" name="TextBox 10"/>
          <p:cNvSpPr txBox="1"/>
          <p:nvPr/>
        </p:nvSpPr>
        <p:spPr>
          <a:xfrm>
            <a:off x="5306224" y="2852936"/>
            <a:ext cx="576064" cy="523220"/>
          </a:xfrm>
          <a:prstGeom prst="rect">
            <a:avLst/>
          </a:prstGeom>
          <a:noFill/>
        </p:spPr>
        <p:txBody>
          <a:bodyPr wrap="square" rtlCol="0" anchor="ctr">
            <a:spAutoFit/>
          </a:bodyPr>
          <a:lstStyle/>
          <a:p>
            <a:pPr algn="ctr"/>
            <a:r>
              <a:rPr lang="en-GB" sz="2800" b="1" dirty="0" smtClean="0">
                <a:solidFill>
                  <a:srgbClr val="0070C0"/>
                </a:solidFill>
              </a:rPr>
              <a:t>9</a:t>
            </a:r>
            <a:endParaRPr lang="fr-FR" sz="2800" b="1" dirty="0">
              <a:solidFill>
                <a:srgbClr val="0070C0"/>
              </a:solidFill>
            </a:endParaRPr>
          </a:p>
        </p:txBody>
      </p:sp>
    </p:spTree>
    <p:extLst>
      <p:ext uri="{BB962C8B-B14F-4D97-AF65-F5344CB8AC3E}">
        <p14:creationId xmlns:p14="http://schemas.microsoft.com/office/powerpoint/2010/main" val="90758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4450"/>
            <a:ext cx="8229600" cy="1143000"/>
          </a:xfrm>
        </p:spPr>
        <p:txBody>
          <a:bodyPr/>
          <a:lstStyle/>
          <a:p>
            <a:pPr eaLnBrk="1" hangingPunct="1"/>
            <a:r>
              <a:rPr lang="en-GB" smtClean="0">
                <a:latin typeface="Bodoni MT Black" pitchFamily="18" charset="0"/>
              </a:rPr>
              <a:t>Michel Thomas</a:t>
            </a:r>
          </a:p>
        </p:txBody>
      </p:sp>
      <p:sp>
        <p:nvSpPr>
          <p:cNvPr id="10243" name="Rectangle 3"/>
          <p:cNvSpPr>
            <a:spLocks noGrp="1" noChangeArrowheads="1"/>
          </p:cNvSpPr>
          <p:nvPr>
            <p:ph type="body" idx="1"/>
          </p:nvPr>
        </p:nvSpPr>
        <p:spPr>
          <a:xfrm>
            <a:off x="457200" y="908050"/>
            <a:ext cx="7283450" cy="5689600"/>
          </a:xfrm>
        </p:spPr>
        <p:txBody>
          <a:bodyPr/>
          <a:lstStyle/>
          <a:p>
            <a:pPr eaLnBrk="1" hangingPunct="1">
              <a:lnSpc>
                <a:spcPct val="80000"/>
              </a:lnSpc>
              <a:buFontTx/>
              <a:buNone/>
            </a:pPr>
            <a:endParaRPr lang="en-GB" sz="2000" u="sng" smtClean="0"/>
          </a:p>
          <a:p>
            <a:pPr eaLnBrk="1" hangingPunct="1">
              <a:lnSpc>
                <a:spcPct val="80000"/>
              </a:lnSpc>
            </a:pPr>
            <a:r>
              <a:rPr lang="en-GB" sz="2000" smtClean="0"/>
              <a:t>Michel Thomas developed his own way of teaching languages during 50 years teaching experience</a:t>
            </a:r>
          </a:p>
          <a:p>
            <a:pPr eaLnBrk="1" hangingPunct="1">
              <a:lnSpc>
                <a:spcPct val="80000"/>
              </a:lnSpc>
            </a:pPr>
            <a:r>
              <a:rPr lang="en-GB" sz="2000" smtClean="0"/>
              <a:t>He spent most of his childhood in Germany and France.  In time of Hitler, he spent several year in concentration and slave labour camps in.  </a:t>
            </a:r>
          </a:p>
          <a:p>
            <a:pPr eaLnBrk="1" hangingPunct="1">
              <a:lnSpc>
                <a:spcPct val="80000"/>
              </a:lnSpc>
            </a:pPr>
            <a:r>
              <a:rPr lang="en-GB" sz="2000" smtClean="0"/>
              <a:t>He escaped and fought for the French Resistance, surviving capture, interrogation and torture by the Gestapo.  </a:t>
            </a:r>
          </a:p>
          <a:p>
            <a:pPr eaLnBrk="1" hangingPunct="1">
              <a:lnSpc>
                <a:spcPct val="80000"/>
              </a:lnSpc>
            </a:pPr>
            <a:r>
              <a:rPr lang="en-GB" sz="2000" smtClean="0"/>
              <a:t>His mastery of languages enabled him to adopt many identities (the last one being “Michel Thomas”) and, once France was liberated, allowed him to join the US Army as an intelligence officer.  </a:t>
            </a:r>
          </a:p>
          <a:p>
            <a:pPr eaLnBrk="1" hangingPunct="1">
              <a:lnSpc>
                <a:spcPct val="80000"/>
              </a:lnSpc>
            </a:pPr>
            <a:r>
              <a:rPr lang="en-GB" sz="2000" smtClean="0"/>
              <a:t>His unit went on to liberate Dachau, where he interrogated the camp executioner and interviewed survivors.</a:t>
            </a:r>
          </a:p>
          <a:p>
            <a:pPr eaLnBrk="1" hangingPunct="1">
              <a:lnSpc>
                <a:spcPct val="80000"/>
              </a:lnSpc>
            </a:pPr>
            <a:r>
              <a:rPr lang="en-GB" sz="2000" smtClean="0"/>
              <a:t>Michel’s wartime experiences, particularly his torture by the Gestapo when he discovered the ability to block out pain, made him aware of the untapped potential of the human mind.  </a:t>
            </a:r>
          </a:p>
          <a:p>
            <a:pPr eaLnBrk="1" hangingPunct="1">
              <a:lnSpc>
                <a:spcPct val="80000"/>
              </a:lnSpc>
            </a:pPr>
            <a:r>
              <a:rPr lang="en-GB" sz="2000" smtClean="0"/>
              <a:t>He moved to Los Angeles in 1947, and he set up a language institute in Beverly Hills where he taught languages to many celebrities.</a:t>
            </a:r>
          </a:p>
        </p:txBody>
      </p:sp>
      <p:sp>
        <p:nvSpPr>
          <p:cNvPr id="10244" name="AutoShape 4">
            <a:hlinkClick r:id="" action="ppaction://noaction" highlightClick="1">
              <a:snd r:embed="rId2" name="MichelThomas_groundrule.WAV"/>
            </a:hlinkClick>
          </p:cNvPr>
          <p:cNvSpPr>
            <a:spLocks noChangeArrowheads="1"/>
          </p:cNvSpPr>
          <p:nvPr/>
        </p:nvSpPr>
        <p:spPr bwMode="auto">
          <a:xfrm>
            <a:off x="8172450" y="1125538"/>
            <a:ext cx="792163" cy="790575"/>
          </a:xfrm>
          <a:prstGeom prst="actionButtonForwardNext">
            <a:avLst/>
          </a:prstGeom>
          <a:solidFill>
            <a:srgbClr val="FF0000"/>
          </a:solidFill>
          <a:ln w="9525">
            <a:solidFill>
              <a:srgbClr val="FFFF00"/>
            </a:solidFill>
            <a:miter lim="800000"/>
            <a:headEnd/>
            <a:tailEnd/>
          </a:ln>
        </p:spPr>
        <p:txBody>
          <a:bodyPr wrap="none" anchor="ctr"/>
          <a:lstStyle/>
          <a:p>
            <a:endParaRPr lang="en-US"/>
          </a:p>
        </p:txBody>
      </p:sp>
      <p:sp>
        <p:nvSpPr>
          <p:cNvPr id="10245" name="AutoShape 5">
            <a:hlinkClick r:id="" action="ppaction://noaction" highlightClick="1">
              <a:snd r:embed="rId3" name="MichelThomas_posible&amp;probable.WAV"/>
            </a:hlinkClick>
          </p:cNvPr>
          <p:cNvSpPr>
            <a:spLocks noChangeArrowheads="1"/>
          </p:cNvSpPr>
          <p:nvPr/>
        </p:nvSpPr>
        <p:spPr bwMode="auto">
          <a:xfrm>
            <a:off x="8172450" y="2278063"/>
            <a:ext cx="792163" cy="790575"/>
          </a:xfrm>
          <a:prstGeom prst="actionButtonForwardNext">
            <a:avLst/>
          </a:prstGeom>
          <a:solidFill>
            <a:srgbClr val="FF0000"/>
          </a:solidFill>
          <a:ln w="9525">
            <a:solidFill>
              <a:srgbClr val="FFFF00"/>
            </a:solidFill>
            <a:miter lim="800000"/>
            <a:headEnd/>
            <a:tailEnd/>
          </a:ln>
        </p:spPr>
        <p:txBody>
          <a:bodyPr wrap="none" anchor="ctr"/>
          <a:lstStyle/>
          <a:p>
            <a:endParaRPr lang="en-US"/>
          </a:p>
        </p:txBody>
      </p:sp>
    </p:spTree>
    <p:extLst>
      <p:ext uri="{BB962C8B-B14F-4D97-AF65-F5344CB8AC3E}">
        <p14:creationId xmlns:p14="http://schemas.microsoft.com/office/powerpoint/2010/main" val="1097757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263525"/>
            <a:ext cx="5995987"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p:cNvSpPr txBox="1">
            <a:spLocks noChangeArrowheads="1"/>
          </p:cNvSpPr>
          <p:nvPr/>
        </p:nvSpPr>
        <p:spPr bwMode="auto">
          <a:xfrm>
            <a:off x="1547813" y="5805488"/>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¡No es posible!</a:t>
            </a:r>
            <a:endParaRPr lang="en-GB" sz="6000" b="1">
              <a:latin typeface="Tempus Sans ITC" pitchFamily="82" charset="0"/>
            </a:endParaRPr>
          </a:p>
        </p:txBody>
      </p:sp>
    </p:spTree>
    <p:extLst>
      <p:ext uri="{BB962C8B-B14F-4D97-AF65-F5344CB8AC3E}">
        <p14:creationId xmlns:p14="http://schemas.microsoft.com/office/powerpoint/2010/main" val="3187184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fade">
                                      <p:cBhvr>
                                        <p:cTn id="7" dur="2000"/>
                                        <p:tgtEl>
                                          <p:spTgt spid="20483"/>
                                        </p:tgtEl>
                                      </p:cBhvr>
                                    </p:animEffect>
                                    <p:anim calcmode="lin" valueType="num">
                                      <p:cBhvr>
                                        <p:cTn id="8" dur="2000" fill="hold"/>
                                        <p:tgtEl>
                                          <p:spTgt spid="20483"/>
                                        </p:tgtEl>
                                        <p:attrNameLst>
                                          <p:attrName>ppt_x</p:attrName>
                                        </p:attrNameLst>
                                      </p:cBhvr>
                                      <p:tavLst>
                                        <p:tav tm="0">
                                          <p:val>
                                            <p:strVal val="#ppt_x"/>
                                          </p:val>
                                        </p:tav>
                                        <p:tav tm="100000">
                                          <p:val>
                                            <p:strVal val="#ppt_x"/>
                                          </p:val>
                                        </p:tav>
                                      </p:tavLst>
                                    </p:anim>
                                    <p:anim calcmode="lin" valueType="num">
                                      <p:cBhvr>
                                        <p:cTn id="9" dur="1800" decel="100000" fill="hold"/>
                                        <p:tgtEl>
                                          <p:spTgt spid="20483"/>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048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33388"/>
            <a:ext cx="67818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 Box 5"/>
          <p:cNvSpPr txBox="1">
            <a:spLocks noChangeArrowheads="1"/>
          </p:cNvSpPr>
          <p:nvPr/>
        </p:nvSpPr>
        <p:spPr bwMode="auto">
          <a:xfrm>
            <a:off x="1547813" y="5086350"/>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¡Es terrible!</a:t>
            </a:r>
            <a:endParaRPr lang="en-GB" sz="6000" b="1">
              <a:latin typeface="Tempus Sans ITC" pitchFamily="82" charset="0"/>
            </a:endParaRPr>
          </a:p>
        </p:txBody>
      </p:sp>
      <p:sp>
        <p:nvSpPr>
          <p:cNvPr id="19462" name="Text Box 6"/>
          <p:cNvSpPr txBox="1">
            <a:spLocks noChangeArrowheads="1"/>
          </p:cNvSpPr>
          <p:nvPr/>
        </p:nvSpPr>
        <p:spPr bwMode="auto">
          <a:xfrm>
            <a:off x="1547813" y="5951538"/>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¡Es horrible!</a:t>
            </a:r>
            <a:endParaRPr lang="en-GB" sz="6000" b="1">
              <a:latin typeface="Tempus Sans ITC" pitchFamily="82" charset="0"/>
            </a:endParaRPr>
          </a:p>
        </p:txBody>
      </p:sp>
    </p:spTree>
    <p:extLst>
      <p:ext uri="{BB962C8B-B14F-4D97-AF65-F5344CB8AC3E}">
        <p14:creationId xmlns:p14="http://schemas.microsoft.com/office/powerpoint/2010/main" val="4043609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2000"/>
                                        <p:tgtEl>
                                          <p:spTgt spid="19461"/>
                                        </p:tgtEl>
                                      </p:cBhvr>
                                    </p:animEffect>
                                    <p:anim calcmode="lin" valueType="num">
                                      <p:cBhvr>
                                        <p:cTn id="8" dur="2000" fill="hold"/>
                                        <p:tgtEl>
                                          <p:spTgt spid="19461"/>
                                        </p:tgtEl>
                                        <p:attrNameLst>
                                          <p:attrName>ppt_x</p:attrName>
                                        </p:attrNameLst>
                                      </p:cBhvr>
                                      <p:tavLst>
                                        <p:tav tm="0">
                                          <p:val>
                                            <p:strVal val="#ppt_x"/>
                                          </p:val>
                                        </p:tav>
                                        <p:tav tm="100000">
                                          <p:val>
                                            <p:strVal val="#ppt_x"/>
                                          </p:val>
                                        </p:tav>
                                      </p:tavLst>
                                    </p:anim>
                                    <p:anim calcmode="lin" valueType="num">
                                      <p:cBhvr>
                                        <p:cTn id="9" dur="1800" decel="100000" fill="hold"/>
                                        <p:tgtEl>
                                          <p:spTgt spid="19461"/>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19461"/>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9462"/>
                                        </p:tgtEl>
                                        <p:attrNameLst>
                                          <p:attrName>style.visibility</p:attrName>
                                        </p:attrNameLst>
                                      </p:cBhvr>
                                      <p:to>
                                        <p:strVal val="visible"/>
                                      </p:to>
                                    </p:set>
                                    <p:animEffect transition="in" filter="fade">
                                      <p:cBhvr>
                                        <p:cTn id="15" dur="2000"/>
                                        <p:tgtEl>
                                          <p:spTgt spid="19462"/>
                                        </p:tgtEl>
                                      </p:cBhvr>
                                    </p:animEffect>
                                    <p:anim calcmode="lin" valueType="num">
                                      <p:cBhvr>
                                        <p:cTn id="16" dur="2000" fill="hold"/>
                                        <p:tgtEl>
                                          <p:spTgt spid="19462"/>
                                        </p:tgtEl>
                                        <p:attrNameLst>
                                          <p:attrName>ppt_x</p:attrName>
                                        </p:attrNameLst>
                                      </p:cBhvr>
                                      <p:tavLst>
                                        <p:tav tm="0">
                                          <p:val>
                                            <p:strVal val="#ppt_x"/>
                                          </p:val>
                                        </p:tav>
                                        <p:tav tm="100000">
                                          <p:val>
                                            <p:strVal val="#ppt_x"/>
                                          </p:val>
                                        </p:tav>
                                      </p:tavLst>
                                    </p:anim>
                                    <p:anim calcmode="lin" valueType="num">
                                      <p:cBhvr>
                                        <p:cTn id="17" dur="1800" decel="100000" fill="hold"/>
                                        <p:tgtEl>
                                          <p:spTgt spid="19462"/>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946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7200"/>
            <a:ext cx="6400800" cy="469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5"/>
          <p:cNvSpPr txBox="1">
            <a:spLocks noChangeArrowheads="1"/>
          </p:cNvSpPr>
          <p:nvPr/>
        </p:nvSpPr>
        <p:spPr bwMode="auto">
          <a:xfrm>
            <a:off x="1547813" y="5086350"/>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¡No es posible!</a:t>
            </a:r>
            <a:endParaRPr lang="en-GB" sz="6000" b="1">
              <a:latin typeface="Tempus Sans ITC" pitchFamily="82" charset="0"/>
            </a:endParaRPr>
          </a:p>
        </p:txBody>
      </p:sp>
      <p:sp>
        <p:nvSpPr>
          <p:cNvPr id="21510" name="Text Box 6"/>
          <p:cNvSpPr txBox="1">
            <a:spLocks noChangeArrowheads="1"/>
          </p:cNvSpPr>
          <p:nvPr/>
        </p:nvSpPr>
        <p:spPr bwMode="auto">
          <a:xfrm>
            <a:off x="1476375" y="5807075"/>
            <a:ext cx="59769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¡Es posible!</a:t>
            </a:r>
            <a:endParaRPr lang="en-GB" sz="6000" b="1">
              <a:latin typeface="Tempus Sans ITC" pitchFamily="82" charset="0"/>
            </a:endParaRPr>
          </a:p>
        </p:txBody>
      </p:sp>
    </p:spTree>
    <p:extLst>
      <p:ext uri="{BB962C8B-B14F-4D97-AF65-F5344CB8AC3E}">
        <p14:creationId xmlns:p14="http://schemas.microsoft.com/office/powerpoint/2010/main" val="4214329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1509"/>
                                        </p:tgtEl>
                                        <p:attrNameLst>
                                          <p:attrName>style.visibility</p:attrName>
                                        </p:attrNameLst>
                                      </p:cBhvr>
                                      <p:to>
                                        <p:strVal val="visible"/>
                                      </p:to>
                                    </p:set>
                                    <p:animEffect transition="in" filter="fade">
                                      <p:cBhvr>
                                        <p:cTn id="7" dur="2000"/>
                                        <p:tgtEl>
                                          <p:spTgt spid="21509"/>
                                        </p:tgtEl>
                                      </p:cBhvr>
                                    </p:animEffect>
                                    <p:anim calcmode="lin" valueType="num">
                                      <p:cBhvr>
                                        <p:cTn id="8" dur="2000" fill="hold"/>
                                        <p:tgtEl>
                                          <p:spTgt spid="21509"/>
                                        </p:tgtEl>
                                        <p:attrNameLst>
                                          <p:attrName>ppt_x</p:attrName>
                                        </p:attrNameLst>
                                      </p:cBhvr>
                                      <p:tavLst>
                                        <p:tav tm="0">
                                          <p:val>
                                            <p:strVal val="#ppt_x"/>
                                          </p:val>
                                        </p:tav>
                                        <p:tav tm="100000">
                                          <p:val>
                                            <p:strVal val="#ppt_x"/>
                                          </p:val>
                                        </p:tav>
                                      </p:tavLst>
                                    </p:anim>
                                    <p:anim calcmode="lin" valueType="num">
                                      <p:cBhvr>
                                        <p:cTn id="9" dur="1800" decel="100000" fill="hold"/>
                                        <p:tgtEl>
                                          <p:spTgt spid="21509"/>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1509"/>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1510"/>
                                        </p:tgtEl>
                                        <p:attrNameLst>
                                          <p:attrName>style.visibility</p:attrName>
                                        </p:attrNameLst>
                                      </p:cBhvr>
                                      <p:to>
                                        <p:strVal val="visible"/>
                                      </p:to>
                                    </p:set>
                                    <p:animEffect transition="in" filter="fade">
                                      <p:cBhvr>
                                        <p:cTn id="15" dur="2000"/>
                                        <p:tgtEl>
                                          <p:spTgt spid="21510"/>
                                        </p:tgtEl>
                                      </p:cBhvr>
                                    </p:animEffect>
                                    <p:anim calcmode="lin" valueType="num">
                                      <p:cBhvr>
                                        <p:cTn id="16" dur="2000" fill="hold"/>
                                        <p:tgtEl>
                                          <p:spTgt spid="21510"/>
                                        </p:tgtEl>
                                        <p:attrNameLst>
                                          <p:attrName>ppt_x</p:attrName>
                                        </p:attrNameLst>
                                      </p:cBhvr>
                                      <p:tavLst>
                                        <p:tav tm="0">
                                          <p:val>
                                            <p:strVal val="#ppt_x"/>
                                          </p:val>
                                        </p:tav>
                                        <p:tav tm="100000">
                                          <p:val>
                                            <p:strVal val="#ppt_x"/>
                                          </p:val>
                                        </p:tav>
                                      </p:tavLst>
                                    </p:anim>
                                    <p:anim calcmode="lin" valueType="num">
                                      <p:cBhvr>
                                        <p:cTn id="17" dur="1800" decel="100000" fill="hold"/>
                                        <p:tgtEl>
                                          <p:spTgt spid="21510"/>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15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P spid="215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4776788"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148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006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6482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4191000"/>
            <a:ext cx="519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194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764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5146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764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5334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6576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432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1"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685800"/>
            <a:ext cx="74771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2" name="Picture 1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209800"/>
            <a:ext cx="6096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6" name="Text Box 18"/>
          <p:cNvSpPr txBox="1">
            <a:spLocks noChangeArrowheads="1"/>
          </p:cNvSpPr>
          <p:nvPr/>
        </p:nvSpPr>
        <p:spPr bwMode="auto">
          <a:xfrm>
            <a:off x="1690688" y="5302250"/>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¡No es probable!</a:t>
            </a:r>
            <a:endParaRPr lang="en-GB" sz="6000" b="1">
              <a:latin typeface="Tempus Sans ITC" pitchFamily="82" charset="0"/>
            </a:endParaRPr>
          </a:p>
        </p:txBody>
      </p:sp>
    </p:spTree>
    <p:extLst>
      <p:ext uri="{BB962C8B-B14F-4D97-AF65-F5344CB8AC3E}">
        <p14:creationId xmlns:p14="http://schemas.microsoft.com/office/powerpoint/2010/main" val="409460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2546"/>
                                        </p:tgtEl>
                                        <p:attrNameLst>
                                          <p:attrName>style.visibility</p:attrName>
                                        </p:attrNameLst>
                                      </p:cBhvr>
                                      <p:to>
                                        <p:strVal val="visible"/>
                                      </p:to>
                                    </p:set>
                                    <p:animEffect transition="in" filter="fade">
                                      <p:cBhvr>
                                        <p:cTn id="7" dur="2000"/>
                                        <p:tgtEl>
                                          <p:spTgt spid="22546"/>
                                        </p:tgtEl>
                                      </p:cBhvr>
                                    </p:animEffect>
                                    <p:anim calcmode="lin" valueType="num">
                                      <p:cBhvr>
                                        <p:cTn id="8" dur="2000" fill="hold"/>
                                        <p:tgtEl>
                                          <p:spTgt spid="22546"/>
                                        </p:tgtEl>
                                        <p:attrNameLst>
                                          <p:attrName>ppt_x</p:attrName>
                                        </p:attrNameLst>
                                      </p:cBhvr>
                                      <p:tavLst>
                                        <p:tav tm="0">
                                          <p:val>
                                            <p:strVal val="#ppt_x"/>
                                          </p:val>
                                        </p:tav>
                                        <p:tav tm="100000">
                                          <p:val>
                                            <p:strVal val="#ppt_x"/>
                                          </p:val>
                                        </p:tav>
                                      </p:tavLst>
                                    </p:anim>
                                    <p:anim calcmode="lin" valueType="num">
                                      <p:cBhvr>
                                        <p:cTn id="9" dur="1800" decel="100000" fill="hold"/>
                                        <p:tgtEl>
                                          <p:spTgt spid="22546"/>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25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81000"/>
            <a:ext cx="54197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5"/>
          <p:cNvSpPr txBox="1">
            <a:spLocks noChangeArrowheads="1"/>
          </p:cNvSpPr>
          <p:nvPr/>
        </p:nvSpPr>
        <p:spPr bwMode="auto">
          <a:xfrm>
            <a:off x="1547813" y="5086350"/>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¡Es terrible!</a:t>
            </a:r>
            <a:endParaRPr lang="en-GB" sz="6000" b="1">
              <a:latin typeface="Tempus Sans ITC" pitchFamily="82" charset="0"/>
            </a:endParaRPr>
          </a:p>
        </p:txBody>
      </p:sp>
      <p:sp>
        <p:nvSpPr>
          <p:cNvPr id="23558" name="Text Box 6"/>
          <p:cNvSpPr txBox="1">
            <a:spLocks noChangeArrowheads="1"/>
          </p:cNvSpPr>
          <p:nvPr/>
        </p:nvSpPr>
        <p:spPr bwMode="auto">
          <a:xfrm>
            <a:off x="1547813" y="5878513"/>
            <a:ext cx="59769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en-GB" sz="6000" b="1">
                <a:latin typeface="Tempus Sans ITC" pitchFamily="82" charset="0"/>
                <a:cs typeface="Times New Roman" pitchFamily="18" charset="0"/>
              </a:rPr>
              <a:t>¡No es terrible!</a:t>
            </a:r>
            <a:endParaRPr lang="en-GB" sz="6000" b="1">
              <a:latin typeface="Tempus Sans ITC" pitchFamily="82" charset="0"/>
            </a:endParaRPr>
          </a:p>
        </p:txBody>
      </p:sp>
    </p:spTree>
    <p:extLst>
      <p:ext uri="{BB962C8B-B14F-4D97-AF65-F5344CB8AC3E}">
        <p14:creationId xmlns:p14="http://schemas.microsoft.com/office/powerpoint/2010/main" val="205681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fade">
                                      <p:cBhvr>
                                        <p:cTn id="7" dur="2000"/>
                                        <p:tgtEl>
                                          <p:spTgt spid="23557"/>
                                        </p:tgtEl>
                                      </p:cBhvr>
                                    </p:animEffect>
                                    <p:anim calcmode="lin" valueType="num">
                                      <p:cBhvr>
                                        <p:cTn id="8" dur="2000" fill="hold"/>
                                        <p:tgtEl>
                                          <p:spTgt spid="23557"/>
                                        </p:tgtEl>
                                        <p:attrNameLst>
                                          <p:attrName>ppt_x</p:attrName>
                                        </p:attrNameLst>
                                      </p:cBhvr>
                                      <p:tavLst>
                                        <p:tav tm="0">
                                          <p:val>
                                            <p:strVal val="#ppt_x"/>
                                          </p:val>
                                        </p:tav>
                                        <p:tav tm="100000">
                                          <p:val>
                                            <p:strVal val="#ppt_x"/>
                                          </p:val>
                                        </p:tav>
                                      </p:tavLst>
                                    </p:anim>
                                    <p:anim calcmode="lin" valueType="num">
                                      <p:cBhvr>
                                        <p:cTn id="9" dur="1800" decel="100000" fill="hold"/>
                                        <p:tgtEl>
                                          <p:spTgt spid="23557"/>
                                        </p:tgtEl>
                                        <p:attrNameLst>
                                          <p:attrName>ppt_y</p:attrName>
                                        </p:attrNameLst>
                                      </p:cBhvr>
                                      <p:tavLst>
                                        <p:tav tm="0">
                                          <p:val>
                                            <p:strVal val="#ppt_y+1"/>
                                          </p:val>
                                        </p:tav>
                                        <p:tav tm="100000">
                                          <p:val>
                                            <p:strVal val="#ppt_y-.03"/>
                                          </p:val>
                                        </p:tav>
                                      </p:tavLst>
                                    </p:anim>
                                    <p:anim calcmode="lin" valueType="num">
                                      <p:cBhvr>
                                        <p:cTn id="10" dur="200" accel="100000" fill="hold">
                                          <p:stCondLst>
                                            <p:cond delay="1800"/>
                                          </p:stCondLst>
                                        </p:cTn>
                                        <p:tgtEl>
                                          <p:spTgt spid="23557"/>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Effect transition="in" filter="fade">
                                      <p:cBhvr>
                                        <p:cTn id="15" dur="2000"/>
                                        <p:tgtEl>
                                          <p:spTgt spid="23558"/>
                                        </p:tgtEl>
                                      </p:cBhvr>
                                    </p:animEffect>
                                    <p:anim calcmode="lin" valueType="num">
                                      <p:cBhvr>
                                        <p:cTn id="16" dur="2000" fill="hold"/>
                                        <p:tgtEl>
                                          <p:spTgt spid="23558"/>
                                        </p:tgtEl>
                                        <p:attrNameLst>
                                          <p:attrName>ppt_x</p:attrName>
                                        </p:attrNameLst>
                                      </p:cBhvr>
                                      <p:tavLst>
                                        <p:tav tm="0">
                                          <p:val>
                                            <p:strVal val="#ppt_x"/>
                                          </p:val>
                                        </p:tav>
                                        <p:tav tm="100000">
                                          <p:val>
                                            <p:strVal val="#ppt_x"/>
                                          </p:val>
                                        </p:tav>
                                      </p:tavLst>
                                    </p:anim>
                                    <p:anim calcmode="lin" valueType="num">
                                      <p:cBhvr>
                                        <p:cTn id="17" dur="1800" decel="100000" fill="hold"/>
                                        <p:tgtEl>
                                          <p:spTgt spid="23558"/>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235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1303</Words>
  <Application>Microsoft Office PowerPoint</Application>
  <PresentationFormat>On-screen Show (4:3)</PresentationFormat>
  <Paragraphs>263</Paragraphs>
  <Slides>18</Slides>
  <Notes>5</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Las vacaciones</vt:lpstr>
      <vt:lpstr>PowerPoint Presentation</vt:lpstr>
      <vt:lpstr>PowerPoint Presentation</vt:lpstr>
      <vt:lpstr>Michel Thomas</vt:lpstr>
      <vt:lpstr>PowerPoint Presentation</vt:lpstr>
      <vt:lpstr>PowerPoint Presentation</vt:lpstr>
      <vt:lpstr>PowerPoint Presentation</vt:lpstr>
      <vt:lpstr>PowerPoint Presentation</vt:lpstr>
      <vt:lpstr>PowerPoint Presentation</vt:lpstr>
      <vt:lpstr>¿Qué son estas palabras?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vacaciones</dc:title>
  <dc:creator>Mark Dawes</dc:creator>
  <cp:lastModifiedBy>Mark Dawes</cp:lastModifiedBy>
  <cp:revision>10</cp:revision>
  <cp:lastPrinted>2012-06-25T04:07:13Z</cp:lastPrinted>
  <dcterms:created xsi:type="dcterms:W3CDTF">2012-06-25T02:53:01Z</dcterms:created>
  <dcterms:modified xsi:type="dcterms:W3CDTF">2012-08-14T09:37:10Z</dcterms:modified>
</cp:coreProperties>
</file>