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71" r:id="rId3"/>
    <p:sldId id="260" r:id="rId4"/>
    <p:sldId id="259" r:id="rId5"/>
    <p:sldId id="261" r:id="rId6"/>
    <p:sldId id="273" r:id="rId7"/>
    <p:sldId id="279" r:id="rId8"/>
    <p:sldId id="263" r:id="rId9"/>
    <p:sldId id="262" r:id="rId10"/>
    <p:sldId id="274" r:id="rId11"/>
    <p:sldId id="266" r:id="rId12"/>
    <p:sldId id="267" r:id="rId13"/>
    <p:sldId id="275" r:id="rId14"/>
    <p:sldId id="268" r:id="rId15"/>
    <p:sldId id="276" r:id="rId16"/>
    <p:sldId id="278" r:id="rId17"/>
    <p:sldId id="277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890" y="-4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C9707-5BC0-4737-B547-5F96EB0C77A1}" type="datetimeFigureOut">
              <a:rPr lang="fr-FR" smtClean="0"/>
              <a:t>14/08/2012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F8627-B9E0-4EFE-8EBA-B95BDE7B95D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172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6570B-0304-4CAF-A3E3-9EDEB81B0098}" type="slidenum">
              <a:rPr lang="fr-FR" smtClean="0">
                <a:solidFill>
                  <a:prstClr val="black"/>
                </a:solidFill>
              </a:rPr>
              <a:pPr/>
              <a:t>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716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6570B-0304-4CAF-A3E3-9EDEB81B0098}" type="slidenum">
              <a:rPr lang="fr-FR" smtClean="0">
                <a:solidFill>
                  <a:prstClr val="black"/>
                </a:solidFill>
              </a:rPr>
              <a:pPr/>
              <a:t>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716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4A898-2E00-4B8D-885B-704C129F6699}" type="datetimeFigureOut">
              <a:rPr lang="fr-FR" smtClean="0"/>
              <a:t>14/08/2012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94C6-7093-4203-BD53-AAD26F108C4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6349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4A898-2E00-4B8D-885B-704C129F6699}" type="datetimeFigureOut">
              <a:rPr lang="fr-FR" smtClean="0"/>
              <a:t>14/08/2012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94C6-7093-4203-BD53-AAD26F108C4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0163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4A898-2E00-4B8D-885B-704C129F6699}" type="datetimeFigureOut">
              <a:rPr lang="fr-FR" smtClean="0"/>
              <a:t>14/08/2012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94C6-7093-4203-BD53-AAD26F108C4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8808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4A898-2E00-4B8D-885B-704C129F6699}" type="datetimeFigureOut">
              <a:rPr lang="fr-FR" smtClean="0"/>
              <a:t>14/08/2012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94C6-7093-4203-BD53-AAD26F108C4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8148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4A898-2E00-4B8D-885B-704C129F6699}" type="datetimeFigureOut">
              <a:rPr lang="fr-FR" smtClean="0"/>
              <a:t>14/08/2012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94C6-7093-4203-BD53-AAD26F108C4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634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4A898-2E00-4B8D-885B-704C129F6699}" type="datetimeFigureOut">
              <a:rPr lang="fr-FR" smtClean="0"/>
              <a:t>14/08/2012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94C6-7093-4203-BD53-AAD26F108C4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6430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4A898-2E00-4B8D-885B-704C129F6699}" type="datetimeFigureOut">
              <a:rPr lang="fr-FR" smtClean="0"/>
              <a:t>14/08/2012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94C6-7093-4203-BD53-AAD26F108C4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8404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4A898-2E00-4B8D-885B-704C129F6699}" type="datetimeFigureOut">
              <a:rPr lang="fr-FR" smtClean="0"/>
              <a:t>14/08/2012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94C6-7093-4203-BD53-AAD26F108C4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9633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4A898-2E00-4B8D-885B-704C129F6699}" type="datetimeFigureOut">
              <a:rPr lang="fr-FR" smtClean="0"/>
              <a:t>14/08/2012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94C6-7093-4203-BD53-AAD26F108C4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1637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4A898-2E00-4B8D-885B-704C129F6699}" type="datetimeFigureOut">
              <a:rPr lang="fr-FR" smtClean="0"/>
              <a:t>14/08/2012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94C6-7093-4203-BD53-AAD26F108C4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0958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4A898-2E00-4B8D-885B-704C129F6699}" type="datetimeFigureOut">
              <a:rPr lang="fr-FR" smtClean="0"/>
              <a:t>14/08/2012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94C6-7093-4203-BD53-AAD26F108C4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3860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4A898-2E00-4B8D-885B-704C129F6699}" type="datetimeFigureOut">
              <a:rPr lang="fr-FR" smtClean="0"/>
              <a:t>14/08/2012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394C6-7093-4203-BD53-AAD26F108C4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8318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hyperlink" Target="http://www.youtube.com/watch?v=WTTzvlNO52A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4987">
            <a:off x="6093369" y="433064"/>
            <a:ext cx="261937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404664" y="51758"/>
            <a:ext cx="8712968" cy="1470025"/>
          </a:xfrm>
        </p:spPr>
        <p:txBody>
          <a:bodyPr>
            <a:normAutofit/>
          </a:bodyPr>
          <a:lstStyle/>
          <a:p>
            <a:r>
              <a:rPr lang="en-GB" sz="8800" b="1" dirty="0" smtClean="0">
                <a:latin typeface="Pristina" pitchFamily="66" charset="0"/>
              </a:rPr>
              <a:t>Las </a:t>
            </a:r>
            <a:r>
              <a:rPr lang="en-GB" sz="8800" b="1" dirty="0" err="1" smtClean="0">
                <a:latin typeface="Pristina" pitchFamily="66" charset="0"/>
              </a:rPr>
              <a:t>vacaciones</a:t>
            </a:r>
            <a:endParaRPr lang="fr-FR" sz="8800" b="1" dirty="0">
              <a:latin typeface="Pristina" pitchFamily="66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20" y="1292939"/>
            <a:ext cx="5536038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518419"/>
            <a:ext cx="2767168" cy="17908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920" y="4413849"/>
            <a:ext cx="2663347" cy="1902391"/>
          </a:xfrm>
          <a:prstGeom prst="rect">
            <a:avLst/>
          </a:prstGeom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44" y="4653136"/>
            <a:ext cx="2577170" cy="19328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749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7772400" cy="10801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 smtClean="0"/>
              <a:t>Hoy </a:t>
            </a:r>
            <a:r>
              <a:rPr lang="en-GB" b="1" dirty="0" err="1" smtClean="0"/>
              <a:t>vamos</a:t>
            </a:r>
            <a:r>
              <a:rPr lang="en-GB" b="1" dirty="0" smtClean="0"/>
              <a:t> a…</a:t>
            </a:r>
            <a:endParaRPr lang="fr-FR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1556792"/>
            <a:ext cx="7416824" cy="4680520"/>
          </a:xfrm>
        </p:spPr>
        <p:txBody>
          <a:bodyPr>
            <a:normAutofit fontScale="77500" lnSpcReduction="2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GB" strike="sngStrike" dirty="0" err="1" smtClean="0">
                <a:solidFill>
                  <a:schemeClr val="tx1"/>
                </a:solidFill>
              </a:rPr>
              <a:t>hacer</a:t>
            </a:r>
            <a:r>
              <a:rPr lang="en-GB" strike="sngStrike" dirty="0" smtClean="0">
                <a:solidFill>
                  <a:schemeClr val="tx1"/>
                </a:solidFill>
              </a:rPr>
              <a:t> un test de </a:t>
            </a:r>
            <a:r>
              <a:rPr lang="en-GB" strike="sngStrike" dirty="0" err="1" smtClean="0">
                <a:solidFill>
                  <a:schemeClr val="tx1"/>
                </a:solidFill>
              </a:rPr>
              <a:t>vocabulario</a:t>
            </a:r>
            <a:r>
              <a:rPr lang="en-GB" strike="sngStrike" dirty="0" smtClean="0">
                <a:solidFill>
                  <a:schemeClr val="tx1"/>
                </a:solidFill>
              </a:rPr>
              <a:t> (70%+)</a:t>
            </a:r>
          </a:p>
          <a:p>
            <a:pPr algn="l"/>
            <a:r>
              <a:rPr lang="en-GB" b="1" u="sng" dirty="0" smtClean="0">
                <a:solidFill>
                  <a:schemeClr val="tx1"/>
                </a:solidFill>
              </a:rPr>
              <a:t/>
            </a:r>
            <a:br>
              <a:rPr lang="en-GB" b="1" u="sng" dirty="0" smtClean="0">
                <a:solidFill>
                  <a:schemeClr val="tx1"/>
                </a:solidFill>
              </a:rPr>
            </a:br>
            <a:r>
              <a:rPr lang="en-GB" b="1" dirty="0" smtClean="0">
                <a:solidFill>
                  <a:schemeClr val="tx1"/>
                </a:solidFill>
              </a:rPr>
              <a:t>En </a:t>
            </a:r>
            <a:r>
              <a:rPr lang="en-GB" b="1" dirty="0" err="1" smtClean="0">
                <a:solidFill>
                  <a:schemeClr val="tx1"/>
                </a:solidFill>
              </a:rPr>
              <a:t>parejas</a:t>
            </a:r>
            <a:r>
              <a:rPr lang="en-GB" b="1" dirty="0" smtClean="0">
                <a:solidFill>
                  <a:schemeClr val="tx1"/>
                </a:solidFill>
              </a:rPr>
              <a:t> (2 personas)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GB" strike="sngStrike" dirty="0" err="1" smtClean="0">
                <a:solidFill>
                  <a:schemeClr val="tx1"/>
                </a:solidFill>
              </a:rPr>
              <a:t>practicar</a:t>
            </a:r>
            <a:r>
              <a:rPr lang="en-GB" strike="sngStrike" dirty="0" smtClean="0">
                <a:solidFill>
                  <a:schemeClr val="tx1"/>
                </a:solidFill>
              </a:rPr>
              <a:t> </a:t>
            </a:r>
            <a:r>
              <a:rPr lang="en-GB" strike="sngStrike" dirty="0" err="1" smtClean="0">
                <a:solidFill>
                  <a:schemeClr val="tx1"/>
                </a:solidFill>
              </a:rPr>
              <a:t>una</a:t>
            </a:r>
            <a:r>
              <a:rPr lang="en-GB" strike="sngStrike" dirty="0" smtClean="0">
                <a:solidFill>
                  <a:schemeClr val="tx1"/>
                </a:solidFill>
              </a:rPr>
              <a:t> </a:t>
            </a:r>
            <a:r>
              <a:rPr lang="en-GB" strike="sngStrike" dirty="0" err="1" smtClean="0">
                <a:solidFill>
                  <a:schemeClr val="tx1"/>
                </a:solidFill>
              </a:rPr>
              <a:t>conversación</a:t>
            </a:r>
            <a:r>
              <a:rPr lang="en-GB" strike="sngStrike" dirty="0" smtClean="0">
                <a:solidFill>
                  <a:schemeClr val="tx1"/>
                </a:solidFill>
              </a:rPr>
              <a:t> (</a:t>
            </a:r>
            <a:r>
              <a:rPr lang="en-GB" strike="sngStrike" dirty="0" err="1" smtClean="0">
                <a:solidFill>
                  <a:schemeClr val="tx1"/>
                </a:solidFill>
              </a:rPr>
              <a:t>sobre</a:t>
            </a:r>
            <a:r>
              <a:rPr lang="en-GB" strike="sngStrike" dirty="0" smtClean="0">
                <a:solidFill>
                  <a:schemeClr val="tx1"/>
                </a:solidFill>
              </a:rPr>
              <a:t> </a:t>
            </a:r>
            <a:r>
              <a:rPr lang="en-GB" strike="sngStrike" dirty="0" err="1" smtClean="0">
                <a:solidFill>
                  <a:schemeClr val="tx1"/>
                </a:solidFill>
              </a:rPr>
              <a:t>las</a:t>
            </a:r>
            <a:r>
              <a:rPr lang="en-GB" strike="sngStrike" dirty="0" smtClean="0">
                <a:solidFill>
                  <a:schemeClr val="tx1"/>
                </a:solidFill>
              </a:rPr>
              <a:t> </a:t>
            </a:r>
            <a:r>
              <a:rPr lang="en-GB" strike="sngStrike" dirty="0" err="1" smtClean="0">
                <a:solidFill>
                  <a:schemeClr val="tx1"/>
                </a:solidFill>
              </a:rPr>
              <a:t>vacaciones</a:t>
            </a:r>
            <a:r>
              <a:rPr lang="en-GB" strike="sngStrike" dirty="0" smtClean="0">
                <a:solidFill>
                  <a:schemeClr val="tx1"/>
                </a:solidFill>
              </a:rPr>
              <a:t> </a:t>
            </a:r>
            <a:r>
              <a:rPr lang="en-GB" strike="sngStrike" dirty="0" err="1" smtClean="0">
                <a:solidFill>
                  <a:schemeClr val="tx1"/>
                </a:solidFill>
              </a:rPr>
              <a:t>pasadas</a:t>
            </a:r>
            <a:r>
              <a:rPr lang="en-GB" strike="sngStrike" dirty="0" smtClean="0">
                <a:solidFill>
                  <a:schemeClr val="tx1"/>
                </a:solidFill>
              </a:rPr>
              <a:t>)</a:t>
            </a:r>
          </a:p>
          <a:p>
            <a:pPr algn="l"/>
            <a:r>
              <a:rPr lang="en-GB" b="1" dirty="0" err="1" smtClean="0">
                <a:solidFill>
                  <a:schemeClr val="tx1"/>
                </a:solidFill>
              </a:rPr>
              <a:t>Individualmente</a:t>
            </a:r>
            <a:endParaRPr lang="en-GB" b="1" dirty="0" smtClean="0">
              <a:solidFill>
                <a:schemeClr val="tx1"/>
              </a:solidFill>
            </a:endParaRPr>
          </a:p>
          <a:p>
            <a:pPr algn="l"/>
            <a:r>
              <a:rPr lang="en-GB" b="1" u="sng" dirty="0" smtClean="0">
                <a:solidFill>
                  <a:schemeClr val="tx1"/>
                </a:solidFill>
              </a:rPr>
              <a:t>2.    </a:t>
            </a:r>
            <a:r>
              <a:rPr lang="en-GB" b="1" u="sng" dirty="0" err="1" smtClean="0">
                <a:solidFill>
                  <a:schemeClr val="tx1"/>
                </a:solidFill>
              </a:rPr>
              <a:t>traducir</a:t>
            </a:r>
            <a:r>
              <a:rPr lang="en-GB" b="1" u="sng" dirty="0" smtClean="0">
                <a:solidFill>
                  <a:schemeClr val="tx1"/>
                </a:solidFill>
              </a:rPr>
              <a:t> 3 </a:t>
            </a:r>
            <a:r>
              <a:rPr lang="en-GB" b="1" u="sng" dirty="0" err="1" smtClean="0">
                <a:solidFill>
                  <a:schemeClr val="tx1"/>
                </a:solidFill>
              </a:rPr>
              <a:t>frases</a:t>
            </a:r>
            <a:r>
              <a:rPr lang="en-GB" b="1" u="sng" dirty="0" smtClean="0">
                <a:solidFill>
                  <a:schemeClr val="tx1"/>
                </a:solidFill>
              </a:rPr>
              <a:t> al </a:t>
            </a:r>
            <a:r>
              <a:rPr lang="en-GB" b="1" u="sng" dirty="0" err="1" smtClean="0">
                <a:solidFill>
                  <a:schemeClr val="tx1"/>
                </a:solidFill>
              </a:rPr>
              <a:t>español</a:t>
            </a:r>
            <a:endParaRPr lang="en-GB" b="1" u="sng" dirty="0" smtClean="0">
              <a:solidFill>
                <a:schemeClr val="tx1"/>
              </a:solidFill>
            </a:endParaRPr>
          </a:p>
          <a:p>
            <a:pPr algn="l"/>
            <a:r>
              <a:rPr lang="en-GB" b="1" dirty="0" smtClean="0">
                <a:solidFill>
                  <a:schemeClr val="tx1"/>
                </a:solidFill>
              </a:rPr>
              <a:t>En </a:t>
            </a:r>
            <a:r>
              <a:rPr lang="en-GB" b="1" dirty="0" err="1" smtClean="0">
                <a:solidFill>
                  <a:schemeClr val="tx1"/>
                </a:solidFill>
              </a:rPr>
              <a:t>parejas</a:t>
            </a:r>
            <a:endParaRPr lang="en-GB" b="1" dirty="0" smtClean="0">
              <a:solidFill>
                <a:schemeClr val="tx1"/>
              </a:solidFill>
            </a:endParaRPr>
          </a:p>
          <a:p>
            <a:pPr algn="l"/>
            <a:r>
              <a:rPr lang="en-GB" dirty="0" smtClean="0">
                <a:solidFill>
                  <a:schemeClr val="tx1"/>
                </a:solidFill>
              </a:rPr>
              <a:t>3.    </a:t>
            </a:r>
            <a:r>
              <a:rPr lang="en-GB" dirty="0" err="1" smtClean="0">
                <a:solidFill>
                  <a:schemeClr val="tx1"/>
                </a:solidFill>
              </a:rPr>
              <a:t>inventar</a:t>
            </a:r>
            <a:r>
              <a:rPr lang="en-GB" dirty="0" smtClean="0">
                <a:solidFill>
                  <a:schemeClr val="tx1"/>
                </a:solidFill>
              </a:rPr>
              <a:t> 3 </a:t>
            </a:r>
            <a:r>
              <a:rPr lang="en-GB" dirty="0" err="1" smtClean="0">
                <a:solidFill>
                  <a:schemeClr val="tx1"/>
                </a:solidFill>
              </a:rPr>
              <a:t>frases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b="1" dirty="0" smtClean="0">
                <a:solidFill>
                  <a:schemeClr val="tx1"/>
                </a:solidFill>
              </a:rPr>
              <a:t>en </a:t>
            </a:r>
            <a:r>
              <a:rPr lang="en-GB" b="1" dirty="0" err="1" smtClean="0">
                <a:solidFill>
                  <a:schemeClr val="tx1"/>
                </a:solidFill>
              </a:rPr>
              <a:t>inglés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para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tu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pareja</a:t>
            </a:r>
            <a:endParaRPr lang="en-GB" dirty="0">
              <a:solidFill>
                <a:schemeClr val="tx1"/>
              </a:solidFill>
            </a:endParaRPr>
          </a:p>
          <a:p>
            <a:pPr algn="l"/>
            <a:r>
              <a:rPr lang="en-GB" dirty="0" smtClean="0">
                <a:solidFill>
                  <a:schemeClr val="tx1"/>
                </a:solidFill>
              </a:rPr>
              <a:t/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Extra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dirty="0" err="1" smtClean="0">
                <a:solidFill>
                  <a:schemeClr val="tx1"/>
                </a:solidFill>
              </a:rPr>
              <a:t>hacer</a:t>
            </a:r>
            <a:r>
              <a:rPr lang="en-GB" dirty="0" smtClean="0">
                <a:solidFill>
                  <a:schemeClr val="tx1"/>
                </a:solidFill>
              </a:rPr>
              <a:t> un video con Sock Puppets</a:t>
            </a:r>
          </a:p>
          <a:p>
            <a:pPr algn="l"/>
            <a:endParaRPr lang="en-GB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61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462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De </a:t>
            </a:r>
            <a:r>
              <a:rPr lang="en-GB" b="1" dirty="0" err="1" smtClean="0"/>
              <a:t>vacaciones</a:t>
            </a:r>
            <a:r>
              <a:rPr lang="en-GB" b="1" dirty="0" smtClean="0"/>
              <a:t>…</a:t>
            </a:r>
            <a:endParaRPr lang="fr-FR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745758"/>
              </p:ext>
            </p:extLst>
          </p:nvPr>
        </p:nvGraphicFramePr>
        <p:xfrm>
          <a:off x="251520" y="476672"/>
          <a:ext cx="8568951" cy="536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6344"/>
                <a:gridCol w="2736304"/>
                <a:gridCol w="2736303"/>
              </a:tblGrid>
              <a:tr h="288032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me </a:t>
                      </a:r>
                      <a:r>
                        <a:rPr lang="en-GB" sz="1600" dirty="0" err="1" smtClean="0"/>
                        <a:t>gusta</a:t>
                      </a:r>
                      <a:r>
                        <a:rPr lang="en-GB" sz="1600" dirty="0" smtClean="0"/>
                        <a:t>…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ir</a:t>
                      </a:r>
                      <a:r>
                        <a:rPr lang="en-GB" sz="1600" dirty="0" smtClean="0"/>
                        <a:t> a la playa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con mi </a:t>
                      </a:r>
                      <a:r>
                        <a:rPr lang="en-GB" sz="1600" dirty="0" err="1" smtClean="0"/>
                        <a:t>familia</a:t>
                      </a:r>
                      <a:endParaRPr lang="fr-FR" sz="16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prefiero</a:t>
                      </a:r>
                      <a:r>
                        <a:rPr lang="en-GB" sz="1600" dirty="0" smtClean="0"/>
                        <a:t>…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ir</a:t>
                      </a:r>
                      <a:r>
                        <a:rPr lang="en-GB" sz="1600" dirty="0" smtClean="0"/>
                        <a:t> a </a:t>
                      </a:r>
                      <a:r>
                        <a:rPr lang="en-GB" sz="1600" dirty="0" err="1" smtClean="0"/>
                        <a:t>Francia</a:t>
                      </a:r>
                      <a:r>
                        <a:rPr lang="en-GB" sz="1600" dirty="0" smtClean="0"/>
                        <a:t> / </a:t>
                      </a:r>
                      <a:r>
                        <a:rPr lang="en-GB" sz="1600" dirty="0" err="1" smtClean="0"/>
                        <a:t>España</a:t>
                      </a:r>
                      <a:r>
                        <a:rPr lang="en-GB" sz="1600" dirty="0" smtClean="0"/>
                        <a:t>…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con </a:t>
                      </a:r>
                      <a:r>
                        <a:rPr lang="en-GB" sz="1600" dirty="0" err="1" smtClean="0"/>
                        <a:t>mis</a:t>
                      </a:r>
                      <a:r>
                        <a:rPr lang="en-GB" sz="1600" dirty="0" smtClean="0"/>
                        <a:t> amigos</a:t>
                      </a:r>
                      <a:endParaRPr lang="fr-FR" sz="16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puedo</a:t>
                      </a:r>
                      <a:r>
                        <a:rPr lang="en-GB" sz="1600" dirty="0" smtClean="0"/>
                        <a:t>…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tomar</a:t>
                      </a:r>
                      <a:r>
                        <a:rPr lang="en-GB" sz="1600" dirty="0" smtClean="0"/>
                        <a:t> el sol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en el mar</a:t>
                      </a:r>
                      <a:endParaRPr lang="fr-FR" sz="16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quiero</a:t>
                      </a:r>
                      <a:r>
                        <a:rPr lang="en-GB" sz="1600" dirty="0" smtClean="0"/>
                        <a:t>…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nadar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en la playa</a:t>
                      </a:r>
                      <a:endParaRPr lang="fr-FR" sz="16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tengo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que</a:t>
                      </a:r>
                      <a:r>
                        <a:rPr lang="en-GB" sz="1600" dirty="0" smtClean="0"/>
                        <a:t>…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descansar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en </a:t>
                      </a:r>
                      <a:r>
                        <a:rPr lang="en-GB" sz="1600" dirty="0" err="1" smtClean="0"/>
                        <a:t>una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discoteca</a:t>
                      </a:r>
                      <a:endParaRPr lang="fr-FR" sz="16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lo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más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importante</a:t>
                      </a:r>
                      <a:r>
                        <a:rPr lang="en-GB" sz="1600" baseline="0" dirty="0" smtClean="0"/>
                        <a:t> (</a:t>
                      </a:r>
                      <a:r>
                        <a:rPr lang="en-GB" sz="1600" baseline="0" dirty="0" err="1" smtClean="0"/>
                        <a:t>para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mí</a:t>
                      </a:r>
                      <a:r>
                        <a:rPr lang="en-GB" sz="1600" baseline="0" dirty="0" smtClean="0"/>
                        <a:t>) </a:t>
                      </a:r>
                      <a:r>
                        <a:rPr lang="en-GB" sz="1600" baseline="0" dirty="0" err="1" smtClean="0"/>
                        <a:t>es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bailar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en un club</a:t>
                      </a:r>
                      <a:endParaRPr lang="fr-FR" sz="16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me </a:t>
                      </a:r>
                      <a:r>
                        <a:rPr lang="en-GB" sz="1600" dirty="0" err="1" smtClean="0"/>
                        <a:t>encanta</a:t>
                      </a:r>
                      <a:r>
                        <a:rPr lang="en-GB" sz="1600" dirty="0" smtClean="0"/>
                        <a:t>…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jugar</a:t>
                      </a:r>
                      <a:r>
                        <a:rPr lang="en-GB" sz="1600" baseline="0" dirty="0" smtClean="0"/>
                        <a:t> al </a:t>
                      </a:r>
                      <a:r>
                        <a:rPr lang="en-GB" sz="1600" baseline="0" dirty="0" err="1" smtClean="0"/>
                        <a:t>tenis</a:t>
                      </a:r>
                      <a:r>
                        <a:rPr lang="en-GB" sz="1600" baseline="0" dirty="0" smtClean="0"/>
                        <a:t> / al </a:t>
                      </a:r>
                      <a:r>
                        <a:rPr lang="en-GB" sz="1600" baseline="0" dirty="0" err="1" smtClean="0"/>
                        <a:t>fútbol</a:t>
                      </a:r>
                      <a:r>
                        <a:rPr lang="en-GB" sz="1600" baseline="0" dirty="0" smtClean="0"/>
                        <a:t>…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en la </a:t>
                      </a:r>
                      <a:r>
                        <a:rPr lang="en-GB" sz="1600" dirty="0" err="1" smtClean="0"/>
                        <a:t>piscina</a:t>
                      </a:r>
                      <a:endParaRPr lang="fr-FR" sz="16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lo </a:t>
                      </a:r>
                      <a:r>
                        <a:rPr lang="en-GB" sz="1600" dirty="0" err="1" smtClean="0"/>
                        <a:t>mejor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es</a:t>
                      </a:r>
                      <a:r>
                        <a:rPr lang="en-GB" sz="1600" dirty="0" smtClean="0"/>
                        <a:t>…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viajar</a:t>
                      </a:r>
                      <a:r>
                        <a:rPr lang="en-GB" sz="1600" dirty="0" smtClean="0"/>
                        <a:t>…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en un hotel</a:t>
                      </a:r>
                      <a:r>
                        <a:rPr lang="en-GB" sz="1600" baseline="0" dirty="0" smtClean="0"/>
                        <a:t> / </a:t>
                      </a:r>
                      <a:r>
                        <a:rPr lang="en-GB" sz="1600" baseline="0" dirty="0" err="1" smtClean="0"/>
                        <a:t>una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granja</a:t>
                      </a:r>
                      <a:r>
                        <a:rPr lang="en-GB" sz="1600" baseline="0" dirty="0" smtClean="0"/>
                        <a:t>…</a:t>
                      </a:r>
                      <a:endParaRPr lang="fr-FR" sz="16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lo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peor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es</a:t>
                      </a:r>
                      <a:r>
                        <a:rPr lang="en-GB" sz="1600" baseline="0" dirty="0" smtClean="0"/>
                        <a:t>…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alojarme</a:t>
                      </a:r>
                      <a:r>
                        <a:rPr lang="en-GB" sz="1600" dirty="0" smtClean="0"/>
                        <a:t>…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en </a:t>
                      </a:r>
                      <a:r>
                        <a:rPr lang="en-GB" sz="1600" dirty="0" err="1" smtClean="0"/>
                        <a:t>tren</a:t>
                      </a:r>
                      <a:r>
                        <a:rPr lang="en-GB" sz="1600" baseline="0" dirty="0" smtClean="0"/>
                        <a:t> / en </a:t>
                      </a:r>
                      <a:r>
                        <a:rPr lang="en-GB" sz="1600" baseline="0" dirty="0" err="1" smtClean="0"/>
                        <a:t>avión</a:t>
                      </a:r>
                      <a:endParaRPr lang="fr-FR" sz="16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endParaRPr lang="fr-F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ir</a:t>
                      </a:r>
                      <a:r>
                        <a:rPr lang="en-GB" sz="1600" dirty="0" smtClean="0"/>
                        <a:t> de </a:t>
                      </a:r>
                      <a:r>
                        <a:rPr lang="en-GB" sz="1600" dirty="0" err="1" smtClean="0"/>
                        <a:t>compras</a:t>
                      </a:r>
                      <a:endParaRPr lang="fr-FR" sz="1600" dirty="0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decidí</a:t>
                      </a:r>
                      <a:r>
                        <a:rPr lang="en-GB" sz="1600" dirty="0" smtClean="0"/>
                        <a:t>…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visitar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monumentos</a:t>
                      </a:r>
                      <a:endParaRPr lang="fr-FR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iba</a:t>
                      </a:r>
                      <a:r>
                        <a:rPr lang="en-GB" sz="1600" dirty="0" smtClean="0"/>
                        <a:t> a…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sacar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fotos</a:t>
                      </a:r>
                      <a:endParaRPr lang="fr-FR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alquilar</a:t>
                      </a:r>
                      <a:r>
                        <a:rPr lang="en-GB" sz="1600" dirty="0" smtClean="0"/>
                        <a:t> (</a:t>
                      </a:r>
                      <a:r>
                        <a:rPr lang="en-GB" sz="1600" dirty="0" err="1" smtClean="0"/>
                        <a:t>una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bici</a:t>
                      </a:r>
                      <a:r>
                        <a:rPr lang="en-GB" sz="1600" baseline="0" dirty="0" smtClean="0"/>
                        <a:t>/un </a:t>
                      </a:r>
                      <a:r>
                        <a:rPr lang="en-GB" sz="1600" baseline="0" dirty="0" err="1" smtClean="0"/>
                        <a:t>barco</a:t>
                      </a:r>
                      <a:r>
                        <a:rPr lang="en-GB" sz="1600" baseline="0" dirty="0" smtClean="0"/>
                        <a:t>)</a:t>
                      </a:r>
                      <a:endParaRPr lang="fr-FR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voy</a:t>
                      </a:r>
                      <a:r>
                        <a:rPr lang="en-GB" sz="1600" baseline="0" dirty="0" smtClean="0"/>
                        <a:t> a…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hacer</a:t>
                      </a:r>
                      <a:r>
                        <a:rPr lang="en-GB" sz="1600" dirty="0" smtClean="0"/>
                        <a:t> surf /el </a:t>
                      </a:r>
                      <a:r>
                        <a:rPr lang="en-GB" sz="1600" dirty="0" err="1" smtClean="0"/>
                        <a:t>esquí</a:t>
                      </a:r>
                      <a:endParaRPr lang="fr-FR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me </a:t>
                      </a:r>
                      <a:r>
                        <a:rPr lang="en-GB" sz="1600" dirty="0" err="1" smtClean="0"/>
                        <a:t>gustaría</a:t>
                      </a:r>
                      <a:r>
                        <a:rPr lang="en-GB" sz="1600" dirty="0" smtClean="0"/>
                        <a:t>…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comer</a:t>
                      </a:r>
                      <a:endParaRPr lang="fr-FR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espero</a:t>
                      </a:r>
                      <a:r>
                        <a:rPr lang="en-GB" sz="1600" dirty="0" smtClean="0"/>
                        <a:t>…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beber</a:t>
                      </a:r>
                      <a:endParaRPr lang="fr-FR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874177"/>
              </p:ext>
            </p:extLst>
          </p:nvPr>
        </p:nvGraphicFramePr>
        <p:xfrm>
          <a:off x="179512" y="5949280"/>
          <a:ext cx="885698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32"/>
                <a:gridCol w="648072"/>
                <a:gridCol w="936104"/>
                <a:gridCol w="1036056"/>
                <a:gridCol w="1124184"/>
                <a:gridCol w="936104"/>
                <a:gridCol w="1008112"/>
                <a:gridCol w="1368152"/>
                <a:gridCol w="151216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y</a:t>
                      </a:r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err="1" smtClean="0"/>
                        <a:t>pero</a:t>
                      </a:r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err="1" smtClean="0"/>
                        <a:t>porque</a:t>
                      </a:r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err="1" smtClean="0"/>
                        <a:t>también</a:t>
                      </a:r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entonces</a:t>
                      </a:r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err="1" smtClean="0"/>
                        <a:t>cuando</a:t>
                      </a:r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err="1" smtClean="0"/>
                        <a:t>aunque</a:t>
                      </a:r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err="1" smtClean="0"/>
                        <a:t>por</a:t>
                      </a:r>
                      <a:r>
                        <a:rPr lang="en-GB" b="1" dirty="0" smtClean="0"/>
                        <a:t> </a:t>
                      </a:r>
                      <a:r>
                        <a:rPr lang="en-GB" b="1" dirty="0" err="1" smtClean="0"/>
                        <a:t>ejemplo</a:t>
                      </a:r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err="1" smtClean="0"/>
                        <a:t>sobre</a:t>
                      </a:r>
                      <a:r>
                        <a:rPr lang="en-GB" b="1" dirty="0" smtClean="0"/>
                        <a:t> </a:t>
                      </a:r>
                      <a:r>
                        <a:rPr lang="en-GB" b="1" dirty="0" err="1" smtClean="0"/>
                        <a:t>todo</a:t>
                      </a:r>
                      <a:r>
                        <a:rPr lang="en-GB" b="1" dirty="0" smtClean="0"/>
                        <a:t> </a:t>
                      </a:r>
                      <a:r>
                        <a:rPr lang="en-GB" b="1" dirty="0" err="1" smtClean="0"/>
                        <a:t>si</a:t>
                      </a:r>
                      <a:endParaRPr lang="fr-FR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28184" y="3501008"/>
            <a:ext cx="2448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err="1" smtClean="0"/>
              <a:t>normalmente</a:t>
            </a:r>
            <a:r>
              <a:rPr lang="en-GB" b="1" i="1" dirty="0" smtClean="0"/>
              <a:t/>
            </a:r>
            <a:br>
              <a:rPr lang="en-GB" b="1" i="1" dirty="0" smtClean="0"/>
            </a:br>
            <a:r>
              <a:rPr lang="en-GB" b="1" i="1" dirty="0" err="1" smtClean="0"/>
              <a:t>siempre</a:t>
            </a:r>
            <a:r>
              <a:rPr lang="en-GB" b="1" i="1" dirty="0" smtClean="0"/>
              <a:t/>
            </a:r>
            <a:br>
              <a:rPr lang="en-GB" b="1" i="1" dirty="0" smtClean="0"/>
            </a:br>
            <a:r>
              <a:rPr lang="en-GB" b="1" i="1" dirty="0" smtClean="0"/>
              <a:t>a </a:t>
            </a:r>
            <a:r>
              <a:rPr lang="en-GB" b="1" i="1" dirty="0" err="1" smtClean="0"/>
              <a:t>veces</a:t>
            </a:r>
            <a:r>
              <a:rPr lang="en-GB" b="1" i="1" dirty="0" smtClean="0"/>
              <a:t/>
            </a:r>
            <a:br>
              <a:rPr lang="en-GB" b="1" i="1" dirty="0" smtClean="0"/>
            </a:br>
            <a:r>
              <a:rPr lang="en-GB" b="1" i="1" dirty="0" smtClean="0"/>
              <a:t>a menudo</a:t>
            </a:r>
            <a:br>
              <a:rPr lang="en-GB" b="1" i="1" dirty="0" smtClean="0"/>
            </a:br>
            <a:r>
              <a:rPr lang="en-GB" b="1" i="1" dirty="0" err="1" smtClean="0"/>
              <a:t>todos</a:t>
            </a:r>
            <a:r>
              <a:rPr lang="en-GB" b="1" i="1" dirty="0" smtClean="0"/>
              <a:t> los </a:t>
            </a:r>
            <a:r>
              <a:rPr lang="en-GB" b="1" i="1" dirty="0" err="1" smtClean="0"/>
              <a:t>años</a:t>
            </a:r>
            <a:r>
              <a:rPr lang="en-GB" b="1" i="1" dirty="0" smtClean="0"/>
              <a:t> / </a:t>
            </a:r>
            <a:r>
              <a:rPr lang="en-GB" b="1" i="1" dirty="0" err="1" smtClean="0"/>
              <a:t>días</a:t>
            </a:r>
            <a:r>
              <a:rPr lang="en-GB" b="1" i="1" dirty="0" smtClean="0"/>
              <a:t/>
            </a:r>
            <a:br>
              <a:rPr lang="en-GB" b="1" i="1" dirty="0" smtClean="0"/>
            </a:br>
            <a:r>
              <a:rPr lang="en-GB" b="1" i="1" dirty="0" err="1" smtClean="0"/>
              <a:t>ayer</a:t>
            </a:r>
            <a:r>
              <a:rPr lang="en-GB" b="1" i="1" dirty="0" smtClean="0"/>
              <a:t/>
            </a:r>
            <a:br>
              <a:rPr lang="en-GB" b="1" i="1" dirty="0" smtClean="0"/>
            </a:br>
            <a:r>
              <a:rPr lang="en-GB" b="1" i="1" dirty="0" smtClean="0"/>
              <a:t>el </a:t>
            </a:r>
            <a:r>
              <a:rPr lang="en-GB" b="1" i="1" dirty="0" err="1" smtClean="0"/>
              <a:t>año</a:t>
            </a:r>
            <a:r>
              <a:rPr lang="en-GB" b="1" i="1" dirty="0" smtClean="0"/>
              <a:t> </a:t>
            </a:r>
            <a:r>
              <a:rPr lang="en-GB" b="1" i="1" dirty="0" err="1" smtClean="0"/>
              <a:t>pasado</a:t>
            </a:r>
            <a:r>
              <a:rPr lang="en-GB" b="1" i="1" dirty="0" smtClean="0"/>
              <a:t/>
            </a:r>
            <a:br>
              <a:rPr lang="en-GB" b="1" i="1" dirty="0" smtClean="0"/>
            </a:br>
            <a:r>
              <a:rPr lang="en-GB" b="1" i="1" dirty="0" smtClean="0"/>
              <a:t>el </a:t>
            </a:r>
            <a:r>
              <a:rPr lang="en-GB" b="1" i="1" dirty="0" err="1" smtClean="0"/>
              <a:t>año</a:t>
            </a:r>
            <a:r>
              <a:rPr lang="en-GB" b="1" i="1" dirty="0" smtClean="0"/>
              <a:t> </a:t>
            </a:r>
            <a:r>
              <a:rPr lang="en-GB" b="1" i="1" dirty="0" err="1" smtClean="0"/>
              <a:t>que</a:t>
            </a:r>
            <a:r>
              <a:rPr lang="en-GB" b="1" i="1" dirty="0" smtClean="0"/>
              <a:t> </a:t>
            </a:r>
            <a:r>
              <a:rPr lang="en-GB" b="1" i="1" dirty="0" err="1" smtClean="0"/>
              <a:t>viene</a:t>
            </a:r>
            <a:endParaRPr lang="fr-FR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076056" y="4462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dije</a:t>
            </a:r>
            <a:r>
              <a:rPr lang="en-GB" dirty="0" smtClean="0"/>
              <a:t> = I said            /    </a:t>
            </a:r>
            <a:r>
              <a:rPr lang="en-GB" b="1" dirty="0" err="1" smtClean="0"/>
              <a:t>dijo</a:t>
            </a:r>
            <a:r>
              <a:rPr lang="en-GB" b="1" dirty="0" smtClean="0"/>
              <a:t> </a:t>
            </a:r>
            <a:r>
              <a:rPr lang="en-GB" dirty="0" smtClean="0"/>
              <a:t>= s/he said </a:t>
            </a:r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204537" y="638132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fui</a:t>
            </a:r>
            <a:r>
              <a:rPr lang="en-GB" dirty="0" smtClean="0"/>
              <a:t> = I went            /    </a:t>
            </a:r>
            <a:r>
              <a:rPr lang="en-GB" b="1" dirty="0" err="1" smtClean="0"/>
              <a:t>fuimos</a:t>
            </a:r>
            <a:r>
              <a:rPr lang="en-GB" b="1" dirty="0" smtClean="0"/>
              <a:t> </a:t>
            </a:r>
            <a:r>
              <a:rPr lang="en-GB" dirty="0" smtClean="0"/>
              <a:t>= we went</a:t>
            </a:r>
            <a:endParaRPr lang="fr-FR" dirty="0"/>
          </a:p>
        </p:txBody>
      </p:sp>
      <p:sp>
        <p:nvSpPr>
          <p:cNvPr id="8" name="TextBox 7"/>
          <p:cNvSpPr txBox="1"/>
          <p:nvPr/>
        </p:nvSpPr>
        <p:spPr>
          <a:xfrm rot="20581568">
            <a:off x="1082765" y="3824164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Lucida Handwriting" pitchFamily="66" charset="0"/>
              </a:rPr>
              <a:t>past</a:t>
            </a:r>
            <a:endParaRPr lang="fr-FR" sz="2400" dirty="0">
              <a:latin typeface="Lucida Handwriting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0581568">
            <a:off x="1586821" y="4976291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Lucida Handwriting" pitchFamily="66" charset="0"/>
              </a:rPr>
              <a:t>future</a:t>
            </a:r>
            <a:endParaRPr lang="fr-FR" sz="2400" dirty="0">
              <a:latin typeface="Lucida Handwriting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20581568">
            <a:off x="1495625" y="1197998"/>
            <a:ext cx="1528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Lucida Handwriting" pitchFamily="66" charset="0"/>
              </a:rPr>
              <a:t>present</a:t>
            </a:r>
            <a:endParaRPr lang="fr-FR" sz="2400" dirty="0">
              <a:latin typeface="Lucida Handwriting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9992" y="6393940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hace</a:t>
            </a:r>
            <a:r>
              <a:rPr lang="en-GB" b="1" dirty="0" smtClean="0"/>
              <a:t> sol / </a:t>
            </a:r>
            <a:r>
              <a:rPr lang="en-GB" b="1" dirty="0" err="1" smtClean="0"/>
              <a:t>frío</a:t>
            </a:r>
            <a:r>
              <a:rPr lang="en-GB" b="1" dirty="0" smtClean="0"/>
              <a:t> / </a:t>
            </a:r>
            <a:r>
              <a:rPr lang="en-GB" b="1" dirty="0" err="1" smtClean="0"/>
              <a:t>calor</a:t>
            </a:r>
            <a:r>
              <a:rPr lang="en-GB" b="1" dirty="0" smtClean="0"/>
              <a:t> </a:t>
            </a:r>
            <a:r>
              <a:rPr lang="en-GB" dirty="0" smtClean="0"/>
              <a:t>= it’s sunny / cold / hot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275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 smtClean="0"/>
              <a:t>Traduce al </a:t>
            </a:r>
            <a:r>
              <a:rPr lang="en-GB" b="1" dirty="0" err="1" smtClean="0"/>
              <a:t>español</a:t>
            </a:r>
            <a:endParaRPr lang="fr-FR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4038600" cy="511256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 like going to Spain. For example, last year we went to Mallorca.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The best thing is sunbathing on the beach and swimming in the pool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 prefer staying in a hotel because it’s more comfortable than a campsite.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2. 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3. 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4. 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5.  </a:t>
            </a:r>
          </a:p>
        </p:txBody>
      </p:sp>
    </p:spTree>
    <p:extLst>
      <p:ext uri="{BB962C8B-B14F-4D97-AF65-F5344CB8AC3E}">
        <p14:creationId xmlns:p14="http://schemas.microsoft.com/office/powerpoint/2010/main" val="27391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7772400" cy="10801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 smtClean="0"/>
              <a:t>Hoy </a:t>
            </a:r>
            <a:r>
              <a:rPr lang="en-GB" b="1" dirty="0" err="1" smtClean="0"/>
              <a:t>vamos</a:t>
            </a:r>
            <a:r>
              <a:rPr lang="en-GB" b="1" dirty="0" smtClean="0"/>
              <a:t> a…</a:t>
            </a:r>
            <a:endParaRPr lang="fr-FR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1556792"/>
            <a:ext cx="7416824" cy="4680520"/>
          </a:xfrm>
        </p:spPr>
        <p:txBody>
          <a:bodyPr>
            <a:normAutofit fontScale="77500" lnSpcReduction="2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GB" strike="sngStrike" dirty="0" err="1" smtClean="0">
                <a:solidFill>
                  <a:schemeClr val="tx1"/>
                </a:solidFill>
              </a:rPr>
              <a:t>hacer</a:t>
            </a:r>
            <a:r>
              <a:rPr lang="en-GB" strike="sngStrike" dirty="0" smtClean="0">
                <a:solidFill>
                  <a:schemeClr val="tx1"/>
                </a:solidFill>
              </a:rPr>
              <a:t> un test de </a:t>
            </a:r>
            <a:r>
              <a:rPr lang="en-GB" strike="sngStrike" dirty="0" err="1" smtClean="0">
                <a:solidFill>
                  <a:schemeClr val="tx1"/>
                </a:solidFill>
              </a:rPr>
              <a:t>vocabulario</a:t>
            </a:r>
            <a:r>
              <a:rPr lang="en-GB" strike="sngStrike" dirty="0" smtClean="0">
                <a:solidFill>
                  <a:schemeClr val="tx1"/>
                </a:solidFill>
              </a:rPr>
              <a:t> (70%+)</a:t>
            </a:r>
          </a:p>
          <a:p>
            <a:pPr algn="l"/>
            <a:r>
              <a:rPr lang="en-GB" b="1" u="sng" dirty="0" smtClean="0">
                <a:solidFill>
                  <a:schemeClr val="tx1"/>
                </a:solidFill>
              </a:rPr>
              <a:t/>
            </a:r>
            <a:br>
              <a:rPr lang="en-GB" b="1" u="sng" dirty="0" smtClean="0">
                <a:solidFill>
                  <a:schemeClr val="tx1"/>
                </a:solidFill>
              </a:rPr>
            </a:br>
            <a:r>
              <a:rPr lang="en-GB" b="1" dirty="0" smtClean="0">
                <a:solidFill>
                  <a:schemeClr val="tx1"/>
                </a:solidFill>
              </a:rPr>
              <a:t>En </a:t>
            </a:r>
            <a:r>
              <a:rPr lang="en-GB" b="1" dirty="0" err="1" smtClean="0">
                <a:solidFill>
                  <a:schemeClr val="tx1"/>
                </a:solidFill>
              </a:rPr>
              <a:t>parejas</a:t>
            </a:r>
            <a:r>
              <a:rPr lang="en-GB" b="1" dirty="0" smtClean="0">
                <a:solidFill>
                  <a:schemeClr val="tx1"/>
                </a:solidFill>
              </a:rPr>
              <a:t> (2 personas)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GB" strike="sngStrike" dirty="0" err="1" smtClean="0">
                <a:solidFill>
                  <a:schemeClr val="tx1"/>
                </a:solidFill>
              </a:rPr>
              <a:t>practicar</a:t>
            </a:r>
            <a:r>
              <a:rPr lang="en-GB" strike="sngStrike" dirty="0" smtClean="0">
                <a:solidFill>
                  <a:schemeClr val="tx1"/>
                </a:solidFill>
              </a:rPr>
              <a:t> </a:t>
            </a:r>
            <a:r>
              <a:rPr lang="en-GB" strike="sngStrike" dirty="0" err="1" smtClean="0">
                <a:solidFill>
                  <a:schemeClr val="tx1"/>
                </a:solidFill>
              </a:rPr>
              <a:t>una</a:t>
            </a:r>
            <a:r>
              <a:rPr lang="en-GB" strike="sngStrike" dirty="0" smtClean="0">
                <a:solidFill>
                  <a:schemeClr val="tx1"/>
                </a:solidFill>
              </a:rPr>
              <a:t> </a:t>
            </a:r>
            <a:r>
              <a:rPr lang="en-GB" strike="sngStrike" dirty="0" err="1" smtClean="0">
                <a:solidFill>
                  <a:schemeClr val="tx1"/>
                </a:solidFill>
              </a:rPr>
              <a:t>conversación</a:t>
            </a:r>
            <a:r>
              <a:rPr lang="en-GB" strike="sngStrike" dirty="0" smtClean="0">
                <a:solidFill>
                  <a:schemeClr val="tx1"/>
                </a:solidFill>
              </a:rPr>
              <a:t> (</a:t>
            </a:r>
            <a:r>
              <a:rPr lang="en-GB" strike="sngStrike" dirty="0" err="1" smtClean="0">
                <a:solidFill>
                  <a:schemeClr val="tx1"/>
                </a:solidFill>
              </a:rPr>
              <a:t>sobre</a:t>
            </a:r>
            <a:r>
              <a:rPr lang="en-GB" strike="sngStrike" dirty="0" smtClean="0">
                <a:solidFill>
                  <a:schemeClr val="tx1"/>
                </a:solidFill>
              </a:rPr>
              <a:t> </a:t>
            </a:r>
            <a:r>
              <a:rPr lang="en-GB" strike="sngStrike" dirty="0" err="1" smtClean="0">
                <a:solidFill>
                  <a:schemeClr val="tx1"/>
                </a:solidFill>
              </a:rPr>
              <a:t>las</a:t>
            </a:r>
            <a:r>
              <a:rPr lang="en-GB" strike="sngStrike" dirty="0" smtClean="0">
                <a:solidFill>
                  <a:schemeClr val="tx1"/>
                </a:solidFill>
              </a:rPr>
              <a:t> </a:t>
            </a:r>
            <a:r>
              <a:rPr lang="en-GB" strike="sngStrike" dirty="0" err="1" smtClean="0">
                <a:solidFill>
                  <a:schemeClr val="tx1"/>
                </a:solidFill>
              </a:rPr>
              <a:t>vacaciones</a:t>
            </a:r>
            <a:r>
              <a:rPr lang="en-GB" strike="sngStrike" dirty="0" smtClean="0">
                <a:solidFill>
                  <a:schemeClr val="tx1"/>
                </a:solidFill>
              </a:rPr>
              <a:t> </a:t>
            </a:r>
            <a:r>
              <a:rPr lang="en-GB" strike="sngStrike" dirty="0" err="1" smtClean="0">
                <a:solidFill>
                  <a:schemeClr val="tx1"/>
                </a:solidFill>
              </a:rPr>
              <a:t>pasadas</a:t>
            </a:r>
            <a:r>
              <a:rPr lang="en-GB" strike="sngStrike" dirty="0" smtClean="0">
                <a:solidFill>
                  <a:schemeClr val="tx1"/>
                </a:solidFill>
              </a:rPr>
              <a:t>)</a:t>
            </a:r>
          </a:p>
          <a:p>
            <a:pPr algn="l"/>
            <a:r>
              <a:rPr lang="en-GB" b="1" dirty="0" err="1" smtClean="0">
                <a:solidFill>
                  <a:schemeClr val="tx1"/>
                </a:solidFill>
              </a:rPr>
              <a:t>Individualmente</a:t>
            </a:r>
            <a:endParaRPr lang="en-GB" b="1" dirty="0" smtClean="0">
              <a:solidFill>
                <a:schemeClr val="tx1"/>
              </a:solidFill>
            </a:endParaRPr>
          </a:p>
          <a:p>
            <a:pPr algn="l"/>
            <a:r>
              <a:rPr lang="en-GB" strike="sngStrike" dirty="0" smtClean="0">
                <a:solidFill>
                  <a:schemeClr val="tx1"/>
                </a:solidFill>
              </a:rPr>
              <a:t>2.    </a:t>
            </a:r>
            <a:r>
              <a:rPr lang="en-GB" strike="sngStrike" dirty="0" err="1" smtClean="0">
                <a:solidFill>
                  <a:schemeClr val="tx1"/>
                </a:solidFill>
              </a:rPr>
              <a:t>traducir</a:t>
            </a:r>
            <a:r>
              <a:rPr lang="en-GB" strike="sngStrike" dirty="0" smtClean="0">
                <a:solidFill>
                  <a:schemeClr val="tx1"/>
                </a:solidFill>
              </a:rPr>
              <a:t> 3 </a:t>
            </a:r>
            <a:r>
              <a:rPr lang="en-GB" strike="sngStrike" dirty="0" err="1" smtClean="0">
                <a:solidFill>
                  <a:schemeClr val="tx1"/>
                </a:solidFill>
              </a:rPr>
              <a:t>frases</a:t>
            </a:r>
            <a:r>
              <a:rPr lang="en-GB" strike="sngStrike" dirty="0" smtClean="0">
                <a:solidFill>
                  <a:schemeClr val="tx1"/>
                </a:solidFill>
              </a:rPr>
              <a:t> al </a:t>
            </a:r>
            <a:r>
              <a:rPr lang="en-GB" strike="sngStrike" dirty="0" err="1" smtClean="0">
                <a:solidFill>
                  <a:schemeClr val="tx1"/>
                </a:solidFill>
              </a:rPr>
              <a:t>español</a:t>
            </a:r>
            <a:endParaRPr lang="en-GB" strike="sngStrike" dirty="0" smtClean="0">
              <a:solidFill>
                <a:schemeClr val="tx1"/>
              </a:solidFill>
            </a:endParaRPr>
          </a:p>
          <a:p>
            <a:pPr algn="l"/>
            <a:r>
              <a:rPr lang="en-GB" b="1" dirty="0" smtClean="0">
                <a:solidFill>
                  <a:schemeClr val="tx1"/>
                </a:solidFill>
              </a:rPr>
              <a:t>En </a:t>
            </a:r>
            <a:r>
              <a:rPr lang="en-GB" b="1" dirty="0" err="1" smtClean="0">
                <a:solidFill>
                  <a:schemeClr val="tx1"/>
                </a:solidFill>
              </a:rPr>
              <a:t>parejas</a:t>
            </a:r>
            <a:endParaRPr lang="en-GB" b="1" dirty="0" smtClean="0">
              <a:solidFill>
                <a:schemeClr val="tx1"/>
              </a:solidFill>
            </a:endParaRPr>
          </a:p>
          <a:p>
            <a:pPr algn="l"/>
            <a:r>
              <a:rPr lang="en-GB" b="1" u="sng" dirty="0" smtClean="0">
                <a:solidFill>
                  <a:schemeClr val="tx1"/>
                </a:solidFill>
              </a:rPr>
              <a:t>3.    </a:t>
            </a:r>
            <a:r>
              <a:rPr lang="en-GB" b="1" u="sng" dirty="0" err="1" smtClean="0">
                <a:solidFill>
                  <a:schemeClr val="tx1"/>
                </a:solidFill>
              </a:rPr>
              <a:t>inventar</a:t>
            </a:r>
            <a:r>
              <a:rPr lang="en-GB" b="1" u="sng" dirty="0" smtClean="0">
                <a:solidFill>
                  <a:schemeClr val="tx1"/>
                </a:solidFill>
              </a:rPr>
              <a:t> 3 </a:t>
            </a:r>
            <a:r>
              <a:rPr lang="en-GB" b="1" u="sng" dirty="0" err="1" smtClean="0">
                <a:solidFill>
                  <a:schemeClr val="tx1"/>
                </a:solidFill>
              </a:rPr>
              <a:t>frases</a:t>
            </a:r>
            <a:r>
              <a:rPr lang="en-GB" b="1" u="sng" dirty="0" smtClean="0">
                <a:solidFill>
                  <a:schemeClr val="tx1"/>
                </a:solidFill>
              </a:rPr>
              <a:t> en </a:t>
            </a:r>
            <a:r>
              <a:rPr lang="en-GB" b="1" u="sng" dirty="0" err="1" smtClean="0">
                <a:solidFill>
                  <a:schemeClr val="tx1"/>
                </a:solidFill>
              </a:rPr>
              <a:t>inglés</a:t>
            </a:r>
            <a:r>
              <a:rPr lang="en-GB" b="1" u="sng" dirty="0" smtClean="0">
                <a:solidFill>
                  <a:schemeClr val="tx1"/>
                </a:solidFill>
              </a:rPr>
              <a:t> </a:t>
            </a:r>
            <a:r>
              <a:rPr lang="en-GB" b="1" u="sng" dirty="0" err="1" smtClean="0">
                <a:solidFill>
                  <a:schemeClr val="tx1"/>
                </a:solidFill>
              </a:rPr>
              <a:t>para</a:t>
            </a:r>
            <a:r>
              <a:rPr lang="en-GB" b="1" u="sng" dirty="0" smtClean="0">
                <a:solidFill>
                  <a:schemeClr val="tx1"/>
                </a:solidFill>
              </a:rPr>
              <a:t> </a:t>
            </a:r>
            <a:r>
              <a:rPr lang="en-GB" b="1" u="sng" dirty="0" err="1" smtClean="0">
                <a:solidFill>
                  <a:schemeClr val="tx1"/>
                </a:solidFill>
              </a:rPr>
              <a:t>tu</a:t>
            </a:r>
            <a:r>
              <a:rPr lang="en-GB" b="1" u="sng" dirty="0" smtClean="0">
                <a:solidFill>
                  <a:schemeClr val="tx1"/>
                </a:solidFill>
              </a:rPr>
              <a:t> </a:t>
            </a:r>
            <a:r>
              <a:rPr lang="en-GB" b="1" u="sng" dirty="0" err="1" smtClean="0">
                <a:solidFill>
                  <a:schemeClr val="tx1"/>
                </a:solidFill>
              </a:rPr>
              <a:t>pareja</a:t>
            </a:r>
            <a:endParaRPr lang="en-GB" b="1" u="sng" dirty="0">
              <a:solidFill>
                <a:schemeClr val="tx1"/>
              </a:solidFill>
            </a:endParaRPr>
          </a:p>
          <a:p>
            <a:pPr algn="l"/>
            <a:r>
              <a:rPr lang="en-GB" dirty="0" smtClean="0">
                <a:solidFill>
                  <a:schemeClr val="tx1"/>
                </a:solidFill>
              </a:rPr>
              <a:t/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Extra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dirty="0" err="1" smtClean="0">
                <a:solidFill>
                  <a:schemeClr val="tx1"/>
                </a:solidFill>
              </a:rPr>
              <a:t>hacer</a:t>
            </a:r>
            <a:r>
              <a:rPr lang="en-GB" dirty="0" smtClean="0">
                <a:solidFill>
                  <a:schemeClr val="tx1"/>
                </a:solidFill>
              </a:rPr>
              <a:t> un video con Sock Puppets</a:t>
            </a:r>
          </a:p>
          <a:p>
            <a:pPr algn="l"/>
            <a:endParaRPr lang="en-GB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24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 err="1" smtClean="0"/>
              <a:t>Inventa</a:t>
            </a:r>
            <a:r>
              <a:rPr lang="en-GB" b="1" dirty="0" smtClean="0"/>
              <a:t> 3 </a:t>
            </a:r>
            <a:r>
              <a:rPr lang="en-GB" b="1" dirty="0" err="1" smtClean="0"/>
              <a:t>frases</a:t>
            </a:r>
            <a:r>
              <a:rPr lang="en-GB" b="1" dirty="0" smtClean="0"/>
              <a:t> en </a:t>
            </a:r>
            <a:r>
              <a:rPr lang="en-GB" b="1" dirty="0" err="1" smtClean="0"/>
              <a:t>inglés</a:t>
            </a:r>
            <a:endParaRPr lang="fr-FR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inglés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 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err="1" smtClean="0"/>
              <a:t>español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2. 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3.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4" r="13056"/>
          <a:stretch/>
        </p:blipFill>
        <p:spPr bwMode="auto">
          <a:xfrm>
            <a:off x="2123728" y="3140968"/>
            <a:ext cx="4248472" cy="32695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690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7772400" cy="10801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 smtClean="0"/>
              <a:t>Hoy </a:t>
            </a:r>
            <a:r>
              <a:rPr lang="en-GB" b="1" dirty="0" err="1" smtClean="0"/>
              <a:t>vamos</a:t>
            </a:r>
            <a:r>
              <a:rPr lang="en-GB" b="1" dirty="0" smtClean="0"/>
              <a:t> a…</a:t>
            </a:r>
            <a:endParaRPr lang="fr-FR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1556792"/>
            <a:ext cx="7416824" cy="4680520"/>
          </a:xfrm>
        </p:spPr>
        <p:txBody>
          <a:bodyPr>
            <a:normAutofit fontScale="77500" lnSpcReduction="2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GB" strike="sngStrike" dirty="0" err="1" smtClean="0">
                <a:solidFill>
                  <a:schemeClr val="tx1"/>
                </a:solidFill>
              </a:rPr>
              <a:t>hacer</a:t>
            </a:r>
            <a:r>
              <a:rPr lang="en-GB" strike="sngStrike" dirty="0" smtClean="0">
                <a:solidFill>
                  <a:schemeClr val="tx1"/>
                </a:solidFill>
              </a:rPr>
              <a:t> un test de </a:t>
            </a:r>
            <a:r>
              <a:rPr lang="en-GB" strike="sngStrike" dirty="0" err="1" smtClean="0">
                <a:solidFill>
                  <a:schemeClr val="tx1"/>
                </a:solidFill>
              </a:rPr>
              <a:t>vocabulario</a:t>
            </a:r>
            <a:r>
              <a:rPr lang="en-GB" strike="sngStrike" dirty="0" smtClean="0">
                <a:solidFill>
                  <a:schemeClr val="tx1"/>
                </a:solidFill>
              </a:rPr>
              <a:t> (70%+)</a:t>
            </a:r>
          </a:p>
          <a:p>
            <a:pPr algn="l"/>
            <a:r>
              <a:rPr lang="en-GB" b="1" u="sng" dirty="0" smtClean="0">
                <a:solidFill>
                  <a:schemeClr val="tx1"/>
                </a:solidFill>
              </a:rPr>
              <a:t/>
            </a:r>
            <a:br>
              <a:rPr lang="en-GB" b="1" u="sng" dirty="0" smtClean="0">
                <a:solidFill>
                  <a:schemeClr val="tx1"/>
                </a:solidFill>
              </a:rPr>
            </a:br>
            <a:r>
              <a:rPr lang="en-GB" b="1" dirty="0" smtClean="0">
                <a:solidFill>
                  <a:schemeClr val="tx1"/>
                </a:solidFill>
              </a:rPr>
              <a:t>En </a:t>
            </a:r>
            <a:r>
              <a:rPr lang="en-GB" b="1" dirty="0" err="1" smtClean="0">
                <a:solidFill>
                  <a:schemeClr val="tx1"/>
                </a:solidFill>
              </a:rPr>
              <a:t>parejas</a:t>
            </a:r>
            <a:r>
              <a:rPr lang="en-GB" b="1" dirty="0" smtClean="0">
                <a:solidFill>
                  <a:schemeClr val="tx1"/>
                </a:solidFill>
              </a:rPr>
              <a:t> (2 personas)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GB" strike="sngStrike" dirty="0" err="1" smtClean="0">
                <a:solidFill>
                  <a:schemeClr val="tx1"/>
                </a:solidFill>
              </a:rPr>
              <a:t>practicar</a:t>
            </a:r>
            <a:r>
              <a:rPr lang="en-GB" strike="sngStrike" dirty="0" smtClean="0">
                <a:solidFill>
                  <a:schemeClr val="tx1"/>
                </a:solidFill>
              </a:rPr>
              <a:t> </a:t>
            </a:r>
            <a:r>
              <a:rPr lang="en-GB" strike="sngStrike" dirty="0" err="1" smtClean="0">
                <a:solidFill>
                  <a:schemeClr val="tx1"/>
                </a:solidFill>
              </a:rPr>
              <a:t>una</a:t>
            </a:r>
            <a:r>
              <a:rPr lang="en-GB" strike="sngStrike" dirty="0" smtClean="0">
                <a:solidFill>
                  <a:schemeClr val="tx1"/>
                </a:solidFill>
              </a:rPr>
              <a:t> </a:t>
            </a:r>
            <a:r>
              <a:rPr lang="en-GB" strike="sngStrike" dirty="0" err="1" smtClean="0">
                <a:solidFill>
                  <a:schemeClr val="tx1"/>
                </a:solidFill>
              </a:rPr>
              <a:t>conversación</a:t>
            </a:r>
            <a:r>
              <a:rPr lang="en-GB" strike="sngStrike" dirty="0" smtClean="0">
                <a:solidFill>
                  <a:schemeClr val="tx1"/>
                </a:solidFill>
              </a:rPr>
              <a:t> (</a:t>
            </a:r>
            <a:r>
              <a:rPr lang="en-GB" strike="sngStrike" dirty="0" err="1" smtClean="0">
                <a:solidFill>
                  <a:schemeClr val="tx1"/>
                </a:solidFill>
              </a:rPr>
              <a:t>sobre</a:t>
            </a:r>
            <a:r>
              <a:rPr lang="en-GB" strike="sngStrike" dirty="0" smtClean="0">
                <a:solidFill>
                  <a:schemeClr val="tx1"/>
                </a:solidFill>
              </a:rPr>
              <a:t> </a:t>
            </a:r>
            <a:r>
              <a:rPr lang="en-GB" strike="sngStrike" dirty="0" err="1" smtClean="0">
                <a:solidFill>
                  <a:schemeClr val="tx1"/>
                </a:solidFill>
              </a:rPr>
              <a:t>las</a:t>
            </a:r>
            <a:r>
              <a:rPr lang="en-GB" strike="sngStrike" dirty="0" smtClean="0">
                <a:solidFill>
                  <a:schemeClr val="tx1"/>
                </a:solidFill>
              </a:rPr>
              <a:t> </a:t>
            </a:r>
            <a:r>
              <a:rPr lang="en-GB" strike="sngStrike" dirty="0" err="1" smtClean="0">
                <a:solidFill>
                  <a:schemeClr val="tx1"/>
                </a:solidFill>
              </a:rPr>
              <a:t>vacaciones</a:t>
            </a:r>
            <a:r>
              <a:rPr lang="en-GB" strike="sngStrike" dirty="0" smtClean="0">
                <a:solidFill>
                  <a:schemeClr val="tx1"/>
                </a:solidFill>
              </a:rPr>
              <a:t> </a:t>
            </a:r>
            <a:r>
              <a:rPr lang="en-GB" strike="sngStrike" dirty="0" err="1" smtClean="0">
                <a:solidFill>
                  <a:schemeClr val="tx1"/>
                </a:solidFill>
              </a:rPr>
              <a:t>pasadas</a:t>
            </a:r>
            <a:r>
              <a:rPr lang="en-GB" strike="sngStrike" dirty="0" smtClean="0">
                <a:solidFill>
                  <a:schemeClr val="tx1"/>
                </a:solidFill>
              </a:rPr>
              <a:t>)</a:t>
            </a:r>
          </a:p>
          <a:p>
            <a:pPr algn="l"/>
            <a:r>
              <a:rPr lang="en-GB" b="1" dirty="0" err="1" smtClean="0">
                <a:solidFill>
                  <a:schemeClr val="tx1"/>
                </a:solidFill>
              </a:rPr>
              <a:t>Individualmente</a:t>
            </a:r>
            <a:endParaRPr lang="en-GB" b="1" dirty="0" smtClean="0">
              <a:solidFill>
                <a:schemeClr val="tx1"/>
              </a:solidFill>
            </a:endParaRPr>
          </a:p>
          <a:p>
            <a:pPr algn="l"/>
            <a:r>
              <a:rPr lang="en-GB" strike="sngStrike" dirty="0" smtClean="0">
                <a:solidFill>
                  <a:schemeClr val="tx1"/>
                </a:solidFill>
              </a:rPr>
              <a:t>2.    </a:t>
            </a:r>
            <a:r>
              <a:rPr lang="en-GB" strike="sngStrike" dirty="0" err="1" smtClean="0">
                <a:solidFill>
                  <a:schemeClr val="tx1"/>
                </a:solidFill>
              </a:rPr>
              <a:t>traducir</a:t>
            </a:r>
            <a:r>
              <a:rPr lang="en-GB" strike="sngStrike" dirty="0" smtClean="0">
                <a:solidFill>
                  <a:schemeClr val="tx1"/>
                </a:solidFill>
              </a:rPr>
              <a:t> 3 </a:t>
            </a:r>
            <a:r>
              <a:rPr lang="en-GB" strike="sngStrike" dirty="0" err="1" smtClean="0">
                <a:solidFill>
                  <a:schemeClr val="tx1"/>
                </a:solidFill>
              </a:rPr>
              <a:t>frases</a:t>
            </a:r>
            <a:r>
              <a:rPr lang="en-GB" strike="sngStrike" dirty="0" smtClean="0">
                <a:solidFill>
                  <a:schemeClr val="tx1"/>
                </a:solidFill>
              </a:rPr>
              <a:t> al </a:t>
            </a:r>
            <a:r>
              <a:rPr lang="en-GB" strike="sngStrike" dirty="0" err="1" smtClean="0">
                <a:solidFill>
                  <a:schemeClr val="tx1"/>
                </a:solidFill>
              </a:rPr>
              <a:t>español</a:t>
            </a:r>
            <a:endParaRPr lang="en-GB" strike="sngStrike" dirty="0" smtClean="0">
              <a:solidFill>
                <a:schemeClr val="tx1"/>
              </a:solidFill>
            </a:endParaRPr>
          </a:p>
          <a:p>
            <a:pPr algn="l"/>
            <a:r>
              <a:rPr lang="en-GB" b="1" dirty="0" smtClean="0">
                <a:solidFill>
                  <a:schemeClr val="tx1"/>
                </a:solidFill>
              </a:rPr>
              <a:t>En </a:t>
            </a:r>
            <a:r>
              <a:rPr lang="en-GB" b="1" dirty="0" err="1" smtClean="0">
                <a:solidFill>
                  <a:schemeClr val="tx1"/>
                </a:solidFill>
              </a:rPr>
              <a:t>parejas</a:t>
            </a:r>
            <a:endParaRPr lang="en-GB" b="1" dirty="0" smtClean="0">
              <a:solidFill>
                <a:schemeClr val="tx1"/>
              </a:solidFill>
            </a:endParaRPr>
          </a:p>
          <a:p>
            <a:pPr algn="l"/>
            <a:r>
              <a:rPr lang="en-GB" strike="sngStrike" dirty="0" smtClean="0">
                <a:solidFill>
                  <a:schemeClr val="tx1"/>
                </a:solidFill>
              </a:rPr>
              <a:t>3.    </a:t>
            </a:r>
            <a:r>
              <a:rPr lang="en-GB" strike="sngStrike" dirty="0" err="1" smtClean="0">
                <a:solidFill>
                  <a:schemeClr val="tx1"/>
                </a:solidFill>
              </a:rPr>
              <a:t>inventar</a:t>
            </a:r>
            <a:r>
              <a:rPr lang="en-GB" strike="sngStrike" dirty="0" smtClean="0">
                <a:solidFill>
                  <a:schemeClr val="tx1"/>
                </a:solidFill>
              </a:rPr>
              <a:t> 3 </a:t>
            </a:r>
            <a:r>
              <a:rPr lang="en-GB" strike="sngStrike" dirty="0" err="1" smtClean="0">
                <a:solidFill>
                  <a:schemeClr val="tx1"/>
                </a:solidFill>
              </a:rPr>
              <a:t>frases</a:t>
            </a:r>
            <a:r>
              <a:rPr lang="en-GB" strike="sngStrike" dirty="0" smtClean="0">
                <a:solidFill>
                  <a:schemeClr val="tx1"/>
                </a:solidFill>
              </a:rPr>
              <a:t> en </a:t>
            </a:r>
            <a:r>
              <a:rPr lang="en-GB" strike="sngStrike" dirty="0" err="1" smtClean="0">
                <a:solidFill>
                  <a:schemeClr val="tx1"/>
                </a:solidFill>
              </a:rPr>
              <a:t>inglés</a:t>
            </a:r>
            <a:r>
              <a:rPr lang="en-GB" strike="sngStrike" dirty="0" smtClean="0">
                <a:solidFill>
                  <a:schemeClr val="tx1"/>
                </a:solidFill>
              </a:rPr>
              <a:t> </a:t>
            </a:r>
            <a:r>
              <a:rPr lang="en-GB" strike="sngStrike" dirty="0" err="1" smtClean="0">
                <a:solidFill>
                  <a:schemeClr val="tx1"/>
                </a:solidFill>
              </a:rPr>
              <a:t>para</a:t>
            </a:r>
            <a:r>
              <a:rPr lang="en-GB" strike="sngStrike" dirty="0" smtClean="0">
                <a:solidFill>
                  <a:schemeClr val="tx1"/>
                </a:solidFill>
              </a:rPr>
              <a:t> </a:t>
            </a:r>
            <a:r>
              <a:rPr lang="en-GB" strike="sngStrike" dirty="0" err="1" smtClean="0">
                <a:solidFill>
                  <a:schemeClr val="tx1"/>
                </a:solidFill>
              </a:rPr>
              <a:t>tu</a:t>
            </a:r>
            <a:r>
              <a:rPr lang="en-GB" strike="sngStrike" dirty="0" smtClean="0">
                <a:solidFill>
                  <a:schemeClr val="tx1"/>
                </a:solidFill>
              </a:rPr>
              <a:t> </a:t>
            </a:r>
            <a:r>
              <a:rPr lang="en-GB" strike="sngStrike" dirty="0" err="1" smtClean="0">
                <a:solidFill>
                  <a:schemeClr val="tx1"/>
                </a:solidFill>
              </a:rPr>
              <a:t>pareja</a:t>
            </a:r>
            <a:endParaRPr lang="en-GB" strike="sngStrike" dirty="0">
              <a:solidFill>
                <a:schemeClr val="tx1"/>
              </a:solidFill>
            </a:endParaRPr>
          </a:p>
          <a:p>
            <a:pPr algn="l"/>
            <a:r>
              <a:rPr lang="en-GB" dirty="0" smtClean="0">
                <a:solidFill>
                  <a:schemeClr val="tx1"/>
                </a:solidFill>
              </a:rPr>
              <a:t/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Extra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dirty="0" err="1" smtClean="0">
                <a:solidFill>
                  <a:schemeClr val="tx1"/>
                </a:solidFill>
              </a:rPr>
              <a:t>hacer</a:t>
            </a:r>
            <a:r>
              <a:rPr lang="en-GB" dirty="0" smtClean="0">
                <a:solidFill>
                  <a:schemeClr val="tx1"/>
                </a:solidFill>
              </a:rPr>
              <a:t> un video con Sock Puppets</a:t>
            </a:r>
          </a:p>
          <a:p>
            <a:pPr algn="l"/>
            <a:endParaRPr lang="en-GB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02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Los </a:t>
            </a:r>
            <a:r>
              <a:rPr lang="en-GB" dirty="0" err="1" smtClean="0"/>
              <a:t>deberes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This week = set 6 vocabulary (not hard words!)</a:t>
            </a:r>
          </a:p>
          <a:p>
            <a:r>
              <a:rPr lang="en-GB" dirty="0" smtClean="0"/>
              <a:t>During half-term = use </a:t>
            </a:r>
            <a:r>
              <a:rPr lang="en-GB" dirty="0" err="1" smtClean="0"/>
              <a:t>Quizlet</a:t>
            </a:r>
            <a:r>
              <a:rPr lang="en-GB" dirty="0" smtClean="0"/>
              <a:t> links to revise all 6 x sets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300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858148" y="2786058"/>
            <a:ext cx="500066" cy="364333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35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extrusionH="76200" prstMaterial="clear">
            <a:bevelT w="152400" h="50800" prst="softRound"/>
            <a:bevelB/>
            <a:extrusionClr>
              <a:schemeClr val="bg1"/>
            </a:extrusionClr>
          </a:sp3d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858148" y="2786058"/>
            <a:ext cx="503238" cy="3600450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harsh" dir="t"/>
          </a:scene3d>
          <a:sp3d>
            <a:bevelT w="152400" h="50800" prst="softRound"/>
            <a:bevelB/>
          </a:sp3d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4107" name="Line 4"/>
          <p:cNvSpPr>
            <a:spLocks noChangeShapeType="1"/>
          </p:cNvSpPr>
          <p:nvPr/>
        </p:nvSpPr>
        <p:spPr bwMode="auto">
          <a:xfrm>
            <a:off x="8496300" y="2786063"/>
            <a:ext cx="0" cy="360045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4108" name="Line 5"/>
          <p:cNvSpPr>
            <a:spLocks noChangeShapeType="1"/>
          </p:cNvSpPr>
          <p:nvPr/>
        </p:nvSpPr>
        <p:spPr bwMode="auto">
          <a:xfrm>
            <a:off x="8496300" y="5451475"/>
            <a:ext cx="215900" cy="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4109" name="Line 6"/>
          <p:cNvSpPr>
            <a:spLocks noChangeShapeType="1"/>
          </p:cNvSpPr>
          <p:nvPr/>
        </p:nvSpPr>
        <p:spPr bwMode="auto">
          <a:xfrm>
            <a:off x="8496300" y="3722688"/>
            <a:ext cx="215900" cy="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4110" name="Line 7"/>
          <p:cNvSpPr>
            <a:spLocks noChangeShapeType="1"/>
          </p:cNvSpPr>
          <p:nvPr/>
        </p:nvSpPr>
        <p:spPr bwMode="auto">
          <a:xfrm>
            <a:off x="8496300" y="2786063"/>
            <a:ext cx="215900" cy="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4111" name="Line 8"/>
          <p:cNvSpPr>
            <a:spLocks noChangeShapeType="1"/>
          </p:cNvSpPr>
          <p:nvPr/>
        </p:nvSpPr>
        <p:spPr bwMode="auto">
          <a:xfrm>
            <a:off x="8496300" y="4586288"/>
            <a:ext cx="215900" cy="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4112" name="Line 9"/>
          <p:cNvSpPr>
            <a:spLocks noChangeShapeType="1"/>
          </p:cNvSpPr>
          <p:nvPr/>
        </p:nvSpPr>
        <p:spPr bwMode="auto">
          <a:xfrm>
            <a:off x="8496300" y="6386513"/>
            <a:ext cx="215900" cy="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4113" name="Text Box 10"/>
          <p:cNvSpPr txBox="1">
            <a:spLocks noChangeArrowheads="1"/>
          </p:cNvSpPr>
          <p:nvPr/>
        </p:nvSpPr>
        <p:spPr bwMode="auto">
          <a:xfrm>
            <a:off x="7704138" y="2357438"/>
            <a:ext cx="1439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>
                <a:solidFill>
                  <a:prstClr val="black"/>
                </a:solidFill>
              </a:rPr>
              <a:t>60 Seconds</a:t>
            </a:r>
          </a:p>
        </p:txBody>
      </p:sp>
      <p:sp>
        <p:nvSpPr>
          <p:cNvPr id="1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43834" y="1928802"/>
            <a:ext cx="1370043" cy="431799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Start Timer</a:t>
            </a:r>
          </a:p>
        </p:txBody>
      </p:sp>
      <p:sp>
        <p:nvSpPr>
          <p:cNvPr id="4117" name="Text Box 12"/>
          <p:cNvSpPr txBox="1">
            <a:spLocks noChangeArrowheads="1"/>
          </p:cNvSpPr>
          <p:nvPr/>
        </p:nvSpPr>
        <p:spPr bwMode="auto">
          <a:xfrm>
            <a:off x="8712200" y="2643188"/>
            <a:ext cx="43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>
                <a:solidFill>
                  <a:prstClr val="black"/>
                </a:solidFill>
              </a:rPr>
              <a:t>60</a:t>
            </a:r>
          </a:p>
        </p:txBody>
      </p:sp>
      <p:sp>
        <p:nvSpPr>
          <p:cNvPr id="4118" name="Text Box 13"/>
          <p:cNvSpPr txBox="1">
            <a:spLocks noChangeArrowheads="1"/>
          </p:cNvSpPr>
          <p:nvPr/>
        </p:nvSpPr>
        <p:spPr bwMode="auto">
          <a:xfrm>
            <a:off x="8712200" y="5235575"/>
            <a:ext cx="43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>
                <a:solidFill>
                  <a:prstClr val="black"/>
                </a:solidFill>
              </a:rPr>
              <a:t>15</a:t>
            </a:r>
          </a:p>
        </p:txBody>
      </p:sp>
      <p:sp>
        <p:nvSpPr>
          <p:cNvPr id="4119" name="Text Box 14"/>
          <p:cNvSpPr txBox="1">
            <a:spLocks noChangeArrowheads="1"/>
          </p:cNvSpPr>
          <p:nvPr/>
        </p:nvSpPr>
        <p:spPr bwMode="auto">
          <a:xfrm>
            <a:off x="8712200" y="6170613"/>
            <a:ext cx="43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4120" name="Text Box 15"/>
          <p:cNvSpPr txBox="1">
            <a:spLocks noChangeArrowheads="1"/>
          </p:cNvSpPr>
          <p:nvPr/>
        </p:nvSpPr>
        <p:spPr bwMode="auto">
          <a:xfrm>
            <a:off x="8712200" y="3578225"/>
            <a:ext cx="43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>
                <a:solidFill>
                  <a:prstClr val="black"/>
                </a:solidFill>
              </a:rPr>
              <a:t>45</a:t>
            </a:r>
          </a:p>
        </p:txBody>
      </p:sp>
      <p:sp>
        <p:nvSpPr>
          <p:cNvPr id="4121" name="Text Box 16"/>
          <p:cNvSpPr txBox="1">
            <a:spLocks noChangeArrowheads="1"/>
          </p:cNvSpPr>
          <p:nvPr/>
        </p:nvSpPr>
        <p:spPr bwMode="auto">
          <a:xfrm>
            <a:off x="8712200" y="4443413"/>
            <a:ext cx="43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>
                <a:solidFill>
                  <a:prstClr val="black"/>
                </a:solidFill>
              </a:rPr>
              <a:t>30</a:t>
            </a:r>
          </a:p>
        </p:txBody>
      </p:sp>
      <p:pic>
        <p:nvPicPr>
          <p:cNvPr id="20" name="MSj01734.wav">
            <a:hlinkClick r:id="" action="ppaction://media"/>
          </p:cNvPr>
          <p:cNvPicPr>
            <a:picLocks noRot="1" noChangeAspect="1"/>
          </p:cNvPicPr>
          <p:nvPr>
            <a:wavAudioFile r:embed="rId1" name="MSj03883630000[1]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75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17980" y="420580"/>
            <a:ext cx="7586158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3200" dirty="0" smtClean="0">
                <a:solidFill>
                  <a:srgbClr val="000000"/>
                </a:solidFill>
                <a:latin typeface="Calibri"/>
                <a:cs typeface="Arial" charset="0"/>
              </a:rPr>
              <a:t>A - ¿A_____ f________ de v__________?</a:t>
            </a:r>
            <a:br>
              <a:rPr lang="en-GB" sz="3200" dirty="0" smtClean="0">
                <a:solidFill>
                  <a:srgbClr val="000000"/>
                </a:solidFill>
                <a:latin typeface="Calibri"/>
                <a:cs typeface="Arial" charset="0"/>
              </a:rPr>
            </a:br>
            <a:r>
              <a:rPr lang="en-GB" sz="3200" dirty="0" smtClean="0">
                <a:solidFill>
                  <a:srgbClr val="000000"/>
                </a:solidFill>
                <a:latin typeface="Calibri"/>
                <a:cs typeface="Arial" charset="0"/>
              </a:rPr>
              <a:t>B – F__ a …</a:t>
            </a:r>
            <a:r>
              <a:rPr lang="en-GB" sz="3200" u="sng" dirty="0" smtClean="0">
                <a:solidFill>
                  <a:srgbClr val="000000"/>
                </a:solidFill>
                <a:latin typeface="Calibri"/>
                <a:cs typeface="Arial" charset="0"/>
              </a:rPr>
              <a:t/>
            </a:r>
            <a:br>
              <a:rPr lang="en-GB" sz="3200" u="sng" dirty="0" smtClean="0">
                <a:solidFill>
                  <a:srgbClr val="000000"/>
                </a:solidFill>
                <a:latin typeface="Calibri"/>
                <a:cs typeface="Arial" charset="0"/>
              </a:rPr>
            </a:br>
            <a:r>
              <a:rPr lang="en-GB" sz="3200" dirty="0" smtClean="0">
                <a:solidFill>
                  <a:srgbClr val="000000"/>
                </a:solidFill>
                <a:latin typeface="Calibri"/>
                <a:cs typeface="Arial" charset="0"/>
              </a:rPr>
              <a:t/>
            </a:r>
            <a:br>
              <a:rPr lang="en-GB" sz="3200" dirty="0" smtClean="0">
                <a:solidFill>
                  <a:srgbClr val="000000"/>
                </a:solidFill>
                <a:latin typeface="Calibri"/>
                <a:cs typeface="Arial" charset="0"/>
              </a:rPr>
            </a:br>
            <a:r>
              <a:rPr lang="en-GB" sz="3200" dirty="0" smtClean="0">
                <a:solidFill>
                  <a:srgbClr val="000000"/>
                </a:solidFill>
                <a:latin typeface="Calibri"/>
                <a:cs typeface="Arial" charset="0"/>
              </a:rPr>
              <a:t>A - </a:t>
            </a:r>
            <a:r>
              <a:rPr lang="en-GB" sz="3200" dirty="0">
                <a:solidFill>
                  <a:srgbClr val="000000"/>
                </a:solidFill>
                <a:latin typeface="Calibri"/>
                <a:cs typeface="Arial" charset="0"/>
              </a:rPr>
              <a:t>¿</a:t>
            </a:r>
            <a:r>
              <a:rPr lang="en-GB" sz="3200" dirty="0" smtClean="0">
                <a:solidFill>
                  <a:srgbClr val="000000"/>
                </a:solidFill>
                <a:latin typeface="Calibri"/>
                <a:cs typeface="Arial" charset="0"/>
              </a:rPr>
              <a:t>C__ q______ f______?</a:t>
            </a:r>
            <a:br>
              <a:rPr lang="en-GB" sz="3200" dirty="0" smtClean="0">
                <a:solidFill>
                  <a:srgbClr val="000000"/>
                </a:solidFill>
                <a:latin typeface="Calibri"/>
                <a:cs typeface="Arial" charset="0"/>
              </a:rPr>
            </a:br>
            <a:r>
              <a:rPr lang="en-GB" sz="3200" dirty="0" smtClean="0">
                <a:solidFill>
                  <a:srgbClr val="000000"/>
                </a:solidFill>
                <a:latin typeface="Calibri"/>
                <a:cs typeface="Arial" charset="0"/>
              </a:rPr>
              <a:t>B – F__ c__ …</a:t>
            </a:r>
            <a:r>
              <a:rPr lang="en-GB" sz="3200" u="sng" dirty="0" smtClean="0">
                <a:solidFill>
                  <a:srgbClr val="000000"/>
                </a:solidFill>
                <a:latin typeface="Calibri"/>
                <a:cs typeface="Arial" charset="0"/>
              </a:rPr>
              <a:t/>
            </a:r>
            <a:br>
              <a:rPr lang="en-GB" sz="3200" u="sng" dirty="0" smtClean="0">
                <a:solidFill>
                  <a:srgbClr val="000000"/>
                </a:solidFill>
                <a:latin typeface="Calibri"/>
                <a:cs typeface="Arial" charset="0"/>
              </a:rPr>
            </a:br>
            <a:r>
              <a:rPr lang="en-GB" sz="3200" dirty="0" smtClean="0">
                <a:solidFill>
                  <a:srgbClr val="000000"/>
                </a:solidFill>
                <a:latin typeface="Calibri"/>
                <a:cs typeface="Arial" charset="0"/>
              </a:rPr>
              <a:t/>
            </a:r>
            <a:br>
              <a:rPr lang="en-GB" sz="3200" dirty="0" smtClean="0">
                <a:solidFill>
                  <a:srgbClr val="000000"/>
                </a:solidFill>
                <a:latin typeface="Calibri"/>
                <a:cs typeface="Arial" charset="0"/>
              </a:rPr>
            </a:br>
            <a:r>
              <a:rPr lang="en-GB" sz="3200" dirty="0" smtClean="0">
                <a:solidFill>
                  <a:srgbClr val="000000"/>
                </a:solidFill>
                <a:latin typeface="Calibri"/>
                <a:cs typeface="Arial" charset="0"/>
              </a:rPr>
              <a:t>A - ¿Q___ h_______?</a:t>
            </a:r>
            <a:br>
              <a:rPr lang="en-GB" sz="3200" dirty="0" smtClean="0">
                <a:solidFill>
                  <a:srgbClr val="000000"/>
                </a:solidFill>
                <a:latin typeface="Calibri"/>
                <a:cs typeface="Arial" charset="0"/>
              </a:rPr>
            </a:br>
            <a:r>
              <a:rPr lang="en-GB" sz="3200" dirty="0" smtClean="0">
                <a:solidFill>
                  <a:srgbClr val="000000"/>
                </a:solidFill>
                <a:latin typeface="Calibri"/>
                <a:cs typeface="Arial" charset="0"/>
              </a:rPr>
              <a:t>B – H___ m_____ c____, p__ e_______…</a:t>
            </a:r>
            <a:r>
              <a:rPr lang="en-GB" sz="3200" u="sng" dirty="0" smtClean="0">
                <a:solidFill>
                  <a:srgbClr val="000000"/>
                </a:solidFill>
                <a:latin typeface="Calibri"/>
                <a:cs typeface="Arial" charset="0"/>
              </a:rPr>
              <a:t/>
            </a:r>
            <a:br>
              <a:rPr lang="en-GB" sz="3200" u="sng" dirty="0" smtClean="0">
                <a:solidFill>
                  <a:srgbClr val="000000"/>
                </a:solidFill>
                <a:latin typeface="Calibri"/>
                <a:cs typeface="Arial" charset="0"/>
              </a:rPr>
            </a:br>
            <a:r>
              <a:rPr lang="en-GB" sz="3200" u="sng" dirty="0" smtClean="0">
                <a:solidFill>
                  <a:srgbClr val="000000"/>
                </a:solidFill>
                <a:latin typeface="Calibri"/>
                <a:cs typeface="Arial" charset="0"/>
              </a:rPr>
              <a:t/>
            </a:r>
            <a:br>
              <a:rPr lang="en-GB" sz="3200" u="sng" dirty="0" smtClean="0">
                <a:solidFill>
                  <a:srgbClr val="000000"/>
                </a:solidFill>
                <a:latin typeface="Calibri"/>
                <a:cs typeface="Arial" charset="0"/>
              </a:rPr>
            </a:br>
            <a:r>
              <a:rPr lang="en-GB" sz="3200" dirty="0" smtClean="0">
                <a:solidFill>
                  <a:srgbClr val="000000"/>
                </a:solidFill>
                <a:latin typeface="Calibri"/>
                <a:cs typeface="Arial" charset="0"/>
              </a:rPr>
              <a:t>A – Q___ </a:t>
            </a:r>
            <a:r>
              <a:rPr lang="en-GB" sz="3200" dirty="0" err="1" smtClean="0">
                <a:solidFill>
                  <a:srgbClr val="000000"/>
                </a:solidFill>
                <a:latin typeface="Calibri"/>
                <a:cs typeface="Arial" charset="0"/>
              </a:rPr>
              <a:t>tal</a:t>
            </a:r>
            <a:r>
              <a:rPr lang="en-GB" sz="3200" dirty="0" smtClean="0">
                <a:solidFill>
                  <a:srgbClr val="000000"/>
                </a:solidFill>
                <a:latin typeface="Calibri"/>
                <a:cs typeface="Arial" charset="0"/>
              </a:rPr>
              <a:t> lo p_______?</a:t>
            </a:r>
            <a:br>
              <a:rPr lang="en-GB" sz="3200" dirty="0" smtClean="0">
                <a:solidFill>
                  <a:srgbClr val="000000"/>
                </a:solidFill>
                <a:latin typeface="Calibri"/>
                <a:cs typeface="Arial" charset="0"/>
              </a:rPr>
            </a:br>
            <a:r>
              <a:rPr lang="en-GB" sz="3200" dirty="0" smtClean="0">
                <a:solidFill>
                  <a:srgbClr val="000000"/>
                </a:solidFill>
                <a:latin typeface="Calibri"/>
                <a:cs typeface="Arial" charset="0"/>
              </a:rPr>
              <a:t>B – L_ p______…</a:t>
            </a:r>
            <a:endParaRPr lang="en-US" sz="3200" u="sng" dirty="0">
              <a:solidFill>
                <a:srgbClr val="000000"/>
              </a:solidFill>
              <a:latin typeface="Calibri"/>
              <a:cs typeface="Arial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2" t="11927" r="7000" b="31782"/>
          <a:stretch/>
        </p:blipFill>
        <p:spPr bwMode="auto">
          <a:xfrm rot="21418073">
            <a:off x="6017954" y="266229"/>
            <a:ext cx="2965842" cy="1215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980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6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60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7772400" cy="10801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 smtClean="0"/>
              <a:t>Hoy </a:t>
            </a:r>
            <a:r>
              <a:rPr lang="en-GB" b="1" dirty="0" err="1" smtClean="0"/>
              <a:t>vamos</a:t>
            </a:r>
            <a:r>
              <a:rPr lang="en-GB" b="1" dirty="0" smtClean="0"/>
              <a:t> a…</a:t>
            </a:r>
            <a:endParaRPr lang="fr-FR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1556792"/>
            <a:ext cx="7416824" cy="4680520"/>
          </a:xfrm>
        </p:spPr>
        <p:txBody>
          <a:bodyPr>
            <a:normAutofit fontScale="77500" lnSpcReduction="2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GB" b="1" u="sng" dirty="0" err="1" smtClean="0">
                <a:solidFill>
                  <a:schemeClr val="tx1"/>
                </a:solidFill>
              </a:rPr>
              <a:t>hacer</a:t>
            </a:r>
            <a:r>
              <a:rPr lang="en-GB" b="1" u="sng" dirty="0" smtClean="0">
                <a:solidFill>
                  <a:schemeClr val="tx1"/>
                </a:solidFill>
              </a:rPr>
              <a:t> un test de </a:t>
            </a:r>
            <a:r>
              <a:rPr lang="en-GB" b="1" u="sng" dirty="0" err="1" smtClean="0">
                <a:solidFill>
                  <a:schemeClr val="tx1"/>
                </a:solidFill>
              </a:rPr>
              <a:t>vocabulario</a:t>
            </a:r>
            <a:r>
              <a:rPr lang="en-GB" b="1" u="sng" dirty="0" smtClean="0">
                <a:solidFill>
                  <a:schemeClr val="tx1"/>
                </a:solidFill>
              </a:rPr>
              <a:t> (70%+)</a:t>
            </a:r>
          </a:p>
          <a:p>
            <a:pPr algn="l"/>
            <a:r>
              <a:rPr lang="en-GB" b="1" u="sng" dirty="0" smtClean="0">
                <a:solidFill>
                  <a:schemeClr val="tx1"/>
                </a:solidFill>
              </a:rPr>
              <a:t/>
            </a:r>
            <a:br>
              <a:rPr lang="en-GB" b="1" u="sng" dirty="0" smtClean="0">
                <a:solidFill>
                  <a:schemeClr val="tx1"/>
                </a:solidFill>
              </a:rPr>
            </a:br>
            <a:r>
              <a:rPr lang="en-GB" b="1" dirty="0" smtClean="0">
                <a:solidFill>
                  <a:schemeClr val="tx1"/>
                </a:solidFill>
              </a:rPr>
              <a:t>En </a:t>
            </a:r>
            <a:r>
              <a:rPr lang="en-GB" b="1" dirty="0" err="1" smtClean="0">
                <a:solidFill>
                  <a:schemeClr val="tx1"/>
                </a:solidFill>
              </a:rPr>
              <a:t>parejas</a:t>
            </a:r>
            <a:r>
              <a:rPr lang="en-GB" b="1" dirty="0" smtClean="0">
                <a:solidFill>
                  <a:schemeClr val="tx1"/>
                </a:solidFill>
              </a:rPr>
              <a:t> (2 personas)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GB" dirty="0" err="1" smtClean="0">
                <a:solidFill>
                  <a:schemeClr val="tx1"/>
                </a:solidFill>
              </a:rPr>
              <a:t>practicar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una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conversación</a:t>
            </a:r>
            <a:r>
              <a:rPr lang="en-GB" dirty="0" smtClean="0">
                <a:solidFill>
                  <a:schemeClr val="tx1"/>
                </a:solidFill>
              </a:rPr>
              <a:t> (</a:t>
            </a:r>
            <a:r>
              <a:rPr lang="en-GB" dirty="0" err="1" smtClean="0">
                <a:solidFill>
                  <a:schemeClr val="tx1"/>
                </a:solidFill>
              </a:rPr>
              <a:t>sobre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las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vacaciones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pasadas</a:t>
            </a:r>
            <a:r>
              <a:rPr lang="en-GB" dirty="0" smtClean="0">
                <a:solidFill>
                  <a:schemeClr val="tx1"/>
                </a:solidFill>
              </a:rPr>
              <a:t>)</a:t>
            </a:r>
          </a:p>
          <a:p>
            <a:pPr algn="l"/>
            <a:r>
              <a:rPr lang="en-GB" b="1" dirty="0" err="1" smtClean="0">
                <a:solidFill>
                  <a:schemeClr val="tx1"/>
                </a:solidFill>
              </a:rPr>
              <a:t>Individualmente</a:t>
            </a:r>
            <a:endParaRPr lang="en-GB" b="1" dirty="0" smtClean="0">
              <a:solidFill>
                <a:schemeClr val="tx1"/>
              </a:solidFill>
            </a:endParaRPr>
          </a:p>
          <a:p>
            <a:pPr algn="l"/>
            <a:r>
              <a:rPr lang="en-GB" dirty="0" smtClean="0">
                <a:solidFill>
                  <a:schemeClr val="tx1"/>
                </a:solidFill>
              </a:rPr>
              <a:t>2.    </a:t>
            </a:r>
            <a:r>
              <a:rPr lang="en-GB" dirty="0" err="1" smtClean="0">
                <a:solidFill>
                  <a:schemeClr val="tx1"/>
                </a:solidFill>
              </a:rPr>
              <a:t>traducir</a:t>
            </a:r>
            <a:r>
              <a:rPr lang="en-GB" dirty="0" smtClean="0">
                <a:solidFill>
                  <a:schemeClr val="tx1"/>
                </a:solidFill>
              </a:rPr>
              <a:t> 3 </a:t>
            </a:r>
            <a:r>
              <a:rPr lang="en-GB" dirty="0" err="1" smtClean="0">
                <a:solidFill>
                  <a:schemeClr val="tx1"/>
                </a:solidFill>
              </a:rPr>
              <a:t>frases</a:t>
            </a:r>
            <a:r>
              <a:rPr lang="en-GB" dirty="0" smtClean="0">
                <a:solidFill>
                  <a:schemeClr val="tx1"/>
                </a:solidFill>
              </a:rPr>
              <a:t> al </a:t>
            </a:r>
            <a:r>
              <a:rPr lang="en-GB" dirty="0" err="1" smtClean="0">
                <a:solidFill>
                  <a:schemeClr val="tx1"/>
                </a:solidFill>
              </a:rPr>
              <a:t>español</a:t>
            </a:r>
            <a:endParaRPr lang="en-GB" dirty="0" smtClean="0">
              <a:solidFill>
                <a:schemeClr val="tx1"/>
              </a:solidFill>
            </a:endParaRPr>
          </a:p>
          <a:p>
            <a:pPr algn="l"/>
            <a:r>
              <a:rPr lang="en-GB" b="1" dirty="0" smtClean="0">
                <a:solidFill>
                  <a:schemeClr val="tx1"/>
                </a:solidFill>
              </a:rPr>
              <a:t>En </a:t>
            </a:r>
            <a:r>
              <a:rPr lang="en-GB" b="1" dirty="0" err="1" smtClean="0">
                <a:solidFill>
                  <a:schemeClr val="tx1"/>
                </a:solidFill>
              </a:rPr>
              <a:t>parejas</a:t>
            </a:r>
            <a:endParaRPr lang="en-GB" b="1" dirty="0" smtClean="0">
              <a:solidFill>
                <a:schemeClr val="tx1"/>
              </a:solidFill>
            </a:endParaRPr>
          </a:p>
          <a:p>
            <a:pPr algn="l"/>
            <a:r>
              <a:rPr lang="en-GB" dirty="0" smtClean="0">
                <a:solidFill>
                  <a:schemeClr val="tx1"/>
                </a:solidFill>
              </a:rPr>
              <a:t>3.    </a:t>
            </a:r>
            <a:r>
              <a:rPr lang="en-GB" dirty="0" err="1" smtClean="0">
                <a:solidFill>
                  <a:schemeClr val="tx1"/>
                </a:solidFill>
              </a:rPr>
              <a:t>inventar</a:t>
            </a:r>
            <a:r>
              <a:rPr lang="en-GB" dirty="0" smtClean="0">
                <a:solidFill>
                  <a:schemeClr val="tx1"/>
                </a:solidFill>
              </a:rPr>
              <a:t> 3 </a:t>
            </a:r>
            <a:r>
              <a:rPr lang="en-GB" dirty="0" err="1" smtClean="0">
                <a:solidFill>
                  <a:schemeClr val="tx1"/>
                </a:solidFill>
              </a:rPr>
              <a:t>frases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b="1" dirty="0" smtClean="0">
                <a:solidFill>
                  <a:schemeClr val="tx1"/>
                </a:solidFill>
              </a:rPr>
              <a:t>en </a:t>
            </a:r>
            <a:r>
              <a:rPr lang="en-GB" b="1" dirty="0" err="1" smtClean="0">
                <a:solidFill>
                  <a:schemeClr val="tx1"/>
                </a:solidFill>
              </a:rPr>
              <a:t>inglés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para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tu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pareja</a:t>
            </a:r>
            <a:endParaRPr lang="en-GB" dirty="0">
              <a:solidFill>
                <a:schemeClr val="tx1"/>
              </a:solidFill>
            </a:endParaRPr>
          </a:p>
          <a:p>
            <a:pPr algn="l"/>
            <a:r>
              <a:rPr lang="en-GB" dirty="0" smtClean="0">
                <a:solidFill>
                  <a:schemeClr val="tx1"/>
                </a:solidFill>
              </a:rPr>
              <a:t/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Extra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dirty="0" err="1" smtClean="0">
                <a:solidFill>
                  <a:schemeClr val="tx1"/>
                </a:solidFill>
              </a:rPr>
              <a:t>hacer</a:t>
            </a:r>
            <a:r>
              <a:rPr lang="en-GB" dirty="0" smtClean="0">
                <a:solidFill>
                  <a:schemeClr val="tx1"/>
                </a:solidFill>
              </a:rPr>
              <a:t> un video con Sock Puppets</a:t>
            </a:r>
          </a:p>
          <a:p>
            <a:pPr algn="l"/>
            <a:endParaRPr lang="en-GB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31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592129"/>
              </p:ext>
            </p:extLst>
          </p:nvPr>
        </p:nvGraphicFramePr>
        <p:xfrm>
          <a:off x="323528" y="620693"/>
          <a:ext cx="7776864" cy="57606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88432"/>
                <a:gridCol w="3888432"/>
              </a:tblGrid>
              <a:tr h="4431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err="1" smtClean="0"/>
                        <a:t>Mi</a:t>
                      </a:r>
                      <a:r>
                        <a:rPr lang="en-GB" b="1" baseline="0" dirty="0" smtClean="0"/>
                        <a:t> </a:t>
                      </a:r>
                      <a:r>
                        <a:rPr lang="en-GB" b="1" baseline="0" dirty="0" err="1" smtClean="0"/>
                        <a:t>vocabulario</a:t>
                      </a:r>
                      <a:r>
                        <a:rPr lang="en-GB" b="1" baseline="0" dirty="0" smtClean="0"/>
                        <a:t> – </a:t>
                      </a:r>
                      <a:r>
                        <a:rPr lang="en-GB" b="1" baseline="0" dirty="0" err="1" smtClean="0"/>
                        <a:t>versión</a:t>
                      </a:r>
                      <a:r>
                        <a:rPr lang="en-GB" b="1" baseline="0" dirty="0" smtClean="0"/>
                        <a:t> </a:t>
                      </a:r>
                      <a:r>
                        <a:rPr lang="en-GB" b="1" baseline="0" dirty="0" err="1" smtClean="0"/>
                        <a:t>inglesa</a:t>
                      </a:r>
                      <a:endParaRPr lang="fr-FR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err="1" smtClean="0"/>
                        <a:t>Mi</a:t>
                      </a:r>
                      <a:r>
                        <a:rPr lang="en-GB" b="1" baseline="0" dirty="0" smtClean="0"/>
                        <a:t> </a:t>
                      </a:r>
                      <a:r>
                        <a:rPr lang="en-GB" b="1" baseline="0" dirty="0" err="1" smtClean="0"/>
                        <a:t>vocabulario</a:t>
                      </a:r>
                      <a:r>
                        <a:rPr lang="en-GB" b="1" baseline="0" dirty="0" smtClean="0"/>
                        <a:t>  - </a:t>
                      </a:r>
                      <a:r>
                        <a:rPr lang="en-GB" b="1" baseline="0" dirty="0" err="1" smtClean="0"/>
                        <a:t>español</a:t>
                      </a:r>
                      <a:endParaRPr lang="fr-FR" b="1" dirty="0" smtClean="0"/>
                    </a:p>
                  </a:txBody>
                  <a:tcPr/>
                </a:tc>
              </a:tr>
              <a:tr h="44312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dirty="0" smtClean="0"/>
                        <a:t>1  free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44312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dirty="0" smtClean="0"/>
                        <a:t>2  </a:t>
                      </a:r>
                      <a:r>
                        <a:rPr lang="en-GB" baseline="0" dirty="0" smtClean="0"/>
                        <a:t>room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443126">
                <a:tc>
                  <a:txBody>
                    <a:bodyPr/>
                    <a:lstStyle/>
                    <a:p>
                      <a:r>
                        <a:rPr lang="en-GB" dirty="0" smtClean="0"/>
                        <a:t>3  high-speed internet (broadband)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443126">
                <a:tc>
                  <a:txBody>
                    <a:bodyPr/>
                    <a:lstStyle/>
                    <a:p>
                      <a:r>
                        <a:rPr lang="en-GB" dirty="0" smtClean="0"/>
                        <a:t>4  there</a:t>
                      </a:r>
                      <a:r>
                        <a:rPr lang="en-GB" baseline="0" dirty="0" smtClean="0"/>
                        <a:t> was/there were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443126">
                <a:tc>
                  <a:txBody>
                    <a:bodyPr/>
                    <a:lstStyle/>
                    <a:p>
                      <a:r>
                        <a:rPr lang="en-GB" dirty="0" smtClean="0"/>
                        <a:t>5  there</a:t>
                      </a:r>
                      <a:r>
                        <a:rPr lang="en-GB" baseline="0" dirty="0" smtClean="0"/>
                        <a:t> is/there are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4431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6  it</a:t>
                      </a:r>
                      <a:r>
                        <a:rPr lang="en-GB" baseline="0" dirty="0" smtClean="0"/>
                        <a:t> has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4431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7  it</a:t>
                      </a:r>
                      <a:r>
                        <a:rPr lang="en-GB" baseline="0" dirty="0" smtClean="0"/>
                        <a:t> had / it used to have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443126"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r>
                        <a:rPr lang="en-GB" baseline="0" dirty="0" smtClean="0"/>
                        <a:t>  facilities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443126">
                <a:tc>
                  <a:txBody>
                    <a:bodyPr/>
                    <a:lstStyle/>
                    <a:p>
                      <a:r>
                        <a:rPr lang="en-GB" dirty="0" smtClean="0"/>
                        <a:t>9  car</a:t>
                      </a:r>
                      <a:r>
                        <a:rPr lang="en-GB" baseline="0" dirty="0" smtClean="0"/>
                        <a:t> park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443126"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r>
                        <a:rPr lang="en-GB" baseline="0" dirty="0" smtClean="0"/>
                        <a:t>  quiet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443126">
                <a:tc>
                  <a:txBody>
                    <a:bodyPr/>
                    <a:lstStyle/>
                    <a:p>
                      <a:r>
                        <a:rPr lang="en-GB" dirty="0" smtClean="0"/>
                        <a:t>11 </a:t>
                      </a:r>
                      <a:r>
                        <a:rPr lang="en-GB" baseline="0" dirty="0" smtClean="0"/>
                        <a:t> noisy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443126">
                <a:tc>
                  <a:txBody>
                    <a:bodyPr/>
                    <a:lstStyle/>
                    <a:p>
                      <a:r>
                        <a:rPr lang="en-GB" dirty="0" smtClean="0"/>
                        <a:t>12  to enjoy the holidays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3528" y="116632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prstClr val="black"/>
                </a:solidFill>
              </a:rPr>
              <a:t>vocabulario</a:t>
            </a:r>
            <a:r>
              <a:rPr lang="en-GB" b="1" dirty="0" smtClean="0">
                <a:solidFill>
                  <a:prstClr val="black"/>
                </a:solidFill>
              </a:rPr>
              <a:t> 5 (</a:t>
            </a:r>
            <a:r>
              <a:rPr lang="en-GB" b="1" dirty="0" err="1" smtClean="0">
                <a:solidFill>
                  <a:prstClr val="black"/>
                </a:solidFill>
              </a:rPr>
              <a:t>para</a:t>
            </a:r>
            <a:r>
              <a:rPr lang="en-GB" b="1" dirty="0" smtClean="0">
                <a:solidFill>
                  <a:prstClr val="black"/>
                </a:solidFill>
              </a:rPr>
              <a:t> el 29 de mayo 2012)</a:t>
            </a:r>
            <a:endParaRPr lang="fr-FR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73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227682"/>
              </p:ext>
            </p:extLst>
          </p:nvPr>
        </p:nvGraphicFramePr>
        <p:xfrm>
          <a:off x="323528" y="620693"/>
          <a:ext cx="7776864" cy="57606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88432"/>
                <a:gridCol w="3888432"/>
              </a:tblGrid>
              <a:tr h="4431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err="1" smtClean="0"/>
                        <a:t>Mi</a:t>
                      </a:r>
                      <a:r>
                        <a:rPr lang="en-GB" b="1" baseline="0" dirty="0" smtClean="0"/>
                        <a:t> </a:t>
                      </a:r>
                      <a:r>
                        <a:rPr lang="en-GB" b="1" baseline="0" dirty="0" err="1" smtClean="0"/>
                        <a:t>vocabulario</a:t>
                      </a:r>
                      <a:r>
                        <a:rPr lang="en-GB" b="1" baseline="0" dirty="0" smtClean="0"/>
                        <a:t> – </a:t>
                      </a:r>
                      <a:r>
                        <a:rPr lang="en-GB" b="1" baseline="0" dirty="0" err="1" smtClean="0"/>
                        <a:t>versión</a:t>
                      </a:r>
                      <a:r>
                        <a:rPr lang="en-GB" b="1" baseline="0" dirty="0" smtClean="0"/>
                        <a:t> </a:t>
                      </a:r>
                      <a:r>
                        <a:rPr lang="en-GB" b="1" baseline="0" dirty="0" err="1" smtClean="0"/>
                        <a:t>inglesa</a:t>
                      </a:r>
                      <a:endParaRPr lang="fr-FR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err="1" smtClean="0"/>
                        <a:t>Mi</a:t>
                      </a:r>
                      <a:r>
                        <a:rPr lang="en-GB" b="1" baseline="0" dirty="0" smtClean="0"/>
                        <a:t> </a:t>
                      </a:r>
                      <a:r>
                        <a:rPr lang="en-GB" b="1" baseline="0" dirty="0" err="1" smtClean="0"/>
                        <a:t>vocabulario</a:t>
                      </a:r>
                      <a:r>
                        <a:rPr lang="en-GB" b="1" baseline="0" dirty="0" smtClean="0"/>
                        <a:t>  - </a:t>
                      </a:r>
                      <a:r>
                        <a:rPr lang="en-GB" b="1" baseline="0" dirty="0" err="1" smtClean="0"/>
                        <a:t>español</a:t>
                      </a:r>
                      <a:endParaRPr lang="fr-FR" b="1" dirty="0" smtClean="0"/>
                    </a:p>
                  </a:txBody>
                  <a:tcPr/>
                </a:tc>
              </a:tr>
              <a:tr h="44312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dirty="0" smtClean="0"/>
                        <a:t>1  free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libre</a:t>
                      </a:r>
                      <a:r>
                        <a:rPr lang="en-GB" dirty="0" smtClean="0"/>
                        <a:t> (available) / gratis (no cost)</a:t>
                      </a:r>
                      <a:endParaRPr lang="fr-FR" dirty="0"/>
                    </a:p>
                  </a:txBody>
                  <a:tcPr/>
                </a:tc>
              </a:tr>
              <a:tr h="44312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dirty="0" smtClean="0"/>
                        <a:t>2  </a:t>
                      </a:r>
                      <a:r>
                        <a:rPr lang="en-GB" baseline="0" dirty="0" smtClean="0"/>
                        <a:t>room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la </a:t>
                      </a:r>
                      <a:r>
                        <a:rPr lang="en-GB" dirty="0" err="1" smtClean="0"/>
                        <a:t>habitación</a:t>
                      </a:r>
                      <a:endParaRPr lang="fr-FR" dirty="0"/>
                    </a:p>
                  </a:txBody>
                  <a:tcPr/>
                </a:tc>
              </a:tr>
              <a:tr h="443126">
                <a:tc>
                  <a:txBody>
                    <a:bodyPr/>
                    <a:lstStyle/>
                    <a:p>
                      <a:r>
                        <a:rPr lang="en-GB" dirty="0" smtClean="0"/>
                        <a:t>3  high-speed internet (broadband)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Internet de </a:t>
                      </a:r>
                      <a:r>
                        <a:rPr lang="en-GB" dirty="0" err="1" smtClean="0"/>
                        <a:t>alta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velocidad</a:t>
                      </a:r>
                      <a:endParaRPr lang="fr-FR" dirty="0"/>
                    </a:p>
                  </a:txBody>
                  <a:tcPr/>
                </a:tc>
              </a:tr>
              <a:tr h="443126">
                <a:tc>
                  <a:txBody>
                    <a:bodyPr/>
                    <a:lstStyle/>
                    <a:p>
                      <a:r>
                        <a:rPr lang="en-GB" dirty="0" smtClean="0"/>
                        <a:t>4  there</a:t>
                      </a:r>
                      <a:r>
                        <a:rPr lang="en-GB" baseline="0" dirty="0" smtClean="0"/>
                        <a:t> was/there were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había</a:t>
                      </a:r>
                      <a:endParaRPr lang="fr-FR" dirty="0"/>
                    </a:p>
                  </a:txBody>
                  <a:tcPr/>
                </a:tc>
              </a:tr>
              <a:tr h="443126">
                <a:tc>
                  <a:txBody>
                    <a:bodyPr/>
                    <a:lstStyle/>
                    <a:p>
                      <a:r>
                        <a:rPr lang="en-GB" dirty="0" smtClean="0"/>
                        <a:t>5  there</a:t>
                      </a:r>
                      <a:r>
                        <a:rPr lang="en-GB" baseline="0" dirty="0" smtClean="0"/>
                        <a:t> is/there are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hay</a:t>
                      </a:r>
                      <a:endParaRPr lang="fr-FR" dirty="0"/>
                    </a:p>
                  </a:txBody>
                  <a:tcPr/>
                </a:tc>
              </a:tr>
              <a:tr h="4431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6  it</a:t>
                      </a:r>
                      <a:r>
                        <a:rPr lang="en-GB" baseline="0" dirty="0" smtClean="0"/>
                        <a:t> has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tiene</a:t>
                      </a:r>
                      <a:endParaRPr lang="fr-FR" dirty="0"/>
                    </a:p>
                  </a:txBody>
                  <a:tcPr/>
                </a:tc>
              </a:tr>
              <a:tr h="4431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7  it</a:t>
                      </a:r>
                      <a:r>
                        <a:rPr lang="en-GB" baseline="0" dirty="0" smtClean="0"/>
                        <a:t> had / it used to have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tenía</a:t>
                      </a:r>
                      <a:endParaRPr lang="fr-FR" dirty="0"/>
                    </a:p>
                  </a:txBody>
                  <a:tcPr/>
                </a:tc>
              </a:tr>
              <a:tr h="443126"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r>
                        <a:rPr lang="en-GB" baseline="0" dirty="0" smtClean="0"/>
                        <a:t>  facilities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las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instalaciones</a:t>
                      </a:r>
                      <a:endParaRPr lang="fr-FR" dirty="0"/>
                    </a:p>
                  </a:txBody>
                  <a:tcPr/>
                </a:tc>
              </a:tr>
              <a:tr h="443126">
                <a:tc>
                  <a:txBody>
                    <a:bodyPr/>
                    <a:lstStyle/>
                    <a:p>
                      <a:r>
                        <a:rPr lang="en-GB" dirty="0" smtClean="0"/>
                        <a:t>9  car</a:t>
                      </a:r>
                      <a:r>
                        <a:rPr lang="en-GB" baseline="0" dirty="0" smtClean="0"/>
                        <a:t> park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el </a:t>
                      </a:r>
                      <a:r>
                        <a:rPr lang="en-GB" dirty="0" err="1" smtClean="0"/>
                        <a:t>aparcamiento</a:t>
                      </a:r>
                      <a:endParaRPr lang="fr-FR" dirty="0"/>
                    </a:p>
                  </a:txBody>
                  <a:tcPr/>
                </a:tc>
              </a:tr>
              <a:tr h="443126"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r>
                        <a:rPr lang="en-GB" baseline="0" dirty="0" smtClean="0"/>
                        <a:t>  quiet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tranquilo</a:t>
                      </a:r>
                      <a:endParaRPr lang="fr-FR" dirty="0"/>
                    </a:p>
                  </a:txBody>
                  <a:tcPr/>
                </a:tc>
              </a:tr>
              <a:tr h="443126">
                <a:tc>
                  <a:txBody>
                    <a:bodyPr/>
                    <a:lstStyle/>
                    <a:p>
                      <a:r>
                        <a:rPr lang="en-GB" dirty="0" smtClean="0"/>
                        <a:t>11 </a:t>
                      </a:r>
                      <a:r>
                        <a:rPr lang="en-GB" baseline="0" dirty="0" smtClean="0"/>
                        <a:t> noisy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ruidoso</a:t>
                      </a:r>
                      <a:endParaRPr lang="fr-FR" dirty="0"/>
                    </a:p>
                  </a:txBody>
                  <a:tcPr/>
                </a:tc>
              </a:tr>
              <a:tr h="443126">
                <a:tc>
                  <a:txBody>
                    <a:bodyPr/>
                    <a:lstStyle/>
                    <a:p>
                      <a:r>
                        <a:rPr lang="en-GB" dirty="0" smtClean="0"/>
                        <a:t>12  to enjoy the holidays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disfrutar</a:t>
                      </a:r>
                      <a:r>
                        <a:rPr lang="en-GB" dirty="0" smtClean="0"/>
                        <a:t> de </a:t>
                      </a:r>
                      <a:r>
                        <a:rPr lang="en-GB" dirty="0" err="1" smtClean="0"/>
                        <a:t>las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vacaciones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3528" y="116632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prstClr val="black"/>
                </a:solidFill>
              </a:rPr>
              <a:t>vocabulario</a:t>
            </a:r>
            <a:r>
              <a:rPr lang="en-GB" b="1" dirty="0" smtClean="0">
                <a:solidFill>
                  <a:prstClr val="black"/>
                </a:solidFill>
              </a:rPr>
              <a:t> 5 (</a:t>
            </a:r>
            <a:r>
              <a:rPr lang="en-GB" b="1" dirty="0" err="1" smtClean="0">
                <a:solidFill>
                  <a:prstClr val="black"/>
                </a:solidFill>
              </a:rPr>
              <a:t>para</a:t>
            </a:r>
            <a:r>
              <a:rPr lang="en-GB" b="1" dirty="0" smtClean="0">
                <a:solidFill>
                  <a:prstClr val="black"/>
                </a:solidFill>
              </a:rPr>
              <a:t> el 29 de mayo 2012)</a:t>
            </a:r>
            <a:endParaRPr lang="fr-FR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57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17980" y="420580"/>
            <a:ext cx="7586158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3200" dirty="0" smtClean="0">
                <a:solidFill>
                  <a:srgbClr val="000000"/>
                </a:solidFill>
                <a:latin typeface="Calibri"/>
                <a:cs typeface="Arial" charset="0"/>
              </a:rPr>
              <a:t>A - ¿</a:t>
            </a:r>
            <a:r>
              <a:rPr lang="en-GB" sz="3200" dirty="0" err="1" smtClean="0">
                <a:solidFill>
                  <a:srgbClr val="000000"/>
                </a:solidFill>
                <a:latin typeface="Calibri"/>
                <a:cs typeface="Arial" charset="0"/>
              </a:rPr>
              <a:t>Adónde</a:t>
            </a:r>
            <a:r>
              <a:rPr lang="en-GB" sz="3200" dirty="0" smtClean="0">
                <a:solidFill>
                  <a:srgbClr val="000000"/>
                </a:solidFill>
                <a:latin typeface="Calibri"/>
                <a:cs typeface="Arial" charset="0"/>
              </a:rPr>
              <a:t> </a:t>
            </a:r>
            <a:r>
              <a:rPr lang="en-GB" sz="3200" dirty="0" err="1" smtClean="0">
                <a:solidFill>
                  <a:srgbClr val="000000"/>
                </a:solidFill>
                <a:latin typeface="Calibri"/>
                <a:cs typeface="Arial" charset="0"/>
              </a:rPr>
              <a:t>fuiste</a:t>
            </a:r>
            <a:r>
              <a:rPr lang="en-GB" sz="3200" dirty="0" smtClean="0">
                <a:solidFill>
                  <a:srgbClr val="000000"/>
                </a:solidFill>
                <a:latin typeface="Calibri"/>
                <a:cs typeface="Arial" charset="0"/>
              </a:rPr>
              <a:t> de </a:t>
            </a:r>
            <a:r>
              <a:rPr lang="en-GB" sz="3200" dirty="0" err="1" smtClean="0">
                <a:solidFill>
                  <a:srgbClr val="000000"/>
                </a:solidFill>
                <a:latin typeface="Calibri"/>
                <a:cs typeface="Arial" charset="0"/>
              </a:rPr>
              <a:t>vacaciones</a:t>
            </a:r>
            <a:r>
              <a:rPr lang="en-GB" sz="3200" dirty="0" smtClean="0">
                <a:solidFill>
                  <a:srgbClr val="000000"/>
                </a:solidFill>
                <a:latin typeface="Calibri"/>
                <a:cs typeface="Arial" charset="0"/>
              </a:rPr>
              <a:t>?</a:t>
            </a:r>
            <a:br>
              <a:rPr lang="en-GB" sz="3200" dirty="0" smtClean="0">
                <a:solidFill>
                  <a:srgbClr val="000000"/>
                </a:solidFill>
                <a:latin typeface="Calibri"/>
                <a:cs typeface="Arial" charset="0"/>
              </a:rPr>
            </a:br>
            <a:r>
              <a:rPr lang="en-GB" sz="3200" dirty="0" smtClean="0">
                <a:solidFill>
                  <a:srgbClr val="000000"/>
                </a:solidFill>
                <a:latin typeface="Calibri"/>
                <a:cs typeface="Arial" charset="0"/>
              </a:rPr>
              <a:t>B - </a:t>
            </a:r>
            <a:r>
              <a:rPr lang="en-GB" sz="3200" dirty="0" err="1" smtClean="0">
                <a:solidFill>
                  <a:srgbClr val="000000"/>
                </a:solidFill>
                <a:latin typeface="Calibri"/>
                <a:cs typeface="Arial" charset="0"/>
              </a:rPr>
              <a:t>Fui</a:t>
            </a:r>
            <a:r>
              <a:rPr lang="en-GB" sz="3200" dirty="0" smtClean="0">
                <a:solidFill>
                  <a:srgbClr val="000000"/>
                </a:solidFill>
                <a:latin typeface="Calibri"/>
                <a:cs typeface="Arial" charset="0"/>
              </a:rPr>
              <a:t> a …</a:t>
            </a:r>
            <a:r>
              <a:rPr lang="en-GB" sz="3200" u="sng" dirty="0" smtClean="0">
                <a:solidFill>
                  <a:srgbClr val="000000"/>
                </a:solidFill>
                <a:latin typeface="Calibri"/>
                <a:cs typeface="Arial" charset="0"/>
              </a:rPr>
              <a:t/>
            </a:r>
            <a:br>
              <a:rPr lang="en-GB" sz="3200" u="sng" dirty="0" smtClean="0">
                <a:solidFill>
                  <a:srgbClr val="000000"/>
                </a:solidFill>
                <a:latin typeface="Calibri"/>
                <a:cs typeface="Arial" charset="0"/>
              </a:rPr>
            </a:br>
            <a:r>
              <a:rPr lang="en-GB" sz="3200" dirty="0" smtClean="0">
                <a:solidFill>
                  <a:srgbClr val="000000"/>
                </a:solidFill>
                <a:latin typeface="Calibri"/>
                <a:cs typeface="Arial" charset="0"/>
              </a:rPr>
              <a:t/>
            </a:r>
            <a:br>
              <a:rPr lang="en-GB" sz="3200" dirty="0" smtClean="0">
                <a:solidFill>
                  <a:srgbClr val="000000"/>
                </a:solidFill>
                <a:latin typeface="Calibri"/>
                <a:cs typeface="Arial" charset="0"/>
              </a:rPr>
            </a:br>
            <a:r>
              <a:rPr lang="en-GB" sz="3200" dirty="0" smtClean="0">
                <a:solidFill>
                  <a:srgbClr val="000000"/>
                </a:solidFill>
                <a:latin typeface="Calibri"/>
                <a:cs typeface="Arial" charset="0"/>
              </a:rPr>
              <a:t>A - </a:t>
            </a:r>
            <a:r>
              <a:rPr lang="en-GB" sz="3200" dirty="0">
                <a:solidFill>
                  <a:srgbClr val="000000"/>
                </a:solidFill>
                <a:latin typeface="Calibri"/>
                <a:cs typeface="Arial" charset="0"/>
              </a:rPr>
              <a:t>¿Con </a:t>
            </a:r>
            <a:r>
              <a:rPr lang="en-GB" sz="3200" dirty="0" err="1">
                <a:solidFill>
                  <a:srgbClr val="000000"/>
                </a:solidFill>
                <a:latin typeface="Calibri"/>
                <a:cs typeface="Arial" charset="0"/>
              </a:rPr>
              <a:t>quién</a:t>
            </a:r>
            <a:r>
              <a:rPr lang="en-GB" sz="3200" dirty="0">
                <a:solidFill>
                  <a:srgbClr val="000000"/>
                </a:solidFill>
                <a:latin typeface="Calibri"/>
                <a:cs typeface="Arial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Calibri"/>
                <a:cs typeface="Arial" charset="0"/>
              </a:rPr>
              <a:t>fuiste</a:t>
            </a:r>
            <a:r>
              <a:rPr lang="en-GB" sz="3200" dirty="0" smtClean="0">
                <a:solidFill>
                  <a:srgbClr val="000000"/>
                </a:solidFill>
                <a:latin typeface="Calibri"/>
                <a:cs typeface="Arial" charset="0"/>
              </a:rPr>
              <a:t>?</a:t>
            </a:r>
            <a:br>
              <a:rPr lang="en-GB" sz="3200" dirty="0" smtClean="0">
                <a:solidFill>
                  <a:srgbClr val="000000"/>
                </a:solidFill>
                <a:latin typeface="Calibri"/>
                <a:cs typeface="Arial" charset="0"/>
              </a:rPr>
            </a:br>
            <a:r>
              <a:rPr lang="en-GB" sz="3200" dirty="0" smtClean="0">
                <a:solidFill>
                  <a:srgbClr val="000000"/>
                </a:solidFill>
                <a:latin typeface="Calibri"/>
                <a:cs typeface="Arial" charset="0"/>
              </a:rPr>
              <a:t>B - </a:t>
            </a:r>
            <a:r>
              <a:rPr lang="en-GB" sz="3200" dirty="0" err="1">
                <a:solidFill>
                  <a:srgbClr val="000000"/>
                </a:solidFill>
                <a:latin typeface="Calibri"/>
                <a:cs typeface="Arial" charset="0"/>
              </a:rPr>
              <a:t>Fui</a:t>
            </a:r>
            <a:r>
              <a:rPr lang="en-GB" sz="3200" dirty="0">
                <a:solidFill>
                  <a:srgbClr val="000000"/>
                </a:solidFill>
                <a:latin typeface="Calibri"/>
                <a:cs typeface="Arial" charset="0"/>
              </a:rPr>
              <a:t> </a:t>
            </a:r>
            <a:r>
              <a:rPr lang="en-GB" sz="3200" dirty="0" smtClean="0">
                <a:solidFill>
                  <a:srgbClr val="000000"/>
                </a:solidFill>
                <a:latin typeface="Calibri"/>
                <a:cs typeface="Arial" charset="0"/>
              </a:rPr>
              <a:t>con …</a:t>
            </a:r>
            <a:r>
              <a:rPr lang="en-GB" sz="3200" u="sng" dirty="0" smtClean="0">
                <a:solidFill>
                  <a:srgbClr val="000000"/>
                </a:solidFill>
                <a:latin typeface="Calibri"/>
                <a:cs typeface="Arial" charset="0"/>
              </a:rPr>
              <a:t/>
            </a:r>
            <a:br>
              <a:rPr lang="en-GB" sz="3200" u="sng" dirty="0" smtClean="0">
                <a:solidFill>
                  <a:srgbClr val="000000"/>
                </a:solidFill>
                <a:latin typeface="Calibri"/>
                <a:cs typeface="Arial" charset="0"/>
              </a:rPr>
            </a:br>
            <a:r>
              <a:rPr lang="en-GB" sz="3200" dirty="0" smtClean="0">
                <a:solidFill>
                  <a:srgbClr val="000000"/>
                </a:solidFill>
                <a:latin typeface="Calibri"/>
                <a:cs typeface="Arial" charset="0"/>
              </a:rPr>
              <a:t/>
            </a:r>
            <a:br>
              <a:rPr lang="en-GB" sz="3200" dirty="0" smtClean="0">
                <a:solidFill>
                  <a:srgbClr val="000000"/>
                </a:solidFill>
                <a:latin typeface="Calibri"/>
                <a:cs typeface="Arial" charset="0"/>
              </a:rPr>
            </a:br>
            <a:r>
              <a:rPr lang="en-GB" sz="3200" dirty="0" smtClean="0">
                <a:solidFill>
                  <a:srgbClr val="000000"/>
                </a:solidFill>
                <a:latin typeface="Calibri"/>
                <a:cs typeface="Arial" charset="0"/>
              </a:rPr>
              <a:t>A - ¿</a:t>
            </a:r>
            <a:r>
              <a:rPr lang="en-GB" sz="3200" dirty="0" err="1" smtClean="0">
                <a:solidFill>
                  <a:srgbClr val="000000"/>
                </a:solidFill>
                <a:latin typeface="Calibri"/>
                <a:cs typeface="Arial" charset="0"/>
              </a:rPr>
              <a:t>Qué</a:t>
            </a:r>
            <a:r>
              <a:rPr lang="en-GB" sz="3200" dirty="0" smtClean="0">
                <a:solidFill>
                  <a:srgbClr val="000000"/>
                </a:solidFill>
                <a:latin typeface="Calibri"/>
                <a:cs typeface="Arial" charset="0"/>
              </a:rPr>
              <a:t> </a:t>
            </a:r>
            <a:r>
              <a:rPr lang="en-GB" sz="3200" dirty="0" err="1" smtClean="0">
                <a:solidFill>
                  <a:srgbClr val="000000"/>
                </a:solidFill>
                <a:latin typeface="Calibri"/>
                <a:cs typeface="Arial" charset="0"/>
              </a:rPr>
              <a:t>hiciste</a:t>
            </a:r>
            <a:r>
              <a:rPr lang="en-GB" sz="3200" dirty="0" smtClean="0">
                <a:solidFill>
                  <a:srgbClr val="000000"/>
                </a:solidFill>
                <a:latin typeface="Calibri"/>
                <a:cs typeface="Arial" charset="0"/>
              </a:rPr>
              <a:t>?</a:t>
            </a:r>
            <a:br>
              <a:rPr lang="en-GB" sz="3200" dirty="0" smtClean="0">
                <a:solidFill>
                  <a:srgbClr val="000000"/>
                </a:solidFill>
                <a:latin typeface="Calibri"/>
                <a:cs typeface="Arial" charset="0"/>
              </a:rPr>
            </a:br>
            <a:r>
              <a:rPr lang="en-GB" sz="3200" dirty="0" smtClean="0">
                <a:solidFill>
                  <a:srgbClr val="000000"/>
                </a:solidFill>
                <a:latin typeface="Calibri"/>
                <a:cs typeface="Arial" charset="0"/>
              </a:rPr>
              <a:t>B – </a:t>
            </a:r>
            <a:r>
              <a:rPr lang="en-GB" sz="3200" dirty="0" err="1" smtClean="0">
                <a:solidFill>
                  <a:srgbClr val="000000"/>
                </a:solidFill>
                <a:latin typeface="Calibri"/>
                <a:cs typeface="Arial" charset="0"/>
              </a:rPr>
              <a:t>Hice</a:t>
            </a:r>
            <a:r>
              <a:rPr lang="en-GB" sz="3200" dirty="0" smtClean="0">
                <a:solidFill>
                  <a:srgbClr val="000000"/>
                </a:solidFill>
                <a:latin typeface="Calibri"/>
                <a:cs typeface="Arial" charset="0"/>
              </a:rPr>
              <a:t> </a:t>
            </a:r>
            <a:r>
              <a:rPr lang="en-GB" sz="3200" dirty="0" err="1" smtClean="0">
                <a:solidFill>
                  <a:srgbClr val="000000"/>
                </a:solidFill>
                <a:latin typeface="Calibri"/>
                <a:cs typeface="Arial" charset="0"/>
              </a:rPr>
              <a:t>muchas</a:t>
            </a:r>
            <a:r>
              <a:rPr lang="en-GB" sz="3200" dirty="0" smtClean="0">
                <a:solidFill>
                  <a:srgbClr val="000000"/>
                </a:solidFill>
                <a:latin typeface="Calibri"/>
                <a:cs typeface="Arial" charset="0"/>
              </a:rPr>
              <a:t> </a:t>
            </a:r>
            <a:r>
              <a:rPr lang="en-GB" sz="3200" dirty="0" err="1" smtClean="0">
                <a:solidFill>
                  <a:srgbClr val="000000"/>
                </a:solidFill>
                <a:latin typeface="Calibri"/>
                <a:cs typeface="Arial" charset="0"/>
              </a:rPr>
              <a:t>cosas</a:t>
            </a:r>
            <a:r>
              <a:rPr lang="en-GB" sz="3200" dirty="0" smtClean="0">
                <a:solidFill>
                  <a:srgbClr val="000000"/>
                </a:solidFill>
                <a:latin typeface="Calibri"/>
                <a:cs typeface="Arial" charset="0"/>
              </a:rPr>
              <a:t>, </a:t>
            </a:r>
            <a:r>
              <a:rPr lang="en-GB" sz="3200" dirty="0" err="1" smtClean="0">
                <a:solidFill>
                  <a:srgbClr val="000000"/>
                </a:solidFill>
                <a:latin typeface="Calibri"/>
                <a:cs typeface="Arial" charset="0"/>
              </a:rPr>
              <a:t>por</a:t>
            </a:r>
            <a:r>
              <a:rPr lang="en-GB" sz="3200" dirty="0" smtClean="0">
                <a:solidFill>
                  <a:srgbClr val="000000"/>
                </a:solidFill>
                <a:latin typeface="Calibri"/>
                <a:cs typeface="Arial" charset="0"/>
              </a:rPr>
              <a:t> </a:t>
            </a:r>
            <a:r>
              <a:rPr lang="en-GB" sz="3200" dirty="0" err="1" smtClean="0">
                <a:solidFill>
                  <a:srgbClr val="000000"/>
                </a:solidFill>
                <a:latin typeface="Calibri"/>
                <a:cs typeface="Arial" charset="0"/>
              </a:rPr>
              <a:t>ejemplo</a:t>
            </a:r>
            <a:r>
              <a:rPr lang="en-GB" sz="3200" dirty="0" smtClean="0">
                <a:solidFill>
                  <a:srgbClr val="000000"/>
                </a:solidFill>
                <a:latin typeface="Calibri"/>
                <a:cs typeface="Arial" charset="0"/>
              </a:rPr>
              <a:t>…</a:t>
            </a:r>
            <a:r>
              <a:rPr lang="en-GB" sz="3200" u="sng" dirty="0" smtClean="0">
                <a:solidFill>
                  <a:srgbClr val="000000"/>
                </a:solidFill>
                <a:latin typeface="Calibri"/>
                <a:cs typeface="Arial" charset="0"/>
              </a:rPr>
              <a:t/>
            </a:r>
            <a:br>
              <a:rPr lang="en-GB" sz="3200" u="sng" dirty="0" smtClean="0">
                <a:solidFill>
                  <a:srgbClr val="000000"/>
                </a:solidFill>
                <a:latin typeface="Calibri"/>
                <a:cs typeface="Arial" charset="0"/>
              </a:rPr>
            </a:br>
            <a:r>
              <a:rPr lang="en-GB" sz="3200" u="sng" dirty="0" smtClean="0">
                <a:solidFill>
                  <a:srgbClr val="000000"/>
                </a:solidFill>
                <a:latin typeface="Calibri"/>
                <a:cs typeface="Arial" charset="0"/>
              </a:rPr>
              <a:t/>
            </a:r>
            <a:br>
              <a:rPr lang="en-GB" sz="3200" u="sng" dirty="0" smtClean="0">
                <a:solidFill>
                  <a:srgbClr val="000000"/>
                </a:solidFill>
                <a:latin typeface="Calibri"/>
                <a:cs typeface="Arial" charset="0"/>
              </a:rPr>
            </a:br>
            <a:r>
              <a:rPr lang="en-GB" sz="3200" dirty="0" smtClean="0">
                <a:solidFill>
                  <a:srgbClr val="000000"/>
                </a:solidFill>
                <a:latin typeface="Calibri"/>
                <a:cs typeface="Arial" charset="0"/>
              </a:rPr>
              <a:t>A – </a:t>
            </a:r>
            <a:r>
              <a:rPr lang="en-GB" sz="3200" dirty="0" err="1" smtClean="0">
                <a:solidFill>
                  <a:srgbClr val="000000"/>
                </a:solidFill>
                <a:latin typeface="Calibri"/>
                <a:cs typeface="Arial" charset="0"/>
              </a:rPr>
              <a:t>Qué</a:t>
            </a:r>
            <a:r>
              <a:rPr lang="en-GB" sz="3200" dirty="0" smtClean="0">
                <a:solidFill>
                  <a:srgbClr val="000000"/>
                </a:solidFill>
                <a:latin typeface="Calibri"/>
                <a:cs typeface="Arial" charset="0"/>
              </a:rPr>
              <a:t> </a:t>
            </a:r>
            <a:r>
              <a:rPr lang="en-GB" sz="3200" dirty="0" err="1" smtClean="0">
                <a:solidFill>
                  <a:srgbClr val="000000"/>
                </a:solidFill>
                <a:latin typeface="Calibri"/>
                <a:cs typeface="Arial" charset="0"/>
              </a:rPr>
              <a:t>tal</a:t>
            </a:r>
            <a:r>
              <a:rPr lang="en-GB" sz="3200" dirty="0" smtClean="0">
                <a:solidFill>
                  <a:srgbClr val="000000"/>
                </a:solidFill>
                <a:latin typeface="Calibri"/>
                <a:cs typeface="Arial" charset="0"/>
              </a:rPr>
              <a:t> lo </a:t>
            </a:r>
            <a:r>
              <a:rPr lang="en-GB" sz="3200" dirty="0" err="1" smtClean="0">
                <a:solidFill>
                  <a:srgbClr val="000000"/>
                </a:solidFill>
                <a:latin typeface="Calibri"/>
                <a:cs typeface="Arial" charset="0"/>
              </a:rPr>
              <a:t>pasaste</a:t>
            </a:r>
            <a:r>
              <a:rPr lang="en-GB" sz="3200" dirty="0" smtClean="0">
                <a:solidFill>
                  <a:srgbClr val="000000"/>
                </a:solidFill>
                <a:latin typeface="Calibri"/>
                <a:cs typeface="Arial" charset="0"/>
              </a:rPr>
              <a:t>?</a:t>
            </a:r>
            <a:br>
              <a:rPr lang="en-GB" sz="3200" dirty="0" smtClean="0">
                <a:solidFill>
                  <a:srgbClr val="000000"/>
                </a:solidFill>
                <a:latin typeface="Calibri"/>
                <a:cs typeface="Arial" charset="0"/>
              </a:rPr>
            </a:br>
            <a:r>
              <a:rPr lang="en-GB" sz="3200" dirty="0" smtClean="0">
                <a:solidFill>
                  <a:srgbClr val="000000"/>
                </a:solidFill>
                <a:latin typeface="Calibri"/>
                <a:cs typeface="Arial" charset="0"/>
              </a:rPr>
              <a:t>B – Lo </a:t>
            </a:r>
            <a:r>
              <a:rPr lang="en-GB" sz="3200" dirty="0" err="1" smtClean="0">
                <a:solidFill>
                  <a:srgbClr val="000000"/>
                </a:solidFill>
                <a:latin typeface="Calibri"/>
                <a:cs typeface="Arial" charset="0"/>
              </a:rPr>
              <a:t>pasé</a:t>
            </a:r>
            <a:r>
              <a:rPr lang="en-GB" sz="3200" dirty="0" smtClean="0">
                <a:solidFill>
                  <a:srgbClr val="000000"/>
                </a:solidFill>
                <a:latin typeface="Calibri"/>
                <a:cs typeface="Arial" charset="0"/>
              </a:rPr>
              <a:t>…</a:t>
            </a:r>
            <a:endParaRPr lang="en-US" sz="3200" u="sng" dirty="0">
              <a:solidFill>
                <a:srgbClr val="000000"/>
              </a:solidFill>
              <a:latin typeface="Calibri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2" t="11927" r="7000" b="31782"/>
          <a:stretch/>
        </p:blipFill>
        <p:spPr bwMode="auto">
          <a:xfrm rot="21418073">
            <a:off x="6017954" y="266229"/>
            <a:ext cx="2965842" cy="1215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213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7772400" cy="10801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 smtClean="0"/>
              <a:t>Hoy </a:t>
            </a:r>
            <a:r>
              <a:rPr lang="en-GB" b="1" dirty="0" err="1" smtClean="0"/>
              <a:t>vamos</a:t>
            </a:r>
            <a:r>
              <a:rPr lang="en-GB" b="1" dirty="0" smtClean="0"/>
              <a:t> a…</a:t>
            </a:r>
            <a:endParaRPr lang="fr-FR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1556792"/>
            <a:ext cx="7416824" cy="4680520"/>
          </a:xfrm>
        </p:spPr>
        <p:txBody>
          <a:bodyPr>
            <a:normAutofit fontScale="77500" lnSpcReduction="2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GB" strike="sngStrike" dirty="0" err="1" smtClean="0">
                <a:solidFill>
                  <a:schemeClr val="tx1"/>
                </a:solidFill>
              </a:rPr>
              <a:t>hacer</a:t>
            </a:r>
            <a:r>
              <a:rPr lang="en-GB" strike="sngStrike" dirty="0" smtClean="0">
                <a:solidFill>
                  <a:schemeClr val="tx1"/>
                </a:solidFill>
              </a:rPr>
              <a:t> un test de </a:t>
            </a:r>
            <a:r>
              <a:rPr lang="en-GB" strike="sngStrike" dirty="0" err="1" smtClean="0">
                <a:solidFill>
                  <a:schemeClr val="tx1"/>
                </a:solidFill>
              </a:rPr>
              <a:t>vocabulario</a:t>
            </a:r>
            <a:r>
              <a:rPr lang="en-GB" strike="sngStrike" dirty="0" smtClean="0">
                <a:solidFill>
                  <a:schemeClr val="tx1"/>
                </a:solidFill>
              </a:rPr>
              <a:t> (70%+)</a:t>
            </a:r>
          </a:p>
          <a:p>
            <a:pPr algn="l"/>
            <a:r>
              <a:rPr lang="en-GB" b="1" u="sng" dirty="0" smtClean="0">
                <a:solidFill>
                  <a:schemeClr val="tx1"/>
                </a:solidFill>
              </a:rPr>
              <a:t/>
            </a:r>
            <a:br>
              <a:rPr lang="en-GB" b="1" u="sng" dirty="0" smtClean="0">
                <a:solidFill>
                  <a:schemeClr val="tx1"/>
                </a:solidFill>
              </a:rPr>
            </a:br>
            <a:r>
              <a:rPr lang="en-GB" b="1" dirty="0" smtClean="0">
                <a:solidFill>
                  <a:schemeClr val="tx1"/>
                </a:solidFill>
              </a:rPr>
              <a:t>En </a:t>
            </a:r>
            <a:r>
              <a:rPr lang="en-GB" b="1" dirty="0" err="1" smtClean="0">
                <a:solidFill>
                  <a:schemeClr val="tx1"/>
                </a:solidFill>
              </a:rPr>
              <a:t>parejas</a:t>
            </a:r>
            <a:r>
              <a:rPr lang="en-GB" b="1" dirty="0" smtClean="0">
                <a:solidFill>
                  <a:schemeClr val="tx1"/>
                </a:solidFill>
              </a:rPr>
              <a:t> (2 personas)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GB" b="1" u="sng" dirty="0" err="1" smtClean="0">
                <a:solidFill>
                  <a:schemeClr val="tx1"/>
                </a:solidFill>
              </a:rPr>
              <a:t>practicar</a:t>
            </a:r>
            <a:r>
              <a:rPr lang="en-GB" b="1" u="sng" dirty="0" smtClean="0">
                <a:solidFill>
                  <a:schemeClr val="tx1"/>
                </a:solidFill>
              </a:rPr>
              <a:t> </a:t>
            </a:r>
            <a:r>
              <a:rPr lang="en-GB" b="1" u="sng" dirty="0" err="1" smtClean="0">
                <a:solidFill>
                  <a:schemeClr val="tx1"/>
                </a:solidFill>
              </a:rPr>
              <a:t>una</a:t>
            </a:r>
            <a:r>
              <a:rPr lang="en-GB" b="1" u="sng" dirty="0" smtClean="0">
                <a:solidFill>
                  <a:schemeClr val="tx1"/>
                </a:solidFill>
              </a:rPr>
              <a:t> </a:t>
            </a:r>
            <a:r>
              <a:rPr lang="en-GB" b="1" u="sng" dirty="0" err="1" smtClean="0">
                <a:solidFill>
                  <a:schemeClr val="tx1"/>
                </a:solidFill>
              </a:rPr>
              <a:t>conversación</a:t>
            </a:r>
            <a:r>
              <a:rPr lang="en-GB" b="1" u="sng" dirty="0" smtClean="0">
                <a:solidFill>
                  <a:schemeClr val="tx1"/>
                </a:solidFill>
              </a:rPr>
              <a:t> (</a:t>
            </a:r>
            <a:r>
              <a:rPr lang="en-GB" b="1" u="sng" dirty="0" err="1" smtClean="0">
                <a:solidFill>
                  <a:schemeClr val="tx1"/>
                </a:solidFill>
              </a:rPr>
              <a:t>sobre</a:t>
            </a:r>
            <a:r>
              <a:rPr lang="en-GB" b="1" u="sng" dirty="0" smtClean="0">
                <a:solidFill>
                  <a:schemeClr val="tx1"/>
                </a:solidFill>
              </a:rPr>
              <a:t> </a:t>
            </a:r>
            <a:r>
              <a:rPr lang="en-GB" b="1" u="sng" dirty="0" err="1" smtClean="0">
                <a:solidFill>
                  <a:schemeClr val="tx1"/>
                </a:solidFill>
              </a:rPr>
              <a:t>las</a:t>
            </a:r>
            <a:r>
              <a:rPr lang="en-GB" b="1" u="sng" dirty="0" smtClean="0">
                <a:solidFill>
                  <a:schemeClr val="tx1"/>
                </a:solidFill>
              </a:rPr>
              <a:t> </a:t>
            </a:r>
            <a:r>
              <a:rPr lang="en-GB" b="1" u="sng" dirty="0" err="1" smtClean="0">
                <a:solidFill>
                  <a:schemeClr val="tx1"/>
                </a:solidFill>
              </a:rPr>
              <a:t>vacaciones</a:t>
            </a:r>
            <a:r>
              <a:rPr lang="en-GB" b="1" u="sng" dirty="0" smtClean="0">
                <a:solidFill>
                  <a:schemeClr val="tx1"/>
                </a:solidFill>
              </a:rPr>
              <a:t> </a:t>
            </a:r>
            <a:r>
              <a:rPr lang="en-GB" b="1" u="sng" dirty="0" err="1" smtClean="0">
                <a:solidFill>
                  <a:schemeClr val="tx1"/>
                </a:solidFill>
              </a:rPr>
              <a:t>pasadas</a:t>
            </a:r>
            <a:r>
              <a:rPr lang="en-GB" b="1" u="sng" dirty="0" smtClean="0">
                <a:solidFill>
                  <a:schemeClr val="tx1"/>
                </a:solidFill>
              </a:rPr>
              <a:t>)</a:t>
            </a:r>
          </a:p>
          <a:p>
            <a:pPr algn="l"/>
            <a:r>
              <a:rPr lang="en-GB" b="1" dirty="0" err="1" smtClean="0">
                <a:solidFill>
                  <a:schemeClr val="tx1"/>
                </a:solidFill>
              </a:rPr>
              <a:t>Individualmente</a:t>
            </a:r>
            <a:endParaRPr lang="en-GB" b="1" dirty="0" smtClean="0">
              <a:solidFill>
                <a:schemeClr val="tx1"/>
              </a:solidFill>
            </a:endParaRPr>
          </a:p>
          <a:p>
            <a:pPr algn="l"/>
            <a:r>
              <a:rPr lang="en-GB" dirty="0" smtClean="0">
                <a:solidFill>
                  <a:schemeClr val="tx1"/>
                </a:solidFill>
              </a:rPr>
              <a:t>2.    </a:t>
            </a:r>
            <a:r>
              <a:rPr lang="en-GB" dirty="0" err="1" smtClean="0">
                <a:solidFill>
                  <a:schemeClr val="tx1"/>
                </a:solidFill>
              </a:rPr>
              <a:t>traducir</a:t>
            </a:r>
            <a:r>
              <a:rPr lang="en-GB" dirty="0" smtClean="0">
                <a:solidFill>
                  <a:schemeClr val="tx1"/>
                </a:solidFill>
              </a:rPr>
              <a:t> 3 </a:t>
            </a:r>
            <a:r>
              <a:rPr lang="en-GB" dirty="0" err="1" smtClean="0">
                <a:solidFill>
                  <a:schemeClr val="tx1"/>
                </a:solidFill>
              </a:rPr>
              <a:t>frases</a:t>
            </a:r>
            <a:r>
              <a:rPr lang="en-GB" dirty="0" smtClean="0">
                <a:solidFill>
                  <a:schemeClr val="tx1"/>
                </a:solidFill>
              </a:rPr>
              <a:t> al </a:t>
            </a:r>
            <a:r>
              <a:rPr lang="en-GB" dirty="0" err="1" smtClean="0">
                <a:solidFill>
                  <a:schemeClr val="tx1"/>
                </a:solidFill>
              </a:rPr>
              <a:t>español</a:t>
            </a:r>
            <a:endParaRPr lang="en-GB" dirty="0" smtClean="0">
              <a:solidFill>
                <a:schemeClr val="tx1"/>
              </a:solidFill>
            </a:endParaRPr>
          </a:p>
          <a:p>
            <a:pPr algn="l"/>
            <a:r>
              <a:rPr lang="en-GB" b="1" dirty="0" smtClean="0">
                <a:solidFill>
                  <a:schemeClr val="tx1"/>
                </a:solidFill>
              </a:rPr>
              <a:t>En </a:t>
            </a:r>
            <a:r>
              <a:rPr lang="en-GB" b="1" dirty="0" err="1" smtClean="0">
                <a:solidFill>
                  <a:schemeClr val="tx1"/>
                </a:solidFill>
              </a:rPr>
              <a:t>parejas</a:t>
            </a:r>
            <a:endParaRPr lang="en-GB" b="1" dirty="0" smtClean="0">
              <a:solidFill>
                <a:schemeClr val="tx1"/>
              </a:solidFill>
            </a:endParaRPr>
          </a:p>
          <a:p>
            <a:pPr algn="l"/>
            <a:r>
              <a:rPr lang="en-GB" dirty="0" smtClean="0">
                <a:solidFill>
                  <a:schemeClr val="tx1"/>
                </a:solidFill>
              </a:rPr>
              <a:t>3.    </a:t>
            </a:r>
            <a:r>
              <a:rPr lang="en-GB" dirty="0" err="1" smtClean="0">
                <a:solidFill>
                  <a:schemeClr val="tx1"/>
                </a:solidFill>
              </a:rPr>
              <a:t>inventar</a:t>
            </a:r>
            <a:r>
              <a:rPr lang="en-GB" dirty="0" smtClean="0">
                <a:solidFill>
                  <a:schemeClr val="tx1"/>
                </a:solidFill>
              </a:rPr>
              <a:t> 3 </a:t>
            </a:r>
            <a:r>
              <a:rPr lang="en-GB" dirty="0" err="1" smtClean="0">
                <a:solidFill>
                  <a:schemeClr val="tx1"/>
                </a:solidFill>
              </a:rPr>
              <a:t>frases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b="1" dirty="0" smtClean="0">
                <a:solidFill>
                  <a:schemeClr val="tx1"/>
                </a:solidFill>
              </a:rPr>
              <a:t>en </a:t>
            </a:r>
            <a:r>
              <a:rPr lang="en-GB" b="1" dirty="0" err="1" smtClean="0">
                <a:solidFill>
                  <a:schemeClr val="tx1"/>
                </a:solidFill>
              </a:rPr>
              <a:t>inglés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para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tu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pareja</a:t>
            </a:r>
            <a:endParaRPr lang="en-GB" dirty="0">
              <a:solidFill>
                <a:schemeClr val="tx1"/>
              </a:solidFill>
            </a:endParaRPr>
          </a:p>
          <a:p>
            <a:pPr algn="l"/>
            <a:r>
              <a:rPr lang="en-GB" dirty="0" smtClean="0">
                <a:solidFill>
                  <a:schemeClr val="tx1"/>
                </a:solidFill>
              </a:rPr>
              <a:t/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Extra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dirty="0" err="1" smtClean="0">
                <a:solidFill>
                  <a:schemeClr val="tx1"/>
                </a:solidFill>
              </a:rPr>
              <a:t>hacer</a:t>
            </a:r>
            <a:r>
              <a:rPr lang="en-GB" dirty="0" smtClean="0">
                <a:solidFill>
                  <a:schemeClr val="tx1"/>
                </a:solidFill>
              </a:rPr>
              <a:t> un video con Sock Puppets</a:t>
            </a:r>
          </a:p>
          <a:p>
            <a:pPr algn="l"/>
            <a:endParaRPr lang="en-GB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57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9" name="Ejemplo - YouTube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9592" y="404664"/>
            <a:ext cx="7224803" cy="541860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43608" y="6210890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hlinkClick r:id="rId5"/>
              </a:rPr>
              <a:t>http://www.youtube.com/watch?v=WTTzvlNO52A</a:t>
            </a:r>
            <a:r>
              <a:rPr lang="fr-FR" sz="2800" dirty="0" smtClean="0"/>
              <a:t>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86632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858148" y="2786058"/>
            <a:ext cx="500066" cy="364333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35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extrusionH="76200" prstMaterial="clear">
            <a:bevelT w="152400" h="50800" prst="softRound"/>
            <a:bevelB/>
            <a:extrusionClr>
              <a:schemeClr val="bg1"/>
            </a:extrusionClr>
          </a:sp3d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858148" y="2786058"/>
            <a:ext cx="503238" cy="3600450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harsh" dir="t"/>
          </a:scene3d>
          <a:sp3d>
            <a:bevelT w="152400" h="50800" prst="softRound"/>
            <a:bevelB/>
          </a:sp3d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4107" name="Line 4"/>
          <p:cNvSpPr>
            <a:spLocks noChangeShapeType="1"/>
          </p:cNvSpPr>
          <p:nvPr/>
        </p:nvSpPr>
        <p:spPr bwMode="auto">
          <a:xfrm>
            <a:off x="8496300" y="2786063"/>
            <a:ext cx="0" cy="360045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4108" name="Line 5"/>
          <p:cNvSpPr>
            <a:spLocks noChangeShapeType="1"/>
          </p:cNvSpPr>
          <p:nvPr/>
        </p:nvSpPr>
        <p:spPr bwMode="auto">
          <a:xfrm>
            <a:off x="8496300" y="5451475"/>
            <a:ext cx="215900" cy="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4109" name="Line 6"/>
          <p:cNvSpPr>
            <a:spLocks noChangeShapeType="1"/>
          </p:cNvSpPr>
          <p:nvPr/>
        </p:nvSpPr>
        <p:spPr bwMode="auto">
          <a:xfrm>
            <a:off x="8496300" y="3722688"/>
            <a:ext cx="215900" cy="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4110" name="Line 7"/>
          <p:cNvSpPr>
            <a:spLocks noChangeShapeType="1"/>
          </p:cNvSpPr>
          <p:nvPr/>
        </p:nvSpPr>
        <p:spPr bwMode="auto">
          <a:xfrm>
            <a:off x="8496300" y="2786063"/>
            <a:ext cx="215900" cy="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4111" name="Line 8"/>
          <p:cNvSpPr>
            <a:spLocks noChangeShapeType="1"/>
          </p:cNvSpPr>
          <p:nvPr/>
        </p:nvSpPr>
        <p:spPr bwMode="auto">
          <a:xfrm>
            <a:off x="8496300" y="4586288"/>
            <a:ext cx="215900" cy="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4112" name="Line 9"/>
          <p:cNvSpPr>
            <a:spLocks noChangeShapeType="1"/>
          </p:cNvSpPr>
          <p:nvPr/>
        </p:nvSpPr>
        <p:spPr bwMode="auto">
          <a:xfrm>
            <a:off x="8496300" y="6386513"/>
            <a:ext cx="215900" cy="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4113" name="Text Box 10"/>
          <p:cNvSpPr txBox="1">
            <a:spLocks noChangeArrowheads="1"/>
          </p:cNvSpPr>
          <p:nvPr/>
        </p:nvSpPr>
        <p:spPr bwMode="auto">
          <a:xfrm>
            <a:off x="7704138" y="2357438"/>
            <a:ext cx="1439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>
                <a:solidFill>
                  <a:prstClr val="black"/>
                </a:solidFill>
              </a:rPr>
              <a:t>60 Seconds</a:t>
            </a:r>
          </a:p>
        </p:txBody>
      </p:sp>
      <p:sp>
        <p:nvSpPr>
          <p:cNvPr id="1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43834" y="1928802"/>
            <a:ext cx="1370043" cy="431799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Start Timer</a:t>
            </a:r>
          </a:p>
        </p:txBody>
      </p:sp>
      <p:sp>
        <p:nvSpPr>
          <p:cNvPr id="4117" name="Text Box 12"/>
          <p:cNvSpPr txBox="1">
            <a:spLocks noChangeArrowheads="1"/>
          </p:cNvSpPr>
          <p:nvPr/>
        </p:nvSpPr>
        <p:spPr bwMode="auto">
          <a:xfrm>
            <a:off x="8712200" y="2643188"/>
            <a:ext cx="43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>
                <a:solidFill>
                  <a:prstClr val="black"/>
                </a:solidFill>
              </a:rPr>
              <a:t>60</a:t>
            </a:r>
          </a:p>
        </p:txBody>
      </p:sp>
      <p:sp>
        <p:nvSpPr>
          <p:cNvPr id="4118" name="Text Box 13"/>
          <p:cNvSpPr txBox="1">
            <a:spLocks noChangeArrowheads="1"/>
          </p:cNvSpPr>
          <p:nvPr/>
        </p:nvSpPr>
        <p:spPr bwMode="auto">
          <a:xfrm>
            <a:off x="8712200" y="5235575"/>
            <a:ext cx="43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>
                <a:solidFill>
                  <a:prstClr val="black"/>
                </a:solidFill>
              </a:rPr>
              <a:t>15</a:t>
            </a:r>
          </a:p>
        </p:txBody>
      </p:sp>
      <p:sp>
        <p:nvSpPr>
          <p:cNvPr id="4119" name="Text Box 14"/>
          <p:cNvSpPr txBox="1">
            <a:spLocks noChangeArrowheads="1"/>
          </p:cNvSpPr>
          <p:nvPr/>
        </p:nvSpPr>
        <p:spPr bwMode="auto">
          <a:xfrm>
            <a:off x="8712200" y="6170613"/>
            <a:ext cx="43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4120" name="Text Box 15"/>
          <p:cNvSpPr txBox="1">
            <a:spLocks noChangeArrowheads="1"/>
          </p:cNvSpPr>
          <p:nvPr/>
        </p:nvSpPr>
        <p:spPr bwMode="auto">
          <a:xfrm>
            <a:off x="8712200" y="3578225"/>
            <a:ext cx="43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>
                <a:solidFill>
                  <a:prstClr val="black"/>
                </a:solidFill>
              </a:rPr>
              <a:t>45</a:t>
            </a:r>
          </a:p>
        </p:txBody>
      </p:sp>
      <p:sp>
        <p:nvSpPr>
          <p:cNvPr id="4121" name="Text Box 16"/>
          <p:cNvSpPr txBox="1">
            <a:spLocks noChangeArrowheads="1"/>
          </p:cNvSpPr>
          <p:nvPr/>
        </p:nvSpPr>
        <p:spPr bwMode="auto">
          <a:xfrm>
            <a:off x="8712200" y="4443413"/>
            <a:ext cx="43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>
                <a:solidFill>
                  <a:prstClr val="black"/>
                </a:solidFill>
              </a:rPr>
              <a:t>30</a:t>
            </a:r>
          </a:p>
        </p:txBody>
      </p:sp>
      <p:pic>
        <p:nvPicPr>
          <p:cNvPr id="20" name="MSj01734.wav">
            <a:hlinkClick r:id="" action="ppaction://media"/>
          </p:cNvPr>
          <p:cNvPicPr>
            <a:picLocks noRot="1" noChangeAspect="1"/>
          </p:cNvPicPr>
          <p:nvPr>
            <a:wavAudioFile r:embed="rId1" name="MSj03883630000[1]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75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17980" y="420580"/>
            <a:ext cx="7586158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3200" dirty="0" smtClean="0">
                <a:solidFill>
                  <a:srgbClr val="000000"/>
                </a:solidFill>
                <a:latin typeface="Calibri"/>
                <a:cs typeface="Arial" charset="0"/>
              </a:rPr>
              <a:t>A - ¿</a:t>
            </a:r>
            <a:r>
              <a:rPr lang="en-GB" sz="3200" dirty="0" err="1" smtClean="0">
                <a:solidFill>
                  <a:srgbClr val="000000"/>
                </a:solidFill>
                <a:latin typeface="Calibri"/>
                <a:cs typeface="Arial" charset="0"/>
              </a:rPr>
              <a:t>Adónde</a:t>
            </a:r>
            <a:r>
              <a:rPr lang="en-GB" sz="3200" dirty="0" smtClean="0">
                <a:solidFill>
                  <a:srgbClr val="000000"/>
                </a:solidFill>
                <a:latin typeface="Calibri"/>
                <a:cs typeface="Arial" charset="0"/>
              </a:rPr>
              <a:t> </a:t>
            </a:r>
            <a:r>
              <a:rPr lang="en-GB" sz="3200" dirty="0" err="1" smtClean="0">
                <a:solidFill>
                  <a:srgbClr val="000000"/>
                </a:solidFill>
                <a:latin typeface="Calibri"/>
                <a:cs typeface="Arial" charset="0"/>
              </a:rPr>
              <a:t>fuiste</a:t>
            </a:r>
            <a:r>
              <a:rPr lang="en-GB" sz="3200" dirty="0" smtClean="0">
                <a:solidFill>
                  <a:srgbClr val="000000"/>
                </a:solidFill>
                <a:latin typeface="Calibri"/>
                <a:cs typeface="Arial" charset="0"/>
              </a:rPr>
              <a:t> de </a:t>
            </a:r>
            <a:r>
              <a:rPr lang="en-GB" sz="3200" dirty="0" err="1" smtClean="0">
                <a:solidFill>
                  <a:srgbClr val="000000"/>
                </a:solidFill>
                <a:latin typeface="Calibri"/>
                <a:cs typeface="Arial" charset="0"/>
              </a:rPr>
              <a:t>vacaciones</a:t>
            </a:r>
            <a:r>
              <a:rPr lang="en-GB" sz="3200" dirty="0" smtClean="0">
                <a:solidFill>
                  <a:srgbClr val="000000"/>
                </a:solidFill>
                <a:latin typeface="Calibri"/>
                <a:cs typeface="Arial" charset="0"/>
              </a:rPr>
              <a:t>?</a:t>
            </a:r>
            <a:br>
              <a:rPr lang="en-GB" sz="3200" dirty="0" smtClean="0">
                <a:solidFill>
                  <a:srgbClr val="000000"/>
                </a:solidFill>
                <a:latin typeface="Calibri"/>
                <a:cs typeface="Arial" charset="0"/>
              </a:rPr>
            </a:br>
            <a:r>
              <a:rPr lang="en-GB" sz="3200" dirty="0" smtClean="0">
                <a:solidFill>
                  <a:srgbClr val="000000"/>
                </a:solidFill>
                <a:latin typeface="Calibri"/>
                <a:cs typeface="Arial" charset="0"/>
              </a:rPr>
              <a:t>B – F__ a …</a:t>
            </a:r>
            <a:r>
              <a:rPr lang="en-GB" sz="3200" u="sng" dirty="0" smtClean="0">
                <a:solidFill>
                  <a:srgbClr val="000000"/>
                </a:solidFill>
                <a:latin typeface="Calibri"/>
                <a:cs typeface="Arial" charset="0"/>
              </a:rPr>
              <a:t/>
            </a:r>
            <a:br>
              <a:rPr lang="en-GB" sz="3200" u="sng" dirty="0" smtClean="0">
                <a:solidFill>
                  <a:srgbClr val="000000"/>
                </a:solidFill>
                <a:latin typeface="Calibri"/>
                <a:cs typeface="Arial" charset="0"/>
              </a:rPr>
            </a:br>
            <a:r>
              <a:rPr lang="en-GB" sz="3200" dirty="0" smtClean="0">
                <a:solidFill>
                  <a:srgbClr val="000000"/>
                </a:solidFill>
                <a:latin typeface="Calibri"/>
                <a:cs typeface="Arial" charset="0"/>
              </a:rPr>
              <a:t/>
            </a:r>
            <a:br>
              <a:rPr lang="en-GB" sz="3200" dirty="0" smtClean="0">
                <a:solidFill>
                  <a:srgbClr val="000000"/>
                </a:solidFill>
                <a:latin typeface="Calibri"/>
                <a:cs typeface="Arial" charset="0"/>
              </a:rPr>
            </a:br>
            <a:r>
              <a:rPr lang="en-GB" sz="3200" dirty="0" smtClean="0">
                <a:solidFill>
                  <a:srgbClr val="000000"/>
                </a:solidFill>
                <a:latin typeface="Calibri"/>
                <a:cs typeface="Arial" charset="0"/>
              </a:rPr>
              <a:t>A - </a:t>
            </a:r>
            <a:r>
              <a:rPr lang="en-GB" sz="3200" dirty="0">
                <a:solidFill>
                  <a:srgbClr val="000000"/>
                </a:solidFill>
                <a:latin typeface="Calibri"/>
                <a:cs typeface="Arial" charset="0"/>
              </a:rPr>
              <a:t>¿Con </a:t>
            </a:r>
            <a:r>
              <a:rPr lang="en-GB" sz="3200" dirty="0" err="1">
                <a:solidFill>
                  <a:srgbClr val="000000"/>
                </a:solidFill>
                <a:latin typeface="Calibri"/>
                <a:cs typeface="Arial" charset="0"/>
              </a:rPr>
              <a:t>quién</a:t>
            </a:r>
            <a:r>
              <a:rPr lang="en-GB" sz="3200" dirty="0">
                <a:solidFill>
                  <a:srgbClr val="000000"/>
                </a:solidFill>
                <a:latin typeface="Calibri"/>
                <a:cs typeface="Arial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Calibri"/>
                <a:cs typeface="Arial" charset="0"/>
              </a:rPr>
              <a:t>fuiste</a:t>
            </a:r>
            <a:r>
              <a:rPr lang="en-GB" sz="3200" dirty="0" smtClean="0">
                <a:solidFill>
                  <a:srgbClr val="000000"/>
                </a:solidFill>
                <a:latin typeface="Calibri"/>
                <a:cs typeface="Arial" charset="0"/>
              </a:rPr>
              <a:t>?</a:t>
            </a:r>
            <a:br>
              <a:rPr lang="en-GB" sz="3200" dirty="0" smtClean="0">
                <a:solidFill>
                  <a:srgbClr val="000000"/>
                </a:solidFill>
                <a:latin typeface="Calibri"/>
                <a:cs typeface="Arial" charset="0"/>
              </a:rPr>
            </a:br>
            <a:r>
              <a:rPr lang="en-GB" sz="3200" dirty="0" smtClean="0">
                <a:solidFill>
                  <a:srgbClr val="000000"/>
                </a:solidFill>
                <a:latin typeface="Calibri"/>
                <a:cs typeface="Arial" charset="0"/>
              </a:rPr>
              <a:t>B – F___ c__ …</a:t>
            </a:r>
            <a:r>
              <a:rPr lang="en-GB" sz="3200" u="sng" dirty="0" smtClean="0">
                <a:solidFill>
                  <a:srgbClr val="000000"/>
                </a:solidFill>
                <a:latin typeface="Calibri"/>
                <a:cs typeface="Arial" charset="0"/>
              </a:rPr>
              <a:t/>
            </a:r>
            <a:br>
              <a:rPr lang="en-GB" sz="3200" u="sng" dirty="0" smtClean="0">
                <a:solidFill>
                  <a:srgbClr val="000000"/>
                </a:solidFill>
                <a:latin typeface="Calibri"/>
                <a:cs typeface="Arial" charset="0"/>
              </a:rPr>
            </a:br>
            <a:r>
              <a:rPr lang="en-GB" sz="3200" dirty="0" smtClean="0">
                <a:solidFill>
                  <a:srgbClr val="000000"/>
                </a:solidFill>
                <a:latin typeface="Calibri"/>
                <a:cs typeface="Arial" charset="0"/>
              </a:rPr>
              <a:t/>
            </a:r>
            <a:br>
              <a:rPr lang="en-GB" sz="3200" dirty="0" smtClean="0">
                <a:solidFill>
                  <a:srgbClr val="000000"/>
                </a:solidFill>
                <a:latin typeface="Calibri"/>
                <a:cs typeface="Arial" charset="0"/>
              </a:rPr>
            </a:br>
            <a:r>
              <a:rPr lang="en-GB" sz="3200" dirty="0" smtClean="0">
                <a:solidFill>
                  <a:srgbClr val="000000"/>
                </a:solidFill>
                <a:latin typeface="Calibri"/>
                <a:cs typeface="Arial" charset="0"/>
              </a:rPr>
              <a:t>A - ¿</a:t>
            </a:r>
            <a:r>
              <a:rPr lang="en-GB" sz="3200" dirty="0" err="1" smtClean="0">
                <a:solidFill>
                  <a:srgbClr val="000000"/>
                </a:solidFill>
                <a:latin typeface="Calibri"/>
                <a:cs typeface="Arial" charset="0"/>
              </a:rPr>
              <a:t>Qué</a:t>
            </a:r>
            <a:r>
              <a:rPr lang="en-GB" sz="3200" dirty="0" smtClean="0">
                <a:solidFill>
                  <a:srgbClr val="000000"/>
                </a:solidFill>
                <a:latin typeface="Calibri"/>
                <a:cs typeface="Arial" charset="0"/>
              </a:rPr>
              <a:t> </a:t>
            </a:r>
            <a:r>
              <a:rPr lang="en-GB" sz="3200" dirty="0" err="1" smtClean="0">
                <a:solidFill>
                  <a:srgbClr val="000000"/>
                </a:solidFill>
                <a:latin typeface="Calibri"/>
                <a:cs typeface="Arial" charset="0"/>
              </a:rPr>
              <a:t>hiciste</a:t>
            </a:r>
            <a:r>
              <a:rPr lang="en-GB" sz="3200" dirty="0" smtClean="0">
                <a:solidFill>
                  <a:srgbClr val="000000"/>
                </a:solidFill>
                <a:latin typeface="Calibri"/>
                <a:cs typeface="Arial" charset="0"/>
              </a:rPr>
              <a:t>?</a:t>
            </a:r>
            <a:br>
              <a:rPr lang="en-GB" sz="3200" dirty="0" smtClean="0">
                <a:solidFill>
                  <a:srgbClr val="000000"/>
                </a:solidFill>
                <a:latin typeface="Calibri"/>
                <a:cs typeface="Arial" charset="0"/>
              </a:rPr>
            </a:br>
            <a:r>
              <a:rPr lang="en-GB" sz="3200" dirty="0" smtClean="0">
                <a:solidFill>
                  <a:srgbClr val="000000"/>
                </a:solidFill>
                <a:latin typeface="Calibri"/>
                <a:cs typeface="Arial" charset="0"/>
              </a:rPr>
              <a:t>B – H___ m_____ c_____, p__ e_______…</a:t>
            </a:r>
            <a:r>
              <a:rPr lang="en-GB" sz="3200" u="sng" dirty="0" smtClean="0">
                <a:solidFill>
                  <a:srgbClr val="000000"/>
                </a:solidFill>
                <a:latin typeface="Calibri"/>
                <a:cs typeface="Arial" charset="0"/>
              </a:rPr>
              <a:t/>
            </a:r>
            <a:br>
              <a:rPr lang="en-GB" sz="3200" u="sng" dirty="0" smtClean="0">
                <a:solidFill>
                  <a:srgbClr val="000000"/>
                </a:solidFill>
                <a:latin typeface="Calibri"/>
                <a:cs typeface="Arial" charset="0"/>
              </a:rPr>
            </a:br>
            <a:r>
              <a:rPr lang="en-GB" sz="3200" u="sng" dirty="0" smtClean="0">
                <a:solidFill>
                  <a:srgbClr val="000000"/>
                </a:solidFill>
                <a:latin typeface="Calibri"/>
                <a:cs typeface="Arial" charset="0"/>
              </a:rPr>
              <a:t/>
            </a:r>
            <a:br>
              <a:rPr lang="en-GB" sz="3200" u="sng" dirty="0" smtClean="0">
                <a:solidFill>
                  <a:srgbClr val="000000"/>
                </a:solidFill>
                <a:latin typeface="Calibri"/>
                <a:cs typeface="Arial" charset="0"/>
              </a:rPr>
            </a:br>
            <a:r>
              <a:rPr lang="en-GB" sz="3200" dirty="0" smtClean="0">
                <a:solidFill>
                  <a:srgbClr val="000000"/>
                </a:solidFill>
                <a:latin typeface="Calibri"/>
                <a:cs typeface="Arial" charset="0"/>
              </a:rPr>
              <a:t>A – </a:t>
            </a:r>
            <a:r>
              <a:rPr lang="en-GB" sz="3200" dirty="0" err="1" smtClean="0">
                <a:solidFill>
                  <a:srgbClr val="000000"/>
                </a:solidFill>
                <a:latin typeface="Calibri"/>
                <a:cs typeface="Arial" charset="0"/>
              </a:rPr>
              <a:t>Qué</a:t>
            </a:r>
            <a:r>
              <a:rPr lang="en-GB" sz="3200" dirty="0" smtClean="0">
                <a:solidFill>
                  <a:srgbClr val="000000"/>
                </a:solidFill>
                <a:latin typeface="Calibri"/>
                <a:cs typeface="Arial" charset="0"/>
              </a:rPr>
              <a:t> </a:t>
            </a:r>
            <a:r>
              <a:rPr lang="en-GB" sz="3200" dirty="0" err="1" smtClean="0">
                <a:solidFill>
                  <a:srgbClr val="000000"/>
                </a:solidFill>
                <a:latin typeface="Calibri"/>
                <a:cs typeface="Arial" charset="0"/>
              </a:rPr>
              <a:t>tal</a:t>
            </a:r>
            <a:r>
              <a:rPr lang="en-GB" sz="3200" dirty="0" smtClean="0">
                <a:solidFill>
                  <a:srgbClr val="000000"/>
                </a:solidFill>
                <a:latin typeface="Calibri"/>
                <a:cs typeface="Arial" charset="0"/>
              </a:rPr>
              <a:t> lo </a:t>
            </a:r>
            <a:r>
              <a:rPr lang="en-GB" sz="3200" dirty="0" err="1" smtClean="0">
                <a:solidFill>
                  <a:srgbClr val="000000"/>
                </a:solidFill>
                <a:latin typeface="Calibri"/>
                <a:cs typeface="Arial" charset="0"/>
              </a:rPr>
              <a:t>pasaste</a:t>
            </a:r>
            <a:r>
              <a:rPr lang="en-GB" sz="3200" dirty="0" smtClean="0">
                <a:solidFill>
                  <a:srgbClr val="000000"/>
                </a:solidFill>
                <a:latin typeface="Calibri"/>
                <a:cs typeface="Arial" charset="0"/>
              </a:rPr>
              <a:t>?</a:t>
            </a:r>
            <a:br>
              <a:rPr lang="en-GB" sz="3200" dirty="0" smtClean="0">
                <a:solidFill>
                  <a:srgbClr val="000000"/>
                </a:solidFill>
                <a:latin typeface="Calibri"/>
                <a:cs typeface="Arial" charset="0"/>
              </a:rPr>
            </a:br>
            <a:r>
              <a:rPr lang="en-GB" sz="3200" dirty="0" smtClean="0">
                <a:solidFill>
                  <a:srgbClr val="000000"/>
                </a:solidFill>
                <a:latin typeface="Calibri"/>
                <a:cs typeface="Arial" charset="0"/>
              </a:rPr>
              <a:t>B – L_ p____…</a:t>
            </a:r>
            <a:endParaRPr lang="en-US" sz="3200" u="sng" dirty="0">
              <a:solidFill>
                <a:srgbClr val="000000"/>
              </a:solidFill>
              <a:latin typeface="Calibri"/>
              <a:cs typeface="Arial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2" t="11927" r="7000" b="31782"/>
          <a:stretch/>
        </p:blipFill>
        <p:spPr bwMode="auto">
          <a:xfrm rot="21418073">
            <a:off x="6017954" y="266229"/>
            <a:ext cx="2965842" cy="1215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343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6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60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858148" y="2786058"/>
            <a:ext cx="500066" cy="364333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35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extrusionH="76200" prstMaterial="clear">
            <a:bevelT w="152400" h="50800" prst="softRound"/>
            <a:bevelB/>
            <a:extrusionClr>
              <a:schemeClr val="bg1"/>
            </a:extrusionClr>
          </a:sp3d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858148" y="2786058"/>
            <a:ext cx="503238" cy="3600450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harsh" dir="t"/>
          </a:scene3d>
          <a:sp3d>
            <a:bevelT w="152400" h="50800" prst="softRound"/>
            <a:bevelB/>
          </a:sp3d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4107" name="Line 4"/>
          <p:cNvSpPr>
            <a:spLocks noChangeShapeType="1"/>
          </p:cNvSpPr>
          <p:nvPr/>
        </p:nvSpPr>
        <p:spPr bwMode="auto">
          <a:xfrm>
            <a:off x="8496300" y="2786063"/>
            <a:ext cx="0" cy="360045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4108" name="Line 5"/>
          <p:cNvSpPr>
            <a:spLocks noChangeShapeType="1"/>
          </p:cNvSpPr>
          <p:nvPr/>
        </p:nvSpPr>
        <p:spPr bwMode="auto">
          <a:xfrm>
            <a:off x="8496300" y="5451475"/>
            <a:ext cx="215900" cy="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4109" name="Line 6"/>
          <p:cNvSpPr>
            <a:spLocks noChangeShapeType="1"/>
          </p:cNvSpPr>
          <p:nvPr/>
        </p:nvSpPr>
        <p:spPr bwMode="auto">
          <a:xfrm>
            <a:off x="8496300" y="3722688"/>
            <a:ext cx="215900" cy="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4110" name="Line 7"/>
          <p:cNvSpPr>
            <a:spLocks noChangeShapeType="1"/>
          </p:cNvSpPr>
          <p:nvPr/>
        </p:nvSpPr>
        <p:spPr bwMode="auto">
          <a:xfrm>
            <a:off x="8496300" y="2786063"/>
            <a:ext cx="215900" cy="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4111" name="Line 8"/>
          <p:cNvSpPr>
            <a:spLocks noChangeShapeType="1"/>
          </p:cNvSpPr>
          <p:nvPr/>
        </p:nvSpPr>
        <p:spPr bwMode="auto">
          <a:xfrm>
            <a:off x="8496300" y="4586288"/>
            <a:ext cx="215900" cy="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4112" name="Line 9"/>
          <p:cNvSpPr>
            <a:spLocks noChangeShapeType="1"/>
          </p:cNvSpPr>
          <p:nvPr/>
        </p:nvSpPr>
        <p:spPr bwMode="auto">
          <a:xfrm>
            <a:off x="8496300" y="6386513"/>
            <a:ext cx="215900" cy="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4113" name="Text Box 10"/>
          <p:cNvSpPr txBox="1">
            <a:spLocks noChangeArrowheads="1"/>
          </p:cNvSpPr>
          <p:nvPr/>
        </p:nvSpPr>
        <p:spPr bwMode="auto">
          <a:xfrm>
            <a:off x="7704138" y="2357438"/>
            <a:ext cx="1439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>
                <a:solidFill>
                  <a:prstClr val="black"/>
                </a:solidFill>
              </a:rPr>
              <a:t>60 Seconds</a:t>
            </a:r>
          </a:p>
        </p:txBody>
      </p:sp>
      <p:sp>
        <p:nvSpPr>
          <p:cNvPr id="1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43834" y="1928802"/>
            <a:ext cx="1370043" cy="431799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Start Timer</a:t>
            </a:r>
          </a:p>
        </p:txBody>
      </p:sp>
      <p:sp>
        <p:nvSpPr>
          <p:cNvPr id="4117" name="Text Box 12"/>
          <p:cNvSpPr txBox="1">
            <a:spLocks noChangeArrowheads="1"/>
          </p:cNvSpPr>
          <p:nvPr/>
        </p:nvSpPr>
        <p:spPr bwMode="auto">
          <a:xfrm>
            <a:off x="8712200" y="2643188"/>
            <a:ext cx="43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>
                <a:solidFill>
                  <a:prstClr val="black"/>
                </a:solidFill>
              </a:rPr>
              <a:t>60</a:t>
            </a:r>
          </a:p>
        </p:txBody>
      </p:sp>
      <p:sp>
        <p:nvSpPr>
          <p:cNvPr id="4118" name="Text Box 13"/>
          <p:cNvSpPr txBox="1">
            <a:spLocks noChangeArrowheads="1"/>
          </p:cNvSpPr>
          <p:nvPr/>
        </p:nvSpPr>
        <p:spPr bwMode="auto">
          <a:xfrm>
            <a:off x="8712200" y="5235575"/>
            <a:ext cx="43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>
                <a:solidFill>
                  <a:prstClr val="black"/>
                </a:solidFill>
              </a:rPr>
              <a:t>15</a:t>
            </a:r>
          </a:p>
        </p:txBody>
      </p:sp>
      <p:sp>
        <p:nvSpPr>
          <p:cNvPr id="4119" name="Text Box 14"/>
          <p:cNvSpPr txBox="1">
            <a:spLocks noChangeArrowheads="1"/>
          </p:cNvSpPr>
          <p:nvPr/>
        </p:nvSpPr>
        <p:spPr bwMode="auto">
          <a:xfrm>
            <a:off x="8712200" y="6170613"/>
            <a:ext cx="43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4120" name="Text Box 15"/>
          <p:cNvSpPr txBox="1">
            <a:spLocks noChangeArrowheads="1"/>
          </p:cNvSpPr>
          <p:nvPr/>
        </p:nvSpPr>
        <p:spPr bwMode="auto">
          <a:xfrm>
            <a:off x="8712200" y="3578225"/>
            <a:ext cx="43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>
                <a:solidFill>
                  <a:prstClr val="black"/>
                </a:solidFill>
              </a:rPr>
              <a:t>45</a:t>
            </a:r>
          </a:p>
        </p:txBody>
      </p:sp>
      <p:sp>
        <p:nvSpPr>
          <p:cNvPr id="4121" name="Text Box 16"/>
          <p:cNvSpPr txBox="1">
            <a:spLocks noChangeArrowheads="1"/>
          </p:cNvSpPr>
          <p:nvPr/>
        </p:nvSpPr>
        <p:spPr bwMode="auto">
          <a:xfrm>
            <a:off x="8712200" y="4443413"/>
            <a:ext cx="43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>
                <a:solidFill>
                  <a:prstClr val="black"/>
                </a:solidFill>
              </a:rPr>
              <a:t>30</a:t>
            </a:r>
          </a:p>
        </p:txBody>
      </p:sp>
      <p:pic>
        <p:nvPicPr>
          <p:cNvPr id="20" name="MSj01734.wav">
            <a:hlinkClick r:id="" action="ppaction://media"/>
          </p:cNvPr>
          <p:cNvPicPr>
            <a:picLocks noRot="1" noChangeAspect="1"/>
          </p:cNvPicPr>
          <p:nvPr>
            <a:wavAudioFile r:embed="rId1" name="MSj03883630000[1]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75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17980" y="420580"/>
            <a:ext cx="7586158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3200" dirty="0" smtClean="0">
                <a:solidFill>
                  <a:srgbClr val="000000"/>
                </a:solidFill>
                <a:latin typeface="Calibri"/>
                <a:cs typeface="Arial" charset="0"/>
              </a:rPr>
              <a:t>A - ¿A_____ f________ de v__________?</a:t>
            </a:r>
            <a:br>
              <a:rPr lang="en-GB" sz="3200" dirty="0" smtClean="0">
                <a:solidFill>
                  <a:srgbClr val="000000"/>
                </a:solidFill>
                <a:latin typeface="Calibri"/>
                <a:cs typeface="Arial" charset="0"/>
              </a:rPr>
            </a:br>
            <a:r>
              <a:rPr lang="en-GB" sz="3200" dirty="0" smtClean="0">
                <a:solidFill>
                  <a:srgbClr val="000000"/>
                </a:solidFill>
                <a:latin typeface="Calibri"/>
                <a:cs typeface="Arial" charset="0"/>
              </a:rPr>
              <a:t>B – F__ a …</a:t>
            </a:r>
            <a:r>
              <a:rPr lang="en-GB" sz="3200" u="sng" dirty="0" smtClean="0">
                <a:solidFill>
                  <a:srgbClr val="000000"/>
                </a:solidFill>
                <a:latin typeface="Calibri"/>
                <a:cs typeface="Arial" charset="0"/>
              </a:rPr>
              <a:t/>
            </a:r>
            <a:br>
              <a:rPr lang="en-GB" sz="3200" u="sng" dirty="0" smtClean="0">
                <a:solidFill>
                  <a:srgbClr val="000000"/>
                </a:solidFill>
                <a:latin typeface="Calibri"/>
                <a:cs typeface="Arial" charset="0"/>
              </a:rPr>
            </a:br>
            <a:r>
              <a:rPr lang="en-GB" sz="3200" dirty="0" smtClean="0">
                <a:solidFill>
                  <a:srgbClr val="000000"/>
                </a:solidFill>
                <a:latin typeface="Calibri"/>
                <a:cs typeface="Arial" charset="0"/>
              </a:rPr>
              <a:t/>
            </a:r>
            <a:br>
              <a:rPr lang="en-GB" sz="3200" dirty="0" smtClean="0">
                <a:solidFill>
                  <a:srgbClr val="000000"/>
                </a:solidFill>
                <a:latin typeface="Calibri"/>
                <a:cs typeface="Arial" charset="0"/>
              </a:rPr>
            </a:br>
            <a:r>
              <a:rPr lang="en-GB" sz="3200" dirty="0" smtClean="0">
                <a:solidFill>
                  <a:srgbClr val="000000"/>
                </a:solidFill>
                <a:latin typeface="Calibri"/>
                <a:cs typeface="Arial" charset="0"/>
              </a:rPr>
              <a:t>A - </a:t>
            </a:r>
            <a:r>
              <a:rPr lang="en-GB" sz="3200" dirty="0">
                <a:solidFill>
                  <a:srgbClr val="000000"/>
                </a:solidFill>
                <a:latin typeface="Calibri"/>
                <a:cs typeface="Arial" charset="0"/>
              </a:rPr>
              <a:t>¿</a:t>
            </a:r>
            <a:r>
              <a:rPr lang="en-GB" sz="3200" dirty="0" smtClean="0">
                <a:solidFill>
                  <a:srgbClr val="000000"/>
                </a:solidFill>
                <a:latin typeface="Calibri"/>
                <a:cs typeface="Arial" charset="0"/>
              </a:rPr>
              <a:t>C__ q______ f______?</a:t>
            </a:r>
            <a:br>
              <a:rPr lang="en-GB" sz="3200" dirty="0" smtClean="0">
                <a:solidFill>
                  <a:srgbClr val="000000"/>
                </a:solidFill>
                <a:latin typeface="Calibri"/>
                <a:cs typeface="Arial" charset="0"/>
              </a:rPr>
            </a:br>
            <a:r>
              <a:rPr lang="en-GB" sz="3200" dirty="0" smtClean="0">
                <a:solidFill>
                  <a:srgbClr val="000000"/>
                </a:solidFill>
                <a:latin typeface="Calibri"/>
                <a:cs typeface="Arial" charset="0"/>
              </a:rPr>
              <a:t>B – F__ c__ …</a:t>
            </a:r>
            <a:r>
              <a:rPr lang="en-GB" sz="3200" u="sng" dirty="0" smtClean="0">
                <a:solidFill>
                  <a:srgbClr val="000000"/>
                </a:solidFill>
                <a:latin typeface="Calibri"/>
                <a:cs typeface="Arial" charset="0"/>
              </a:rPr>
              <a:t/>
            </a:r>
            <a:br>
              <a:rPr lang="en-GB" sz="3200" u="sng" dirty="0" smtClean="0">
                <a:solidFill>
                  <a:srgbClr val="000000"/>
                </a:solidFill>
                <a:latin typeface="Calibri"/>
                <a:cs typeface="Arial" charset="0"/>
              </a:rPr>
            </a:br>
            <a:r>
              <a:rPr lang="en-GB" sz="3200" dirty="0" smtClean="0">
                <a:solidFill>
                  <a:srgbClr val="000000"/>
                </a:solidFill>
                <a:latin typeface="Calibri"/>
                <a:cs typeface="Arial" charset="0"/>
              </a:rPr>
              <a:t/>
            </a:r>
            <a:br>
              <a:rPr lang="en-GB" sz="3200" dirty="0" smtClean="0">
                <a:solidFill>
                  <a:srgbClr val="000000"/>
                </a:solidFill>
                <a:latin typeface="Calibri"/>
                <a:cs typeface="Arial" charset="0"/>
              </a:rPr>
            </a:br>
            <a:r>
              <a:rPr lang="en-GB" sz="3200" dirty="0" smtClean="0">
                <a:solidFill>
                  <a:srgbClr val="000000"/>
                </a:solidFill>
                <a:latin typeface="Calibri"/>
                <a:cs typeface="Arial" charset="0"/>
              </a:rPr>
              <a:t>A - ¿Q___ h_______?</a:t>
            </a:r>
            <a:br>
              <a:rPr lang="en-GB" sz="3200" dirty="0" smtClean="0">
                <a:solidFill>
                  <a:srgbClr val="000000"/>
                </a:solidFill>
                <a:latin typeface="Calibri"/>
                <a:cs typeface="Arial" charset="0"/>
              </a:rPr>
            </a:br>
            <a:r>
              <a:rPr lang="en-GB" sz="3200" dirty="0" smtClean="0">
                <a:solidFill>
                  <a:srgbClr val="000000"/>
                </a:solidFill>
                <a:latin typeface="Calibri"/>
                <a:cs typeface="Arial" charset="0"/>
              </a:rPr>
              <a:t>B – H___ m_____ c____, p__ e_______…</a:t>
            </a:r>
            <a:r>
              <a:rPr lang="en-GB" sz="3200" u="sng" dirty="0" smtClean="0">
                <a:solidFill>
                  <a:srgbClr val="000000"/>
                </a:solidFill>
                <a:latin typeface="Calibri"/>
                <a:cs typeface="Arial" charset="0"/>
              </a:rPr>
              <a:t/>
            </a:r>
            <a:br>
              <a:rPr lang="en-GB" sz="3200" u="sng" dirty="0" smtClean="0">
                <a:solidFill>
                  <a:srgbClr val="000000"/>
                </a:solidFill>
                <a:latin typeface="Calibri"/>
                <a:cs typeface="Arial" charset="0"/>
              </a:rPr>
            </a:br>
            <a:r>
              <a:rPr lang="en-GB" sz="3200" u="sng" dirty="0" smtClean="0">
                <a:solidFill>
                  <a:srgbClr val="000000"/>
                </a:solidFill>
                <a:latin typeface="Calibri"/>
                <a:cs typeface="Arial" charset="0"/>
              </a:rPr>
              <a:t/>
            </a:r>
            <a:br>
              <a:rPr lang="en-GB" sz="3200" u="sng" dirty="0" smtClean="0">
                <a:solidFill>
                  <a:srgbClr val="000000"/>
                </a:solidFill>
                <a:latin typeface="Calibri"/>
                <a:cs typeface="Arial" charset="0"/>
              </a:rPr>
            </a:br>
            <a:r>
              <a:rPr lang="en-GB" sz="3200" dirty="0" smtClean="0">
                <a:solidFill>
                  <a:srgbClr val="000000"/>
                </a:solidFill>
                <a:latin typeface="Calibri"/>
                <a:cs typeface="Arial" charset="0"/>
              </a:rPr>
              <a:t>A – Q___ </a:t>
            </a:r>
            <a:r>
              <a:rPr lang="en-GB" sz="3200" dirty="0" err="1" smtClean="0">
                <a:solidFill>
                  <a:srgbClr val="000000"/>
                </a:solidFill>
                <a:latin typeface="Calibri"/>
                <a:cs typeface="Arial" charset="0"/>
              </a:rPr>
              <a:t>tal</a:t>
            </a:r>
            <a:r>
              <a:rPr lang="en-GB" sz="3200" dirty="0" smtClean="0">
                <a:solidFill>
                  <a:srgbClr val="000000"/>
                </a:solidFill>
                <a:latin typeface="Calibri"/>
                <a:cs typeface="Arial" charset="0"/>
              </a:rPr>
              <a:t> lo p_______?</a:t>
            </a:r>
            <a:br>
              <a:rPr lang="en-GB" sz="3200" dirty="0" smtClean="0">
                <a:solidFill>
                  <a:srgbClr val="000000"/>
                </a:solidFill>
                <a:latin typeface="Calibri"/>
                <a:cs typeface="Arial" charset="0"/>
              </a:rPr>
            </a:br>
            <a:r>
              <a:rPr lang="en-GB" sz="3200" dirty="0" smtClean="0">
                <a:solidFill>
                  <a:srgbClr val="000000"/>
                </a:solidFill>
                <a:latin typeface="Calibri"/>
                <a:cs typeface="Arial" charset="0"/>
              </a:rPr>
              <a:t>B – L_ p______…</a:t>
            </a:r>
            <a:endParaRPr lang="en-US" sz="3200" u="sng" dirty="0">
              <a:solidFill>
                <a:srgbClr val="000000"/>
              </a:solidFill>
              <a:latin typeface="Calibri"/>
              <a:cs typeface="Arial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2" t="11927" r="7000" b="31782"/>
          <a:stretch/>
        </p:blipFill>
        <p:spPr bwMode="auto">
          <a:xfrm rot="21418073">
            <a:off x="6017954" y="266229"/>
            <a:ext cx="2965842" cy="1215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587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6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60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553</Words>
  <Application>Microsoft Office PowerPoint</Application>
  <PresentationFormat>On-screen Show (4:3)</PresentationFormat>
  <Paragraphs>213</Paragraphs>
  <Slides>17</Slides>
  <Notes>2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Las vacaciones</vt:lpstr>
      <vt:lpstr>Hoy vamos a…</vt:lpstr>
      <vt:lpstr>PowerPoint Presentation</vt:lpstr>
      <vt:lpstr>PowerPoint Presentation</vt:lpstr>
      <vt:lpstr>PowerPoint Presentation</vt:lpstr>
      <vt:lpstr>Hoy vamos a…</vt:lpstr>
      <vt:lpstr>PowerPoint Presentation</vt:lpstr>
      <vt:lpstr>PowerPoint Presentation</vt:lpstr>
      <vt:lpstr>PowerPoint Presentation</vt:lpstr>
      <vt:lpstr>Hoy vamos a…</vt:lpstr>
      <vt:lpstr>PowerPoint Presentation</vt:lpstr>
      <vt:lpstr>Traduce al español</vt:lpstr>
      <vt:lpstr>Hoy vamos a…</vt:lpstr>
      <vt:lpstr>Inventa 3 frases en inglés</vt:lpstr>
      <vt:lpstr>Hoy vamos a…</vt:lpstr>
      <vt:lpstr>Los deberes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vacaciones</dc:title>
  <dc:creator>Mark Dawes</dc:creator>
  <cp:lastModifiedBy>Mark Dawes</cp:lastModifiedBy>
  <cp:revision>12</cp:revision>
  <cp:lastPrinted>2012-05-29T05:42:38Z</cp:lastPrinted>
  <dcterms:created xsi:type="dcterms:W3CDTF">2012-05-29T04:05:52Z</dcterms:created>
  <dcterms:modified xsi:type="dcterms:W3CDTF">2012-08-14T09:28:24Z</dcterms:modified>
</cp:coreProperties>
</file>