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5" r:id="rId2"/>
    <p:sldId id="283" r:id="rId3"/>
    <p:sldId id="278" r:id="rId4"/>
    <p:sldId id="277" r:id="rId5"/>
    <p:sldId id="286" r:id="rId6"/>
    <p:sldId id="287" r:id="rId7"/>
    <p:sldId id="288" r:id="rId8"/>
    <p:sldId id="272" r:id="rId9"/>
    <p:sldId id="257" r:id="rId10"/>
    <p:sldId id="289" r:id="rId11"/>
    <p:sldId id="291" r:id="rId12"/>
    <p:sldId id="290" r:id="rId13"/>
    <p:sldId id="292" r:id="rId14"/>
    <p:sldId id="293" r:id="rId15"/>
    <p:sldId id="275" r:id="rId16"/>
    <p:sldId id="294" r:id="rId17"/>
    <p:sldId id="261" r:id="rId18"/>
    <p:sldId id="263" r:id="rId19"/>
    <p:sldId id="260" r:id="rId20"/>
    <p:sldId id="270" r:id="rId21"/>
    <p:sldId id="281" r:id="rId22"/>
  </p:sldIdLst>
  <p:sldSz cx="9144000" cy="6858000" type="screen4x3"/>
  <p:notesSz cx="6858000" cy="9715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64" d="100"/>
          <a:sy n="64" d="100"/>
        </p:scale>
        <p:origin x="-1332" y="-22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BB342FB2-32CB-4F13-A3B1-3873B9872FD8}" type="datetimeFigureOut">
              <a:rPr lang="en-GB" smtClean="0"/>
              <a:t>02/10/2011</a:t>
            </a:fld>
            <a:endParaRPr lang="en-GB"/>
          </a:p>
        </p:txBody>
      </p:sp>
      <p:sp>
        <p:nvSpPr>
          <p:cNvPr id="4" name="Slide Image Placeholder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a:defRPr sz="1200"/>
            </a:lvl1pPr>
          </a:lstStyle>
          <a:p>
            <a:fld id="{66864507-81B1-4CCE-9315-853CAB8C471E}" type="slidenum">
              <a:rPr lang="en-GB" smtClean="0"/>
              <a:t>‹#›</a:t>
            </a:fld>
            <a:endParaRPr lang="en-GB"/>
          </a:p>
        </p:txBody>
      </p:sp>
    </p:spTree>
    <p:extLst>
      <p:ext uri="{BB962C8B-B14F-4D97-AF65-F5344CB8AC3E}">
        <p14:creationId xmlns:p14="http://schemas.microsoft.com/office/powerpoint/2010/main" val="3967971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smtClean="0"/>
              <a:t>The conditions or ‘targets’ can be many and varied.  It ALMOST doesn’t matter as the point of putting a condition there is to cause students to think their sentences through carefully as they build them.  It makes them much more aware of what they’re saying.  And making a sentence of exactly 8 words will involve usually a very short clause with ‘weil’ or two clauses linked with ‘und’ or additional details like when and where.  So they focus on different ways to make their sentences longer.  It also works well to set &gt;9 words or &lt;5 words at times too.  </a:t>
            </a:r>
            <a:endParaRPr lang="en-US" smtClean="0"/>
          </a:p>
        </p:txBody>
      </p:sp>
      <p:sp>
        <p:nvSpPr>
          <p:cNvPr id="125956" name="Slide Number Placeholder 3"/>
          <p:cNvSpPr txBox="1">
            <a:spLocks noGrp="1"/>
          </p:cNvSpPr>
          <p:nvPr/>
        </p:nvSpPr>
        <p:spPr bwMode="auto">
          <a:xfrm>
            <a:off x="3884613" y="9228039"/>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610098D-F3C9-4EA2-AF94-F31B1A63CFD1}" type="slidenum">
              <a:rPr lang="en-US" sz="1200"/>
              <a:pPr algn="r" eaLnBrk="1" hangingPunct="1"/>
              <a:t>8</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D97639E-559C-423B-BF84-60B389454AFE}" type="slidenum">
              <a:rPr lang="en-GB"/>
              <a:pPr fontAlgn="base">
                <a:spcBef>
                  <a:spcPct val="0"/>
                </a:spcBef>
                <a:spcAft>
                  <a:spcPct val="0"/>
                </a:spcAft>
              </a:pPr>
              <a:t>9</a:t>
            </a:fld>
            <a:endParaRPr lang="en-GB"/>
          </a:p>
        </p:txBody>
      </p:sp>
      <p:sp>
        <p:nvSpPr>
          <p:cNvPr id="15363" name="Rectangle 7"/>
          <p:cNvSpPr txBox="1">
            <a:spLocks noGrp="1" noChangeArrowheads="1"/>
          </p:cNvSpPr>
          <p:nvPr/>
        </p:nvSpPr>
        <p:spPr bwMode="auto">
          <a:xfrm>
            <a:off x="3884613" y="9228039"/>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DE25E25B-7C68-4A25-888B-ABCE3438E2CF}" type="slidenum">
              <a:rPr lang="en-GB" sz="1200"/>
              <a:pPr algn="r"/>
              <a:t>9</a:t>
            </a:fld>
            <a:endParaRPr lang="en-GB" sz="1200"/>
          </a:p>
        </p:txBody>
      </p:sp>
      <p:sp>
        <p:nvSpPr>
          <p:cNvPr id="1536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smtClean="0"/>
              <a:t>Students are used to this activity now and should not need lots of prompting.  But in case they do, examples from within this topic could be:</a:t>
            </a:r>
            <a:br>
              <a:rPr lang="en-GB" dirty="0" smtClean="0"/>
            </a:br>
            <a:r>
              <a:rPr lang="en-GB" dirty="0" smtClean="0"/>
              <a:t>1. </a:t>
            </a:r>
            <a:r>
              <a:rPr lang="en-GB" sz="1200" dirty="0" smtClean="0">
                <a:latin typeface="Comic Sans MS" pitchFamily="66" charset="0"/>
                <a:cs typeface="Arial" pitchFamily="34" charset="0"/>
              </a:rPr>
              <a:t>¿</a:t>
            </a:r>
            <a:r>
              <a:rPr lang="en-GB" dirty="0" err="1" smtClean="0"/>
              <a:t>Te</a:t>
            </a:r>
            <a:r>
              <a:rPr lang="en-GB" dirty="0" smtClean="0"/>
              <a:t> </a:t>
            </a:r>
            <a:r>
              <a:rPr lang="en-GB" dirty="0" err="1" smtClean="0"/>
              <a:t>gusta</a:t>
            </a:r>
            <a:r>
              <a:rPr lang="en-GB" baseline="0" dirty="0" smtClean="0"/>
              <a:t> </a:t>
            </a:r>
            <a:r>
              <a:rPr lang="en-GB" baseline="0" dirty="0" err="1" smtClean="0"/>
              <a:t>ver</a:t>
            </a:r>
            <a:r>
              <a:rPr lang="en-GB" baseline="0" dirty="0" smtClean="0"/>
              <a:t> la </a:t>
            </a:r>
            <a:r>
              <a:rPr lang="en-GB" baseline="0" dirty="0" err="1" smtClean="0"/>
              <a:t>tele</a:t>
            </a:r>
            <a:r>
              <a:rPr lang="en-GB" baseline="0" dirty="0" smtClean="0"/>
              <a:t>?</a:t>
            </a:r>
            <a:r>
              <a:rPr lang="en-GB" dirty="0" smtClean="0"/>
              <a:t/>
            </a:r>
            <a:br>
              <a:rPr lang="en-GB" dirty="0" smtClean="0"/>
            </a:br>
            <a:r>
              <a:rPr lang="en-GB" dirty="0" smtClean="0"/>
              <a:t>2. </a:t>
            </a:r>
            <a:r>
              <a:rPr lang="en-GB" sz="1200" dirty="0" smtClean="0">
                <a:latin typeface="Comic Sans MS" pitchFamily="66" charset="0"/>
                <a:cs typeface="Arial" pitchFamily="34" charset="0"/>
              </a:rPr>
              <a:t>¿</a:t>
            </a:r>
            <a:r>
              <a:rPr lang="en-GB" sz="1200" dirty="0" err="1" smtClean="0">
                <a:latin typeface="Comic Sans MS" pitchFamily="66" charset="0"/>
                <a:cs typeface="Arial" pitchFamily="34" charset="0"/>
              </a:rPr>
              <a:t>Tienes</a:t>
            </a:r>
            <a:r>
              <a:rPr lang="en-GB" sz="1200" baseline="0" dirty="0" smtClean="0">
                <a:latin typeface="Comic Sans MS" pitchFamily="66" charset="0"/>
                <a:cs typeface="Arial" pitchFamily="34" charset="0"/>
              </a:rPr>
              <a:t> un </a:t>
            </a:r>
            <a:r>
              <a:rPr lang="en-GB" sz="1200" baseline="0" dirty="0" err="1" smtClean="0">
                <a:latin typeface="Comic Sans MS" pitchFamily="66" charset="0"/>
                <a:cs typeface="Arial" pitchFamily="34" charset="0"/>
              </a:rPr>
              <a:t>wii</a:t>
            </a:r>
            <a:r>
              <a:rPr lang="en-GB" sz="1200" baseline="0" dirty="0" smtClean="0">
                <a:latin typeface="Comic Sans MS" pitchFamily="66" charset="0"/>
                <a:cs typeface="Arial" pitchFamily="34" charset="0"/>
              </a:rPr>
              <a:t> en casa?</a:t>
            </a:r>
            <a:endParaRPr lang="en-GB" sz="1200" dirty="0" smtClean="0">
              <a:latin typeface="Comic Sans MS" pitchFamily="66" charset="0"/>
              <a:cs typeface="Arial" pitchFamily="34" charset="0"/>
            </a:endParaRPr>
          </a:p>
          <a:p>
            <a:pPr>
              <a:spcBef>
                <a:spcPct val="0"/>
              </a:spcBef>
            </a:pPr>
            <a:r>
              <a:rPr lang="en-GB" dirty="0" smtClean="0"/>
              <a:t>3. </a:t>
            </a:r>
            <a:r>
              <a:rPr lang="en-GB" sz="1200" dirty="0" smtClean="0">
                <a:latin typeface="Comic Sans MS" pitchFamily="66" charset="0"/>
                <a:cs typeface="Arial" pitchFamily="34" charset="0"/>
              </a:rPr>
              <a:t>¿</a:t>
            </a:r>
            <a:r>
              <a:rPr lang="en-GB" dirty="0" err="1" smtClean="0"/>
              <a:t>Cual</a:t>
            </a:r>
            <a:r>
              <a:rPr lang="en-GB" dirty="0" smtClean="0"/>
              <a:t> </a:t>
            </a:r>
            <a:r>
              <a:rPr lang="en-GB" dirty="0" err="1" smtClean="0"/>
              <a:t>es</a:t>
            </a:r>
            <a:r>
              <a:rPr lang="en-GB" dirty="0" smtClean="0"/>
              <a:t> </a:t>
            </a:r>
            <a:r>
              <a:rPr lang="en-GB" dirty="0" err="1" smtClean="0"/>
              <a:t>tu</a:t>
            </a:r>
            <a:r>
              <a:rPr lang="en-GB" dirty="0" smtClean="0"/>
              <a:t> </a:t>
            </a:r>
            <a:r>
              <a:rPr lang="en-GB" dirty="0" err="1" smtClean="0"/>
              <a:t>programa</a:t>
            </a:r>
            <a:r>
              <a:rPr lang="en-GB" dirty="0" smtClean="0"/>
              <a:t> </a:t>
            </a:r>
            <a:r>
              <a:rPr lang="en-GB" dirty="0" err="1" smtClean="0"/>
              <a:t>preferido</a:t>
            </a:r>
            <a:r>
              <a:rPr lang="en-GB" dirty="0" smtClean="0"/>
              <a:t>?</a:t>
            </a:r>
            <a:br>
              <a:rPr lang="en-GB" dirty="0" smtClean="0"/>
            </a:br>
            <a:r>
              <a:rPr lang="en-GB" dirty="0" smtClean="0"/>
              <a:t>4.  Anything is possible obviously, but </a:t>
            </a:r>
            <a:r>
              <a:rPr lang="en-GB" sz="1200" dirty="0" smtClean="0">
                <a:latin typeface="Comic Sans MS" pitchFamily="66" charset="0"/>
                <a:cs typeface="Arial" pitchFamily="34" charset="0"/>
              </a:rPr>
              <a:t>¿</a:t>
            </a:r>
            <a:r>
              <a:rPr lang="en-GB" sz="1200" dirty="0" err="1" smtClean="0">
                <a:latin typeface="Comic Sans MS" pitchFamily="66" charset="0"/>
                <a:cs typeface="Arial" pitchFamily="34" charset="0"/>
              </a:rPr>
              <a:t>Tienes</a:t>
            </a:r>
            <a:r>
              <a:rPr lang="en-GB" sz="1200" dirty="0" smtClean="0">
                <a:latin typeface="Comic Sans MS" pitchFamily="66" charset="0"/>
                <a:cs typeface="Arial" pitchFamily="34" charset="0"/>
              </a:rPr>
              <a:t> </a:t>
            </a:r>
            <a:r>
              <a:rPr lang="en-GB" sz="1200" dirty="0" err="1" smtClean="0">
                <a:latin typeface="Comic Sans MS" pitchFamily="66" charset="0"/>
                <a:cs typeface="Arial" pitchFamily="34" charset="0"/>
              </a:rPr>
              <a:t>una</a:t>
            </a:r>
            <a:r>
              <a:rPr lang="en-GB" sz="1200" dirty="0" smtClean="0">
                <a:latin typeface="Comic Sans MS" pitchFamily="66" charset="0"/>
                <a:cs typeface="Arial" pitchFamily="34" charset="0"/>
              </a:rPr>
              <a:t> </a:t>
            </a:r>
            <a:r>
              <a:rPr lang="en-GB" sz="1200" dirty="0" err="1" smtClean="0">
                <a:latin typeface="Comic Sans MS" pitchFamily="66" charset="0"/>
                <a:cs typeface="Arial" pitchFamily="34" charset="0"/>
              </a:rPr>
              <a:t>tele</a:t>
            </a:r>
            <a:r>
              <a:rPr lang="en-GB" sz="1200" dirty="0" smtClean="0">
                <a:latin typeface="Comic Sans MS" pitchFamily="66" charset="0"/>
                <a:cs typeface="Arial" pitchFamily="34" charset="0"/>
              </a:rPr>
              <a:t> en </a:t>
            </a:r>
            <a:r>
              <a:rPr lang="en-GB" sz="1200" dirty="0" err="1" smtClean="0">
                <a:latin typeface="Comic Sans MS" pitchFamily="66" charset="0"/>
                <a:cs typeface="Arial" pitchFamily="34" charset="0"/>
              </a:rPr>
              <a:t>tu</a:t>
            </a:r>
            <a:r>
              <a:rPr lang="en-GB" sz="1200" dirty="0" smtClean="0">
                <a:latin typeface="Comic Sans MS" pitchFamily="66" charset="0"/>
                <a:cs typeface="Arial" pitchFamily="34" charset="0"/>
              </a:rPr>
              <a:t> </a:t>
            </a:r>
            <a:r>
              <a:rPr lang="en-GB" sz="1200" dirty="0" err="1" smtClean="0">
                <a:latin typeface="Comic Sans MS" pitchFamily="66" charset="0"/>
                <a:cs typeface="Arial" pitchFamily="34" charset="0"/>
              </a:rPr>
              <a:t>habitación</a:t>
            </a:r>
            <a:r>
              <a:rPr lang="en-GB" sz="1200" dirty="0" smtClean="0">
                <a:latin typeface="Comic Sans MS" pitchFamily="66" charset="0"/>
                <a:cs typeface="Arial" pitchFamily="34" charset="0"/>
              </a:rPr>
              <a:t> </a:t>
            </a:r>
            <a:r>
              <a:rPr lang="en-GB" dirty="0" smtClean="0"/>
              <a:t>? Is one possibility</a:t>
            </a:r>
            <a:br>
              <a:rPr lang="en-GB" dirty="0" smtClean="0"/>
            </a:br>
            <a:r>
              <a:rPr lang="en-GB" dirty="0" smtClean="0"/>
              <a:t>5. </a:t>
            </a:r>
            <a:r>
              <a:rPr lang="en-GB" sz="1200" dirty="0" smtClean="0">
                <a:latin typeface="Comic Sans MS" pitchFamily="66" charset="0"/>
                <a:cs typeface="Arial" pitchFamily="34" charset="0"/>
              </a:rPr>
              <a:t>¿</a:t>
            </a:r>
            <a:r>
              <a:rPr lang="en-GB" dirty="0" err="1" smtClean="0"/>
              <a:t>Cuántas</a:t>
            </a:r>
            <a:r>
              <a:rPr lang="en-GB" baseline="0" dirty="0" smtClean="0"/>
              <a:t> </a:t>
            </a:r>
            <a:r>
              <a:rPr lang="en-GB" baseline="0" dirty="0" err="1" smtClean="0"/>
              <a:t>horas</a:t>
            </a:r>
            <a:r>
              <a:rPr lang="en-GB" baseline="0" dirty="0" smtClean="0"/>
              <a:t> </a:t>
            </a:r>
            <a:r>
              <a:rPr lang="en-GB" baseline="0" dirty="0" err="1" smtClean="0"/>
              <a:t>ves</a:t>
            </a:r>
            <a:r>
              <a:rPr lang="en-GB" baseline="0" dirty="0" smtClean="0"/>
              <a:t> la </a:t>
            </a:r>
            <a:r>
              <a:rPr lang="en-GB" baseline="0" dirty="0" err="1" smtClean="0"/>
              <a:t>tele</a:t>
            </a:r>
            <a:r>
              <a:rPr lang="en-GB" baseline="0" dirty="0" smtClean="0"/>
              <a:t> al </a:t>
            </a:r>
            <a:r>
              <a:rPr lang="en-GB" baseline="0" dirty="0" err="1" smtClean="0"/>
              <a:t>día</a:t>
            </a:r>
            <a:r>
              <a:rPr lang="en-GB" baseline="0" dirty="0" smtClean="0"/>
              <a:t>?</a:t>
            </a:r>
            <a:r>
              <a:rPr lang="en-GB" dirty="0" smtClean="0"/>
              <a:t/>
            </a:r>
            <a:br>
              <a:rPr lang="en-GB" dirty="0" smtClean="0"/>
            </a:br>
            <a:r>
              <a:rPr lang="en-GB" dirty="0" smtClean="0"/>
              <a:t>6. </a:t>
            </a:r>
            <a:r>
              <a:rPr lang="en-GB" sz="1200" dirty="0" smtClean="0">
                <a:latin typeface="Comic Sans MS" pitchFamily="66" charset="0"/>
                <a:cs typeface="Arial" pitchFamily="34" charset="0"/>
              </a:rPr>
              <a:t>¿</a:t>
            </a:r>
            <a:r>
              <a:rPr lang="en-GB" dirty="0" err="1" smtClean="0"/>
              <a:t>Te</a:t>
            </a:r>
            <a:r>
              <a:rPr lang="en-GB" dirty="0" smtClean="0"/>
              <a:t> </a:t>
            </a:r>
            <a:r>
              <a:rPr lang="en-GB" dirty="0" err="1" smtClean="0"/>
              <a:t>gusta</a:t>
            </a:r>
            <a:r>
              <a:rPr lang="en-GB" dirty="0" smtClean="0"/>
              <a:t> Waterloo Road? (or many other things)</a:t>
            </a:r>
          </a:p>
          <a:p>
            <a:pPr>
              <a:spcBef>
                <a:spcPct val="0"/>
              </a:spcBef>
            </a:pPr>
            <a:r>
              <a:rPr lang="en-GB" dirty="0" smtClean="0"/>
              <a:t>7. </a:t>
            </a:r>
            <a:r>
              <a:rPr lang="en-GB" sz="1200" dirty="0" smtClean="0">
                <a:latin typeface="Comic Sans MS" pitchFamily="66" charset="0"/>
                <a:cs typeface="Arial" pitchFamily="34" charset="0"/>
              </a:rPr>
              <a:t>¿</a:t>
            </a:r>
            <a:r>
              <a:rPr lang="en-GB" dirty="0" smtClean="0"/>
              <a:t> </a:t>
            </a:r>
            <a:r>
              <a:rPr lang="en-GB" dirty="0" err="1" smtClean="0"/>
              <a:t>Te</a:t>
            </a:r>
            <a:r>
              <a:rPr lang="en-GB" dirty="0" smtClean="0"/>
              <a:t> </a:t>
            </a:r>
            <a:r>
              <a:rPr lang="en-GB" dirty="0" err="1" smtClean="0"/>
              <a:t>gusta</a:t>
            </a:r>
            <a:r>
              <a:rPr lang="en-GB" dirty="0" smtClean="0"/>
              <a:t> …?</a:t>
            </a:r>
          </a:p>
          <a:p>
            <a:pPr>
              <a:spcBef>
                <a:spcPct val="0"/>
              </a:spcBef>
            </a:pPr>
            <a:endParaRPr lang="en-GB" dirty="0" smtClean="0"/>
          </a:p>
          <a:p>
            <a:pPr>
              <a:spcBef>
                <a:spcPct val="0"/>
              </a:spcBef>
            </a:pPr>
            <a:r>
              <a:rPr lang="en-GB" dirty="0" smtClean="0"/>
              <a:t>Depending on the class, (but it would be useful for all to get this idea) it would be good to get</a:t>
            </a:r>
            <a:r>
              <a:rPr lang="en-GB" baseline="0" dirty="0" smtClean="0"/>
              <a:t> them to ask questions NOT about TV using the same questions.  They could use any language from any other topic to see how many different questions they could create here.  Encourage them to keep it going with their partner as a conversation as long as they can.  </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 through</a:t>
            </a:r>
            <a:r>
              <a:rPr lang="en-GB" baseline="0" dirty="0" smtClean="0"/>
              <a:t> with students how they learn their vocabulary and keep the conversation going with them about this during the year so that they don’t forget at any point that they need to be very active when doing vocabulary </a:t>
            </a:r>
            <a:r>
              <a:rPr lang="en-GB" baseline="0" dirty="0" err="1" smtClean="0"/>
              <a:t>hw</a:t>
            </a:r>
            <a:r>
              <a:rPr lang="en-GB" baseline="0" dirty="0" smtClean="0"/>
              <a:t>.  There should be evidence that you can see that they have done the </a:t>
            </a:r>
            <a:r>
              <a:rPr lang="en-GB" baseline="0" dirty="0" err="1" smtClean="0"/>
              <a:t>hw</a:t>
            </a:r>
            <a:r>
              <a:rPr lang="en-GB" baseline="0" dirty="0" smtClean="0"/>
              <a:t>, rather than just having to spend class time doing </a:t>
            </a:r>
            <a:r>
              <a:rPr lang="en-GB" baseline="0" smtClean="0"/>
              <a:t>a test to see that.</a:t>
            </a:r>
            <a:endParaRPr lang="en-GB" dirty="0"/>
          </a:p>
        </p:txBody>
      </p:sp>
      <p:sp>
        <p:nvSpPr>
          <p:cNvPr id="4" name="Slide Number Placeholder 3"/>
          <p:cNvSpPr>
            <a:spLocks noGrp="1"/>
          </p:cNvSpPr>
          <p:nvPr>
            <p:ph type="sldNum" sz="quarter" idx="10"/>
          </p:nvPr>
        </p:nvSpPr>
        <p:spPr/>
        <p:txBody>
          <a:bodyPr/>
          <a:lstStyle/>
          <a:p>
            <a:fld id="{5A10C7DC-F451-4DB9-AD6F-B878416AD416}" type="slidenum">
              <a:rPr lang="en-GB" smtClean="0"/>
              <a:pPr/>
              <a:t>18</a:t>
            </a:fld>
            <a:endParaRPr lang="en-GB"/>
          </a:p>
        </p:txBody>
      </p:sp>
    </p:spTree>
    <p:extLst>
      <p:ext uri="{BB962C8B-B14F-4D97-AF65-F5344CB8AC3E}">
        <p14:creationId xmlns:p14="http://schemas.microsoft.com/office/powerpoint/2010/main" val="2438003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HW</a:t>
            </a:r>
            <a:r>
              <a:rPr lang="en-GB" dirty="0" smtClean="0"/>
              <a:t> sheet</a:t>
            </a:r>
            <a:endParaRPr lang="en-GB" dirty="0"/>
          </a:p>
        </p:txBody>
      </p:sp>
      <p:sp>
        <p:nvSpPr>
          <p:cNvPr id="4" name="Slide Number Placeholder 3"/>
          <p:cNvSpPr>
            <a:spLocks noGrp="1"/>
          </p:cNvSpPr>
          <p:nvPr>
            <p:ph type="sldNum" sz="quarter" idx="10"/>
          </p:nvPr>
        </p:nvSpPr>
        <p:spPr/>
        <p:txBody>
          <a:bodyPr/>
          <a:lstStyle/>
          <a:p>
            <a:fld id="{66864507-81B1-4CCE-9315-853CAB8C471E}" type="slidenum">
              <a:rPr lang="en-GB" smtClean="0"/>
              <a:t>20</a:t>
            </a:fld>
            <a:endParaRPr lang="en-GB"/>
          </a:p>
        </p:txBody>
      </p:sp>
    </p:spTree>
    <p:extLst>
      <p:ext uri="{BB962C8B-B14F-4D97-AF65-F5344CB8AC3E}">
        <p14:creationId xmlns:p14="http://schemas.microsoft.com/office/powerpoint/2010/main" val="724023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9B5543-AB3F-4351-B602-636C8C017E52}" type="datetimeFigureOut">
              <a:rPr lang="en-GB" smtClean="0"/>
              <a:t>02/10/2011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2811897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9B5543-AB3F-4351-B602-636C8C017E52}" type="datetimeFigureOut">
              <a:rPr lang="en-GB" smtClean="0"/>
              <a:t>02/10/2011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385076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9B5543-AB3F-4351-B602-636C8C017E52}" type="datetimeFigureOut">
              <a:rPr lang="en-GB" smtClean="0"/>
              <a:t>02/10/2011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417348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9B5543-AB3F-4351-B602-636C8C017E52}" type="datetimeFigureOut">
              <a:rPr lang="en-GB" smtClean="0"/>
              <a:t>02/10/2011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79034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B5543-AB3F-4351-B602-636C8C017E52}" type="datetimeFigureOut">
              <a:rPr lang="en-GB" smtClean="0"/>
              <a:t>02/10/2011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366648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9B5543-AB3F-4351-B602-636C8C017E52}" type="datetimeFigureOut">
              <a:rPr lang="en-GB" smtClean="0"/>
              <a:t>02/10/2011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193289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9B5543-AB3F-4351-B602-636C8C017E52}" type="datetimeFigureOut">
              <a:rPr lang="en-GB" smtClean="0"/>
              <a:t>02/10/2011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179196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9B5543-AB3F-4351-B602-636C8C017E52}" type="datetimeFigureOut">
              <a:rPr lang="en-GB" smtClean="0"/>
              <a:t>02/10/2011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197393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B5543-AB3F-4351-B602-636C8C017E52}" type="datetimeFigureOut">
              <a:rPr lang="en-GB" smtClean="0"/>
              <a:t>02/10/2011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305407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B5543-AB3F-4351-B602-636C8C017E52}" type="datetimeFigureOut">
              <a:rPr lang="en-GB" smtClean="0"/>
              <a:t>02/10/2011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378197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B5543-AB3F-4351-B602-636C8C017E52}" type="datetimeFigureOut">
              <a:rPr lang="en-GB" smtClean="0"/>
              <a:t>02/10/2011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C3D06D-4A7A-4A58-AF91-E729E2FA4756}" type="slidenum">
              <a:rPr lang="en-GB" smtClean="0"/>
              <a:t>‹#›</a:t>
            </a:fld>
            <a:endParaRPr lang="en-GB"/>
          </a:p>
        </p:txBody>
      </p:sp>
    </p:spTree>
    <p:extLst>
      <p:ext uri="{BB962C8B-B14F-4D97-AF65-F5344CB8AC3E}">
        <p14:creationId xmlns:p14="http://schemas.microsoft.com/office/powerpoint/2010/main" val="382856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B5543-AB3F-4351-B602-636C8C017E52}" type="datetimeFigureOut">
              <a:rPr lang="en-GB" smtClean="0"/>
              <a:t>02/10/2011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3D06D-4A7A-4A58-AF91-E729E2FA4756}" type="slidenum">
              <a:rPr lang="en-GB" smtClean="0"/>
              <a:t>‹#›</a:t>
            </a:fld>
            <a:endParaRPr lang="en-GB"/>
          </a:p>
        </p:txBody>
      </p:sp>
    </p:spTree>
    <p:extLst>
      <p:ext uri="{BB962C8B-B14F-4D97-AF65-F5344CB8AC3E}">
        <p14:creationId xmlns:p14="http://schemas.microsoft.com/office/powerpoint/2010/main" val="136473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laguiatv.com/programacion.php" TargetMode="External"/><Relationship Id="rId2" Type="http://schemas.openxmlformats.org/officeDocument/2006/relationships/image" Target="../media/image2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verbix.com/" TargetMode="External"/><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quizlet.com/6604338/gcse-spanish-opiniones-flash-cards/" TargetMode="External"/><Relationship Id="rId2" Type="http://schemas.openxmlformats.org/officeDocument/2006/relationships/hyperlink" Target="http://quizlet.com/6604253/gcse-spanish-la-tele-flash-card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png"/><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wmf"/><Relationship Id="rId11" Type="http://schemas.openxmlformats.org/officeDocument/2006/relationships/image" Target="../media/image11.png"/><Relationship Id="rId5" Type="http://schemas.openxmlformats.org/officeDocument/2006/relationships/image" Target="../media/image5.gif"/><Relationship Id="rId15" Type="http://schemas.openxmlformats.org/officeDocument/2006/relationships/image" Target="../media/image15.png"/><Relationship Id="rId10" Type="http://schemas.openxmlformats.org/officeDocument/2006/relationships/image" Target="../media/image10.jpeg"/><Relationship Id="rId4" Type="http://schemas.openxmlformats.org/officeDocument/2006/relationships/image" Target="../media/image4.wmf"/><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¿Qué hay en la tele?</a:t>
            </a:r>
          </a:p>
        </p:txBody>
      </p:sp>
      <p:pic>
        <p:nvPicPr>
          <p:cNvPr id="5127" name="Picture 7" descr="MCj035124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0338" y="1412875"/>
            <a:ext cx="4264025" cy="4652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34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brothe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48680" y="6165304"/>
            <a:ext cx="1123373"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iste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38250" y="4173018"/>
            <a:ext cx="12382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randad"/>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86631" y="2857352"/>
            <a:ext cx="1193849" cy="151462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Granmothe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31232" y="2797877"/>
            <a:ext cx="1289100" cy="1484927"/>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family"/>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44106" y="2188406"/>
            <a:ext cx="2931676" cy="218356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at"/>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8466" y="3936742"/>
            <a:ext cx="1178076" cy="76967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og"/>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83768" y="4173018"/>
            <a:ext cx="1381125" cy="1028700"/>
          </a:xfrm>
          <a:prstGeom prst="rect">
            <a:avLst/>
          </a:prstGeom>
          <a:noFill/>
          <a:extLst>
            <a:ext uri="{909E8E84-426E-40DD-AFC4-6F175D3DCCD1}">
              <a14:hiddenFill xmlns:a14="http://schemas.microsoft.com/office/drawing/2010/main">
                <a:solidFill>
                  <a:srgbClr val="FFFFFF"/>
                </a:solidFill>
              </a14:hiddenFill>
            </a:ext>
          </a:extLst>
        </p:spPr>
      </p:pic>
      <p:sp>
        <p:nvSpPr>
          <p:cNvPr id="12" name="WordArt 3"/>
          <p:cNvSpPr>
            <a:spLocks noChangeArrowheads="1" noChangeShapeType="1" noTextEdit="1"/>
          </p:cNvSpPr>
          <p:nvPr/>
        </p:nvSpPr>
        <p:spPr bwMode="auto">
          <a:xfrm>
            <a:off x="214313" y="188640"/>
            <a:ext cx="8647112"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fr-FR" sz="3600" kern="10" dirty="0" smtClean="0">
                <a:latin typeface="Calibri"/>
                <a:cs typeface="Calibri"/>
              </a:rPr>
              <a:t>¿</a:t>
            </a:r>
            <a:r>
              <a:rPr lang="fr-FR" sz="3600" kern="10" dirty="0" err="1" smtClean="0">
                <a:latin typeface="Calibri"/>
                <a:cs typeface="Calibri"/>
              </a:rPr>
              <a:t>Qué</a:t>
            </a:r>
            <a:r>
              <a:rPr lang="fr-FR" sz="3600" kern="10" dirty="0" smtClean="0">
                <a:latin typeface="Calibri"/>
                <a:cs typeface="Calibri"/>
              </a:rPr>
              <a:t> </a:t>
            </a:r>
            <a:r>
              <a:rPr lang="fr-FR" sz="3600" kern="10" dirty="0" err="1" smtClean="0">
                <a:latin typeface="Calibri"/>
                <a:cs typeface="Calibri"/>
              </a:rPr>
              <a:t>programas</a:t>
            </a:r>
            <a:r>
              <a:rPr lang="fr-FR" sz="3600" kern="10" dirty="0" smtClean="0">
                <a:latin typeface="Calibri"/>
                <a:cs typeface="Calibri"/>
              </a:rPr>
              <a:t> le </a:t>
            </a:r>
            <a:r>
              <a:rPr lang="fr-FR" sz="3600" kern="10" dirty="0" err="1" smtClean="0">
                <a:latin typeface="Calibri"/>
                <a:cs typeface="Calibri"/>
              </a:rPr>
              <a:t>gustan</a:t>
            </a:r>
            <a:r>
              <a:rPr lang="fr-FR" sz="3600" kern="10" dirty="0" smtClean="0">
                <a:latin typeface="Calibri"/>
                <a:cs typeface="Calibri"/>
              </a:rPr>
              <a:t> a tu </a:t>
            </a:r>
            <a:r>
              <a:rPr lang="fr-FR" sz="3600" kern="10" dirty="0" err="1" smtClean="0">
                <a:latin typeface="Calibri"/>
                <a:cs typeface="Calibri"/>
              </a:rPr>
              <a:t>familia</a:t>
            </a:r>
            <a:r>
              <a:rPr lang="fr-FR" sz="3600" kern="10" dirty="0" smtClean="0">
                <a:latin typeface="Calibri"/>
                <a:cs typeface="Calibri"/>
              </a:rPr>
              <a:t>?</a:t>
            </a:r>
            <a:endParaRPr lang="en-GB" sz="3600" kern="10" dirty="0">
              <a:latin typeface="Calibri"/>
              <a:cs typeface="Calibri"/>
            </a:endParaRPr>
          </a:p>
        </p:txBody>
      </p:sp>
      <p:sp>
        <p:nvSpPr>
          <p:cNvPr id="3" name="TextBox 2"/>
          <p:cNvSpPr txBox="1"/>
          <p:nvPr/>
        </p:nvSpPr>
        <p:spPr>
          <a:xfrm>
            <a:off x="214313" y="1052736"/>
            <a:ext cx="8647112" cy="523220"/>
          </a:xfrm>
          <a:prstGeom prst="rect">
            <a:avLst/>
          </a:prstGeom>
          <a:noFill/>
        </p:spPr>
        <p:txBody>
          <a:bodyPr wrap="square" rtlCol="0">
            <a:spAutoFit/>
          </a:bodyPr>
          <a:lstStyle/>
          <a:p>
            <a:r>
              <a:rPr lang="en-GB" sz="2800" b="1" dirty="0" smtClean="0"/>
              <a:t>A mi </a:t>
            </a:r>
            <a:r>
              <a:rPr lang="en-GB" sz="2800" b="1" dirty="0" err="1" smtClean="0"/>
              <a:t>familia</a:t>
            </a:r>
            <a:r>
              <a:rPr lang="en-GB" sz="2800" b="1" dirty="0" smtClean="0"/>
              <a:t> y a </a:t>
            </a:r>
            <a:r>
              <a:rPr lang="en-GB" sz="2800" b="1" dirty="0" err="1" smtClean="0"/>
              <a:t>mí</a:t>
            </a:r>
            <a:r>
              <a:rPr lang="en-GB" sz="2800" b="1" dirty="0" smtClean="0"/>
              <a:t> </a:t>
            </a:r>
            <a:r>
              <a:rPr lang="en-GB" sz="2800" b="1" dirty="0" err="1" smtClean="0"/>
              <a:t>nos</a:t>
            </a:r>
            <a:r>
              <a:rPr lang="en-GB" sz="2800" b="1" dirty="0" smtClean="0"/>
              <a:t> </a:t>
            </a:r>
            <a:r>
              <a:rPr lang="en-GB" sz="2800" b="1" dirty="0" err="1" smtClean="0"/>
              <a:t>gusta</a:t>
            </a:r>
            <a:r>
              <a:rPr lang="en-GB" sz="2800" b="1" dirty="0" smtClean="0"/>
              <a:t> Doctor Who.</a:t>
            </a:r>
            <a:endParaRPr lang="en-GB" sz="2800" b="1" dirty="0"/>
          </a:p>
        </p:txBody>
      </p:sp>
      <p:sp>
        <p:nvSpPr>
          <p:cNvPr id="14" name="TextBox 13"/>
          <p:cNvSpPr txBox="1"/>
          <p:nvPr/>
        </p:nvSpPr>
        <p:spPr>
          <a:xfrm>
            <a:off x="214313" y="5239818"/>
            <a:ext cx="8647112" cy="523220"/>
          </a:xfrm>
          <a:prstGeom prst="rect">
            <a:avLst/>
          </a:prstGeom>
          <a:noFill/>
        </p:spPr>
        <p:txBody>
          <a:bodyPr wrap="square" rtlCol="0">
            <a:spAutoFit/>
          </a:bodyPr>
          <a:lstStyle/>
          <a:p>
            <a:r>
              <a:rPr lang="en-GB" sz="2800" b="1" dirty="0" smtClean="0"/>
              <a:t>A mi padre le </a:t>
            </a:r>
            <a:r>
              <a:rPr lang="en-GB" sz="2800" b="1" dirty="0" err="1" smtClean="0"/>
              <a:t>gustan</a:t>
            </a:r>
            <a:r>
              <a:rPr lang="en-GB" sz="2800" b="1" dirty="0" smtClean="0"/>
              <a:t> los </a:t>
            </a:r>
            <a:r>
              <a:rPr lang="en-GB" sz="2800" b="1" dirty="0" err="1" smtClean="0"/>
              <a:t>programas</a:t>
            </a:r>
            <a:r>
              <a:rPr lang="en-GB" sz="2800" b="1" dirty="0" smtClean="0"/>
              <a:t> de </a:t>
            </a:r>
            <a:r>
              <a:rPr lang="en-GB" sz="2800" b="1" dirty="0" err="1" smtClean="0"/>
              <a:t>deporte</a:t>
            </a:r>
            <a:r>
              <a:rPr lang="en-GB" sz="2800" b="1" dirty="0" smtClean="0"/>
              <a:t>.</a:t>
            </a:r>
            <a:endParaRPr lang="en-GB" sz="2800" b="1" dirty="0"/>
          </a:p>
        </p:txBody>
      </p:sp>
      <p:sp>
        <p:nvSpPr>
          <p:cNvPr id="15" name="TextBox 14"/>
          <p:cNvSpPr txBox="1"/>
          <p:nvPr/>
        </p:nvSpPr>
        <p:spPr>
          <a:xfrm>
            <a:off x="245368" y="5714092"/>
            <a:ext cx="8647112" cy="523220"/>
          </a:xfrm>
          <a:prstGeom prst="rect">
            <a:avLst/>
          </a:prstGeom>
          <a:noFill/>
        </p:spPr>
        <p:txBody>
          <a:bodyPr wrap="square" rtlCol="0">
            <a:spAutoFit/>
          </a:bodyPr>
          <a:lstStyle/>
          <a:p>
            <a:r>
              <a:rPr lang="en-GB" sz="2800" b="1" dirty="0" smtClean="0"/>
              <a:t>A mi </a:t>
            </a:r>
            <a:r>
              <a:rPr lang="en-GB" sz="2800" b="1" dirty="0" err="1" smtClean="0"/>
              <a:t>madre</a:t>
            </a:r>
            <a:r>
              <a:rPr lang="en-GB" sz="2800" b="1" dirty="0" smtClean="0"/>
              <a:t> le </a:t>
            </a:r>
            <a:r>
              <a:rPr lang="en-GB" sz="2800" b="1" dirty="0" err="1" smtClean="0"/>
              <a:t>gustan</a:t>
            </a:r>
            <a:r>
              <a:rPr lang="en-GB" sz="2800" b="1" dirty="0" smtClean="0"/>
              <a:t> los </a:t>
            </a:r>
            <a:r>
              <a:rPr lang="en-GB" sz="2800" b="1" dirty="0" err="1" smtClean="0"/>
              <a:t>programas</a:t>
            </a:r>
            <a:r>
              <a:rPr lang="en-GB" sz="2800" b="1" dirty="0" smtClean="0"/>
              <a:t> de </a:t>
            </a:r>
            <a:r>
              <a:rPr lang="en-GB" sz="2800" b="1" dirty="0" err="1" smtClean="0"/>
              <a:t>música</a:t>
            </a:r>
            <a:r>
              <a:rPr lang="en-GB" sz="2800" b="1" dirty="0" smtClean="0"/>
              <a:t>.</a:t>
            </a:r>
            <a:endParaRPr lang="en-GB" sz="2800" b="1" dirty="0"/>
          </a:p>
        </p:txBody>
      </p:sp>
      <p:sp>
        <p:nvSpPr>
          <p:cNvPr id="16" name="TextBox 15"/>
          <p:cNvSpPr txBox="1"/>
          <p:nvPr/>
        </p:nvSpPr>
        <p:spPr>
          <a:xfrm>
            <a:off x="245368" y="6165304"/>
            <a:ext cx="8647112" cy="523220"/>
          </a:xfrm>
          <a:prstGeom prst="rect">
            <a:avLst/>
          </a:prstGeom>
          <a:noFill/>
        </p:spPr>
        <p:txBody>
          <a:bodyPr wrap="square" rtlCol="0">
            <a:spAutoFit/>
          </a:bodyPr>
          <a:lstStyle/>
          <a:p>
            <a:r>
              <a:rPr lang="en-GB" sz="2800" b="1" dirty="0" smtClean="0"/>
              <a:t>A mi </a:t>
            </a:r>
            <a:r>
              <a:rPr lang="en-GB" sz="2800" b="1" dirty="0" err="1" smtClean="0"/>
              <a:t>abuela</a:t>
            </a:r>
            <a:r>
              <a:rPr lang="en-GB" sz="2800" b="1" dirty="0" smtClean="0"/>
              <a:t> le </a:t>
            </a:r>
            <a:r>
              <a:rPr lang="en-GB" sz="2800" b="1" dirty="0" err="1" smtClean="0"/>
              <a:t>gustan</a:t>
            </a:r>
            <a:r>
              <a:rPr lang="en-GB" sz="2800" b="1" dirty="0" smtClean="0"/>
              <a:t> </a:t>
            </a:r>
            <a:r>
              <a:rPr lang="en-GB" sz="2800" b="1" dirty="0" err="1" smtClean="0"/>
              <a:t>las</a:t>
            </a:r>
            <a:r>
              <a:rPr lang="en-GB" sz="2800" b="1" dirty="0" smtClean="0"/>
              <a:t> </a:t>
            </a:r>
            <a:r>
              <a:rPr lang="en-GB" sz="2800" b="1" dirty="0" err="1" smtClean="0"/>
              <a:t>telenovelas</a:t>
            </a:r>
            <a:r>
              <a:rPr lang="en-GB" sz="2800" b="1" dirty="0" smtClean="0"/>
              <a:t>.</a:t>
            </a:r>
            <a:endParaRPr lang="en-GB" sz="2800" b="1" dirty="0"/>
          </a:p>
        </p:txBody>
      </p:sp>
    </p:spTree>
    <p:extLst>
      <p:ext uri="{BB962C8B-B14F-4D97-AF65-F5344CB8AC3E}">
        <p14:creationId xmlns:p14="http://schemas.microsoft.com/office/powerpoint/2010/main" val="199197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4840647"/>
              </p:ext>
            </p:extLst>
          </p:nvPr>
        </p:nvGraphicFramePr>
        <p:xfrm>
          <a:off x="611560" y="332654"/>
          <a:ext cx="8136904" cy="6192690"/>
        </p:xfrm>
        <a:graphic>
          <a:graphicData uri="http://schemas.openxmlformats.org/drawingml/2006/table">
            <a:tbl>
              <a:tblPr firstRow="1" bandRow="1">
                <a:tableStyleId>{5940675A-B579-460E-94D1-54222C63F5DA}</a:tableStyleId>
              </a:tblPr>
              <a:tblGrid>
                <a:gridCol w="8136904"/>
              </a:tblGrid>
              <a:tr h="1238538">
                <a:tc>
                  <a:txBody>
                    <a:bodyPr/>
                    <a:lstStyle/>
                    <a:p>
                      <a:r>
                        <a:rPr lang="en-GB" sz="2400" dirty="0" smtClean="0"/>
                        <a:t>1.  My dad likes Match</a:t>
                      </a:r>
                      <a:r>
                        <a:rPr lang="en-GB" sz="2400" baseline="0" dirty="0" smtClean="0"/>
                        <a:t> of the Day because he loves football.</a:t>
                      </a:r>
                      <a:endParaRPr lang="en-GB" sz="2400" dirty="0"/>
                    </a:p>
                  </a:txBody>
                  <a:tcPr/>
                </a:tc>
              </a:tr>
              <a:tr h="1238538">
                <a:tc>
                  <a:txBody>
                    <a:bodyPr/>
                    <a:lstStyle/>
                    <a:p>
                      <a:r>
                        <a:rPr lang="en-GB" sz="2400" dirty="0" smtClean="0"/>
                        <a:t>2.  My older sister love</a:t>
                      </a:r>
                      <a:r>
                        <a:rPr lang="en-GB" sz="2400" baseline="0" dirty="0" smtClean="0"/>
                        <a:t>s X Factor because she likes singing.</a:t>
                      </a:r>
                      <a:endParaRPr lang="en-GB" sz="2400" dirty="0"/>
                    </a:p>
                  </a:txBody>
                  <a:tcPr/>
                </a:tc>
              </a:tr>
              <a:tr h="1238538">
                <a:tc>
                  <a:txBody>
                    <a:bodyPr/>
                    <a:lstStyle/>
                    <a:p>
                      <a:r>
                        <a:rPr lang="en-GB" sz="2000" dirty="0" smtClean="0"/>
                        <a:t>3.  My mum likes</a:t>
                      </a:r>
                      <a:r>
                        <a:rPr lang="en-GB" sz="2000" baseline="0" dirty="0" smtClean="0"/>
                        <a:t> Come Dine with Me because she thinks it’s funny.</a:t>
                      </a:r>
                      <a:endParaRPr lang="en-GB" sz="2000" dirty="0"/>
                    </a:p>
                  </a:txBody>
                  <a:tcPr/>
                </a:tc>
              </a:tr>
              <a:tr h="1238538">
                <a:tc>
                  <a:txBody>
                    <a:bodyPr/>
                    <a:lstStyle/>
                    <a:p>
                      <a:r>
                        <a:rPr lang="en-GB" sz="2400" dirty="0" smtClean="0"/>
                        <a:t>4.  My granny</a:t>
                      </a:r>
                      <a:r>
                        <a:rPr lang="en-GB" sz="2400" baseline="0" dirty="0" smtClean="0"/>
                        <a:t> loves all the game shows.</a:t>
                      </a:r>
                      <a:endParaRPr lang="en-GB" sz="2400" dirty="0"/>
                    </a:p>
                  </a:txBody>
                  <a:tcPr/>
                </a:tc>
              </a:tr>
              <a:tr h="1238538">
                <a:tc>
                  <a:txBody>
                    <a:bodyPr/>
                    <a:lstStyle/>
                    <a:p>
                      <a:r>
                        <a:rPr lang="en-GB" sz="2000" dirty="0" smtClean="0"/>
                        <a:t>5.  My little brother likes children’s programmes like Horrible</a:t>
                      </a:r>
                      <a:r>
                        <a:rPr lang="en-GB" sz="2000" baseline="0" dirty="0" smtClean="0"/>
                        <a:t> Histories.</a:t>
                      </a:r>
                      <a:endParaRPr lang="en-GB" sz="2000" dirty="0"/>
                    </a:p>
                  </a:txBody>
                  <a:tcPr/>
                </a:tc>
              </a:tr>
            </a:tbl>
          </a:graphicData>
        </a:graphic>
      </p:graphicFrame>
    </p:spTree>
    <p:extLst>
      <p:ext uri="{BB962C8B-B14F-4D97-AF65-F5344CB8AC3E}">
        <p14:creationId xmlns:p14="http://schemas.microsoft.com/office/powerpoint/2010/main" val="3837825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68206813"/>
              </p:ext>
            </p:extLst>
          </p:nvPr>
        </p:nvGraphicFramePr>
        <p:xfrm>
          <a:off x="611560" y="332654"/>
          <a:ext cx="8136904" cy="6192690"/>
        </p:xfrm>
        <a:graphic>
          <a:graphicData uri="http://schemas.openxmlformats.org/drawingml/2006/table">
            <a:tbl>
              <a:tblPr firstRow="1" bandRow="1">
                <a:tableStyleId>{5940675A-B579-460E-94D1-54222C63F5DA}</a:tableStyleId>
              </a:tblPr>
              <a:tblGrid>
                <a:gridCol w="8136904"/>
              </a:tblGrid>
              <a:tr h="1238538">
                <a:tc>
                  <a:txBody>
                    <a:bodyPr/>
                    <a:lstStyle/>
                    <a:p>
                      <a:r>
                        <a:rPr lang="en-GB" sz="2400" dirty="0" smtClean="0"/>
                        <a:t>1.  My dad likes Match</a:t>
                      </a:r>
                      <a:r>
                        <a:rPr lang="en-GB" sz="2400" baseline="0" dirty="0" smtClean="0"/>
                        <a:t> of the Day because he loves football.</a:t>
                      </a:r>
                      <a:endParaRPr lang="en-GB" sz="2400" dirty="0"/>
                    </a:p>
                  </a:txBody>
                  <a:tcPr/>
                </a:tc>
              </a:tr>
              <a:tr h="1238538">
                <a:tc>
                  <a:txBody>
                    <a:bodyPr/>
                    <a:lstStyle/>
                    <a:p>
                      <a:r>
                        <a:rPr lang="en-GB" sz="2400" dirty="0" smtClean="0"/>
                        <a:t>2.  My older sister love</a:t>
                      </a:r>
                      <a:r>
                        <a:rPr lang="en-GB" sz="2400" baseline="0" dirty="0" smtClean="0"/>
                        <a:t>s X Factor because she likes singing.</a:t>
                      </a:r>
                      <a:endParaRPr lang="en-GB" sz="2400" dirty="0"/>
                    </a:p>
                  </a:txBody>
                  <a:tcPr/>
                </a:tc>
              </a:tr>
              <a:tr h="1238538">
                <a:tc>
                  <a:txBody>
                    <a:bodyPr/>
                    <a:lstStyle/>
                    <a:p>
                      <a:r>
                        <a:rPr lang="en-GB" sz="2000" dirty="0" smtClean="0"/>
                        <a:t>3.  My mum likes</a:t>
                      </a:r>
                      <a:r>
                        <a:rPr lang="en-GB" sz="2000" baseline="0" dirty="0" smtClean="0"/>
                        <a:t> Come Dine with Me because she thinks it’s funny.</a:t>
                      </a:r>
                      <a:endParaRPr lang="en-GB" sz="2000" dirty="0"/>
                    </a:p>
                  </a:txBody>
                  <a:tcPr/>
                </a:tc>
              </a:tr>
              <a:tr h="1238538">
                <a:tc>
                  <a:txBody>
                    <a:bodyPr/>
                    <a:lstStyle/>
                    <a:p>
                      <a:r>
                        <a:rPr lang="en-GB" sz="2400" dirty="0" smtClean="0"/>
                        <a:t>4.  My granny</a:t>
                      </a:r>
                      <a:r>
                        <a:rPr lang="en-GB" sz="2400" baseline="0" dirty="0" smtClean="0"/>
                        <a:t> loves all the game shows.</a:t>
                      </a:r>
                      <a:endParaRPr lang="en-GB" sz="2400" dirty="0"/>
                    </a:p>
                  </a:txBody>
                  <a:tcPr/>
                </a:tc>
              </a:tr>
              <a:tr h="1238538">
                <a:tc>
                  <a:txBody>
                    <a:bodyPr/>
                    <a:lstStyle/>
                    <a:p>
                      <a:r>
                        <a:rPr lang="en-GB" sz="2000" dirty="0" smtClean="0"/>
                        <a:t>5.  My little brother likes children’s programmes like Horrible</a:t>
                      </a:r>
                      <a:r>
                        <a:rPr lang="en-GB" sz="2000" baseline="0" dirty="0" smtClean="0"/>
                        <a:t> Histories.</a:t>
                      </a:r>
                      <a:endParaRPr lang="en-GB" sz="2000" dirty="0"/>
                    </a:p>
                  </a:txBody>
                  <a:tcPr/>
                </a:tc>
              </a:tr>
            </a:tbl>
          </a:graphicData>
        </a:graphic>
      </p:graphicFrame>
      <p:sp>
        <p:nvSpPr>
          <p:cNvPr id="3" name="TextBox 2"/>
          <p:cNvSpPr txBox="1"/>
          <p:nvPr/>
        </p:nvSpPr>
        <p:spPr>
          <a:xfrm>
            <a:off x="683568" y="908720"/>
            <a:ext cx="7920880" cy="446276"/>
          </a:xfrm>
          <a:prstGeom prst="rect">
            <a:avLst/>
          </a:prstGeom>
          <a:noFill/>
        </p:spPr>
        <p:txBody>
          <a:bodyPr wrap="square" rtlCol="0">
            <a:spAutoFit/>
          </a:bodyPr>
          <a:lstStyle/>
          <a:p>
            <a:r>
              <a:rPr lang="en-GB" sz="2300" b="1" i="1" dirty="0" smtClean="0"/>
              <a:t>A mi padre le </a:t>
            </a:r>
            <a:r>
              <a:rPr lang="en-GB" sz="2300" b="1" i="1" dirty="0" err="1" smtClean="0"/>
              <a:t>gusta</a:t>
            </a:r>
            <a:r>
              <a:rPr lang="en-GB" sz="2300" b="1" i="1" dirty="0" smtClean="0"/>
              <a:t> Match of the Day </a:t>
            </a:r>
            <a:r>
              <a:rPr lang="en-GB" sz="2300" b="1" i="1" dirty="0" err="1" smtClean="0"/>
              <a:t>porque</a:t>
            </a:r>
            <a:r>
              <a:rPr lang="en-GB" sz="2300" b="1" i="1" dirty="0" smtClean="0"/>
              <a:t> le </a:t>
            </a:r>
            <a:r>
              <a:rPr lang="en-GB" sz="2300" b="1" i="1" dirty="0" err="1" smtClean="0"/>
              <a:t>gusta</a:t>
            </a:r>
            <a:r>
              <a:rPr lang="en-GB" sz="2300" b="1" i="1" dirty="0" smtClean="0"/>
              <a:t> el </a:t>
            </a:r>
            <a:r>
              <a:rPr lang="en-GB" sz="2300" b="1" i="1" dirty="0" err="1" smtClean="0"/>
              <a:t>fútbol</a:t>
            </a:r>
            <a:r>
              <a:rPr lang="en-GB" sz="2300" b="1" i="1" dirty="0" smtClean="0"/>
              <a:t>.</a:t>
            </a:r>
            <a:endParaRPr lang="en-GB" sz="2300" b="1" i="1" dirty="0"/>
          </a:p>
        </p:txBody>
      </p:sp>
      <p:sp>
        <p:nvSpPr>
          <p:cNvPr id="4" name="TextBox 3"/>
          <p:cNvSpPr txBox="1"/>
          <p:nvPr/>
        </p:nvSpPr>
        <p:spPr>
          <a:xfrm>
            <a:off x="683568" y="2132856"/>
            <a:ext cx="8136904" cy="446276"/>
          </a:xfrm>
          <a:prstGeom prst="rect">
            <a:avLst/>
          </a:prstGeom>
          <a:noFill/>
        </p:spPr>
        <p:txBody>
          <a:bodyPr wrap="square" rtlCol="0">
            <a:spAutoFit/>
          </a:bodyPr>
          <a:lstStyle/>
          <a:p>
            <a:r>
              <a:rPr lang="en-GB" sz="2300" b="1" i="1" dirty="0" smtClean="0"/>
              <a:t>A mi </a:t>
            </a:r>
            <a:r>
              <a:rPr lang="en-GB" sz="2300" b="1" i="1" dirty="0" err="1" smtClean="0"/>
              <a:t>hermana</a:t>
            </a:r>
            <a:r>
              <a:rPr lang="en-GB" sz="2300" b="1" i="1" dirty="0" smtClean="0"/>
              <a:t> mayor le </a:t>
            </a:r>
            <a:r>
              <a:rPr lang="en-GB" sz="2300" b="1" i="1" dirty="0" err="1" smtClean="0"/>
              <a:t>encanta</a:t>
            </a:r>
            <a:r>
              <a:rPr lang="en-GB" sz="2300" b="1" i="1" dirty="0" smtClean="0"/>
              <a:t> X Factor </a:t>
            </a:r>
            <a:r>
              <a:rPr lang="en-GB" sz="2300" b="1" i="1" dirty="0" err="1" smtClean="0"/>
              <a:t>porque</a:t>
            </a:r>
            <a:r>
              <a:rPr lang="en-GB" sz="2300" b="1" i="1" dirty="0" smtClean="0"/>
              <a:t> le </a:t>
            </a:r>
            <a:r>
              <a:rPr lang="en-GB" sz="2300" b="1" i="1" dirty="0" err="1" smtClean="0"/>
              <a:t>gusta</a:t>
            </a:r>
            <a:r>
              <a:rPr lang="en-GB" sz="2300" b="1" i="1" dirty="0" smtClean="0"/>
              <a:t> </a:t>
            </a:r>
            <a:r>
              <a:rPr lang="en-GB" sz="2300" b="1" i="1" dirty="0" err="1" smtClean="0"/>
              <a:t>cantar</a:t>
            </a:r>
            <a:r>
              <a:rPr lang="en-GB" sz="2300" b="1" i="1" dirty="0" smtClean="0"/>
              <a:t>.</a:t>
            </a:r>
            <a:endParaRPr lang="en-GB" sz="2300" b="1" i="1" dirty="0"/>
          </a:p>
        </p:txBody>
      </p:sp>
      <p:sp>
        <p:nvSpPr>
          <p:cNvPr id="5" name="TextBox 4"/>
          <p:cNvSpPr txBox="1"/>
          <p:nvPr/>
        </p:nvSpPr>
        <p:spPr>
          <a:xfrm>
            <a:off x="683568" y="3284984"/>
            <a:ext cx="8136904" cy="800219"/>
          </a:xfrm>
          <a:prstGeom prst="rect">
            <a:avLst/>
          </a:prstGeom>
          <a:noFill/>
        </p:spPr>
        <p:txBody>
          <a:bodyPr wrap="square" rtlCol="0">
            <a:spAutoFit/>
          </a:bodyPr>
          <a:lstStyle/>
          <a:p>
            <a:r>
              <a:rPr lang="en-GB" sz="2300" b="1" i="1" dirty="0" smtClean="0"/>
              <a:t>A mi </a:t>
            </a:r>
            <a:r>
              <a:rPr lang="en-GB" sz="2300" b="1" i="1" dirty="0" err="1" smtClean="0"/>
              <a:t>madre</a:t>
            </a:r>
            <a:r>
              <a:rPr lang="en-GB" sz="2300" b="1" i="1" dirty="0" smtClean="0"/>
              <a:t> le </a:t>
            </a:r>
            <a:r>
              <a:rPr lang="en-GB" sz="2300" b="1" i="1" dirty="0" err="1" smtClean="0"/>
              <a:t>gusta</a:t>
            </a:r>
            <a:r>
              <a:rPr lang="en-GB" sz="2300" b="1" i="1" dirty="0" smtClean="0"/>
              <a:t> Come Dine with Me </a:t>
            </a:r>
            <a:r>
              <a:rPr lang="en-GB" sz="2300" b="1" i="1" dirty="0" err="1" smtClean="0"/>
              <a:t>porque</a:t>
            </a:r>
            <a:r>
              <a:rPr lang="en-GB" sz="2300" b="1" i="1" dirty="0" smtClean="0"/>
              <a:t> </a:t>
            </a:r>
            <a:r>
              <a:rPr lang="en-GB" sz="2300" b="1" i="1" dirty="0" err="1" smtClean="0"/>
              <a:t>piensa</a:t>
            </a:r>
            <a:r>
              <a:rPr lang="en-GB" sz="2300" b="1" i="1" dirty="0" smtClean="0"/>
              <a:t> </a:t>
            </a:r>
            <a:r>
              <a:rPr lang="en-GB" sz="2300" b="1" i="1" dirty="0" err="1" smtClean="0"/>
              <a:t>que</a:t>
            </a:r>
            <a:r>
              <a:rPr lang="en-GB" sz="2300" b="1" i="1" dirty="0" smtClean="0"/>
              <a:t> </a:t>
            </a:r>
            <a:r>
              <a:rPr lang="en-GB" sz="2300" b="1" i="1" dirty="0" err="1" smtClean="0"/>
              <a:t>es</a:t>
            </a:r>
            <a:r>
              <a:rPr lang="en-GB" sz="2300" b="1" i="1" dirty="0" smtClean="0"/>
              <a:t> </a:t>
            </a:r>
            <a:r>
              <a:rPr lang="en-GB" sz="2300" b="1" i="1" dirty="0" err="1" smtClean="0"/>
              <a:t>gracioso</a:t>
            </a:r>
            <a:endParaRPr lang="en-GB" sz="2300" b="1" i="1" dirty="0"/>
          </a:p>
        </p:txBody>
      </p:sp>
      <p:sp>
        <p:nvSpPr>
          <p:cNvPr id="6" name="TextBox 5"/>
          <p:cNvSpPr txBox="1"/>
          <p:nvPr/>
        </p:nvSpPr>
        <p:spPr>
          <a:xfrm>
            <a:off x="683568" y="4437112"/>
            <a:ext cx="8136904" cy="446276"/>
          </a:xfrm>
          <a:prstGeom prst="rect">
            <a:avLst/>
          </a:prstGeom>
          <a:noFill/>
        </p:spPr>
        <p:txBody>
          <a:bodyPr wrap="square" rtlCol="0">
            <a:spAutoFit/>
          </a:bodyPr>
          <a:lstStyle/>
          <a:p>
            <a:r>
              <a:rPr lang="en-GB" sz="2300" b="1" i="1" dirty="0" smtClean="0"/>
              <a:t>A mi </a:t>
            </a:r>
            <a:r>
              <a:rPr lang="en-GB" sz="2300" b="1" i="1" dirty="0" err="1" smtClean="0"/>
              <a:t>abuela</a:t>
            </a:r>
            <a:r>
              <a:rPr lang="en-GB" sz="2300" b="1" i="1" dirty="0" smtClean="0"/>
              <a:t> le </a:t>
            </a:r>
            <a:r>
              <a:rPr lang="en-GB" sz="2300" b="1" i="1" dirty="0" err="1" smtClean="0"/>
              <a:t>encantan</a:t>
            </a:r>
            <a:r>
              <a:rPr lang="en-GB" sz="2300" b="1" i="1" dirty="0" smtClean="0"/>
              <a:t> </a:t>
            </a:r>
            <a:r>
              <a:rPr lang="en-GB" sz="2300" b="1" i="1" dirty="0" err="1" smtClean="0"/>
              <a:t>todos</a:t>
            </a:r>
            <a:r>
              <a:rPr lang="en-GB" sz="2300" b="1" i="1" dirty="0" smtClean="0"/>
              <a:t> los </a:t>
            </a:r>
            <a:r>
              <a:rPr lang="en-GB" sz="2300" b="1" i="1" dirty="0" err="1" smtClean="0"/>
              <a:t>concursos</a:t>
            </a:r>
            <a:r>
              <a:rPr lang="en-GB" sz="2300" b="1" i="1" dirty="0" smtClean="0"/>
              <a:t>.</a:t>
            </a:r>
            <a:endParaRPr lang="en-GB" sz="2300" b="1" i="1" dirty="0"/>
          </a:p>
        </p:txBody>
      </p:sp>
      <p:sp>
        <p:nvSpPr>
          <p:cNvPr id="7" name="TextBox 6"/>
          <p:cNvSpPr txBox="1"/>
          <p:nvPr/>
        </p:nvSpPr>
        <p:spPr>
          <a:xfrm>
            <a:off x="755576" y="5733256"/>
            <a:ext cx="8136904" cy="800219"/>
          </a:xfrm>
          <a:prstGeom prst="rect">
            <a:avLst/>
          </a:prstGeom>
          <a:noFill/>
        </p:spPr>
        <p:txBody>
          <a:bodyPr wrap="square" rtlCol="0">
            <a:spAutoFit/>
          </a:bodyPr>
          <a:lstStyle/>
          <a:p>
            <a:r>
              <a:rPr lang="en-GB" sz="2300" b="1" i="1" dirty="0" smtClean="0"/>
              <a:t>A mi </a:t>
            </a:r>
            <a:r>
              <a:rPr lang="en-GB" sz="2300" b="1" i="1" dirty="0" err="1" smtClean="0"/>
              <a:t>hermano</a:t>
            </a:r>
            <a:r>
              <a:rPr lang="en-GB" sz="2300" b="1" i="1" dirty="0" smtClean="0"/>
              <a:t> </a:t>
            </a:r>
            <a:r>
              <a:rPr lang="en-GB" sz="2300" b="1" i="1" dirty="0" err="1" smtClean="0"/>
              <a:t>menor</a:t>
            </a:r>
            <a:r>
              <a:rPr lang="en-GB" sz="2300" b="1" i="1" dirty="0" smtClean="0"/>
              <a:t> le </a:t>
            </a:r>
            <a:r>
              <a:rPr lang="en-GB" sz="2300" b="1" i="1" dirty="0" err="1" smtClean="0"/>
              <a:t>gustan</a:t>
            </a:r>
            <a:r>
              <a:rPr lang="en-GB" sz="2300" b="1" i="1" dirty="0" smtClean="0"/>
              <a:t> los </a:t>
            </a:r>
            <a:r>
              <a:rPr lang="en-GB" sz="2300" b="1" i="1" dirty="0" err="1" smtClean="0"/>
              <a:t>programas</a:t>
            </a:r>
            <a:r>
              <a:rPr lang="en-GB" sz="2300" b="1" i="1" dirty="0" smtClean="0"/>
              <a:t> </a:t>
            </a:r>
            <a:r>
              <a:rPr lang="en-GB" sz="2300" b="1" i="1" dirty="0" err="1" smtClean="0"/>
              <a:t>infantiles</a:t>
            </a:r>
            <a:r>
              <a:rPr lang="en-GB" sz="2300" b="1" i="1" dirty="0" smtClean="0"/>
              <a:t> </a:t>
            </a:r>
            <a:r>
              <a:rPr lang="en-GB" sz="2300" b="1" i="1" dirty="0" err="1" smtClean="0"/>
              <a:t>como</a:t>
            </a:r>
            <a:r>
              <a:rPr lang="en-GB" sz="2300" b="1" i="1" dirty="0" smtClean="0"/>
              <a:t> Horrible Histories.</a:t>
            </a:r>
            <a:endParaRPr lang="en-GB" sz="2300" b="1" i="1" dirty="0"/>
          </a:p>
        </p:txBody>
      </p:sp>
    </p:spTree>
    <p:extLst>
      <p:ext uri="{BB962C8B-B14F-4D97-AF65-F5344CB8AC3E}">
        <p14:creationId xmlns:p14="http://schemas.microsoft.com/office/powerpoint/2010/main" val="289548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extLst>
              <p:ext uri="{D42A27DB-BD31-4B8C-83A1-F6EECF244321}">
                <p14:modId xmlns:p14="http://schemas.microsoft.com/office/powerpoint/2010/main" val="1579924675"/>
              </p:ext>
            </p:extLst>
          </p:nvPr>
        </p:nvGraphicFramePr>
        <p:xfrm>
          <a:off x="1404069" y="1219419"/>
          <a:ext cx="6264275" cy="3657600"/>
        </p:xfrm>
        <a:graphic>
          <a:graphicData uri="http://schemas.openxmlformats.org/drawingml/2006/table">
            <a:tbl>
              <a:tblPr/>
              <a:tblGrid>
                <a:gridCol w="1655763"/>
                <a:gridCol w="1368425"/>
                <a:gridCol w="1584325"/>
                <a:gridCol w="1655762"/>
              </a:tblGrid>
              <a:tr h="30480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cs typeface="Calibri" pitchFamily="34" charset="0"/>
                        </a:rPr>
                        <a:t>Expressing likes and dislikes – 3 impersonal verbs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Calibri" pitchFamily="34" charset="0"/>
                          <a:cs typeface="Calibri" pitchFamily="34" charset="0"/>
                        </a:rPr>
                        <a:t>GUSTAR</a:t>
                      </a:r>
                      <a:r>
                        <a:rPr kumimoji="0" lang="en-GB" sz="1800" b="0" i="0" u="none" strike="noStrike" cap="none" normalizeH="0" baseline="0" dirty="0" smtClean="0">
                          <a:ln>
                            <a:noFill/>
                          </a:ln>
                          <a:solidFill>
                            <a:schemeClr val="tx1"/>
                          </a:solidFill>
                          <a:effectLst/>
                          <a:latin typeface="Calibri" pitchFamily="34" charset="0"/>
                          <a:cs typeface="Calibri" pitchFamily="34" charset="0"/>
                        </a:rPr>
                        <a:t> – to like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Calibri" pitchFamily="34" charset="0"/>
                          <a:cs typeface="Calibri" pitchFamily="34" charset="0"/>
                        </a:rPr>
                        <a:t>ENCANTAR</a:t>
                      </a:r>
                      <a:r>
                        <a:rPr kumimoji="0" lang="en-GB" sz="1800" b="0" i="0" u="none" strike="noStrike" cap="none" normalizeH="0" baseline="0" dirty="0" smtClean="0">
                          <a:ln>
                            <a:noFill/>
                          </a:ln>
                          <a:solidFill>
                            <a:schemeClr val="tx1"/>
                          </a:solidFill>
                          <a:effectLst/>
                          <a:latin typeface="Calibri" pitchFamily="34" charset="0"/>
                          <a:cs typeface="Calibri" pitchFamily="34" charset="0"/>
                        </a:rPr>
                        <a:t> – to love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Calibri" pitchFamily="34" charset="0"/>
                          <a:cs typeface="Calibri" pitchFamily="34" charset="0"/>
                        </a:rPr>
                        <a:t>INTERESAR</a:t>
                      </a:r>
                      <a:r>
                        <a:rPr kumimoji="0" lang="en-GB" sz="1800" b="0" i="0" u="none" strike="noStrike" cap="none" normalizeH="0" baseline="0" dirty="0" smtClean="0">
                          <a:ln>
                            <a:noFill/>
                          </a:ln>
                          <a:solidFill>
                            <a:schemeClr val="tx1"/>
                          </a:solidFill>
                          <a:effectLst/>
                          <a:latin typeface="Calibri" pitchFamily="34" charset="0"/>
                          <a:cs typeface="Calibri" pitchFamily="34" charset="0"/>
                        </a:rPr>
                        <a:t> – to interest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cs typeface="Calibri" pitchFamily="34" charset="0"/>
                        </a:rPr>
                        <a:t>me (to 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err="1" smtClean="0">
                          <a:ln>
                            <a:noFill/>
                          </a:ln>
                          <a:solidFill>
                            <a:schemeClr val="tx1"/>
                          </a:solidFill>
                          <a:effectLst/>
                          <a:latin typeface="Calibri" pitchFamily="34" charset="0"/>
                          <a:cs typeface="Calibri" pitchFamily="34" charset="0"/>
                        </a:rPr>
                        <a:t>gusta</a:t>
                      </a:r>
                      <a:r>
                        <a:rPr kumimoji="0" lang="en-GB" sz="1800" b="1" i="0" u="none" strike="noStrike" cap="none" normalizeH="0" baseline="0" dirty="0" smtClean="0">
                          <a:ln>
                            <a:noFill/>
                          </a:ln>
                          <a:solidFill>
                            <a:schemeClr val="tx1"/>
                          </a:solidFill>
                          <a:effectLst/>
                          <a:latin typeface="Calibri" pitchFamily="34" charset="0"/>
                          <a:cs typeface="Calibri" pitchFamily="34"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cs typeface="Calibri" pitchFamily="34" charset="0"/>
                        </a:rPr>
                        <a:t>encanta(n)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err="1" smtClean="0">
                          <a:ln>
                            <a:noFill/>
                          </a:ln>
                          <a:solidFill>
                            <a:schemeClr val="tx1"/>
                          </a:solidFill>
                          <a:effectLst/>
                          <a:latin typeface="Calibri" pitchFamily="34" charset="0"/>
                          <a:cs typeface="Calibri" pitchFamily="34" charset="0"/>
                        </a:rPr>
                        <a:t>interesa</a:t>
                      </a:r>
                      <a:r>
                        <a:rPr kumimoji="0" lang="en-GB" sz="1800" b="1" i="0" u="none" strike="noStrike" cap="none" normalizeH="0" baseline="0" dirty="0" smtClean="0">
                          <a:ln>
                            <a:noFill/>
                          </a:ln>
                          <a:solidFill>
                            <a:schemeClr val="tx1"/>
                          </a:solidFill>
                          <a:effectLst/>
                          <a:latin typeface="Calibri" pitchFamily="34" charset="0"/>
                          <a:cs typeface="Calibri" pitchFamily="34" charset="0"/>
                        </a:rPr>
                        <a:t>(n)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err="1" smtClean="0">
                          <a:ln>
                            <a:noFill/>
                          </a:ln>
                          <a:solidFill>
                            <a:schemeClr val="tx1"/>
                          </a:solidFill>
                          <a:effectLst/>
                          <a:latin typeface="Calibri" pitchFamily="34" charset="0"/>
                          <a:cs typeface="Calibri" pitchFamily="34" charset="0"/>
                        </a:rPr>
                        <a:t>te</a:t>
                      </a:r>
                      <a:r>
                        <a:rPr kumimoji="0" lang="en-GB" sz="1600" b="0" i="0" u="none" strike="noStrike" cap="none" normalizeH="0" baseline="0" dirty="0" smtClean="0">
                          <a:ln>
                            <a:noFill/>
                          </a:ln>
                          <a:solidFill>
                            <a:schemeClr val="tx1"/>
                          </a:solidFill>
                          <a:effectLst/>
                          <a:latin typeface="Calibri" pitchFamily="34" charset="0"/>
                          <a:cs typeface="Calibri" pitchFamily="34" charset="0"/>
                        </a:rPr>
                        <a:t> (to you)</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Calibri" pitchFamily="34" charset="0"/>
                        </a:rPr>
                        <a:t>le (to him/her)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r h="300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cs typeface="Calibri" pitchFamily="34" charset="0"/>
                        </a:rPr>
                        <a:t>le </a:t>
                      </a:r>
                      <a:r>
                        <a:rPr kumimoji="0" lang="en-GB" sz="1000" b="0" i="0" u="none" strike="noStrike" cap="none" normalizeH="0" baseline="0" dirty="0" smtClean="0">
                          <a:ln>
                            <a:noFill/>
                          </a:ln>
                          <a:solidFill>
                            <a:schemeClr val="tx1"/>
                          </a:solidFill>
                          <a:effectLst/>
                          <a:latin typeface="Calibri" pitchFamily="34" charset="0"/>
                          <a:cs typeface="Calibri" pitchFamily="34" charset="0"/>
                        </a:rPr>
                        <a:t>(to you – </a:t>
                      </a:r>
                      <a:r>
                        <a:rPr kumimoji="0" lang="en-GB" sz="900" b="0" i="0" u="none" strike="noStrike" cap="none" normalizeH="0" baseline="0" dirty="0" smtClean="0">
                          <a:ln>
                            <a:noFill/>
                          </a:ln>
                          <a:solidFill>
                            <a:schemeClr val="tx1"/>
                          </a:solidFill>
                          <a:effectLst/>
                          <a:latin typeface="Calibri" pitchFamily="34" charset="0"/>
                          <a:cs typeface="Calibri" pitchFamily="34" charset="0"/>
                        </a:rPr>
                        <a:t>formal,1 </a:t>
                      </a:r>
                      <a:r>
                        <a:rPr kumimoji="0" lang="en-GB" sz="900" b="0" i="0" u="none" strike="noStrike" cap="none" normalizeH="0" baseline="0" dirty="0" err="1" smtClean="0">
                          <a:ln>
                            <a:noFill/>
                          </a:ln>
                          <a:solidFill>
                            <a:schemeClr val="tx1"/>
                          </a:solidFill>
                          <a:effectLst/>
                          <a:latin typeface="Calibri" pitchFamily="34" charset="0"/>
                          <a:cs typeface="Calibri" pitchFamily="34" charset="0"/>
                        </a:rPr>
                        <a:t>pers</a:t>
                      </a:r>
                      <a:r>
                        <a:rPr kumimoji="0" lang="en-GB" sz="1000" b="0" i="0" u="none" strike="noStrike" cap="none" normalizeH="0" baseline="0" dirty="0" smtClean="0">
                          <a:ln>
                            <a:noFill/>
                          </a:ln>
                          <a:solidFill>
                            <a:schemeClr val="tx1"/>
                          </a:solidFill>
                          <a:effectLst/>
                          <a:latin typeface="Calibri" pitchFamily="34" charset="0"/>
                          <a:cs typeface="Calibri"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err="1" smtClean="0">
                          <a:ln>
                            <a:noFill/>
                          </a:ln>
                          <a:solidFill>
                            <a:schemeClr val="tx1"/>
                          </a:solidFill>
                          <a:effectLst/>
                          <a:latin typeface="Calibri" pitchFamily="34" charset="0"/>
                          <a:cs typeface="Calibri" pitchFamily="34" charset="0"/>
                        </a:rPr>
                        <a:t>nos</a:t>
                      </a:r>
                      <a:r>
                        <a:rPr kumimoji="0" lang="en-GB" sz="1600" b="0" i="0" u="none" strike="noStrike" cap="none" normalizeH="0" baseline="0" dirty="0" smtClean="0">
                          <a:ln>
                            <a:noFill/>
                          </a:ln>
                          <a:solidFill>
                            <a:schemeClr val="tx1"/>
                          </a:solidFill>
                          <a:effectLst/>
                          <a:latin typeface="Calibri" pitchFamily="34" charset="0"/>
                          <a:cs typeface="Calibri" pitchFamily="34" charset="0"/>
                        </a:rPr>
                        <a:t> (to 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err="1" smtClean="0">
                          <a:ln>
                            <a:noFill/>
                          </a:ln>
                          <a:solidFill>
                            <a:schemeClr val="tx1"/>
                          </a:solidFill>
                          <a:effectLst/>
                          <a:latin typeface="Calibri" pitchFamily="34" charset="0"/>
                          <a:cs typeface="Calibri" pitchFamily="34" charset="0"/>
                        </a:rPr>
                        <a:t>os</a:t>
                      </a:r>
                      <a:r>
                        <a:rPr kumimoji="0" lang="en-GB" sz="1600" b="0" i="0" u="none" strike="noStrike" cap="none" normalizeH="0" baseline="0" dirty="0" smtClean="0">
                          <a:ln>
                            <a:noFill/>
                          </a:ln>
                          <a:solidFill>
                            <a:schemeClr val="tx1"/>
                          </a:solidFill>
                          <a:effectLst/>
                          <a:latin typeface="Calibri" pitchFamily="34" charset="0"/>
                          <a:cs typeface="Calibri" pitchFamily="34" charset="0"/>
                        </a:rPr>
                        <a:t> </a:t>
                      </a:r>
                      <a:r>
                        <a:rPr kumimoji="0" lang="en-GB" sz="1200" b="0" i="0" u="none" strike="noStrike" cap="none" normalizeH="0" baseline="0" dirty="0" smtClean="0">
                          <a:ln>
                            <a:noFill/>
                          </a:ln>
                          <a:solidFill>
                            <a:schemeClr val="tx1"/>
                          </a:solidFill>
                          <a:effectLst/>
                          <a:latin typeface="Calibri" pitchFamily="34" charset="0"/>
                          <a:cs typeface="Calibri" pitchFamily="34" charset="0"/>
                        </a:rPr>
                        <a:t>(to you – fam.pl)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cs typeface="Calibri" pitchFamily="34" charset="0"/>
                        </a:rPr>
                        <a:t>les (to them)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cs typeface="Calibri" pitchFamily="34" charset="0"/>
                        </a:rPr>
                        <a:t>les </a:t>
                      </a:r>
                      <a:r>
                        <a:rPr kumimoji="0" lang="en-GB" sz="1000" b="0" i="0" u="none" strike="noStrike" cap="none" normalizeH="0" baseline="0" dirty="0" smtClean="0">
                          <a:ln>
                            <a:noFill/>
                          </a:ln>
                          <a:solidFill>
                            <a:schemeClr val="tx1"/>
                          </a:solidFill>
                          <a:effectLst/>
                          <a:latin typeface="Calibri" pitchFamily="34" charset="0"/>
                          <a:cs typeface="Calibri" pitchFamily="34" charset="0"/>
                        </a:rPr>
                        <a:t>(to you – formal, </a:t>
                      </a:r>
                      <a:r>
                        <a:rPr kumimoji="0" lang="en-GB" sz="1000" b="0" i="0" u="none" strike="noStrike" cap="none" normalizeH="0" baseline="0" dirty="0" err="1" smtClean="0">
                          <a:ln>
                            <a:noFill/>
                          </a:ln>
                          <a:solidFill>
                            <a:schemeClr val="tx1"/>
                          </a:solidFill>
                          <a:effectLst/>
                          <a:latin typeface="Calibri" pitchFamily="34" charset="0"/>
                          <a:cs typeface="Calibri" pitchFamily="34" charset="0"/>
                        </a:rPr>
                        <a:t>pl</a:t>
                      </a:r>
                      <a:r>
                        <a:rPr kumimoji="0" lang="en-GB" sz="1000" b="0" i="0" u="none" strike="noStrike" cap="none" normalizeH="0" baseline="0" dirty="0" smtClean="0">
                          <a:ln>
                            <a:noFill/>
                          </a:ln>
                          <a:solidFill>
                            <a:schemeClr val="tx1"/>
                          </a:solidFill>
                          <a:effectLst/>
                          <a:latin typeface="Calibri" pitchFamily="34" charset="0"/>
                          <a:cs typeface="Calibri"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r>
            </a:tbl>
          </a:graphicData>
        </a:graphic>
      </p:graphicFrame>
      <p:sp>
        <p:nvSpPr>
          <p:cNvPr id="3" name="Text Box 35"/>
          <p:cNvSpPr txBox="1">
            <a:spLocks noChangeArrowheads="1"/>
          </p:cNvSpPr>
          <p:nvPr/>
        </p:nvSpPr>
        <p:spPr bwMode="auto">
          <a:xfrm>
            <a:off x="115888" y="34925"/>
            <a:ext cx="6119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a:latin typeface="Calibri" pitchFamily="34" charset="0"/>
                <a:cs typeface="Calibri" pitchFamily="34" charset="0"/>
              </a:rPr>
              <a:t>GUSTAR and espressing likes and dislikes</a:t>
            </a:r>
          </a:p>
        </p:txBody>
      </p:sp>
      <p:sp>
        <p:nvSpPr>
          <p:cNvPr id="4" name="Text Box 36"/>
          <p:cNvSpPr txBox="1">
            <a:spLocks noChangeArrowheads="1"/>
          </p:cNvSpPr>
          <p:nvPr/>
        </p:nvSpPr>
        <p:spPr bwMode="auto">
          <a:xfrm>
            <a:off x="188913" y="476672"/>
            <a:ext cx="87035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err="1">
                <a:latin typeface="Calibri" pitchFamily="34" charset="0"/>
                <a:cs typeface="Calibri" pitchFamily="34" charset="0"/>
              </a:rPr>
              <a:t>Gustar</a:t>
            </a:r>
            <a:r>
              <a:rPr lang="en-GB" dirty="0">
                <a:latin typeface="Calibri" pitchFamily="34" charset="0"/>
                <a:cs typeface="Calibri" pitchFamily="34" charset="0"/>
              </a:rPr>
              <a:t> really means ‘to be pleasing to’.  Use ‘</a:t>
            </a:r>
            <a:r>
              <a:rPr lang="en-GB" b="1" dirty="0" err="1">
                <a:latin typeface="Calibri" pitchFamily="34" charset="0"/>
                <a:cs typeface="Calibri" pitchFamily="34" charset="0"/>
              </a:rPr>
              <a:t>gusta</a:t>
            </a:r>
            <a:r>
              <a:rPr lang="en-GB" dirty="0">
                <a:latin typeface="Calibri" pitchFamily="34" charset="0"/>
                <a:cs typeface="Calibri" pitchFamily="34" charset="0"/>
              </a:rPr>
              <a:t>’ with singular nouns and ‘</a:t>
            </a:r>
            <a:r>
              <a:rPr lang="en-GB" b="1" dirty="0" err="1">
                <a:latin typeface="Calibri" pitchFamily="34" charset="0"/>
                <a:cs typeface="Calibri" pitchFamily="34" charset="0"/>
              </a:rPr>
              <a:t>gustan</a:t>
            </a:r>
            <a:r>
              <a:rPr lang="en-GB" dirty="0">
                <a:latin typeface="Calibri" pitchFamily="34" charset="0"/>
                <a:cs typeface="Calibri" pitchFamily="34" charset="0"/>
              </a:rPr>
              <a:t>’ with plural nouns.  You need to use the correct </a:t>
            </a:r>
            <a:r>
              <a:rPr lang="en-GB" b="1" dirty="0">
                <a:latin typeface="Calibri" pitchFamily="34" charset="0"/>
                <a:cs typeface="Calibri" pitchFamily="34" charset="0"/>
              </a:rPr>
              <a:t>indirect pronoun</a:t>
            </a:r>
            <a:r>
              <a:rPr lang="en-GB" dirty="0">
                <a:latin typeface="Calibri" pitchFamily="34" charset="0"/>
                <a:cs typeface="Calibri" pitchFamily="34" charset="0"/>
              </a:rPr>
              <a:t> too to show who likes what.</a:t>
            </a:r>
          </a:p>
        </p:txBody>
      </p:sp>
      <p:sp>
        <p:nvSpPr>
          <p:cNvPr id="5" name="Text Box 37"/>
          <p:cNvSpPr txBox="1">
            <a:spLocks noChangeArrowheads="1"/>
          </p:cNvSpPr>
          <p:nvPr/>
        </p:nvSpPr>
        <p:spPr bwMode="auto">
          <a:xfrm>
            <a:off x="755576" y="5372795"/>
            <a:ext cx="290388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dirty="0">
                <a:latin typeface="Calibri" pitchFamily="34" charset="0"/>
                <a:cs typeface="Calibri" pitchFamily="34" charset="0"/>
              </a:rPr>
              <a:t>There are other verbs that work in this way too.  The most important ones are:</a:t>
            </a:r>
          </a:p>
        </p:txBody>
      </p:sp>
      <p:graphicFrame>
        <p:nvGraphicFramePr>
          <p:cNvPr id="6" name="Group 38"/>
          <p:cNvGraphicFramePr>
            <a:graphicFrameLocks noGrp="1"/>
          </p:cNvGraphicFramePr>
          <p:nvPr>
            <p:extLst>
              <p:ext uri="{D42A27DB-BD31-4B8C-83A1-F6EECF244321}">
                <p14:modId xmlns:p14="http://schemas.microsoft.com/office/powerpoint/2010/main" val="2923637529"/>
              </p:ext>
            </p:extLst>
          </p:nvPr>
        </p:nvGraphicFramePr>
        <p:xfrm>
          <a:off x="4030936" y="4941168"/>
          <a:ext cx="3853432" cy="1828800"/>
        </p:xfrm>
        <a:graphic>
          <a:graphicData uri="http://schemas.openxmlformats.org/drawingml/2006/table">
            <a:tbl>
              <a:tblPr/>
              <a:tblGrid>
                <a:gridCol w="1926717"/>
                <a:gridCol w="1926715"/>
              </a:tblGrid>
              <a:tr h="2462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Calibri" pitchFamily="34" charset="0"/>
                          <a:cs typeface="Calibri" pitchFamily="34" charset="0"/>
                        </a:rPr>
                        <a:t>encantar</a:t>
                      </a:r>
                      <a:endParaRPr kumimoji="0" lang="en-GB" sz="1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Calibri" pitchFamily="34" charset="0"/>
                        </a:rPr>
                        <a:t>to love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Calibri" pitchFamily="34" charset="0"/>
                          <a:cs typeface="Calibri" pitchFamily="34" charset="0"/>
                        </a:rPr>
                        <a:t>interesar</a:t>
                      </a:r>
                      <a:endParaRPr kumimoji="0" lang="en-GB" sz="1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Calibri" pitchFamily="34" charset="0"/>
                        </a:rPr>
                        <a:t>to interest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2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Calibri" pitchFamily="34" charset="0"/>
                          <a:cs typeface="Calibri" pitchFamily="34" charset="0"/>
                        </a:rPr>
                        <a:t>chiflar</a:t>
                      </a:r>
                      <a:endParaRPr kumimoji="0" lang="en-GB" sz="18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Calibri" pitchFamily="34" charset="0"/>
                        </a:rPr>
                        <a:t>to adore/love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cs typeface="Calibri" pitchFamily="34" charset="0"/>
                        </a:rPr>
                        <a:t>hacer falta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Calibri" pitchFamily="34" charset="0"/>
                        </a:rPr>
                        <a:t>to need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2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cs typeface="Calibri" pitchFamily="34" charset="0"/>
                        </a:rPr>
                        <a:t>doler (o </a:t>
                      </a:r>
                      <a:r>
                        <a:rPr kumimoji="0" lang="en-GB" sz="1800" b="0" i="0" u="none" strike="noStrike" cap="none" normalizeH="0" baseline="0" smtClean="0">
                          <a:ln>
                            <a:noFill/>
                          </a:ln>
                          <a:solidFill>
                            <a:schemeClr val="tx1"/>
                          </a:solidFill>
                          <a:effectLst/>
                          <a:latin typeface="Calibri" pitchFamily="34" charset="0"/>
                          <a:cs typeface="Calibri" pitchFamily="34" charset="0"/>
                          <a:sym typeface="Wingdings" pitchFamily="2" charset="2"/>
                        </a:rPr>
                        <a:t> ue)</a:t>
                      </a:r>
                      <a:endParaRPr kumimoji="0" lang="en-GB" sz="1800" b="0" i="0" u="none" strike="noStrike" cap="none" normalizeH="0" baseline="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Calibri" pitchFamily="34" charset="0"/>
                        </a:rPr>
                        <a:t>to hurt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31522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64023"/>
            <a:ext cx="8712968" cy="6329953"/>
          </a:xfrm>
          <a:prstGeom prst="rect">
            <a:avLst/>
          </a:prstGeom>
          <a:ln>
            <a:solidFill>
              <a:schemeClr val="tx1"/>
            </a:solidFill>
          </a:ln>
        </p:spPr>
      </p:pic>
      <p:sp>
        <p:nvSpPr>
          <p:cNvPr id="3" name="Rectangle 2"/>
          <p:cNvSpPr/>
          <p:nvPr/>
        </p:nvSpPr>
        <p:spPr>
          <a:xfrm>
            <a:off x="4644008" y="251356"/>
            <a:ext cx="4406912" cy="369332"/>
          </a:xfrm>
          <a:prstGeom prst="rect">
            <a:avLst/>
          </a:prstGeom>
        </p:spPr>
        <p:txBody>
          <a:bodyPr wrap="none">
            <a:spAutoFit/>
          </a:bodyPr>
          <a:lstStyle/>
          <a:p>
            <a:r>
              <a:rPr lang="en-GB" dirty="0">
                <a:hlinkClick r:id="rId3"/>
              </a:rPr>
              <a:t>http://</a:t>
            </a:r>
            <a:r>
              <a:rPr lang="en-GB" dirty="0" smtClean="0">
                <a:hlinkClick r:id="rId3"/>
              </a:rPr>
              <a:t>www.laguiatv.com/programacion.php</a:t>
            </a:r>
            <a:r>
              <a:rPr lang="en-GB" dirty="0" smtClean="0"/>
              <a:t> </a:t>
            </a:r>
            <a:endParaRPr lang="en-GB" dirty="0"/>
          </a:p>
        </p:txBody>
      </p:sp>
    </p:spTree>
    <p:extLst>
      <p:ext uri="{BB962C8B-B14F-4D97-AF65-F5344CB8AC3E}">
        <p14:creationId xmlns:p14="http://schemas.microsoft.com/office/powerpoint/2010/main" val="400844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1438" y="188913"/>
            <a:ext cx="8964612" cy="51911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800">
                <a:latin typeface="Showcard Gothic" pitchFamily="82" charset="0"/>
                <a:cs typeface="Arial" pitchFamily="34" charset="0"/>
              </a:rPr>
              <a:t>¿QUÉ PONEN HOY EN LA TELE?</a:t>
            </a:r>
          </a:p>
        </p:txBody>
      </p:sp>
      <p:sp>
        <p:nvSpPr>
          <p:cNvPr id="3076" name="Text Box 4"/>
          <p:cNvSpPr txBox="1">
            <a:spLocks noChangeArrowheads="1"/>
          </p:cNvSpPr>
          <p:nvPr/>
        </p:nvSpPr>
        <p:spPr bwMode="auto">
          <a:xfrm>
            <a:off x="179512" y="980728"/>
            <a:ext cx="4086200" cy="55707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marL="0" indent="0"/>
            <a:r>
              <a:rPr lang="es-ES_tradnl" dirty="0" smtClean="0">
                <a:cs typeface="Arial" pitchFamily="34" charset="0"/>
              </a:rPr>
              <a:t>1. ¿Cuántos canales hay?</a:t>
            </a:r>
            <a:br>
              <a:rPr lang="es-ES_tradnl" dirty="0" smtClean="0">
                <a:cs typeface="Arial" pitchFamily="34" charset="0"/>
              </a:rPr>
            </a:br>
            <a:r>
              <a:rPr lang="es-ES_tradnl" dirty="0" smtClean="0">
                <a:cs typeface="Arial" pitchFamily="34" charset="0"/>
              </a:rPr>
              <a:t/>
            </a:r>
            <a:br>
              <a:rPr lang="es-ES_tradnl" dirty="0" smtClean="0">
                <a:cs typeface="Arial" pitchFamily="34" charset="0"/>
              </a:rPr>
            </a:br>
            <a:r>
              <a:rPr lang="es-ES_tradnl" dirty="0" smtClean="0">
                <a:cs typeface="Arial" pitchFamily="34" charset="0"/>
              </a:rPr>
              <a:t>………………………………………….</a:t>
            </a:r>
            <a:br>
              <a:rPr lang="es-ES_tradnl" dirty="0" smtClean="0">
                <a:cs typeface="Arial" pitchFamily="34" charset="0"/>
              </a:rPr>
            </a:br>
            <a:r>
              <a:rPr lang="es-ES_tradnl" dirty="0" smtClean="0">
                <a:cs typeface="Arial" pitchFamily="34" charset="0"/>
              </a:rPr>
              <a:t/>
            </a:r>
            <a:br>
              <a:rPr lang="es-ES_tradnl" dirty="0" smtClean="0">
                <a:cs typeface="Arial" pitchFamily="34" charset="0"/>
              </a:rPr>
            </a:br>
            <a:r>
              <a:rPr lang="es-ES_tradnl" dirty="0" smtClean="0">
                <a:cs typeface="Arial" pitchFamily="34" charset="0"/>
              </a:rPr>
              <a:t>2.  ¿A </a:t>
            </a:r>
            <a:r>
              <a:rPr lang="es-ES_tradnl" dirty="0">
                <a:cs typeface="Arial" pitchFamily="34" charset="0"/>
              </a:rPr>
              <a:t>qué hora empieza </a:t>
            </a:r>
            <a:r>
              <a:rPr lang="es-ES_tradnl" dirty="0" smtClean="0">
                <a:cs typeface="Arial" pitchFamily="34" charset="0"/>
              </a:rPr>
              <a:t>el pronóstico en TV1?</a:t>
            </a:r>
            <a:endParaRPr lang="es-ES_tradnl" dirty="0">
              <a:cs typeface="Arial" pitchFamily="34" charset="0"/>
            </a:endParaRPr>
          </a:p>
          <a:p>
            <a:endParaRPr lang="es-ES_tradnl" sz="1600" dirty="0">
              <a:cs typeface="Arial" pitchFamily="34" charset="0"/>
            </a:endParaRPr>
          </a:p>
          <a:p>
            <a:r>
              <a:rPr lang="es-ES_tradnl" sz="1600" dirty="0">
                <a:cs typeface="Arial" pitchFamily="34" charset="0"/>
              </a:rPr>
              <a:t>………………………………….</a:t>
            </a:r>
          </a:p>
          <a:p>
            <a:r>
              <a:rPr lang="es-ES_tradnl" dirty="0">
                <a:cs typeface="Arial" pitchFamily="34" charset="0"/>
              </a:rPr>
              <a:t>3</a:t>
            </a:r>
            <a:r>
              <a:rPr lang="es-ES_tradnl" dirty="0" smtClean="0">
                <a:cs typeface="Arial" pitchFamily="34" charset="0"/>
              </a:rPr>
              <a:t>.</a:t>
            </a:r>
            <a:r>
              <a:rPr lang="es-ES_tradnl" sz="1600" dirty="0" smtClean="0">
                <a:cs typeface="Arial" pitchFamily="34" charset="0"/>
              </a:rPr>
              <a:t> </a:t>
            </a:r>
            <a:r>
              <a:rPr lang="es-ES_tradnl" dirty="0"/>
              <a:t>¿A qué hora </a:t>
            </a:r>
            <a:r>
              <a:rPr lang="es-ES_tradnl" dirty="0" smtClean="0"/>
              <a:t>termina la película en LA 10?</a:t>
            </a:r>
            <a:endParaRPr lang="es-ES_tradnl" dirty="0"/>
          </a:p>
          <a:p>
            <a:endParaRPr lang="es-ES_tradnl" dirty="0"/>
          </a:p>
          <a:p>
            <a:r>
              <a:rPr lang="es-ES_tradnl" dirty="0"/>
              <a:t>………………………………</a:t>
            </a:r>
          </a:p>
          <a:p>
            <a:r>
              <a:rPr lang="es-ES_tradnl" dirty="0"/>
              <a:t>4</a:t>
            </a:r>
            <a:r>
              <a:rPr lang="es-ES_tradnl" dirty="0" smtClean="0"/>
              <a:t>. </a:t>
            </a:r>
            <a:r>
              <a:rPr lang="es-ES_tradnl" dirty="0"/>
              <a:t>¿A qué hora ponen las</a:t>
            </a:r>
          </a:p>
          <a:p>
            <a:r>
              <a:rPr lang="es-ES_tradnl" dirty="0"/>
              <a:t>noticias </a:t>
            </a:r>
            <a:r>
              <a:rPr lang="es-ES_tradnl" dirty="0" smtClean="0"/>
              <a:t>en Antena 3?</a:t>
            </a:r>
            <a:endParaRPr lang="es-ES_tradnl" dirty="0"/>
          </a:p>
          <a:p>
            <a:endParaRPr lang="es-ES_tradnl" dirty="0"/>
          </a:p>
          <a:p>
            <a:r>
              <a:rPr lang="es-ES_tradnl" dirty="0"/>
              <a:t>……………………………….</a:t>
            </a:r>
          </a:p>
          <a:p>
            <a:r>
              <a:rPr lang="es-ES_tradnl" dirty="0" smtClean="0"/>
              <a:t>5. ¿Qué tipo de programa es ‘Uno para ganar’ en tu opinión?</a:t>
            </a:r>
            <a:endParaRPr lang="es-ES_tradnl" dirty="0"/>
          </a:p>
          <a:p>
            <a:endParaRPr lang="es-ES_tradnl" dirty="0"/>
          </a:p>
          <a:p>
            <a:r>
              <a:rPr lang="es-ES_tradnl" dirty="0" smtClean="0"/>
              <a:t>………………………………..</a:t>
            </a:r>
            <a:endParaRPr lang="es-ES_tradnl" dirty="0"/>
          </a:p>
        </p:txBody>
      </p:sp>
      <p:sp>
        <p:nvSpPr>
          <p:cNvPr id="7" name="Text Box 5"/>
          <p:cNvSpPr txBox="1">
            <a:spLocks noChangeArrowheads="1"/>
          </p:cNvSpPr>
          <p:nvPr/>
        </p:nvSpPr>
        <p:spPr bwMode="auto">
          <a:xfrm>
            <a:off x="4550569" y="1124744"/>
            <a:ext cx="4362450" cy="3388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s-ES_tradnl" b="1" dirty="0"/>
              <a:t>1. Hay  </a:t>
            </a:r>
            <a:r>
              <a:rPr lang="es-ES_tradnl" b="1" dirty="0" smtClean="0"/>
              <a:t>cuatro películas.</a:t>
            </a:r>
            <a:endParaRPr lang="es-ES_tradnl" b="1" dirty="0"/>
          </a:p>
          <a:p>
            <a:pPr>
              <a:lnSpc>
                <a:spcPct val="85000"/>
              </a:lnSpc>
            </a:pPr>
            <a:endParaRPr lang="es-ES_tradnl" b="1" dirty="0"/>
          </a:p>
          <a:p>
            <a:pPr>
              <a:lnSpc>
                <a:spcPct val="85000"/>
              </a:lnSpc>
            </a:pPr>
            <a:endParaRPr lang="es-ES_tradnl" b="1" dirty="0"/>
          </a:p>
          <a:p>
            <a:pPr>
              <a:lnSpc>
                <a:spcPct val="85000"/>
              </a:lnSpc>
            </a:pPr>
            <a:r>
              <a:rPr lang="es-ES_tradnl" b="1" dirty="0"/>
              <a:t>2. No hay ningún programa musical</a:t>
            </a:r>
          </a:p>
          <a:p>
            <a:pPr>
              <a:lnSpc>
                <a:spcPct val="85000"/>
              </a:lnSpc>
            </a:pPr>
            <a:endParaRPr lang="es-ES_tradnl" b="1" dirty="0"/>
          </a:p>
          <a:p>
            <a:pPr>
              <a:lnSpc>
                <a:spcPct val="85000"/>
              </a:lnSpc>
            </a:pPr>
            <a:endParaRPr lang="es-ES_tradnl" b="1" dirty="0"/>
          </a:p>
          <a:p>
            <a:pPr>
              <a:lnSpc>
                <a:spcPct val="85000"/>
              </a:lnSpc>
            </a:pPr>
            <a:r>
              <a:rPr lang="es-ES_tradnl" b="1" dirty="0"/>
              <a:t>3. </a:t>
            </a:r>
            <a:r>
              <a:rPr lang="en-GB" b="1" dirty="0" smtClean="0"/>
              <a:t>Hay </a:t>
            </a:r>
            <a:r>
              <a:rPr lang="en-GB" b="1" dirty="0" err="1" smtClean="0"/>
              <a:t>una</a:t>
            </a:r>
            <a:r>
              <a:rPr lang="en-GB" b="1" dirty="0" smtClean="0"/>
              <a:t> </a:t>
            </a:r>
            <a:r>
              <a:rPr lang="en-GB" b="1" dirty="0" err="1" smtClean="0"/>
              <a:t>comedia</a:t>
            </a:r>
            <a:r>
              <a:rPr lang="en-GB" b="1" dirty="0" smtClean="0"/>
              <a:t> en LA 10.</a:t>
            </a:r>
            <a:endParaRPr lang="es-ES_tradnl" b="1" dirty="0"/>
          </a:p>
          <a:p>
            <a:pPr>
              <a:lnSpc>
                <a:spcPct val="85000"/>
              </a:lnSpc>
            </a:pPr>
            <a:endParaRPr lang="es-ES_tradnl" b="1" dirty="0"/>
          </a:p>
          <a:p>
            <a:pPr>
              <a:lnSpc>
                <a:spcPct val="85000"/>
              </a:lnSpc>
            </a:pPr>
            <a:endParaRPr lang="es-ES_tradnl" b="1" dirty="0"/>
          </a:p>
          <a:p>
            <a:pPr>
              <a:lnSpc>
                <a:spcPct val="85000"/>
              </a:lnSpc>
            </a:pPr>
            <a:r>
              <a:rPr lang="es-ES_tradnl" b="1" dirty="0"/>
              <a:t>4. Hay </a:t>
            </a:r>
            <a:r>
              <a:rPr lang="es-ES_tradnl" b="1" dirty="0" smtClean="0"/>
              <a:t>cuatro programas de noticias.</a:t>
            </a:r>
            <a:endParaRPr lang="es-ES_tradnl" b="1" dirty="0"/>
          </a:p>
          <a:p>
            <a:pPr>
              <a:lnSpc>
                <a:spcPct val="85000"/>
              </a:lnSpc>
            </a:pPr>
            <a:endParaRPr lang="es-ES_tradnl" b="1" dirty="0"/>
          </a:p>
          <a:p>
            <a:pPr>
              <a:lnSpc>
                <a:spcPct val="85000"/>
              </a:lnSpc>
            </a:pPr>
            <a:endParaRPr lang="es-ES_tradnl" b="1" dirty="0"/>
          </a:p>
          <a:p>
            <a:pPr>
              <a:lnSpc>
                <a:spcPct val="85000"/>
              </a:lnSpc>
            </a:pPr>
            <a:r>
              <a:rPr lang="es-ES_tradnl" b="1" dirty="0"/>
              <a:t>5. Hay </a:t>
            </a:r>
            <a:r>
              <a:rPr lang="en-GB" b="1" dirty="0" smtClean="0"/>
              <a:t>dos </a:t>
            </a:r>
            <a:r>
              <a:rPr lang="en-GB" b="1" dirty="0" err="1" smtClean="0"/>
              <a:t>programas</a:t>
            </a:r>
            <a:r>
              <a:rPr lang="en-GB" b="1" dirty="0" smtClean="0"/>
              <a:t> de </a:t>
            </a:r>
            <a:r>
              <a:rPr lang="en-GB" b="1" dirty="0" err="1" smtClean="0"/>
              <a:t>deportes</a:t>
            </a:r>
            <a:r>
              <a:rPr lang="en-GB" b="1" dirty="0" smtClean="0"/>
              <a:t>.</a:t>
            </a:r>
            <a:endParaRPr lang="es-ES_tradnl" b="1" dirty="0"/>
          </a:p>
          <a:p>
            <a:pPr>
              <a:lnSpc>
                <a:spcPct val="85000"/>
              </a:lnSpc>
            </a:pPr>
            <a:endParaRPr lang="es-ES_tradnl" b="1" dirty="0"/>
          </a:p>
        </p:txBody>
      </p:sp>
      <p:sp>
        <p:nvSpPr>
          <p:cNvPr id="8" name="Text Box 4"/>
          <p:cNvSpPr txBox="1">
            <a:spLocks noChangeArrowheads="1"/>
          </p:cNvSpPr>
          <p:nvPr/>
        </p:nvSpPr>
        <p:spPr bwMode="auto">
          <a:xfrm>
            <a:off x="4427538" y="5132795"/>
            <a:ext cx="4608512" cy="519113"/>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800">
                <a:latin typeface="Showcard Gothic" pitchFamily="82" charset="0"/>
                <a:cs typeface="Arial" pitchFamily="34" charset="0"/>
              </a:rPr>
              <a:t>¿VERDADERO O FALSO?</a:t>
            </a:r>
          </a:p>
        </p:txBody>
      </p:sp>
    </p:spTree>
    <p:extLst>
      <p:ext uri="{BB962C8B-B14F-4D97-AF65-F5344CB8AC3E}">
        <p14:creationId xmlns:p14="http://schemas.microsoft.com/office/powerpoint/2010/main" val="3451562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1438" y="188913"/>
            <a:ext cx="8964612" cy="519112"/>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2800">
                <a:latin typeface="Showcard Gothic" pitchFamily="82" charset="0"/>
                <a:cs typeface="Arial" pitchFamily="34" charset="0"/>
              </a:rPr>
              <a:t>¿QUÉ PONEN HOY EN LA TELE?</a:t>
            </a:r>
          </a:p>
        </p:txBody>
      </p:sp>
      <p:sp>
        <p:nvSpPr>
          <p:cNvPr id="3076" name="Text Box 4"/>
          <p:cNvSpPr txBox="1">
            <a:spLocks noChangeArrowheads="1"/>
          </p:cNvSpPr>
          <p:nvPr/>
        </p:nvSpPr>
        <p:spPr bwMode="auto">
          <a:xfrm>
            <a:off x="179512" y="980728"/>
            <a:ext cx="4086200" cy="55707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marL="0" indent="0"/>
            <a:r>
              <a:rPr lang="es-ES_tradnl" dirty="0" smtClean="0">
                <a:cs typeface="Arial" pitchFamily="34" charset="0"/>
              </a:rPr>
              <a:t>1. ¿Cuántos canales hay?</a:t>
            </a:r>
            <a:br>
              <a:rPr lang="es-ES_tradnl" dirty="0" smtClean="0">
                <a:cs typeface="Arial" pitchFamily="34" charset="0"/>
              </a:rPr>
            </a:br>
            <a:r>
              <a:rPr lang="es-ES_tradnl" dirty="0" smtClean="0">
                <a:cs typeface="Arial" pitchFamily="34" charset="0"/>
              </a:rPr>
              <a:t/>
            </a:r>
            <a:br>
              <a:rPr lang="es-ES_tradnl" dirty="0" smtClean="0">
                <a:cs typeface="Arial" pitchFamily="34" charset="0"/>
              </a:rPr>
            </a:br>
            <a:r>
              <a:rPr lang="es-ES_tradnl" dirty="0" smtClean="0">
                <a:cs typeface="Arial" pitchFamily="34" charset="0"/>
              </a:rPr>
              <a:t>………………………………………….</a:t>
            </a:r>
            <a:br>
              <a:rPr lang="es-ES_tradnl" dirty="0" smtClean="0">
                <a:cs typeface="Arial" pitchFamily="34" charset="0"/>
              </a:rPr>
            </a:br>
            <a:r>
              <a:rPr lang="es-ES_tradnl" dirty="0" smtClean="0">
                <a:cs typeface="Arial" pitchFamily="34" charset="0"/>
              </a:rPr>
              <a:t/>
            </a:r>
            <a:br>
              <a:rPr lang="es-ES_tradnl" dirty="0" smtClean="0">
                <a:cs typeface="Arial" pitchFamily="34" charset="0"/>
              </a:rPr>
            </a:br>
            <a:r>
              <a:rPr lang="es-ES_tradnl" dirty="0" smtClean="0">
                <a:cs typeface="Arial" pitchFamily="34" charset="0"/>
              </a:rPr>
              <a:t>2.  ¿A </a:t>
            </a:r>
            <a:r>
              <a:rPr lang="es-ES_tradnl" dirty="0">
                <a:cs typeface="Arial" pitchFamily="34" charset="0"/>
              </a:rPr>
              <a:t>qué hora empieza </a:t>
            </a:r>
            <a:r>
              <a:rPr lang="es-ES_tradnl" dirty="0" smtClean="0">
                <a:cs typeface="Arial" pitchFamily="34" charset="0"/>
              </a:rPr>
              <a:t>el pronóstico en TV1?</a:t>
            </a:r>
            <a:endParaRPr lang="es-ES_tradnl" dirty="0">
              <a:cs typeface="Arial" pitchFamily="34" charset="0"/>
            </a:endParaRPr>
          </a:p>
          <a:p>
            <a:endParaRPr lang="es-ES_tradnl" sz="1600" dirty="0">
              <a:cs typeface="Arial" pitchFamily="34" charset="0"/>
            </a:endParaRPr>
          </a:p>
          <a:p>
            <a:r>
              <a:rPr lang="es-ES_tradnl" sz="1600" dirty="0">
                <a:cs typeface="Arial" pitchFamily="34" charset="0"/>
              </a:rPr>
              <a:t>………………………………….</a:t>
            </a:r>
          </a:p>
          <a:p>
            <a:r>
              <a:rPr lang="es-ES_tradnl" dirty="0">
                <a:cs typeface="Arial" pitchFamily="34" charset="0"/>
              </a:rPr>
              <a:t>3</a:t>
            </a:r>
            <a:r>
              <a:rPr lang="es-ES_tradnl" dirty="0" smtClean="0">
                <a:cs typeface="Arial" pitchFamily="34" charset="0"/>
              </a:rPr>
              <a:t>.</a:t>
            </a:r>
            <a:r>
              <a:rPr lang="es-ES_tradnl" sz="1600" dirty="0" smtClean="0">
                <a:cs typeface="Arial" pitchFamily="34" charset="0"/>
              </a:rPr>
              <a:t> </a:t>
            </a:r>
            <a:r>
              <a:rPr lang="es-ES_tradnl" dirty="0"/>
              <a:t>¿A qué hora </a:t>
            </a:r>
            <a:r>
              <a:rPr lang="es-ES_tradnl" dirty="0" smtClean="0"/>
              <a:t>termina la película en LA 10?</a:t>
            </a:r>
            <a:endParaRPr lang="es-ES_tradnl" dirty="0"/>
          </a:p>
          <a:p>
            <a:endParaRPr lang="es-ES_tradnl" dirty="0"/>
          </a:p>
          <a:p>
            <a:r>
              <a:rPr lang="es-ES_tradnl" dirty="0"/>
              <a:t>………………………………</a:t>
            </a:r>
          </a:p>
          <a:p>
            <a:r>
              <a:rPr lang="es-ES_tradnl" dirty="0"/>
              <a:t>4</a:t>
            </a:r>
            <a:r>
              <a:rPr lang="es-ES_tradnl" dirty="0" smtClean="0"/>
              <a:t>. </a:t>
            </a:r>
            <a:r>
              <a:rPr lang="es-ES_tradnl" dirty="0"/>
              <a:t>¿A qué hora ponen las</a:t>
            </a:r>
          </a:p>
          <a:p>
            <a:r>
              <a:rPr lang="es-ES_tradnl" dirty="0"/>
              <a:t>noticias </a:t>
            </a:r>
            <a:r>
              <a:rPr lang="es-ES_tradnl" dirty="0" smtClean="0"/>
              <a:t>en Antena 3?</a:t>
            </a:r>
            <a:endParaRPr lang="es-ES_tradnl" dirty="0"/>
          </a:p>
          <a:p>
            <a:endParaRPr lang="es-ES_tradnl" dirty="0"/>
          </a:p>
          <a:p>
            <a:r>
              <a:rPr lang="es-ES_tradnl" dirty="0"/>
              <a:t>……………………………….</a:t>
            </a:r>
          </a:p>
          <a:p>
            <a:r>
              <a:rPr lang="es-ES_tradnl" dirty="0" smtClean="0"/>
              <a:t>5. ¿Qué tipo de programa es ‘Uno para ganar’ en tu opinión?</a:t>
            </a:r>
            <a:endParaRPr lang="es-ES_tradnl" dirty="0"/>
          </a:p>
          <a:p>
            <a:endParaRPr lang="es-ES_tradnl" dirty="0"/>
          </a:p>
          <a:p>
            <a:r>
              <a:rPr lang="es-ES_tradnl" dirty="0" smtClean="0"/>
              <a:t>………………………………..</a:t>
            </a:r>
            <a:endParaRPr lang="es-ES_tradnl" dirty="0"/>
          </a:p>
        </p:txBody>
      </p:sp>
      <p:sp>
        <p:nvSpPr>
          <p:cNvPr id="7" name="Text Box 5"/>
          <p:cNvSpPr txBox="1">
            <a:spLocks noChangeArrowheads="1"/>
          </p:cNvSpPr>
          <p:nvPr/>
        </p:nvSpPr>
        <p:spPr bwMode="auto">
          <a:xfrm>
            <a:off x="4550569" y="1124744"/>
            <a:ext cx="4362450" cy="3388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s-ES_tradnl" b="1" dirty="0"/>
              <a:t>1. Hay  </a:t>
            </a:r>
            <a:r>
              <a:rPr lang="es-ES_tradnl" b="1" dirty="0" smtClean="0"/>
              <a:t>cuatro películas.</a:t>
            </a:r>
            <a:endParaRPr lang="es-ES_tradnl" b="1" dirty="0"/>
          </a:p>
          <a:p>
            <a:pPr>
              <a:lnSpc>
                <a:spcPct val="85000"/>
              </a:lnSpc>
            </a:pPr>
            <a:endParaRPr lang="es-ES_tradnl" b="1" dirty="0"/>
          </a:p>
          <a:p>
            <a:pPr>
              <a:lnSpc>
                <a:spcPct val="85000"/>
              </a:lnSpc>
            </a:pPr>
            <a:endParaRPr lang="es-ES_tradnl" b="1" dirty="0"/>
          </a:p>
          <a:p>
            <a:pPr>
              <a:lnSpc>
                <a:spcPct val="85000"/>
              </a:lnSpc>
            </a:pPr>
            <a:r>
              <a:rPr lang="es-ES_tradnl" b="1" dirty="0"/>
              <a:t>2. No hay ningún programa musical</a:t>
            </a:r>
          </a:p>
          <a:p>
            <a:pPr>
              <a:lnSpc>
                <a:spcPct val="85000"/>
              </a:lnSpc>
            </a:pPr>
            <a:endParaRPr lang="es-ES_tradnl" b="1" dirty="0"/>
          </a:p>
          <a:p>
            <a:pPr>
              <a:lnSpc>
                <a:spcPct val="85000"/>
              </a:lnSpc>
            </a:pPr>
            <a:endParaRPr lang="es-ES_tradnl" b="1" dirty="0"/>
          </a:p>
          <a:p>
            <a:pPr>
              <a:lnSpc>
                <a:spcPct val="85000"/>
              </a:lnSpc>
            </a:pPr>
            <a:r>
              <a:rPr lang="es-ES_tradnl" b="1" dirty="0"/>
              <a:t>3. </a:t>
            </a:r>
            <a:r>
              <a:rPr lang="en-GB" b="1" dirty="0" smtClean="0"/>
              <a:t>Hay </a:t>
            </a:r>
            <a:r>
              <a:rPr lang="en-GB" b="1" dirty="0" err="1" smtClean="0"/>
              <a:t>una</a:t>
            </a:r>
            <a:r>
              <a:rPr lang="en-GB" b="1" dirty="0" smtClean="0"/>
              <a:t> </a:t>
            </a:r>
            <a:r>
              <a:rPr lang="en-GB" b="1" dirty="0" err="1" smtClean="0"/>
              <a:t>comedia</a:t>
            </a:r>
            <a:r>
              <a:rPr lang="en-GB" b="1" dirty="0" smtClean="0"/>
              <a:t> en LA 10.</a:t>
            </a:r>
            <a:endParaRPr lang="es-ES_tradnl" b="1" dirty="0"/>
          </a:p>
          <a:p>
            <a:pPr>
              <a:lnSpc>
                <a:spcPct val="85000"/>
              </a:lnSpc>
            </a:pPr>
            <a:endParaRPr lang="es-ES_tradnl" b="1" dirty="0"/>
          </a:p>
          <a:p>
            <a:pPr>
              <a:lnSpc>
                <a:spcPct val="85000"/>
              </a:lnSpc>
            </a:pPr>
            <a:endParaRPr lang="es-ES_tradnl" b="1" dirty="0"/>
          </a:p>
          <a:p>
            <a:pPr>
              <a:lnSpc>
                <a:spcPct val="85000"/>
              </a:lnSpc>
            </a:pPr>
            <a:r>
              <a:rPr lang="es-ES_tradnl" b="1" dirty="0"/>
              <a:t>4. Hay </a:t>
            </a:r>
            <a:r>
              <a:rPr lang="es-ES_tradnl" b="1" dirty="0" smtClean="0"/>
              <a:t>cuatro programas de noticias.</a:t>
            </a:r>
            <a:endParaRPr lang="es-ES_tradnl" b="1" dirty="0"/>
          </a:p>
          <a:p>
            <a:pPr>
              <a:lnSpc>
                <a:spcPct val="85000"/>
              </a:lnSpc>
            </a:pPr>
            <a:endParaRPr lang="es-ES_tradnl" b="1" dirty="0"/>
          </a:p>
          <a:p>
            <a:pPr>
              <a:lnSpc>
                <a:spcPct val="85000"/>
              </a:lnSpc>
            </a:pPr>
            <a:endParaRPr lang="es-ES_tradnl" b="1" dirty="0"/>
          </a:p>
          <a:p>
            <a:pPr>
              <a:lnSpc>
                <a:spcPct val="85000"/>
              </a:lnSpc>
            </a:pPr>
            <a:r>
              <a:rPr lang="es-ES_tradnl" b="1" dirty="0"/>
              <a:t>5. Hay </a:t>
            </a:r>
            <a:r>
              <a:rPr lang="en-GB" b="1" dirty="0" smtClean="0"/>
              <a:t>dos </a:t>
            </a:r>
            <a:r>
              <a:rPr lang="en-GB" b="1" dirty="0" err="1" smtClean="0"/>
              <a:t>programas</a:t>
            </a:r>
            <a:r>
              <a:rPr lang="en-GB" b="1" dirty="0" smtClean="0"/>
              <a:t> de </a:t>
            </a:r>
            <a:r>
              <a:rPr lang="en-GB" b="1" dirty="0" err="1" smtClean="0"/>
              <a:t>deportes</a:t>
            </a:r>
            <a:r>
              <a:rPr lang="en-GB" b="1" dirty="0" smtClean="0"/>
              <a:t>.</a:t>
            </a:r>
            <a:endParaRPr lang="es-ES_tradnl" b="1" dirty="0"/>
          </a:p>
          <a:p>
            <a:pPr>
              <a:lnSpc>
                <a:spcPct val="85000"/>
              </a:lnSpc>
            </a:pPr>
            <a:endParaRPr lang="es-ES_tradnl" b="1" dirty="0"/>
          </a:p>
        </p:txBody>
      </p:sp>
      <p:sp>
        <p:nvSpPr>
          <p:cNvPr id="8" name="Text Box 4"/>
          <p:cNvSpPr txBox="1">
            <a:spLocks noChangeArrowheads="1"/>
          </p:cNvSpPr>
          <p:nvPr/>
        </p:nvSpPr>
        <p:spPr bwMode="auto">
          <a:xfrm>
            <a:off x="4427538" y="5132795"/>
            <a:ext cx="4608512" cy="519113"/>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800">
                <a:latin typeface="Showcard Gothic" pitchFamily="82" charset="0"/>
                <a:cs typeface="Arial" pitchFamily="34" charset="0"/>
              </a:rPr>
              <a:t>¿VERDADERO O FALSO?</a:t>
            </a:r>
          </a:p>
        </p:txBody>
      </p:sp>
      <p:sp>
        <p:nvSpPr>
          <p:cNvPr id="2" name="TextBox 1"/>
          <p:cNvSpPr txBox="1"/>
          <p:nvPr/>
        </p:nvSpPr>
        <p:spPr>
          <a:xfrm>
            <a:off x="467544" y="1321604"/>
            <a:ext cx="3672408" cy="523220"/>
          </a:xfrm>
          <a:prstGeom prst="rect">
            <a:avLst/>
          </a:prstGeom>
          <a:noFill/>
        </p:spPr>
        <p:txBody>
          <a:bodyPr wrap="square" rtlCol="0">
            <a:spAutoFit/>
          </a:bodyPr>
          <a:lstStyle/>
          <a:p>
            <a:r>
              <a:rPr lang="en-GB" sz="2800" b="1" i="1" dirty="0" err="1" smtClean="0">
                <a:solidFill>
                  <a:srgbClr val="00B050"/>
                </a:solidFill>
              </a:rPr>
              <a:t>siete</a:t>
            </a:r>
            <a:endParaRPr lang="en-GB" sz="2800" b="1" i="1" dirty="0">
              <a:solidFill>
                <a:srgbClr val="00B050"/>
              </a:solidFill>
            </a:endParaRPr>
          </a:p>
        </p:txBody>
      </p:sp>
      <p:sp>
        <p:nvSpPr>
          <p:cNvPr id="9" name="TextBox 8"/>
          <p:cNvSpPr txBox="1"/>
          <p:nvPr/>
        </p:nvSpPr>
        <p:spPr>
          <a:xfrm>
            <a:off x="539552" y="2636912"/>
            <a:ext cx="3672408" cy="523220"/>
          </a:xfrm>
          <a:prstGeom prst="rect">
            <a:avLst/>
          </a:prstGeom>
          <a:noFill/>
        </p:spPr>
        <p:txBody>
          <a:bodyPr wrap="square" rtlCol="0">
            <a:spAutoFit/>
          </a:bodyPr>
          <a:lstStyle/>
          <a:p>
            <a:r>
              <a:rPr lang="en-GB" sz="2800" b="1" i="1" dirty="0" smtClean="0">
                <a:solidFill>
                  <a:srgbClr val="00B050"/>
                </a:solidFill>
              </a:rPr>
              <a:t>22.00</a:t>
            </a:r>
            <a:endParaRPr lang="en-GB" sz="2800" b="1" i="1" dirty="0">
              <a:solidFill>
                <a:srgbClr val="00B050"/>
              </a:solidFill>
            </a:endParaRPr>
          </a:p>
        </p:txBody>
      </p:sp>
      <p:sp>
        <p:nvSpPr>
          <p:cNvPr id="10" name="TextBox 9"/>
          <p:cNvSpPr txBox="1"/>
          <p:nvPr/>
        </p:nvSpPr>
        <p:spPr>
          <a:xfrm>
            <a:off x="386408" y="3766106"/>
            <a:ext cx="3672408" cy="523220"/>
          </a:xfrm>
          <a:prstGeom prst="rect">
            <a:avLst/>
          </a:prstGeom>
          <a:noFill/>
        </p:spPr>
        <p:txBody>
          <a:bodyPr wrap="square" rtlCol="0">
            <a:spAutoFit/>
          </a:bodyPr>
          <a:lstStyle/>
          <a:p>
            <a:r>
              <a:rPr lang="en-GB" sz="2800" b="1" i="1" dirty="0" smtClean="0">
                <a:solidFill>
                  <a:srgbClr val="00B050"/>
                </a:solidFill>
              </a:rPr>
              <a:t>00.00</a:t>
            </a:r>
            <a:endParaRPr lang="en-GB" sz="2800" b="1" i="1" dirty="0">
              <a:solidFill>
                <a:srgbClr val="00B050"/>
              </a:solidFill>
            </a:endParaRPr>
          </a:p>
        </p:txBody>
      </p:sp>
      <p:sp>
        <p:nvSpPr>
          <p:cNvPr id="11" name="TextBox 10"/>
          <p:cNvSpPr txBox="1"/>
          <p:nvPr/>
        </p:nvSpPr>
        <p:spPr>
          <a:xfrm>
            <a:off x="361209" y="4859109"/>
            <a:ext cx="3672408" cy="523220"/>
          </a:xfrm>
          <a:prstGeom prst="rect">
            <a:avLst/>
          </a:prstGeom>
          <a:noFill/>
        </p:spPr>
        <p:txBody>
          <a:bodyPr wrap="square" rtlCol="0">
            <a:spAutoFit/>
          </a:bodyPr>
          <a:lstStyle/>
          <a:p>
            <a:r>
              <a:rPr lang="en-GB" sz="2800" b="1" i="1" dirty="0" smtClean="0">
                <a:solidFill>
                  <a:srgbClr val="00B050"/>
                </a:solidFill>
              </a:rPr>
              <a:t>21.00</a:t>
            </a:r>
            <a:endParaRPr lang="en-GB" sz="2800" b="1" i="1" dirty="0">
              <a:solidFill>
                <a:srgbClr val="00B050"/>
              </a:solidFill>
            </a:endParaRPr>
          </a:p>
        </p:txBody>
      </p:sp>
      <p:sp>
        <p:nvSpPr>
          <p:cNvPr id="12" name="TextBox 11"/>
          <p:cNvSpPr txBox="1"/>
          <p:nvPr/>
        </p:nvSpPr>
        <p:spPr>
          <a:xfrm>
            <a:off x="251520" y="5930116"/>
            <a:ext cx="3672408" cy="523220"/>
          </a:xfrm>
          <a:prstGeom prst="rect">
            <a:avLst/>
          </a:prstGeom>
          <a:noFill/>
        </p:spPr>
        <p:txBody>
          <a:bodyPr wrap="square" rtlCol="0">
            <a:spAutoFit/>
          </a:bodyPr>
          <a:lstStyle/>
          <a:p>
            <a:r>
              <a:rPr lang="en-GB" sz="2800" b="1" i="1" dirty="0">
                <a:solidFill>
                  <a:srgbClr val="00B050"/>
                </a:solidFill>
              </a:rPr>
              <a:t>u</a:t>
            </a:r>
            <a:r>
              <a:rPr lang="en-GB" sz="2800" b="1" i="1" dirty="0" smtClean="0">
                <a:solidFill>
                  <a:srgbClr val="00B050"/>
                </a:solidFill>
              </a:rPr>
              <a:t>n </a:t>
            </a:r>
            <a:r>
              <a:rPr lang="en-GB" sz="2800" b="1" i="1" dirty="0" err="1" smtClean="0">
                <a:solidFill>
                  <a:srgbClr val="00B050"/>
                </a:solidFill>
              </a:rPr>
              <a:t>concurso</a:t>
            </a:r>
            <a:endParaRPr lang="en-GB" sz="2800" b="1" i="1" dirty="0">
              <a:solidFill>
                <a:srgbClr val="00B050"/>
              </a:solidFill>
            </a:endParaRPr>
          </a:p>
        </p:txBody>
      </p:sp>
      <p:sp>
        <p:nvSpPr>
          <p:cNvPr id="13" name="TextBox 12"/>
          <p:cNvSpPr txBox="1"/>
          <p:nvPr/>
        </p:nvSpPr>
        <p:spPr>
          <a:xfrm>
            <a:off x="7020272" y="908720"/>
            <a:ext cx="576064" cy="523220"/>
          </a:xfrm>
          <a:prstGeom prst="rect">
            <a:avLst/>
          </a:prstGeom>
          <a:noFill/>
        </p:spPr>
        <p:txBody>
          <a:bodyPr wrap="square" rtlCol="0">
            <a:spAutoFit/>
          </a:bodyPr>
          <a:lstStyle/>
          <a:p>
            <a:r>
              <a:rPr lang="en-GB" sz="2800" b="1" i="1" dirty="0">
                <a:solidFill>
                  <a:srgbClr val="00B050"/>
                </a:solidFill>
                <a:latin typeface="Bookshelf Symbol 7" pitchFamily="2" charset="2"/>
              </a:rPr>
              <a:t>p</a:t>
            </a:r>
          </a:p>
        </p:txBody>
      </p:sp>
      <p:sp>
        <p:nvSpPr>
          <p:cNvPr id="14" name="TextBox 13"/>
          <p:cNvSpPr txBox="1"/>
          <p:nvPr/>
        </p:nvSpPr>
        <p:spPr>
          <a:xfrm>
            <a:off x="8100392" y="1611139"/>
            <a:ext cx="576064" cy="523220"/>
          </a:xfrm>
          <a:prstGeom prst="rect">
            <a:avLst/>
          </a:prstGeom>
          <a:noFill/>
        </p:spPr>
        <p:txBody>
          <a:bodyPr wrap="square" rtlCol="0">
            <a:spAutoFit/>
          </a:bodyPr>
          <a:lstStyle/>
          <a:p>
            <a:r>
              <a:rPr lang="en-GB" sz="2800" b="1" i="1" dirty="0">
                <a:solidFill>
                  <a:srgbClr val="FF0000"/>
                </a:solidFill>
                <a:latin typeface="Bookshelf Symbol 7" pitchFamily="2" charset="2"/>
              </a:rPr>
              <a:t>i</a:t>
            </a:r>
          </a:p>
        </p:txBody>
      </p:sp>
      <p:sp>
        <p:nvSpPr>
          <p:cNvPr id="15" name="TextBox 14"/>
          <p:cNvSpPr txBox="1"/>
          <p:nvPr/>
        </p:nvSpPr>
        <p:spPr>
          <a:xfrm>
            <a:off x="7452320" y="2276872"/>
            <a:ext cx="576064" cy="523220"/>
          </a:xfrm>
          <a:prstGeom prst="rect">
            <a:avLst/>
          </a:prstGeom>
          <a:noFill/>
        </p:spPr>
        <p:txBody>
          <a:bodyPr wrap="square" rtlCol="0">
            <a:spAutoFit/>
          </a:bodyPr>
          <a:lstStyle/>
          <a:p>
            <a:r>
              <a:rPr lang="en-GB" sz="2800" b="1" i="1" dirty="0">
                <a:solidFill>
                  <a:srgbClr val="00B050"/>
                </a:solidFill>
                <a:latin typeface="Bookshelf Symbol 7" pitchFamily="2" charset="2"/>
              </a:rPr>
              <a:t>p</a:t>
            </a:r>
          </a:p>
        </p:txBody>
      </p:sp>
      <p:sp>
        <p:nvSpPr>
          <p:cNvPr id="16" name="TextBox 15"/>
          <p:cNvSpPr txBox="1"/>
          <p:nvPr/>
        </p:nvSpPr>
        <p:spPr>
          <a:xfrm>
            <a:off x="8028384" y="3121804"/>
            <a:ext cx="576064" cy="523220"/>
          </a:xfrm>
          <a:prstGeom prst="rect">
            <a:avLst/>
          </a:prstGeom>
          <a:noFill/>
        </p:spPr>
        <p:txBody>
          <a:bodyPr wrap="square" rtlCol="0">
            <a:spAutoFit/>
          </a:bodyPr>
          <a:lstStyle/>
          <a:p>
            <a:r>
              <a:rPr lang="en-GB" sz="2800" b="1" i="1" dirty="0">
                <a:solidFill>
                  <a:srgbClr val="FF0000"/>
                </a:solidFill>
                <a:latin typeface="Bookshelf Symbol 7" pitchFamily="2" charset="2"/>
              </a:rPr>
              <a:t>i</a:t>
            </a:r>
          </a:p>
        </p:txBody>
      </p:sp>
      <p:sp>
        <p:nvSpPr>
          <p:cNvPr id="17" name="TextBox 16"/>
          <p:cNvSpPr txBox="1"/>
          <p:nvPr/>
        </p:nvSpPr>
        <p:spPr>
          <a:xfrm>
            <a:off x="8028384" y="3717032"/>
            <a:ext cx="576064" cy="523220"/>
          </a:xfrm>
          <a:prstGeom prst="rect">
            <a:avLst/>
          </a:prstGeom>
          <a:noFill/>
        </p:spPr>
        <p:txBody>
          <a:bodyPr wrap="square" rtlCol="0">
            <a:spAutoFit/>
          </a:bodyPr>
          <a:lstStyle/>
          <a:p>
            <a:r>
              <a:rPr lang="en-GB" sz="2800" b="1" i="1" dirty="0">
                <a:solidFill>
                  <a:srgbClr val="00B050"/>
                </a:solidFill>
                <a:latin typeface="Bookshelf Symbol 7" pitchFamily="2" charset="2"/>
              </a:rPr>
              <a:t>p</a:t>
            </a:r>
          </a:p>
        </p:txBody>
      </p:sp>
    </p:spTree>
    <p:extLst>
      <p:ext uri="{BB962C8B-B14F-4D97-AF65-F5344CB8AC3E}">
        <p14:creationId xmlns:p14="http://schemas.microsoft.com/office/powerpoint/2010/main" val="8855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fade">
                                      <p:cBhvr>
                                        <p:cTn id="32" dur="5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Effect transition="in" filter="fade">
                                      <p:cBhvr>
                                        <p:cTn id="37" dur="500"/>
                                        <p:tgtEl>
                                          <p:spTgt spid="1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5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animEffect transition="in" filter="fade">
                                      <p:cBhvr>
                                        <p:cTn id="47" dur="500"/>
                                        <p:tgtEl>
                                          <p:spTgt spid="1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fade">
                                      <p:cBhvr>
                                        <p:cTn id="5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675" y="4771018"/>
            <a:ext cx="8496944" cy="1754326"/>
          </a:xfrm>
          <a:prstGeom prst="rect">
            <a:avLst/>
          </a:prstGeom>
        </p:spPr>
        <p:txBody>
          <a:bodyPr wrap="square">
            <a:spAutoFit/>
          </a:bodyPr>
          <a:lstStyle/>
          <a:p>
            <a:r>
              <a:rPr lang="es-ES" b="1" u="sng" dirty="0"/>
              <a:t>Completa con la forma correcta del presente</a:t>
            </a:r>
            <a:endParaRPr lang="en-GB" dirty="0"/>
          </a:p>
          <a:p>
            <a:r>
              <a:rPr lang="es-ES" dirty="0"/>
              <a:t> </a:t>
            </a:r>
            <a:endParaRPr lang="en-GB" dirty="0"/>
          </a:p>
          <a:p>
            <a:r>
              <a:rPr lang="es-ES" dirty="0" err="1"/>
              <a:t>P.Ej.</a:t>
            </a:r>
            <a:r>
              <a:rPr lang="es-ES" dirty="0"/>
              <a:t>: los martes, (yo) ……</a:t>
            </a:r>
            <a:r>
              <a:rPr lang="es-ES" u="sng" dirty="0"/>
              <a:t>bailo</a:t>
            </a:r>
            <a:r>
              <a:rPr lang="es-ES" dirty="0"/>
              <a:t>…… salsa en un club. (BAILAR)</a:t>
            </a:r>
            <a:endParaRPr lang="en-GB" dirty="0"/>
          </a:p>
          <a:p>
            <a:r>
              <a:rPr lang="es-ES" dirty="0"/>
              <a:t> </a:t>
            </a:r>
            <a:endParaRPr lang="en-GB" dirty="0"/>
          </a:p>
          <a:p>
            <a:pPr lvl="0"/>
            <a:r>
              <a:rPr lang="es-ES" dirty="0"/>
              <a:t>En la clase, (nosotros) …………………………… el CD español. (ESCUCHAR)</a:t>
            </a:r>
            <a:endParaRPr lang="en-GB" dirty="0"/>
          </a:p>
          <a:p>
            <a:pPr lvl="0"/>
            <a:r>
              <a:rPr lang="es-ES" dirty="0"/>
              <a:t>El lunes, vamos a la piscina y (nosotros) ……………………………… (NADAR)</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677371872"/>
              </p:ext>
            </p:extLst>
          </p:nvPr>
        </p:nvGraphicFramePr>
        <p:xfrm>
          <a:off x="468347" y="116632"/>
          <a:ext cx="8229600" cy="4626864"/>
        </p:xfrm>
        <a:graphic>
          <a:graphicData uri="http://schemas.openxmlformats.org/drawingml/2006/table">
            <a:tbl>
              <a:tblPr firstRow="1" firstCol="1" lastRow="1" lastCol="1" bandRow="1" bandCol="1">
                <a:tableStyleId>{5C22544A-7EE6-4342-B048-85BDC9FD1C3A}</a:tableStyleId>
              </a:tblPr>
              <a:tblGrid>
                <a:gridCol w="1645920"/>
                <a:gridCol w="1645920"/>
                <a:gridCol w="1645920"/>
                <a:gridCol w="1645920"/>
                <a:gridCol w="1645920"/>
              </a:tblGrid>
              <a:tr h="0">
                <a:tc gridSpan="2">
                  <a:txBody>
                    <a:bodyPr/>
                    <a:lstStyle/>
                    <a:p>
                      <a:pPr algn="ctr">
                        <a:lnSpc>
                          <a:spcPct val="115000"/>
                        </a:lnSpc>
                        <a:spcAft>
                          <a:spcPts val="0"/>
                        </a:spcAft>
                      </a:pPr>
                      <a:r>
                        <a:rPr lang="en-GB" sz="2400" dirty="0">
                          <a:effectLst/>
                        </a:rPr>
                        <a:t>Personal pronouns</a:t>
                      </a:r>
                      <a:endParaRPr lang="en-GB" sz="2400" dirty="0">
                        <a:effectLst/>
                        <a:latin typeface="Times New Roman"/>
                        <a:ea typeface="Times New Roman"/>
                        <a:cs typeface="Times New Roman"/>
                      </a:endParaRPr>
                    </a:p>
                  </a:txBody>
                  <a:tcPr marL="68580" marR="68580" marT="0" marB="0">
                    <a:solidFill>
                      <a:srgbClr val="002060"/>
                    </a:solidFill>
                  </a:tcPr>
                </a:tc>
                <a:tc hMerge="1">
                  <a:txBody>
                    <a:bodyPr/>
                    <a:lstStyle/>
                    <a:p>
                      <a:endParaRPr lang="en-GB"/>
                    </a:p>
                  </a:txBody>
                  <a:tcPr/>
                </a:tc>
                <a:tc>
                  <a:txBody>
                    <a:bodyPr/>
                    <a:lstStyle/>
                    <a:p>
                      <a:pPr algn="ctr">
                        <a:lnSpc>
                          <a:spcPct val="115000"/>
                        </a:lnSpc>
                        <a:spcAft>
                          <a:spcPts val="0"/>
                        </a:spcAft>
                      </a:pPr>
                      <a:r>
                        <a:rPr lang="es-ES" sz="2400">
                          <a:effectLst/>
                        </a:rPr>
                        <a:t>-AR</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effectLst/>
                        </a:rPr>
                        <a:t>-ER</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effectLst/>
                        </a:rPr>
                        <a:t>-IR</a:t>
                      </a:r>
                      <a:endParaRPr lang="en-GB" sz="2400">
                        <a:effectLst/>
                        <a:latin typeface="Times New Roman"/>
                        <a:ea typeface="Times New Roman"/>
                        <a:cs typeface="Times New Roman"/>
                      </a:endParaRPr>
                    </a:p>
                  </a:txBody>
                  <a:tcPr marL="68580" marR="68580" marT="0" marB="0">
                    <a:solidFill>
                      <a:srgbClr val="002060"/>
                    </a:solidFill>
                  </a:tcPr>
                </a:tc>
              </a:tr>
              <a:tr h="0">
                <a:tc>
                  <a:txBody>
                    <a:bodyPr/>
                    <a:lstStyle/>
                    <a:p>
                      <a:pPr algn="r">
                        <a:lnSpc>
                          <a:spcPct val="115000"/>
                        </a:lnSpc>
                        <a:spcAft>
                          <a:spcPts val="0"/>
                        </a:spcAft>
                      </a:pPr>
                      <a:r>
                        <a:rPr lang="es-ES" sz="2400">
                          <a:effectLst/>
                        </a:rPr>
                        <a:t>I</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dirty="0">
                          <a:solidFill>
                            <a:srgbClr val="FFFF99"/>
                          </a:solidFill>
                          <a:effectLst/>
                        </a:rPr>
                        <a:t>Yo</a:t>
                      </a:r>
                      <a:endParaRPr lang="en-GB" sz="2400" dirty="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solidFill>
                            <a:srgbClr val="FFFF99"/>
                          </a:solidFill>
                          <a:effectLst/>
                        </a:rPr>
                        <a:t>…o</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solidFill>
                            <a:srgbClr val="FFFF99"/>
                          </a:solidFill>
                          <a:effectLst/>
                        </a:rPr>
                        <a:t>…o</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solidFill>
                            <a:srgbClr val="FFFF99"/>
                          </a:solidFill>
                          <a:effectLst/>
                        </a:rPr>
                        <a:t>…o</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r>
              <a:tr h="0">
                <a:tc>
                  <a:txBody>
                    <a:bodyPr/>
                    <a:lstStyle/>
                    <a:p>
                      <a:pPr algn="r">
                        <a:lnSpc>
                          <a:spcPct val="115000"/>
                        </a:lnSpc>
                        <a:spcAft>
                          <a:spcPts val="0"/>
                        </a:spcAft>
                      </a:pPr>
                      <a:r>
                        <a:rPr lang="es-ES" sz="2400">
                          <a:effectLst/>
                        </a:rPr>
                        <a:t>You (1)</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Tú</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dirty="0">
                          <a:solidFill>
                            <a:srgbClr val="FFFF99"/>
                          </a:solidFill>
                          <a:effectLst/>
                        </a:rPr>
                        <a:t>…as</a:t>
                      </a:r>
                      <a:endParaRPr lang="en-GB" sz="2400" dirty="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solidFill>
                            <a:srgbClr val="FFFF99"/>
                          </a:solidFill>
                          <a:effectLst/>
                        </a:rPr>
                        <a:t>…es</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solidFill>
                            <a:srgbClr val="FFFF99"/>
                          </a:solidFill>
                          <a:effectLst/>
                        </a:rPr>
                        <a:t>…es</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r>
              <a:tr h="0">
                <a:tc>
                  <a:txBody>
                    <a:bodyPr/>
                    <a:lstStyle/>
                    <a:p>
                      <a:pPr algn="r">
                        <a:lnSpc>
                          <a:spcPct val="115000"/>
                        </a:lnSpc>
                        <a:spcAft>
                          <a:spcPts val="0"/>
                        </a:spcAft>
                      </a:pPr>
                      <a:r>
                        <a:rPr lang="es-ES" sz="2400">
                          <a:effectLst/>
                        </a:rPr>
                        <a:t>He/She/It</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Él/Ella</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dirty="0">
                          <a:solidFill>
                            <a:srgbClr val="FFFF99"/>
                          </a:solidFill>
                          <a:effectLst/>
                        </a:rPr>
                        <a:t>…a</a:t>
                      </a:r>
                      <a:endParaRPr lang="en-GB" sz="2400" dirty="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dirty="0">
                          <a:solidFill>
                            <a:srgbClr val="FFFF99"/>
                          </a:solidFill>
                          <a:effectLst/>
                        </a:rPr>
                        <a:t>…e</a:t>
                      </a:r>
                      <a:endParaRPr lang="en-GB" sz="2400" dirty="0">
                        <a:solidFill>
                          <a:srgbClr val="FFFF99"/>
                        </a:solidFill>
                        <a:effectLst/>
                        <a:latin typeface="Times New Roman"/>
                        <a:ea typeface="Times New Roman"/>
                        <a:cs typeface="Times New Roman"/>
                      </a:endParaRPr>
                    </a:p>
                  </a:txBody>
                  <a:tcPr marL="68580" marR="68580" marT="0" marB="0">
                    <a:solidFill>
                      <a:srgbClr val="002060"/>
                    </a:solidFill>
                  </a:tcPr>
                </a:tc>
                <a:tc>
                  <a:txBody>
                    <a:bodyPr/>
                    <a:lstStyle/>
                    <a:p>
                      <a:pPr algn="ctr">
                        <a:lnSpc>
                          <a:spcPct val="115000"/>
                        </a:lnSpc>
                        <a:spcAft>
                          <a:spcPts val="0"/>
                        </a:spcAft>
                      </a:pPr>
                      <a:r>
                        <a:rPr lang="es-ES" sz="2400">
                          <a:solidFill>
                            <a:srgbClr val="FFFF99"/>
                          </a:solidFill>
                          <a:effectLst/>
                        </a:rPr>
                        <a:t>…e</a:t>
                      </a:r>
                      <a:endParaRPr lang="en-GB" sz="2400">
                        <a:solidFill>
                          <a:srgbClr val="FFFF99"/>
                        </a:solidFill>
                        <a:effectLst/>
                        <a:latin typeface="Times New Roman"/>
                        <a:ea typeface="Times New Roman"/>
                        <a:cs typeface="Times New Roman"/>
                      </a:endParaRPr>
                    </a:p>
                  </a:txBody>
                  <a:tcPr marL="68580" marR="68580" marT="0" marB="0">
                    <a:solidFill>
                      <a:srgbClr val="002060"/>
                    </a:solidFill>
                  </a:tcPr>
                </a:tc>
              </a:tr>
              <a:tr h="0">
                <a:tc>
                  <a:txBody>
                    <a:bodyPr/>
                    <a:lstStyle/>
                    <a:p>
                      <a:pPr algn="r">
                        <a:lnSpc>
                          <a:spcPct val="115000"/>
                        </a:lnSpc>
                        <a:spcAft>
                          <a:spcPts val="0"/>
                        </a:spcAft>
                      </a:pPr>
                      <a:r>
                        <a:rPr lang="es-ES" sz="2400">
                          <a:effectLst/>
                        </a:rPr>
                        <a:t>You (formal)</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Usted</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…a</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dirty="0">
                          <a:solidFill>
                            <a:srgbClr val="FFFF99"/>
                          </a:solidFill>
                          <a:effectLst/>
                        </a:rPr>
                        <a:t>…e</a:t>
                      </a:r>
                      <a:endParaRPr lang="en-GB" sz="2400" dirty="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…e</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r>
              <a:tr h="0">
                <a:tc>
                  <a:txBody>
                    <a:bodyPr/>
                    <a:lstStyle/>
                    <a:p>
                      <a:pPr algn="r">
                        <a:lnSpc>
                          <a:spcPct val="115000"/>
                        </a:lnSpc>
                        <a:spcAft>
                          <a:spcPts val="0"/>
                        </a:spcAft>
                      </a:pPr>
                      <a:r>
                        <a:rPr lang="es-ES" sz="2400">
                          <a:effectLst/>
                        </a:rPr>
                        <a:t>We</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Nosotros/as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…amos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dirty="0">
                          <a:solidFill>
                            <a:srgbClr val="FFFF99"/>
                          </a:solidFill>
                          <a:effectLst/>
                        </a:rPr>
                        <a:t>…</a:t>
                      </a:r>
                      <a:r>
                        <a:rPr lang="es-ES" sz="2400" dirty="0" err="1">
                          <a:solidFill>
                            <a:srgbClr val="FFFF99"/>
                          </a:solidFill>
                          <a:effectLst/>
                        </a:rPr>
                        <a:t>emos</a:t>
                      </a:r>
                      <a:endParaRPr lang="en-GB" sz="2400" dirty="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…imos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r>
              <a:tr h="0">
                <a:tc>
                  <a:txBody>
                    <a:bodyPr/>
                    <a:lstStyle/>
                    <a:p>
                      <a:pPr algn="r">
                        <a:lnSpc>
                          <a:spcPct val="115000"/>
                        </a:lnSpc>
                        <a:spcAft>
                          <a:spcPts val="0"/>
                        </a:spcAft>
                      </a:pPr>
                      <a:r>
                        <a:rPr lang="es-ES" sz="2400">
                          <a:effectLst/>
                        </a:rPr>
                        <a:t>You (all)</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Vosotros/as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…áis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dirty="0">
                          <a:solidFill>
                            <a:srgbClr val="FFFF99"/>
                          </a:solidFill>
                          <a:effectLst/>
                        </a:rPr>
                        <a:t>…</a:t>
                      </a:r>
                      <a:r>
                        <a:rPr lang="es-ES" sz="2400" dirty="0" err="1">
                          <a:solidFill>
                            <a:srgbClr val="FFFF99"/>
                          </a:solidFill>
                          <a:effectLst/>
                        </a:rPr>
                        <a:t>éis</a:t>
                      </a:r>
                      <a:endParaRPr lang="en-GB" sz="2400" dirty="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…ís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r>
              <a:tr h="0">
                <a:tc>
                  <a:txBody>
                    <a:bodyPr/>
                    <a:lstStyle/>
                    <a:p>
                      <a:pPr algn="r">
                        <a:lnSpc>
                          <a:spcPct val="115000"/>
                        </a:lnSpc>
                        <a:spcAft>
                          <a:spcPts val="0"/>
                        </a:spcAft>
                      </a:pPr>
                      <a:r>
                        <a:rPr lang="es-ES" sz="2400">
                          <a:effectLst/>
                        </a:rPr>
                        <a:t>They</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Ellos/Ellas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…an</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dirty="0">
                          <a:solidFill>
                            <a:srgbClr val="FFFF99"/>
                          </a:solidFill>
                          <a:effectLst/>
                        </a:rPr>
                        <a:t>…en</a:t>
                      </a:r>
                      <a:endParaRPr lang="en-GB" sz="2400" dirty="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…en</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r>
              <a:tr h="0">
                <a:tc>
                  <a:txBody>
                    <a:bodyPr/>
                    <a:lstStyle/>
                    <a:p>
                      <a:pPr algn="r">
                        <a:lnSpc>
                          <a:spcPct val="115000"/>
                        </a:lnSpc>
                        <a:spcAft>
                          <a:spcPts val="0"/>
                        </a:spcAft>
                      </a:pPr>
                      <a:r>
                        <a:rPr lang="es-ES" sz="2400">
                          <a:effectLst/>
                        </a:rPr>
                        <a:t>You (formal + pl)</a:t>
                      </a:r>
                      <a:endParaRPr lang="en-GB" sz="2400">
                        <a:effectLst/>
                        <a:latin typeface="Times New Roman"/>
                        <a:ea typeface="Times New Roman"/>
                        <a:cs typeface="Times New Roman"/>
                      </a:endParaRPr>
                    </a:p>
                  </a:txBody>
                  <a:tcPr marL="68580" marR="68580" marT="0" marB="0">
                    <a:solidFill>
                      <a:srgbClr val="002060"/>
                    </a:solidFill>
                  </a:tcPr>
                </a:tc>
                <a:tc>
                  <a:txBody>
                    <a:bodyPr/>
                    <a:lstStyle/>
                    <a:p>
                      <a:pPr algn="r">
                        <a:lnSpc>
                          <a:spcPct val="115000"/>
                        </a:lnSpc>
                        <a:spcAft>
                          <a:spcPts val="0"/>
                        </a:spcAft>
                      </a:pPr>
                      <a:r>
                        <a:rPr lang="es-ES" sz="2400">
                          <a:solidFill>
                            <a:srgbClr val="FFFF99"/>
                          </a:solidFill>
                          <a:effectLst/>
                        </a:rPr>
                        <a:t>Ustedes</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a:solidFill>
                            <a:srgbClr val="FFFF99"/>
                          </a:solidFill>
                          <a:effectLst/>
                        </a:rPr>
                        <a:t>…an</a:t>
                      </a:r>
                      <a:endParaRPr lang="en-GB" sz="240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dirty="0">
                          <a:solidFill>
                            <a:srgbClr val="FFFF99"/>
                          </a:solidFill>
                          <a:effectLst/>
                        </a:rPr>
                        <a:t>…en</a:t>
                      </a:r>
                      <a:endParaRPr lang="en-GB" sz="2400" dirty="0">
                        <a:solidFill>
                          <a:srgbClr val="FFFF99"/>
                        </a:solidFill>
                        <a:effectLst/>
                        <a:latin typeface="Times New Roman"/>
                        <a:ea typeface="Times New Roman"/>
                        <a:cs typeface="Times New Roman"/>
                      </a:endParaRPr>
                    </a:p>
                  </a:txBody>
                  <a:tcPr marL="68580" marR="68580" marT="0" marB="0" anchor="ctr">
                    <a:solidFill>
                      <a:srgbClr val="002060"/>
                    </a:solidFill>
                  </a:tcPr>
                </a:tc>
                <a:tc>
                  <a:txBody>
                    <a:bodyPr/>
                    <a:lstStyle/>
                    <a:p>
                      <a:pPr algn="ctr">
                        <a:lnSpc>
                          <a:spcPct val="115000"/>
                        </a:lnSpc>
                        <a:spcAft>
                          <a:spcPts val="0"/>
                        </a:spcAft>
                      </a:pPr>
                      <a:r>
                        <a:rPr lang="es-ES" sz="2400" dirty="0">
                          <a:solidFill>
                            <a:srgbClr val="FFFF99"/>
                          </a:solidFill>
                          <a:effectLst/>
                        </a:rPr>
                        <a:t>…en</a:t>
                      </a:r>
                      <a:endParaRPr lang="en-GB" sz="2400" dirty="0">
                        <a:solidFill>
                          <a:srgbClr val="FFFF99"/>
                        </a:solidFill>
                        <a:effectLst/>
                        <a:latin typeface="Times New Roman"/>
                        <a:ea typeface="Times New Roman"/>
                        <a:cs typeface="Times New Roman"/>
                      </a:endParaRPr>
                    </a:p>
                  </a:txBody>
                  <a:tcPr marL="68580" marR="68580" marT="0" marB="0" anchor="ctr">
                    <a:solidFill>
                      <a:srgbClr val="002060"/>
                    </a:solidFill>
                  </a:tcPr>
                </a:tc>
              </a:tr>
            </a:tbl>
          </a:graphicData>
        </a:graphic>
      </p:graphicFrame>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9122" y="4850114"/>
            <a:ext cx="1098256" cy="1596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208580" y="4876587"/>
            <a:ext cx="1739339" cy="1569660"/>
          </a:xfrm>
          <a:prstGeom prst="rect">
            <a:avLst/>
          </a:prstGeom>
          <a:solidFill>
            <a:srgbClr val="002060"/>
          </a:solidFill>
        </p:spPr>
        <p:txBody>
          <a:bodyPr wrap="square" rtlCol="0">
            <a:spAutoFit/>
          </a:bodyPr>
          <a:lstStyle/>
          <a:p>
            <a:r>
              <a:rPr lang="en-GB" sz="2400" dirty="0" smtClean="0">
                <a:solidFill>
                  <a:srgbClr val="FFFF99"/>
                </a:solidFill>
              </a:rPr>
              <a:t>Use </a:t>
            </a:r>
            <a:r>
              <a:rPr lang="en-GB" sz="2400" dirty="0" smtClean="0">
                <a:solidFill>
                  <a:srgbClr val="FFFF99"/>
                </a:solidFill>
                <a:hlinkClick r:id="rId3"/>
              </a:rPr>
              <a:t>www.verbix.com</a:t>
            </a:r>
            <a:r>
              <a:rPr lang="en-GB" sz="2400" dirty="0" smtClean="0">
                <a:solidFill>
                  <a:srgbClr val="FFFF99"/>
                </a:solidFill>
              </a:rPr>
              <a:t>  if you get stuck!</a:t>
            </a:r>
            <a:endParaRPr lang="en-GB" sz="2400" dirty="0">
              <a:solidFill>
                <a:srgbClr val="FFFF99"/>
              </a:solidFill>
            </a:endParaRPr>
          </a:p>
        </p:txBody>
      </p:sp>
    </p:spTree>
    <p:extLst>
      <p:ext uri="{BB962C8B-B14F-4D97-AF65-F5344CB8AC3E}">
        <p14:creationId xmlns:p14="http://schemas.microsoft.com/office/powerpoint/2010/main" val="275054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descr="Vocab Person.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67857" y="-285750"/>
            <a:ext cx="5500687"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7539732" y="6350"/>
            <a:ext cx="1640780" cy="49371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Self assessment</a:t>
            </a:r>
            <a:endParaRPr lang="en-US" b="1" dirty="0">
              <a:solidFill>
                <a:schemeClr val="tx1"/>
              </a:solidFill>
            </a:endParaRPr>
          </a:p>
        </p:txBody>
      </p:sp>
      <p:sp>
        <p:nvSpPr>
          <p:cNvPr id="25604" name="TextBox 1"/>
          <p:cNvSpPr txBox="1">
            <a:spLocks noChangeArrowheads="1"/>
          </p:cNvSpPr>
          <p:nvPr/>
        </p:nvSpPr>
        <p:spPr bwMode="auto">
          <a:xfrm>
            <a:off x="0" y="214313"/>
            <a:ext cx="3929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b="1"/>
              <a:t>How do I know what I know?</a:t>
            </a:r>
            <a:endParaRPr lang="en-US" b="1"/>
          </a:p>
        </p:txBody>
      </p:sp>
      <p:graphicFrame>
        <p:nvGraphicFramePr>
          <p:cNvPr id="3" name="Table 2"/>
          <p:cNvGraphicFramePr>
            <a:graphicFrameLocks noGrp="1"/>
          </p:cNvGraphicFramePr>
          <p:nvPr/>
        </p:nvGraphicFramePr>
        <p:xfrm>
          <a:off x="142875" y="571500"/>
          <a:ext cx="3571875" cy="1752600"/>
        </p:xfrm>
        <a:graphic>
          <a:graphicData uri="http://schemas.openxmlformats.org/drawingml/2006/table">
            <a:tbl>
              <a:tblPr firstRow="1" bandRow="1">
                <a:tableStyleId>{5940675A-B579-460E-94D1-54222C63F5DA}</a:tableStyleId>
              </a:tblPr>
              <a:tblGrid>
                <a:gridCol w="3143250"/>
                <a:gridCol w="428625"/>
              </a:tblGrid>
              <a:tr h="370840">
                <a:tc>
                  <a:txBody>
                    <a:bodyPr/>
                    <a:lstStyle/>
                    <a:p>
                      <a:r>
                        <a:rPr lang="en-GB" dirty="0" smtClean="0"/>
                        <a:t>1  I can pronounce the word </a:t>
                      </a:r>
                      <a:endParaRPr lang="en-US" dirty="0"/>
                    </a:p>
                  </a:txBody>
                  <a:tcPr marL="91439" marR="91439" anchor="ctr"/>
                </a:tc>
                <a:tc>
                  <a:txBody>
                    <a:bodyPr/>
                    <a:lstStyle/>
                    <a:p>
                      <a:endParaRPr lang="en-US"/>
                    </a:p>
                  </a:txBody>
                  <a:tcPr marL="91439" marR="91439" anchor="ctr"/>
                </a:tc>
              </a:tr>
              <a:tr h="370840">
                <a:tc>
                  <a:txBody>
                    <a:bodyPr/>
                    <a:lstStyle/>
                    <a:p>
                      <a:r>
                        <a:rPr lang="en-GB" dirty="0" smtClean="0"/>
                        <a:t>2</a:t>
                      </a:r>
                      <a:r>
                        <a:rPr lang="en-GB" baseline="0" dirty="0" smtClean="0"/>
                        <a:t>  I know what it means</a:t>
                      </a:r>
                      <a:endParaRPr lang="en-US" dirty="0"/>
                    </a:p>
                  </a:txBody>
                  <a:tcPr marL="91439" marR="91439" anchor="ctr"/>
                </a:tc>
                <a:tc>
                  <a:txBody>
                    <a:bodyPr/>
                    <a:lstStyle/>
                    <a:p>
                      <a:endParaRPr lang="en-US"/>
                    </a:p>
                  </a:txBody>
                  <a:tcPr marL="91439" marR="91439" anchor="ctr"/>
                </a:tc>
              </a:tr>
              <a:tr h="370840">
                <a:tc>
                  <a:txBody>
                    <a:bodyPr/>
                    <a:lstStyle/>
                    <a:p>
                      <a:r>
                        <a:rPr lang="en-GB" dirty="0" smtClean="0"/>
                        <a:t>3  I can spell the word</a:t>
                      </a:r>
                      <a:endParaRPr lang="en-US" dirty="0"/>
                    </a:p>
                  </a:txBody>
                  <a:tcPr marL="91439" marR="91439" anchor="ctr"/>
                </a:tc>
                <a:tc>
                  <a:txBody>
                    <a:bodyPr/>
                    <a:lstStyle/>
                    <a:p>
                      <a:endParaRPr lang="en-US" dirty="0"/>
                    </a:p>
                  </a:txBody>
                  <a:tcPr marL="91439" marR="91439" anchor="ctr"/>
                </a:tc>
              </a:tr>
              <a:tr h="370840">
                <a:tc>
                  <a:txBody>
                    <a:bodyPr/>
                    <a:lstStyle/>
                    <a:p>
                      <a:r>
                        <a:rPr lang="en-GB" dirty="0" smtClean="0"/>
                        <a:t>4  I can use the word in a sentence</a:t>
                      </a:r>
                      <a:endParaRPr lang="en-US" dirty="0"/>
                    </a:p>
                  </a:txBody>
                  <a:tcPr marL="91439" marR="91439" anchor="ctr"/>
                </a:tc>
                <a:tc>
                  <a:txBody>
                    <a:bodyPr/>
                    <a:lstStyle/>
                    <a:p>
                      <a:endParaRPr lang="en-US" dirty="0"/>
                    </a:p>
                  </a:txBody>
                  <a:tcPr marL="91439" marR="91439" anchor="ctr"/>
                </a:tc>
              </a:tr>
            </a:tbl>
          </a:graphicData>
        </a:graphic>
      </p:graphicFrame>
      <p:sp>
        <p:nvSpPr>
          <p:cNvPr id="25622" name="TextBox 3"/>
          <p:cNvSpPr txBox="1">
            <a:spLocks noChangeArrowheads="1"/>
          </p:cNvSpPr>
          <p:nvPr/>
        </p:nvSpPr>
        <p:spPr bwMode="auto">
          <a:xfrm>
            <a:off x="142875" y="2286000"/>
            <a:ext cx="3571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t>For example:</a:t>
            </a:r>
            <a:endParaRPr lang="en-US"/>
          </a:p>
        </p:txBody>
      </p:sp>
      <p:sp>
        <p:nvSpPr>
          <p:cNvPr id="25623" name="TextBox 4"/>
          <p:cNvSpPr txBox="1">
            <a:spLocks noChangeArrowheads="1"/>
          </p:cNvSpPr>
          <p:nvPr/>
        </p:nvSpPr>
        <p:spPr bwMode="auto">
          <a:xfrm>
            <a:off x="142875" y="2643188"/>
            <a:ext cx="3824982" cy="1569660"/>
          </a:xfrm>
          <a:prstGeom prst="rect">
            <a:avLst/>
          </a:prstGeom>
          <a:solidFill>
            <a:srgbClr val="FFCC66"/>
          </a:solidFill>
          <a:ln w="9525">
            <a:solidFill>
              <a:schemeClr val="tx1"/>
            </a:solidFill>
            <a:miter lim="800000"/>
            <a:headEnd/>
            <a:tailEnd/>
          </a:ln>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1600" dirty="0"/>
              <a:t>1  The word </a:t>
            </a:r>
            <a:r>
              <a:rPr lang="en-GB" sz="1600" dirty="0" smtClean="0"/>
              <a:t>‘</a:t>
            </a:r>
            <a:r>
              <a:rPr lang="en-GB" sz="1600" dirty="0" err="1" smtClean="0"/>
              <a:t>dibujos</a:t>
            </a:r>
            <a:r>
              <a:rPr lang="en-GB" sz="1600" dirty="0"/>
              <a:t> </a:t>
            </a:r>
            <a:r>
              <a:rPr lang="en-GB" sz="1600" dirty="0" err="1" smtClean="0"/>
              <a:t>animados</a:t>
            </a:r>
            <a:r>
              <a:rPr lang="en-GB" sz="1600" dirty="0" smtClean="0"/>
              <a:t>’ </a:t>
            </a:r>
            <a:r>
              <a:rPr lang="en-GB" sz="1600" dirty="0"/>
              <a:t>is pronounced </a:t>
            </a:r>
            <a:r>
              <a:rPr lang="en-GB" sz="1600" dirty="0" smtClean="0"/>
              <a:t>‘</a:t>
            </a:r>
            <a:r>
              <a:rPr lang="en-GB" sz="1600" dirty="0" err="1" smtClean="0"/>
              <a:t>dib</a:t>
            </a:r>
            <a:r>
              <a:rPr lang="en-GB" sz="1600" i="1" dirty="0" err="1" smtClean="0"/>
              <a:t>oohos</a:t>
            </a:r>
            <a:r>
              <a:rPr lang="en-GB" sz="1600" i="1" dirty="0" smtClean="0"/>
              <a:t> </a:t>
            </a:r>
            <a:r>
              <a:rPr lang="en-GB" sz="1600" dirty="0" err="1" smtClean="0"/>
              <a:t>animados</a:t>
            </a:r>
            <a:r>
              <a:rPr lang="en-GB" sz="1600" dirty="0" smtClean="0"/>
              <a:t>’</a:t>
            </a:r>
            <a:r>
              <a:rPr lang="en-GB" sz="1600" dirty="0"/>
              <a:t/>
            </a:r>
            <a:br>
              <a:rPr lang="en-GB" sz="1600" dirty="0"/>
            </a:br>
            <a:r>
              <a:rPr lang="en-GB" sz="1600" dirty="0"/>
              <a:t>2  It means </a:t>
            </a:r>
            <a:r>
              <a:rPr lang="en-GB" sz="1600" dirty="0" smtClean="0"/>
              <a:t>‘cartoon’</a:t>
            </a:r>
            <a:r>
              <a:rPr lang="en-GB" sz="1600" dirty="0"/>
              <a:t/>
            </a:r>
            <a:br>
              <a:rPr lang="en-GB" sz="1600" dirty="0"/>
            </a:br>
            <a:r>
              <a:rPr lang="en-GB" sz="1600" dirty="0"/>
              <a:t>3  It is spelt </a:t>
            </a:r>
            <a:r>
              <a:rPr lang="en-GB" sz="1600" dirty="0" smtClean="0"/>
              <a:t>d-i-b-u-j-o-s  a-n-i-m-a-d-o-s</a:t>
            </a:r>
            <a:r>
              <a:rPr lang="en-GB" sz="1600" dirty="0"/>
              <a:t/>
            </a:r>
            <a:br>
              <a:rPr lang="en-GB" sz="1600" dirty="0"/>
            </a:br>
            <a:r>
              <a:rPr lang="en-GB" sz="1600" dirty="0"/>
              <a:t>4  It can be used in this sentence:</a:t>
            </a:r>
            <a:br>
              <a:rPr lang="en-GB" sz="1600" dirty="0"/>
            </a:br>
            <a:r>
              <a:rPr lang="en-GB" sz="1600" dirty="0" smtClean="0"/>
              <a:t>Los Simpson son </a:t>
            </a:r>
            <a:r>
              <a:rPr lang="en-GB" sz="1600" dirty="0" err="1" smtClean="0"/>
              <a:t>dibujos</a:t>
            </a:r>
            <a:r>
              <a:rPr lang="en-GB" sz="1600" dirty="0" smtClean="0"/>
              <a:t> </a:t>
            </a:r>
            <a:r>
              <a:rPr lang="en-GB" sz="1600" dirty="0" err="1" smtClean="0"/>
              <a:t>animados</a:t>
            </a:r>
            <a:r>
              <a:rPr lang="en-GB" sz="1600" dirty="0" smtClean="0"/>
              <a:t>.</a:t>
            </a:r>
            <a:endParaRPr lang="en-US" sz="1600" dirty="0"/>
          </a:p>
        </p:txBody>
      </p:sp>
      <p:sp>
        <p:nvSpPr>
          <p:cNvPr id="25624" name="Rectangle 5"/>
          <p:cNvSpPr>
            <a:spLocks noChangeArrowheads="1"/>
          </p:cNvSpPr>
          <p:nvPr/>
        </p:nvSpPr>
        <p:spPr bwMode="auto">
          <a:xfrm>
            <a:off x="142875" y="5300663"/>
            <a:ext cx="364331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spcBef>
                <a:spcPct val="50000"/>
              </a:spcBef>
            </a:pPr>
            <a:r>
              <a:rPr lang="en-GB">
                <a:cs typeface="Arial" pitchFamily="34" charset="0"/>
              </a:rPr>
              <a:t>- Practise pronunciation </a:t>
            </a:r>
            <a:br>
              <a:rPr lang="en-GB">
                <a:cs typeface="Arial" pitchFamily="34" charset="0"/>
              </a:rPr>
            </a:br>
            <a:r>
              <a:rPr lang="en-GB">
                <a:cs typeface="Arial" pitchFamily="34" charset="0"/>
              </a:rPr>
              <a:t>- Learn what the word means</a:t>
            </a:r>
            <a:br>
              <a:rPr lang="en-GB">
                <a:cs typeface="Arial" pitchFamily="34" charset="0"/>
              </a:rPr>
            </a:br>
            <a:r>
              <a:rPr lang="en-GB">
                <a:cs typeface="Arial" pitchFamily="34" charset="0"/>
              </a:rPr>
              <a:t>- Practise how to spell the word</a:t>
            </a:r>
            <a:br>
              <a:rPr lang="en-GB">
                <a:cs typeface="Arial" pitchFamily="34" charset="0"/>
              </a:rPr>
            </a:br>
            <a:r>
              <a:rPr lang="en-GB">
                <a:cs typeface="Arial" pitchFamily="34" charset="0"/>
              </a:rPr>
              <a:t>- Create sentences with the word</a:t>
            </a:r>
          </a:p>
        </p:txBody>
      </p:sp>
      <p:sp>
        <p:nvSpPr>
          <p:cNvPr id="25625" name="TextBox 6"/>
          <p:cNvSpPr txBox="1">
            <a:spLocks noChangeArrowheads="1"/>
          </p:cNvSpPr>
          <p:nvPr/>
        </p:nvSpPr>
        <p:spPr bwMode="auto">
          <a:xfrm>
            <a:off x="142875" y="4456113"/>
            <a:ext cx="3571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1600"/>
              <a:t>Take your list of language and rate your knowledge of each.  Then decide how you need to improve:</a:t>
            </a:r>
            <a:endParaRPr lang="en-US" sz="1600"/>
          </a:p>
        </p:txBody>
      </p:sp>
      <p:sp>
        <p:nvSpPr>
          <p:cNvPr id="25626" name="TextBox 2"/>
          <p:cNvSpPr txBox="1">
            <a:spLocks noChangeArrowheads="1"/>
          </p:cNvSpPr>
          <p:nvPr/>
        </p:nvSpPr>
        <p:spPr bwMode="auto">
          <a:xfrm>
            <a:off x="5896669" y="500063"/>
            <a:ext cx="1643063"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400">
                <a:latin typeface="Calibri" pitchFamily="34" charset="0"/>
              </a:rPr>
              <a:t>Make a set of online flashcards &amp; spend 20 mins using them to learn (50 pts)</a:t>
            </a:r>
            <a:endParaRPr lang="en-US" sz="1400">
              <a:latin typeface="Calibri" pitchFamily="34" charset="0"/>
            </a:endParaRPr>
          </a:p>
        </p:txBody>
      </p:sp>
      <p:sp>
        <p:nvSpPr>
          <p:cNvPr id="25627" name="TextBox 3"/>
          <p:cNvSpPr txBox="1">
            <a:spLocks noChangeArrowheads="1"/>
          </p:cNvSpPr>
          <p:nvPr/>
        </p:nvSpPr>
        <p:spPr bwMode="auto">
          <a:xfrm rot="-1721730">
            <a:off x="4285357" y="2584450"/>
            <a:ext cx="2006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200">
                <a:latin typeface="Calibri" pitchFamily="34" charset="0"/>
              </a:rPr>
              <a:t>Work with a partner to </a:t>
            </a:r>
            <a:br>
              <a:rPr lang="en-GB" sz="1200">
                <a:latin typeface="Calibri" pitchFamily="34" charset="0"/>
              </a:rPr>
            </a:br>
            <a:r>
              <a:rPr lang="en-GB" sz="1200">
                <a:latin typeface="Calibri" pitchFamily="34" charset="0"/>
              </a:rPr>
              <a:t>learn the words, testing </a:t>
            </a:r>
            <a:br>
              <a:rPr lang="en-GB" sz="1200">
                <a:latin typeface="Calibri" pitchFamily="34" charset="0"/>
              </a:rPr>
            </a:br>
            <a:r>
              <a:rPr lang="en-GB" sz="1200">
                <a:latin typeface="Calibri" pitchFamily="34" charset="0"/>
              </a:rPr>
              <a:t>each other (50 pts)</a:t>
            </a:r>
            <a:endParaRPr lang="en-US" sz="1200">
              <a:latin typeface="Calibri" pitchFamily="34" charset="0"/>
            </a:endParaRPr>
          </a:p>
        </p:txBody>
      </p:sp>
      <p:sp>
        <p:nvSpPr>
          <p:cNvPr id="25628" name="TextBox 4"/>
          <p:cNvSpPr txBox="1">
            <a:spLocks noChangeArrowheads="1"/>
          </p:cNvSpPr>
          <p:nvPr/>
        </p:nvSpPr>
        <p:spPr bwMode="auto">
          <a:xfrm rot="1830402">
            <a:off x="7253982" y="2493963"/>
            <a:ext cx="1643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400">
                <a:latin typeface="Calibri" pitchFamily="34" charset="0"/>
              </a:rPr>
              <a:t>Use the Look, Cover, Say/Write, Check method</a:t>
            </a:r>
            <a:br>
              <a:rPr lang="en-GB" sz="1400">
                <a:latin typeface="Calibri" pitchFamily="34" charset="0"/>
              </a:rPr>
            </a:br>
            <a:r>
              <a:rPr lang="en-GB" sz="1400">
                <a:latin typeface="Calibri" pitchFamily="34" charset="0"/>
              </a:rPr>
              <a:t>(50 pts)</a:t>
            </a:r>
            <a:endParaRPr lang="en-US" sz="1400">
              <a:latin typeface="Calibri" pitchFamily="34" charset="0"/>
            </a:endParaRPr>
          </a:p>
        </p:txBody>
      </p:sp>
      <p:sp>
        <p:nvSpPr>
          <p:cNvPr id="25629" name="TextBox 5"/>
          <p:cNvSpPr txBox="1">
            <a:spLocks noChangeArrowheads="1"/>
          </p:cNvSpPr>
          <p:nvPr/>
        </p:nvSpPr>
        <p:spPr bwMode="auto">
          <a:xfrm>
            <a:off x="5896669" y="2071688"/>
            <a:ext cx="164306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400">
                <a:latin typeface="Calibri" pitchFamily="34" charset="0"/>
              </a:rPr>
              <a:t>Use your core language sheet and vocab book to create new sentences with the words</a:t>
            </a:r>
            <a:br>
              <a:rPr lang="en-GB" sz="1400">
                <a:latin typeface="Calibri" pitchFamily="34" charset="0"/>
              </a:rPr>
            </a:br>
            <a:r>
              <a:rPr lang="en-GB" sz="1400">
                <a:latin typeface="Calibri" pitchFamily="34" charset="0"/>
              </a:rPr>
              <a:t>(50 pts = 5 </a:t>
            </a:r>
            <a:br>
              <a:rPr lang="en-GB" sz="1400">
                <a:latin typeface="Calibri" pitchFamily="34" charset="0"/>
              </a:rPr>
            </a:br>
            <a:r>
              <a:rPr lang="en-GB" sz="1400">
                <a:latin typeface="Calibri" pitchFamily="34" charset="0"/>
              </a:rPr>
              <a:t>100 pts = 10)</a:t>
            </a:r>
            <a:endParaRPr lang="en-US" sz="1400">
              <a:latin typeface="Calibri" pitchFamily="34" charset="0"/>
            </a:endParaRPr>
          </a:p>
        </p:txBody>
      </p:sp>
      <p:sp>
        <p:nvSpPr>
          <p:cNvPr id="25630" name="TextBox 6"/>
          <p:cNvSpPr txBox="1">
            <a:spLocks noChangeArrowheads="1"/>
          </p:cNvSpPr>
          <p:nvPr/>
        </p:nvSpPr>
        <p:spPr bwMode="auto">
          <a:xfrm>
            <a:off x="6625332" y="5972175"/>
            <a:ext cx="22701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en-GB" sz="1100" dirty="0">
                <a:latin typeface="Calibri" pitchFamily="34" charset="0"/>
              </a:rPr>
              <a:t>Write each </a:t>
            </a:r>
            <a:br>
              <a:rPr lang="en-GB" sz="1100" dirty="0">
                <a:latin typeface="Calibri" pitchFamily="34" charset="0"/>
              </a:rPr>
            </a:br>
            <a:r>
              <a:rPr lang="en-GB" sz="1100" dirty="0">
                <a:latin typeface="Calibri" pitchFamily="34" charset="0"/>
              </a:rPr>
              <a:t>word 3 times &amp; </a:t>
            </a:r>
            <a:br>
              <a:rPr lang="en-GB" sz="1100" dirty="0">
                <a:latin typeface="Calibri" pitchFamily="34" charset="0"/>
              </a:rPr>
            </a:br>
            <a:r>
              <a:rPr lang="en-GB" sz="1100" dirty="0">
                <a:latin typeface="Calibri" pitchFamily="34" charset="0"/>
              </a:rPr>
              <a:t>translate once (50 </a:t>
            </a:r>
            <a:r>
              <a:rPr lang="en-GB" sz="1100" dirty="0" err="1">
                <a:latin typeface="Calibri" pitchFamily="34" charset="0"/>
              </a:rPr>
              <a:t>pts</a:t>
            </a:r>
            <a:r>
              <a:rPr lang="en-GB" sz="1100" dirty="0">
                <a:latin typeface="Calibri" pitchFamily="34" charset="0"/>
              </a:rPr>
              <a:t>)</a:t>
            </a:r>
            <a:endParaRPr lang="en-US" sz="1100" dirty="0">
              <a:latin typeface="Calibri" pitchFamily="34" charset="0"/>
            </a:endParaRPr>
          </a:p>
        </p:txBody>
      </p:sp>
      <p:sp>
        <p:nvSpPr>
          <p:cNvPr id="25631" name="TextBox 7"/>
          <p:cNvSpPr txBox="1">
            <a:spLocks noChangeArrowheads="1"/>
          </p:cNvSpPr>
          <p:nvPr/>
        </p:nvSpPr>
        <p:spPr bwMode="auto">
          <a:xfrm>
            <a:off x="4569519" y="6043354"/>
            <a:ext cx="22701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1000" dirty="0">
                <a:latin typeface="Calibri" pitchFamily="34" charset="0"/>
              </a:rPr>
              <a:t>Use </a:t>
            </a:r>
            <a:r>
              <a:rPr lang="en-GB" sz="1000" b="1" i="1" dirty="0">
                <a:latin typeface="Calibri" pitchFamily="34" charset="0"/>
              </a:rPr>
              <a:t>WordArt</a:t>
            </a:r>
            <a:r>
              <a:rPr lang="en-GB" sz="1000" dirty="0">
                <a:latin typeface="Calibri" pitchFamily="34" charset="0"/>
              </a:rPr>
              <a:t/>
            </a:r>
            <a:br>
              <a:rPr lang="en-GB" sz="1000" dirty="0">
                <a:latin typeface="Calibri" pitchFamily="34" charset="0"/>
              </a:rPr>
            </a:br>
            <a:r>
              <a:rPr lang="en-GB" sz="1000" dirty="0">
                <a:latin typeface="Calibri" pitchFamily="34" charset="0"/>
              </a:rPr>
              <a:t>and type words out in </a:t>
            </a:r>
            <a:br>
              <a:rPr lang="en-GB" sz="1000" dirty="0">
                <a:latin typeface="Calibri" pitchFamily="34" charset="0"/>
              </a:rPr>
            </a:br>
            <a:r>
              <a:rPr lang="en-GB" sz="1000" dirty="0">
                <a:latin typeface="Calibri" pitchFamily="34" charset="0"/>
              </a:rPr>
              <a:t>alphabetical order(50 </a:t>
            </a:r>
            <a:r>
              <a:rPr lang="en-GB" sz="1000" dirty="0" err="1">
                <a:latin typeface="Calibri" pitchFamily="34" charset="0"/>
              </a:rPr>
              <a:t>pts</a:t>
            </a:r>
            <a:r>
              <a:rPr lang="en-GB" sz="1000" dirty="0">
                <a:latin typeface="Calibri" pitchFamily="34" charset="0"/>
              </a:rPr>
              <a:t>)</a:t>
            </a:r>
            <a:endParaRPr lang="en-US" sz="1000" dirty="0">
              <a:latin typeface="Calibri" pitchFamily="34" charset="0"/>
            </a:endParaRPr>
          </a:p>
        </p:txBody>
      </p:sp>
      <p:sp>
        <p:nvSpPr>
          <p:cNvPr id="25632" name="TextBox 8"/>
          <p:cNvSpPr txBox="1">
            <a:spLocks noChangeArrowheads="1"/>
          </p:cNvSpPr>
          <p:nvPr/>
        </p:nvSpPr>
        <p:spPr bwMode="auto">
          <a:xfrm rot="-1173674">
            <a:off x="6863457" y="4138613"/>
            <a:ext cx="105092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400">
                <a:latin typeface="Calibri" pitchFamily="34" charset="0"/>
              </a:rPr>
              <a:t>Make own flashcards on card and use them to test yourself over and over</a:t>
            </a:r>
            <a:br>
              <a:rPr lang="en-GB" sz="1400">
                <a:latin typeface="Calibri" pitchFamily="34" charset="0"/>
              </a:rPr>
            </a:br>
            <a:r>
              <a:rPr lang="en-GB" sz="1400">
                <a:latin typeface="Calibri" pitchFamily="34" charset="0"/>
              </a:rPr>
              <a:t>(50 pts)</a:t>
            </a:r>
            <a:endParaRPr lang="en-US" sz="1400">
              <a:latin typeface="Calibri" pitchFamily="34" charset="0"/>
            </a:endParaRPr>
          </a:p>
        </p:txBody>
      </p:sp>
      <p:sp>
        <p:nvSpPr>
          <p:cNvPr id="25633" name="TextBox 9"/>
          <p:cNvSpPr txBox="1">
            <a:spLocks noChangeArrowheads="1"/>
          </p:cNvSpPr>
          <p:nvPr/>
        </p:nvSpPr>
        <p:spPr bwMode="auto">
          <a:xfrm rot="1061887">
            <a:off x="5583932" y="4076700"/>
            <a:ext cx="10509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1400">
                <a:latin typeface="Calibri" pitchFamily="34" charset="0"/>
              </a:rPr>
              <a:t>Record yourself saying the words and the English meaning – use this to test yourself</a:t>
            </a:r>
            <a:br>
              <a:rPr lang="en-GB" sz="1400">
                <a:latin typeface="Calibri" pitchFamily="34" charset="0"/>
              </a:rPr>
            </a:br>
            <a:r>
              <a:rPr lang="en-GB" sz="1400">
                <a:latin typeface="Calibri" pitchFamily="34" charset="0"/>
              </a:rPr>
              <a:t>(50 pts)</a:t>
            </a:r>
            <a:endParaRPr lang="en-US" sz="1400">
              <a:latin typeface="Calibri" pitchFamily="34" charset="0"/>
            </a:endParaRPr>
          </a:p>
        </p:txBody>
      </p:sp>
    </p:spTree>
    <p:extLst>
      <p:ext uri="{BB962C8B-B14F-4D97-AF65-F5344CB8AC3E}">
        <p14:creationId xmlns:p14="http://schemas.microsoft.com/office/powerpoint/2010/main" val="939520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6451006"/>
              </p:ext>
            </p:extLst>
          </p:nvPr>
        </p:nvGraphicFramePr>
        <p:xfrm>
          <a:off x="611558" y="151360"/>
          <a:ext cx="7992890" cy="6013944"/>
        </p:xfrm>
        <a:graphic>
          <a:graphicData uri="http://schemas.openxmlformats.org/drawingml/2006/table">
            <a:tbl>
              <a:tblPr firstRow="1" bandRow="1">
                <a:tableStyleId>{5940675A-B579-460E-94D1-54222C63F5DA}</a:tableStyleId>
              </a:tblPr>
              <a:tblGrid>
                <a:gridCol w="1598578"/>
                <a:gridCol w="1598578"/>
                <a:gridCol w="1598578"/>
                <a:gridCol w="1598578"/>
                <a:gridCol w="1598578"/>
              </a:tblGrid>
              <a:tr h="1137726">
                <a:tc>
                  <a:txBody>
                    <a:bodyPr/>
                    <a:lstStyle/>
                    <a:p>
                      <a:endParaRPr lang="en-GB" sz="4800" b="1" dirty="0">
                        <a:solidFill>
                          <a:srgbClr val="FFFF99"/>
                        </a:solidFill>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err="1" smtClean="0">
                          <a:solidFill>
                            <a:srgbClr val="FFFF99"/>
                          </a:solidFill>
                        </a:rPr>
                        <a:t>Ravneet</a:t>
                      </a:r>
                      <a:r>
                        <a:rPr lang="en-GB" sz="1800" dirty="0" smtClean="0">
                          <a:solidFill>
                            <a:srgbClr val="FFFF99"/>
                          </a:solidFill>
                        </a:rPr>
                        <a:t/>
                      </a:r>
                      <a:br>
                        <a:rPr lang="en-GB" sz="1800" dirty="0" smtClean="0">
                          <a:solidFill>
                            <a:srgbClr val="FFFF99"/>
                          </a:solidFill>
                        </a:rPr>
                      </a:br>
                      <a:r>
                        <a:rPr lang="en-GB" sz="1800" dirty="0" smtClean="0">
                          <a:solidFill>
                            <a:srgbClr val="FFFF99"/>
                          </a:solidFill>
                        </a:rPr>
                        <a:t>Phoebe</a:t>
                      </a:r>
                      <a:br>
                        <a:rPr lang="en-GB" sz="1800" dirty="0" smtClean="0">
                          <a:solidFill>
                            <a:srgbClr val="FFFF99"/>
                          </a:solidFill>
                        </a:rPr>
                      </a:br>
                      <a:r>
                        <a:rPr lang="en-GB" sz="1800" dirty="0" smtClean="0">
                          <a:solidFill>
                            <a:srgbClr val="FFFF99"/>
                          </a:solidFill>
                        </a:rPr>
                        <a:t>Ryan</a:t>
                      </a:r>
                      <a:br>
                        <a:rPr lang="en-GB" sz="1800" dirty="0" smtClean="0">
                          <a:solidFill>
                            <a:srgbClr val="FFFF99"/>
                          </a:solidFill>
                        </a:rPr>
                      </a:br>
                      <a:r>
                        <a:rPr lang="en-GB" sz="1800" dirty="0" smtClean="0">
                          <a:solidFill>
                            <a:srgbClr val="FFFF99"/>
                          </a:solidFill>
                        </a:rPr>
                        <a:t>Jamie</a:t>
                      </a:r>
                    </a:p>
                  </a:txBody>
                  <a:tcPr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smtClean="0">
                          <a:solidFill>
                            <a:srgbClr val="FFFF99"/>
                          </a:solidFill>
                        </a:rPr>
                        <a:t>Adam</a:t>
                      </a:r>
                      <a:br>
                        <a:rPr lang="en-GB" sz="1800" b="0" dirty="0" smtClean="0">
                          <a:solidFill>
                            <a:srgbClr val="FFFF99"/>
                          </a:solidFill>
                        </a:rPr>
                      </a:br>
                      <a:r>
                        <a:rPr lang="en-GB" sz="1800" b="0" dirty="0" smtClean="0">
                          <a:solidFill>
                            <a:srgbClr val="FFFF99"/>
                          </a:solidFill>
                        </a:rPr>
                        <a:t>Ben</a:t>
                      </a:r>
                      <a:br>
                        <a:rPr lang="en-GB" sz="1800" b="0" dirty="0" smtClean="0">
                          <a:solidFill>
                            <a:srgbClr val="FFFF99"/>
                          </a:solidFill>
                        </a:rPr>
                      </a:br>
                      <a:r>
                        <a:rPr lang="en-GB" sz="1800" b="0" dirty="0" smtClean="0">
                          <a:solidFill>
                            <a:srgbClr val="FFFF99"/>
                          </a:solidFill>
                        </a:rPr>
                        <a:t>Chloe</a:t>
                      </a:r>
                      <a:br>
                        <a:rPr lang="en-GB" sz="1800" b="0" dirty="0" smtClean="0">
                          <a:solidFill>
                            <a:srgbClr val="FFFF99"/>
                          </a:solidFill>
                        </a:rPr>
                      </a:br>
                      <a:r>
                        <a:rPr lang="en-GB" sz="1800" b="0" dirty="0" smtClean="0">
                          <a:solidFill>
                            <a:srgbClr val="FFFF99"/>
                          </a:solidFill>
                        </a:rPr>
                        <a:t>Amber</a:t>
                      </a:r>
                    </a:p>
                  </a:txBody>
                  <a:tcPr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err="1" smtClean="0">
                          <a:solidFill>
                            <a:srgbClr val="FFFF99"/>
                          </a:solidFill>
                        </a:rPr>
                        <a:t>Taj</a:t>
                      </a:r>
                      <a:r>
                        <a:rPr lang="en-GB" sz="1800" b="0" dirty="0" smtClean="0">
                          <a:solidFill>
                            <a:srgbClr val="FFFF99"/>
                          </a:solidFill>
                        </a:rPr>
                        <a:t/>
                      </a:r>
                      <a:br>
                        <a:rPr lang="en-GB" sz="1800" b="0" dirty="0" smtClean="0">
                          <a:solidFill>
                            <a:srgbClr val="FFFF99"/>
                          </a:solidFill>
                        </a:rPr>
                      </a:br>
                      <a:r>
                        <a:rPr lang="en-GB" sz="1800" b="0" dirty="0" smtClean="0">
                          <a:solidFill>
                            <a:srgbClr val="FFFF99"/>
                          </a:solidFill>
                        </a:rPr>
                        <a:t>Isabella</a:t>
                      </a:r>
                      <a:br>
                        <a:rPr lang="en-GB" sz="1800" b="0" dirty="0" smtClean="0">
                          <a:solidFill>
                            <a:srgbClr val="FFFF99"/>
                          </a:solidFill>
                        </a:rPr>
                      </a:br>
                      <a:r>
                        <a:rPr lang="en-GB" sz="1800" b="0" dirty="0" smtClean="0">
                          <a:solidFill>
                            <a:srgbClr val="FFFF99"/>
                          </a:solidFill>
                        </a:rPr>
                        <a:t>Sophie</a:t>
                      </a:r>
                      <a:br>
                        <a:rPr lang="en-GB" sz="1800" b="0" dirty="0" smtClean="0">
                          <a:solidFill>
                            <a:srgbClr val="FFFF99"/>
                          </a:solidFill>
                        </a:rPr>
                      </a:br>
                      <a:r>
                        <a:rPr lang="en-GB" sz="1800" b="0" dirty="0" smtClean="0">
                          <a:solidFill>
                            <a:srgbClr val="FFFF99"/>
                          </a:solidFill>
                        </a:rPr>
                        <a:t>Leo</a:t>
                      </a:r>
                      <a:br>
                        <a:rPr lang="en-GB" sz="1800" b="0" dirty="0" smtClean="0">
                          <a:solidFill>
                            <a:srgbClr val="FFFF99"/>
                          </a:solidFill>
                        </a:rPr>
                      </a:br>
                      <a:r>
                        <a:rPr lang="en-GB" sz="1800" b="0" dirty="0" smtClean="0">
                          <a:solidFill>
                            <a:srgbClr val="FFFF99"/>
                          </a:solidFill>
                        </a:rPr>
                        <a:t>Sam</a:t>
                      </a:r>
                    </a:p>
                  </a:txBody>
                  <a:tcPr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smtClean="0">
                          <a:solidFill>
                            <a:srgbClr val="FFFF99"/>
                          </a:solidFill>
                        </a:rPr>
                        <a:t>James</a:t>
                      </a:r>
                      <a:br>
                        <a:rPr lang="en-GB" sz="1800" b="0" dirty="0" smtClean="0">
                          <a:solidFill>
                            <a:srgbClr val="FFFF99"/>
                          </a:solidFill>
                        </a:rPr>
                      </a:br>
                      <a:r>
                        <a:rPr lang="en-GB" sz="1800" b="0" dirty="0" smtClean="0">
                          <a:solidFill>
                            <a:srgbClr val="FFFF99"/>
                          </a:solidFill>
                        </a:rPr>
                        <a:t>Ellis</a:t>
                      </a:r>
                      <a:br>
                        <a:rPr lang="en-GB" sz="1800" b="0" dirty="0" smtClean="0">
                          <a:solidFill>
                            <a:srgbClr val="FFFF99"/>
                          </a:solidFill>
                        </a:rPr>
                      </a:br>
                      <a:r>
                        <a:rPr lang="en-GB" sz="1800" b="0" dirty="0" smtClean="0">
                          <a:solidFill>
                            <a:srgbClr val="FFFF99"/>
                          </a:solidFill>
                        </a:rPr>
                        <a:t>Fraser</a:t>
                      </a:r>
                      <a:br>
                        <a:rPr lang="en-GB" sz="1800" b="0" dirty="0" smtClean="0">
                          <a:solidFill>
                            <a:srgbClr val="FFFF99"/>
                          </a:solidFill>
                        </a:rPr>
                      </a:br>
                      <a:r>
                        <a:rPr lang="en-GB" sz="1800" b="0" dirty="0" smtClean="0">
                          <a:solidFill>
                            <a:srgbClr val="FFFF99"/>
                          </a:solidFill>
                        </a:rPr>
                        <a:t>Charles</a:t>
                      </a:r>
                    </a:p>
                  </a:txBody>
                  <a:tcPr anchor="ctr">
                    <a:solidFill>
                      <a:srgbClr val="002060"/>
                    </a:solidFill>
                  </a:tcPr>
                </a:tc>
              </a:tr>
              <a:tr h="11377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6000" b="1" dirty="0" smtClean="0">
                          <a:solidFill>
                            <a:srgbClr val="FFFF99"/>
                          </a:solidFill>
                        </a:rPr>
                        <a:t>1</a:t>
                      </a:r>
                    </a:p>
                  </a:txBody>
                  <a:tcPr anchor="ctr">
                    <a:solidFill>
                      <a:srgbClr val="002060"/>
                    </a:solidFill>
                  </a:tcPr>
                </a:tc>
                <a:tc>
                  <a:txBody>
                    <a:bodyPr/>
                    <a:lstStyle/>
                    <a:p>
                      <a:pPr algn="ctr"/>
                      <a:r>
                        <a:rPr lang="en-GB" dirty="0" smtClean="0"/>
                        <a:t>Leer</a:t>
                      </a:r>
                      <a:endParaRPr lang="en-GB" dirty="0"/>
                    </a:p>
                  </a:txBody>
                  <a:tcPr anchor="ctr"/>
                </a:tc>
                <a:tc>
                  <a:txBody>
                    <a:bodyPr/>
                    <a:lstStyle/>
                    <a:p>
                      <a:pPr algn="ctr"/>
                      <a:r>
                        <a:rPr lang="en-GB" dirty="0" err="1" smtClean="0"/>
                        <a:t>Vocabulario</a:t>
                      </a:r>
                      <a:endParaRPr lang="en-GB" dirty="0"/>
                    </a:p>
                  </a:txBody>
                  <a:tcPr anchor="ctr"/>
                </a:tc>
                <a:tc>
                  <a:txBody>
                    <a:bodyPr/>
                    <a:lstStyle/>
                    <a:p>
                      <a:pPr algn="ctr"/>
                      <a:r>
                        <a:rPr lang="en-GB" dirty="0" err="1" smtClean="0"/>
                        <a:t>Ordenadores</a:t>
                      </a:r>
                      <a:endParaRPr lang="en-GB" dirty="0"/>
                    </a:p>
                  </a:txBody>
                  <a:tcPr anchor="ctr"/>
                </a:tc>
                <a:tc>
                  <a:txBody>
                    <a:bodyPr/>
                    <a:lstStyle/>
                    <a:p>
                      <a:pPr algn="ctr"/>
                      <a:r>
                        <a:rPr lang="en-GB" dirty="0" err="1" smtClean="0"/>
                        <a:t>Comprobar</a:t>
                      </a:r>
                      <a:r>
                        <a:rPr lang="en-GB" dirty="0" smtClean="0"/>
                        <a:t> los </a:t>
                      </a:r>
                      <a:r>
                        <a:rPr lang="en-GB" dirty="0" err="1" smtClean="0"/>
                        <a:t>deberes</a:t>
                      </a:r>
                      <a:r>
                        <a:rPr lang="en-GB" dirty="0" smtClean="0"/>
                        <a:t> – Sra</a:t>
                      </a:r>
                      <a:r>
                        <a:rPr lang="en-GB" baseline="0" dirty="0" smtClean="0"/>
                        <a:t> Hawkes</a:t>
                      </a:r>
                      <a:endParaRPr lang="en-GB" dirty="0"/>
                    </a:p>
                  </a:txBody>
                  <a:tcPr anchor="ctr"/>
                </a:tc>
              </a:tr>
              <a:tr h="1137726">
                <a:tc>
                  <a:txBody>
                    <a:bodyPr/>
                    <a:lstStyle/>
                    <a:p>
                      <a:pPr algn="ctr"/>
                      <a:r>
                        <a:rPr lang="en-GB" sz="6000" b="1" dirty="0" smtClean="0">
                          <a:solidFill>
                            <a:srgbClr val="FFFF99"/>
                          </a:solidFill>
                        </a:rPr>
                        <a:t>2</a:t>
                      </a:r>
                      <a:endParaRPr lang="en-GB" sz="6000" b="1" dirty="0">
                        <a:solidFill>
                          <a:srgbClr val="FFFF99"/>
                        </a:solidFill>
                      </a:endParaRPr>
                    </a:p>
                  </a:txBody>
                  <a:tcPr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Comprobar</a:t>
                      </a:r>
                      <a:r>
                        <a:rPr lang="en-GB" dirty="0" smtClean="0"/>
                        <a:t> los </a:t>
                      </a:r>
                      <a:r>
                        <a:rPr lang="en-GB" dirty="0" err="1" smtClean="0"/>
                        <a:t>deberes</a:t>
                      </a:r>
                      <a:r>
                        <a:rPr lang="en-GB" dirty="0" smtClean="0"/>
                        <a:t> – Sra</a:t>
                      </a:r>
                      <a:r>
                        <a:rPr lang="en-GB" baseline="0" dirty="0" smtClean="0"/>
                        <a:t> Hawkes</a:t>
                      </a:r>
                      <a:endParaRPr lang="en-GB" dirty="0" smtClean="0"/>
                    </a:p>
                  </a:txBody>
                  <a:tcPr anchor="ctr"/>
                </a:tc>
                <a:tc>
                  <a:txBody>
                    <a:bodyPr/>
                    <a:lstStyle/>
                    <a:p>
                      <a:pPr algn="ctr"/>
                      <a:r>
                        <a:rPr lang="en-GB" dirty="0" smtClean="0"/>
                        <a:t>Leer</a:t>
                      </a:r>
                      <a:endParaRPr lang="en-GB" dirty="0"/>
                    </a:p>
                  </a:txBody>
                  <a:tcPr anchor="ctr"/>
                </a:tc>
                <a:tc>
                  <a:txBody>
                    <a:bodyPr/>
                    <a:lstStyle/>
                    <a:p>
                      <a:pPr algn="ctr"/>
                      <a:r>
                        <a:rPr lang="en-GB" dirty="0" err="1" smtClean="0"/>
                        <a:t>Vocabulario</a:t>
                      </a:r>
                      <a:endParaRPr lang="en-GB" dirty="0"/>
                    </a:p>
                  </a:txBody>
                  <a:tcPr anchor="ctr"/>
                </a:tc>
                <a:tc>
                  <a:txBody>
                    <a:bodyPr/>
                    <a:lstStyle/>
                    <a:p>
                      <a:pPr algn="ctr"/>
                      <a:r>
                        <a:rPr lang="en-GB" dirty="0" err="1" smtClean="0"/>
                        <a:t>Ordenadores</a:t>
                      </a:r>
                      <a:endParaRPr lang="en-GB" dirty="0"/>
                    </a:p>
                  </a:txBody>
                  <a:tcPr anchor="ctr"/>
                </a:tc>
              </a:tr>
              <a:tr h="1137726">
                <a:tc>
                  <a:txBody>
                    <a:bodyPr/>
                    <a:lstStyle/>
                    <a:p>
                      <a:pPr algn="ctr"/>
                      <a:r>
                        <a:rPr lang="en-GB" sz="6000" b="1" dirty="0" smtClean="0">
                          <a:solidFill>
                            <a:srgbClr val="FFFF99"/>
                          </a:solidFill>
                        </a:rPr>
                        <a:t>3</a:t>
                      </a:r>
                      <a:endParaRPr lang="en-GB" sz="6000" b="1" dirty="0">
                        <a:solidFill>
                          <a:srgbClr val="FFFF99"/>
                        </a:solidFill>
                      </a:endParaRPr>
                    </a:p>
                  </a:txBody>
                  <a:tcPr anchor="ctr">
                    <a:solidFill>
                      <a:srgbClr val="002060"/>
                    </a:solidFill>
                  </a:tcPr>
                </a:tc>
                <a:tc>
                  <a:txBody>
                    <a:bodyPr/>
                    <a:lstStyle/>
                    <a:p>
                      <a:pPr algn="ctr"/>
                      <a:r>
                        <a:rPr lang="en-GB" dirty="0" err="1" smtClean="0"/>
                        <a:t>Ordenadores</a:t>
                      </a:r>
                      <a:endParaRPr lang="en-GB"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Comprobar</a:t>
                      </a:r>
                      <a:r>
                        <a:rPr lang="en-GB" dirty="0" smtClean="0"/>
                        <a:t> los </a:t>
                      </a:r>
                      <a:r>
                        <a:rPr lang="en-GB" dirty="0" err="1" smtClean="0"/>
                        <a:t>deberes</a:t>
                      </a:r>
                      <a:r>
                        <a:rPr lang="en-GB" dirty="0" smtClean="0"/>
                        <a:t> - – Sra</a:t>
                      </a:r>
                      <a:r>
                        <a:rPr lang="en-GB" baseline="0" dirty="0" smtClean="0"/>
                        <a:t> Hawkes</a:t>
                      </a:r>
                      <a:endParaRPr lang="en-GB" dirty="0" smtClean="0"/>
                    </a:p>
                  </a:txBody>
                  <a:tcPr anchor="ctr"/>
                </a:tc>
                <a:tc>
                  <a:txBody>
                    <a:bodyPr/>
                    <a:lstStyle/>
                    <a:p>
                      <a:pPr algn="ctr"/>
                      <a:r>
                        <a:rPr lang="en-GB" dirty="0" smtClean="0"/>
                        <a:t>Leer</a:t>
                      </a:r>
                      <a:endParaRPr lang="en-GB" dirty="0"/>
                    </a:p>
                  </a:txBody>
                  <a:tcPr anchor="ctr"/>
                </a:tc>
                <a:tc>
                  <a:txBody>
                    <a:bodyPr/>
                    <a:lstStyle/>
                    <a:p>
                      <a:pPr algn="ctr"/>
                      <a:r>
                        <a:rPr lang="en-GB" dirty="0" err="1" smtClean="0"/>
                        <a:t>Vocabulario</a:t>
                      </a:r>
                      <a:endParaRPr lang="en-GB" dirty="0"/>
                    </a:p>
                  </a:txBody>
                  <a:tcPr anchor="ctr"/>
                </a:tc>
              </a:tr>
              <a:tr h="1137726">
                <a:tc>
                  <a:txBody>
                    <a:bodyPr/>
                    <a:lstStyle/>
                    <a:p>
                      <a:pPr algn="ctr"/>
                      <a:r>
                        <a:rPr lang="en-GB" sz="6000" b="1" dirty="0" smtClean="0">
                          <a:solidFill>
                            <a:srgbClr val="FFFF99"/>
                          </a:solidFill>
                        </a:rPr>
                        <a:t>4</a:t>
                      </a:r>
                      <a:endParaRPr lang="en-GB" sz="6000" b="1" dirty="0">
                        <a:solidFill>
                          <a:srgbClr val="FFFF99"/>
                        </a:solidFill>
                      </a:endParaRPr>
                    </a:p>
                  </a:txBody>
                  <a:tcPr anchor="ctr">
                    <a:solidFill>
                      <a:srgbClr val="002060"/>
                    </a:solidFill>
                  </a:tcPr>
                </a:tc>
                <a:tc>
                  <a:txBody>
                    <a:bodyPr/>
                    <a:lstStyle/>
                    <a:p>
                      <a:pPr algn="ctr"/>
                      <a:r>
                        <a:rPr lang="en-GB" dirty="0" err="1" smtClean="0"/>
                        <a:t>Vocabulario</a:t>
                      </a:r>
                      <a:endParaRPr lang="en-GB" dirty="0"/>
                    </a:p>
                  </a:txBody>
                  <a:tcPr anchor="ctr"/>
                </a:tc>
                <a:tc>
                  <a:txBody>
                    <a:bodyPr/>
                    <a:lstStyle/>
                    <a:p>
                      <a:pPr algn="ctr"/>
                      <a:r>
                        <a:rPr lang="en-GB" dirty="0" err="1" smtClean="0"/>
                        <a:t>Ordenadores</a:t>
                      </a:r>
                      <a:endParaRPr lang="en-GB"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err="1" smtClean="0"/>
                        <a:t>Comprobar</a:t>
                      </a:r>
                      <a:r>
                        <a:rPr lang="en-GB" dirty="0" smtClean="0"/>
                        <a:t> los </a:t>
                      </a:r>
                      <a:r>
                        <a:rPr lang="en-GB" dirty="0" err="1" smtClean="0"/>
                        <a:t>deberes</a:t>
                      </a:r>
                      <a:r>
                        <a:rPr lang="en-GB" dirty="0" smtClean="0"/>
                        <a:t>  - – Sra</a:t>
                      </a:r>
                      <a:r>
                        <a:rPr lang="en-GB" baseline="0" dirty="0" smtClean="0"/>
                        <a:t> Hawkes</a:t>
                      </a:r>
                      <a:endParaRPr lang="en-GB" dirty="0" smtClean="0"/>
                    </a:p>
                  </a:txBody>
                  <a:tcPr anchor="ctr"/>
                </a:tc>
                <a:tc>
                  <a:txBody>
                    <a:bodyPr/>
                    <a:lstStyle/>
                    <a:p>
                      <a:pPr algn="ctr"/>
                      <a:r>
                        <a:rPr lang="en-GB" dirty="0" smtClean="0"/>
                        <a:t>Leer</a:t>
                      </a:r>
                      <a:endParaRPr lang="en-GB" dirty="0"/>
                    </a:p>
                  </a:txBody>
                  <a:tcPr anchor="ctr"/>
                </a:tc>
              </a:tr>
            </a:tbl>
          </a:graphicData>
        </a:graphic>
      </p:graphicFrame>
      <p:cxnSp>
        <p:nvCxnSpPr>
          <p:cNvPr id="6" name="Straight Arrow Connector 5"/>
          <p:cNvCxnSpPr/>
          <p:nvPr/>
        </p:nvCxnSpPr>
        <p:spPr>
          <a:xfrm>
            <a:off x="1907702" y="1879552"/>
            <a:ext cx="0" cy="4176464"/>
          </a:xfrm>
          <a:prstGeom prst="straightConnector1">
            <a:avLst/>
          </a:prstGeom>
          <a:ln w="76200">
            <a:solidFill>
              <a:srgbClr val="FFFF99"/>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27584" y="6488668"/>
            <a:ext cx="7398568" cy="369332"/>
          </a:xfrm>
          <a:prstGeom prst="rect">
            <a:avLst/>
          </a:prstGeom>
        </p:spPr>
        <p:txBody>
          <a:bodyPr wrap="square">
            <a:spAutoFit/>
          </a:bodyPr>
          <a:lstStyle/>
          <a:p>
            <a:r>
              <a:rPr lang="en-GB" dirty="0">
                <a:hlinkClick r:id="rId2"/>
              </a:rPr>
              <a:t>http://quizlet.com/6604253/gcse-spanish-la-tele-flash-cards</a:t>
            </a:r>
            <a:r>
              <a:rPr lang="en-GB" dirty="0" smtClean="0">
                <a:hlinkClick r:id="rId2"/>
              </a:rPr>
              <a:t>/</a:t>
            </a:r>
            <a:r>
              <a:rPr lang="en-GB" dirty="0" smtClean="0"/>
              <a:t> </a:t>
            </a:r>
            <a:endParaRPr lang="en-GB" dirty="0"/>
          </a:p>
        </p:txBody>
      </p:sp>
      <p:sp>
        <p:nvSpPr>
          <p:cNvPr id="3" name="Rectangle 2"/>
          <p:cNvSpPr/>
          <p:nvPr/>
        </p:nvSpPr>
        <p:spPr>
          <a:xfrm>
            <a:off x="827584" y="6237312"/>
            <a:ext cx="8136904" cy="369332"/>
          </a:xfrm>
          <a:prstGeom prst="rect">
            <a:avLst/>
          </a:prstGeom>
        </p:spPr>
        <p:txBody>
          <a:bodyPr wrap="square">
            <a:spAutoFit/>
          </a:bodyPr>
          <a:lstStyle/>
          <a:p>
            <a:r>
              <a:rPr lang="en-GB" dirty="0">
                <a:hlinkClick r:id="rId3"/>
              </a:rPr>
              <a:t>http://quizlet.com/6604338/gcse-spanish-opiniones-flash-cards</a:t>
            </a:r>
            <a:r>
              <a:rPr lang="en-GB" dirty="0" smtClean="0">
                <a:hlinkClick r:id="rId3"/>
              </a:rPr>
              <a:t>/</a:t>
            </a:r>
            <a:r>
              <a:rPr lang="en-GB" dirty="0" smtClean="0"/>
              <a:t> </a:t>
            </a:r>
            <a:endParaRPr lang="en-GB" dirty="0"/>
          </a:p>
        </p:txBody>
      </p:sp>
    </p:spTree>
    <p:extLst>
      <p:ext uri="{BB962C8B-B14F-4D97-AF65-F5344CB8AC3E}">
        <p14:creationId xmlns:p14="http://schemas.microsoft.com/office/powerpoint/2010/main" val="2040596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7544" y="116632"/>
            <a:ext cx="8229600" cy="1143000"/>
          </a:xfrm>
        </p:spPr>
        <p:txBody>
          <a:bodyPr/>
          <a:lstStyle/>
          <a:p>
            <a:r>
              <a:rPr lang="en-GB" dirty="0"/>
              <a:t>Los </a:t>
            </a:r>
            <a:r>
              <a:rPr lang="en-GB" dirty="0" err="1"/>
              <a:t>programas</a:t>
            </a:r>
            <a:r>
              <a:rPr lang="en-GB" dirty="0"/>
              <a:t> de </a:t>
            </a:r>
            <a:r>
              <a:rPr lang="en-GB" dirty="0" err="1"/>
              <a:t>televisi</a:t>
            </a:r>
            <a:r>
              <a:rPr lang="en-US" dirty="0" err="1"/>
              <a:t>ón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221958787"/>
              </p:ext>
            </p:extLst>
          </p:nvPr>
        </p:nvGraphicFramePr>
        <p:xfrm>
          <a:off x="467544" y="1124744"/>
          <a:ext cx="8280920" cy="5485478"/>
        </p:xfrm>
        <a:graphic>
          <a:graphicData uri="http://schemas.openxmlformats.org/drawingml/2006/table">
            <a:tbl>
              <a:tblPr firstRow="1" bandRow="1">
                <a:tableStyleId>{5940675A-B579-460E-94D1-54222C63F5DA}</a:tableStyleId>
              </a:tblPr>
              <a:tblGrid>
                <a:gridCol w="4140460"/>
                <a:gridCol w="4140460"/>
              </a:tblGrid>
              <a:tr h="666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Los /  </a:t>
                      </a:r>
                      <a:r>
                        <a:rPr lang="en-GB" sz="2400" dirty="0" err="1" smtClean="0"/>
                        <a:t>pro_ra_as</a:t>
                      </a:r>
                      <a:r>
                        <a:rPr lang="en-GB" sz="2400" dirty="0" smtClean="0"/>
                        <a:t> / de / </a:t>
                      </a:r>
                      <a:r>
                        <a:rPr lang="en-GB" sz="2400" dirty="0" err="1" smtClean="0"/>
                        <a:t>m_s_ca</a:t>
                      </a:r>
                      <a:endParaRPr lang="en-GB" sz="2400" dirty="0" smtClean="0"/>
                    </a:p>
                  </a:txBody>
                  <a:tcPr anchor="ctr"/>
                </a:tc>
                <a:tc>
                  <a:txBody>
                    <a:bodyPr/>
                    <a:lstStyle/>
                    <a:p>
                      <a:r>
                        <a:rPr lang="en-GB" sz="2400" dirty="0" smtClean="0"/>
                        <a:t>music programmes</a:t>
                      </a:r>
                      <a:endParaRPr lang="en-GB" sz="2400" dirty="0"/>
                    </a:p>
                  </a:txBody>
                  <a:tcPr anchor="ctr"/>
                </a:tc>
              </a:tr>
              <a:tr h="666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Los / </a:t>
                      </a:r>
                      <a:r>
                        <a:rPr lang="en-GB" sz="2400" dirty="0" err="1" smtClean="0"/>
                        <a:t>do_um</a:t>
                      </a:r>
                      <a:r>
                        <a:rPr lang="en-GB" sz="2400" dirty="0" smtClean="0"/>
                        <a:t>_ _tales</a:t>
                      </a:r>
                    </a:p>
                  </a:txBody>
                  <a:tcPr anchor="ctr"/>
                </a:tc>
                <a:tc>
                  <a:txBody>
                    <a:bodyPr/>
                    <a:lstStyle/>
                    <a:p>
                      <a:r>
                        <a:rPr lang="en-GB" sz="2400" dirty="0" smtClean="0"/>
                        <a:t>documentaries</a:t>
                      </a:r>
                      <a:endParaRPr lang="en-GB" sz="2400" dirty="0"/>
                    </a:p>
                  </a:txBody>
                  <a:tcPr anchor="ctr"/>
                </a:tc>
              </a:tr>
              <a:tr h="666074">
                <a:tc>
                  <a:txBody>
                    <a:bodyPr/>
                    <a:lstStyle/>
                    <a:p>
                      <a:r>
                        <a:rPr lang="en-GB" sz="2400" dirty="0" smtClean="0"/>
                        <a:t>Las / t_ l_ _</a:t>
                      </a:r>
                      <a:r>
                        <a:rPr lang="en-GB" sz="2400" dirty="0" err="1" smtClean="0"/>
                        <a:t>ov</a:t>
                      </a:r>
                      <a:r>
                        <a:rPr lang="en-GB" sz="2400" dirty="0" smtClean="0"/>
                        <a:t>_ _ _ s</a:t>
                      </a:r>
                    </a:p>
                  </a:txBody>
                  <a:tcPr anchor="ctr"/>
                </a:tc>
                <a:tc>
                  <a:txBody>
                    <a:bodyPr/>
                    <a:lstStyle/>
                    <a:p>
                      <a:r>
                        <a:rPr lang="en-GB" sz="2400" dirty="0" smtClean="0"/>
                        <a:t>soap operas</a:t>
                      </a:r>
                      <a:endParaRPr lang="en-GB" sz="2400" dirty="0"/>
                    </a:p>
                  </a:txBody>
                  <a:tcPr anchor="ctr"/>
                </a:tc>
              </a:tr>
              <a:tr h="666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_ _ _ / no_ _c_ _s</a:t>
                      </a:r>
                    </a:p>
                  </a:txBody>
                  <a:tcPr anchor="ctr"/>
                </a:tc>
                <a:tc>
                  <a:txBody>
                    <a:bodyPr/>
                    <a:lstStyle/>
                    <a:p>
                      <a:r>
                        <a:rPr lang="en-GB" sz="2400" dirty="0" smtClean="0"/>
                        <a:t>news</a:t>
                      </a:r>
                      <a:endParaRPr lang="en-GB" sz="2400" dirty="0"/>
                    </a:p>
                  </a:txBody>
                  <a:tcPr anchor="ctr"/>
                </a:tc>
              </a:tr>
              <a:tr h="666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El / </a:t>
                      </a:r>
                      <a:r>
                        <a:rPr lang="en-GB" sz="2400" dirty="0" err="1" smtClean="0"/>
                        <a:t>pron_s_i_o</a:t>
                      </a:r>
                      <a:endParaRPr lang="en-GB" sz="2400" dirty="0" smtClean="0"/>
                    </a:p>
                  </a:txBody>
                  <a:tcPr anchor="ctr"/>
                </a:tc>
                <a:tc>
                  <a:txBody>
                    <a:bodyPr/>
                    <a:lstStyle/>
                    <a:p>
                      <a:r>
                        <a:rPr lang="en-GB" sz="2400" dirty="0" smtClean="0"/>
                        <a:t>weather forecast</a:t>
                      </a:r>
                      <a:endParaRPr lang="en-GB" sz="2400" dirty="0"/>
                    </a:p>
                  </a:txBody>
                  <a:tcPr anchor="ctr"/>
                </a:tc>
              </a:tr>
              <a:tr h="666074">
                <a:tc>
                  <a:txBody>
                    <a:bodyPr/>
                    <a:lstStyle/>
                    <a:p>
                      <a:r>
                        <a:rPr lang="en-GB" sz="2400" dirty="0" smtClean="0"/>
                        <a:t>Los / d_ _</a:t>
                      </a:r>
                      <a:r>
                        <a:rPr lang="en-GB" sz="2400" dirty="0" err="1" smtClean="0"/>
                        <a:t>u_os</a:t>
                      </a:r>
                      <a:r>
                        <a:rPr lang="en-GB" sz="2400" dirty="0" smtClean="0"/>
                        <a:t> / </a:t>
                      </a:r>
                    </a:p>
                    <a:p>
                      <a:r>
                        <a:rPr lang="en-GB" sz="2400" dirty="0" smtClean="0"/>
                        <a:t>_ _ </a:t>
                      </a:r>
                      <a:r>
                        <a:rPr lang="en-GB" sz="2400" dirty="0" err="1" smtClean="0"/>
                        <a:t>im</a:t>
                      </a:r>
                      <a:r>
                        <a:rPr lang="en-GB" sz="2400" dirty="0" smtClean="0"/>
                        <a:t>_ _</a:t>
                      </a:r>
                      <a:r>
                        <a:rPr lang="en-GB" sz="2400" dirty="0" err="1" smtClean="0"/>
                        <a:t>os</a:t>
                      </a:r>
                      <a:endParaRPr lang="en-GB" sz="2400" dirty="0" smtClean="0"/>
                    </a:p>
                  </a:txBody>
                  <a:tcPr anchor="ctr"/>
                </a:tc>
                <a:tc>
                  <a:txBody>
                    <a:bodyPr/>
                    <a:lstStyle/>
                    <a:p>
                      <a:r>
                        <a:rPr lang="en-GB" sz="2400" dirty="0" smtClean="0"/>
                        <a:t>cartoons</a:t>
                      </a:r>
                      <a:endParaRPr lang="en-GB" sz="2400" dirty="0"/>
                    </a:p>
                  </a:txBody>
                  <a:tcPr anchor="ctr"/>
                </a:tc>
              </a:tr>
              <a:tr h="666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_ _ _ / p_ _</a:t>
                      </a:r>
                      <a:r>
                        <a:rPr lang="en-US" sz="2400" dirty="0" smtClean="0"/>
                        <a:t>í</a:t>
                      </a:r>
                      <a:r>
                        <a:rPr lang="en-GB" sz="2400" dirty="0" smtClean="0"/>
                        <a:t>c_ _as</a:t>
                      </a:r>
                    </a:p>
                  </a:txBody>
                  <a:tcPr anchor="ctr"/>
                </a:tc>
                <a:tc>
                  <a:txBody>
                    <a:bodyPr/>
                    <a:lstStyle/>
                    <a:p>
                      <a:r>
                        <a:rPr lang="en-GB" sz="2400" dirty="0" smtClean="0"/>
                        <a:t>films</a:t>
                      </a:r>
                      <a:endParaRPr lang="en-GB" sz="2400" dirty="0"/>
                    </a:p>
                  </a:txBody>
                  <a:tcPr anchor="ctr"/>
                </a:tc>
              </a:tr>
              <a:tr h="666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Los / co_ _ _r_ _s</a:t>
                      </a:r>
                    </a:p>
                  </a:txBody>
                  <a:tcPr anchor="ctr"/>
                </a:tc>
                <a:tc>
                  <a:txBody>
                    <a:bodyPr/>
                    <a:lstStyle/>
                    <a:p>
                      <a:r>
                        <a:rPr lang="en-GB" sz="2400" dirty="0" smtClean="0"/>
                        <a:t>game shows</a:t>
                      </a:r>
                      <a:endParaRPr lang="en-GB" sz="2400" dirty="0"/>
                    </a:p>
                  </a:txBody>
                  <a:tcPr anchor="ctr"/>
                </a:tc>
              </a:tr>
            </a:tbl>
          </a:graphicData>
        </a:graphic>
      </p:graphicFrame>
      <p:sp>
        <p:nvSpPr>
          <p:cNvPr id="5" name="Rectangle 4"/>
          <p:cNvSpPr/>
          <p:nvPr/>
        </p:nvSpPr>
        <p:spPr>
          <a:xfrm>
            <a:off x="467544" y="1124744"/>
            <a:ext cx="4104456" cy="648072"/>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2">
                    <a:lumMod val="10000"/>
                  </a:schemeClr>
                </a:solidFill>
              </a:rPr>
              <a:t>l</a:t>
            </a:r>
            <a:r>
              <a:rPr lang="en-GB" sz="2800" b="1" dirty="0" smtClean="0">
                <a:solidFill>
                  <a:schemeClr val="bg2">
                    <a:lumMod val="10000"/>
                  </a:schemeClr>
                </a:solidFill>
              </a:rPr>
              <a:t>os </a:t>
            </a:r>
            <a:r>
              <a:rPr lang="en-GB" sz="2800" b="1" dirty="0" err="1" smtClean="0">
                <a:solidFill>
                  <a:schemeClr val="bg2">
                    <a:lumMod val="10000"/>
                  </a:schemeClr>
                </a:solidFill>
              </a:rPr>
              <a:t>programas</a:t>
            </a:r>
            <a:r>
              <a:rPr lang="en-GB" sz="2800" b="1" dirty="0" smtClean="0">
                <a:solidFill>
                  <a:schemeClr val="bg2">
                    <a:lumMod val="10000"/>
                  </a:schemeClr>
                </a:solidFill>
              </a:rPr>
              <a:t> de </a:t>
            </a:r>
            <a:r>
              <a:rPr lang="en-GB" sz="2800" b="1" dirty="0" err="1" smtClean="0">
                <a:solidFill>
                  <a:schemeClr val="bg2">
                    <a:lumMod val="10000"/>
                  </a:schemeClr>
                </a:solidFill>
              </a:rPr>
              <a:t>música</a:t>
            </a:r>
            <a:endParaRPr lang="en-GB" sz="2800" b="1" dirty="0">
              <a:solidFill>
                <a:schemeClr val="bg2">
                  <a:lumMod val="10000"/>
                </a:schemeClr>
              </a:solidFill>
            </a:endParaRPr>
          </a:p>
        </p:txBody>
      </p:sp>
      <p:sp>
        <p:nvSpPr>
          <p:cNvPr id="9" name="Rectangle 8"/>
          <p:cNvSpPr/>
          <p:nvPr/>
        </p:nvSpPr>
        <p:spPr>
          <a:xfrm>
            <a:off x="467544" y="1772816"/>
            <a:ext cx="4104456" cy="648072"/>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2">
                    <a:lumMod val="10000"/>
                  </a:schemeClr>
                </a:solidFill>
              </a:rPr>
              <a:t>l</a:t>
            </a:r>
            <a:r>
              <a:rPr lang="en-GB" sz="2800" b="1" dirty="0" smtClean="0">
                <a:solidFill>
                  <a:schemeClr val="bg2">
                    <a:lumMod val="10000"/>
                  </a:schemeClr>
                </a:solidFill>
              </a:rPr>
              <a:t>os </a:t>
            </a:r>
            <a:r>
              <a:rPr lang="en-GB" sz="2800" b="1" dirty="0" err="1" smtClean="0">
                <a:solidFill>
                  <a:schemeClr val="bg2">
                    <a:lumMod val="10000"/>
                  </a:schemeClr>
                </a:solidFill>
              </a:rPr>
              <a:t>documentales</a:t>
            </a:r>
            <a:endParaRPr lang="en-GB" sz="2800" b="1" dirty="0">
              <a:solidFill>
                <a:schemeClr val="bg2">
                  <a:lumMod val="10000"/>
                </a:schemeClr>
              </a:solidFill>
            </a:endParaRPr>
          </a:p>
        </p:txBody>
      </p:sp>
      <p:sp>
        <p:nvSpPr>
          <p:cNvPr id="10" name="Rectangle 9"/>
          <p:cNvSpPr/>
          <p:nvPr/>
        </p:nvSpPr>
        <p:spPr>
          <a:xfrm>
            <a:off x="467544" y="2420888"/>
            <a:ext cx="4104456" cy="648072"/>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err="1">
                <a:solidFill>
                  <a:schemeClr val="bg2">
                    <a:lumMod val="10000"/>
                  </a:schemeClr>
                </a:solidFill>
              </a:rPr>
              <a:t>l</a:t>
            </a:r>
            <a:r>
              <a:rPr lang="en-GB" sz="2800" b="1" dirty="0" err="1" smtClean="0">
                <a:solidFill>
                  <a:schemeClr val="bg2">
                    <a:lumMod val="10000"/>
                  </a:schemeClr>
                </a:solidFill>
              </a:rPr>
              <a:t>as</a:t>
            </a:r>
            <a:r>
              <a:rPr lang="en-GB" sz="2800" b="1" dirty="0" smtClean="0">
                <a:solidFill>
                  <a:schemeClr val="bg2">
                    <a:lumMod val="10000"/>
                  </a:schemeClr>
                </a:solidFill>
              </a:rPr>
              <a:t> </a:t>
            </a:r>
            <a:r>
              <a:rPr lang="en-GB" sz="2800" b="1" dirty="0" err="1" smtClean="0">
                <a:solidFill>
                  <a:schemeClr val="bg2">
                    <a:lumMod val="10000"/>
                  </a:schemeClr>
                </a:solidFill>
              </a:rPr>
              <a:t>telenovelas</a:t>
            </a:r>
            <a:endParaRPr lang="en-GB" sz="2800" b="1" dirty="0">
              <a:solidFill>
                <a:schemeClr val="bg2">
                  <a:lumMod val="10000"/>
                </a:schemeClr>
              </a:solidFill>
            </a:endParaRPr>
          </a:p>
        </p:txBody>
      </p:sp>
      <p:sp>
        <p:nvSpPr>
          <p:cNvPr id="11" name="Rectangle 10"/>
          <p:cNvSpPr/>
          <p:nvPr/>
        </p:nvSpPr>
        <p:spPr>
          <a:xfrm>
            <a:off x="467544" y="3068960"/>
            <a:ext cx="4104456" cy="720080"/>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err="1">
                <a:solidFill>
                  <a:schemeClr val="bg2">
                    <a:lumMod val="10000"/>
                  </a:schemeClr>
                </a:solidFill>
              </a:rPr>
              <a:t>l</a:t>
            </a:r>
            <a:r>
              <a:rPr lang="en-GB" sz="2800" b="1" dirty="0" err="1" smtClean="0">
                <a:solidFill>
                  <a:schemeClr val="bg2">
                    <a:lumMod val="10000"/>
                  </a:schemeClr>
                </a:solidFill>
              </a:rPr>
              <a:t>as</a:t>
            </a:r>
            <a:r>
              <a:rPr lang="en-GB" sz="2800" b="1" dirty="0" smtClean="0">
                <a:solidFill>
                  <a:schemeClr val="bg2">
                    <a:lumMod val="10000"/>
                  </a:schemeClr>
                </a:solidFill>
              </a:rPr>
              <a:t> </a:t>
            </a:r>
            <a:r>
              <a:rPr lang="en-GB" sz="2800" b="1" dirty="0" err="1" smtClean="0">
                <a:solidFill>
                  <a:schemeClr val="bg2">
                    <a:lumMod val="10000"/>
                  </a:schemeClr>
                </a:solidFill>
              </a:rPr>
              <a:t>noticias</a:t>
            </a:r>
            <a:endParaRPr lang="en-GB" sz="2800" b="1" dirty="0">
              <a:solidFill>
                <a:schemeClr val="bg2">
                  <a:lumMod val="10000"/>
                </a:schemeClr>
              </a:solidFill>
            </a:endParaRPr>
          </a:p>
        </p:txBody>
      </p:sp>
      <p:sp>
        <p:nvSpPr>
          <p:cNvPr id="12" name="Rectangle 11"/>
          <p:cNvSpPr/>
          <p:nvPr/>
        </p:nvSpPr>
        <p:spPr>
          <a:xfrm>
            <a:off x="467544" y="3789040"/>
            <a:ext cx="4104456" cy="648072"/>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2">
                    <a:lumMod val="10000"/>
                  </a:schemeClr>
                </a:solidFill>
              </a:rPr>
              <a:t>e</a:t>
            </a:r>
            <a:r>
              <a:rPr lang="en-GB" sz="2800" b="1" dirty="0" smtClean="0">
                <a:solidFill>
                  <a:schemeClr val="bg2">
                    <a:lumMod val="10000"/>
                  </a:schemeClr>
                </a:solidFill>
              </a:rPr>
              <a:t>l </a:t>
            </a:r>
            <a:r>
              <a:rPr lang="en-GB" sz="2800" b="1" dirty="0" err="1" smtClean="0">
                <a:solidFill>
                  <a:schemeClr val="bg2">
                    <a:lumMod val="10000"/>
                  </a:schemeClr>
                </a:solidFill>
              </a:rPr>
              <a:t>pronóstico</a:t>
            </a:r>
            <a:endParaRPr lang="en-GB" sz="2800" b="1" dirty="0">
              <a:solidFill>
                <a:schemeClr val="bg2">
                  <a:lumMod val="10000"/>
                </a:schemeClr>
              </a:solidFill>
            </a:endParaRPr>
          </a:p>
        </p:txBody>
      </p:sp>
      <p:sp>
        <p:nvSpPr>
          <p:cNvPr id="13" name="Rectangle 12"/>
          <p:cNvSpPr/>
          <p:nvPr/>
        </p:nvSpPr>
        <p:spPr>
          <a:xfrm>
            <a:off x="467544" y="4437112"/>
            <a:ext cx="4104456" cy="864096"/>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2">
                    <a:lumMod val="10000"/>
                  </a:schemeClr>
                </a:solidFill>
              </a:rPr>
              <a:t>los </a:t>
            </a:r>
            <a:r>
              <a:rPr lang="en-GB" sz="2800" b="1" dirty="0" err="1" smtClean="0">
                <a:solidFill>
                  <a:schemeClr val="bg2">
                    <a:lumMod val="10000"/>
                  </a:schemeClr>
                </a:solidFill>
              </a:rPr>
              <a:t>dibujos</a:t>
            </a:r>
            <a:r>
              <a:rPr lang="en-GB" sz="2800" b="1" dirty="0" smtClean="0">
                <a:solidFill>
                  <a:schemeClr val="bg2">
                    <a:lumMod val="10000"/>
                  </a:schemeClr>
                </a:solidFill>
              </a:rPr>
              <a:t> </a:t>
            </a:r>
            <a:r>
              <a:rPr lang="en-GB" sz="2800" b="1" dirty="0" err="1" smtClean="0">
                <a:solidFill>
                  <a:schemeClr val="bg2">
                    <a:lumMod val="10000"/>
                  </a:schemeClr>
                </a:solidFill>
              </a:rPr>
              <a:t>animados</a:t>
            </a:r>
            <a:endParaRPr lang="en-GB" sz="2800" b="1" dirty="0">
              <a:solidFill>
                <a:schemeClr val="bg2">
                  <a:lumMod val="10000"/>
                </a:schemeClr>
              </a:solidFill>
            </a:endParaRPr>
          </a:p>
        </p:txBody>
      </p:sp>
      <p:sp>
        <p:nvSpPr>
          <p:cNvPr id="14" name="Rectangle 13"/>
          <p:cNvSpPr/>
          <p:nvPr/>
        </p:nvSpPr>
        <p:spPr>
          <a:xfrm>
            <a:off x="467544" y="5301208"/>
            <a:ext cx="4104456" cy="648072"/>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err="1">
                <a:solidFill>
                  <a:schemeClr val="bg2">
                    <a:lumMod val="10000"/>
                  </a:schemeClr>
                </a:solidFill>
              </a:rPr>
              <a:t>l</a:t>
            </a:r>
            <a:r>
              <a:rPr lang="en-GB" sz="2800" b="1" dirty="0" err="1" smtClean="0">
                <a:solidFill>
                  <a:schemeClr val="bg2">
                    <a:lumMod val="10000"/>
                  </a:schemeClr>
                </a:solidFill>
              </a:rPr>
              <a:t>as</a:t>
            </a:r>
            <a:r>
              <a:rPr lang="en-GB" sz="2800" b="1" dirty="0" smtClean="0">
                <a:solidFill>
                  <a:schemeClr val="bg2">
                    <a:lumMod val="10000"/>
                  </a:schemeClr>
                </a:solidFill>
              </a:rPr>
              <a:t> </a:t>
            </a:r>
            <a:r>
              <a:rPr lang="en-GB" sz="2800" b="1" dirty="0" err="1" smtClean="0">
                <a:solidFill>
                  <a:schemeClr val="bg2">
                    <a:lumMod val="10000"/>
                  </a:schemeClr>
                </a:solidFill>
              </a:rPr>
              <a:t>películas</a:t>
            </a:r>
            <a:endParaRPr lang="en-GB" sz="2800" b="1" dirty="0">
              <a:solidFill>
                <a:schemeClr val="bg2">
                  <a:lumMod val="10000"/>
                </a:schemeClr>
              </a:solidFill>
            </a:endParaRPr>
          </a:p>
        </p:txBody>
      </p:sp>
      <p:sp>
        <p:nvSpPr>
          <p:cNvPr id="15" name="Rectangle 14"/>
          <p:cNvSpPr/>
          <p:nvPr/>
        </p:nvSpPr>
        <p:spPr>
          <a:xfrm>
            <a:off x="467544" y="5949280"/>
            <a:ext cx="4104456" cy="648072"/>
          </a:xfrm>
          <a:prstGeom prst="rect">
            <a:avLst/>
          </a:prstGeom>
          <a:solidFill>
            <a:schemeClr val="bg2"/>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2">
                    <a:lumMod val="10000"/>
                  </a:schemeClr>
                </a:solidFill>
              </a:rPr>
              <a:t>l</a:t>
            </a:r>
            <a:r>
              <a:rPr lang="en-GB" sz="2800" b="1" dirty="0" smtClean="0">
                <a:solidFill>
                  <a:schemeClr val="bg2">
                    <a:lumMod val="10000"/>
                  </a:schemeClr>
                </a:solidFill>
              </a:rPr>
              <a:t>os </a:t>
            </a:r>
            <a:r>
              <a:rPr lang="en-GB" sz="2800" b="1" dirty="0" err="1" smtClean="0">
                <a:solidFill>
                  <a:schemeClr val="bg2">
                    <a:lumMod val="10000"/>
                  </a:schemeClr>
                </a:solidFill>
              </a:rPr>
              <a:t>concursos</a:t>
            </a:r>
            <a:endParaRPr lang="en-GB" sz="2800" b="1" dirty="0">
              <a:solidFill>
                <a:schemeClr val="bg2">
                  <a:lumMod val="10000"/>
                </a:schemeClr>
              </a:solidFill>
            </a:endParaRPr>
          </a:p>
        </p:txBody>
      </p:sp>
    </p:spTree>
    <p:extLst>
      <p:ext uri="{BB962C8B-B14F-4D97-AF65-F5344CB8AC3E}">
        <p14:creationId xmlns:p14="http://schemas.microsoft.com/office/powerpoint/2010/main" val="147460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3" grpId="0" animBg="1"/>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926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97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1250" y="238124"/>
            <a:ext cx="4091441" cy="6215212"/>
          </a:xfrm>
          <a:prstGeom prst="rect">
            <a:avLst/>
          </a:prstGeom>
          <a:noFill/>
          <a:ln w="412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74654"/>
      </p:ext>
    </p:extLst>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solidFill>
                  <a:schemeClr val="accent2"/>
                </a:solidFill>
              </a:rPr>
              <a:t>¿Qué tipo de programa prefieres?</a:t>
            </a:r>
          </a:p>
        </p:txBody>
      </p:sp>
      <p:sp>
        <p:nvSpPr>
          <p:cNvPr id="22531" name="Rectangle 3"/>
          <p:cNvSpPr>
            <a:spLocks noGrp="1" noChangeArrowheads="1"/>
          </p:cNvSpPr>
          <p:nvPr>
            <p:ph type="body" idx="1"/>
          </p:nvPr>
        </p:nvSpPr>
        <p:spPr/>
        <p:txBody>
          <a:bodyPr/>
          <a:lstStyle/>
          <a:p>
            <a:pPr>
              <a:buFontTx/>
              <a:buNone/>
            </a:pPr>
            <a:endParaRPr lang="en-GB"/>
          </a:p>
          <a:p>
            <a:pPr>
              <a:buFont typeface="Wingdings" pitchFamily="2" charset="2"/>
              <a:buChar char="ü"/>
            </a:pPr>
            <a:r>
              <a:rPr lang="en-GB"/>
              <a:t>Generalmente prefiero ...........</a:t>
            </a:r>
          </a:p>
          <a:p>
            <a:pPr>
              <a:buFont typeface="Wingdings" pitchFamily="2" charset="2"/>
              <a:buChar char="ü"/>
            </a:pPr>
            <a:endParaRPr lang="en-GB"/>
          </a:p>
          <a:p>
            <a:pPr>
              <a:buFont typeface="Wingdings" pitchFamily="2" charset="2"/>
              <a:buChar char="ü"/>
            </a:pPr>
            <a:r>
              <a:rPr lang="en-GB"/>
              <a:t>Mi programa favorito se llama .........</a:t>
            </a:r>
          </a:p>
          <a:p>
            <a:pPr>
              <a:buFont typeface="Wingdings" pitchFamily="2" charset="2"/>
              <a:buChar char="ü"/>
            </a:pPr>
            <a:endParaRPr lang="en-GB"/>
          </a:p>
          <a:p>
            <a:pPr>
              <a:buFont typeface="Wingdings" pitchFamily="2" charset="2"/>
              <a:buChar char="ü"/>
            </a:pPr>
            <a:r>
              <a:rPr lang="en-GB"/>
              <a:t>Lo ponen el ........... a las .........</a:t>
            </a:r>
            <a:endParaRPr lang="en-US"/>
          </a:p>
        </p:txBody>
      </p:sp>
    </p:spTree>
    <p:extLst>
      <p:ext uri="{BB962C8B-B14F-4D97-AF65-F5344CB8AC3E}">
        <p14:creationId xmlns:p14="http://schemas.microsoft.com/office/powerpoint/2010/main" val="2208663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43339323"/>
              </p:ext>
            </p:extLst>
          </p:nvPr>
        </p:nvGraphicFramePr>
        <p:xfrm>
          <a:off x="0" y="25592"/>
          <a:ext cx="9144000" cy="6832407"/>
        </p:xfrm>
        <a:graphic>
          <a:graphicData uri="http://schemas.openxmlformats.org/drawingml/2006/table">
            <a:tbl>
              <a:tblPr firstRow="1" bandRow="1">
                <a:tableStyleId>{5940675A-B579-460E-94D1-54222C63F5DA}</a:tableStyleId>
              </a:tblPr>
              <a:tblGrid>
                <a:gridCol w="2286000"/>
                <a:gridCol w="2286000"/>
                <a:gridCol w="2286000"/>
                <a:gridCol w="2286000"/>
              </a:tblGrid>
              <a:tr h="2277469">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2277469">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r>
              <a:tr h="2277469">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r>
            </a:tbl>
          </a:graphicData>
        </a:graphic>
      </p:graphicFrame>
      <p:pic>
        <p:nvPicPr>
          <p:cNvPr id="4" name="Picture 8" descr="MCj013668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708920"/>
            <a:ext cx="1965534" cy="15841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BS01654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3575" y="260648"/>
            <a:ext cx="2073557" cy="1800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MCj031186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6856" y="2348880"/>
            <a:ext cx="2063136" cy="206074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0" descr="MMj02835800000[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693575" y="2748024"/>
            <a:ext cx="1896720" cy="15059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MCj013670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41695" y="4869160"/>
            <a:ext cx="2058297" cy="151216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j039667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41695" y="115838"/>
            <a:ext cx="2039186" cy="20898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MCj0407724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12" y="260648"/>
            <a:ext cx="1839445" cy="18394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ca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544" y="4712395"/>
            <a:ext cx="1439291" cy="195696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teletubbi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08304" y="2371188"/>
            <a:ext cx="1325563" cy="2016125"/>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3"/>
          <p:cNvGrpSpPr>
            <a:grpSpLocks/>
          </p:cNvGrpSpPr>
          <p:nvPr/>
        </p:nvGrpSpPr>
        <p:grpSpPr bwMode="auto">
          <a:xfrm>
            <a:off x="7121550" y="324599"/>
            <a:ext cx="1842938" cy="1592233"/>
            <a:chOff x="4377" y="1435"/>
            <a:chExt cx="1242" cy="1050"/>
          </a:xfrm>
        </p:grpSpPr>
        <p:pic>
          <p:nvPicPr>
            <p:cNvPr id="17" name="Picture 14" descr="murd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77" y="1616"/>
              <a:ext cx="1242" cy="8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5" descr="3vptmmnc[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604" y="1435"/>
              <a:ext cx="821" cy="589"/>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09645" y="4746576"/>
            <a:ext cx="1840037" cy="1888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56672" y="4681227"/>
            <a:ext cx="2028825"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2339751" y="2348880"/>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0"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6877394" y="4613126"/>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1"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46154" y="64246"/>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2"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4614228" y="64246"/>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3"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35495" y="4617132"/>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4"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6876255" y="2332498"/>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5"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4603067" y="4617132"/>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6"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2339750" y="64246"/>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7"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35495" y="2348880"/>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8"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4617676" y="2348880"/>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29"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2339751" y="4617132"/>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30" name="Picture 35" descr="splodge"/>
          <p:cNvPicPr>
            <a:picLocks noChangeAspect="1" noChangeArrowheads="1"/>
          </p:cNvPicPr>
          <p:nvPr/>
        </p:nvPicPr>
        <p:blipFill>
          <a:blip r:embed="rId15">
            <a:biLevel thresh="75000"/>
            <a:extLst>
              <a:ext uri="{28A0092B-C50C-407E-A947-70E740481C1C}">
                <a14:useLocalDpi xmlns:a14="http://schemas.microsoft.com/office/drawing/2010/main" val="0"/>
              </a:ext>
            </a:extLst>
          </a:blip>
          <a:srcRect/>
          <a:stretch>
            <a:fillRect/>
          </a:stretch>
        </p:blipFill>
        <p:spPr bwMode="auto">
          <a:xfrm>
            <a:off x="6873351" y="44624"/>
            <a:ext cx="2232249" cy="22322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03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26"/>
                                        </p:tgtEl>
                                        <p:attrNameLst>
                                          <p:attrName>style.visibility</p:attrName>
                                        </p:attrNameLst>
                                      </p:cBhvr>
                                      <p:to>
                                        <p:strVal val="visible"/>
                                      </p:to>
                                    </p:set>
                                    <p:animEffect transition="in" filter="fade">
                                      <p:cBhvr>
                                        <p:cTn id="57" dur="500"/>
                                        <p:tgtEl>
                                          <p:spTgt spid="102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27"/>
                                        </p:tgtEl>
                                        <p:attrNameLst>
                                          <p:attrName>style.visibility</p:attrName>
                                        </p:attrNameLst>
                                      </p:cBhvr>
                                      <p:to>
                                        <p:strVal val="visible"/>
                                      </p:to>
                                    </p:set>
                                    <p:animEffect transition="in" filter="fade">
                                      <p:cBhvr>
                                        <p:cTn id="62" dur="500"/>
                                        <p:tgtEl>
                                          <p:spTgt spid="1027"/>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 calcmode="lin" valueType="num">
                                      <p:cBhvr>
                                        <p:cTn id="69" dur="500" fill="hold"/>
                                        <p:tgtEl>
                                          <p:spTgt spid="19"/>
                                        </p:tgtEl>
                                        <p:attrNameLst>
                                          <p:attrName>style.rotation</p:attrName>
                                        </p:attrNameLst>
                                      </p:cBhvr>
                                      <p:tavLst>
                                        <p:tav tm="0">
                                          <p:val>
                                            <p:fltVal val="360"/>
                                          </p:val>
                                        </p:tav>
                                        <p:tav tm="100000">
                                          <p:val>
                                            <p:fltVal val="0"/>
                                          </p:val>
                                        </p:tav>
                                      </p:tavLst>
                                    </p:anim>
                                    <p:animEffect transition="in" filter="fade">
                                      <p:cBhvr>
                                        <p:cTn id="70" dur="500"/>
                                        <p:tgtEl>
                                          <p:spTgt spid="19"/>
                                        </p:tgtEl>
                                      </p:cBhvr>
                                    </p:animEffect>
                                  </p:childTnLst>
                                </p:cTn>
                              </p:par>
                            </p:childTnLst>
                          </p:cTn>
                        </p:par>
                      </p:childTnLst>
                    </p:cTn>
                  </p:par>
                  <p:par>
                    <p:cTn id="71" fill="hold">
                      <p:stCondLst>
                        <p:cond delay="indefinite"/>
                      </p:stCondLst>
                      <p:childTnLst>
                        <p:par>
                          <p:cTn id="72" fill="hold">
                            <p:stCondLst>
                              <p:cond delay="0"/>
                            </p:stCondLst>
                            <p:childTnLst>
                              <p:par>
                                <p:cTn id="73" presetID="49" presetClass="entr" presetSubtype="0" decel="10000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 calcmode="lin" valueType="num">
                                      <p:cBhvr>
                                        <p:cTn id="77" dur="500" fill="hold"/>
                                        <p:tgtEl>
                                          <p:spTgt spid="20"/>
                                        </p:tgtEl>
                                        <p:attrNameLst>
                                          <p:attrName>style.rotation</p:attrName>
                                        </p:attrNameLst>
                                      </p:cBhvr>
                                      <p:tavLst>
                                        <p:tav tm="0">
                                          <p:val>
                                            <p:fltVal val="360"/>
                                          </p:val>
                                        </p:tav>
                                        <p:tav tm="100000">
                                          <p:val>
                                            <p:fltVal val="0"/>
                                          </p:val>
                                        </p:tav>
                                      </p:tavLst>
                                    </p:anim>
                                    <p:animEffect transition="in" filter="fade">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 calcmode="lin" valueType="num">
                                      <p:cBhvr>
                                        <p:cTn id="85" dur="500" fill="hold"/>
                                        <p:tgtEl>
                                          <p:spTgt spid="21"/>
                                        </p:tgtEl>
                                        <p:attrNameLst>
                                          <p:attrName>style.rotation</p:attrName>
                                        </p:attrNameLst>
                                      </p:cBhvr>
                                      <p:tavLst>
                                        <p:tav tm="0">
                                          <p:val>
                                            <p:fltVal val="360"/>
                                          </p:val>
                                        </p:tav>
                                        <p:tav tm="100000">
                                          <p:val>
                                            <p:fltVal val="0"/>
                                          </p:val>
                                        </p:tav>
                                      </p:tavLst>
                                    </p:anim>
                                    <p:animEffect transition="in" filter="fade">
                                      <p:cBhvr>
                                        <p:cTn id="86" dur="500"/>
                                        <p:tgtEl>
                                          <p:spTgt spid="21"/>
                                        </p:tgtEl>
                                      </p:cBhvr>
                                    </p:animEffect>
                                  </p:childTnLst>
                                </p:cTn>
                              </p:par>
                            </p:childTnLst>
                          </p:cTn>
                        </p:par>
                      </p:childTnLst>
                    </p:cTn>
                  </p:par>
                  <p:par>
                    <p:cTn id="87" fill="hold">
                      <p:stCondLst>
                        <p:cond delay="indefinite"/>
                      </p:stCondLst>
                      <p:childTnLst>
                        <p:par>
                          <p:cTn id="88" fill="hold">
                            <p:stCondLst>
                              <p:cond delay="0"/>
                            </p:stCondLst>
                            <p:childTnLst>
                              <p:par>
                                <p:cTn id="89" presetID="49" presetClass="entr" presetSubtype="0" decel="100000" fill="hold"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p:cTn id="91" dur="500" fill="hold"/>
                                        <p:tgtEl>
                                          <p:spTgt spid="22"/>
                                        </p:tgtEl>
                                        <p:attrNameLst>
                                          <p:attrName>ppt_w</p:attrName>
                                        </p:attrNameLst>
                                      </p:cBhvr>
                                      <p:tavLst>
                                        <p:tav tm="0">
                                          <p:val>
                                            <p:fltVal val="0"/>
                                          </p:val>
                                        </p:tav>
                                        <p:tav tm="100000">
                                          <p:val>
                                            <p:strVal val="#ppt_w"/>
                                          </p:val>
                                        </p:tav>
                                      </p:tavLst>
                                    </p:anim>
                                    <p:anim calcmode="lin" valueType="num">
                                      <p:cBhvr>
                                        <p:cTn id="92" dur="500" fill="hold"/>
                                        <p:tgtEl>
                                          <p:spTgt spid="22"/>
                                        </p:tgtEl>
                                        <p:attrNameLst>
                                          <p:attrName>ppt_h</p:attrName>
                                        </p:attrNameLst>
                                      </p:cBhvr>
                                      <p:tavLst>
                                        <p:tav tm="0">
                                          <p:val>
                                            <p:fltVal val="0"/>
                                          </p:val>
                                        </p:tav>
                                        <p:tav tm="100000">
                                          <p:val>
                                            <p:strVal val="#ppt_h"/>
                                          </p:val>
                                        </p:tav>
                                      </p:tavLst>
                                    </p:anim>
                                    <p:anim calcmode="lin" valueType="num">
                                      <p:cBhvr>
                                        <p:cTn id="93" dur="500" fill="hold"/>
                                        <p:tgtEl>
                                          <p:spTgt spid="22"/>
                                        </p:tgtEl>
                                        <p:attrNameLst>
                                          <p:attrName>style.rotation</p:attrName>
                                        </p:attrNameLst>
                                      </p:cBhvr>
                                      <p:tavLst>
                                        <p:tav tm="0">
                                          <p:val>
                                            <p:fltVal val="360"/>
                                          </p:val>
                                        </p:tav>
                                        <p:tav tm="100000">
                                          <p:val>
                                            <p:fltVal val="0"/>
                                          </p:val>
                                        </p:tav>
                                      </p:tavLst>
                                    </p:anim>
                                    <p:animEffect transition="in" filter="fade">
                                      <p:cBhvr>
                                        <p:cTn id="94" dur="500"/>
                                        <p:tgtEl>
                                          <p:spTgt spid="22"/>
                                        </p:tgtEl>
                                      </p:cBhvr>
                                    </p:animEffect>
                                  </p:childTnLst>
                                </p:cTn>
                              </p:par>
                            </p:childTnLst>
                          </p:cTn>
                        </p:par>
                      </p:childTnLst>
                    </p:cTn>
                  </p:par>
                  <p:par>
                    <p:cTn id="95" fill="hold">
                      <p:stCondLst>
                        <p:cond delay="indefinite"/>
                      </p:stCondLst>
                      <p:childTnLst>
                        <p:par>
                          <p:cTn id="96" fill="hold">
                            <p:stCondLst>
                              <p:cond delay="0"/>
                            </p:stCondLst>
                            <p:childTnLst>
                              <p:par>
                                <p:cTn id="97" presetID="49" presetClass="entr" presetSubtype="0" decel="100000" fill="hold" nodeType="click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p:cTn id="99" dur="500" fill="hold"/>
                                        <p:tgtEl>
                                          <p:spTgt spid="23"/>
                                        </p:tgtEl>
                                        <p:attrNameLst>
                                          <p:attrName>ppt_w</p:attrName>
                                        </p:attrNameLst>
                                      </p:cBhvr>
                                      <p:tavLst>
                                        <p:tav tm="0">
                                          <p:val>
                                            <p:fltVal val="0"/>
                                          </p:val>
                                        </p:tav>
                                        <p:tav tm="100000">
                                          <p:val>
                                            <p:strVal val="#ppt_w"/>
                                          </p:val>
                                        </p:tav>
                                      </p:tavLst>
                                    </p:anim>
                                    <p:anim calcmode="lin" valueType="num">
                                      <p:cBhvr>
                                        <p:cTn id="100" dur="500" fill="hold"/>
                                        <p:tgtEl>
                                          <p:spTgt spid="23"/>
                                        </p:tgtEl>
                                        <p:attrNameLst>
                                          <p:attrName>ppt_h</p:attrName>
                                        </p:attrNameLst>
                                      </p:cBhvr>
                                      <p:tavLst>
                                        <p:tav tm="0">
                                          <p:val>
                                            <p:fltVal val="0"/>
                                          </p:val>
                                        </p:tav>
                                        <p:tav tm="100000">
                                          <p:val>
                                            <p:strVal val="#ppt_h"/>
                                          </p:val>
                                        </p:tav>
                                      </p:tavLst>
                                    </p:anim>
                                    <p:anim calcmode="lin" valueType="num">
                                      <p:cBhvr>
                                        <p:cTn id="101" dur="500" fill="hold"/>
                                        <p:tgtEl>
                                          <p:spTgt spid="23"/>
                                        </p:tgtEl>
                                        <p:attrNameLst>
                                          <p:attrName>style.rotation</p:attrName>
                                        </p:attrNameLst>
                                      </p:cBhvr>
                                      <p:tavLst>
                                        <p:tav tm="0">
                                          <p:val>
                                            <p:fltVal val="360"/>
                                          </p:val>
                                        </p:tav>
                                        <p:tav tm="100000">
                                          <p:val>
                                            <p:fltVal val="0"/>
                                          </p:val>
                                        </p:tav>
                                      </p:tavLst>
                                    </p:anim>
                                    <p:animEffect transition="in" filter="fade">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nodeType="click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p:cTn id="107" dur="500" fill="hold"/>
                                        <p:tgtEl>
                                          <p:spTgt spid="24"/>
                                        </p:tgtEl>
                                        <p:attrNameLst>
                                          <p:attrName>ppt_w</p:attrName>
                                        </p:attrNameLst>
                                      </p:cBhvr>
                                      <p:tavLst>
                                        <p:tav tm="0">
                                          <p:val>
                                            <p:fltVal val="0"/>
                                          </p:val>
                                        </p:tav>
                                        <p:tav tm="100000">
                                          <p:val>
                                            <p:strVal val="#ppt_w"/>
                                          </p:val>
                                        </p:tav>
                                      </p:tavLst>
                                    </p:anim>
                                    <p:anim calcmode="lin" valueType="num">
                                      <p:cBhvr>
                                        <p:cTn id="108" dur="500" fill="hold"/>
                                        <p:tgtEl>
                                          <p:spTgt spid="24"/>
                                        </p:tgtEl>
                                        <p:attrNameLst>
                                          <p:attrName>ppt_h</p:attrName>
                                        </p:attrNameLst>
                                      </p:cBhvr>
                                      <p:tavLst>
                                        <p:tav tm="0">
                                          <p:val>
                                            <p:fltVal val="0"/>
                                          </p:val>
                                        </p:tav>
                                        <p:tav tm="100000">
                                          <p:val>
                                            <p:strVal val="#ppt_h"/>
                                          </p:val>
                                        </p:tav>
                                      </p:tavLst>
                                    </p:anim>
                                    <p:anim calcmode="lin" valueType="num">
                                      <p:cBhvr>
                                        <p:cTn id="109" dur="500" fill="hold"/>
                                        <p:tgtEl>
                                          <p:spTgt spid="24"/>
                                        </p:tgtEl>
                                        <p:attrNameLst>
                                          <p:attrName>style.rotation</p:attrName>
                                        </p:attrNameLst>
                                      </p:cBhvr>
                                      <p:tavLst>
                                        <p:tav tm="0">
                                          <p:val>
                                            <p:fltVal val="360"/>
                                          </p:val>
                                        </p:tav>
                                        <p:tav tm="100000">
                                          <p:val>
                                            <p:fltVal val="0"/>
                                          </p:val>
                                        </p:tav>
                                      </p:tavLst>
                                    </p:anim>
                                    <p:animEffect transition="in" filter="fade">
                                      <p:cBhvr>
                                        <p:cTn id="110" dur="500"/>
                                        <p:tgtEl>
                                          <p:spTgt spid="24"/>
                                        </p:tgtEl>
                                      </p:cBhvr>
                                    </p:animEffect>
                                  </p:childTnLst>
                                </p:cTn>
                              </p:par>
                            </p:childTnLst>
                          </p:cTn>
                        </p:par>
                      </p:childTnLst>
                    </p:cTn>
                  </p:par>
                  <p:par>
                    <p:cTn id="111" fill="hold">
                      <p:stCondLst>
                        <p:cond delay="indefinite"/>
                      </p:stCondLst>
                      <p:childTnLst>
                        <p:par>
                          <p:cTn id="112" fill="hold">
                            <p:stCondLst>
                              <p:cond delay="0"/>
                            </p:stCondLst>
                            <p:childTnLst>
                              <p:par>
                                <p:cTn id="113" presetID="49" presetClass="entr" presetSubtype="0" decel="100000" fill="hold"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p:cTn id="115" dur="500" fill="hold"/>
                                        <p:tgtEl>
                                          <p:spTgt spid="25"/>
                                        </p:tgtEl>
                                        <p:attrNameLst>
                                          <p:attrName>ppt_w</p:attrName>
                                        </p:attrNameLst>
                                      </p:cBhvr>
                                      <p:tavLst>
                                        <p:tav tm="0">
                                          <p:val>
                                            <p:fltVal val="0"/>
                                          </p:val>
                                        </p:tav>
                                        <p:tav tm="100000">
                                          <p:val>
                                            <p:strVal val="#ppt_w"/>
                                          </p:val>
                                        </p:tav>
                                      </p:tavLst>
                                    </p:anim>
                                    <p:anim calcmode="lin" valueType="num">
                                      <p:cBhvr>
                                        <p:cTn id="116" dur="500" fill="hold"/>
                                        <p:tgtEl>
                                          <p:spTgt spid="25"/>
                                        </p:tgtEl>
                                        <p:attrNameLst>
                                          <p:attrName>ppt_h</p:attrName>
                                        </p:attrNameLst>
                                      </p:cBhvr>
                                      <p:tavLst>
                                        <p:tav tm="0">
                                          <p:val>
                                            <p:fltVal val="0"/>
                                          </p:val>
                                        </p:tav>
                                        <p:tav tm="100000">
                                          <p:val>
                                            <p:strVal val="#ppt_h"/>
                                          </p:val>
                                        </p:tav>
                                      </p:tavLst>
                                    </p:anim>
                                    <p:anim calcmode="lin" valueType="num">
                                      <p:cBhvr>
                                        <p:cTn id="117" dur="500" fill="hold"/>
                                        <p:tgtEl>
                                          <p:spTgt spid="25"/>
                                        </p:tgtEl>
                                        <p:attrNameLst>
                                          <p:attrName>style.rotation</p:attrName>
                                        </p:attrNameLst>
                                      </p:cBhvr>
                                      <p:tavLst>
                                        <p:tav tm="0">
                                          <p:val>
                                            <p:fltVal val="360"/>
                                          </p:val>
                                        </p:tav>
                                        <p:tav tm="100000">
                                          <p:val>
                                            <p:fltVal val="0"/>
                                          </p:val>
                                        </p:tav>
                                      </p:tavLst>
                                    </p:anim>
                                    <p:animEffect transition="in" filter="fade">
                                      <p:cBhvr>
                                        <p:cTn id="118" dur="500"/>
                                        <p:tgtEl>
                                          <p:spTgt spid="25"/>
                                        </p:tgtEl>
                                      </p:cBhvr>
                                    </p:animEffect>
                                  </p:childTnLst>
                                </p:cTn>
                              </p:par>
                            </p:childTnLst>
                          </p:cTn>
                        </p:par>
                      </p:childTnLst>
                    </p:cTn>
                  </p:par>
                  <p:par>
                    <p:cTn id="119" fill="hold">
                      <p:stCondLst>
                        <p:cond delay="indefinite"/>
                      </p:stCondLst>
                      <p:childTnLst>
                        <p:par>
                          <p:cTn id="120" fill="hold">
                            <p:stCondLst>
                              <p:cond delay="0"/>
                            </p:stCondLst>
                            <p:childTnLst>
                              <p:par>
                                <p:cTn id="121" presetID="49" presetClass="entr" presetSubtype="0" decel="100000" fill="hold" nodeType="clickEffect">
                                  <p:stCondLst>
                                    <p:cond delay="0"/>
                                  </p:stCondLst>
                                  <p:childTnLst>
                                    <p:set>
                                      <p:cBhvr>
                                        <p:cTn id="122" dur="1" fill="hold">
                                          <p:stCondLst>
                                            <p:cond delay="0"/>
                                          </p:stCondLst>
                                        </p:cTn>
                                        <p:tgtEl>
                                          <p:spTgt spid="26"/>
                                        </p:tgtEl>
                                        <p:attrNameLst>
                                          <p:attrName>style.visibility</p:attrName>
                                        </p:attrNameLst>
                                      </p:cBhvr>
                                      <p:to>
                                        <p:strVal val="visible"/>
                                      </p:to>
                                    </p:set>
                                    <p:anim calcmode="lin" valueType="num">
                                      <p:cBhvr>
                                        <p:cTn id="123" dur="500" fill="hold"/>
                                        <p:tgtEl>
                                          <p:spTgt spid="26"/>
                                        </p:tgtEl>
                                        <p:attrNameLst>
                                          <p:attrName>ppt_w</p:attrName>
                                        </p:attrNameLst>
                                      </p:cBhvr>
                                      <p:tavLst>
                                        <p:tav tm="0">
                                          <p:val>
                                            <p:fltVal val="0"/>
                                          </p:val>
                                        </p:tav>
                                        <p:tav tm="100000">
                                          <p:val>
                                            <p:strVal val="#ppt_w"/>
                                          </p:val>
                                        </p:tav>
                                      </p:tavLst>
                                    </p:anim>
                                    <p:anim calcmode="lin" valueType="num">
                                      <p:cBhvr>
                                        <p:cTn id="124" dur="500" fill="hold"/>
                                        <p:tgtEl>
                                          <p:spTgt spid="26"/>
                                        </p:tgtEl>
                                        <p:attrNameLst>
                                          <p:attrName>ppt_h</p:attrName>
                                        </p:attrNameLst>
                                      </p:cBhvr>
                                      <p:tavLst>
                                        <p:tav tm="0">
                                          <p:val>
                                            <p:fltVal val="0"/>
                                          </p:val>
                                        </p:tav>
                                        <p:tav tm="100000">
                                          <p:val>
                                            <p:strVal val="#ppt_h"/>
                                          </p:val>
                                        </p:tav>
                                      </p:tavLst>
                                    </p:anim>
                                    <p:anim calcmode="lin" valueType="num">
                                      <p:cBhvr>
                                        <p:cTn id="125" dur="500" fill="hold"/>
                                        <p:tgtEl>
                                          <p:spTgt spid="26"/>
                                        </p:tgtEl>
                                        <p:attrNameLst>
                                          <p:attrName>style.rotation</p:attrName>
                                        </p:attrNameLst>
                                      </p:cBhvr>
                                      <p:tavLst>
                                        <p:tav tm="0">
                                          <p:val>
                                            <p:fltVal val="360"/>
                                          </p:val>
                                        </p:tav>
                                        <p:tav tm="100000">
                                          <p:val>
                                            <p:fltVal val="0"/>
                                          </p:val>
                                        </p:tav>
                                      </p:tavLst>
                                    </p:anim>
                                    <p:animEffect transition="in" filter="fade">
                                      <p:cBhvr>
                                        <p:cTn id="126" dur="500"/>
                                        <p:tgtEl>
                                          <p:spTgt spid="26"/>
                                        </p:tgtEl>
                                      </p:cBhvr>
                                    </p:animEffect>
                                  </p:childTnLst>
                                </p:cTn>
                              </p:par>
                            </p:childTnLst>
                          </p:cTn>
                        </p:par>
                      </p:childTnLst>
                    </p:cTn>
                  </p:par>
                  <p:par>
                    <p:cTn id="127" fill="hold">
                      <p:stCondLst>
                        <p:cond delay="indefinite"/>
                      </p:stCondLst>
                      <p:childTnLst>
                        <p:par>
                          <p:cTn id="128" fill="hold">
                            <p:stCondLst>
                              <p:cond delay="0"/>
                            </p:stCondLst>
                            <p:childTnLst>
                              <p:par>
                                <p:cTn id="129" presetID="49" presetClass="entr" presetSubtype="0" decel="100000" fill="hold" nodeType="clickEffect">
                                  <p:stCondLst>
                                    <p:cond delay="0"/>
                                  </p:stCondLst>
                                  <p:childTnLst>
                                    <p:set>
                                      <p:cBhvr>
                                        <p:cTn id="130" dur="1" fill="hold">
                                          <p:stCondLst>
                                            <p:cond delay="0"/>
                                          </p:stCondLst>
                                        </p:cTn>
                                        <p:tgtEl>
                                          <p:spTgt spid="27"/>
                                        </p:tgtEl>
                                        <p:attrNameLst>
                                          <p:attrName>style.visibility</p:attrName>
                                        </p:attrNameLst>
                                      </p:cBhvr>
                                      <p:to>
                                        <p:strVal val="visible"/>
                                      </p:to>
                                    </p:set>
                                    <p:anim calcmode="lin" valueType="num">
                                      <p:cBhvr>
                                        <p:cTn id="131" dur="500" fill="hold"/>
                                        <p:tgtEl>
                                          <p:spTgt spid="27"/>
                                        </p:tgtEl>
                                        <p:attrNameLst>
                                          <p:attrName>ppt_w</p:attrName>
                                        </p:attrNameLst>
                                      </p:cBhvr>
                                      <p:tavLst>
                                        <p:tav tm="0">
                                          <p:val>
                                            <p:fltVal val="0"/>
                                          </p:val>
                                        </p:tav>
                                        <p:tav tm="100000">
                                          <p:val>
                                            <p:strVal val="#ppt_w"/>
                                          </p:val>
                                        </p:tav>
                                      </p:tavLst>
                                    </p:anim>
                                    <p:anim calcmode="lin" valueType="num">
                                      <p:cBhvr>
                                        <p:cTn id="132" dur="500" fill="hold"/>
                                        <p:tgtEl>
                                          <p:spTgt spid="27"/>
                                        </p:tgtEl>
                                        <p:attrNameLst>
                                          <p:attrName>ppt_h</p:attrName>
                                        </p:attrNameLst>
                                      </p:cBhvr>
                                      <p:tavLst>
                                        <p:tav tm="0">
                                          <p:val>
                                            <p:fltVal val="0"/>
                                          </p:val>
                                        </p:tav>
                                        <p:tav tm="100000">
                                          <p:val>
                                            <p:strVal val="#ppt_h"/>
                                          </p:val>
                                        </p:tav>
                                      </p:tavLst>
                                    </p:anim>
                                    <p:anim calcmode="lin" valueType="num">
                                      <p:cBhvr>
                                        <p:cTn id="133" dur="500" fill="hold"/>
                                        <p:tgtEl>
                                          <p:spTgt spid="27"/>
                                        </p:tgtEl>
                                        <p:attrNameLst>
                                          <p:attrName>style.rotation</p:attrName>
                                        </p:attrNameLst>
                                      </p:cBhvr>
                                      <p:tavLst>
                                        <p:tav tm="0">
                                          <p:val>
                                            <p:fltVal val="360"/>
                                          </p:val>
                                        </p:tav>
                                        <p:tav tm="100000">
                                          <p:val>
                                            <p:fltVal val="0"/>
                                          </p:val>
                                        </p:tav>
                                      </p:tavLst>
                                    </p:anim>
                                    <p:animEffect transition="in" filter="fade">
                                      <p:cBhvr>
                                        <p:cTn id="134" dur="500"/>
                                        <p:tgtEl>
                                          <p:spTgt spid="27"/>
                                        </p:tgtEl>
                                      </p:cBhvr>
                                    </p:animEffect>
                                  </p:childTnLst>
                                </p:cTn>
                              </p:par>
                            </p:childTnLst>
                          </p:cTn>
                        </p:par>
                      </p:childTnLst>
                    </p:cTn>
                  </p:par>
                  <p:par>
                    <p:cTn id="135" fill="hold">
                      <p:stCondLst>
                        <p:cond delay="indefinite"/>
                      </p:stCondLst>
                      <p:childTnLst>
                        <p:par>
                          <p:cTn id="136" fill="hold">
                            <p:stCondLst>
                              <p:cond delay="0"/>
                            </p:stCondLst>
                            <p:childTnLst>
                              <p:par>
                                <p:cTn id="137" presetID="49" presetClass="entr" presetSubtype="0" decel="100000" fill="hold" nodeType="clickEffect">
                                  <p:stCondLst>
                                    <p:cond delay="0"/>
                                  </p:stCondLst>
                                  <p:childTnLst>
                                    <p:set>
                                      <p:cBhvr>
                                        <p:cTn id="138" dur="1" fill="hold">
                                          <p:stCondLst>
                                            <p:cond delay="0"/>
                                          </p:stCondLst>
                                        </p:cTn>
                                        <p:tgtEl>
                                          <p:spTgt spid="28"/>
                                        </p:tgtEl>
                                        <p:attrNameLst>
                                          <p:attrName>style.visibility</p:attrName>
                                        </p:attrNameLst>
                                      </p:cBhvr>
                                      <p:to>
                                        <p:strVal val="visible"/>
                                      </p:to>
                                    </p:set>
                                    <p:anim calcmode="lin" valueType="num">
                                      <p:cBhvr>
                                        <p:cTn id="139" dur="500" fill="hold"/>
                                        <p:tgtEl>
                                          <p:spTgt spid="28"/>
                                        </p:tgtEl>
                                        <p:attrNameLst>
                                          <p:attrName>ppt_w</p:attrName>
                                        </p:attrNameLst>
                                      </p:cBhvr>
                                      <p:tavLst>
                                        <p:tav tm="0">
                                          <p:val>
                                            <p:fltVal val="0"/>
                                          </p:val>
                                        </p:tav>
                                        <p:tav tm="100000">
                                          <p:val>
                                            <p:strVal val="#ppt_w"/>
                                          </p:val>
                                        </p:tav>
                                      </p:tavLst>
                                    </p:anim>
                                    <p:anim calcmode="lin" valueType="num">
                                      <p:cBhvr>
                                        <p:cTn id="140" dur="500" fill="hold"/>
                                        <p:tgtEl>
                                          <p:spTgt spid="28"/>
                                        </p:tgtEl>
                                        <p:attrNameLst>
                                          <p:attrName>ppt_h</p:attrName>
                                        </p:attrNameLst>
                                      </p:cBhvr>
                                      <p:tavLst>
                                        <p:tav tm="0">
                                          <p:val>
                                            <p:fltVal val="0"/>
                                          </p:val>
                                        </p:tav>
                                        <p:tav tm="100000">
                                          <p:val>
                                            <p:strVal val="#ppt_h"/>
                                          </p:val>
                                        </p:tav>
                                      </p:tavLst>
                                    </p:anim>
                                    <p:anim calcmode="lin" valueType="num">
                                      <p:cBhvr>
                                        <p:cTn id="141" dur="500" fill="hold"/>
                                        <p:tgtEl>
                                          <p:spTgt spid="28"/>
                                        </p:tgtEl>
                                        <p:attrNameLst>
                                          <p:attrName>style.rotation</p:attrName>
                                        </p:attrNameLst>
                                      </p:cBhvr>
                                      <p:tavLst>
                                        <p:tav tm="0">
                                          <p:val>
                                            <p:fltVal val="360"/>
                                          </p:val>
                                        </p:tav>
                                        <p:tav tm="100000">
                                          <p:val>
                                            <p:fltVal val="0"/>
                                          </p:val>
                                        </p:tav>
                                      </p:tavLst>
                                    </p:anim>
                                    <p:animEffect transition="in" filter="fade">
                                      <p:cBhvr>
                                        <p:cTn id="142" dur="500"/>
                                        <p:tgtEl>
                                          <p:spTgt spid="28"/>
                                        </p:tgtEl>
                                      </p:cBhvr>
                                    </p:animEffect>
                                  </p:childTnLst>
                                </p:cTn>
                              </p:par>
                            </p:childTnLst>
                          </p:cTn>
                        </p:par>
                      </p:childTnLst>
                    </p:cTn>
                  </p:par>
                  <p:par>
                    <p:cTn id="143" fill="hold">
                      <p:stCondLst>
                        <p:cond delay="indefinite"/>
                      </p:stCondLst>
                      <p:childTnLst>
                        <p:par>
                          <p:cTn id="144" fill="hold">
                            <p:stCondLst>
                              <p:cond delay="0"/>
                            </p:stCondLst>
                            <p:childTnLst>
                              <p:par>
                                <p:cTn id="145" presetID="49" presetClass="entr" presetSubtype="0" decel="100000" fill="hold" nodeType="clickEffect">
                                  <p:stCondLst>
                                    <p:cond delay="0"/>
                                  </p:stCondLst>
                                  <p:childTnLst>
                                    <p:set>
                                      <p:cBhvr>
                                        <p:cTn id="146" dur="1" fill="hold">
                                          <p:stCondLst>
                                            <p:cond delay="0"/>
                                          </p:stCondLst>
                                        </p:cTn>
                                        <p:tgtEl>
                                          <p:spTgt spid="29"/>
                                        </p:tgtEl>
                                        <p:attrNameLst>
                                          <p:attrName>style.visibility</p:attrName>
                                        </p:attrNameLst>
                                      </p:cBhvr>
                                      <p:to>
                                        <p:strVal val="visible"/>
                                      </p:to>
                                    </p:set>
                                    <p:anim calcmode="lin" valueType="num">
                                      <p:cBhvr>
                                        <p:cTn id="147" dur="500" fill="hold"/>
                                        <p:tgtEl>
                                          <p:spTgt spid="29"/>
                                        </p:tgtEl>
                                        <p:attrNameLst>
                                          <p:attrName>ppt_w</p:attrName>
                                        </p:attrNameLst>
                                      </p:cBhvr>
                                      <p:tavLst>
                                        <p:tav tm="0">
                                          <p:val>
                                            <p:fltVal val="0"/>
                                          </p:val>
                                        </p:tav>
                                        <p:tav tm="100000">
                                          <p:val>
                                            <p:strVal val="#ppt_w"/>
                                          </p:val>
                                        </p:tav>
                                      </p:tavLst>
                                    </p:anim>
                                    <p:anim calcmode="lin" valueType="num">
                                      <p:cBhvr>
                                        <p:cTn id="148" dur="500" fill="hold"/>
                                        <p:tgtEl>
                                          <p:spTgt spid="29"/>
                                        </p:tgtEl>
                                        <p:attrNameLst>
                                          <p:attrName>ppt_h</p:attrName>
                                        </p:attrNameLst>
                                      </p:cBhvr>
                                      <p:tavLst>
                                        <p:tav tm="0">
                                          <p:val>
                                            <p:fltVal val="0"/>
                                          </p:val>
                                        </p:tav>
                                        <p:tav tm="100000">
                                          <p:val>
                                            <p:strVal val="#ppt_h"/>
                                          </p:val>
                                        </p:tav>
                                      </p:tavLst>
                                    </p:anim>
                                    <p:anim calcmode="lin" valueType="num">
                                      <p:cBhvr>
                                        <p:cTn id="149" dur="500" fill="hold"/>
                                        <p:tgtEl>
                                          <p:spTgt spid="29"/>
                                        </p:tgtEl>
                                        <p:attrNameLst>
                                          <p:attrName>style.rotation</p:attrName>
                                        </p:attrNameLst>
                                      </p:cBhvr>
                                      <p:tavLst>
                                        <p:tav tm="0">
                                          <p:val>
                                            <p:fltVal val="360"/>
                                          </p:val>
                                        </p:tav>
                                        <p:tav tm="100000">
                                          <p:val>
                                            <p:fltVal val="0"/>
                                          </p:val>
                                        </p:tav>
                                      </p:tavLst>
                                    </p:anim>
                                    <p:animEffect transition="in" filter="fade">
                                      <p:cBhvr>
                                        <p:cTn id="150" dur="500"/>
                                        <p:tgtEl>
                                          <p:spTgt spid="29"/>
                                        </p:tgtEl>
                                      </p:cBhvr>
                                    </p:animEffect>
                                  </p:childTnLst>
                                </p:cTn>
                              </p:par>
                            </p:childTnLst>
                          </p:cTn>
                        </p:par>
                      </p:childTnLst>
                    </p:cTn>
                  </p:par>
                  <p:par>
                    <p:cTn id="151" fill="hold">
                      <p:stCondLst>
                        <p:cond delay="indefinite"/>
                      </p:stCondLst>
                      <p:childTnLst>
                        <p:par>
                          <p:cTn id="152" fill="hold">
                            <p:stCondLst>
                              <p:cond delay="0"/>
                            </p:stCondLst>
                            <p:childTnLst>
                              <p:par>
                                <p:cTn id="153" presetID="49" presetClass="entr" presetSubtype="0" decel="100000" fill="hold" nodeType="clickEffect">
                                  <p:stCondLst>
                                    <p:cond delay="0"/>
                                  </p:stCondLst>
                                  <p:childTnLst>
                                    <p:set>
                                      <p:cBhvr>
                                        <p:cTn id="154" dur="1" fill="hold">
                                          <p:stCondLst>
                                            <p:cond delay="0"/>
                                          </p:stCondLst>
                                        </p:cTn>
                                        <p:tgtEl>
                                          <p:spTgt spid="30"/>
                                        </p:tgtEl>
                                        <p:attrNameLst>
                                          <p:attrName>style.visibility</p:attrName>
                                        </p:attrNameLst>
                                      </p:cBhvr>
                                      <p:to>
                                        <p:strVal val="visible"/>
                                      </p:to>
                                    </p:set>
                                    <p:anim calcmode="lin" valueType="num">
                                      <p:cBhvr>
                                        <p:cTn id="155" dur="500" fill="hold"/>
                                        <p:tgtEl>
                                          <p:spTgt spid="30"/>
                                        </p:tgtEl>
                                        <p:attrNameLst>
                                          <p:attrName>ppt_w</p:attrName>
                                        </p:attrNameLst>
                                      </p:cBhvr>
                                      <p:tavLst>
                                        <p:tav tm="0">
                                          <p:val>
                                            <p:fltVal val="0"/>
                                          </p:val>
                                        </p:tav>
                                        <p:tav tm="100000">
                                          <p:val>
                                            <p:strVal val="#ppt_w"/>
                                          </p:val>
                                        </p:tav>
                                      </p:tavLst>
                                    </p:anim>
                                    <p:anim calcmode="lin" valueType="num">
                                      <p:cBhvr>
                                        <p:cTn id="156" dur="500" fill="hold"/>
                                        <p:tgtEl>
                                          <p:spTgt spid="30"/>
                                        </p:tgtEl>
                                        <p:attrNameLst>
                                          <p:attrName>ppt_h</p:attrName>
                                        </p:attrNameLst>
                                      </p:cBhvr>
                                      <p:tavLst>
                                        <p:tav tm="0">
                                          <p:val>
                                            <p:fltVal val="0"/>
                                          </p:val>
                                        </p:tav>
                                        <p:tav tm="100000">
                                          <p:val>
                                            <p:strVal val="#ppt_h"/>
                                          </p:val>
                                        </p:tav>
                                      </p:tavLst>
                                    </p:anim>
                                    <p:anim calcmode="lin" valueType="num">
                                      <p:cBhvr>
                                        <p:cTn id="157" dur="500" fill="hold"/>
                                        <p:tgtEl>
                                          <p:spTgt spid="30"/>
                                        </p:tgtEl>
                                        <p:attrNameLst>
                                          <p:attrName>style.rotation</p:attrName>
                                        </p:attrNameLst>
                                      </p:cBhvr>
                                      <p:tavLst>
                                        <p:tav tm="0">
                                          <p:val>
                                            <p:fltVal val="360"/>
                                          </p:val>
                                        </p:tav>
                                        <p:tav tm="100000">
                                          <p:val>
                                            <p:fltVal val="0"/>
                                          </p:val>
                                        </p:tav>
                                      </p:tavLst>
                                    </p:anim>
                                    <p:animEffect transition="in" filter="fade">
                                      <p:cBhvr>
                                        <p:cTn id="15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WordArt 5"/>
          <p:cNvSpPr>
            <a:spLocks noChangeArrowheads="1" noChangeShapeType="1" noTextEdit="1"/>
          </p:cNvSpPr>
          <p:nvPr/>
        </p:nvSpPr>
        <p:spPr bwMode="auto">
          <a:xfrm>
            <a:off x="324495" y="44624"/>
            <a:ext cx="3527425" cy="5746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2800" kern="10" dirty="0">
                <a:ln w="9525">
                  <a:solidFill>
                    <a:srgbClr val="000000"/>
                  </a:solidFill>
                  <a:round/>
                  <a:headEnd/>
                  <a:tailEnd/>
                </a:ln>
                <a:solidFill>
                  <a:srgbClr val="FFFFFF"/>
                </a:solidFill>
                <a:latin typeface="Arial Black"/>
              </a:rPr>
              <a:t>Los </a:t>
            </a:r>
            <a:r>
              <a:rPr lang="en-GB" sz="2800" kern="10" dirty="0" err="1">
                <a:ln w="9525">
                  <a:solidFill>
                    <a:srgbClr val="000000"/>
                  </a:solidFill>
                  <a:round/>
                  <a:headEnd/>
                  <a:tailEnd/>
                </a:ln>
                <a:solidFill>
                  <a:srgbClr val="FFFFFF"/>
                </a:solidFill>
                <a:latin typeface="Arial Black"/>
              </a:rPr>
              <a:t>programas</a:t>
            </a:r>
            <a:r>
              <a:rPr lang="en-GB" sz="2800" kern="10" dirty="0">
                <a:ln w="9525">
                  <a:solidFill>
                    <a:srgbClr val="000000"/>
                  </a:solidFill>
                  <a:round/>
                  <a:headEnd/>
                  <a:tailEnd/>
                </a:ln>
                <a:solidFill>
                  <a:srgbClr val="FFFFFF"/>
                </a:solidFill>
                <a:latin typeface="Arial Black"/>
              </a:rPr>
              <a:t> </a:t>
            </a:r>
          </a:p>
          <a:p>
            <a:pPr algn="ctr"/>
            <a:r>
              <a:rPr lang="en-GB" sz="2800" kern="10" dirty="0">
                <a:ln w="9525">
                  <a:solidFill>
                    <a:srgbClr val="000000"/>
                  </a:solidFill>
                  <a:round/>
                  <a:headEnd/>
                  <a:tailEnd/>
                </a:ln>
                <a:solidFill>
                  <a:srgbClr val="FFFFFF"/>
                </a:solidFill>
                <a:latin typeface="Arial Black"/>
              </a:rPr>
              <a:t>de </a:t>
            </a:r>
            <a:r>
              <a:rPr lang="en-GB" sz="2800" kern="10" dirty="0" err="1">
                <a:ln w="9525">
                  <a:solidFill>
                    <a:srgbClr val="000000"/>
                  </a:solidFill>
                  <a:round/>
                  <a:headEnd/>
                  <a:tailEnd/>
                </a:ln>
                <a:solidFill>
                  <a:srgbClr val="FFFFFF"/>
                </a:solidFill>
                <a:latin typeface="Arial Black"/>
              </a:rPr>
              <a:t>televisión</a:t>
            </a:r>
            <a:endParaRPr lang="en-GB" sz="2800" kern="10" dirty="0">
              <a:ln w="9525">
                <a:solidFill>
                  <a:srgbClr val="000000"/>
                </a:solidFill>
                <a:round/>
                <a:headEnd/>
                <a:tailEnd/>
              </a:ln>
              <a:solidFill>
                <a:srgbClr val="FFFFFF"/>
              </a:solidFill>
              <a:latin typeface="Arial Black"/>
            </a:endParaRPr>
          </a:p>
        </p:txBody>
      </p:sp>
      <p:sp>
        <p:nvSpPr>
          <p:cNvPr id="6151" name="WordArt 7"/>
          <p:cNvSpPr>
            <a:spLocks noChangeArrowheads="1" noChangeShapeType="1" noTextEdit="1"/>
          </p:cNvSpPr>
          <p:nvPr/>
        </p:nvSpPr>
        <p:spPr bwMode="auto">
          <a:xfrm rot="5400000">
            <a:off x="6925469" y="2516064"/>
            <a:ext cx="3529013" cy="3143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3600" kern="10" dirty="0" err="1">
                <a:ln w="9525">
                  <a:solidFill>
                    <a:srgbClr val="000000"/>
                  </a:solidFill>
                  <a:round/>
                  <a:headEnd/>
                  <a:tailEnd/>
                </a:ln>
                <a:solidFill>
                  <a:srgbClr val="FFFFFF"/>
                </a:solidFill>
                <a:latin typeface="Arial Black"/>
              </a:rPr>
              <a:t>las</a:t>
            </a:r>
            <a:r>
              <a:rPr lang="en-GB" sz="3600" kern="10" dirty="0">
                <a:ln w="9525">
                  <a:solidFill>
                    <a:srgbClr val="000000"/>
                  </a:solidFill>
                  <a:round/>
                  <a:headEnd/>
                  <a:tailEnd/>
                </a:ln>
                <a:solidFill>
                  <a:srgbClr val="FFFFFF"/>
                </a:solidFill>
                <a:latin typeface="Arial Black"/>
              </a:rPr>
              <a:t> </a:t>
            </a:r>
            <a:r>
              <a:rPr lang="en-GB" sz="3600" kern="10" dirty="0" err="1">
                <a:ln w="9525">
                  <a:solidFill>
                    <a:srgbClr val="000000"/>
                  </a:solidFill>
                  <a:round/>
                  <a:headEnd/>
                  <a:tailEnd/>
                </a:ln>
                <a:solidFill>
                  <a:srgbClr val="FFFFFF"/>
                </a:solidFill>
                <a:latin typeface="Arial Black"/>
              </a:rPr>
              <a:t>opiniones</a:t>
            </a:r>
            <a:endParaRPr lang="en-GB" sz="3600" kern="10" dirty="0">
              <a:ln w="9525">
                <a:solidFill>
                  <a:srgbClr val="000000"/>
                </a:solidFill>
                <a:round/>
                <a:headEnd/>
                <a:tailEnd/>
              </a:ln>
              <a:solidFill>
                <a:srgbClr val="FFFFFF"/>
              </a:solidFill>
              <a:latin typeface="Arial Black"/>
            </a:endParaRPr>
          </a:p>
        </p:txBody>
      </p:sp>
      <p:sp>
        <p:nvSpPr>
          <p:cNvPr id="6153" name="Line 9"/>
          <p:cNvSpPr>
            <a:spLocks noChangeShapeType="1"/>
          </p:cNvSpPr>
          <p:nvPr/>
        </p:nvSpPr>
        <p:spPr bwMode="auto">
          <a:xfrm>
            <a:off x="4355976" y="4797425"/>
            <a:ext cx="47880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54" name="Text Box 10"/>
          <p:cNvSpPr txBox="1">
            <a:spLocks noChangeArrowheads="1"/>
          </p:cNvSpPr>
          <p:nvPr/>
        </p:nvSpPr>
        <p:spPr bwMode="auto">
          <a:xfrm>
            <a:off x="4284663" y="4892675"/>
            <a:ext cx="4859337"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400" dirty="0">
                <a:latin typeface="Arial" charset="0"/>
              </a:rPr>
              <a:t>(no) me </a:t>
            </a:r>
            <a:r>
              <a:rPr lang="en-GB" sz="1400" dirty="0" err="1">
                <a:latin typeface="Arial" charset="0"/>
              </a:rPr>
              <a:t>gustan</a:t>
            </a:r>
            <a:r>
              <a:rPr lang="en-GB" sz="1400" dirty="0">
                <a:latin typeface="Arial" charset="0"/>
              </a:rPr>
              <a:t> los/</a:t>
            </a:r>
            <a:r>
              <a:rPr lang="en-GB" sz="1400" dirty="0" err="1">
                <a:latin typeface="Arial" charset="0"/>
              </a:rPr>
              <a:t>las</a:t>
            </a:r>
            <a:r>
              <a:rPr lang="en-GB" sz="1400" dirty="0">
                <a:latin typeface="Arial" charset="0"/>
              </a:rPr>
              <a:t>……………</a:t>
            </a:r>
            <a:r>
              <a:rPr lang="en-GB" sz="1400" dirty="0" err="1">
                <a:latin typeface="Arial" charset="0"/>
              </a:rPr>
              <a:t>porque</a:t>
            </a:r>
            <a:endParaRPr lang="en-GB" sz="1400" dirty="0">
              <a:latin typeface="Arial" charset="0"/>
            </a:endParaRPr>
          </a:p>
          <a:p>
            <a:pPr>
              <a:spcBef>
                <a:spcPct val="50000"/>
              </a:spcBef>
            </a:pPr>
            <a:r>
              <a:rPr lang="en-GB" sz="1400" dirty="0">
                <a:latin typeface="Arial" charset="0"/>
              </a:rPr>
              <a:t>me </a:t>
            </a:r>
            <a:r>
              <a:rPr lang="en-GB" sz="1400" dirty="0" err="1">
                <a:latin typeface="Arial" charset="0"/>
              </a:rPr>
              <a:t>encantan</a:t>
            </a:r>
            <a:r>
              <a:rPr lang="en-GB" sz="1400" dirty="0">
                <a:latin typeface="Arial" charset="0"/>
              </a:rPr>
              <a:t> los/</a:t>
            </a:r>
            <a:r>
              <a:rPr lang="en-GB" sz="1400" dirty="0" err="1">
                <a:latin typeface="Arial" charset="0"/>
              </a:rPr>
              <a:t>las</a:t>
            </a:r>
            <a:r>
              <a:rPr lang="en-GB" sz="1400" dirty="0">
                <a:latin typeface="Arial" charset="0"/>
              </a:rPr>
              <a:t> ………. </a:t>
            </a:r>
            <a:r>
              <a:rPr lang="en-GB" sz="1400" dirty="0" err="1">
                <a:latin typeface="Arial" charset="0"/>
              </a:rPr>
              <a:t>porque</a:t>
            </a:r>
            <a:endParaRPr lang="en-GB" sz="1400" dirty="0">
              <a:latin typeface="Arial" charset="0"/>
            </a:endParaRPr>
          </a:p>
          <a:p>
            <a:pPr>
              <a:spcBef>
                <a:spcPct val="50000"/>
              </a:spcBef>
            </a:pPr>
            <a:r>
              <a:rPr lang="en-GB" sz="1400" dirty="0" err="1">
                <a:latin typeface="Arial" charset="0"/>
              </a:rPr>
              <a:t>prefiero</a:t>
            </a:r>
            <a:r>
              <a:rPr lang="en-GB" sz="1400" dirty="0">
                <a:latin typeface="Arial" charset="0"/>
              </a:rPr>
              <a:t> los/</a:t>
            </a:r>
            <a:r>
              <a:rPr lang="en-GB" sz="1400" dirty="0" err="1">
                <a:latin typeface="Arial" charset="0"/>
              </a:rPr>
              <a:t>las</a:t>
            </a:r>
            <a:r>
              <a:rPr lang="en-GB" sz="1400" dirty="0">
                <a:latin typeface="Arial" charset="0"/>
              </a:rPr>
              <a:t>……………a los/</a:t>
            </a:r>
            <a:r>
              <a:rPr lang="en-GB" sz="1400" dirty="0" err="1">
                <a:latin typeface="Arial" charset="0"/>
              </a:rPr>
              <a:t>las</a:t>
            </a:r>
            <a:r>
              <a:rPr lang="en-GB" sz="1400" dirty="0">
                <a:latin typeface="Arial" charset="0"/>
              </a:rPr>
              <a:t>…………</a:t>
            </a:r>
          </a:p>
          <a:p>
            <a:pPr>
              <a:spcBef>
                <a:spcPct val="50000"/>
              </a:spcBef>
            </a:pPr>
            <a:r>
              <a:rPr lang="en-GB" sz="1400" dirty="0">
                <a:latin typeface="Arial" charset="0"/>
              </a:rPr>
              <a:t>no me </a:t>
            </a:r>
            <a:r>
              <a:rPr lang="en-GB" sz="1400" dirty="0" err="1">
                <a:latin typeface="Arial" charset="0"/>
              </a:rPr>
              <a:t>gustan</a:t>
            </a:r>
            <a:r>
              <a:rPr lang="en-GB" sz="1400" dirty="0">
                <a:latin typeface="Arial" charset="0"/>
              </a:rPr>
              <a:t> </a:t>
            </a:r>
            <a:r>
              <a:rPr lang="en-GB" sz="1400" dirty="0" err="1">
                <a:latin typeface="Arial" charset="0"/>
              </a:rPr>
              <a:t>ni</a:t>
            </a:r>
            <a:r>
              <a:rPr lang="en-GB" sz="1400" dirty="0">
                <a:latin typeface="Arial" charset="0"/>
              </a:rPr>
              <a:t> los/</a:t>
            </a:r>
            <a:r>
              <a:rPr lang="en-GB" sz="1400" dirty="0" err="1">
                <a:latin typeface="Arial" charset="0"/>
              </a:rPr>
              <a:t>las</a:t>
            </a:r>
            <a:r>
              <a:rPr lang="en-GB" sz="1400" dirty="0">
                <a:latin typeface="Arial" charset="0"/>
              </a:rPr>
              <a:t>……………..</a:t>
            </a:r>
            <a:r>
              <a:rPr lang="en-GB" sz="1400" dirty="0" err="1">
                <a:latin typeface="Arial" charset="0"/>
              </a:rPr>
              <a:t>ni</a:t>
            </a:r>
            <a:r>
              <a:rPr lang="en-GB" sz="1400" dirty="0">
                <a:latin typeface="Arial" charset="0"/>
              </a:rPr>
              <a:t> los/</a:t>
            </a:r>
            <a:r>
              <a:rPr lang="en-GB" sz="1400" dirty="0" err="1">
                <a:latin typeface="Arial" charset="0"/>
              </a:rPr>
              <a:t>las</a:t>
            </a:r>
            <a:r>
              <a:rPr lang="en-GB" sz="1400" dirty="0">
                <a:latin typeface="Arial" charset="0"/>
              </a:rPr>
              <a:t>…………..</a:t>
            </a:r>
          </a:p>
          <a:p>
            <a:pPr>
              <a:spcBef>
                <a:spcPct val="50000"/>
              </a:spcBef>
            </a:pPr>
            <a:r>
              <a:rPr lang="en-GB" sz="1400" dirty="0" err="1">
                <a:latin typeface="Arial" charset="0"/>
              </a:rPr>
              <a:t>es</a:t>
            </a:r>
            <a:r>
              <a:rPr lang="en-GB" sz="1400" dirty="0">
                <a:latin typeface="Arial" charset="0"/>
              </a:rPr>
              <a:t> </a:t>
            </a:r>
            <a:r>
              <a:rPr lang="en-GB" sz="1400" dirty="0" err="1">
                <a:latin typeface="Arial" charset="0"/>
              </a:rPr>
              <a:t>una</a:t>
            </a:r>
            <a:r>
              <a:rPr lang="en-GB" sz="1400" dirty="0">
                <a:latin typeface="Arial" charset="0"/>
              </a:rPr>
              <a:t> </a:t>
            </a:r>
            <a:r>
              <a:rPr lang="en-GB" sz="1400" dirty="0" err="1">
                <a:latin typeface="Arial" charset="0"/>
              </a:rPr>
              <a:t>historia</a:t>
            </a:r>
            <a:r>
              <a:rPr lang="en-GB" sz="1400" dirty="0">
                <a:latin typeface="Arial" charset="0"/>
              </a:rPr>
              <a:t> de…………….</a:t>
            </a:r>
          </a:p>
          <a:p>
            <a:pPr>
              <a:spcBef>
                <a:spcPct val="50000"/>
              </a:spcBef>
            </a:pPr>
            <a:r>
              <a:rPr lang="en-GB" sz="1400" dirty="0" err="1">
                <a:latin typeface="Arial" charset="0"/>
              </a:rPr>
              <a:t>cuenta</a:t>
            </a:r>
            <a:r>
              <a:rPr lang="en-GB" sz="1400" dirty="0">
                <a:latin typeface="Arial" charset="0"/>
              </a:rPr>
              <a:t> la </a:t>
            </a:r>
            <a:r>
              <a:rPr lang="en-GB" sz="1400" dirty="0" err="1">
                <a:latin typeface="Arial" charset="0"/>
              </a:rPr>
              <a:t>historia</a:t>
            </a:r>
            <a:r>
              <a:rPr lang="en-GB" sz="1400" dirty="0">
                <a:latin typeface="Arial" charset="0"/>
              </a:rPr>
              <a:t> de…………/se </a:t>
            </a:r>
            <a:r>
              <a:rPr lang="en-GB" sz="1400" dirty="0" err="1">
                <a:latin typeface="Arial" charset="0"/>
              </a:rPr>
              <a:t>trata</a:t>
            </a:r>
            <a:r>
              <a:rPr lang="en-GB" sz="1400" dirty="0">
                <a:latin typeface="Arial" charset="0"/>
              </a:rPr>
              <a:t> de………</a:t>
            </a:r>
            <a:endParaRPr lang="en-US" sz="14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59541923"/>
              </p:ext>
            </p:extLst>
          </p:nvPr>
        </p:nvGraphicFramePr>
        <p:xfrm>
          <a:off x="0" y="706950"/>
          <a:ext cx="4355976" cy="6267698"/>
        </p:xfrm>
        <a:graphic>
          <a:graphicData uri="http://schemas.openxmlformats.org/drawingml/2006/table">
            <a:tbl>
              <a:tblPr firstRow="1" bandRow="1">
                <a:tableStyleId>{5940675A-B579-460E-94D1-54222C63F5DA}</a:tableStyleId>
              </a:tblPr>
              <a:tblGrid>
                <a:gridCol w="2331621"/>
                <a:gridCol w="2024355"/>
              </a:tblGrid>
              <a:tr h="401518">
                <a:tc>
                  <a:txBody>
                    <a:bodyPr/>
                    <a:lstStyle/>
                    <a:p>
                      <a:r>
                        <a:rPr lang="en-GB" sz="1400" dirty="0" smtClean="0"/>
                        <a:t>a documentary</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game show</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the weather forecast</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music programme</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sports</a:t>
                      </a:r>
                      <a:r>
                        <a:rPr lang="en-GB" sz="1400" baseline="0" dirty="0" smtClean="0"/>
                        <a:t> programme</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anuncio</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programa</a:t>
                      </a:r>
                      <a:r>
                        <a:rPr lang="en-GB" sz="1400" dirty="0" smtClean="0"/>
                        <a:t> </a:t>
                      </a:r>
                      <a:r>
                        <a:rPr lang="en-GB" sz="1400" dirty="0" err="1" smtClean="0"/>
                        <a:t>infantil</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9804">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programa</a:t>
                      </a:r>
                      <a:r>
                        <a:rPr lang="en-GB" sz="1400" dirty="0" smtClean="0"/>
                        <a:t> de </a:t>
                      </a:r>
                      <a:r>
                        <a:rPr lang="en-GB" sz="1400" dirty="0" err="1" smtClean="0"/>
                        <a:t>tele-realidad</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programa</a:t>
                      </a:r>
                      <a:r>
                        <a:rPr lang="en-GB" sz="1400" dirty="0" smtClean="0"/>
                        <a:t> de </a:t>
                      </a:r>
                      <a:r>
                        <a:rPr lang="en-GB" sz="1400" dirty="0" err="1" smtClean="0"/>
                        <a:t>entrevistas</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cartoons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the news</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series</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soap opera</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film</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comedy</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83721277"/>
              </p:ext>
            </p:extLst>
          </p:nvPr>
        </p:nvGraphicFramePr>
        <p:xfrm>
          <a:off x="4572000" y="260648"/>
          <a:ext cx="3816424" cy="4392484"/>
        </p:xfrm>
        <a:graphic>
          <a:graphicData uri="http://schemas.openxmlformats.org/drawingml/2006/table">
            <a:tbl>
              <a:tblPr firstRow="1" bandRow="1">
                <a:tableStyleId>{5940675A-B579-460E-94D1-54222C63F5DA}</a:tableStyleId>
              </a:tblPr>
              <a:tblGrid>
                <a:gridCol w="2042815"/>
                <a:gridCol w="1773609"/>
              </a:tblGrid>
              <a:tr h="331138">
                <a:tc>
                  <a:txBody>
                    <a:bodyPr/>
                    <a:lstStyle/>
                    <a:p>
                      <a:r>
                        <a:rPr lang="en-GB" sz="1400" dirty="0" smtClean="0"/>
                        <a:t>great / fantastic</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emocionante</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impresionante</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interesting</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good</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gracioso</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comical</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8828">
                <a:tc>
                  <a:txBody>
                    <a:bodyPr/>
                    <a:lstStyle/>
                    <a:p>
                      <a:r>
                        <a:rPr lang="en-GB" sz="1400" dirty="0" smtClean="0"/>
                        <a:t>informative</a:t>
                      </a:r>
                      <a:r>
                        <a:rPr lang="en-GB" sz="1400" baseline="0" dirty="0" smtClean="0"/>
                        <a:t> / educational</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útil</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stupid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tonto</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infantil</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useless</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boring</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14420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MCj023819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92319" y="365919"/>
            <a:ext cx="439738" cy="6746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1156804"/>
              </p:ext>
            </p:extLst>
          </p:nvPr>
        </p:nvGraphicFramePr>
        <p:xfrm>
          <a:off x="467544" y="548680"/>
          <a:ext cx="7776864" cy="5534050"/>
        </p:xfrm>
        <a:graphic>
          <a:graphicData uri="http://schemas.openxmlformats.org/drawingml/2006/table">
            <a:tbl>
              <a:tblPr firstRow="1" bandRow="1">
                <a:tableStyleId>{5940675A-B579-460E-94D1-54222C63F5DA}</a:tableStyleId>
              </a:tblPr>
              <a:tblGrid>
                <a:gridCol w="826766"/>
                <a:gridCol w="3061666"/>
                <a:gridCol w="1944216"/>
                <a:gridCol w="1944216"/>
              </a:tblGrid>
              <a:tr h="1106810">
                <a:tc>
                  <a:txBody>
                    <a:bodyPr/>
                    <a:lstStyle/>
                    <a:p>
                      <a:pPr algn="ctr"/>
                      <a:endParaRPr lang="en-GB" sz="2800" b="1" dirty="0"/>
                    </a:p>
                  </a:txBody>
                  <a:tcPr anchor="ctr"/>
                </a:tc>
                <a:tc>
                  <a:txBody>
                    <a:bodyPr/>
                    <a:lstStyle/>
                    <a:p>
                      <a:r>
                        <a:rPr lang="en-GB" sz="2800" b="1" dirty="0" smtClean="0"/>
                        <a:t>Name of programme</a:t>
                      </a:r>
                      <a:endParaRPr lang="en-GB" sz="2800" b="1" dirty="0"/>
                    </a:p>
                  </a:txBody>
                  <a:tcPr anchor="ctr"/>
                </a:tc>
                <a:tc>
                  <a:txBody>
                    <a:bodyPr/>
                    <a:lstStyle/>
                    <a:p>
                      <a:r>
                        <a:rPr lang="en-GB" sz="2800" b="1" dirty="0" smtClean="0"/>
                        <a:t>Type</a:t>
                      </a:r>
                      <a:endParaRPr lang="en-GB" sz="2800" b="1" dirty="0"/>
                    </a:p>
                  </a:txBody>
                  <a:tcPr anchor="ctr"/>
                </a:tc>
                <a:tc>
                  <a:txBody>
                    <a:bodyPr/>
                    <a:lstStyle/>
                    <a:p>
                      <a:r>
                        <a:rPr lang="en-GB" sz="2800" b="1" dirty="0" smtClean="0"/>
                        <a:t>2 details</a:t>
                      </a:r>
                      <a:endParaRPr lang="en-GB" sz="2800" b="1" dirty="0"/>
                    </a:p>
                  </a:txBody>
                  <a:tcPr anchor="ctr"/>
                </a:tc>
              </a:tr>
              <a:tr h="1106810">
                <a:tc>
                  <a:txBody>
                    <a:bodyPr/>
                    <a:lstStyle/>
                    <a:p>
                      <a:pPr algn="ctr"/>
                      <a:r>
                        <a:rPr lang="en-GB" sz="2800" b="1" dirty="0" smtClean="0"/>
                        <a:t>1</a:t>
                      </a:r>
                      <a:endParaRPr lang="en-GB" sz="2800" b="1" dirty="0"/>
                    </a:p>
                  </a:txBody>
                  <a:tcPr anchor="ctr"/>
                </a:tc>
                <a:tc>
                  <a:txBody>
                    <a:bodyPr/>
                    <a:lstStyle/>
                    <a:p>
                      <a:endParaRPr lang="en-GB" sz="2800" b="1" dirty="0"/>
                    </a:p>
                  </a:txBody>
                  <a:tcPr anchor="ctr"/>
                </a:tc>
                <a:tc>
                  <a:txBody>
                    <a:bodyPr/>
                    <a:lstStyle/>
                    <a:p>
                      <a:endParaRPr lang="en-GB" sz="2800" b="1" dirty="0"/>
                    </a:p>
                  </a:txBody>
                  <a:tcPr anchor="ctr"/>
                </a:tc>
                <a:tc>
                  <a:txBody>
                    <a:bodyPr/>
                    <a:lstStyle/>
                    <a:p>
                      <a:endParaRPr lang="en-GB" sz="2800" b="1"/>
                    </a:p>
                  </a:txBody>
                  <a:tcPr anchor="ctr"/>
                </a:tc>
              </a:tr>
              <a:tr h="1106810">
                <a:tc>
                  <a:txBody>
                    <a:bodyPr/>
                    <a:lstStyle/>
                    <a:p>
                      <a:pPr algn="ctr"/>
                      <a:r>
                        <a:rPr lang="en-GB" sz="2800" b="1" dirty="0" smtClean="0"/>
                        <a:t>2</a:t>
                      </a:r>
                      <a:endParaRPr lang="en-GB" sz="2800" b="1" dirty="0"/>
                    </a:p>
                  </a:txBody>
                  <a:tcPr anchor="ctr"/>
                </a:tc>
                <a:tc>
                  <a:txBody>
                    <a:bodyPr/>
                    <a:lstStyle/>
                    <a:p>
                      <a:endParaRPr lang="en-GB" sz="2800" b="1"/>
                    </a:p>
                  </a:txBody>
                  <a:tcPr anchor="ctr"/>
                </a:tc>
                <a:tc>
                  <a:txBody>
                    <a:bodyPr/>
                    <a:lstStyle/>
                    <a:p>
                      <a:endParaRPr lang="en-GB" sz="2800" b="1" dirty="0"/>
                    </a:p>
                  </a:txBody>
                  <a:tcPr anchor="ctr"/>
                </a:tc>
                <a:tc>
                  <a:txBody>
                    <a:bodyPr/>
                    <a:lstStyle/>
                    <a:p>
                      <a:endParaRPr lang="en-GB" sz="2800" b="1"/>
                    </a:p>
                  </a:txBody>
                  <a:tcPr anchor="ctr"/>
                </a:tc>
              </a:tr>
              <a:tr h="1106810">
                <a:tc>
                  <a:txBody>
                    <a:bodyPr/>
                    <a:lstStyle/>
                    <a:p>
                      <a:pPr algn="ctr"/>
                      <a:r>
                        <a:rPr lang="en-GB" sz="2800" b="1" dirty="0" smtClean="0"/>
                        <a:t>3</a:t>
                      </a:r>
                      <a:endParaRPr lang="en-GB" sz="2800" b="1" dirty="0"/>
                    </a:p>
                  </a:txBody>
                  <a:tcPr anchor="ctr"/>
                </a:tc>
                <a:tc>
                  <a:txBody>
                    <a:bodyPr/>
                    <a:lstStyle/>
                    <a:p>
                      <a:endParaRPr lang="en-GB" sz="2800" b="1"/>
                    </a:p>
                  </a:txBody>
                  <a:tcPr anchor="ctr"/>
                </a:tc>
                <a:tc>
                  <a:txBody>
                    <a:bodyPr/>
                    <a:lstStyle/>
                    <a:p>
                      <a:endParaRPr lang="en-GB" sz="2800" b="1" dirty="0"/>
                    </a:p>
                  </a:txBody>
                  <a:tcPr anchor="ctr"/>
                </a:tc>
                <a:tc>
                  <a:txBody>
                    <a:bodyPr/>
                    <a:lstStyle/>
                    <a:p>
                      <a:endParaRPr lang="en-GB" sz="2800" b="1" dirty="0"/>
                    </a:p>
                  </a:txBody>
                  <a:tcPr anchor="ctr"/>
                </a:tc>
              </a:tr>
              <a:tr h="1106810">
                <a:tc>
                  <a:txBody>
                    <a:bodyPr/>
                    <a:lstStyle/>
                    <a:p>
                      <a:pPr algn="ctr"/>
                      <a:r>
                        <a:rPr lang="en-GB" sz="2800" b="1" dirty="0" smtClean="0"/>
                        <a:t>4</a:t>
                      </a:r>
                      <a:endParaRPr lang="en-GB" sz="2800" b="1" dirty="0"/>
                    </a:p>
                  </a:txBody>
                  <a:tcPr anchor="ctr"/>
                </a:tc>
                <a:tc>
                  <a:txBody>
                    <a:bodyPr/>
                    <a:lstStyle/>
                    <a:p>
                      <a:endParaRPr lang="en-GB" sz="2800" b="1"/>
                    </a:p>
                  </a:txBody>
                  <a:tcPr anchor="ctr"/>
                </a:tc>
                <a:tc>
                  <a:txBody>
                    <a:bodyPr/>
                    <a:lstStyle/>
                    <a:p>
                      <a:endParaRPr lang="en-GB" sz="2800" b="1"/>
                    </a:p>
                  </a:txBody>
                  <a:tcPr anchor="ctr"/>
                </a:tc>
                <a:tc>
                  <a:txBody>
                    <a:bodyPr/>
                    <a:lstStyle/>
                    <a:p>
                      <a:endParaRPr lang="en-GB" sz="2800" b="1" dirty="0"/>
                    </a:p>
                  </a:txBody>
                  <a:tcPr anchor="ctr"/>
                </a:tc>
              </a:tr>
            </a:tbl>
          </a:graphicData>
        </a:graphic>
      </p:graphicFrame>
      <p:sp>
        <p:nvSpPr>
          <p:cNvPr id="4" name="TextBox 3"/>
          <p:cNvSpPr txBox="1"/>
          <p:nvPr/>
        </p:nvSpPr>
        <p:spPr>
          <a:xfrm>
            <a:off x="4332065" y="6234608"/>
            <a:ext cx="4499992" cy="369332"/>
          </a:xfrm>
          <a:prstGeom prst="rect">
            <a:avLst/>
          </a:prstGeom>
          <a:noFill/>
        </p:spPr>
        <p:txBody>
          <a:bodyPr wrap="square" rtlCol="0">
            <a:spAutoFit/>
          </a:bodyPr>
          <a:lstStyle/>
          <a:p>
            <a:pPr algn="r"/>
            <a:r>
              <a:rPr lang="en-GB" dirty="0" smtClean="0"/>
              <a:t>Edexcel p.101 </a:t>
            </a:r>
            <a:r>
              <a:rPr lang="en-GB" dirty="0" err="1" smtClean="0"/>
              <a:t>Ejercicio</a:t>
            </a:r>
            <a:r>
              <a:rPr lang="en-GB" dirty="0" smtClean="0"/>
              <a:t> 5</a:t>
            </a:r>
            <a:endParaRPr lang="en-GB" dirty="0"/>
          </a:p>
        </p:txBody>
      </p:sp>
    </p:spTree>
    <p:extLst>
      <p:ext uri="{BB962C8B-B14F-4D97-AF65-F5344CB8AC3E}">
        <p14:creationId xmlns:p14="http://schemas.microsoft.com/office/powerpoint/2010/main" val="1449236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MCj023819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7576" y="89694"/>
            <a:ext cx="439738" cy="6746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95443271"/>
              </p:ext>
            </p:extLst>
          </p:nvPr>
        </p:nvGraphicFramePr>
        <p:xfrm>
          <a:off x="179512" y="631254"/>
          <a:ext cx="8640960" cy="5534050"/>
        </p:xfrm>
        <a:graphic>
          <a:graphicData uri="http://schemas.openxmlformats.org/drawingml/2006/table">
            <a:tbl>
              <a:tblPr firstRow="1" bandRow="1">
                <a:tableStyleId>{5940675A-B579-460E-94D1-54222C63F5DA}</a:tableStyleId>
              </a:tblPr>
              <a:tblGrid>
                <a:gridCol w="826766"/>
                <a:gridCol w="3061666"/>
                <a:gridCol w="1944216"/>
                <a:gridCol w="2808312"/>
              </a:tblGrid>
              <a:tr h="1106810">
                <a:tc>
                  <a:txBody>
                    <a:bodyPr/>
                    <a:lstStyle/>
                    <a:p>
                      <a:pPr algn="ctr"/>
                      <a:endParaRPr lang="en-GB" sz="2800" b="1" dirty="0"/>
                    </a:p>
                  </a:txBody>
                  <a:tcPr anchor="ctr"/>
                </a:tc>
                <a:tc>
                  <a:txBody>
                    <a:bodyPr/>
                    <a:lstStyle/>
                    <a:p>
                      <a:r>
                        <a:rPr lang="en-GB" sz="2800" b="1" dirty="0" smtClean="0"/>
                        <a:t>Name of programme</a:t>
                      </a:r>
                      <a:endParaRPr lang="en-GB" sz="2800" b="1" dirty="0"/>
                    </a:p>
                  </a:txBody>
                  <a:tcPr anchor="ctr"/>
                </a:tc>
                <a:tc>
                  <a:txBody>
                    <a:bodyPr/>
                    <a:lstStyle/>
                    <a:p>
                      <a:r>
                        <a:rPr lang="en-GB" sz="2800" b="1" dirty="0" smtClean="0"/>
                        <a:t>Type</a:t>
                      </a:r>
                      <a:endParaRPr lang="en-GB" sz="2800" b="1" dirty="0"/>
                    </a:p>
                  </a:txBody>
                  <a:tcPr anchor="ctr"/>
                </a:tc>
                <a:tc>
                  <a:txBody>
                    <a:bodyPr/>
                    <a:lstStyle/>
                    <a:p>
                      <a:r>
                        <a:rPr lang="en-GB" sz="2800" b="1" dirty="0" smtClean="0"/>
                        <a:t>2 details</a:t>
                      </a:r>
                      <a:endParaRPr lang="en-GB" sz="2800" b="1" dirty="0"/>
                    </a:p>
                  </a:txBody>
                  <a:tcPr anchor="ctr"/>
                </a:tc>
              </a:tr>
              <a:tr h="1106810">
                <a:tc>
                  <a:txBody>
                    <a:bodyPr/>
                    <a:lstStyle/>
                    <a:p>
                      <a:pPr algn="ctr"/>
                      <a:r>
                        <a:rPr lang="en-GB" sz="2800" b="1" dirty="0" smtClean="0"/>
                        <a:t>1</a:t>
                      </a:r>
                      <a:endParaRPr lang="en-GB" sz="2800" b="1" dirty="0"/>
                    </a:p>
                  </a:txBody>
                  <a:tcPr anchor="ctr"/>
                </a:tc>
                <a:tc>
                  <a:txBody>
                    <a:bodyPr/>
                    <a:lstStyle/>
                    <a:p>
                      <a:endParaRPr lang="en-GB" sz="2800" b="1" dirty="0"/>
                    </a:p>
                  </a:txBody>
                  <a:tcPr anchor="ctr"/>
                </a:tc>
                <a:tc>
                  <a:txBody>
                    <a:bodyPr/>
                    <a:lstStyle/>
                    <a:p>
                      <a:endParaRPr lang="en-GB" sz="2800" b="1" dirty="0"/>
                    </a:p>
                  </a:txBody>
                  <a:tcPr anchor="ctr"/>
                </a:tc>
                <a:tc>
                  <a:txBody>
                    <a:bodyPr/>
                    <a:lstStyle/>
                    <a:p>
                      <a:endParaRPr lang="en-GB" sz="2800" b="1"/>
                    </a:p>
                  </a:txBody>
                  <a:tcPr anchor="ctr"/>
                </a:tc>
              </a:tr>
              <a:tr h="1106810">
                <a:tc>
                  <a:txBody>
                    <a:bodyPr/>
                    <a:lstStyle/>
                    <a:p>
                      <a:pPr algn="ctr"/>
                      <a:r>
                        <a:rPr lang="en-GB" sz="2800" b="1" dirty="0" smtClean="0"/>
                        <a:t>2</a:t>
                      </a:r>
                      <a:endParaRPr lang="en-GB" sz="2800" b="1" dirty="0"/>
                    </a:p>
                  </a:txBody>
                  <a:tcPr anchor="ctr"/>
                </a:tc>
                <a:tc>
                  <a:txBody>
                    <a:bodyPr/>
                    <a:lstStyle/>
                    <a:p>
                      <a:endParaRPr lang="en-GB" sz="2800" b="1"/>
                    </a:p>
                  </a:txBody>
                  <a:tcPr anchor="ctr"/>
                </a:tc>
                <a:tc>
                  <a:txBody>
                    <a:bodyPr/>
                    <a:lstStyle/>
                    <a:p>
                      <a:endParaRPr lang="en-GB" sz="2800" b="1" dirty="0"/>
                    </a:p>
                  </a:txBody>
                  <a:tcPr anchor="ctr"/>
                </a:tc>
                <a:tc>
                  <a:txBody>
                    <a:bodyPr/>
                    <a:lstStyle/>
                    <a:p>
                      <a:endParaRPr lang="en-GB" sz="2800" b="1"/>
                    </a:p>
                  </a:txBody>
                  <a:tcPr anchor="ctr"/>
                </a:tc>
              </a:tr>
              <a:tr h="1106810">
                <a:tc>
                  <a:txBody>
                    <a:bodyPr/>
                    <a:lstStyle/>
                    <a:p>
                      <a:pPr algn="ctr"/>
                      <a:r>
                        <a:rPr lang="en-GB" sz="2800" b="1" dirty="0" smtClean="0"/>
                        <a:t>3</a:t>
                      </a:r>
                      <a:endParaRPr lang="en-GB" sz="2800" b="1" dirty="0"/>
                    </a:p>
                  </a:txBody>
                  <a:tcPr anchor="ctr"/>
                </a:tc>
                <a:tc>
                  <a:txBody>
                    <a:bodyPr/>
                    <a:lstStyle/>
                    <a:p>
                      <a:endParaRPr lang="en-GB" sz="2800" b="1"/>
                    </a:p>
                  </a:txBody>
                  <a:tcPr anchor="ctr"/>
                </a:tc>
                <a:tc>
                  <a:txBody>
                    <a:bodyPr/>
                    <a:lstStyle/>
                    <a:p>
                      <a:endParaRPr lang="en-GB" sz="2800" b="1" dirty="0"/>
                    </a:p>
                  </a:txBody>
                  <a:tcPr anchor="ctr"/>
                </a:tc>
                <a:tc>
                  <a:txBody>
                    <a:bodyPr/>
                    <a:lstStyle/>
                    <a:p>
                      <a:endParaRPr lang="en-GB" sz="2800" b="1" dirty="0"/>
                    </a:p>
                  </a:txBody>
                  <a:tcPr anchor="ctr"/>
                </a:tc>
              </a:tr>
              <a:tr h="1106810">
                <a:tc>
                  <a:txBody>
                    <a:bodyPr/>
                    <a:lstStyle/>
                    <a:p>
                      <a:pPr algn="ctr"/>
                      <a:r>
                        <a:rPr lang="en-GB" sz="2800" b="1" dirty="0" smtClean="0"/>
                        <a:t>4</a:t>
                      </a:r>
                      <a:endParaRPr lang="en-GB" sz="2800" b="1" dirty="0"/>
                    </a:p>
                  </a:txBody>
                  <a:tcPr anchor="ctr"/>
                </a:tc>
                <a:tc>
                  <a:txBody>
                    <a:bodyPr/>
                    <a:lstStyle/>
                    <a:p>
                      <a:endParaRPr lang="en-GB" sz="2800" b="1"/>
                    </a:p>
                  </a:txBody>
                  <a:tcPr anchor="ctr"/>
                </a:tc>
                <a:tc>
                  <a:txBody>
                    <a:bodyPr/>
                    <a:lstStyle/>
                    <a:p>
                      <a:endParaRPr lang="en-GB" sz="2800" b="1"/>
                    </a:p>
                  </a:txBody>
                  <a:tcPr anchor="ctr"/>
                </a:tc>
                <a:tc>
                  <a:txBody>
                    <a:bodyPr/>
                    <a:lstStyle/>
                    <a:p>
                      <a:endParaRPr lang="en-GB" sz="2800" b="1" dirty="0"/>
                    </a:p>
                  </a:txBody>
                  <a:tcPr anchor="ctr"/>
                </a:tc>
              </a:tr>
            </a:tbl>
          </a:graphicData>
        </a:graphic>
      </p:graphicFrame>
      <p:sp>
        <p:nvSpPr>
          <p:cNvPr id="4" name="TextBox 3"/>
          <p:cNvSpPr txBox="1"/>
          <p:nvPr/>
        </p:nvSpPr>
        <p:spPr>
          <a:xfrm>
            <a:off x="4332065" y="6234608"/>
            <a:ext cx="4499992" cy="369332"/>
          </a:xfrm>
          <a:prstGeom prst="rect">
            <a:avLst/>
          </a:prstGeom>
          <a:noFill/>
        </p:spPr>
        <p:txBody>
          <a:bodyPr wrap="square" rtlCol="0">
            <a:spAutoFit/>
          </a:bodyPr>
          <a:lstStyle/>
          <a:p>
            <a:pPr algn="r"/>
            <a:r>
              <a:rPr lang="en-GB" dirty="0" smtClean="0"/>
              <a:t>Edexcel p.101 </a:t>
            </a:r>
            <a:r>
              <a:rPr lang="en-GB" dirty="0" err="1" smtClean="0"/>
              <a:t>Ejercicio</a:t>
            </a:r>
            <a:r>
              <a:rPr lang="en-GB" dirty="0" smtClean="0"/>
              <a:t> 5</a:t>
            </a:r>
            <a:endParaRPr lang="en-GB" dirty="0"/>
          </a:p>
        </p:txBody>
      </p:sp>
      <p:sp>
        <p:nvSpPr>
          <p:cNvPr id="5" name="TextBox 4"/>
          <p:cNvSpPr txBox="1"/>
          <p:nvPr/>
        </p:nvSpPr>
        <p:spPr>
          <a:xfrm>
            <a:off x="1115614" y="1920340"/>
            <a:ext cx="2928417" cy="584775"/>
          </a:xfrm>
          <a:prstGeom prst="rect">
            <a:avLst/>
          </a:prstGeom>
          <a:noFill/>
        </p:spPr>
        <p:txBody>
          <a:bodyPr wrap="square" rtlCol="0">
            <a:spAutoFit/>
          </a:bodyPr>
          <a:lstStyle/>
          <a:p>
            <a:r>
              <a:rPr lang="en-GB" sz="3200" b="1" i="1" dirty="0" smtClean="0">
                <a:solidFill>
                  <a:srgbClr val="00B050"/>
                </a:solidFill>
              </a:rPr>
              <a:t>Hospital Central</a:t>
            </a:r>
            <a:endParaRPr lang="en-GB" sz="3200" b="1" i="1" dirty="0">
              <a:solidFill>
                <a:srgbClr val="00B050"/>
              </a:solidFill>
            </a:endParaRPr>
          </a:p>
        </p:txBody>
      </p:sp>
      <p:sp>
        <p:nvSpPr>
          <p:cNvPr id="6" name="TextBox 5"/>
          <p:cNvSpPr txBox="1"/>
          <p:nvPr/>
        </p:nvSpPr>
        <p:spPr>
          <a:xfrm>
            <a:off x="4009007" y="1927398"/>
            <a:ext cx="2928417" cy="584775"/>
          </a:xfrm>
          <a:prstGeom prst="rect">
            <a:avLst/>
          </a:prstGeom>
          <a:noFill/>
        </p:spPr>
        <p:txBody>
          <a:bodyPr wrap="square" rtlCol="0">
            <a:spAutoFit/>
          </a:bodyPr>
          <a:lstStyle/>
          <a:p>
            <a:r>
              <a:rPr lang="en-GB" sz="3200" b="1" i="1" dirty="0">
                <a:solidFill>
                  <a:srgbClr val="00B050"/>
                </a:solidFill>
              </a:rPr>
              <a:t>s</a:t>
            </a:r>
            <a:r>
              <a:rPr lang="en-GB" sz="3200" b="1" i="1" dirty="0" smtClean="0">
                <a:solidFill>
                  <a:srgbClr val="00B050"/>
                </a:solidFill>
              </a:rPr>
              <a:t>oap opera</a:t>
            </a:r>
            <a:endParaRPr lang="en-GB" sz="3200" b="1" i="1" dirty="0">
              <a:solidFill>
                <a:srgbClr val="00B050"/>
              </a:solidFill>
            </a:endParaRPr>
          </a:p>
        </p:txBody>
      </p:sp>
      <p:sp>
        <p:nvSpPr>
          <p:cNvPr id="7" name="TextBox 6"/>
          <p:cNvSpPr txBox="1"/>
          <p:nvPr/>
        </p:nvSpPr>
        <p:spPr>
          <a:xfrm>
            <a:off x="6012160" y="1697778"/>
            <a:ext cx="2928417" cy="1200329"/>
          </a:xfrm>
          <a:prstGeom prst="rect">
            <a:avLst/>
          </a:prstGeom>
          <a:noFill/>
        </p:spPr>
        <p:txBody>
          <a:bodyPr wrap="square" rtlCol="0">
            <a:spAutoFit/>
          </a:bodyPr>
          <a:lstStyle/>
          <a:p>
            <a:r>
              <a:rPr lang="en-GB" sz="2400" b="1" i="1" dirty="0" smtClean="0">
                <a:solidFill>
                  <a:srgbClr val="00B050"/>
                </a:solidFill>
              </a:rPr>
              <a:t>very good</a:t>
            </a:r>
            <a:br>
              <a:rPr lang="en-GB" sz="2400" b="1" i="1" dirty="0" smtClean="0">
                <a:solidFill>
                  <a:srgbClr val="00B050"/>
                </a:solidFill>
              </a:rPr>
            </a:br>
            <a:r>
              <a:rPr lang="en-GB" sz="2400" b="1" i="1" dirty="0" smtClean="0">
                <a:solidFill>
                  <a:srgbClr val="00B050"/>
                </a:solidFill>
              </a:rPr>
              <a:t>good-looking doctors</a:t>
            </a:r>
            <a:br>
              <a:rPr lang="en-GB" sz="2400" b="1" i="1" dirty="0" smtClean="0">
                <a:solidFill>
                  <a:srgbClr val="00B050"/>
                </a:solidFill>
              </a:rPr>
            </a:br>
            <a:r>
              <a:rPr lang="en-GB" sz="2400" b="1" i="1" dirty="0" smtClean="0">
                <a:solidFill>
                  <a:srgbClr val="00B050"/>
                </a:solidFill>
              </a:rPr>
              <a:t>fantastic actors</a:t>
            </a:r>
            <a:endParaRPr lang="en-GB" sz="2400" b="1" i="1" dirty="0">
              <a:solidFill>
                <a:srgbClr val="00B050"/>
              </a:solidFill>
            </a:endParaRPr>
          </a:p>
        </p:txBody>
      </p:sp>
      <p:sp>
        <p:nvSpPr>
          <p:cNvPr id="8" name="TextBox 7"/>
          <p:cNvSpPr txBox="1"/>
          <p:nvPr/>
        </p:nvSpPr>
        <p:spPr>
          <a:xfrm>
            <a:off x="1080590" y="3140968"/>
            <a:ext cx="2928417" cy="584775"/>
          </a:xfrm>
          <a:prstGeom prst="rect">
            <a:avLst/>
          </a:prstGeom>
          <a:noFill/>
        </p:spPr>
        <p:txBody>
          <a:bodyPr wrap="square" rtlCol="0">
            <a:spAutoFit/>
          </a:bodyPr>
          <a:lstStyle/>
          <a:p>
            <a:r>
              <a:rPr lang="en-GB" sz="3200" b="1" i="1" dirty="0" err="1" smtClean="0">
                <a:solidFill>
                  <a:srgbClr val="00B050"/>
                </a:solidFill>
              </a:rPr>
              <a:t>Antivicio</a:t>
            </a:r>
            <a:endParaRPr lang="en-GB" sz="3200" b="1" i="1" dirty="0">
              <a:solidFill>
                <a:srgbClr val="00B050"/>
              </a:solidFill>
            </a:endParaRPr>
          </a:p>
        </p:txBody>
      </p:sp>
      <p:sp>
        <p:nvSpPr>
          <p:cNvPr id="9" name="TextBox 8"/>
          <p:cNvSpPr txBox="1"/>
          <p:nvPr/>
        </p:nvSpPr>
        <p:spPr>
          <a:xfrm>
            <a:off x="3995936" y="2924944"/>
            <a:ext cx="2928417" cy="1077218"/>
          </a:xfrm>
          <a:prstGeom prst="rect">
            <a:avLst/>
          </a:prstGeom>
          <a:noFill/>
        </p:spPr>
        <p:txBody>
          <a:bodyPr wrap="square" rtlCol="0">
            <a:spAutoFit/>
          </a:bodyPr>
          <a:lstStyle/>
          <a:p>
            <a:r>
              <a:rPr lang="en-GB" sz="3200" b="1" i="1" dirty="0">
                <a:solidFill>
                  <a:srgbClr val="00B050"/>
                </a:solidFill>
              </a:rPr>
              <a:t>d</a:t>
            </a:r>
            <a:r>
              <a:rPr lang="en-GB" sz="3200" b="1" i="1" dirty="0" smtClean="0">
                <a:solidFill>
                  <a:srgbClr val="00B050"/>
                </a:solidFill>
              </a:rPr>
              <a:t>etective </a:t>
            </a:r>
            <a:br>
              <a:rPr lang="en-GB" sz="3200" b="1" i="1" dirty="0" smtClean="0">
                <a:solidFill>
                  <a:srgbClr val="00B050"/>
                </a:solidFill>
              </a:rPr>
            </a:br>
            <a:r>
              <a:rPr lang="en-GB" sz="3200" b="1" i="1" dirty="0" smtClean="0">
                <a:solidFill>
                  <a:srgbClr val="00B050"/>
                </a:solidFill>
              </a:rPr>
              <a:t>series</a:t>
            </a:r>
            <a:endParaRPr lang="en-GB" sz="3200" b="1" i="1" dirty="0">
              <a:solidFill>
                <a:srgbClr val="00B050"/>
              </a:solidFill>
            </a:endParaRPr>
          </a:p>
        </p:txBody>
      </p:sp>
      <p:sp>
        <p:nvSpPr>
          <p:cNvPr id="10" name="TextBox 9"/>
          <p:cNvSpPr txBox="1"/>
          <p:nvPr/>
        </p:nvSpPr>
        <p:spPr>
          <a:xfrm>
            <a:off x="6012160" y="2804735"/>
            <a:ext cx="2928417" cy="1200329"/>
          </a:xfrm>
          <a:prstGeom prst="rect">
            <a:avLst/>
          </a:prstGeom>
          <a:noFill/>
        </p:spPr>
        <p:txBody>
          <a:bodyPr wrap="square" rtlCol="0">
            <a:spAutoFit/>
          </a:bodyPr>
          <a:lstStyle/>
          <a:p>
            <a:r>
              <a:rPr lang="en-GB" sz="2400" b="1" i="1" dirty="0">
                <a:solidFill>
                  <a:srgbClr val="00B050"/>
                </a:solidFill>
              </a:rPr>
              <a:t>b</a:t>
            </a:r>
            <a:r>
              <a:rPr lang="en-GB" sz="2400" b="1" i="1" dirty="0" smtClean="0">
                <a:solidFill>
                  <a:srgbClr val="00B050"/>
                </a:solidFill>
              </a:rPr>
              <a:t>est det. Series</a:t>
            </a:r>
            <a:br>
              <a:rPr lang="en-GB" sz="2400" b="1" i="1" dirty="0" smtClean="0">
                <a:solidFill>
                  <a:srgbClr val="00B050"/>
                </a:solidFill>
              </a:rPr>
            </a:br>
            <a:r>
              <a:rPr lang="en-GB" sz="2400" b="1" i="1" dirty="0" smtClean="0">
                <a:solidFill>
                  <a:srgbClr val="00B050"/>
                </a:solidFill>
              </a:rPr>
              <a:t>very exciting</a:t>
            </a:r>
            <a:br>
              <a:rPr lang="en-GB" sz="2400" b="1" i="1" dirty="0" smtClean="0">
                <a:solidFill>
                  <a:srgbClr val="00B050"/>
                </a:solidFill>
              </a:rPr>
            </a:br>
            <a:r>
              <a:rPr lang="en-GB" sz="2400" b="1" i="1" dirty="0" smtClean="0">
                <a:solidFill>
                  <a:srgbClr val="00B050"/>
                </a:solidFill>
              </a:rPr>
              <a:t>never boring</a:t>
            </a:r>
            <a:endParaRPr lang="en-GB" sz="2400" b="1" i="1" dirty="0">
              <a:solidFill>
                <a:srgbClr val="00B050"/>
              </a:solidFill>
            </a:endParaRPr>
          </a:p>
        </p:txBody>
      </p:sp>
      <p:sp>
        <p:nvSpPr>
          <p:cNvPr id="11" name="TextBox 10"/>
          <p:cNvSpPr txBox="1"/>
          <p:nvPr/>
        </p:nvSpPr>
        <p:spPr>
          <a:xfrm>
            <a:off x="1043608" y="3987061"/>
            <a:ext cx="3216449" cy="954107"/>
          </a:xfrm>
          <a:prstGeom prst="rect">
            <a:avLst/>
          </a:prstGeom>
          <a:noFill/>
        </p:spPr>
        <p:txBody>
          <a:bodyPr wrap="square" rtlCol="0">
            <a:spAutoFit/>
          </a:bodyPr>
          <a:lstStyle/>
          <a:p>
            <a:r>
              <a:rPr lang="en-GB" sz="2800" b="1" i="1" dirty="0" err="1" smtClean="0">
                <a:solidFill>
                  <a:srgbClr val="00B050"/>
                </a:solidFill>
              </a:rPr>
              <a:t>Todo</a:t>
            </a:r>
            <a:r>
              <a:rPr lang="en-GB" sz="2800" b="1" i="1" dirty="0" smtClean="0">
                <a:solidFill>
                  <a:srgbClr val="00B050"/>
                </a:solidFill>
              </a:rPr>
              <a:t> el </a:t>
            </a:r>
            <a:r>
              <a:rPr lang="en-GB" sz="2800" b="1" i="1" dirty="0" err="1" smtClean="0">
                <a:solidFill>
                  <a:srgbClr val="00B050"/>
                </a:solidFill>
              </a:rPr>
              <a:t>mundo</a:t>
            </a:r>
            <a:r>
              <a:rPr lang="en-GB" sz="2800" b="1" i="1" dirty="0" smtClean="0">
                <a:solidFill>
                  <a:srgbClr val="00B050"/>
                </a:solidFill>
              </a:rPr>
              <a:t> </a:t>
            </a:r>
            <a:r>
              <a:rPr lang="en-GB" sz="2800" b="1" i="1" dirty="0" err="1" smtClean="0">
                <a:solidFill>
                  <a:srgbClr val="00B050"/>
                </a:solidFill>
              </a:rPr>
              <a:t>quiere</a:t>
            </a:r>
            <a:r>
              <a:rPr lang="en-GB" sz="2800" b="1" i="1" dirty="0" smtClean="0">
                <a:solidFill>
                  <a:srgbClr val="00B050"/>
                </a:solidFill>
              </a:rPr>
              <a:t> a Raymond</a:t>
            </a:r>
            <a:endParaRPr lang="en-GB" sz="2800" b="1" i="1" dirty="0">
              <a:solidFill>
                <a:srgbClr val="00B050"/>
              </a:solidFill>
            </a:endParaRPr>
          </a:p>
        </p:txBody>
      </p:sp>
      <p:sp>
        <p:nvSpPr>
          <p:cNvPr id="12" name="TextBox 11"/>
          <p:cNvSpPr txBox="1"/>
          <p:nvPr/>
        </p:nvSpPr>
        <p:spPr>
          <a:xfrm>
            <a:off x="4067944" y="4212377"/>
            <a:ext cx="2928417" cy="584775"/>
          </a:xfrm>
          <a:prstGeom prst="rect">
            <a:avLst/>
          </a:prstGeom>
          <a:noFill/>
        </p:spPr>
        <p:txBody>
          <a:bodyPr wrap="square" rtlCol="0">
            <a:spAutoFit/>
          </a:bodyPr>
          <a:lstStyle/>
          <a:p>
            <a:r>
              <a:rPr lang="en-GB" sz="3200" b="1" i="1" dirty="0" smtClean="0">
                <a:solidFill>
                  <a:srgbClr val="00B050"/>
                </a:solidFill>
              </a:rPr>
              <a:t>comedy</a:t>
            </a:r>
            <a:endParaRPr lang="en-GB" sz="3200" b="1" i="1" dirty="0">
              <a:solidFill>
                <a:srgbClr val="00B050"/>
              </a:solidFill>
            </a:endParaRPr>
          </a:p>
        </p:txBody>
      </p:sp>
      <p:sp>
        <p:nvSpPr>
          <p:cNvPr id="13" name="TextBox 12"/>
          <p:cNvSpPr txBox="1"/>
          <p:nvPr/>
        </p:nvSpPr>
        <p:spPr>
          <a:xfrm>
            <a:off x="6012160" y="3956863"/>
            <a:ext cx="2928417" cy="1200329"/>
          </a:xfrm>
          <a:prstGeom prst="rect">
            <a:avLst/>
          </a:prstGeom>
          <a:noFill/>
        </p:spPr>
        <p:txBody>
          <a:bodyPr wrap="square" rtlCol="0">
            <a:spAutoFit/>
          </a:bodyPr>
          <a:lstStyle/>
          <a:p>
            <a:r>
              <a:rPr lang="en-GB" sz="2400" b="1" i="1" dirty="0">
                <a:solidFill>
                  <a:srgbClr val="00B050"/>
                </a:solidFill>
              </a:rPr>
              <a:t>v</a:t>
            </a:r>
            <a:r>
              <a:rPr lang="en-GB" sz="2400" b="1" i="1" dirty="0" smtClean="0">
                <a:solidFill>
                  <a:srgbClr val="00B050"/>
                </a:solidFill>
              </a:rPr>
              <a:t>ery funny</a:t>
            </a:r>
            <a:br>
              <a:rPr lang="en-GB" sz="2400" b="1" i="1" dirty="0" smtClean="0">
                <a:solidFill>
                  <a:srgbClr val="00B050"/>
                </a:solidFill>
              </a:rPr>
            </a:br>
            <a:r>
              <a:rPr lang="en-GB" sz="2400" b="1" i="1" dirty="0" smtClean="0">
                <a:solidFill>
                  <a:srgbClr val="00B050"/>
                </a:solidFill>
              </a:rPr>
              <a:t>always makes him laugh</a:t>
            </a:r>
            <a:endParaRPr lang="en-GB" sz="2400" b="1" i="1" dirty="0">
              <a:solidFill>
                <a:srgbClr val="00B050"/>
              </a:solidFill>
            </a:endParaRPr>
          </a:p>
        </p:txBody>
      </p:sp>
      <p:sp>
        <p:nvSpPr>
          <p:cNvPr id="14" name="TextBox 13"/>
          <p:cNvSpPr txBox="1"/>
          <p:nvPr/>
        </p:nvSpPr>
        <p:spPr>
          <a:xfrm>
            <a:off x="1043608" y="5364505"/>
            <a:ext cx="2928417" cy="584775"/>
          </a:xfrm>
          <a:prstGeom prst="rect">
            <a:avLst/>
          </a:prstGeom>
          <a:noFill/>
        </p:spPr>
        <p:txBody>
          <a:bodyPr wrap="square" rtlCol="0">
            <a:spAutoFit/>
          </a:bodyPr>
          <a:lstStyle/>
          <a:p>
            <a:r>
              <a:rPr lang="en-GB" sz="3200" b="1" i="1" dirty="0" smtClean="0">
                <a:solidFill>
                  <a:srgbClr val="00B050"/>
                </a:solidFill>
              </a:rPr>
              <a:t>The X factor</a:t>
            </a:r>
            <a:endParaRPr lang="en-GB" sz="3200" b="1" i="1" dirty="0">
              <a:solidFill>
                <a:srgbClr val="00B050"/>
              </a:solidFill>
            </a:endParaRPr>
          </a:p>
        </p:txBody>
      </p:sp>
      <p:sp>
        <p:nvSpPr>
          <p:cNvPr id="15" name="TextBox 14"/>
          <p:cNvSpPr txBox="1"/>
          <p:nvPr/>
        </p:nvSpPr>
        <p:spPr>
          <a:xfrm>
            <a:off x="3980334" y="5085184"/>
            <a:ext cx="2928417" cy="1077218"/>
          </a:xfrm>
          <a:prstGeom prst="rect">
            <a:avLst/>
          </a:prstGeom>
          <a:noFill/>
        </p:spPr>
        <p:txBody>
          <a:bodyPr wrap="square" rtlCol="0">
            <a:spAutoFit/>
          </a:bodyPr>
          <a:lstStyle/>
          <a:p>
            <a:r>
              <a:rPr lang="en-GB" sz="3200" b="1" i="1" dirty="0">
                <a:solidFill>
                  <a:srgbClr val="00B050"/>
                </a:solidFill>
              </a:rPr>
              <a:t>m</a:t>
            </a:r>
            <a:r>
              <a:rPr lang="en-GB" sz="3200" b="1" i="1" dirty="0" smtClean="0">
                <a:solidFill>
                  <a:srgbClr val="00B050"/>
                </a:solidFill>
              </a:rPr>
              <a:t>usic programme</a:t>
            </a:r>
            <a:endParaRPr lang="en-GB" sz="3200" b="1" i="1" dirty="0">
              <a:solidFill>
                <a:srgbClr val="00B050"/>
              </a:solidFill>
            </a:endParaRPr>
          </a:p>
        </p:txBody>
      </p:sp>
      <p:sp>
        <p:nvSpPr>
          <p:cNvPr id="16" name="TextBox 15"/>
          <p:cNvSpPr txBox="1"/>
          <p:nvPr/>
        </p:nvSpPr>
        <p:spPr>
          <a:xfrm>
            <a:off x="6012160" y="5036983"/>
            <a:ext cx="2928417" cy="1200329"/>
          </a:xfrm>
          <a:prstGeom prst="rect">
            <a:avLst/>
          </a:prstGeom>
          <a:noFill/>
        </p:spPr>
        <p:txBody>
          <a:bodyPr wrap="square" rtlCol="0">
            <a:spAutoFit/>
          </a:bodyPr>
          <a:lstStyle/>
          <a:p>
            <a:r>
              <a:rPr lang="en-GB" sz="2400" b="1" i="1" dirty="0">
                <a:solidFill>
                  <a:srgbClr val="00B050"/>
                </a:solidFill>
              </a:rPr>
              <a:t>v</a:t>
            </a:r>
            <a:r>
              <a:rPr lang="en-GB" sz="2400" b="1" i="1" dirty="0" smtClean="0">
                <a:solidFill>
                  <a:srgbClr val="00B050"/>
                </a:solidFill>
              </a:rPr>
              <a:t>ery boring</a:t>
            </a:r>
            <a:br>
              <a:rPr lang="en-GB" sz="2400" b="1" i="1" dirty="0" smtClean="0">
                <a:solidFill>
                  <a:srgbClr val="00B050"/>
                </a:solidFill>
              </a:rPr>
            </a:br>
            <a:r>
              <a:rPr lang="en-GB" sz="2400" b="1" i="1" dirty="0" smtClean="0">
                <a:solidFill>
                  <a:srgbClr val="00B050"/>
                </a:solidFill>
              </a:rPr>
              <a:t>quite stupid</a:t>
            </a:r>
            <a:br>
              <a:rPr lang="en-GB" sz="2400" b="1" i="1" dirty="0" smtClean="0">
                <a:solidFill>
                  <a:srgbClr val="00B050"/>
                </a:solidFill>
              </a:rPr>
            </a:br>
            <a:r>
              <a:rPr lang="en-GB" sz="2400" b="1" i="1" dirty="0" smtClean="0">
                <a:solidFill>
                  <a:srgbClr val="00B050"/>
                </a:solidFill>
              </a:rPr>
              <a:t>bad music</a:t>
            </a:r>
            <a:endParaRPr lang="en-GB" sz="2400" b="1" i="1" dirty="0">
              <a:solidFill>
                <a:srgbClr val="00B050"/>
              </a:solidFill>
            </a:endParaRPr>
          </a:p>
        </p:txBody>
      </p:sp>
    </p:spTree>
    <p:extLst>
      <p:ext uri="{BB962C8B-B14F-4D97-AF65-F5344CB8AC3E}">
        <p14:creationId xmlns:p14="http://schemas.microsoft.com/office/powerpoint/2010/main" val="246460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WordArt 5"/>
          <p:cNvSpPr>
            <a:spLocks noChangeArrowheads="1" noChangeShapeType="1" noTextEdit="1"/>
          </p:cNvSpPr>
          <p:nvPr/>
        </p:nvSpPr>
        <p:spPr bwMode="auto">
          <a:xfrm>
            <a:off x="324495" y="44624"/>
            <a:ext cx="3527425" cy="5746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2800" kern="10" dirty="0">
                <a:ln w="9525">
                  <a:solidFill>
                    <a:srgbClr val="000000"/>
                  </a:solidFill>
                  <a:round/>
                  <a:headEnd/>
                  <a:tailEnd/>
                </a:ln>
                <a:solidFill>
                  <a:srgbClr val="FFFFFF"/>
                </a:solidFill>
                <a:latin typeface="Arial Black"/>
              </a:rPr>
              <a:t>Los </a:t>
            </a:r>
            <a:r>
              <a:rPr lang="en-GB" sz="2800" kern="10" dirty="0" err="1">
                <a:ln w="9525">
                  <a:solidFill>
                    <a:srgbClr val="000000"/>
                  </a:solidFill>
                  <a:round/>
                  <a:headEnd/>
                  <a:tailEnd/>
                </a:ln>
                <a:solidFill>
                  <a:srgbClr val="FFFFFF"/>
                </a:solidFill>
                <a:latin typeface="Arial Black"/>
              </a:rPr>
              <a:t>programas</a:t>
            </a:r>
            <a:r>
              <a:rPr lang="en-GB" sz="2800" kern="10" dirty="0">
                <a:ln w="9525">
                  <a:solidFill>
                    <a:srgbClr val="000000"/>
                  </a:solidFill>
                  <a:round/>
                  <a:headEnd/>
                  <a:tailEnd/>
                </a:ln>
                <a:solidFill>
                  <a:srgbClr val="FFFFFF"/>
                </a:solidFill>
                <a:latin typeface="Arial Black"/>
              </a:rPr>
              <a:t> </a:t>
            </a:r>
          </a:p>
          <a:p>
            <a:pPr algn="ctr"/>
            <a:r>
              <a:rPr lang="en-GB" sz="2800" kern="10" dirty="0">
                <a:ln w="9525">
                  <a:solidFill>
                    <a:srgbClr val="000000"/>
                  </a:solidFill>
                  <a:round/>
                  <a:headEnd/>
                  <a:tailEnd/>
                </a:ln>
                <a:solidFill>
                  <a:srgbClr val="FFFFFF"/>
                </a:solidFill>
                <a:latin typeface="Arial Black"/>
              </a:rPr>
              <a:t>de </a:t>
            </a:r>
            <a:r>
              <a:rPr lang="en-GB" sz="2800" kern="10" dirty="0" err="1">
                <a:ln w="9525">
                  <a:solidFill>
                    <a:srgbClr val="000000"/>
                  </a:solidFill>
                  <a:round/>
                  <a:headEnd/>
                  <a:tailEnd/>
                </a:ln>
                <a:solidFill>
                  <a:srgbClr val="FFFFFF"/>
                </a:solidFill>
                <a:latin typeface="Arial Black"/>
              </a:rPr>
              <a:t>televisión</a:t>
            </a:r>
            <a:endParaRPr lang="en-GB" sz="2800" kern="10" dirty="0">
              <a:ln w="9525">
                <a:solidFill>
                  <a:srgbClr val="000000"/>
                </a:solidFill>
                <a:round/>
                <a:headEnd/>
                <a:tailEnd/>
              </a:ln>
              <a:solidFill>
                <a:srgbClr val="FFFFFF"/>
              </a:solidFill>
              <a:latin typeface="Arial Black"/>
            </a:endParaRPr>
          </a:p>
        </p:txBody>
      </p:sp>
      <p:sp>
        <p:nvSpPr>
          <p:cNvPr id="6151" name="WordArt 7"/>
          <p:cNvSpPr>
            <a:spLocks noChangeArrowheads="1" noChangeShapeType="1" noTextEdit="1"/>
          </p:cNvSpPr>
          <p:nvPr/>
        </p:nvSpPr>
        <p:spPr bwMode="auto">
          <a:xfrm rot="5400000">
            <a:off x="6925469" y="2516064"/>
            <a:ext cx="3529013" cy="3143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3600" kern="10" dirty="0" err="1">
                <a:ln w="9525">
                  <a:solidFill>
                    <a:srgbClr val="000000"/>
                  </a:solidFill>
                  <a:round/>
                  <a:headEnd/>
                  <a:tailEnd/>
                </a:ln>
                <a:solidFill>
                  <a:srgbClr val="FFFFFF"/>
                </a:solidFill>
                <a:latin typeface="Arial Black"/>
              </a:rPr>
              <a:t>las</a:t>
            </a:r>
            <a:r>
              <a:rPr lang="en-GB" sz="3600" kern="10" dirty="0">
                <a:ln w="9525">
                  <a:solidFill>
                    <a:srgbClr val="000000"/>
                  </a:solidFill>
                  <a:round/>
                  <a:headEnd/>
                  <a:tailEnd/>
                </a:ln>
                <a:solidFill>
                  <a:srgbClr val="FFFFFF"/>
                </a:solidFill>
                <a:latin typeface="Arial Black"/>
              </a:rPr>
              <a:t> </a:t>
            </a:r>
            <a:r>
              <a:rPr lang="en-GB" sz="3600" kern="10" dirty="0" err="1">
                <a:ln w="9525">
                  <a:solidFill>
                    <a:srgbClr val="000000"/>
                  </a:solidFill>
                  <a:round/>
                  <a:headEnd/>
                  <a:tailEnd/>
                </a:ln>
                <a:solidFill>
                  <a:srgbClr val="FFFFFF"/>
                </a:solidFill>
                <a:latin typeface="Arial Black"/>
              </a:rPr>
              <a:t>opiniones</a:t>
            </a:r>
            <a:endParaRPr lang="en-GB" sz="3600" kern="10" dirty="0">
              <a:ln w="9525">
                <a:solidFill>
                  <a:srgbClr val="000000"/>
                </a:solidFill>
                <a:round/>
                <a:headEnd/>
                <a:tailEnd/>
              </a:ln>
              <a:solidFill>
                <a:srgbClr val="FFFFFF"/>
              </a:solidFill>
              <a:latin typeface="Arial Black"/>
            </a:endParaRPr>
          </a:p>
        </p:txBody>
      </p:sp>
      <p:sp>
        <p:nvSpPr>
          <p:cNvPr id="6153" name="Line 9"/>
          <p:cNvSpPr>
            <a:spLocks noChangeShapeType="1"/>
          </p:cNvSpPr>
          <p:nvPr/>
        </p:nvSpPr>
        <p:spPr bwMode="auto">
          <a:xfrm>
            <a:off x="4355976" y="4797425"/>
            <a:ext cx="47880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54" name="Text Box 10"/>
          <p:cNvSpPr txBox="1">
            <a:spLocks noChangeArrowheads="1"/>
          </p:cNvSpPr>
          <p:nvPr/>
        </p:nvSpPr>
        <p:spPr bwMode="auto">
          <a:xfrm>
            <a:off x="4284663" y="4892675"/>
            <a:ext cx="4859337"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400" dirty="0">
                <a:latin typeface="Arial" charset="0"/>
              </a:rPr>
              <a:t>(no) me </a:t>
            </a:r>
            <a:r>
              <a:rPr lang="en-GB" sz="1400" dirty="0" err="1">
                <a:latin typeface="Arial" charset="0"/>
              </a:rPr>
              <a:t>gustan</a:t>
            </a:r>
            <a:r>
              <a:rPr lang="en-GB" sz="1400" dirty="0">
                <a:latin typeface="Arial" charset="0"/>
              </a:rPr>
              <a:t> los/</a:t>
            </a:r>
            <a:r>
              <a:rPr lang="en-GB" sz="1400" dirty="0" err="1">
                <a:latin typeface="Arial" charset="0"/>
              </a:rPr>
              <a:t>las</a:t>
            </a:r>
            <a:r>
              <a:rPr lang="en-GB" sz="1400" dirty="0">
                <a:latin typeface="Arial" charset="0"/>
              </a:rPr>
              <a:t>……………</a:t>
            </a:r>
            <a:r>
              <a:rPr lang="en-GB" sz="1400" dirty="0" err="1">
                <a:latin typeface="Arial" charset="0"/>
              </a:rPr>
              <a:t>porque</a:t>
            </a:r>
            <a:endParaRPr lang="en-GB" sz="1400" dirty="0">
              <a:latin typeface="Arial" charset="0"/>
            </a:endParaRPr>
          </a:p>
          <a:p>
            <a:pPr>
              <a:spcBef>
                <a:spcPct val="50000"/>
              </a:spcBef>
            </a:pPr>
            <a:r>
              <a:rPr lang="en-GB" sz="1400" dirty="0">
                <a:latin typeface="Arial" charset="0"/>
              </a:rPr>
              <a:t>me </a:t>
            </a:r>
            <a:r>
              <a:rPr lang="en-GB" sz="1400" dirty="0" err="1">
                <a:latin typeface="Arial" charset="0"/>
              </a:rPr>
              <a:t>encantan</a:t>
            </a:r>
            <a:r>
              <a:rPr lang="en-GB" sz="1400" dirty="0">
                <a:latin typeface="Arial" charset="0"/>
              </a:rPr>
              <a:t> los/</a:t>
            </a:r>
            <a:r>
              <a:rPr lang="en-GB" sz="1400" dirty="0" err="1">
                <a:latin typeface="Arial" charset="0"/>
              </a:rPr>
              <a:t>las</a:t>
            </a:r>
            <a:r>
              <a:rPr lang="en-GB" sz="1400" dirty="0">
                <a:latin typeface="Arial" charset="0"/>
              </a:rPr>
              <a:t> ………. </a:t>
            </a:r>
            <a:r>
              <a:rPr lang="en-GB" sz="1400" dirty="0" err="1">
                <a:latin typeface="Arial" charset="0"/>
              </a:rPr>
              <a:t>porque</a:t>
            </a:r>
            <a:endParaRPr lang="en-GB" sz="1400" dirty="0">
              <a:latin typeface="Arial" charset="0"/>
            </a:endParaRPr>
          </a:p>
          <a:p>
            <a:pPr>
              <a:spcBef>
                <a:spcPct val="50000"/>
              </a:spcBef>
            </a:pPr>
            <a:r>
              <a:rPr lang="en-GB" sz="1400" dirty="0" err="1">
                <a:latin typeface="Arial" charset="0"/>
              </a:rPr>
              <a:t>prefiero</a:t>
            </a:r>
            <a:r>
              <a:rPr lang="en-GB" sz="1400" dirty="0">
                <a:latin typeface="Arial" charset="0"/>
              </a:rPr>
              <a:t> los/</a:t>
            </a:r>
            <a:r>
              <a:rPr lang="en-GB" sz="1400" dirty="0" err="1">
                <a:latin typeface="Arial" charset="0"/>
              </a:rPr>
              <a:t>las</a:t>
            </a:r>
            <a:r>
              <a:rPr lang="en-GB" sz="1400" dirty="0">
                <a:latin typeface="Arial" charset="0"/>
              </a:rPr>
              <a:t>……………a los/</a:t>
            </a:r>
            <a:r>
              <a:rPr lang="en-GB" sz="1400" dirty="0" err="1">
                <a:latin typeface="Arial" charset="0"/>
              </a:rPr>
              <a:t>las</a:t>
            </a:r>
            <a:r>
              <a:rPr lang="en-GB" sz="1400" dirty="0">
                <a:latin typeface="Arial" charset="0"/>
              </a:rPr>
              <a:t>…………</a:t>
            </a:r>
          </a:p>
          <a:p>
            <a:pPr>
              <a:spcBef>
                <a:spcPct val="50000"/>
              </a:spcBef>
            </a:pPr>
            <a:r>
              <a:rPr lang="en-GB" sz="1400" dirty="0">
                <a:latin typeface="Arial" charset="0"/>
              </a:rPr>
              <a:t>no me </a:t>
            </a:r>
            <a:r>
              <a:rPr lang="en-GB" sz="1400" dirty="0" err="1">
                <a:latin typeface="Arial" charset="0"/>
              </a:rPr>
              <a:t>gustan</a:t>
            </a:r>
            <a:r>
              <a:rPr lang="en-GB" sz="1400" dirty="0">
                <a:latin typeface="Arial" charset="0"/>
              </a:rPr>
              <a:t> </a:t>
            </a:r>
            <a:r>
              <a:rPr lang="en-GB" sz="1400" dirty="0" err="1">
                <a:latin typeface="Arial" charset="0"/>
              </a:rPr>
              <a:t>ni</a:t>
            </a:r>
            <a:r>
              <a:rPr lang="en-GB" sz="1400" dirty="0">
                <a:latin typeface="Arial" charset="0"/>
              </a:rPr>
              <a:t> los/</a:t>
            </a:r>
            <a:r>
              <a:rPr lang="en-GB" sz="1400" dirty="0" err="1">
                <a:latin typeface="Arial" charset="0"/>
              </a:rPr>
              <a:t>las</a:t>
            </a:r>
            <a:r>
              <a:rPr lang="en-GB" sz="1400" dirty="0">
                <a:latin typeface="Arial" charset="0"/>
              </a:rPr>
              <a:t>……………..</a:t>
            </a:r>
            <a:r>
              <a:rPr lang="en-GB" sz="1400" dirty="0" err="1">
                <a:latin typeface="Arial" charset="0"/>
              </a:rPr>
              <a:t>ni</a:t>
            </a:r>
            <a:r>
              <a:rPr lang="en-GB" sz="1400" dirty="0">
                <a:latin typeface="Arial" charset="0"/>
              </a:rPr>
              <a:t> los/</a:t>
            </a:r>
            <a:r>
              <a:rPr lang="en-GB" sz="1400" dirty="0" err="1">
                <a:latin typeface="Arial" charset="0"/>
              </a:rPr>
              <a:t>las</a:t>
            </a:r>
            <a:r>
              <a:rPr lang="en-GB" sz="1400" dirty="0">
                <a:latin typeface="Arial" charset="0"/>
              </a:rPr>
              <a:t>…………..</a:t>
            </a:r>
          </a:p>
          <a:p>
            <a:pPr>
              <a:spcBef>
                <a:spcPct val="50000"/>
              </a:spcBef>
            </a:pPr>
            <a:r>
              <a:rPr lang="en-GB" sz="1400" dirty="0" err="1">
                <a:latin typeface="Arial" charset="0"/>
              </a:rPr>
              <a:t>es</a:t>
            </a:r>
            <a:r>
              <a:rPr lang="en-GB" sz="1400" dirty="0">
                <a:latin typeface="Arial" charset="0"/>
              </a:rPr>
              <a:t> </a:t>
            </a:r>
            <a:r>
              <a:rPr lang="en-GB" sz="1400" dirty="0" err="1">
                <a:latin typeface="Arial" charset="0"/>
              </a:rPr>
              <a:t>una</a:t>
            </a:r>
            <a:r>
              <a:rPr lang="en-GB" sz="1400" dirty="0">
                <a:latin typeface="Arial" charset="0"/>
              </a:rPr>
              <a:t> </a:t>
            </a:r>
            <a:r>
              <a:rPr lang="en-GB" sz="1400" dirty="0" err="1">
                <a:latin typeface="Arial" charset="0"/>
              </a:rPr>
              <a:t>historia</a:t>
            </a:r>
            <a:r>
              <a:rPr lang="en-GB" sz="1400" dirty="0">
                <a:latin typeface="Arial" charset="0"/>
              </a:rPr>
              <a:t> de…………….</a:t>
            </a:r>
          </a:p>
          <a:p>
            <a:pPr>
              <a:spcBef>
                <a:spcPct val="50000"/>
              </a:spcBef>
            </a:pPr>
            <a:r>
              <a:rPr lang="en-GB" sz="1400" dirty="0" err="1">
                <a:latin typeface="Arial" charset="0"/>
              </a:rPr>
              <a:t>cuenta</a:t>
            </a:r>
            <a:r>
              <a:rPr lang="en-GB" sz="1400" dirty="0">
                <a:latin typeface="Arial" charset="0"/>
              </a:rPr>
              <a:t> la </a:t>
            </a:r>
            <a:r>
              <a:rPr lang="en-GB" sz="1400" dirty="0" err="1">
                <a:latin typeface="Arial" charset="0"/>
              </a:rPr>
              <a:t>historia</a:t>
            </a:r>
            <a:r>
              <a:rPr lang="en-GB" sz="1400" dirty="0">
                <a:latin typeface="Arial" charset="0"/>
              </a:rPr>
              <a:t> de…………/se </a:t>
            </a:r>
            <a:r>
              <a:rPr lang="en-GB" sz="1400" dirty="0" err="1">
                <a:latin typeface="Arial" charset="0"/>
              </a:rPr>
              <a:t>trata</a:t>
            </a:r>
            <a:r>
              <a:rPr lang="en-GB" sz="1400" dirty="0">
                <a:latin typeface="Arial" charset="0"/>
              </a:rPr>
              <a:t> de………</a:t>
            </a:r>
            <a:endParaRPr lang="en-US" sz="1400" dirty="0">
              <a:latin typeface="Arial" charset="0"/>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007250"/>
              </p:ext>
            </p:extLst>
          </p:nvPr>
        </p:nvGraphicFramePr>
        <p:xfrm>
          <a:off x="0" y="706950"/>
          <a:ext cx="4355976" cy="6267698"/>
        </p:xfrm>
        <a:graphic>
          <a:graphicData uri="http://schemas.openxmlformats.org/drawingml/2006/table">
            <a:tbl>
              <a:tblPr firstRow="1" bandRow="1">
                <a:tableStyleId>{5940675A-B579-460E-94D1-54222C63F5DA}</a:tableStyleId>
              </a:tblPr>
              <a:tblGrid>
                <a:gridCol w="2331621"/>
                <a:gridCol w="2024355"/>
              </a:tblGrid>
              <a:tr h="401518">
                <a:tc>
                  <a:txBody>
                    <a:bodyPr/>
                    <a:lstStyle/>
                    <a:p>
                      <a:r>
                        <a:rPr lang="en-GB" sz="1400" dirty="0" smtClean="0"/>
                        <a:t>a documentary</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game show</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the weather forecast</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music programme</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sports</a:t>
                      </a:r>
                      <a:r>
                        <a:rPr lang="en-GB" sz="1400" baseline="0" dirty="0" smtClean="0"/>
                        <a:t> programme</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anuncio</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programa</a:t>
                      </a:r>
                      <a:r>
                        <a:rPr lang="en-GB" sz="1400" dirty="0" smtClean="0"/>
                        <a:t> </a:t>
                      </a:r>
                      <a:r>
                        <a:rPr lang="en-GB" sz="1400" dirty="0" err="1" smtClean="0"/>
                        <a:t>infantil</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9804">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 </a:t>
                      </a:r>
                      <a:r>
                        <a:rPr lang="en-GB" sz="1400" dirty="0" err="1" smtClean="0"/>
                        <a:t>programa</a:t>
                      </a:r>
                      <a:r>
                        <a:rPr lang="en-GB" sz="1400" dirty="0" smtClean="0"/>
                        <a:t> de </a:t>
                      </a:r>
                      <a:r>
                        <a:rPr lang="en-GB" sz="1400" dirty="0" err="1" smtClean="0"/>
                        <a:t>tele-realidad</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un</a:t>
                      </a:r>
                      <a:r>
                        <a:rPr lang="en-GB" sz="1400" baseline="0" dirty="0" smtClean="0"/>
                        <a:t> </a:t>
                      </a:r>
                      <a:r>
                        <a:rPr lang="en-GB" sz="1400" baseline="0" dirty="0" err="1" smtClean="0"/>
                        <a:t>programa</a:t>
                      </a:r>
                      <a:r>
                        <a:rPr lang="en-GB" sz="1400" baseline="0" dirty="0" smtClean="0"/>
                        <a:t> de </a:t>
                      </a:r>
                      <a:r>
                        <a:rPr lang="en-GB" sz="1400" baseline="0" dirty="0" err="1" smtClean="0"/>
                        <a:t>entrevistas</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cartoons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the news</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series</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soap opera</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film</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01518">
                <a:tc>
                  <a:txBody>
                    <a:bodyPr/>
                    <a:lstStyle/>
                    <a:p>
                      <a:r>
                        <a:rPr lang="en-GB" sz="1400" dirty="0" smtClean="0"/>
                        <a:t>a comedy</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10848335"/>
              </p:ext>
            </p:extLst>
          </p:nvPr>
        </p:nvGraphicFramePr>
        <p:xfrm>
          <a:off x="4572000" y="260648"/>
          <a:ext cx="3816424" cy="4392484"/>
        </p:xfrm>
        <a:graphic>
          <a:graphicData uri="http://schemas.openxmlformats.org/drawingml/2006/table">
            <a:tbl>
              <a:tblPr firstRow="1" bandRow="1">
                <a:tableStyleId>{5940675A-B579-460E-94D1-54222C63F5DA}</a:tableStyleId>
              </a:tblPr>
              <a:tblGrid>
                <a:gridCol w="2042815"/>
                <a:gridCol w="1773609"/>
              </a:tblGrid>
              <a:tr h="331138">
                <a:tc>
                  <a:txBody>
                    <a:bodyPr/>
                    <a:lstStyle/>
                    <a:p>
                      <a:r>
                        <a:rPr lang="en-GB" sz="1400" dirty="0" smtClean="0"/>
                        <a:t>great / fantastic</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emocionante</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impresionante</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interesting</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good</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gracioso</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comical</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8828">
                <a:tc>
                  <a:txBody>
                    <a:bodyPr/>
                    <a:lstStyle/>
                    <a:p>
                      <a:r>
                        <a:rPr lang="en-GB" sz="1400" dirty="0" smtClean="0"/>
                        <a:t>informative</a:t>
                      </a:r>
                      <a:r>
                        <a:rPr lang="en-GB" sz="1400" baseline="0" dirty="0" smtClean="0"/>
                        <a:t> / educational</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útil</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stupid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smtClean="0"/>
                        <a:t>tonto</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400" dirty="0" err="1" smtClean="0"/>
                        <a:t>infantil</a:t>
                      </a:r>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useless</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1138">
                <a:tc>
                  <a:txBody>
                    <a:bodyPr/>
                    <a:lstStyle/>
                    <a:p>
                      <a:r>
                        <a:rPr lang="en-GB" sz="1400" dirty="0" smtClean="0"/>
                        <a:t>boring</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794061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j023476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28938" y="214313"/>
            <a:ext cx="34290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5" name="WordArt 3"/>
          <p:cNvSpPr>
            <a:spLocks noChangeArrowheads="1" noChangeShapeType="1" noTextEdit="1"/>
          </p:cNvSpPr>
          <p:nvPr/>
        </p:nvSpPr>
        <p:spPr bwMode="auto">
          <a:xfrm>
            <a:off x="214313" y="2357438"/>
            <a:ext cx="8647112"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fr-FR" sz="3600" kern="10" dirty="0" smtClean="0">
                <a:latin typeface="Calibri"/>
                <a:cs typeface="Calibri"/>
              </a:rPr>
              <a:t>¿</a:t>
            </a:r>
            <a:r>
              <a:rPr lang="fr-FR" sz="3600" kern="10" dirty="0" err="1" smtClean="0">
                <a:latin typeface="Calibri"/>
                <a:cs typeface="Calibri"/>
              </a:rPr>
              <a:t>Qué</a:t>
            </a:r>
            <a:r>
              <a:rPr lang="fr-FR" sz="3600" kern="10" dirty="0" smtClean="0">
                <a:latin typeface="Calibri"/>
                <a:cs typeface="Calibri"/>
              </a:rPr>
              <a:t> </a:t>
            </a:r>
            <a:r>
              <a:rPr lang="fr-FR" sz="3600" kern="10" dirty="0" err="1" smtClean="0">
                <a:latin typeface="Calibri"/>
                <a:cs typeface="Calibri"/>
              </a:rPr>
              <a:t>programas</a:t>
            </a:r>
            <a:r>
              <a:rPr lang="fr-FR" sz="3600" kern="10" dirty="0" smtClean="0">
                <a:latin typeface="Calibri"/>
                <a:cs typeface="Calibri"/>
              </a:rPr>
              <a:t> te </a:t>
            </a:r>
            <a:r>
              <a:rPr lang="fr-FR" sz="3600" kern="10" dirty="0" err="1" smtClean="0">
                <a:latin typeface="Calibri"/>
                <a:cs typeface="Calibri"/>
              </a:rPr>
              <a:t>gustan</a:t>
            </a:r>
            <a:r>
              <a:rPr lang="fr-FR" sz="3600" kern="10" dirty="0" smtClean="0">
                <a:latin typeface="Calibri"/>
                <a:cs typeface="Calibri"/>
              </a:rPr>
              <a:t>?</a:t>
            </a:r>
            <a:endParaRPr lang="en-GB" sz="3600" kern="10" dirty="0">
              <a:latin typeface="Calibri"/>
              <a:cs typeface="Calibri"/>
            </a:endParaRPr>
          </a:p>
        </p:txBody>
      </p:sp>
      <p:sp>
        <p:nvSpPr>
          <p:cNvPr id="23556" name="Text Box 4"/>
          <p:cNvSpPr txBox="1">
            <a:spLocks noChangeArrowheads="1"/>
          </p:cNvSpPr>
          <p:nvPr/>
        </p:nvSpPr>
        <p:spPr bwMode="auto">
          <a:xfrm>
            <a:off x="0" y="3143250"/>
            <a:ext cx="9144000" cy="461963"/>
          </a:xfrm>
          <a:prstGeom prst="rect">
            <a:avLst/>
          </a:prstGeom>
          <a:solidFill>
            <a:srgbClr val="FF6600"/>
          </a:solidFill>
          <a:ln w="38100">
            <a:solidFill>
              <a:schemeClr val="bg2"/>
            </a:solidFill>
            <a:miter lim="800000"/>
            <a:headEnd/>
            <a:tailEnd/>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400" b="1"/>
              <a:t>Your answer must contain EXACTLY 7 words!</a:t>
            </a:r>
          </a:p>
        </p:txBody>
      </p:sp>
      <p:sp>
        <p:nvSpPr>
          <p:cNvPr id="8" name="WordArt 3"/>
          <p:cNvSpPr>
            <a:spLocks noChangeArrowheads="1" noChangeShapeType="1" noTextEdit="1"/>
          </p:cNvSpPr>
          <p:nvPr/>
        </p:nvSpPr>
        <p:spPr bwMode="auto">
          <a:xfrm>
            <a:off x="285750" y="3714750"/>
            <a:ext cx="8647113"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fr-FR" sz="3600" kern="10" dirty="0" smtClean="0">
                <a:latin typeface="Calibri"/>
                <a:cs typeface="Calibri"/>
              </a:rPr>
              <a:t>¿</a:t>
            </a:r>
            <a:r>
              <a:rPr lang="fr-FR" sz="3600" kern="10" dirty="0" err="1" smtClean="0">
                <a:latin typeface="Calibri"/>
                <a:cs typeface="Calibri"/>
              </a:rPr>
              <a:t>Qué</a:t>
            </a:r>
            <a:r>
              <a:rPr lang="fr-FR" sz="3600" kern="10" dirty="0" smtClean="0">
                <a:latin typeface="Calibri"/>
                <a:cs typeface="Calibri"/>
              </a:rPr>
              <a:t> </a:t>
            </a:r>
            <a:r>
              <a:rPr lang="fr-FR" sz="3600" kern="10" dirty="0" err="1" smtClean="0">
                <a:latin typeface="Calibri"/>
                <a:cs typeface="Calibri"/>
              </a:rPr>
              <a:t>programas</a:t>
            </a:r>
            <a:r>
              <a:rPr lang="fr-FR" sz="3600" kern="10" dirty="0" smtClean="0">
                <a:latin typeface="Calibri"/>
                <a:cs typeface="Calibri"/>
              </a:rPr>
              <a:t> no te </a:t>
            </a:r>
            <a:r>
              <a:rPr lang="fr-FR" sz="3600" kern="10" dirty="0" err="1" smtClean="0">
                <a:latin typeface="Calibri"/>
                <a:cs typeface="Calibri"/>
              </a:rPr>
              <a:t>gustan</a:t>
            </a:r>
            <a:r>
              <a:rPr lang="fr-FR" sz="3600" kern="10" dirty="0" smtClean="0">
                <a:latin typeface="Calibri"/>
                <a:cs typeface="Calibri"/>
              </a:rPr>
              <a:t>?</a:t>
            </a:r>
            <a:endParaRPr lang="en-GB" sz="3600" kern="10" dirty="0">
              <a:latin typeface="Calibri"/>
              <a:cs typeface="Calibri"/>
            </a:endParaRPr>
          </a:p>
        </p:txBody>
      </p:sp>
      <p:sp>
        <p:nvSpPr>
          <p:cNvPr id="9" name="Text Box 4"/>
          <p:cNvSpPr txBox="1">
            <a:spLocks noChangeArrowheads="1"/>
          </p:cNvSpPr>
          <p:nvPr/>
        </p:nvSpPr>
        <p:spPr bwMode="auto">
          <a:xfrm>
            <a:off x="0" y="4572000"/>
            <a:ext cx="9144000" cy="461963"/>
          </a:xfrm>
          <a:prstGeom prst="rect">
            <a:avLst/>
          </a:prstGeom>
          <a:solidFill>
            <a:srgbClr val="FF6600"/>
          </a:solidFill>
          <a:ln w="38100">
            <a:solidFill>
              <a:schemeClr val="bg2"/>
            </a:solidFill>
            <a:miter lim="800000"/>
            <a:headEnd/>
            <a:tailEnd/>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400" b="1" dirty="0"/>
              <a:t>Your answer must contain more than </a:t>
            </a:r>
            <a:r>
              <a:rPr lang="en-GB" sz="2400" b="1" dirty="0" smtClean="0"/>
              <a:t>9 </a:t>
            </a:r>
            <a:r>
              <a:rPr lang="en-GB" sz="2400" b="1" dirty="0"/>
              <a:t>words!</a:t>
            </a:r>
          </a:p>
        </p:txBody>
      </p:sp>
    </p:spTree>
    <p:extLst>
      <p:ext uri="{BB962C8B-B14F-4D97-AF65-F5344CB8AC3E}">
        <p14:creationId xmlns:p14="http://schemas.microsoft.com/office/powerpoint/2010/main" val="34926330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ppt_x</p:attrName>
                                        </p:attrNameLst>
                                      </p:cBhvr>
                                      <p:tavLst>
                                        <p:tav tm="0">
                                          <p:val>
                                            <p:strVal val="#ppt_x-.2"/>
                                          </p:val>
                                        </p:tav>
                                        <p:tav tm="100000">
                                          <p:val>
                                            <p:strVal val="#ppt_x"/>
                                          </p:val>
                                        </p:tav>
                                      </p:tavLst>
                                    </p:anim>
                                    <p:anim calcmode="lin" valueType="num">
                                      <p:cBhvr>
                                        <p:cTn id="8" dur="1000" fill="hold"/>
                                        <p:tgtEl>
                                          <p:spTgt spid="2355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8"/>
                                        </p:tgtEl>
                                        <p:attrNameLst>
                                          <p:attrName>style.visibility</p:attrName>
                                        </p:attrNameLst>
                                      </p:cBhvr>
                                      <p:to>
                                        <p:strVal val="visible"/>
                                      </p:to>
                                    </p:set>
                                    <p:anim by="(-#ppt_w*2)" calcmode="lin" valueType="num">
                                      <p:cBhvr rctx="PPT">
                                        <p:cTn id="14" dur="500" autoRev="1" fill="hold">
                                          <p:stCondLst>
                                            <p:cond delay="0"/>
                                          </p:stCondLst>
                                        </p:cTn>
                                        <p:tgtEl>
                                          <p:spTgt spid="8"/>
                                        </p:tgtEl>
                                        <p:attrNameLst>
                                          <p:attrName>ppt_w</p:attrName>
                                        </p:attrNameLst>
                                      </p:cBhvr>
                                    </p:anim>
                                    <p:anim by="(#ppt_w*0.50)" calcmode="lin" valueType="num">
                                      <p:cBhvr>
                                        <p:cTn id="15" dur="500" decel="50000" autoRev="1" fill="hold">
                                          <p:stCondLst>
                                            <p:cond delay="0"/>
                                          </p:stCondLst>
                                        </p:cTn>
                                        <p:tgtEl>
                                          <p:spTgt spid="8"/>
                                        </p:tgtEl>
                                        <p:attrNameLst>
                                          <p:attrName>ppt_x</p:attrName>
                                        </p:attrNameLst>
                                      </p:cBhvr>
                                    </p:anim>
                                    <p:anim from="(-#ppt_h/2)" to="(#ppt_y)" calcmode="lin" valueType="num">
                                      <p:cBhvr>
                                        <p:cTn id="16" dur="1000" fill="hold">
                                          <p:stCondLst>
                                            <p:cond delay="0"/>
                                          </p:stCondLst>
                                        </p:cTn>
                                        <p:tgtEl>
                                          <p:spTgt spid="8"/>
                                        </p:tgtEl>
                                        <p:attrNameLst>
                                          <p:attrName>ppt_y</p:attrName>
                                        </p:attrNameLst>
                                      </p:cBhvr>
                                    </p:anim>
                                    <p:animRot by="21600000">
                                      <p:cBhvr>
                                        <p:cTn id="17" dur="1000" fill="hold">
                                          <p:stCondLst>
                                            <p:cond delay="0"/>
                                          </p:stCondLst>
                                        </p:cTn>
                                        <p:tgtEl>
                                          <p:spTgt spid="8"/>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4"/>
          <p:cNvSpPr>
            <a:spLocks noChangeArrowheads="1"/>
          </p:cNvSpPr>
          <p:nvPr/>
        </p:nvSpPr>
        <p:spPr bwMode="auto">
          <a:xfrm>
            <a:off x="4140200" y="908050"/>
            <a:ext cx="3095625" cy="1163638"/>
          </a:xfrm>
          <a:prstGeom prst="wedgeRectCallout">
            <a:avLst>
              <a:gd name="adj1" fmla="val -32198"/>
              <a:gd name="adj2" fmla="val 94131"/>
            </a:avLst>
          </a:prstGeom>
          <a:solidFill>
            <a:schemeClr val="accent6">
              <a:lumMod val="40000"/>
              <a:lumOff val="60000"/>
            </a:schemeClr>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fontAlgn="auto">
              <a:spcBef>
                <a:spcPts val="0"/>
              </a:spcBef>
              <a:spcAft>
                <a:spcPts val="0"/>
              </a:spcAft>
              <a:defRPr/>
            </a:pPr>
            <a:r>
              <a:rPr lang="es-ES" sz="3200" b="1" dirty="0">
                <a:solidFill>
                  <a:srgbClr val="002060"/>
                </a:solidFill>
                <a:latin typeface="Calibri" pitchFamily="34" charset="0"/>
              </a:rPr>
              <a:t>1. Sí, me </a:t>
            </a:r>
            <a:r>
              <a:rPr lang="es-ES" sz="3200" b="1" dirty="0" smtClean="0">
                <a:solidFill>
                  <a:srgbClr val="002060"/>
                </a:solidFill>
                <a:latin typeface="Calibri" pitchFamily="34" charset="0"/>
              </a:rPr>
              <a:t>gusta mucho.</a:t>
            </a:r>
            <a:endParaRPr lang="es-ES" sz="3200" b="1" dirty="0">
              <a:solidFill>
                <a:srgbClr val="002060"/>
              </a:solidFill>
              <a:latin typeface="Calibri" pitchFamily="34" charset="0"/>
            </a:endParaRPr>
          </a:p>
        </p:txBody>
      </p:sp>
      <p:sp>
        <p:nvSpPr>
          <p:cNvPr id="9220" name="AutoShape 6"/>
          <p:cNvSpPr>
            <a:spLocks noChangeArrowheads="1"/>
          </p:cNvSpPr>
          <p:nvPr/>
        </p:nvSpPr>
        <p:spPr bwMode="auto">
          <a:xfrm>
            <a:off x="6227763" y="1700213"/>
            <a:ext cx="2735262" cy="1865312"/>
          </a:xfrm>
          <a:prstGeom prst="wedgeEllipseCallout">
            <a:avLst>
              <a:gd name="adj1" fmla="val -74819"/>
              <a:gd name="adj2" fmla="val 42954"/>
            </a:avLst>
          </a:prstGeom>
          <a:solidFill>
            <a:srgbClr val="FFFF99"/>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a:r>
              <a:rPr lang="es-ES" sz="2800" b="1" dirty="0" smtClean="0">
                <a:solidFill>
                  <a:srgbClr val="002060"/>
                </a:solidFill>
                <a:latin typeface="Calibri" pitchFamily="34" charset="0"/>
              </a:rPr>
              <a:t>2. Sí, tenemos dos.</a:t>
            </a:r>
            <a:endParaRPr lang="es-ES" sz="2800" b="1" dirty="0">
              <a:solidFill>
                <a:srgbClr val="002060"/>
              </a:solidFill>
              <a:latin typeface="Calibri" pitchFamily="34" charset="0"/>
            </a:endParaRPr>
          </a:p>
        </p:txBody>
      </p:sp>
      <p:sp>
        <p:nvSpPr>
          <p:cNvPr id="11271" name="AutoShape 7"/>
          <p:cNvSpPr>
            <a:spLocks noChangeArrowheads="1"/>
          </p:cNvSpPr>
          <p:nvPr/>
        </p:nvSpPr>
        <p:spPr bwMode="auto">
          <a:xfrm>
            <a:off x="3429000" y="4929188"/>
            <a:ext cx="3929063" cy="1928812"/>
          </a:xfrm>
          <a:prstGeom prst="wedgeEllipseCallout">
            <a:avLst>
              <a:gd name="adj1" fmla="val -17898"/>
              <a:gd name="adj2" fmla="val -75009"/>
            </a:avLst>
          </a:prstGeom>
          <a:solidFill>
            <a:schemeClr val="accent6">
              <a:lumMod val="75000"/>
            </a:schemeClr>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fontAlgn="auto">
              <a:spcBef>
                <a:spcPts val="0"/>
              </a:spcBef>
              <a:spcAft>
                <a:spcPts val="0"/>
              </a:spcAft>
              <a:defRPr/>
            </a:pPr>
            <a:r>
              <a:rPr lang="es-ES" sz="3200" b="1" dirty="0">
                <a:solidFill>
                  <a:schemeClr val="bg1"/>
                </a:solidFill>
                <a:latin typeface="Calibri" pitchFamily="34" charset="0"/>
              </a:rPr>
              <a:t>4. </a:t>
            </a:r>
            <a:r>
              <a:rPr lang="es-ES" sz="3200" b="1" dirty="0" smtClean="0">
                <a:solidFill>
                  <a:schemeClr val="bg1"/>
                </a:solidFill>
                <a:latin typeface="Calibri" pitchFamily="34" charset="0"/>
              </a:rPr>
              <a:t>Sí, le gustan mucho las comedias.</a:t>
            </a:r>
            <a:endParaRPr lang="es-ES" sz="3200" b="1" dirty="0">
              <a:solidFill>
                <a:schemeClr val="bg1"/>
              </a:solidFill>
              <a:latin typeface="Calibri" pitchFamily="34" charset="0"/>
            </a:endParaRPr>
          </a:p>
        </p:txBody>
      </p:sp>
      <p:sp>
        <p:nvSpPr>
          <p:cNvPr id="9222" name="AutoShape 10"/>
          <p:cNvSpPr>
            <a:spLocks noChangeArrowheads="1"/>
          </p:cNvSpPr>
          <p:nvPr/>
        </p:nvSpPr>
        <p:spPr bwMode="auto">
          <a:xfrm>
            <a:off x="684213" y="714375"/>
            <a:ext cx="3168650" cy="1785938"/>
          </a:xfrm>
          <a:prstGeom prst="wedgeEllipseCallout">
            <a:avLst>
              <a:gd name="adj1" fmla="val 42792"/>
              <a:gd name="adj2" fmla="val 74514"/>
            </a:avLst>
          </a:prstGeom>
          <a:solidFill>
            <a:srgbClr val="FFFF99"/>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a:r>
              <a:rPr lang="es-ES" sz="3200" b="1">
                <a:solidFill>
                  <a:srgbClr val="002060"/>
                </a:solidFill>
                <a:latin typeface="Calibri" pitchFamily="34" charset="0"/>
              </a:rPr>
              <a:t>7. Sí, pero es un poco aburrido.</a:t>
            </a:r>
            <a:endParaRPr lang="es-ES" sz="2800" b="1">
              <a:solidFill>
                <a:srgbClr val="002060"/>
              </a:solidFill>
              <a:latin typeface="Calibri" pitchFamily="34" charset="0"/>
            </a:endParaRPr>
          </a:p>
        </p:txBody>
      </p:sp>
      <p:pic>
        <p:nvPicPr>
          <p:cNvPr id="9223" name="Picture 11" descr="Trent%20Site%20cartoon%20boy%20smili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708275"/>
            <a:ext cx="1398587" cy="1714500"/>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AutoShape 12"/>
          <p:cNvSpPr>
            <a:spLocks noChangeArrowheads="1"/>
          </p:cNvSpPr>
          <p:nvPr/>
        </p:nvSpPr>
        <p:spPr bwMode="auto">
          <a:xfrm>
            <a:off x="250825" y="2500313"/>
            <a:ext cx="2736850" cy="1793875"/>
          </a:xfrm>
          <a:prstGeom prst="wedgeEllipseCallout">
            <a:avLst>
              <a:gd name="adj1" fmla="val 78653"/>
              <a:gd name="adj2" fmla="val 38245"/>
            </a:avLst>
          </a:prstGeom>
          <a:solidFill>
            <a:schemeClr val="accent6">
              <a:lumMod val="60000"/>
              <a:lumOff val="40000"/>
            </a:schemeClr>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fontAlgn="auto">
              <a:spcBef>
                <a:spcPts val="0"/>
              </a:spcBef>
              <a:spcAft>
                <a:spcPts val="0"/>
              </a:spcAft>
              <a:defRPr/>
            </a:pPr>
            <a:r>
              <a:rPr lang="es-ES" sz="3200" b="1" dirty="0">
                <a:solidFill>
                  <a:srgbClr val="FFFFCC"/>
                </a:solidFill>
                <a:latin typeface="Calibri" pitchFamily="34" charset="0"/>
              </a:rPr>
              <a:t>6.  Sí, por supuesto. ¿Y tú?</a:t>
            </a:r>
          </a:p>
        </p:txBody>
      </p:sp>
      <p:sp>
        <p:nvSpPr>
          <p:cNvPr id="11277" name="AutoShape 4"/>
          <p:cNvSpPr>
            <a:spLocks noChangeArrowheads="1"/>
          </p:cNvSpPr>
          <p:nvPr/>
        </p:nvSpPr>
        <p:spPr bwMode="auto">
          <a:xfrm>
            <a:off x="5867400" y="3643313"/>
            <a:ext cx="3095625" cy="1568450"/>
          </a:xfrm>
          <a:prstGeom prst="wedgeRectCallout">
            <a:avLst>
              <a:gd name="adj1" fmla="val -70233"/>
              <a:gd name="adj2" fmla="val -31059"/>
            </a:avLst>
          </a:prstGeom>
          <a:solidFill>
            <a:schemeClr val="accent6">
              <a:lumMod val="60000"/>
              <a:lumOff val="40000"/>
            </a:schemeClr>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fontAlgn="auto">
              <a:spcBef>
                <a:spcPts val="0"/>
              </a:spcBef>
              <a:spcAft>
                <a:spcPts val="0"/>
              </a:spcAft>
              <a:defRPr/>
            </a:pPr>
            <a:r>
              <a:rPr lang="es-ES" sz="3200" b="1" dirty="0">
                <a:solidFill>
                  <a:srgbClr val="FFFFCC"/>
                </a:solidFill>
                <a:latin typeface="Calibri" pitchFamily="34" charset="0"/>
              </a:rPr>
              <a:t>3. Mi </a:t>
            </a:r>
            <a:r>
              <a:rPr lang="es-ES" sz="3200" b="1" dirty="0" smtClean="0">
                <a:solidFill>
                  <a:srgbClr val="FFFFCC"/>
                </a:solidFill>
                <a:latin typeface="Calibri" pitchFamily="34" charset="0"/>
              </a:rPr>
              <a:t>programa </a:t>
            </a:r>
            <a:r>
              <a:rPr lang="es-ES" sz="3200" b="1" dirty="0">
                <a:solidFill>
                  <a:srgbClr val="FFFFCC"/>
                </a:solidFill>
                <a:latin typeface="Calibri" pitchFamily="34" charset="0"/>
              </a:rPr>
              <a:t>preferido es </a:t>
            </a:r>
            <a:r>
              <a:rPr lang="es-ES" sz="3200" b="1" dirty="0" smtClean="0">
                <a:solidFill>
                  <a:srgbClr val="FFFFCC"/>
                </a:solidFill>
                <a:latin typeface="Calibri" pitchFamily="34" charset="0"/>
              </a:rPr>
              <a:t>Top </a:t>
            </a:r>
            <a:r>
              <a:rPr lang="es-ES" sz="3200" b="1" dirty="0" err="1" smtClean="0">
                <a:solidFill>
                  <a:srgbClr val="FFFFCC"/>
                </a:solidFill>
                <a:latin typeface="Calibri" pitchFamily="34" charset="0"/>
              </a:rPr>
              <a:t>Gear</a:t>
            </a:r>
            <a:r>
              <a:rPr lang="es-ES" sz="3200" b="1" dirty="0" smtClean="0">
                <a:solidFill>
                  <a:srgbClr val="FFFFCC"/>
                </a:solidFill>
                <a:latin typeface="Calibri" pitchFamily="34" charset="0"/>
              </a:rPr>
              <a:t>.</a:t>
            </a:r>
            <a:endParaRPr lang="es-ES" sz="3200" b="1" dirty="0">
              <a:solidFill>
                <a:srgbClr val="FFFFCC"/>
              </a:solidFill>
              <a:latin typeface="Calibri" pitchFamily="34" charset="0"/>
            </a:endParaRPr>
          </a:p>
        </p:txBody>
      </p:sp>
      <p:sp>
        <p:nvSpPr>
          <p:cNvPr id="11278" name="AutoShape 7"/>
          <p:cNvSpPr>
            <a:spLocks noChangeArrowheads="1"/>
          </p:cNvSpPr>
          <p:nvPr/>
        </p:nvSpPr>
        <p:spPr bwMode="auto">
          <a:xfrm>
            <a:off x="0" y="4652963"/>
            <a:ext cx="3563888" cy="1655762"/>
          </a:xfrm>
          <a:prstGeom prst="wedgeEllipseCallout">
            <a:avLst>
              <a:gd name="adj1" fmla="val 10037"/>
              <a:gd name="adj2" fmla="val -73009"/>
            </a:avLst>
          </a:prstGeom>
          <a:solidFill>
            <a:schemeClr val="accent6">
              <a:lumMod val="40000"/>
              <a:lumOff val="60000"/>
            </a:schemeClr>
          </a:solidFill>
          <a:ln w="9525">
            <a:solidFill>
              <a:schemeClr val="tx1"/>
            </a:solidFill>
            <a:miter lim="800000"/>
            <a:headEnd/>
            <a:tailEnd/>
          </a:ln>
          <a:effectLst>
            <a:outerShdw blurRad="50800" dist="38100" dir="8100000" algn="tr" rotWithShape="0">
              <a:prstClr val="black">
                <a:alpha val="40000"/>
              </a:prstClr>
            </a:outerShdw>
          </a:effectLst>
        </p:spPr>
        <p:txBody>
          <a:bodyPr anchor="ctr"/>
          <a:lstStyle/>
          <a:p>
            <a:pPr algn="ctr" fontAlgn="auto">
              <a:spcBef>
                <a:spcPts val="0"/>
              </a:spcBef>
              <a:spcAft>
                <a:spcPts val="0"/>
              </a:spcAft>
              <a:defRPr/>
            </a:pPr>
            <a:r>
              <a:rPr lang="es-ES" sz="3200" b="1" dirty="0">
                <a:solidFill>
                  <a:srgbClr val="002060"/>
                </a:solidFill>
                <a:latin typeface="Calibri" pitchFamily="34" charset="0"/>
              </a:rPr>
              <a:t>5.  </a:t>
            </a:r>
            <a:r>
              <a:rPr lang="es-ES" sz="3200" b="1" dirty="0" smtClean="0">
                <a:solidFill>
                  <a:srgbClr val="002060"/>
                </a:solidFill>
                <a:latin typeface="Calibri" pitchFamily="34" charset="0"/>
              </a:rPr>
              <a:t>Una hora y media, más o menos.</a:t>
            </a:r>
            <a:endParaRPr lang="es-ES" sz="3200" b="1" dirty="0">
              <a:solidFill>
                <a:srgbClr val="002060"/>
              </a:solidFill>
              <a:latin typeface="Calibri" pitchFamily="34" charset="0"/>
            </a:endParaRPr>
          </a:p>
        </p:txBody>
      </p:sp>
      <p:sp>
        <p:nvSpPr>
          <p:cNvPr id="11" name="Text Box 158"/>
          <p:cNvSpPr txBox="1">
            <a:spLocks noChangeArrowheads="1"/>
          </p:cNvSpPr>
          <p:nvPr/>
        </p:nvSpPr>
        <p:spPr bwMode="auto">
          <a:xfrm>
            <a:off x="0" y="-27384"/>
            <a:ext cx="9144000" cy="701675"/>
          </a:xfrm>
          <a:prstGeom prst="rect">
            <a:avLst/>
          </a:prstGeom>
          <a:solidFill>
            <a:srgbClr val="002060"/>
          </a:solidFill>
          <a:ln>
            <a:noFill/>
          </a:ln>
          <a:effectLst/>
        </p:spPr>
        <p:txBody>
          <a:bodyPr wrap="square">
            <a:spAutoFit/>
          </a:bodyPr>
          <a:lstStyle/>
          <a:p>
            <a:pPr algn="ctr"/>
            <a:r>
              <a:rPr lang="en-GB" sz="4000" dirty="0" smtClean="0">
                <a:solidFill>
                  <a:srgbClr val="FFFFCC"/>
                </a:solidFill>
                <a:latin typeface="Showcard Gothic" pitchFamily="82" charset="0"/>
              </a:rPr>
              <a:t>¿</a:t>
            </a:r>
            <a:r>
              <a:rPr lang="en-GB" sz="4000" dirty="0" err="1" smtClean="0">
                <a:solidFill>
                  <a:srgbClr val="FFFFCC"/>
                </a:solidFill>
                <a:latin typeface="Showcard Gothic" pitchFamily="82" charset="0"/>
              </a:rPr>
              <a:t>Cuáles</a:t>
            </a:r>
            <a:r>
              <a:rPr lang="en-GB" sz="4000" dirty="0" smtClean="0">
                <a:solidFill>
                  <a:srgbClr val="FFFFCC"/>
                </a:solidFill>
                <a:latin typeface="Showcard Gothic" pitchFamily="82" charset="0"/>
              </a:rPr>
              <a:t> son </a:t>
            </a:r>
            <a:r>
              <a:rPr lang="en-GB" sz="4000" dirty="0" err="1" smtClean="0">
                <a:solidFill>
                  <a:srgbClr val="FFFFCC"/>
                </a:solidFill>
                <a:latin typeface="Showcard Gothic" pitchFamily="82" charset="0"/>
              </a:rPr>
              <a:t>las</a:t>
            </a:r>
            <a:r>
              <a:rPr lang="en-GB" sz="4000" dirty="0" smtClean="0">
                <a:solidFill>
                  <a:srgbClr val="FFFFCC"/>
                </a:solidFill>
                <a:latin typeface="Showcard Gothic" pitchFamily="82" charset="0"/>
              </a:rPr>
              <a:t> </a:t>
            </a:r>
            <a:r>
              <a:rPr lang="en-GB" sz="4000" dirty="0" err="1" smtClean="0">
                <a:solidFill>
                  <a:srgbClr val="FFFFCC"/>
                </a:solidFill>
                <a:latin typeface="Showcard Gothic" pitchFamily="82" charset="0"/>
              </a:rPr>
              <a:t>preguntas</a:t>
            </a:r>
            <a:r>
              <a:rPr lang="en-GB" sz="4000" dirty="0" smtClean="0">
                <a:solidFill>
                  <a:srgbClr val="FFFFCC"/>
                </a:solidFill>
                <a:latin typeface="Showcard Gothic" pitchFamily="82" charset="0"/>
              </a:rPr>
              <a:t>?</a:t>
            </a:r>
            <a:endParaRPr lang="en-GB" sz="4000" dirty="0">
              <a:solidFill>
                <a:srgbClr val="FFFFCC"/>
              </a:solidFill>
              <a:latin typeface="Showcard Gothic" pitchFamily="82" charset="0"/>
            </a:endParaRPr>
          </a:p>
        </p:txBody>
      </p:sp>
    </p:spTree>
    <p:extLst>
      <p:ext uri="{BB962C8B-B14F-4D97-AF65-F5344CB8AC3E}">
        <p14:creationId xmlns:p14="http://schemas.microsoft.com/office/powerpoint/2010/main" val="718479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1568</Words>
  <Application>Microsoft Office PowerPoint</Application>
  <PresentationFormat>On-screen Show (4:3)</PresentationFormat>
  <Paragraphs>373</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¿Qué hay en la tele?</vt:lpstr>
      <vt:lpstr>Los programas de televisión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¿Qué tipo de programa prefieres?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Rachel Hawkes</cp:lastModifiedBy>
  <cp:revision>35</cp:revision>
  <cp:lastPrinted>2011-09-18T16:58:40Z</cp:lastPrinted>
  <dcterms:created xsi:type="dcterms:W3CDTF">2011-09-11T05:25:46Z</dcterms:created>
  <dcterms:modified xsi:type="dcterms:W3CDTF">2011-10-02T08:32:59Z</dcterms:modified>
</cp:coreProperties>
</file>