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69" r:id="rId2"/>
    <p:sldId id="270" r:id="rId3"/>
    <p:sldId id="260" r:id="rId4"/>
    <p:sldId id="261" r:id="rId5"/>
    <p:sldId id="262" r:id="rId6"/>
    <p:sldId id="274" r:id="rId7"/>
    <p:sldId id="268" r:id="rId8"/>
    <p:sldId id="273" r:id="rId9"/>
    <p:sldId id="264" r:id="rId10"/>
    <p:sldId id="265" r:id="rId11"/>
    <p:sldId id="266" r:id="rId12"/>
    <p:sldId id="267"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18FFB0E-2C6A-4312-956F-AA11BFCF1220}" type="datetimeFigureOut">
              <a:rPr lang="fr-FR" smtClean="0"/>
              <a:t>19/03/2012</a:t>
            </a:fld>
            <a:endParaRPr lang="fr-F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CE8F62-0BBF-4781-8C8A-7C9D4D19D075}" type="slidenum">
              <a:rPr lang="fr-FR" smtClean="0"/>
              <a:t>‹#›</a:t>
            </a:fld>
            <a:endParaRPr lang="fr-FR"/>
          </a:p>
        </p:txBody>
      </p:sp>
    </p:spTree>
    <p:extLst>
      <p:ext uri="{BB962C8B-B14F-4D97-AF65-F5344CB8AC3E}">
        <p14:creationId xmlns:p14="http://schemas.microsoft.com/office/powerpoint/2010/main" val="24508959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181A812A-0345-4AE4-BE1A-3D152ACF5479}" type="datetimeFigureOut">
              <a:rPr lang="fr-FR" smtClean="0"/>
              <a:t>19/03/2012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645A0CB-A2D5-4285-B0B0-4409C45A57C7}" type="slidenum">
              <a:rPr lang="fr-FR" smtClean="0"/>
              <a:t>‹#›</a:t>
            </a:fld>
            <a:endParaRPr lang="fr-FR"/>
          </a:p>
        </p:txBody>
      </p:sp>
    </p:spTree>
    <p:extLst>
      <p:ext uri="{BB962C8B-B14F-4D97-AF65-F5344CB8AC3E}">
        <p14:creationId xmlns:p14="http://schemas.microsoft.com/office/powerpoint/2010/main" val="2120688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81A812A-0345-4AE4-BE1A-3D152ACF5479}" type="datetimeFigureOut">
              <a:rPr lang="fr-FR" smtClean="0"/>
              <a:t>19/03/2012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645A0CB-A2D5-4285-B0B0-4409C45A57C7}" type="slidenum">
              <a:rPr lang="fr-FR" smtClean="0"/>
              <a:t>‹#›</a:t>
            </a:fld>
            <a:endParaRPr lang="fr-FR"/>
          </a:p>
        </p:txBody>
      </p:sp>
    </p:spTree>
    <p:extLst>
      <p:ext uri="{BB962C8B-B14F-4D97-AF65-F5344CB8AC3E}">
        <p14:creationId xmlns:p14="http://schemas.microsoft.com/office/powerpoint/2010/main" val="3178006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81A812A-0345-4AE4-BE1A-3D152ACF5479}" type="datetimeFigureOut">
              <a:rPr lang="fr-FR" smtClean="0"/>
              <a:t>19/03/2012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645A0CB-A2D5-4285-B0B0-4409C45A57C7}" type="slidenum">
              <a:rPr lang="fr-FR" smtClean="0"/>
              <a:t>‹#›</a:t>
            </a:fld>
            <a:endParaRPr lang="fr-FR"/>
          </a:p>
        </p:txBody>
      </p:sp>
    </p:spTree>
    <p:extLst>
      <p:ext uri="{BB962C8B-B14F-4D97-AF65-F5344CB8AC3E}">
        <p14:creationId xmlns:p14="http://schemas.microsoft.com/office/powerpoint/2010/main" val="1760044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81A812A-0345-4AE4-BE1A-3D152ACF5479}" type="datetimeFigureOut">
              <a:rPr lang="fr-FR" smtClean="0"/>
              <a:t>19/03/2012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645A0CB-A2D5-4285-B0B0-4409C45A57C7}" type="slidenum">
              <a:rPr lang="fr-FR" smtClean="0"/>
              <a:t>‹#›</a:t>
            </a:fld>
            <a:endParaRPr lang="fr-FR"/>
          </a:p>
        </p:txBody>
      </p:sp>
    </p:spTree>
    <p:extLst>
      <p:ext uri="{BB962C8B-B14F-4D97-AF65-F5344CB8AC3E}">
        <p14:creationId xmlns:p14="http://schemas.microsoft.com/office/powerpoint/2010/main" val="2430389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1A812A-0345-4AE4-BE1A-3D152ACF5479}" type="datetimeFigureOut">
              <a:rPr lang="fr-FR" smtClean="0"/>
              <a:t>19/03/2012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645A0CB-A2D5-4285-B0B0-4409C45A57C7}" type="slidenum">
              <a:rPr lang="fr-FR" smtClean="0"/>
              <a:t>‹#›</a:t>
            </a:fld>
            <a:endParaRPr lang="fr-FR"/>
          </a:p>
        </p:txBody>
      </p:sp>
    </p:spTree>
    <p:extLst>
      <p:ext uri="{BB962C8B-B14F-4D97-AF65-F5344CB8AC3E}">
        <p14:creationId xmlns:p14="http://schemas.microsoft.com/office/powerpoint/2010/main" val="1238226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181A812A-0345-4AE4-BE1A-3D152ACF5479}" type="datetimeFigureOut">
              <a:rPr lang="fr-FR" smtClean="0"/>
              <a:t>19/03/2012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645A0CB-A2D5-4285-B0B0-4409C45A57C7}" type="slidenum">
              <a:rPr lang="fr-FR" smtClean="0"/>
              <a:t>‹#›</a:t>
            </a:fld>
            <a:endParaRPr lang="fr-FR"/>
          </a:p>
        </p:txBody>
      </p:sp>
    </p:spTree>
    <p:extLst>
      <p:ext uri="{BB962C8B-B14F-4D97-AF65-F5344CB8AC3E}">
        <p14:creationId xmlns:p14="http://schemas.microsoft.com/office/powerpoint/2010/main" val="2471683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181A812A-0345-4AE4-BE1A-3D152ACF5479}" type="datetimeFigureOut">
              <a:rPr lang="fr-FR" smtClean="0"/>
              <a:t>19/03/2012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645A0CB-A2D5-4285-B0B0-4409C45A57C7}" type="slidenum">
              <a:rPr lang="fr-FR" smtClean="0"/>
              <a:t>‹#›</a:t>
            </a:fld>
            <a:endParaRPr lang="fr-FR"/>
          </a:p>
        </p:txBody>
      </p:sp>
    </p:spTree>
    <p:extLst>
      <p:ext uri="{BB962C8B-B14F-4D97-AF65-F5344CB8AC3E}">
        <p14:creationId xmlns:p14="http://schemas.microsoft.com/office/powerpoint/2010/main" val="678824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181A812A-0345-4AE4-BE1A-3D152ACF5479}" type="datetimeFigureOut">
              <a:rPr lang="fr-FR" smtClean="0"/>
              <a:t>19/03/2012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645A0CB-A2D5-4285-B0B0-4409C45A57C7}" type="slidenum">
              <a:rPr lang="fr-FR" smtClean="0"/>
              <a:t>‹#›</a:t>
            </a:fld>
            <a:endParaRPr lang="fr-FR"/>
          </a:p>
        </p:txBody>
      </p:sp>
    </p:spTree>
    <p:extLst>
      <p:ext uri="{BB962C8B-B14F-4D97-AF65-F5344CB8AC3E}">
        <p14:creationId xmlns:p14="http://schemas.microsoft.com/office/powerpoint/2010/main" val="3877421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1A812A-0345-4AE4-BE1A-3D152ACF5479}" type="datetimeFigureOut">
              <a:rPr lang="fr-FR" smtClean="0"/>
              <a:t>19/03/2012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645A0CB-A2D5-4285-B0B0-4409C45A57C7}" type="slidenum">
              <a:rPr lang="fr-FR" smtClean="0"/>
              <a:t>‹#›</a:t>
            </a:fld>
            <a:endParaRPr lang="fr-FR"/>
          </a:p>
        </p:txBody>
      </p:sp>
    </p:spTree>
    <p:extLst>
      <p:ext uri="{BB962C8B-B14F-4D97-AF65-F5344CB8AC3E}">
        <p14:creationId xmlns:p14="http://schemas.microsoft.com/office/powerpoint/2010/main" val="23313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1A812A-0345-4AE4-BE1A-3D152ACF5479}" type="datetimeFigureOut">
              <a:rPr lang="fr-FR" smtClean="0"/>
              <a:t>19/03/2012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645A0CB-A2D5-4285-B0B0-4409C45A57C7}" type="slidenum">
              <a:rPr lang="fr-FR" smtClean="0"/>
              <a:t>‹#›</a:t>
            </a:fld>
            <a:endParaRPr lang="fr-FR"/>
          </a:p>
        </p:txBody>
      </p:sp>
    </p:spTree>
    <p:extLst>
      <p:ext uri="{BB962C8B-B14F-4D97-AF65-F5344CB8AC3E}">
        <p14:creationId xmlns:p14="http://schemas.microsoft.com/office/powerpoint/2010/main" val="1886864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1A812A-0345-4AE4-BE1A-3D152ACF5479}" type="datetimeFigureOut">
              <a:rPr lang="fr-FR" smtClean="0"/>
              <a:t>19/03/2012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645A0CB-A2D5-4285-B0B0-4409C45A57C7}" type="slidenum">
              <a:rPr lang="fr-FR" smtClean="0"/>
              <a:t>‹#›</a:t>
            </a:fld>
            <a:endParaRPr lang="fr-FR"/>
          </a:p>
        </p:txBody>
      </p:sp>
    </p:spTree>
    <p:extLst>
      <p:ext uri="{BB962C8B-B14F-4D97-AF65-F5344CB8AC3E}">
        <p14:creationId xmlns:p14="http://schemas.microsoft.com/office/powerpoint/2010/main" val="166575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1A812A-0345-4AE4-BE1A-3D152ACF5479}" type="datetimeFigureOut">
              <a:rPr lang="fr-FR" smtClean="0"/>
              <a:t>19/03/2012</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A0CB-A2D5-4285-B0B0-4409C45A57C7}" type="slidenum">
              <a:rPr lang="fr-FR" smtClean="0"/>
              <a:t>‹#›</a:t>
            </a:fld>
            <a:endParaRPr lang="fr-FR"/>
          </a:p>
        </p:txBody>
      </p:sp>
    </p:spTree>
    <p:extLst>
      <p:ext uri="{BB962C8B-B14F-4D97-AF65-F5344CB8AC3E}">
        <p14:creationId xmlns:p14="http://schemas.microsoft.com/office/powerpoint/2010/main" val="1413135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1.gif"/><Relationship Id="rId4" Type="http://schemas.openxmlformats.org/officeDocument/2006/relationships/image" Target="../media/image1.gif"/></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260648"/>
            <a:ext cx="6984776" cy="6432530"/>
          </a:xfrm>
          <a:prstGeom prst="rect">
            <a:avLst/>
          </a:prstGeom>
        </p:spPr>
        <p:txBody>
          <a:bodyPr wrap="square">
            <a:spAutoFit/>
          </a:bodyPr>
          <a:lstStyle/>
          <a:p>
            <a:r>
              <a:rPr lang="fr-FR" sz="3200" b="1" dirty="0" smtClean="0"/>
              <a:t>Memory </a:t>
            </a:r>
            <a:r>
              <a:rPr lang="fr-FR" sz="3200" b="1" dirty="0"/>
              <a:t>techniques</a:t>
            </a:r>
            <a:r>
              <a:rPr lang="fr-FR" sz="3200" b="1" dirty="0" smtClean="0"/>
              <a:t>: </a:t>
            </a:r>
            <a:r>
              <a:rPr lang="fr-FR" sz="6000" b="1" dirty="0" smtClean="0"/>
              <a:t>1</a:t>
            </a:r>
            <a:br>
              <a:rPr lang="fr-FR" sz="6000" b="1" dirty="0" smtClean="0"/>
            </a:br>
            <a:r>
              <a:rPr lang="fr-FR" sz="4000" b="1" dirty="0" err="1" smtClean="0"/>
              <a:t>Chunking</a:t>
            </a:r>
            <a:endParaRPr lang="fr-FR" sz="2000" u="sng" dirty="0"/>
          </a:p>
          <a:p>
            <a:pPr marL="285750" indent="-285750">
              <a:buFont typeface="Wingdings" pitchFamily="2" charset="2"/>
              <a:buChar char="§"/>
            </a:pPr>
            <a:r>
              <a:rPr lang="en-GB" sz="2400" dirty="0"/>
              <a:t>Break your work down into </a:t>
            </a:r>
            <a:r>
              <a:rPr lang="en-GB" sz="2400" dirty="0" smtClean="0"/>
              <a:t>sentence ‘chunks’</a:t>
            </a:r>
            <a:endParaRPr lang="en-GB" sz="2400" dirty="0"/>
          </a:p>
          <a:p>
            <a:pPr marL="285750" indent="-285750">
              <a:buFont typeface="Wingdings" pitchFamily="2" charset="2"/>
              <a:buChar char="§"/>
            </a:pPr>
            <a:r>
              <a:rPr lang="en-GB" sz="2400" dirty="0"/>
              <a:t>Take </a:t>
            </a:r>
            <a:r>
              <a:rPr lang="en-GB" sz="2400" dirty="0" smtClean="0"/>
              <a:t>one paragraph and count the number of sentences</a:t>
            </a:r>
          </a:p>
          <a:p>
            <a:pPr marL="285750" indent="-285750">
              <a:buFont typeface="Wingdings" pitchFamily="2" charset="2"/>
              <a:buChar char="§"/>
            </a:pPr>
            <a:r>
              <a:rPr lang="en-GB" sz="2400" dirty="0" smtClean="0"/>
              <a:t>Draw that number of boxes onto a page</a:t>
            </a:r>
          </a:p>
          <a:p>
            <a:pPr marL="285750" indent="-285750">
              <a:buFont typeface="Wingdings" pitchFamily="2" charset="2"/>
              <a:buChar char="§"/>
            </a:pPr>
            <a:r>
              <a:rPr lang="en-GB" sz="2400" dirty="0" smtClean="0"/>
              <a:t>Write each sentence into a box from left  to right</a:t>
            </a:r>
          </a:p>
          <a:p>
            <a:pPr marL="285750" indent="-285750">
              <a:buFont typeface="Wingdings" pitchFamily="2" charset="2"/>
              <a:buChar char="§"/>
            </a:pPr>
            <a:r>
              <a:rPr lang="en-GB" sz="2400" dirty="0" smtClean="0"/>
              <a:t> Look at the first sentence in your notes and read it out loud. Then, close your eyes and say (‘seeing the words in your mind’) or ‘air write’ the sentence without looking at it</a:t>
            </a:r>
          </a:p>
          <a:p>
            <a:pPr marL="285750" indent="-285750">
              <a:buFont typeface="Wingdings" pitchFamily="2" charset="2"/>
              <a:buChar char="§"/>
            </a:pPr>
            <a:r>
              <a:rPr lang="en-GB" sz="2400" dirty="0" smtClean="0"/>
              <a:t>Repeat the step above, this time with the first </a:t>
            </a:r>
            <a:r>
              <a:rPr lang="en-GB" sz="2400" b="1" dirty="0" smtClean="0"/>
              <a:t>2</a:t>
            </a:r>
            <a:r>
              <a:rPr lang="en-GB" sz="2400" dirty="0" smtClean="0"/>
              <a:t> sentences</a:t>
            </a:r>
          </a:p>
          <a:p>
            <a:pPr marL="285750" indent="-285750">
              <a:buFont typeface="Wingdings" pitchFamily="2" charset="2"/>
              <a:buChar char="§"/>
            </a:pPr>
            <a:r>
              <a:rPr lang="en-GB" sz="2400" dirty="0" smtClean="0"/>
              <a:t>Next, try it with </a:t>
            </a:r>
            <a:r>
              <a:rPr lang="en-GB" sz="2400" b="1" dirty="0" smtClean="0"/>
              <a:t>3</a:t>
            </a:r>
            <a:r>
              <a:rPr lang="en-GB" sz="2400" dirty="0" smtClean="0"/>
              <a:t> sentences. Then </a:t>
            </a:r>
            <a:r>
              <a:rPr lang="en-GB" sz="2400" b="1" dirty="0" smtClean="0"/>
              <a:t>4</a:t>
            </a:r>
            <a:r>
              <a:rPr lang="en-GB" sz="2400" dirty="0" smtClean="0"/>
              <a:t>. Repeat until you have (mostly)memorized the first paragraph</a:t>
            </a:r>
          </a:p>
        </p:txBody>
      </p:sp>
      <p:graphicFrame>
        <p:nvGraphicFramePr>
          <p:cNvPr id="3" name="Table 2"/>
          <p:cNvGraphicFramePr>
            <a:graphicFrameLocks noGrp="1"/>
          </p:cNvGraphicFramePr>
          <p:nvPr>
            <p:extLst>
              <p:ext uri="{D42A27DB-BD31-4B8C-83A1-F6EECF244321}">
                <p14:modId xmlns:p14="http://schemas.microsoft.com/office/powerpoint/2010/main" val="2661326954"/>
              </p:ext>
            </p:extLst>
          </p:nvPr>
        </p:nvGraphicFramePr>
        <p:xfrm>
          <a:off x="6132846" y="2564904"/>
          <a:ext cx="1895871" cy="741680"/>
        </p:xfrm>
        <a:graphic>
          <a:graphicData uri="http://schemas.openxmlformats.org/drawingml/2006/table">
            <a:tbl>
              <a:tblPr firstRow="1" bandRow="1">
                <a:tableStyleId>{5940675A-B579-460E-94D1-54222C63F5DA}</a:tableStyleId>
              </a:tblPr>
              <a:tblGrid>
                <a:gridCol w="631957"/>
                <a:gridCol w="631957"/>
                <a:gridCol w="631957"/>
              </a:tblGrid>
              <a:tr h="370840">
                <a:tc>
                  <a:txBody>
                    <a:bodyPr/>
                    <a:lstStyle/>
                    <a:p>
                      <a:endParaRPr lang="fr-FR"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fr-F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24328" y="5157192"/>
            <a:ext cx="1552192" cy="181089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105882"/>
            <a:ext cx="1506659" cy="1488579"/>
          </a:xfrm>
          <a:prstGeom prst="rect">
            <a:avLst/>
          </a:prstGeom>
        </p:spPr>
      </p:pic>
    </p:spTree>
    <p:extLst>
      <p:ext uri="{BB962C8B-B14F-4D97-AF65-F5344CB8AC3E}">
        <p14:creationId xmlns:p14="http://schemas.microsoft.com/office/powerpoint/2010/main" val="4187041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504" y="-459432"/>
            <a:ext cx="4943475"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4231" y="0"/>
            <a:ext cx="3733800"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33429" y="6074969"/>
            <a:ext cx="5708679" cy="523220"/>
          </a:xfrm>
          <a:prstGeom prst="rect">
            <a:avLst/>
          </a:prstGeom>
        </p:spPr>
        <p:txBody>
          <a:bodyPr wrap="none">
            <a:spAutoFit/>
          </a:bodyPr>
          <a:lstStyle/>
          <a:p>
            <a:r>
              <a:rPr lang="en-GB" sz="2800" b="1" dirty="0"/>
              <a:t>Try this with </a:t>
            </a:r>
            <a:r>
              <a:rPr lang="en-GB" sz="2800" b="1" dirty="0" smtClean="0"/>
              <a:t>a paragraph of your text</a:t>
            </a:r>
            <a:endParaRPr lang="en-GB" sz="2800" b="1" dirty="0"/>
          </a:p>
        </p:txBody>
      </p:sp>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24328" y="5157192"/>
            <a:ext cx="1552192" cy="181089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116632"/>
            <a:ext cx="961655" cy="864096"/>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8950" y="4164156"/>
            <a:ext cx="1905000" cy="1905000"/>
          </a:xfrm>
          <a:prstGeom prst="rect">
            <a:avLst/>
          </a:prstGeom>
        </p:spPr>
      </p:pic>
      <p:pic>
        <p:nvPicPr>
          <p:cNvPr id="1028" name="Picture 4"/>
          <p:cNvPicPr>
            <a:picLocks noChangeAspect="1" noChangeArrowheads="1"/>
          </p:cNvPicPr>
          <p:nvPr/>
        </p:nvPicPr>
        <p:blipFill>
          <a:blip r:embed="rId7" cstate="print">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2223875" y="3805267"/>
            <a:ext cx="2808312"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560" y="3273570"/>
            <a:ext cx="1506422" cy="2466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20482375">
            <a:off x="294338" y="910624"/>
            <a:ext cx="5858431" cy="954107"/>
          </a:xfrm>
          <a:prstGeom prst="rect">
            <a:avLst/>
          </a:prstGeom>
          <a:noFill/>
        </p:spPr>
        <p:txBody>
          <a:bodyPr wrap="square" rtlCol="0">
            <a:spAutoFit/>
          </a:bodyPr>
          <a:lstStyle/>
          <a:p>
            <a:r>
              <a:rPr lang="en-GB" sz="2800" b="1" dirty="0" err="1" smtClean="0"/>
              <a:t>Voy</a:t>
            </a:r>
            <a:r>
              <a:rPr lang="en-GB" sz="2800" b="1" dirty="0" smtClean="0"/>
              <a:t> a menudo al cine </a:t>
            </a:r>
            <a:r>
              <a:rPr lang="en-GB" sz="2800" b="1" dirty="0" err="1" smtClean="0"/>
              <a:t>porque</a:t>
            </a:r>
            <a:r>
              <a:rPr lang="en-GB" sz="2800" b="1" dirty="0" smtClean="0"/>
              <a:t> me </a:t>
            </a:r>
            <a:r>
              <a:rPr lang="en-GB" sz="2800" b="1" dirty="0" err="1" smtClean="0"/>
              <a:t>gusta</a:t>
            </a:r>
            <a:r>
              <a:rPr lang="en-GB" sz="2800" b="1" dirty="0" smtClean="0"/>
              <a:t> mucho.</a:t>
            </a:r>
            <a:endParaRPr lang="fr-FR" sz="2800" b="1" dirty="0"/>
          </a:p>
        </p:txBody>
      </p:sp>
      <p:sp>
        <p:nvSpPr>
          <p:cNvPr id="11" name="TextBox 10"/>
          <p:cNvSpPr txBox="1"/>
          <p:nvPr/>
        </p:nvSpPr>
        <p:spPr>
          <a:xfrm rot="195332">
            <a:off x="6137589" y="1036760"/>
            <a:ext cx="2028409" cy="1938992"/>
          </a:xfrm>
          <a:prstGeom prst="rect">
            <a:avLst/>
          </a:prstGeom>
          <a:noFill/>
        </p:spPr>
        <p:txBody>
          <a:bodyPr wrap="square" rtlCol="0">
            <a:spAutoFit/>
          </a:bodyPr>
          <a:lstStyle/>
          <a:p>
            <a:r>
              <a:rPr lang="en-GB" sz="2400" b="1" dirty="0" err="1" smtClean="0">
                <a:solidFill>
                  <a:schemeClr val="bg1"/>
                </a:solidFill>
              </a:rPr>
              <a:t>Mis</a:t>
            </a:r>
            <a:r>
              <a:rPr lang="en-GB" sz="2400" b="1" dirty="0" smtClean="0">
                <a:solidFill>
                  <a:schemeClr val="bg1"/>
                </a:solidFill>
              </a:rPr>
              <a:t> </a:t>
            </a:r>
            <a:r>
              <a:rPr lang="en-GB" sz="2400" b="1" dirty="0" err="1" smtClean="0">
                <a:solidFill>
                  <a:schemeClr val="bg1"/>
                </a:solidFill>
              </a:rPr>
              <a:t>películas</a:t>
            </a:r>
            <a:r>
              <a:rPr lang="en-GB" sz="2400" b="1" dirty="0" smtClean="0">
                <a:solidFill>
                  <a:schemeClr val="bg1"/>
                </a:solidFill>
              </a:rPr>
              <a:t> </a:t>
            </a:r>
            <a:r>
              <a:rPr lang="en-GB" sz="2400" b="1" dirty="0" err="1" smtClean="0">
                <a:solidFill>
                  <a:schemeClr val="bg1"/>
                </a:solidFill>
              </a:rPr>
              <a:t>favoritas</a:t>
            </a:r>
            <a:r>
              <a:rPr lang="en-GB" sz="2400" b="1" dirty="0" smtClean="0">
                <a:solidFill>
                  <a:schemeClr val="bg1"/>
                </a:solidFill>
              </a:rPr>
              <a:t> son </a:t>
            </a:r>
            <a:r>
              <a:rPr lang="en-GB" sz="2400" b="1" dirty="0" err="1" smtClean="0">
                <a:solidFill>
                  <a:schemeClr val="bg1"/>
                </a:solidFill>
              </a:rPr>
              <a:t>las</a:t>
            </a:r>
            <a:r>
              <a:rPr lang="en-GB" sz="2400" b="1" dirty="0" smtClean="0">
                <a:solidFill>
                  <a:schemeClr val="bg1"/>
                </a:solidFill>
              </a:rPr>
              <a:t> </a:t>
            </a:r>
            <a:r>
              <a:rPr lang="en-GB" sz="2400" b="1" dirty="0" err="1" smtClean="0">
                <a:solidFill>
                  <a:schemeClr val="bg1"/>
                </a:solidFill>
              </a:rPr>
              <a:t>comedias</a:t>
            </a:r>
            <a:r>
              <a:rPr lang="en-GB" sz="2400" b="1" dirty="0" smtClean="0">
                <a:solidFill>
                  <a:schemeClr val="bg1"/>
                </a:solidFill>
              </a:rPr>
              <a:t> y </a:t>
            </a:r>
            <a:r>
              <a:rPr lang="en-GB" sz="2400" b="1" dirty="0" err="1" smtClean="0">
                <a:solidFill>
                  <a:schemeClr val="bg1"/>
                </a:solidFill>
              </a:rPr>
              <a:t>las</a:t>
            </a:r>
            <a:r>
              <a:rPr lang="en-GB" sz="2400" b="1" dirty="0" smtClean="0">
                <a:solidFill>
                  <a:schemeClr val="bg1"/>
                </a:solidFill>
              </a:rPr>
              <a:t> </a:t>
            </a:r>
            <a:r>
              <a:rPr lang="en-GB" sz="2400" b="1" dirty="0" err="1" smtClean="0">
                <a:solidFill>
                  <a:schemeClr val="bg1"/>
                </a:solidFill>
              </a:rPr>
              <a:t>películas</a:t>
            </a:r>
            <a:r>
              <a:rPr lang="en-GB" sz="2400" b="1" dirty="0" smtClean="0">
                <a:solidFill>
                  <a:schemeClr val="bg1"/>
                </a:solidFill>
              </a:rPr>
              <a:t> de </a:t>
            </a:r>
            <a:r>
              <a:rPr lang="en-GB" sz="2400" b="1" dirty="0" err="1" smtClean="0">
                <a:solidFill>
                  <a:schemeClr val="bg1"/>
                </a:solidFill>
              </a:rPr>
              <a:t>acción</a:t>
            </a:r>
            <a:r>
              <a:rPr lang="en-GB" sz="2400" b="1" dirty="0" smtClean="0">
                <a:solidFill>
                  <a:schemeClr val="bg1"/>
                </a:solidFill>
              </a:rPr>
              <a:t>.</a:t>
            </a:r>
            <a:endParaRPr lang="fr-FR" sz="2400" b="1" dirty="0">
              <a:solidFill>
                <a:schemeClr val="bg1"/>
              </a:solidFill>
            </a:endParaRPr>
          </a:p>
        </p:txBody>
      </p:sp>
      <p:sp>
        <p:nvSpPr>
          <p:cNvPr id="12" name="TextBox 11"/>
          <p:cNvSpPr txBox="1"/>
          <p:nvPr/>
        </p:nvSpPr>
        <p:spPr>
          <a:xfrm rot="195332">
            <a:off x="5473865" y="3537402"/>
            <a:ext cx="2028409" cy="1938992"/>
          </a:xfrm>
          <a:prstGeom prst="rect">
            <a:avLst/>
          </a:prstGeom>
          <a:noFill/>
        </p:spPr>
        <p:txBody>
          <a:bodyPr wrap="square" rtlCol="0">
            <a:spAutoFit/>
          </a:bodyPr>
          <a:lstStyle/>
          <a:p>
            <a:r>
              <a:rPr lang="en-GB" sz="2400" b="1" dirty="0" smtClean="0"/>
              <a:t>No me </a:t>
            </a:r>
            <a:r>
              <a:rPr lang="en-GB" sz="2400" b="1" dirty="0" err="1" smtClean="0"/>
              <a:t>gustan</a:t>
            </a:r>
            <a:r>
              <a:rPr lang="en-GB" sz="2400" b="1" dirty="0" smtClean="0"/>
              <a:t> </a:t>
            </a:r>
            <a:r>
              <a:rPr lang="en-GB" sz="2400" b="1" dirty="0" err="1" smtClean="0"/>
              <a:t>las</a:t>
            </a:r>
            <a:r>
              <a:rPr lang="en-GB" sz="2400" b="1" dirty="0" smtClean="0"/>
              <a:t> </a:t>
            </a:r>
            <a:r>
              <a:rPr lang="en-GB" sz="2400" b="1" dirty="0" err="1" smtClean="0"/>
              <a:t>películas</a:t>
            </a:r>
            <a:r>
              <a:rPr lang="en-GB" sz="2400" b="1" dirty="0" smtClean="0"/>
              <a:t> </a:t>
            </a:r>
            <a:r>
              <a:rPr lang="en-GB" sz="2400" b="1" dirty="0" err="1" smtClean="0"/>
              <a:t>románticas</a:t>
            </a:r>
            <a:r>
              <a:rPr lang="en-GB" sz="2400" b="1" dirty="0" smtClean="0"/>
              <a:t> </a:t>
            </a:r>
            <a:r>
              <a:rPr lang="en-GB" sz="2400" b="1" dirty="0" err="1" smtClean="0"/>
              <a:t>porque</a:t>
            </a:r>
            <a:r>
              <a:rPr lang="en-GB" sz="2400" b="1" dirty="0" smtClean="0"/>
              <a:t> son </a:t>
            </a:r>
            <a:r>
              <a:rPr lang="en-GB" sz="2400" b="1" dirty="0" err="1" smtClean="0"/>
              <a:t>aburridas</a:t>
            </a:r>
            <a:r>
              <a:rPr lang="en-GB" sz="2400" b="1" dirty="0" smtClean="0"/>
              <a:t>.</a:t>
            </a:r>
            <a:endParaRPr lang="fr-FR" sz="2400" b="1" dirty="0"/>
          </a:p>
        </p:txBody>
      </p:sp>
      <p:cxnSp>
        <p:nvCxnSpPr>
          <p:cNvPr id="8" name="Elbow Connector 7"/>
          <p:cNvCxnSpPr/>
          <p:nvPr/>
        </p:nvCxnSpPr>
        <p:spPr>
          <a:xfrm>
            <a:off x="4211960" y="1259830"/>
            <a:ext cx="1872208" cy="368970"/>
          </a:xfrm>
          <a:prstGeom prst="bentConnector3">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11" idx="3"/>
          </p:cNvCxnSpPr>
          <p:nvPr/>
        </p:nvCxnSpPr>
        <p:spPr>
          <a:xfrm flipH="1">
            <a:off x="7151793" y="2063852"/>
            <a:ext cx="1012568" cy="2443046"/>
          </a:xfrm>
          <a:prstGeom prst="curvedConnector4">
            <a:avLst>
              <a:gd name="adj1" fmla="val -22576"/>
              <a:gd name="adj2" fmla="val 99795"/>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12" idx="1"/>
          </p:cNvCxnSpPr>
          <p:nvPr/>
        </p:nvCxnSpPr>
        <p:spPr>
          <a:xfrm rot="10800000" flipV="1">
            <a:off x="4860032" y="4449302"/>
            <a:ext cx="615470" cy="491866"/>
          </a:xfrm>
          <a:prstGeom prst="curvedConnector3">
            <a:avLst>
              <a:gd name="adj1" fmla="val -1374"/>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195332">
            <a:off x="2241948" y="2881205"/>
            <a:ext cx="3143976" cy="1200329"/>
          </a:xfrm>
          <a:prstGeom prst="rect">
            <a:avLst/>
          </a:prstGeom>
          <a:noFill/>
        </p:spPr>
        <p:txBody>
          <a:bodyPr wrap="square" rtlCol="0">
            <a:spAutoFit/>
          </a:bodyPr>
          <a:lstStyle/>
          <a:p>
            <a:r>
              <a:rPr lang="en-GB" sz="2400" b="1" dirty="0" err="1" smtClean="0"/>
              <a:t>Pero</a:t>
            </a:r>
            <a:r>
              <a:rPr lang="en-GB" sz="2400" b="1" dirty="0" smtClean="0"/>
              <a:t> a mi </a:t>
            </a:r>
            <a:r>
              <a:rPr lang="en-GB" sz="2400" b="1" dirty="0" err="1" smtClean="0"/>
              <a:t>madre</a:t>
            </a:r>
            <a:r>
              <a:rPr lang="en-GB" sz="2400" b="1" dirty="0" smtClean="0"/>
              <a:t> le </a:t>
            </a:r>
            <a:r>
              <a:rPr lang="en-GB" sz="2400" b="1" dirty="0" err="1" smtClean="0"/>
              <a:t>encantan</a:t>
            </a:r>
            <a:r>
              <a:rPr lang="en-GB" sz="2400" b="1" dirty="0" smtClean="0"/>
              <a:t> </a:t>
            </a:r>
            <a:r>
              <a:rPr lang="en-GB" sz="2400" b="1" dirty="0" err="1" smtClean="0"/>
              <a:t>las</a:t>
            </a:r>
            <a:r>
              <a:rPr lang="en-GB" sz="2400" b="1" dirty="0" smtClean="0"/>
              <a:t> </a:t>
            </a:r>
            <a:r>
              <a:rPr lang="en-GB" sz="2400" b="1" dirty="0" err="1" smtClean="0"/>
              <a:t>películas</a:t>
            </a:r>
            <a:r>
              <a:rPr lang="en-GB" sz="2400" b="1" dirty="0" smtClean="0"/>
              <a:t> </a:t>
            </a:r>
            <a:r>
              <a:rPr lang="en-GB" sz="2400" b="1" dirty="0" err="1" smtClean="0"/>
              <a:t>románticas</a:t>
            </a:r>
            <a:r>
              <a:rPr lang="en-GB" sz="2400" b="1" dirty="0"/>
              <a:t>.</a:t>
            </a:r>
            <a:endParaRPr lang="fr-FR" sz="2400" b="1" dirty="0"/>
          </a:p>
        </p:txBody>
      </p:sp>
      <p:cxnSp>
        <p:nvCxnSpPr>
          <p:cNvPr id="33" name="Curved Connector 32"/>
          <p:cNvCxnSpPr/>
          <p:nvPr/>
        </p:nvCxnSpPr>
        <p:spPr>
          <a:xfrm rot="10800000" flipV="1">
            <a:off x="1594933" y="3140968"/>
            <a:ext cx="984309" cy="340402"/>
          </a:xfrm>
          <a:prstGeom prst="curvedConnector3">
            <a:avLst>
              <a:gd name="adj1" fmla="val 50000"/>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rot="195332">
            <a:off x="345763" y="3355873"/>
            <a:ext cx="1488926" cy="1815882"/>
          </a:xfrm>
          <a:prstGeom prst="rect">
            <a:avLst/>
          </a:prstGeom>
          <a:noFill/>
        </p:spPr>
        <p:txBody>
          <a:bodyPr wrap="square" rtlCol="0">
            <a:spAutoFit/>
          </a:bodyPr>
          <a:lstStyle/>
          <a:p>
            <a:r>
              <a:rPr lang="en-GB" sz="2800" b="1" dirty="0" err="1" smtClean="0">
                <a:solidFill>
                  <a:srgbClr val="FFC000"/>
                </a:solidFill>
              </a:rPr>
              <a:t>Prefiero</a:t>
            </a:r>
            <a:r>
              <a:rPr lang="en-GB" sz="2800" b="1" dirty="0" smtClean="0">
                <a:solidFill>
                  <a:srgbClr val="FFC000"/>
                </a:solidFill>
              </a:rPr>
              <a:t> </a:t>
            </a:r>
            <a:r>
              <a:rPr lang="en-GB" sz="2800" b="1" dirty="0" err="1" smtClean="0">
                <a:solidFill>
                  <a:srgbClr val="FFC000"/>
                </a:solidFill>
              </a:rPr>
              <a:t>ir</a:t>
            </a:r>
            <a:r>
              <a:rPr lang="en-GB" sz="2800" b="1" dirty="0" smtClean="0">
                <a:solidFill>
                  <a:srgbClr val="FFC000"/>
                </a:solidFill>
              </a:rPr>
              <a:t> al cine con </a:t>
            </a:r>
            <a:r>
              <a:rPr lang="en-GB" sz="2800" b="1" dirty="0" err="1" smtClean="0">
                <a:solidFill>
                  <a:srgbClr val="FFC000"/>
                </a:solidFill>
              </a:rPr>
              <a:t>mis</a:t>
            </a:r>
            <a:r>
              <a:rPr lang="en-GB" sz="2800" b="1" dirty="0" smtClean="0">
                <a:solidFill>
                  <a:srgbClr val="FFC000"/>
                </a:solidFill>
              </a:rPr>
              <a:t> amigos.</a:t>
            </a:r>
            <a:endParaRPr lang="fr-FR" sz="2800" b="1" dirty="0">
              <a:solidFill>
                <a:srgbClr val="FFC000"/>
              </a:solidFill>
            </a:endParaRPr>
          </a:p>
        </p:txBody>
      </p:sp>
    </p:spTree>
    <p:extLst>
      <p:ext uri="{BB962C8B-B14F-4D97-AF65-F5344CB8AC3E}">
        <p14:creationId xmlns:p14="http://schemas.microsoft.com/office/powerpoint/2010/main" val="2196259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6606480" cy="5632311"/>
          </a:xfrm>
          <a:prstGeom prst="rect">
            <a:avLst/>
          </a:prstGeom>
        </p:spPr>
        <p:txBody>
          <a:bodyPr wrap="square">
            <a:spAutoFit/>
          </a:bodyPr>
          <a:lstStyle/>
          <a:p>
            <a:r>
              <a:rPr lang="fr-FR" sz="3200" b="1" dirty="0" smtClean="0"/>
              <a:t>Memory </a:t>
            </a:r>
            <a:r>
              <a:rPr lang="fr-FR" sz="3200" b="1" dirty="0"/>
              <a:t>techniques</a:t>
            </a:r>
            <a:r>
              <a:rPr lang="fr-FR" sz="2400" b="1" dirty="0" smtClean="0"/>
              <a:t>: </a:t>
            </a:r>
            <a:r>
              <a:rPr lang="fr-FR" sz="4000" b="1" dirty="0" smtClean="0"/>
              <a:t>5</a:t>
            </a:r>
            <a:endParaRPr lang="fr-FR" sz="2400" b="1" dirty="0"/>
          </a:p>
          <a:p>
            <a:r>
              <a:rPr lang="en-GB" sz="3200" b="1" dirty="0" smtClean="0"/>
              <a:t>Key words and/or pictures</a:t>
            </a:r>
            <a:endParaRPr lang="fr-FR" sz="3200" b="1" dirty="0"/>
          </a:p>
          <a:p>
            <a:pPr marL="342900" indent="-342900">
              <a:buFont typeface="Wingdings" pitchFamily="2" charset="2"/>
              <a:buChar char="§"/>
            </a:pPr>
            <a:r>
              <a:rPr lang="en-GB" sz="2400" dirty="0" smtClean="0"/>
              <a:t>Take </a:t>
            </a:r>
            <a:r>
              <a:rPr lang="en-GB" sz="2400" dirty="0"/>
              <a:t>a piece of paper for each </a:t>
            </a:r>
            <a:r>
              <a:rPr lang="en-GB" sz="2400" dirty="0" smtClean="0"/>
              <a:t>bullet </a:t>
            </a:r>
            <a:r>
              <a:rPr lang="en-GB" sz="2400" dirty="0"/>
              <a:t>and </a:t>
            </a:r>
            <a:r>
              <a:rPr lang="en-GB" sz="2400" dirty="0" smtClean="0"/>
              <a:t>paragraph.</a:t>
            </a:r>
            <a:endParaRPr lang="en-GB" sz="2400" dirty="0"/>
          </a:p>
          <a:p>
            <a:pPr marL="342900" indent="-342900">
              <a:buFont typeface="Wingdings" pitchFamily="2" charset="2"/>
              <a:buChar char="§"/>
            </a:pPr>
            <a:r>
              <a:rPr lang="en-GB" sz="2400" dirty="0" smtClean="0"/>
              <a:t>Split </a:t>
            </a:r>
            <a:r>
              <a:rPr lang="en-GB" sz="2400" dirty="0"/>
              <a:t>the paper in half like this:</a:t>
            </a:r>
          </a:p>
          <a:p>
            <a:pPr marL="342900" indent="-342900">
              <a:buFont typeface="Wingdings" pitchFamily="2" charset="2"/>
              <a:buChar char="§"/>
            </a:pPr>
            <a:endParaRPr lang="fr-FR" sz="2400" dirty="0"/>
          </a:p>
          <a:p>
            <a:endParaRPr lang="fr-FR" sz="2400" dirty="0"/>
          </a:p>
          <a:p>
            <a:pPr marL="342900" indent="-342900">
              <a:buFont typeface="Wingdings" pitchFamily="2" charset="2"/>
              <a:buChar char="§"/>
            </a:pPr>
            <a:r>
              <a:rPr lang="en-GB" sz="2400" dirty="0" smtClean="0"/>
              <a:t>At </a:t>
            </a:r>
            <a:r>
              <a:rPr lang="en-GB" sz="2400" dirty="0"/>
              <a:t>the top is the </a:t>
            </a:r>
            <a:r>
              <a:rPr lang="en-GB" sz="2400" dirty="0" smtClean="0"/>
              <a:t>English bullet </a:t>
            </a:r>
            <a:r>
              <a:rPr lang="en-GB" sz="2400" dirty="0"/>
              <a:t>and on the left is your answer broken </a:t>
            </a:r>
            <a:r>
              <a:rPr lang="en-GB" sz="2400" dirty="0" smtClean="0"/>
              <a:t>down </a:t>
            </a:r>
            <a:r>
              <a:rPr lang="en-GB" sz="2400" dirty="0"/>
              <a:t>into sentences or chunks</a:t>
            </a:r>
          </a:p>
          <a:p>
            <a:pPr marL="342900" indent="-342900">
              <a:buFont typeface="Wingdings" pitchFamily="2" charset="2"/>
              <a:buChar char="§"/>
            </a:pPr>
            <a:r>
              <a:rPr lang="en-GB" sz="2400" dirty="0" smtClean="0"/>
              <a:t>On </a:t>
            </a:r>
            <a:r>
              <a:rPr lang="en-GB" sz="2400" dirty="0"/>
              <a:t>the right hand side you write key words or draw pictures to </a:t>
            </a:r>
            <a:r>
              <a:rPr lang="en-GB" sz="2400" dirty="0" smtClean="0"/>
              <a:t>prompt </a:t>
            </a:r>
            <a:r>
              <a:rPr lang="en-GB" sz="2400" dirty="0"/>
              <a:t>your response</a:t>
            </a:r>
          </a:p>
          <a:p>
            <a:pPr marL="342900" indent="-342900">
              <a:buFont typeface="Wingdings" pitchFamily="2" charset="2"/>
              <a:buChar char="§"/>
            </a:pPr>
            <a:r>
              <a:rPr lang="en-GB" sz="2400" dirty="0" smtClean="0"/>
              <a:t>When </a:t>
            </a:r>
            <a:r>
              <a:rPr lang="en-GB" sz="2400" dirty="0"/>
              <a:t>ready, cover the left side and use the right to help you </a:t>
            </a:r>
            <a:r>
              <a:rPr lang="en-GB" sz="2400" dirty="0" smtClean="0"/>
              <a:t>recite </a:t>
            </a:r>
            <a:r>
              <a:rPr lang="en-GB" sz="2400" dirty="0"/>
              <a:t>the </a:t>
            </a:r>
            <a:r>
              <a:rPr lang="en-GB" sz="2400" dirty="0" smtClean="0"/>
              <a:t>text</a:t>
            </a:r>
            <a:endParaRPr lang="en-GB" sz="2400" dirty="0"/>
          </a:p>
        </p:txBody>
      </p:sp>
      <p:pic>
        <p:nvPicPr>
          <p:cNvPr id="2052"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9992" y="1610380"/>
            <a:ext cx="13716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63688" y="6165304"/>
            <a:ext cx="5819478" cy="461665"/>
          </a:xfrm>
          <a:prstGeom prst="rect">
            <a:avLst/>
          </a:prstGeom>
        </p:spPr>
        <p:txBody>
          <a:bodyPr wrap="none">
            <a:spAutoFit/>
          </a:bodyPr>
          <a:lstStyle/>
          <a:p>
            <a:r>
              <a:rPr lang="en-GB" sz="2400" b="1" dirty="0"/>
              <a:t>Try this with </a:t>
            </a:r>
            <a:r>
              <a:rPr lang="en-GB" sz="2400" b="1" dirty="0" smtClean="0"/>
              <a:t>the next paragraph </a:t>
            </a:r>
            <a:r>
              <a:rPr lang="en-GB" sz="2400" b="1" dirty="0"/>
              <a:t>of your text</a:t>
            </a:r>
          </a:p>
        </p:txBody>
      </p:sp>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24328" y="5157192"/>
            <a:ext cx="1552192" cy="181089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116633"/>
            <a:ext cx="1869206" cy="18380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08561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32656"/>
            <a:ext cx="8352928" cy="3016210"/>
          </a:xfrm>
          <a:prstGeom prst="rect">
            <a:avLst/>
          </a:prstGeom>
        </p:spPr>
        <p:txBody>
          <a:bodyPr wrap="square">
            <a:spAutoFit/>
          </a:bodyPr>
          <a:lstStyle/>
          <a:p>
            <a:r>
              <a:rPr lang="fr-FR" sz="2800" b="1" dirty="0" err="1"/>
              <a:t>Plenary</a:t>
            </a:r>
            <a:r>
              <a:rPr lang="fr-FR" sz="2800" b="1" dirty="0"/>
              <a:t> 1 - pair </a:t>
            </a:r>
            <a:r>
              <a:rPr lang="fr-FR" sz="2800" b="1" dirty="0" smtClean="0"/>
              <a:t>discussion</a:t>
            </a:r>
            <a:endParaRPr lang="fr-FR" sz="2000" dirty="0"/>
          </a:p>
          <a:p>
            <a:pPr marL="285750" indent="-285750">
              <a:buFont typeface="Wingdings" pitchFamily="2" charset="2"/>
              <a:buChar char="§"/>
            </a:pPr>
            <a:r>
              <a:rPr lang="en-GB" sz="2400" dirty="0" smtClean="0"/>
              <a:t>Which 5 </a:t>
            </a:r>
            <a:r>
              <a:rPr lang="en-GB" sz="2400" dirty="0"/>
              <a:t>methods have you looked at today</a:t>
            </a:r>
            <a:r>
              <a:rPr lang="en-GB" sz="2400" dirty="0" smtClean="0"/>
              <a:t>?</a:t>
            </a:r>
            <a:endParaRPr lang="fr-FR" sz="2400" dirty="0"/>
          </a:p>
          <a:p>
            <a:pPr marL="285750" indent="-285750">
              <a:buFont typeface="Wingdings" pitchFamily="2" charset="2"/>
              <a:buChar char="§"/>
            </a:pPr>
            <a:r>
              <a:rPr lang="en-GB" sz="2400" dirty="0" smtClean="0"/>
              <a:t>Which  method(s) </a:t>
            </a:r>
            <a:r>
              <a:rPr lang="en-GB" sz="2400" dirty="0"/>
              <a:t>do you think might work best for you and why</a:t>
            </a:r>
            <a:r>
              <a:rPr lang="en-GB" sz="2400" dirty="0" smtClean="0"/>
              <a:t>?</a:t>
            </a:r>
            <a:endParaRPr lang="fr-FR" sz="2400" dirty="0"/>
          </a:p>
          <a:p>
            <a:pPr marL="285750" indent="-285750">
              <a:buFont typeface="Wingdings" pitchFamily="2" charset="2"/>
              <a:buChar char="§"/>
            </a:pPr>
            <a:r>
              <a:rPr lang="en-GB" sz="2400" dirty="0" smtClean="0"/>
              <a:t>Which </a:t>
            </a:r>
            <a:r>
              <a:rPr lang="en-GB" sz="2400" dirty="0"/>
              <a:t>method are you going to use to learn the answer to your </a:t>
            </a:r>
            <a:r>
              <a:rPr lang="fr-FR" sz="2400" dirty="0" err="1" smtClean="0"/>
              <a:t>controlled</a:t>
            </a:r>
            <a:r>
              <a:rPr lang="fr-FR" sz="2400" dirty="0" smtClean="0"/>
              <a:t> </a:t>
            </a:r>
            <a:r>
              <a:rPr lang="fr-FR" sz="2400" dirty="0" err="1" smtClean="0"/>
              <a:t>assessment</a:t>
            </a:r>
            <a:r>
              <a:rPr lang="fr-FR" sz="2400" dirty="0" smtClean="0"/>
              <a:t>?</a:t>
            </a:r>
            <a:endParaRPr lang="fr-FR" sz="2400" dirty="0"/>
          </a:p>
          <a:p>
            <a:pPr marL="285750" indent="-285750">
              <a:buFont typeface="Wingdings" pitchFamily="2" charset="2"/>
              <a:buChar char="§"/>
            </a:pPr>
            <a:r>
              <a:rPr lang="en-GB" sz="2400" dirty="0" smtClean="0"/>
              <a:t>Are </a:t>
            </a:r>
            <a:r>
              <a:rPr lang="en-GB" sz="2400" dirty="0"/>
              <a:t>you going to use the same technique for all </a:t>
            </a:r>
            <a:r>
              <a:rPr lang="en-GB" sz="2400" dirty="0" smtClean="0"/>
              <a:t>of the text?</a:t>
            </a:r>
            <a:endParaRPr lang="en-GB" sz="2400" dirty="0"/>
          </a:p>
          <a:p>
            <a:r>
              <a:rPr lang="fr-FR" dirty="0"/>
              <a:t>	</a:t>
            </a:r>
          </a:p>
        </p:txBody>
      </p:sp>
      <p:sp>
        <p:nvSpPr>
          <p:cNvPr id="3" name="Rectangle 2"/>
          <p:cNvSpPr/>
          <p:nvPr/>
        </p:nvSpPr>
        <p:spPr>
          <a:xfrm>
            <a:off x="467544" y="3298711"/>
            <a:ext cx="8343557" cy="3539430"/>
          </a:xfrm>
          <a:prstGeom prst="rect">
            <a:avLst/>
          </a:prstGeom>
        </p:spPr>
        <p:txBody>
          <a:bodyPr wrap="square">
            <a:spAutoFit/>
          </a:bodyPr>
          <a:lstStyle/>
          <a:p>
            <a:r>
              <a:rPr lang="en-GB" sz="2800" b="1" dirty="0"/>
              <a:t>And finally........on </a:t>
            </a:r>
            <a:r>
              <a:rPr lang="en-GB" sz="2800" b="1" dirty="0" smtClean="0"/>
              <a:t>lined paper</a:t>
            </a:r>
            <a:endParaRPr lang="fr-FR" sz="2800" dirty="0"/>
          </a:p>
          <a:p>
            <a:pPr marL="285750" indent="-285750">
              <a:buFont typeface="Wingdings" pitchFamily="2" charset="2"/>
              <a:buChar char="§"/>
            </a:pPr>
            <a:r>
              <a:rPr lang="en-GB" sz="2400" dirty="0" smtClean="0"/>
              <a:t>Write down which method(s) you found most useful </a:t>
            </a:r>
          </a:p>
          <a:p>
            <a:pPr marL="285750" indent="-285750">
              <a:buFont typeface="Wingdings" pitchFamily="2" charset="2"/>
              <a:buChar char="§"/>
            </a:pPr>
            <a:r>
              <a:rPr lang="en-GB" sz="2400" dirty="0" smtClean="0"/>
              <a:t>Write down an example of what you learnt today using the method(s).</a:t>
            </a:r>
          </a:p>
          <a:p>
            <a:endParaRPr lang="fr-FR" sz="2400" dirty="0"/>
          </a:p>
          <a:p>
            <a:r>
              <a:rPr lang="en-GB" sz="2800" b="1" dirty="0" smtClean="0"/>
              <a:t>This week </a:t>
            </a:r>
            <a:endParaRPr lang="en-GB" sz="2800" dirty="0"/>
          </a:p>
          <a:p>
            <a:pPr marL="285750" indent="-285750">
              <a:buFont typeface="Wingdings" pitchFamily="2" charset="2"/>
              <a:buChar char="§"/>
            </a:pPr>
            <a:r>
              <a:rPr lang="en-GB" sz="2400" dirty="0" smtClean="0"/>
              <a:t>Use </a:t>
            </a:r>
            <a:r>
              <a:rPr lang="en-GB" sz="2400" dirty="0"/>
              <a:t>the </a:t>
            </a:r>
            <a:r>
              <a:rPr lang="en-GB" sz="2400" dirty="0" smtClean="0"/>
              <a:t>method(s) </a:t>
            </a:r>
            <a:r>
              <a:rPr lang="en-GB" sz="2400" dirty="0"/>
              <a:t>to help you </a:t>
            </a:r>
            <a:r>
              <a:rPr lang="en-GB" sz="2400" dirty="0" smtClean="0"/>
              <a:t>complete your learning for the assessment next week</a:t>
            </a:r>
          </a:p>
          <a:p>
            <a:endParaRPr lang="en-GB" sz="2400" dirty="0"/>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84368" y="4509120"/>
            <a:ext cx="1192152" cy="1390844"/>
          </a:xfrm>
          <a:prstGeom prst="rect">
            <a:avLst/>
          </a:prstGeom>
        </p:spPr>
      </p:pic>
    </p:spTree>
    <p:extLst>
      <p:ext uri="{BB962C8B-B14F-4D97-AF65-F5344CB8AC3E}">
        <p14:creationId xmlns:p14="http://schemas.microsoft.com/office/powerpoint/2010/main" val="2689180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432" y="1351617"/>
            <a:ext cx="8136904" cy="1938992"/>
          </a:xfrm>
          <a:prstGeom prst="rect">
            <a:avLst/>
          </a:prstGeom>
        </p:spPr>
        <p:txBody>
          <a:bodyPr wrap="square">
            <a:spAutoFit/>
          </a:bodyPr>
          <a:lstStyle/>
          <a:p>
            <a:pPr marL="285750" indent="-285750">
              <a:buFont typeface="Wingdings" pitchFamily="2" charset="2"/>
              <a:buChar char="§"/>
            </a:pPr>
            <a:r>
              <a:rPr lang="en-GB" sz="2400" dirty="0" smtClean="0"/>
              <a:t>Now turn over and draw the boxes again</a:t>
            </a:r>
          </a:p>
          <a:p>
            <a:pPr marL="285750" indent="-285750">
              <a:buFont typeface="Wingdings" pitchFamily="2" charset="2"/>
              <a:buChar char="§"/>
            </a:pPr>
            <a:r>
              <a:rPr lang="en-GB" sz="2400" dirty="0" smtClean="0"/>
              <a:t>This time put the first letter of each word only, followed by a line. E.g. m__ g________ l__ c_________</a:t>
            </a:r>
          </a:p>
          <a:p>
            <a:pPr marL="342900" indent="-342900">
              <a:buFont typeface="Wingdings" pitchFamily="2" charset="2"/>
              <a:buChar char="§"/>
            </a:pPr>
            <a:r>
              <a:rPr lang="en-GB" sz="2400" dirty="0" smtClean="0"/>
              <a:t>When you have finished, try to complete the text without looking at your notes.</a:t>
            </a:r>
          </a:p>
        </p:txBody>
      </p:sp>
      <p:graphicFrame>
        <p:nvGraphicFramePr>
          <p:cNvPr id="3" name="Table 2"/>
          <p:cNvGraphicFramePr>
            <a:graphicFrameLocks noGrp="1"/>
          </p:cNvGraphicFramePr>
          <p:nvPr>
            <p:extLst>
              <p:ext uri="{D42A27DB-BD31-4B8C-83A1-F6EECF244321}">
                <p14:modId xmlns:p14="http://schemas.microsoft.com/office/powerpoint/2010/main" val="1767677003"/>
              </p:ext>
            </p:extLst>
          </p:nvPr>
        </p:nvGraphicFramePr>
        <p:xfrm>
          <a:off x="7020272" y="3695541"/>
          <a:ext cx="1895871" cy="741680"/>
        </p:xfrm>
        <a:graphic>
          <a:graphicData uri="http://schemas.openxmlformats.org/drawingml/2006/table">
            <a:tbl>
              <a:tblPr firstRow="1" bandRow="1">
                <a:tableStyleId>{5940675A-B579-460E-94D1-54222C63F5DA}</a:tableStyleId>
              </a:tblPr>
              <a:tblGrid>
                <a:gridCol w="631957"/>
                <a:gridCol w="631957"/>
                <a:gridCol w="631957"/>
              </a:tblGrid>
              <a:tr h="370840">
                <a:tc>
                  <a:txBody>
                    <a:bodyPr/>
                    <a:lstStyle/>
                    <a:p>
                      <a:endParaRPr lang="fr-FR"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fr-F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TextBox 3"/>
          <p:cNvSpPr txBox="1"/>
          <p:nvPr/>
        </p:nvSpPr>
        <p:spPr>
          <a:xfrm>
            <a:off x="306420" y="3274293"/>
            <a:ext cx="8352928" cy="584775"/>
          </a:xfrm>
          <a:prstGeom prst="rect">
            <a:avLst/>
          </a:prstGeom>
          <a:noFill/>
        </p:spPr>
        <p:txBody>
          <a:bodyPr wrap="square" rtlCol="0">
            <a:spAutoFit/>
          </a:bodyPr>
          <a:lstStyle/>
          <a:p>
            <a:pPr algn="ctr"/>
            <a:r>
              <a:rPr lang="en-GB" sz="3200" b="1" dirty="0" smtClean="0"/>
              <a:t>Now take a 3 minute break</a:t>
            </a:r>
            <a:endParaRPr lang="fr-FR" sz="3200" b="1" dirty="0"/>
          </a:p>
        </p:txBody>
      </p:sp>
      <p:sp>
        <p:nvSpPr>
          <p:cNvPr id="5" name="Rectangle 4"/>
          <p:cNvSpPr/>
          <p:nvPr/>
        </p:nvSpPr>
        <p:spPr>
          <a:xfrm>
            <a:off x="547936" y="4066381"/>
            <a:ext cx="8136904" cy="2308324"/>
          </a:xfrm>
          <a:prstGeom prst="rect">
            <a:avLst/>
          </a:prstGeom>
        </p:spPr>
        <p:txBody>
          <a:bodyPr wrap="square">
            <a:spAutoFit/>
          </a:bodyPr>
          <a:lstStyle/>
          <a:p>
            <a:pPr marL="285750" indent="-285750">
              <a:buFont typeface="Wingdings" pitchFamily="2" charset="2"/>
              <a:buChar char="§"/>
            </a:pPr>
            <a:r>
              <a:rPr lang="en-GB" sz="2400" dirty="0" smtClean="0"/>
              <a:t>Now turn over and draw the boxes again</a:t>
            </a:r>
          </a:p>
          <a:p>
            <a:pPr marL="285750" indent="-285750">
              <a:buFont typeface="Wingdings" pitchFamily="2" charset="2"/>
              <a:buChar char="§"/>
            </a:pPr>
            <a:r>
              <a:rPr lang="en-GB" sz="2400" dirty="0" smtClean="0"/>
              <a:t>This time put a picture in each box instead of any words</a:t>
            </a:r>
          </a:p>
          <a:p>
            <a:pPr marL="285750" indent="-285750">
              <a:buFont typeface="Wingdings" pitchFamily="2" charset="2"/>
              <a:buChar char="§"/>
            </a:pPr>
            <a:r>
              <a:rPr lang="en-GB" sz="2400" dirty="0" smtClean="0"/>
              <a:t>Try to use colourful, humorous images to link to the idea of the sentence</a:t>
            </a:r>
          </a:p>
          <a:p>
            <a:pPr marL="342900" indent="-342900">
              <a:buFont typeface="Wingdings" pitchFamily="2" charset="2"/>
              <a:buChar char="§"/>
            </a:pPr>
            <a:r>
              <a:rPr lang="en-GB" sz="2400" dirty="0" smtClean="0"/>
              <a:t>When you have finished, try to complete the text without looking at your notes.</a:t>
            </a:r>
          </a:p>
        </p:txBody>
      </p:sp>
      <p:graphicFrame>
        <p:nvGraphicFramePr>
          <p:cNvPr id="6" name="Table 5"/>
          <p:cNvGraphicFramePr>
            <a:graphicFrameLocks noGrp="1"/>
          </p:cNvGraphicFramePr>
          <p:nvPr>
            <p:extLst>
              <p:ext uri="{D42A27DB-BD31-4B8C-83A1-F6EECF244321}">
                <p14:modId xmlns:p14="http://schemas.microsoft.com/office/powerpoint/2010/main" val="2483922985"/>
              </p:ext>
            </p:extLst>
          </p:nvPr>
        </p:nvGraphicFramePr>
        <p:xfrm>
          <a:off x="6007039" y="908720"/>
          <a:ext cx="1895871" cy="741680"/>
        </p:xfrm>
        <a:graphic>
          <a:graphicData uri="http://schemas.openxmlformats.org/drawingml/2006/table">
            <a:tbl>
              <a:tblPr firstRow="1" bandRow="1">
                <a:tableStyleId>{5940675A-B579-460E-94D1-54222C63F5DA}</a:tableStyleId>
              </a:tblPr>
              <a:tblGrid>
                <a:gridCol w="631957"/>
                <a:gridCol w="631957"/>
                <a:gridCol w="631957"/>
              </a:tblGrid>
              <a:tr h="370840">
                <a:tc>
                  <a:txBody>
                    <a:bodyPr/>
                    <a:lstStyle/>
                    <a:p>
                      <a:endParaRPr lang="fr-FR"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fr-F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7" name="Picture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06018" y="5470796"/>
            <a:ext cx="1192152" cy="139084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88640"/>
            <a:ext cx="1268734" cy="1253509"/>
          </a:xfrm>
          <a:prstGeom prst="rect">
            <a:avLst/>
          </a:prstGeom>
        </p:spPr>
      </p:pic>
    </p:spTree>
    <p:extLst>
      <p:ext uri="{BB962C8B-B14F-4D97-AF65-F5344CB8AC3E}">
        <p14:creationId xmlns:p14="http://schemas.microsoft.com/office/powerpoint/2010/main" val="1017186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7776864" cy="3231654"/>
          </a:xfrm>
          <a:prstGeom prst="rect">
            <a:avLst/>
          </a:prstGeom>
        </p:spPr>
        <p:txBody>
          <a:bodyPr wrap="square">
            <a:spAutoFit/>
          </a:bodyPr>
          <a:lstStyle/>
          <a:p>
            <a:r>
              <a:rPr lang="fr-FR" sz="4000" b="1" dirty="0" smtClean="0"/>
              <a:t>Memory </a:t>
            </a:r>
            <a:r>
              <a:rPr lang="fr-FR" sz="4000" b="1" dirty="0"/>
              <a:t>techniques</a:t>
            </a:r>
            <a:r>
              <a:rPr lang="fr-FR" sz="4000" b="1" dirty="0" smtClean="0"/>
              <a:t>: </a:t>
            </a:r>
            <a:r>
              <a:rPr lang="fr-FR" sz="7200" b="1" dirty="0" smtClean="0"/>
              <a:t>2</a:t>
            </a:r>
            <a:br>
              <a:rPr lang="fr-FR" sz="7200" b="1" dirty="0" smtClean="0"/>
            </a:br>
            <a:r>
              <a:rPr lang="fr-FR" sz="4800" b="1" dirty="0" smtClean="0"/>
              <a:t>Visualisation</a:t>
            </a:r>
            <a:endParaRPr lang="fr-FR" sz="1600" u="sng" dirty="0"/>
          </a:p>
          <a:p>
            <a:pPr marL="285750" indent="-285750">
              <a:buFont typeface="Wingdings" pitchFamily="2" charset="2"/>
              <a:buChar char="§"/>
            </a:pPr>
            <a:r>
              <a:rPr lang="en-GB" sz="2800" dirty="0" smtClean="0"/>
              <a:t>Use images to help you remember</a:t>
            </a:r>
            <a:endParaRPr lang="en-GB" sz="2800" dirty="0"/>
          </a:p>
          <a:p>
            <a:pPr marL="285750" indent="-285750">
              <a:buFont typeface="Wingdings" pitchFamily="2" charset="2"/>
              <a:buChar char="§"/>
            </a:pPr>
            <a:r>
              <a:rPr lang="en-GB" sz="2800" dirty="0" smtClean="0"/>
              <a:t>Assign a picture to each sentence or part of a sentence</a:t>
            </a:r>
            <a:endParaRPr lang="en-GB" sz="2800" dirty="0"/>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24328" y="5157192"/>
            <a:ext cx="1552192" cy="1810891"/>
          </a:xfrm>
          <a:prstGeom prst="rect">
            <a:avLst/>
          </a:prstGeom>
        </p:spPr>
      </p:pic>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75856" y="3032688"/>
            <a:ext cx="3350518" cy="3508396"/>
          </a:xfrm>
          <a:prstGeom prst="rect">
            <a:avLst/>
          </a:prstGeom>
        </p:spPr>
      </p:pic>
      <p:sp>
        <p:nvSpPr>
          <p:cNvPr id="5" name="TextBox 4"/>
          <p:cNvSpPr txBox="1"/>
          <p:nvPr/>
        </p:nvSpPr>
        <p:spPr>
          <a:xfrm>
            <a:off x="323528" y="3717032"/>
            <a:ext cx="2304256" cy="2062103"/>
          </a:xfrm>
          <a:prstGeom prst="rect">
            <a:avLst/>
          </a:prstGeom>
          <a:noFill/>
        </p:spPr>
        <p:txBody>
          <a:bodyPr wrap="square" rtlCol="0">
            <a:spAutoFit/>
          </a:bodyPr>
          <a:lstStyle/>
          <a:p>
            <a:r>
              <a:rPr lang="en-GB" sz="3200" dirty="0" smtClean="0"/>
              <a:t>E.g.</a:t>
            </a:r>
            <a:br>
              <a:rPr lang="en-GB" sz="3200" dirty="0" smtClean="0"/>
            </a:br>
            <a:r>
              <a:rPr lang="en-GB" sz="3200" b="1" dirty="0" err="1" smtClean="0"/>
              <a:t>L’affiche</a:t>
            </a:r>
            <a:r>
              <a:rPr lang="en-GB" sz="3200" dirty="0" smtClean="0"/>
              <a:t> = </a:t>
            </a:r>
            <a:br>
              <a:rPr lang="en-GB" sz="3200" dirty="0" smtClean="0"/>
            </a:br>
            <a:r>
              <a:rPr lang="en-GB" sz="3200" dirty="0" smtClean="0"/>
              <a:t>poster (in French)</a:t>
            </a:r>
            <a:endParaRPr lang="fr-FR" sz="3200" dirty="0"/>
          </a:p>
        </p:txBody>
      </p:sp>
    </p:spTree>
    <p:extLst>
      <p:ext uri="{BB962C8B-B14F-4D97-AF65-F5344CB8AC3E}">
        <p14:creationId xmlns:p14="http://schemas.microsoft.com/office/powerpoint/2010/main" val="297984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32656"/>
            <a:ext cx="7992888" cy="6247864"/>
          </a:xfrm>
          <a:prstGeom prst="rect">
            <a:avLst/>
          </a:prstGeom>
        </p:spPr>
        <p:txBody>
          <a:bodyPr wrap="square">
            <a:spAutoFit/>
          </a:bodyPr>
          <a:lstStyle/>
          <a:p>
            <a:r>
              <a:rPr lang="en-GB" sz="2400" b="1" dirty="0"/>
              <a:t>Top tips for using </a:t>
            </a:r>
            <a:r>
              <a:rPr lang="en-GB" sz="2400" b="1" i="1" dirty="0" err="1"/>
              <a:t>mneumonics</a:t>
            </a:r>
            <a:r>
              <a:rPr lang="en-GB" sz="2400" b="1" i="1" dirty="0"/>
              <a:t> </a:t>
            </a:r>
            <a:r>
              <a:rPr lang="en-GB" sz="2400" b="1" dirty="0"/>
              <a:t>to remember your </a:t>
            </a:r>
            <a:r>
              <a:rPr lang="en-GB" sz="2400" b="1" dirty="0" smtClean="0"/>
              <a:t>text:</a:t>
            </a:r>
            <a:br>
              <a:rPr lang="en-GB" sz="2400" b="1" dirty="0" smtClean="0"/>
            </a:br>
            <a:r>
              <a:rPr lang="en-GB" sz="2400" b="1" dirty="0"/>
              <a:t>	</a:t>
            </a:r>
          </a:p>
          <a:p>
            <a:pPr marL="285750" indent="-285750">
              <a:buFont typeface="Wingdings" pitchFamily="2" charset="2"/>
              <a:buChar char="§"/>
            </a:pPr>
            <a:r>
              <a:rPr lang="fr-FR" sz="2000" dirty="0" smtClean="0"/>
              <a:t>Use </a:t>
            </a:r>
            <a:r>
              <a:rPr lang="fr-FR" sz="2000" b="1" dirty="0"/>
              <a:t>positive</a:t>
            </a:r>
            <a:r>
              <a:rPr lang="fr-FR" sz="2000" dirty="0"/>
              <a:t>, </a:t>
            </a:r>
            <a:r>
              <a:rPr lang="fr-FR" sz="2000" b="1" dirty="0" err="1"/>
              <a:t>pleasant</a:t>
            </a:r>
            <a:r>
              <a:rPr lang="fr-FR" sz="2000" dirty="0"/>
              <a:t> images. </a:t>
            </a:r>
          </a:p>
          <a:p>
            <a:pPr marL="285750" indent="-285750">
              <a:buFont typeface="Wingdings" pitchFamily="2" charset="2"/>
              <a:buChar char="§"/>
            </a:pPr>
            <a:r>
              <a:rPr lang="en-GB" sz="2000" dirty="0" smtClean="0"/>
              <a:t>Your </a:t>
            </a:r>
            <a:r>
              <a:rPr lang="en-GB" sz="2000" dirty="0"/>
              <a:t>brain often blocks out unpleasant ones. </a:t>
            </a:r>
          </a:p>
          <a:p>
            <a:pPr marL="285750" indent="-285750">
              <a:buFont typeface="Wingdings" pitchFamily="2" charset="2"/>
              <a:buChar char="§"/>
            </a:pPr>
            <a:r>
              <a:rPr lang="en-GB" sz="2000" dirty="0" smtClean="0"/>
              <a:t>Use </a:t>
            </a:r>
            <a:r>
              <a:rPr lang="en-GB" sz="2000" b="1" dirty="0"/>
              <a:t>vivid, </a:t>
            </a:r>
            <a:r>
              <a:rPr lang="en-GB" sz="2000" b="1" dirty="0" smtClean="0"/>
              <a:t>colourful</a:t>
            </a:r>
            <a:r>
              <a:rPr lang="en-GB" sz="2000" b="1" dirty="0"/>
              <a:t>, sense-laden </a:t>
            </a:r>
            <a:r>
              <a:rPr lang="en-GB" sz="2000" dirty="0" smtClean="0"/>
              <a:t>images - </a:t>
            </a:r>
            <a:r>
              <a:rPr lang="en-GB" sz="2000" dirty="0"/>
              <a:t>these are easier to remember than drab ones. </a:t>
            </a:r>
          </a:p>
          <a:p>
            <a:pPr marL="285750" indent="-285750">
              <a:buFont typeface="Wingdings" pitchFamily="2" charset="2"/>
              <a:buChar char="§"/>
            </a:pPr>
            <a:r>
              <a:rPr lang="en-GB" sz="2000" dirty="0" smtClean="0"/>
              <a:t>Use </a:t>
            </a:r>
            <a:r>
              <a:rPr lang="en-GB" sz="2000" b="1" dirty="0"/>
              <a:t>all your senses </a:t>
            </a:r>
            <a:r>
              <a:rPr lang="en-GB" sz="2000" dirty="0"/>
              <a:t>to code information or dress up an image. </a:t>
            </a:r>
            <a:r>
              <a:rPr lang="en-GB" sz="2000" dirty="0" smtClean="0"/>
              <a:t>Remember </a:t>
            </a:r>
            <a:r>
              <a:rPr lang="en-GB" sz="2000" dirty="0"/>
              <a:t>that your </a:t>
            </a:r>
            <a:r>
              <a:rPr lang="en-GB" sz="2000" i="1" dirty="0"/>
              <a:t>mnemonic</a:t>
            </a:r>
            <a:r>
              <a:rPr lang="en-GB" sz="2000" dirty="0"/>
              <a:t> can contain </a:t>
            </a:r>
            <a:r>
              <a:rPr lang="en-GB" sz="2000" b="1" dirty="0"/>
              <a:t>sounds, smells, tastes, </a:t>
            </a:r>
            <a:r>
              <a:rPr lang="en-GB" sz="2000" b="1" dirty="0" smtClean="0"/>
              <a:t>touch</a:t>
            </a:r>
            <a:r>
              <a:rPr lang="en-GB" sz="2000" b="1" dirty="0"/>
              <a:t>, movements and feelings</a:t>
            </a:r>
            <a:r>
              <a:rPr lang="en-GB" sz="2000" dirty="0"/>
              <a:t> as well as pictures. </a:t>
            </a:r>
          </a:p>
          <a:p>
            <a:pPr marL="285750" indent="-285750">
              <a:buFont typeface="Wingdings" pitchFamily="2" charset="2"/>
              <a:buChar char="§"/>
            </a:pPr>
            <a:r>
              <a:rPr lang="en-GB" sz="2000" dirty="0" smtClean="0"/>
              <a:t>Give </a:t>
            </a:r>
            <a:r>
              <a:rPr lang="en-GB" sz="2000" dirty="0"/>
              <a:t>your image </a:t>
            </a:r>
            <a:r>
              <a:rPr lang="en-GB" sz="2000" b="1" dirty="0"/>
              <a:t>three dimensions, movement and space </a:t>
            </a:r>
            <a:r>
              <a:rPr lang="en-GB" sz="2000" dirty="0"/>
              <a:t>to make it </a:t>
            </a:r>
            <a:r>
              <a:rPr lang="en-GB" sz="2000" dirty="0" smtClean="0"/>
              <a:t>more </a:t>
            </a:r>
            <a:r>
              <a:rPr lang="en-GB" sz="2000" dirty="0"/>
              <a:t>vivid. 	</a:t>
            </a:r>
          </a:p>
          <a:p>
            <a:pPr marL="285750" indent="-285750">
              <a:buFont typeface="Wingdings" pitchFamily="2" charset="2"/>
              <a:buChar char="§"/>
            </a:pPr>
            <a:r>
              <a:rPr lang="en-GB" sz="2000" dirty="0" smtClean="0"/>
              <a:t>You </a:t>
            </a:r>
            <a:r>
              <a:rPr lang="en-GB" sz="2000" dirty="0"/>
              <a:t>can use movement either to maintain the flow of association, or </a:t>
            </a:r>
            <a:r>
              <a:rPr lang="en-GB" sz="2000" dirty="0" smtClean="0"/>
              <a:t>to </a:t>
            </a:r>
            <a:r>
              <a:rPr lang="en-GB" sz="2000" dirty="0"/>
              <a:t>help you to remember actions. </a:t>
            </a:r>
          </a:p>
          <a:p>
            <a:pPr marL="285750" indent="-285750">
              <a:buFont typeface="Wingdings" pitchFamily="2" charset="2"/>
              <a:buChar char="§"/>
            </a:pPr>
            <a:r>
              <a:rPr lang="en-GB" sz="2000" dirty="0" smtClean="0"/>
              <a:t>Exaggerate </a:t>
            </a:r>
            <a:r>
              <a:rPr lang="en-GB" sz="2000" dirty="0"/>
              <a:t>the </a:t>
            </a:r>
            <a:r>
              <a:rPr lang="en-GB" sz="3200" b="1" dirty="0"/>
              <a:t>size</a:t>
            </a:r>
            <a:r>
              <a:rPr lang="en-GB" sz="2000" dirty="0"/>
              <a:t> of important parts of the image. </a:t>
            </a:r>
          </a:p>
          <a:p>
            <a:pPr marL="285750" indent="-285750">
              <a:buFont typeface="Wingdings" pitchFamily="2" charset="2"/>
              <a:buChar char="§"/>
            </a:pPr>
            <a:r>
              <a:rPr lang="en-GB" sz="2000" dirty="0" smtClean="0"/>
              <a:t>Use </a:t>
            </a:r>
            <a:r>
              <a:rPr lang="en-GB" sz="2000" b="1" dirty="0" smtClean="0"/>
              <a:t>humour</a:t>
            </a:r>
            <a:r>
              <a:rPr lang="en-GB" sz="2000" b="1" dirty="0"/>
              <a:t>!</a:t>
            </a:r>
            <a:r>
              <a:rPr lang="en-GB" sz="2000" dirty="0"/>
              <a:t> Funny or peculiar things are easier to remember than </a:t>
            </a:r>
            <a:r>
              <a:rPr lang="en-GB" sz="2000" dirty="0" smtClean="0"/>
              <a:t>ordinary </a:t>
            </a:r>
            <a:r>
              <a:rPr lang="en-GB" sz="2000" dirty="0"/>
              <a:t>ones. </a:t>
            </a:r>
          </a:p>
          <a:p>
            <a:pPr marL="285750" indent="-285750">
              <a:buFont typeface="Wingdings" pitchFamily="2" charset="2"/>
              <a:buChar char="§"/>
            </a:pPr>
            <a:r>
              <a:rPr lang="en-GB" sz="2000" dirty="0" smtClean="0"/>
              <a:t>Similarly</a:t>
            </a:r>
            <a:r>
              <a:rPr lang="en-GB" sz="2000" dirty="0"/>
              <a:t>, </a:t>
            </a:r>
            <a:r>
              <a:rPr lang="en-GB" sz="2000" b="1" dirty="0"/>
              <a:t>silly </a:t>
            </a:r>
            <a:r>
              <a:rPr lang="en-GB" sz="2000" b="1" dirty="0" smtClean="0"/>
              <a:t>(or rude) </a:t>
            </a:r>
            <a:r>
              <a:rPr lang="en-GB" sz="2000" b="1" dirty="0"/>
              <a:t>rhymes </a:t>
            </a:r>
            <a:r>
              <a:rPr lang="en-GB" sz="2000" dirty="0"/>
              <a:t>are very difficult to forget! </a:t>
            </a:r>
          </a:p>
          <a:p>
            <a:pPr marL="285750" indent="-285750">
              <a:buFont typeface="Wingdings" pitchFamily="2" charset="2"/>
              <a:buChar char="§"/>
            </a:pPr>
            <a:r>
              <a:rPr lang="en-GB" sz="2000" dirty="0" smtClean="0"/>
              <a:t>Symbols </a:t>
            </a:r>
            <a:r>
              <a:rPr lang="en-GB" sz="2000" dirty="0"/>
              <a:t>(red traffic lights, pointing fingers, road signs, etc.) can </a:t>
            </a:r>
            <a:r>
              <a:rPr lang="en-GB" sz="2000" dirty="0" smtClean="0"/>
              <a:t>code </a:t>
            </a:r>
            <a:r>
              <a:rPr lang="en-GB" sz="2000" dirty="0"/>
              <a:t>quite complex messages quickly and effectively.</a:t>
            </a:r>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84336" y="5147042"/>
            <a:ext cx="1552192" cy="1810891"/>
          </a:xfrm>
          <a:prstGeom prst="rect">
            <a:avLst/>
          </a:prstGeom>
        </p:spPr>
      </p:pic>
    </p:spTree>
    <p:extLst>
      <p:ext uri="{BB962C8B-B14F-4D97-AF65-F5344CB8AC3E}">
        <p14:creationId xmlns:p14="http://schemas.microsoft.com/office/powerpoint/2010/main" val="1462965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048904" cy="1200329"/>
          </a:xfrm>
          <a:prstGeom prst="rect">
            <a:avLst/>
          </a:prstGeom>
        </p:spPr>
        <p:txBody>
          <a:bodyPr wrap="square">
            <a:spAutoFit/>
          </a:bodyPr>
          <a:lstStyle/>
          <a:p>
            <a:r>
              <a:rPr lang="en-GB" sz="2400" b="1" dirty="0" smtClean="0"/>
              <a:t>A</a:t>
            </a:r>
            <a:r>
              <a:rPr lang="en-GB" sz="2400" dirty="0" smtClean="0"/>
              <a:t>  Try thinking of images for the next paragraph of your text.  Remember to make them as vivid and unusual as possible so they stick in your mind.</a:t>
            </a:r>
            <a:endParaRPr lang="en-GB" sz="2400" dirty="0"/>
          </a:p>
        </p:txBody>
      </p:sp>
      <p:sp>
        <p:nvSpPr>
          <p:cNvPr id="3" name="Rectangle 2"/>
          <p:cNvSpPr/>
          <p:nvPr/>
        </p:nvSpPr>
        <p:spPr>
          <a:xfrm>
            <a:off x="283504" y="2636912"/>
            <a:ext cx="5688632" cy="1200329"/>
          </a:xfrm>
          <a:prstGeom prst="rect">
            <a:avLst/>
          </a:prstGeom>
        </p:spPr>
        <p:txBody>
          <a:bodyPr wrap="square">
            <a:spAutoFit/>
          </a:bodyPr>
          <a:lstStyle/>
          <a:p>
            <a:r>
              <a:rPr lang="en-GB" sz="2400" b="1" dirty="0" smtClean="0"/>
              <a:t>B</a:t>
            </a:r>
            <a:r>
              <a:rPr lang="en-GB" sz="2400" dirty="0" smtClean="0"/>
              <a:t>  Speak </a:t>
            </a:r>
            <a:r>
              <a:rPr lang="en-GB" sz="2400" dirty="0"/>
              <a:t>your text through with these pictures to prompt you </a:t>
            </a:r>
            <a:r>
              <a:rPr lang="en-GB" sz="2400" dirty="0" smtClean="0"/>
              <a:t>(then </a:t>
            </a:r>
            <a:r>
              <a:rPr lang="en-GB" sz="2400" dirty="0"/>
              <a:t>have a </a:t>
            </a:r>
            <a:r>
              <a:rPr lang="en-GB" sz="2400" dirty="0" smtClean="0"/>
              <a:t>2-minutes chat </a:t>
            </a:r>
            <a:r>
              <a:rPr lang="en-GB" sz="2400" dirty="0"/>
              <a:t>with your </a:t>
            </a:r>
            <a:r>
              <a:rPr lang="en-GB" sz="2400" dirty="0" smtClean="0"/>
              <a:t>partner).</a:t>
            </a:r>
            <a:endParaRPr lang="en-GB" sz="2400" dirty="0"/>
          </a:p>
        </p:txBody>
      </p:sp>
      <p:sp>
        <p:nvSpPr>
          <p:cNvPr id="4" name="Rectangle 3"/>
          <p:cNvSpPr/>
          <p:nvPr/>
        </p:nvSpPr>
        <p:spPr>
          <a:xfrm>
            <a:off x="467544" y="5647138"/>
            <a:ext cx="6012160" cy="830997"/>
          </a:xfrm>
          <a:prstGeom prst="rect">
            <a:avLst/>
          </a:prstGeom>
        </p:spPr>
        <p:txBody>
          <a:bodyPr wrap="square">
            <a:spAutoFit/>
          </a:bodyPr>
          <a:lstStyle/>
          <a:p>
            <a:r>
              <a:rPr lang="en-GB" sz="2400" b="1" dirty="0" smtClean="0"/>
              <a:t>C</a:t>
            </a:r>
            <a:r>
              <a:rPr lang="en-GB" sz="2400" dirty="0" smtClean="0"/>
              <a:t>  Now </a:t>
            </a:r>
            <a:r>
              <a:rPr lang="en-GB" sz="2400" dirty="0"/>
              <a:t>see if you can remember your text by just thinking of, or looking at your images.</a:t>
            </a:r>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72136" y="5069249"/>
            <a:ext cx="1552192" cy="1810891"/>
          </a:xfrm>
          <a:prstGeom prst="rect">
            <a:avLst/>
          </a:prstGeom>
        </p:spPr>
      </p:pic>
      <p:pic>
        <p:nvPicPr>
          <p:cNvPr id="307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48801">
            <a:off x="2863204" y="744839"/>
            <a:ext cx="2045017" cy="204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17710"/>
          <a:stretch/>
        </p:blipFill>
        <p:spPr>
          <a:xfrm>
            <a:off x="4275972" y="3448947"/>
            <a:ext cx="2625362" cy="1620302"/>
          </a:xfrm>
          <a:prstGeom prst="rect">
            <a:avLst/>
          </a:prstGeom>
        </p:spPr>
      </p:pic>
    </p:spTree>
    <p:extLst>
      <p:ext uri="{BB962C8B-B14F-4D97-AF65-F5344CB8AC3E}">
        <p14:creationId xmlns:p14="http://schemas.microsoft.com/office/powerpoint/2010/main" val="2222952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5969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6606480" cy="5909310"/>
          </a:xfrm>
          <a:prstGeom prst="rect">
            <a:avLst/>
          </a:prstGeom>
        </p:spPr>
        <p:txBody>
          <a:bodyPr wrap="square">
            <a:spAutoFit/>
          </a:bodyPr>
          <a:lstStyle/>
          <a:p>
            <a:r>
              <a:rPr lang="fr-FR" sz="3200" b="1" dirty="0" smtClean="0"/>
              <a:t>Memory </a:t>
            </a:r>
            <a:r>
              <a:rPr lang="fr-FR" sz="3200" b="1" dirty="0"/>
              <a:t>techniques</a:t>
            </a:r>
            <a:r>
              <a:rPr lang="fr-FR" sz="3200" b="1" dirty="0" smtClean="0"/>
              <a:t>: </a:t>
            </a:r>
            <a:r>
              <a:rPr lang="fr-FR" sz="6600" b="1" dirty="0" smtClean="0"/>
              <a:t>3</a:t>
            </a:r>
            <a:br>
              <a:rPr lang="fr-FR" sz="6600" b="1" dirty="0" smtClean="0"/>
            </a:br>
            <a:r>
              <a:rPr lang="fr-FR" sz="4800" b="1" dirty="0" smtClean="0"/>
              <a:t>All in a </a:t>
            </a:r>
            <a:r>
              <a:rPr lang="fr-FR" sz="4800" b="1" dirty="0" err="1" smtClean="0"/>
              <a:t>song</a:t>
            </a:r>
            <a:r>
              <a:rPr lang="fr-FR" sz="4800" b="1" dirty="0" smtClean="0"/>
              <a:t>!</a:t>
            </a:r>
            <a:endParaRPr lang="fr-FR" sz="2000" b="1" dirty="0"/>
          </a:p>
          <a:p>
            <a:endParaRPr lang="fr-FR" sz="2400" u="sng" dirty="0"/>
          </a:p>
          <a:p>
            <a:pPr marL="342900" indent="-342900">
              <a:buFont typeface="Wingdings" pitchFamily="2" charset="2"/>
              <a:buChar char="§"/>
            </a:pPr>
            <a:r>
              <a:rPr lang="en-GB" sz="2400" dirty="0" smtClean="0"/>
              <a:t>Using a simple tune you know well can be a powerful aid to memory.</a:t>
            </a:r>
            <a:endParaRPr lang="en-GB" sz="2400" dirty="0"/>
          </a:p>
          <a:p>
            <a:pPr marL="342900" indent="-342900">
              <a:buFont typeface="Wingdings" pitchFamily="2" charset="2"/>
              <a:buChar char="§"/>
            </a:pPr>
            <a:r>
              <a:rPr lang="en-GB" sz="2400" dirty="0" smtClean="0"/>
              <a:t>Choose a very simple tune (children’s songs work best because they are in our long term memory)</a:t>
            </a:r>
          </a:p>
          <a:p>
            <a:pPr marL="342900" indent="-342900">
              <a:buFont typeface="Wingdings" pitchFamily="2" charset="2"/>
              <a:buChar char="§"/>
            </a:pPr>
            <a:r>
              <a:rPr lang="en-GB" sz="2400" dirty="0" smtClean="0"/>
              <a:t>Take a line of text from one paragraph and fit it to the tune</a:t>
            </a:r>
          </a:p>
          <a:p>
            <a:pPr marL="342900" indent="-342900">
              <a:buFont typeface="Wingdings" pitchFamily="2" charset="2"/>
              <a:buChar char="§"/>
            </a:pPr>
            <a:r>
              <a:rPr lang="en-GB" sz="2400" dirty="0" smtClean="0"/>
              <a:t>Add the next line, and so on for a whole paragraph. Keep checking the text at this stage!</a:t>
            </a:r>
          </a:p>
          <a:p>
            <a:pPr marL="342900" indent="-342900">
              <a:buFont typeface="Wingdings" pitchFamily="2" charset="2"/>
              <a:buChar char="§"/>
            </a:pPr>
            <a:r>
              <a:rPr lang="en-GB" sz="2400" dirty="0" smtClean="0"/>
              <a:t>Keep singing it over and over until you can cover the text and sing the song without referring.</a:t>
            </a:r>
            <a:endParaRPr lang="en-GB" sz="2400" dirty="0"/>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24328" y="5157192"/>
            <a:ext cx="1552192" cy="1810891"/>
          </a:xfrm>
          <a:prstGeom prst="rect">
            <a:avLst/>
          </a:prstGeom>
        </p:spPr>
      </p:pic>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16216" y="-171400"/>
            <a:ext cx="2280326" cy="3284984"/>
          </a:xfrm>
          <a:prstGeom prst="rect">
            <a:avLst/>
          </a:prstGeom>
        </p:spPr>
      </p:pic>
    </p:spTree>
    <p:extLst>
      <p:ext uri="{BB962C8B-B14F-4D97-AF65-F5344CB8AC3E}">
        <p14:creationId xmlns:p14="http://schemas.microsoft.com/office/powerpoint/2010/main" val="2295667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8064896" cy="6370975"/>
          </a:xfrm>
          <a:prstGeom prst="rect">
            <a:avLst/>
          </a:prstGeom>
        </p:spPr>
        <p:txBody>
          <a:bodyPr wrap="square">
            <a:spAutoFit/>
          </a:bodyPr>
          <a:lstStyle/>
          <a:p>
            <a:pPr>
              <a:lnSpc>
                <a:spcPct val="200000"/>
              </a:lnSpc>
            </a:pPr>
            <a:r>
              <a:rPr lang="en-GB" sz="4400" b="1" dirty="0" smtClean="0"/>
              <a:t>Try:</a:t>
            </a:r>
          </a:p>
          <a:p>
            <a:pPr marL="342900" indent="-342900">
              <a:lnSpc>
                <a:spcPct val="200000"/>
              </a:lnSpc>
              <a:buFont typeface="Wingdings" pitchFamily="2" charset="2"/>
              <a:buChar char="§"/>
            </a:pPr>
            <a:r>
              <a:rPr lang="en-GB" sz="4000" b="1" dirty="0" smtClean="0"/>
              <a:t>If you’re happy and you know it</a:t>
            </a:r>
          </a:p>
          <a:p>
            <a:pPr marL="342900" indent="-342900">
              <a:lnSpc>
                <a:spcPct val="200000"/>
              </a:lnSpc>
              <a:buFont typeface="Wingdings" pitchFamily="2" charset="2"/>
              <a:buChar char="§"/>
            </a:pPr>
            <a:r>
              <a:rPr lang="en-GB" sz="4000" b="1" dirty="0" smtClean="0"/>
              <a:t>Baa </a:t>
            </a:r>
            <a:r>
              <a:rPr lang="en-GB" sz="4000" b="1" dirty="0" err="1" smtClean="0"/>
              <a:t>Baa</a:t>
            </a:r>
            <a:r>
              <a:rPr lang="en-GB" sz="4000" b="1" dirty="0" smtClean="0"/>
              <a:t> Black Sheep</a:t>
            </a:r>
          </a:p>
          <a:p>
            <a:pPr marL="342900" indent="-342900">
              <a:lnSpc>
                <a:spcPct val="200000"/>
              </a:lnSpc>
              <a:buFont typeface="Wingdings" pitchFamily="2" charset="2"/>
              <a:buChar char="§"/>
            </a:pPr>
            <a:r>
              <a:rPr lang="en-GB" sz="4000" b="1" dirty="0" smtClean="0"/>
              <a:t>She’ll be coming round the mountain</a:t>
            </a:r>
            <a:endParaRPr lang="en-GB" sz="3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4965" y="1870850"/>
            <a:ext cx="1284734" cy="1284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11416" y="4869160"/>
            <a:ext cx="19050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3140968"/>
            <a:ext cx="1170767" cy="1219549"/>
          </a:xfrm>
          <a:prstGeom prst="rect">
            <a:avLst/>
          </a:prstGeom>
        </p:spPr>
      </p:pic>
    </p:spTree>
    <p:extLst>
      <p:ext uri="{BB962C8B-B14F-4D97-AF65-F5344CB8AC3E}">
        <p14:creationId xmlns:p14="http://schemas.microsoft.com/office/powerpoint/2010/main" val="3862195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4"/>
            <a:ext cx="8262664" cy="5755422"/>
          </a:xfrm>
          <a:prstGeom prst="rect">
            <a:avLst/>
          </a:prstGeom>
        </p:spPr>
        <p:txBody>
          <a:bodyPr wrap="square">
            <a:spAutoFit/>
          </a:bodyPr>
          <a:lstStyle/>
          <a:p>
            <a:r>
              <a:rPr lang="fr-FR" sz="3200" b="1" dirty="0" smtClean="0"/>
              <a:t>Memory </a:t>
            </a:r>
            <a:r>
              <a:rPr lang="fr-FR" sz="3200" b="1" dirty="0"/>
              <a:t>techniques</a:t>
            </a:r>
            <a:r>
              <a:rPr lang="fr-FR" sz="3200" b="1" dirty="0" smtClean="0"/>
              <a:t>: </a:t>
            </a:r>
            <a:r>
              <a:rPr lang="fr-FR" sz="4800" b="1" dirty="0" smtClean="0"/>
              <a:t>4</a:t>
            </a:r>
            <a:endParaRPr lang="fr-FR" sz="3200" b="1" dirty="0"/>
          </a:p>
          <a:p>
            <a:endParaRPr lang="fr-FR" dirty="0"/>
          </a:p>
          <a:p>
            <a:pPr marL="285750" indent="-285750">
              <a:buFont typeface="Wingdings" pitchFamily="2" charset="2"/>
              <a:buChar char="§"/>
            </a:pPr>
            <a:r>
              <a:rPr lang="en-GB" dirty="0" smtClean="0"/>
              <a:t>The </a:t>
            </a:r>
            <a:r>
              <a:rPr lang="en-GB" sz="3200" b="1" dirty="0"/>
              <a:t>Roman Room </a:t>
            </a:r>
            <a:r>
              <a:rPr lang="en-GB" dirty="0"/>
              <a:t>method - mentally picture a room in your </a:t>
            </a:r>
            <a:r>
              <a:rPr lang="en-GB" dirty="0" smtClean="0"/>
              <a:t>house </a:t>
            </a:r>
            <a:r>
              <a:rPr lang="en-GB" dirty="0"/>
              <a:t>and select several items in it e.g. if you choose your </a:t>
            </a:r>
            <a:r>
              <a:rPr lang="en-GB" dirty="0" smtClean="0"/>
              <a:t>bedroom </a:t>
            </a:r>
            <a:r>
              <a:rPr lang="en-GB" dirty="0"/>
              <a:t>and mentally in that room picture your bed, your lamp, </a:t>
            </a:r>
            <a:r>
              <a:rPr lang="fr-FR" dirty="0" err="1" smtClean="0"/>
              <a:t>your</a:t>
            </a:r>
            <a:r>
              <a:rPr lang="fr-FR" dirty="0" smtClean="0"/>
              <a:t> </a:t>
            </a:r>
            <a:r>
              <a:rPr lang="fr-FR" dirty="0"/>
              <a:t>PC, </a:t>
            </a:r>
            <a:r>
              <a:rPr lang="fr-FR" dirty="0" err="1"/>
              <a:t>your</a:t>
            </a:r>
            <a:r>
              <a:rPr lang="fr-FR" dirty="0"/>
              <a:t> </a:t>
            </a:r>
            <a:r>
              <a:rPr lang="fr-FR" dirty="0" err="1" smtClean="0"/>
              <a:t>wardrobe</a:t>
            </a:r>
            <a:r>
              <a:rPr lang="fr-FR" dirty="0" smtClean="0"/>
              <a:t> ...</a:t>
            </a:r>
            <a:endParaRPr lang="fr-FR" dirty="0"/>
          </a:p>
          <a:p>
            <a:endParaRPr lang="fr-FR" dirty="0"/>
          </a:p>
          <a:p>
            <a:pPr marL="285750" indent="-285750">
              <a:buFont typeface="Wingdings" pitchFamily="2" charset="2"/>
              <a:buChar char="§"/>
            </a:pPr>
            <a:r>
              <a:rPr lang="en-GB" dirty="0" smtClean="0"/>
              <a:t>Then </a:t>
            </a:r>
            <a:r>
              <a:rPr lang="en-GB" dirty="0"/>
              <a:t>mentally place your sentences on / in  / under / next </a:t>
            </a:r>
            <a:r>
              <a:rPr lang="en-GB" dirty="0" smtClean="0"/>
              <a:t>to these </a:t>
            </a:r>
            <a:r>
              <a:rPr lang="en-GB" dirty="0"/>
              <a:t>places in your room - remember that the more unusual you </a:t>
            </a:r>
            <a:r>
              <a:rPr lang="en-GB" dirty="0" smtClean="0"/>
              <a:t>can </a:t>
            </a:r>
            <a:r>
              <a:rPr lang="en-GB" dirty="0"/>
              <a:t>make these connections the better - you can use images to </a:t>
            </a:r>
            <a:r>
              <a:rPr lang="en-GB" dirty="0" smtClean="0"/>
              <a:t>help </a:t>
            </a:r>
            <a:r>
              <a:rPr lang="en-GB" dirty="0"/>
              <a:t>you remember your sentences </a:t>
            </a:r>
            <a:r>
              <a:rPr lang="en-GB" dirty="0" smtClean="0"/>
              <a:t>too.  </a:t>
            </a:r>
          </a:p>
          <a:p>
            <a:pPr marL="285750" indent="-285750">
              <a:buFont typeface="Wingdings" pitchFamily="2" charset="2"/>
              <a:buChar char="§"/>
            </a:pPr>
            <a:endParaRPr lang="en-GB" dirty="0"/>
          </a:p>
          <a:p>
            <a:pPr marL="285750" indent="-285750">
              <a:buFont typeface="Wingdings" pitchFamily="2" charset="2"/>
              <a:buChar char="§"/>
            </a:pPr>
            <a:r>
              <a:rPr lang="en-GB" dirty="0" smtClean="0"/>
              <a:t>Mentally </a:t>
            </a:r>
            <a:r>
              <a:rPr lang="en-GB" dirty="0"/>
              <a:t>you can then walk around your room reciting you text</a:t>
            </a:r>
          </a:p>
          <a:p>
            <a:pPr marL="285750" indent="-285750">
              <a:buFont typeface="Wingdings" pitchFamily="2" charset="2"/>
              <a:buChar char="§"/>
            </a:pPr>
            <a:endParaRPr lang="fr-FR" dirty="0"/>
          </a:p>
          <a:p>
            <a:pPr marL="285750" indent="-285750">
              <a:buFont typeface="Wingdings" pitchFamily="2" charset="2"/>
              <a:buChar char="§"/>
            </a:pPr>
            <a:r>
              <a:rPr lang="en-GB" dirty="0" smtClean="0"/>
              <a:t>The </a:t>
            </a:r>
            <a:r>
              <a:rPr lang="en-GB" dirty="0"/>
              <a:t>items in your room act as prompts for each sentence  </a:t>
            </a:r>
            <a:r>
              <a:rPr lang="en-GB" dirty="0" smtClean="0"/>
              <a:t>and </a:t>
            </a:r>
            <a:r>
              <a:rPr lang="en-GB" dirty="0"/>
              <a:t>the route you take around the room helps you form your </a:t>
            </a:r>
            <a:r>
              <a:rPr lang="fr-FR" dirty="0" err="1" smtClean="0"/>
              <a:t>whole</a:t>
            </a:r>
            <a:r>
              <a:rPr lang="fr-FR" dirty="0" smtClean="0"/>
              <a:t> </a:t>
            </a:r>
            <a:r>
              <a:rPr lang="fr-FR" dirty="0" err="1"/>
              <a:t>text</a:t>
            </a:r>
            <a:r>
              <a:rPr lang="fr-FR" dirty="0"/>
              <a:t>.  </a:t>
            </a:r>
          </a:p>
          <a:p>
            <a:pPr marL="285750" indent="-285750">
              <a:buFont typeface="Wingdings" pitchFamily="2" charset="2"/>
              <a:buChar char="§"/>
            </a:pPr>
            <a:endParaRPr lang="fr-FR" dirty="0"/>
          </a:p>
          <a:p>
            <a:pPr marL="285750" indent="-285750">
              <a:buFont typeface="Wingdings" pitchFamily="2" charset="2"/>
              <a:buChar char="§"/>
            </a:pPr>
            <a:r>
              <a:rPr lang="en-GB" dirty="0" smtClean="0"/>
              <a:t>At </a:t>
            </a:r>
            <a:r>
              <a:rPr lang="en-GB" dirty="0"/>
              <a:t>home you can physically put post-its with your sentences on </a:t>
            </a:r>
            <a:r>
              <a:rPr lang="en-GB" dirty="0" smtClean="0"/>
              <a:t>these </a:t>
            </a:r>
            <a:r>
              <a:rPr lang="en-GB" dirty="0"/>
              <a:t>items of furniture and walk your route using a different </a:t>
            </a:r>
            <a:r>
              <a:rPr lang="fr-FR" dirty="0" smtClean="0"/>
              <a:t>room </a:t>
            </a:r>
            <a:r>
              <a:rPr lang="fr-FR" dirty="0"/>
              <a:t>for </a:t>
            </a:r>
            <a:r>
              <a:rPr lang="fr-FR" dirty="0" err="1"/>
              <a:t>each</a:t>
            </a:r>
            <a:r>
              <a:rPr lang="fr-FR" dirty="0"/>
              <a:t> question</a:t>
            </a:r>
          </a:p>
          <a:p>
            <a:endParaRPr lang="fr-FR" u="sng" dirty="0"/>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24328" y="5157192"/>
            <a:ext cx="1552192" cy="181089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4537" y="332656"/>
            <a:ext cx="961655" cy="8640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1207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625</Words>
  <Application>Microsoft Office PowerPoint</Application>
  <PresentationFormat>On-screen Show (4:3)</PresentationFormat>
  <Paragraphs>84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Dawes</dc:creator>
  <cp:lastModifiedBy>Mark Dawes</cp:lastModifiedBy>
  <cp:revision>22</cp:revision>
  <cp:lastPrinted>2012-03-19T10:48:46Z</cp:lastPrinted>
  <dcterms:created xsi:type="dcterms:W3CDTF">2012-03-19T04:45:29Z</dcterms:created>
  <dcterms:modified xsi:type="dcterms:W3CDTF">2012-03-19T10:48:48Z</dcterms:modified>
</cp:coreProperties>
</file>