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6" r:id="rId2"/>
    <p:sldId id="267" r:id="rId3"/>
    <p:sldId id="262" r:id="rId4"/>
    <p:sldId id="264" r:id="rId5"/>
    <p:sldId id="265" r:id="rId6"/>
    <p:sldId id="279" r:id="rId7"/>
    <p:sldId id="280" r:id="rId8"/>
    <p:sldId id="271" r:id="rId9"/>
    <p:sldId id="273" r:id="rId10"/>
    <p:sldId id="274" r:id="rId11"/>
    <p:sldId id="282" r:id="rId12"/>
    <p:sldId id="281" r:id="rId13"/>
    <p:sldId id="270" r:id="rId14"/>
    <p:sldId id="276" r:id="rId15"/>
    <p:sldId id="283" r:id="rId16"/>
    <p:sldId id="278" r:id="rId17"/>
    <p:sldId id="275" r:id="rId18"/>
    <p:sldId id="277" r:id="rId19"/>
    <p:sldId id="284" r:id="rId20"/>
    <p:sldId id="285" r:id="rId21"/>
    <p:sldId id="269" r:id="rId22"/>
  </p:sldIdLst>
  <p:sldSz cx="9144000" cy="6858000" type="screen4x3"/>
  <p:notesSz cx="6858000" cy="9083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91" autoAdjust="0"/>
  </p:normalViewPr>
  <p:slideViewPr>
    <p:cSldViewPr>
      <p:cViewPr>
        <p:scale>
          <a:sx n="69" d="100"/>
          <a:sy n="69" d="100"/>
        </p:scale>
        <p:origin x="-156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184"/>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4184"/>
          </a:xfrm>
          <a:prstGeom prst="rect">
            <a:avLst/>
          </a:prstGeom>
        </p:spPr>
        <p:txBody>
          <a:bodyPr vert="horz" lIns="91440" tIns="45720" rIns="91440" bIns="45720" rtlCol="0"/>
          <a:lstStyle>
            <a:lvl1pPr algn="r">
              <a:defRPr sz="1200"/>
            </a:lvl1pPr>
          </a:lstStyle>
          <a:p>
            <a:fld id="{12AE660A-E85B-4550-9D1B-FF7456180EB8}" type="datetimeFigureOut">
              <a:rPr lang="fr-FR" smtClean="0"/>
              <a:t>14/08/2012</a:t>
            </a:fld>
            <a:endParaRPr lang="fr-FR"/>
          </a:p>
        </p:txBody>
      </p:sp>
      <p:sp>
        <p:nvSpPr>
          <p:cNvPr id="4" name="Slide Image Placeholder 3"/>
          <p:cNvSpPr>
            <a:spLocks noGrp="1" noRot="1" noChangeAspect="1"/>
          </p:cNvSpPr>
          <p:nvPr>
            <p:ph type="sldImg" idx="2"/>
          </p:nvPr>
        </p:nvSpPr>
        <p:spPr>
          <a:xfrm>
            <a:off x="1157288" y="681038"/>
            <a:ext cx="4543425" cy="340677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14746"/>
            <a:ext cx="5486400" cy="40876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27915"/>
            <a:ext cx="2971800" cy="454184"/>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27915"/>
            <a:ext cx="2971800" cy="454184"/>
          </a:xfrm>
          <a:prstGeom prst="rect">
            <a:avLst/>
          </a:prstGeom>
        </p:spPr>
        <p:txBody>
          <a:bodyPr vert="horz" lIns="91440" tIns="45720" rIns="91440" bIns="45720" rtlCol="0" anchor="b"/>
          <a:lstStyle>
            <a:lvl1pPr algn="r">
              <a:defRPr sz="1200"/>
            </a:lvl1pPr>
          </a:lstStyle>
          <a:p>
            <a:fld id="{D91B3A1D-A420-4572-9BA6-3A96875B1224}" type="slidenum">
              <a:rPr lang="fr-FR" smtClean="0"/>
              <a:t>‹#›</a:t>
            </a:fld>
            <a:endParaRPr lang="fr-FR"/>
          </a:p>
        </p:txBody>
      </p:sp>
    </p:spTree>
    <p:extLst>
      <p:ext uri="{BB962C8B-B14F-4D97-AF65-F5344CB8AC3E}">
        <p14:creationId xmlns:p14="http://schemas.microsoft.com/office/powerpoint/2010/main" val="2015034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ventostoppanama.com/estrenos-de-cine/trailer-pelicula-johnny-english-el-renac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youtube.com/watch?v=Q3lDXbprHi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91B3A1D-A420-4572-9BA6-3A96875B1224}" type="slidenum">
              <a:rPr lang="fr-FR" smtClean="0"/>
              <a:t>13</a:t>
            </a:fld>
            <a:endParaRPr lang="fr-FR"/>
          </a:p>
        </p:txBody>
      </p:sp>
    </p:spTree>
    <p:extLst>
      <p:ext uri="{BB962C8B-B14F-4D97-AF65-F5344CB8AC3E}">
        <p14:creationId xmlns:p14="http://schemas.microsoft.com/office/powerpoint/2010/main" val="48812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91B3A1D-A420-4572-9BA6-3A96875B1224}" type="slidenum">
              <a:rPr lang="fr-FR" smtClean="0"/>
              <a:t>14</a:t>
            </a:fld>
            <a:endParaRPr lang="fr-FR"/>
          </a:p>
        </p:txBody>
      </p:sp>
    </p:spTree>
    <p:extLst>
      <p:ext uri="{BB962C8B-B14F-4D97-AF65-F5344CB8AC3E}">
        <p14:creationId xmlns:p14="http://schemas.microsoft.com/office/powerpoint/2010/main" val="153519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http://www.youtube.com/watch?v=HsMa1Zu1zu8</a:t>
            </a:r>
            <a:endParaRPr lang="fr-FR" dirty="0"/>
          </a:p>
        </p:txBody>
      </p:sp>
      <p:sp>
        <p:nvSpPr>
          <p:cNvPr id="4" name="Slide Number Placeholder 3"/>
          <p:cNvSpPr>
            <a:spLocks noGrp="1"/>
          </p:cNvSpPr>
          <p:nvPr>
            <p:ph type="sldNum" sz="quarter" idx="10"/>
          </p:nvPr>
        </p:nvSpPr>
        <p:spPr/>
        <p:txBody>
          <a:bodyPr/>
          <a:lstStyle/>
          <a:p>
            <a:fld id="{D91B3A1D-A420-4572-9BA6-3A96875B1224}" type="slidenum">
              <a:rPr lang="fr-FR" smtClean="0"/>
              <a:t>16</a:t>
            </a:fld>
            <a:endParaRPr lang="fr-FR"/>
          </a:p>
        </p:txBody>
      </p:sp>
    </p:spTree>
    <p:extLst>
      <p:ext uri="{BB962C8B-B14F-4D97-AF65-F5344CB8AC3E}">
        <p14:creationId xmlns:p14="http://schemas.microsoft.com/office/powerpoint/2010/main" val="135986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u="sng" dirty="0" smtClean="0">
                <a:hlinkClick r:id="rId3"/>
              </a:rPr>
              <a:t>http://www.eventostoppanama.com/estrenos-de-cine/trailer-pelicula-johnny-english-el-renacer/</a:t>
            </a:r>
            <a:r>
              <a:rPr lang="es-ES_tradnl" dirty="0" smtClean="0"/>
              <a:t> </a:t>
            </a:r>
            <a:endParaRPr lang="fr-FR" dirty="0" smtClean="0"/>
          </a:p>
          <a:p>
            <a:endParaRPr lang="fr-FR" dirty="0"/>
          </a:p>
        </p:txBody>
      </p:sp>
      <p:sp>
        <p:nvSpPr>
          <p:cNvPr id="4" name="Slide Number Placeholder 3"/>
          <p:cNvSpPr>
            <a:spLocks noGrp="1"/>
          </p:cNvSpPr>
          <p:nvPr>
            <p:ph type="sldNum" sz="quarter" idx="10"/>
          </p:nvPr>
        </p:nvSpPr>
        <p:spPr/>
        <p:txBody>
          <a:bodyPr/>
          <a:lstStyle/>
          <a:p>
            <a:fld id="{D91B3A1D-A420-4572-9BA6-3A96875B1224}" type="slidenum">
              <a:rPr lang="fr-FR" smtClean="0"/>
              <a:t>17</a:t>
            </a:fld>
            <a:endParaRPr lang="fr-FR"/>
          </a:p>
        </p:txBody>
      </p:sp>
    </p:spTree>
    <p:extLst>
      <p:ext uri="{BB962C8B-B14F-4D97-AF65-F5344CB8AC3E}">
        <p14:creationId xmlns:p14="http://schemas.microsoft.com/office/powerpoint/2010/main" val="337536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u="sng" dirty="0" smtClean="0">
                <a:hlinkClick r:id="rId3"/>
              </a:rPr>
              <a:t>http://www.youtube.com/watch?v=Q3lDXbprHi4</a:t>
            </a:r>
            <a:r>
              <a:rPr lang="es-ES_tradnl" dirty="0" smtClean="0"/>
              <a:t> </a:t>
            </a:r>
            <a:endParaRPr lang="fr-FR" dirty="0"/>
          </a:p>
        </p:txBody>
      </p:sp>
      <p:sp>
        <p:nvSpPr>
          <p:cNvPr id="4" name="Slide Number Placeholder 3"/>
          <p:cNvSpPr>
            <a:spLocks noGrp="1"/>
          </p:cNvSpPr>
          <p:nvPr>
            <p:ph type="sldNum" sz="quarter" idx="10"/>
          </p:nvPr>
        </p:nvSpPr>
        <p:spPr/>
        <p:txBody>
          <a:bodyPr/>
          <a:lstStyle/>
          <a:p>
            <a:fld id="{D91B3A1D-A420-4572-9BA6-3A96875B1224}" type="slidenum">
              <a:rPr lang="fr-FR" smtClean="0"/>
              <a:t>18</a:t>
            </a:fld>
            <a:endParaRPr lang="fr-FR"/>
          </a:p>
        </p:txBody>
      </p:sp>
    </p:spTree>
    <p:extLst>
      <p:ext uri="{BB962C8B-B14F-4D97-AF65-F5344CB8AC3E}">
        <p14:creationId xmlns:p14="http://schemas.microsoft.com/office/powerpoint/2010/main" val="102428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Like consequences – to</a:t>
            </a:r>
            <a:r>
              <a:rPr lang="en-GB" baseline="0" dirty="0" smtClean="0"/>
              <a:t> produce ridiculous mixtures of films or totally made up reviews!</a:t>
            </a:r>
            <a:endParaRPr lang="fr-FR" dirty="0"/>
          </a:p>
        </p:txBody>
      </p:sp>
      <p:sp>
        <p:nvSpPr>
          <p:cNvPr id="4" name="Slide Number Placeholder 3"/>
          <p:cNvSpPr>
            <a:spLocks noGrp="1"/>
          </p:cNvSpPr>
          <p:nvPr>
            <p:ph type="sldNum" sz="quarter" idx="10"/>
          </p:nvPr>
        </p:nvSpPr>
        <p:spPr/>
        <p:txBody>
          <a:bodyPr/>
          <a:lstStyle/>
          <a:p>
            <a:fld id="{D91B3A1D-A420-4572-9BA6-3A96875B1224}" type="slidenum">
              <a:rPr lang="fr-FR" smtClean="0"/>
              <a:t>20</a:t>
            </a:fld>
            <a:endParaRPr lang="fr-FR"/>
          </a:p>
        </p:txBody>
      </p:sp>
    </p:spTree>
    <p:extLst>
      <p:ext uri="{BB962C8B-B14F-4D97-AF65-F5344CB8AC3E}">
        <p14:creationId xmlns:p14="http://schemas.microsoft.com/office/powerpoint/2010/main" val="48812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err="1" smtClean="0"/>
              <a:t>Shrek</a:t>
            </a:r>
            <a:endParaRPr lang="es-ES_trad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http://www.youtube.com/watch?v=XhjGFkcjRY8</a:t>
            </a:r>
            <a:endParaRPr lang="fr-FR" dirty="0" smtClean="0"/>
          </a:p>
          <a:p>
            <a:endParaRPr lang="fr-FR" dirty="0"/>
          </a:p>
        </p:txBody>
      </p:sp>
      <p:sp>
        <p:nvSpPr>
          <p:cNvPr id="4" name="Slide Number Placeholder 3"/>
          <p:cNvSpPr>
            <a:spLocks noGrp="1"/>
          </p:cNvSpPr>
          <p:nvPr>
            <p:ph type="sldNum" sz="quarter" idx="10"/>
          </p:nvPr>
        </p:nvSpPr>
        <p:spPr/>
        <p:txBody>
          <a:bodyPr/>
          <a:lstStyle/>
          <a:p>
            <a:fld id="{D91B3A1D-A420-4572-9BA6-3A96875B1224}" type="slidenum">
              <a:rPr lang="fr-FR" smtClean="0"/>
              <a:t>21</a:t>
            </a:fld>
            <a:endParaRPr lang="fr-FR"/>
          </a:p>
        </p:txBody>
      </p:sp>
    </p:spTree>
    <p:extLst>
      <p:ext uri="{BB962C8B-B14F-4D97-AF65-F5344CB8AC3E}">
        <p14:creationId xmlns:p14="http://schemas.microsoft.com/office/powerpoint/2010/main" val="258388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3304E409-4CBC-47F0-97A8-95666452BFC9}"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427921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304E409-4CBC-47F0-97A8-95666452BFC9}"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398348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304E409-4CBC-47F0-97A8-95666452BFC9}"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10400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304E409-4CBC-47F0-97A8-95666452BFC9}"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56605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04E409-4CBC-47F0-97A8-95666452BFC9}"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266930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3304E409-4CBC-47F0-97A8-95666452BFC9}" type="datetimeFigureOut">
              <a:rPr lang="fr-FR" smtClean="0"/>
              <a:t>14/08/2012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160931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3304E409-4CBC-47F0-97A8-95666452BFC9}" type="datetimeFigureOut">
              <a:rPr lang="fr-FR" smtClean="0"/>
              <a:t>14/08/2012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380141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3304E409-4CBC-47F0-97A8-95666452BFC9}" type="datetimeFigureOut">
              <a:rPr lang="fr-FR" smtClean="0"/>
              <a:t>14/08/2012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357460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04E409-4CBC-47F0-97A8-95666452BFC9}" type="datetimeFigureOut">
              <a:rPr lang="fr-FR" smtClean="0"/>
              <a:t>14/08/2012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418389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04E409-4CBC-47F0-97A8-95666452BFC9}" type="datetimeFigureOut">
              <a:rPr lang="fr-FR" smtClean="0"/>
              <a:t>14/08/2012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844030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04E409-4CBC-47F0-97A8-95666452BFC9}" type="datetimeFigureOut">
              <a:rPr lang="fr-FR" smtClean="0"/>
              <a:t>14/08/2012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54F320C-BFF7-4AD8-8AD9-219620DBA9D7}" type="slidenum">
              <a:rPr lang="fr-FR" smtClean="0"/>
              <a:t>‹#›</a:t>
            </a:fld>
            <a:endParaRPr lang="fr-FR"/>
          </a:p>
        </p:txBody>
      </p:sp>
    </p:spTree>
    <p:extLst>
      <p:ext uri="{BB962C8B-B14F-4D97-AF65-F5344CB8AC3E}">
        <p14:creationId xmlns:p14="http://schemas.microsoft.com/office/powerpoint/2010/main" val="362727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4E409-4CBC-47F0-97A8-95666452BFC9}" type="datetimeFigureOut">
              <a:rPr lang="fr-FR" smtClean="0"/>
              <a:t>14/08/2012</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F320C-BFF7-4AD8-8AD9-219620DBA9D7}" type="slidenum">
              <a:rPr lang="fr-FR" smtClean="0"/>
              <a:t>‹#›</a:t>
            </a:fld>
            <a:endParaRPr lang="fr-FR"/>
          </a:p>
        </p:txBody>
      </p:sp>
    </p:spTree>
    <p:extLst>
      <p:ext uri="{BB962C8B-B14F-4D97-AF65-F5344CB8AC3E}">
        <p14:creationId xmlns:p14="http://schemas.microsoft.com/office/powerpoint/2010/main" val="2184039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32927375"/>
              </p:ext>
            </p:extLst>
          </p:nvPr>
        </p:nvGraphicFramePr>
        <p:xfrm>
          <a:off x="467544" y="866343"/>
          <a:ext cx="8424936" cy="5731008"/>
        </p:xfrm>
        <a:graphic>
          <a:graphicData uri="http://schemas.openxmlformats.org/drawingml/2006/table">
            <a:tbl>
              <a:tblPr firstRow="1" bandRow="1">
                <a:tableStyleId>{5940675A-B579-460E-94D1-54222C63F5DA}</a:tableStyleId>
              </a:tblPr>
              <a:tblGrid>
                <a:gridCol w="4212468"/>
                <a:gridCol w="4212468"/>
              </a:tblGrid>
              <a:tr h="955168">
                <a:tc>
                  <a:txBody>
                    <a:bodyPr/>
                    <a:lstStyle/>
                    <a:p>
                      <a:r>
                        <a:rPr lang="en-GB" sz="2400" dirty="0" smtClean="0"/>
                        <a:t>Me </a:t>
                      </a:r>
                      <a:r>
                        <a:rPr lang="en-GB" sz="2400" dirty="0" err="1" smtClean="0"/>
                        <a:t>gusta</a:t>
                      </a:r>
                      <a:r>
                        <a:rPr lang="en-GB" sz="2400" dirty="0" smtClean="0"/>
                        <a:t> mucho </a:t>
                      </a:r>
                      <a:r>
                        <a:rPr lang="en-GB" sz="2400" dirty="0" err="1" smtClean="0"/>
                        <a:t>ir</a:t>
                      </a:r>
                      <a:r>
                        <a:rPr lang="en-GB" sz="2400" dirty="0" smtClean="0"/>
                        <a:t> al cine con </a:t>
                      </a:r>
                      <a:r>
                        <a:rPr lang="en-GB" sz="2400" dirty="0" err="1" smtClean="0"/>
                        <a:t>mis</a:t>
                      </a:r>
                      <a:r>
                        <a:rPr lang="en-GB" sz="2400" dirty="0" smtClean="0"/>
                        <a:t> amigos.</a:t>
                      </a:r>
                      <a:endParaRPr lang="fr-FR" sz="2400" dirty="0"/>
                    </a:p>
                  </a:txBody>
                  <a:tcPr anchor="ctr"/>
                </a:tc>
                <a:tc>
                  <a:txBody>
                    <a:bodyPr/>
                    <a:lstStyle/>
                    <a:p>
                      <a:endParaRPr lang="fr-FR" sz="2400"/>
                    </a:p>
                  </a:txBody>
                  <a:tcPr anchor="ctr"/>
                </a:tc>
              </a:tr>
              <a:tr h="955168">
                <a:tc>
                  <a:txBody>
                    <a:bodyPr/>
                    <a:lstStyle/>
                    <a:p>
                      <a:r>
                        <a:rPr lang="en-GB" sz="2400" dirty="0" err="1" smtClean="0"/>
                        <a:t>Voy</a:t>
                      </a:r>
                      <a:r>
                        <a:rPr lang="en-GB" sz="2400" dirty="0" smtClean="0"/>
                        <a:t> a menudo al cine </a:t>
                      </a:r>
                      <a:r>
                        <a:rPr lang="en-GB" sz="2400" dirty="0" err="1" smtClean="0"/>
                        <a:t>aunque</a:t>
                      </a:r>
                      <a:r>
                        <a:rPr lang="en-GB" sz="2400" dirty="0" smtClean="0"/>
                        <a:t> </a:t>
                      </a:r>
                      <a:r>
                        <a:rPr lang="en-GB" sz="2400" dirty="0" err="1" smtClean="0"/>
                        <a:t>es</a:t>
                      </a:r>
                      <a:r>
                        <a:rPr lang="en-GB" sz="2400" dirty="0" smtClean="0"/>
                        <a:t> </a:t>
                      </a:r>
                      <a:r>
                        <a:rPr lang="en-GB" sz="2400" dirty="0" err="1" smtClean="0"/>
                        <a:t>muy</a:t>
                      </a:r>
                      <a:r>
                        <a:rPr lang="en-GB" sz="2400" dirty="0" smtClean="0"/>
                        <a:t> </a:t>
                      </a:r>
                      <a:r>
                        <a:rPr lang="en-GB" sz="2400" dirty="0" err="1" smtClean="0"/>
                        <a:t>caro</a:t>
                      </a:r>
                      <a:r>
                        <a:rPr lang="en-GB" sz="2400" dirty="0" smtClean="0"/>
                        <a:t>.</a:t>
                      </a:r>
                      <a:endParaRPr lang="fr-FR" sz="2400" dirty="0"/>
                    </a:p>
                  </a:txBody>
                  <a:tcPr anchor="ctr"/>
                </a:tc>
                <a:tc>
                  <a:txBody>
                    <a:bodyPr/>
                    <a:lstStyle/>
                    <a:p>
                      <a:endParaRPr lang="fr-FR" sz="2400"/>
                    </a:p>
                  </a:txBody>
                  <a:tcPr anchor="ctr"/>
                </a:tc>
              </a:tr>
              <a:tr h="955168">
                <a:tc>
                  <a:txBody>
                    <a:bodyPr/>
                    <a:lstStyle/>
                    <a:p>
                      <a:r>
                        <a:rPr lang="en-GB" sz="2400" dirty="0" err="1" smtClean="0"/>
                        <a:t>Voy</a:t>
                      </a:r>
                      <a:r>
                        <a:rPr lang="en-GB" sz="2400" dirty="0" smtClean="0"/>
                        <a:t> </a:t>
                      </a:r>
                      <a:r>
                        <a:rPr lang="en-GB" sz="2400" dirty="0" err="1" smtClean="0"/>
                        <a:t>cada</a:t>
                      </a:r>
                      <a:r>
                        <a:rPr lang="en-GB" sz="2400" baseline="0" dirty="0" smtClean="0"/>
                        <a:t> fin de </a:t>
                      </a:r>
                      <a:r>
                        <a:rPr lang="en-GB" sz="2400" baseline="0" dirty="0" err="1" smtClean="0"/>
                        <a:t>semana</a:t>
                      </a:r>
                      <a:r>
                        <a:rPr lang="en-GB" sz="2400" baseline="0" dirty="0" smtClean="0"/>
                        <a:t> al cine en Cambridge.</a:t>
                      </a:r>
                      <a:endParaRPr lang="fr-FR" sz="2400" dirty="0"/>
                    </a:p>
                  </a:txBody>
                  <a:tcPr anchor="ctr"/>
                </a:tc>
                <a:tc>
                  <a:txBody>
                    <a:bodyPr/>
                    <a:lstStyle/>
                    <a:p>
                      <a:endParaRPr lang="fr-FR" sz="2400"/>
                    </a:p>
                  </a:txBody>
                  <a:tcPr anchor="ctr"/>
                </a:tc>
              </a:tr>
              <a:tr h="955168">
                <a:tc>
                  <a:txBody>
                    <a:bodyPr/>
                    <a:lstStyle/>
                    <a:p>
                      <a:r>
                        <a:rPr lang="en-GB" sz="2400" dirty="0" err="1" smtClean="0"/>
                        <a:t>Voy</a:t>
                      </a:r>
                      <a:r>
                        <a:rPr lang="en-GB" sz="2400" dirty="0" smtClean="0"/>
                        <a:t> al cine solo</a:t>
                      </a:r>
                      <a:r>
                        <a:rPr lang="en-GB" sz="2400" baseline="0" dirty="0" smtClean="0"/>
                        <a:t> </a:t>
                      </a:r>
                      <a:r>
                        <a:rPr lang="en-GB" sz="2400" baseline="0" dirty="0" err="1" smtClean="0"/>
                        <a:t>una</a:t>
                      </a:r>
                      <a:r>
                        <a:rPr lang="en-GB" sz="2400" baseline="0" dirty="0" smtClean="0"/>
                        <a:t> </a:t>
                      </a:r>
                      <a:r>
                        <a:rPr lang="en-GB" sz="2400" baseline="0" dirty="0" err="1" smtClean="0"/>
                        <a:t>vez</a:t>
                      </a:r>
                      <a:r>
                        <a:rPr lang="en-GB" sz="2400" baseline="0" dirty="0" smtClean="0"/>
                        <a:t> al </a:t>
                      </a:r>
                      <a:r>
                        <a:rPr lang="en-GB" sz="2400" baseline="0" dirty="0" err="1" smtClean="0"/>
                        <a:t>mes</a:t>
                      </a:r>
                      <a:r>
                        <a:rPr lang="en-GB" sz="2400" baseline="0" dirty="0" smtClean="0"/>
                        <a:t> </a:t>
                      </a:r>
                      <a:r>
                        <a:rPr lang="en-GB" sz="2400" baseline="0" dirty="0" err="1" smtClean="0"/>
                        <a:t>porque</a:t>
                      </a:r>
                      <a:r>
                        <a:rPr lang="en-GB" sz="2400" baseline="0" dirty="0" smtClean="0"/>
                        <a:t> </a:t>
                      </a:r>
                      <a:r>
                        <a:rPr lang="en-GB" sz="2400" baseline="0" dirty="0" err="1" smtClean="0"/>
                        <a:t>es</a:t>
                      </a:r>
                      <a:r>
                        <a:rPr lang="en-GB" sz="2400" baseline="0" dirty="0" smtClean="0"/>
                        <a:t> </a:t>
                      </a:r>
                      <a:r>
                        <a:rPr lang="en-GB" sz="2400" baseline="0" dirty="0" err="1" smtClean="0"/>
                        <a:t>bastante</a:t>
                      </a:r>
                      <a:r>
                        <a:rPr lang="en-GB" sz="2400" baseline="0" dirty="0" smtClean="0"/>
                        <a:t> </a:t>
                      </a:r>
                      <a:r>
                        <a:rPr lang="en-GB" sz="2400" baseline="0" dirty="0" err="1" smtClean="0"/>
                        <a:t>caro</a:t>
                      </a:r>
                      <a:r>
                        <a:rPr lang="en-GB" sz="2400" baseline="0" dirty="0" smtClean="0"/>
                        <a:t>.</a:t>
                      </a:r>
                      <a:endParaRPr lang="fr-FR" sz="2400" dirty="0"/>
                    </a:p>
                  </a:txBody>
                  <a:tcPr anchor="ctr"/>
                </a:tc>
                <a:tc>
                  <a:txBody>
                    <a:bodyPr/>
                    <a:lstStyle/>
                    <a:p>
                      <a:endParaRPr lang="fr-FR" sz="2400"/>
                    </a:p>
                  </a:txBody>
                  <a:tcPr anchor="ctr"/>
                </a:tc>
              </a:tr>
              <a:tr h="955168">
                <a:tc>
                  <a:txBody>
                    <a:bodyPr/>
                    <a:lstStyle/>
                    <a:p>
                      <a:r>
                        <a:rPr lang="en-GB" sz="2400" dirty="0" err="1" smtClean="0"/>
                        <a:t>Mis</a:t>
                      </a:r>
                      <a:r>
                        <a:rPr lang="en-GB" sz="2400" dirty="0" smtClean="0"/>
                        <a:t> </a:t>
                      </a:r>
                      <a:r>
                        <a:rPr lang="en-GB" sz="2400" dirty="0" err="1" smtClean="0"/>
                        <a:t>películas</a:t>
                      </a:r>
                      <a:r>
                        <a:rPr lang="en-GB" sz="2400" baseline="0" dirty="0" smtClean="0"/>
                        <a:t> </a:t>
                      </a:r>
                      <a:r>
                        <a:rPr lang="en-GB" sz="2400" baseline="0" dirty="0" err="1" smtClean="0"/>
                        <a:t>favoritas</a:t>
                      </a:r>
                      <a:r>
                        <a:rPr lang="en-GB" sz="2400" baseline="0" dirty="0" smtClean="0"/>
                        <a:t> son… </a:t>
                      </a:r>
                      <a:r>
                        <a:rPr lang="en-GB" sz="2400" baseline="0" dirty="0" err="1" smtClean="0"/>
                        <a:t>porque</a:t>
                      </a:r>
                      <a:r>
                        <a:rPr lang="en-GB" sz="2400" baseline="0" dirty="0" smtClean="0"/>
                        <a:t>…</a:t>
                      </a:r>
                      <a:endParaRPr lang="fr-FR" sz="2400" dirty="0"/>
                    </a:p>
                  </a:txBody>
                  <a:tcPr anchor="ctr"/>
                </a:tc>
                <a:tc>
                  <a:txBody>
                    <a:bodyPr/>
                    <a:lstStyle/>
                    <a:p>
                      <a:endParaRPr lang="fr-FR" sz="2400"/>
                    </a:p>
                  </a:txBody>
                  <a:tcPr anchor="ctr"/>
                </a:tc>
              </a:tr>
              <a:tr h="955168">
                <a:tc>
                  <a:txBody>
                    <a:bodyPr/>
                    <a:lstStyle/>
                    <a:p>
                      <a:r>
                        <a:rPr lang="en-GB" sz="2400" dirty="0" smtClean="0"/>
                        <a:t>No me </a:t>
                      </a:r>
                      <a:r>
                        <a:rPr lang="en-GB" sz="2400" dirty="0" err="1" smtClean="0"/>
                        <a:t>gustan</a:t>
                      </a:r>
                      <a:r>
                        <a:rPr lang="en-GB" sz="2400" baseline="0" dirty="0" smtClean="0"/>
                        <a:t> mucho </a:t>
                      </a:r>
                      <a:r>
                        <a:rPr lang="en-GB" sz="2400" baseline="0" dirty="0" err="1" smtClean="0"/>
                        <a:t>las</a:t>
                      </a:r>
                      <a:r>
                        <a:rPr lang="en-GB" sz="2400" baseline="0" dirty="0" smtClean="0"/>
                        <a:t> …</a:t>
                      </a:r>
                      <a:r>
                        <a:rPr lang="en-GB" sz="2400" baseline="0" dirty="0" err="1" smtClean="0"/>
                        <a:t>porque</a:t>
                      </a:r>
                      <a:r>
                        <a:rPr lang="en-GB" sz="2400" baseline="0" dirty="0" smtClean="0"/>
                        <a:t> …</a:t>
                      </a:r>
                      <a:endParaRPr lang="fr-FR" sz="2400" dirty="0"/>
                    </a:p>
                  </a:txBody>
                  <a:tcPr anchor="ctr"/>
                </a:tc>
                <a:tc>
                  <a:txBody>
                    <a:bodyPr/>
                    <a:lstStyle/>
                    <a:p>
                      <a:endParaRPr lang="fr-FR" sz="2400" dirty="0"/>
                    </a:p>
                  </a:txBody>
                  <a:tcPr anchor="ctr"/>
                </a:tc>
              </a:tr>
            </a:tbl>
          </a:graphicData>
        </a:graphic>
      </p:graphicFrame>
      <p:sp>
        <p:nvSpPr>
          <p:cNvPr id="5" name="TextBox 4"/>
          <p:cNvSpPr txBox="1"/>
          <p:nvPr/>
        </p:nvSpPr>
        <p:spPr>
          <a:xfrm>
            <a:off x="323528" y="220012"/>
            <a:ext cx="6624736" cy="646331"/>
          </a:xfrm>
          <a:prstGeom prst="rect">
            <a:avLst/>
          </a:prstGeom>
          <a:noFill/>
        </p:spPr>
        <p:txBody>
          <a:bodyPr wrap="square" rtlCol="0">
            <a:spAutoFit/>
          </a:bodyPr>
          <a:lstStyle/>
          <a:p>
            <a:r>
              <a:rPr lang="en-GB" sz="3600" b="1" dirty="0" smtClean="0"/>
              <a:t>Traduce al </a:t>
            </a:r>
            <a:r>
              <a:rPr lang="en-GB" sz="3600" b="1" dirty="0" err="1" smtClean="0"/>
              <a:t>inglés</a:t>
            </a:r>
            <a:r>
              <a:rPr lang="en-GB" sz="3600" b="1" dirty="0" smtClean="0"/>
              <a:t>.</a:t>
            </a:r>
            <a:endParaRPr lang="fr-FR" sz="3600" b="1" dirty="0"/>
          </a:p>
        </p:txBody>
      </p:sp>
    </p:spTree>
    <p:extLst>
      <p:ext uri="{BB962C8B-B14F-4D97-AF65-F5344CB8AC3E}">
        <p14:creationId xmlns:p14="http://schemas.microsoft.com/office/powerpoint/2010/main" val="3189091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9478340"/>
              </p:ext>
            </p:extLst>
          </p:nvPr>
        </p:nvGraphicFramePr>
        <p:xfrm>
          <a:off x="251520" y="188640"/>
          <a:ext cx="8640960" cy="6542595"/>
        </p:xfrm>
        <a:graphic>
          <a:graphicData uri="http://schemas.openxmlformats.org/drawingml/2006/table">
            <a:tbl>
              <a:tblPr firstRow="1" bandRow="1">
                <a:tableStyleId>{5940675A-B579-460E-94D1-54222C63F5DA}</a:tableStyleId>
              </a:tblPr>
              <a:tblGrid>
                <a:gridCol w="8640960"/>
              </a:tblGrid>
              <a:tr h="1090025">
                <a:tc>
                  <a:txBody>
                    <a:bodyPr/>
                    <a:lstStyle/>
                    <a:p>
                      <a:r>
                        <a:rPr lang="es-ES_tradnl" sz="2800" b="1" dirty="0" smtClean="0"/>
                        <a:t>1</a:t>
                      </a:r>
                      <a:r>
                        <a:rPr lang="es-ES_tradnl" sz="2400" dirty="0" smtClean="0"/>
                        <a:t>  </a:t>
                      </a:r>
                      <a:r>
                        <a:rPr lang="es-ES_tradnl" sz="2200" dirty="0" smtClean="0"/>
                        <a:t>Los personajes son interpretados por actores conocidos: Mike Myers da la voz a </a:t>
                      </a:r>
                      <a:r>
                        <a:rPr lang="es-ES_tradnl" sz="2200" dirty="0" err="1" smtClean="0"/>
                        <a:t>Shrek</a:t>
                      </a:r>
                      <a:r>
                        <a:rPr lang="es-ES_tradnl" sz="2200" dirty="0" smtClean="0"/>
                        <a:t>, Eddie Murphy da la voz al Burro, y Cameron </a:t>
                      </a:r>
                      <a:r>
                        <a:rPr lang="es-ES_tradnl" sz="2200" dirty="0" err="1" smtClean="0"/>
                        <a:t>Diaz</a:t>
                      </a:r>
                      <a:r>
                        <a:rPr lang="es-ES_tradnl" sz="2200" dirty="0" smtClean="0"/>
                        <a:t> da la voz a Fiona.</a:t>
                      </a:r>
                      <a:endParaRPr lang="fr-FR" sz="2200" dirty="0"/>
                    </a:p>
                  </a:txBody>
                  <a:tcPr anchor="ctr"/>
                </a:tc>
              </a:tr>
              <a:tr h="754633">
                <a:tc>
                  <a:txBody>
                    <a:bodyPr/>
                    <a:lstStyle/>
                    <a:p>
                      <a:r>
                        <a:rPr lang="es-ES_tradnl" sz="2800" b="1" dirty="0" smtClean="0"/>
                        <a:t>2</a:t>
                      </a:r>
                      <a:r>
                        <a:rPr lang="es-ES_tradnl" sz="2800" b="1" baseline="0" dirty="0" smtClean="0"/>
                        <a:t> </a:t>
                      </a:r>
                      <a:r>
                        <a:rPr lang="es-ES_tradnl" sz="2400" baseline="0" dirty="0" smtClean="0"/>
                        <a:t> </a:t>
                      </a:r>
                      <a:r>
                        <a:rPr lang="es-ES_tradnl" sz="2200" dirty="0" smtClean="0"/>
                        <a:t>Al final, </a:t>
                      </a:r>
                      <a:r>
                        <a:rPr lang="es-ES_tradnl" sz="2200" dirty="0" err="1" smtClean="0"/>
                        <a:t>Shrek</a:t>
                      </a:r>
                      <a:r>
                        <a:rPr lang="es-ES_tradnl" sz="2200" dirty="0" smtClean="0"/>
                        <a:t> y sus amigos salen victoriosos. La historia termina con la vuelta de </a:t>
                      </a:r>
                      <a:r>
                        <a:rPr lang="es-ES_tradnl" sz="2200" dirty="0" err="1" smtClean="0"/>
                        <a:t>Shrek</a:t>
                      </a:r>
                      <a:r>
                        <a:rPr lang="es-ES_tradnl" sz="2200" dirty="0" smtClean="0"/>
                        <a:t> al presente.</a:t>
                      </a:r>
                      <a:endParaRPr lang="fr-FR" sz="2200" dirty="0"/>
                    </a:p>
                  </a:txBody>
                  <a:tcPr anchor="ctr"/>
                </a:tc>
              </a:tr>
              <a:tr h="754633">
                <a:tc>
                  <a:txBody>
                    <a:bodyPr/>
                    <a:lstStyle/>
                    <a:p>
                      <a:r>
                        <a:rPr lang="es-ES_tradnl" sz="2800" b="1" dirty="0" smtClean="0"/>
                        <a:t>3</a:t>
                      </a:r>
                      <a:r>
                        <a:rPr lang="es-ES_tradnl" sz="2400" dirty="0" smtClean="0"/>
                        <a:t>  </a:t>
                      </a:r>
                      <a:r>
                        <a:rPr lang="es-ES_tradnl" sz="2200" dirty="0" err="1" smtClean="0"/>
                        <a:t>Shrek</a:t>
                      </a:r>
                      <a:r>
                        <a:rPr lang="es-ES_tradnl" sz="2200" dirty="0" smtClean="0"/>
                        <a:t> cae en la trampa de firmar un pacto con </a:t>
                      </a:r>
                      <a:r>
                        <a:rPr lang="es-ES_tradnl" sz="2200" dirty="0" err="1" smtClean="0"/>
                        <a:t>Rumpelstiltskin</a:t>
                      </a:r>
                      <a:r>
                        <a:rPr lang="es-ES_tradnl" sz="2200" dirty="0" smtClean="0"/>
                        <a:t> : el villano </a:t>
                      </a:r>
                      <a:r>
                        <a:rPr lang="es-ES_tradnl" sz="2200" dirty="0" err="1" smtClean="0"/>
                        <a:t>Rumpelstiltskin</a:t>
                      </a:r>
                      <a:r>
                        <a:rPr lang="es-ES_tradnl" sz="2200" dirty="0" smtClean="0"/>
                        <a:t> se convierte en el rey. ¡Qué desastre!</a:t>
                      </a:r>
                      <a:endParaRPr lang="fr-FR" sz="2200" dirty="0"/>
                    </a:p>
                  </a:txBody>
                  <a:tcPr anchor="ctr"/>
                </a:tc>
              </a:tr>
              <a:tr h="646705">
                <a:tc>
                  <a:txBody>
                    <a:bodyPr/>
                    <a:lstStyle/>
                    <a:p>
                      <a:r>
                        <a:rPr lang="es-ES_tradnl" sz="2800" b="1" dirty="0" smtClean="0"/>
                        <a:t>4</a:t>
                      </a:r>
                      <a:r>
                        <a:rPr lang="es-ES_tradnl" sz="2400" dirty="0" smtClean="0"/>
                        <a:t>  </a:t>
                      </a:r>
                      <a:r>
                        <a:rPr lang="es-ES_tradnl" sz="2200" dirty="0" smtClean="0"/>
                        <a:t>Es la historia de un ogro verde que se llama </a:t>
                      </a:r>
                      <a:r>
                        <a:rPr lang="es-ES_tradnl" sz="2200" dirty="0" err="1" smtClean="0"/>
                        <a:t>Shrek</a:t>
                      </a:r>
                      <a:r>
                        <a:rPr lang="es-ES_tradnl" sz="2200" dirty="0" smtClean="0"/>
                        <a:t>. </a:t>
                      </a:r>
                      <a:endParaRPr lang="fr-FR" sz="2200" dirty="0"/>
                    </a:p>
                  </a:txBody>
                  <a:tcPr anchor="ctr"/>
                </a:tc>
              </a:tr>
              <a:tr h="754633">
                <a:tc>
                  <a:txBody>
                    <a:bodyPr/>
                    <a:lstStyle/>
                    <a:p>
                      <a:r>
                        <a:rPr lang="es-ES_tradnl" sz="2800" b="1" dirty="0" smtClean="0"/>
                        <a:t>5</a:t>
                      </a:r>
                      <a:r>
                        <a:rPr lang="es-ES_tradnl" sz="2400" dirty="0" smtClean="0"/>
                        <a:t>  </a:t>
                      </a:r>
                      <a:r>
                        <a:rPr lang="es-ES_tradnl" sz="2200" dirty="0" smtClean="0"/>
                        <a:t>Los personajes principales son </a:t>
                      </a:r>
                      <a:r>
                        <a:rPr lang="es-ES_tradnl" sz="2200" dirty="0" err="1" smtClean="0"/>
                        <a:t>Shrek</a:t>
                      </a:r>
                      <a:r>
                        <a:rPr lang="es-ES_tradnl" sz="2200" dirty="0" smtClean="0"/>
                        <a:t>, el Burro, la princesa Fiona y </a:t>
                      </a:r>
                      <a:r>
                        <a:rPr lang="es-ES_tradnl" sz="2200" dirty="0" err="1" smtClean="0"/>
                        <a:t>Rumplestiltskin</a:t>
                      </a:r>
                      <a:r>
                        <a:rPr lang="es-ES_tradnl" sz="2200" dirty="0" smtClean="0"/>
                        <a:t>. </a:t>
                      </a:r>
                      <a:endParaRPr lang="fr-FR" sz="2200" dirty="0"/>
                    </a:p>
                  </a:txBody>
                  <a:tcPr anchor="ctr"/>
                </a:tc>
              </a:tr>
              <a:tr h="754633">
                <a:tc>
                  <a:txBody>
                    <a:bodyPr/>
                    <a:lstStyle/>
                    <a:p>
                      <a:r>
                        <a:rPr lang="es-ES_tradnl" sz="2800" b="1" dirty="0" smtClean="0"/>
                        <a:t>6</a:t>
                      </a:r>
                      <a:r>
                        <a:rPr lang="es-ES_tradnl" sz="2400" dirty="0" smtClean="0"/>
                        <a:t>  </a:t>
                      </a:r>
                      <a:r>
                        <a:rPr lang="es-ES_tradnl" sz="2200" dirty="0" smtClean="0"/>
                        <a:t>La acción transcurre en un lugar imaginario que se llama </a:t>
                      </a:r>
                      <a:r>
                        <a:rPr lang="es-ES_tradnl" sz="2200" dirty="0" err="1" smtClean="0"/>
                        <a:t>Far</a:t>
                      </a:r>
                      <a:r>
                        <a:rPr lang="es-ES_tradnl" sz="2200" dirty="0" smtClean="0"/>
                        <a:t> </a:t>
                      </a:r>
                      <a:r>
                        <a:rPr lang="es-ES_tradnl" sz="2200" dirty="0" err="1" smtClean="0"/>
                        <a:t>Far</a:t>
                      </a:r>
                      <a:r>
                        <a:rPr lang="es-ES_tradnl" sz="2200" dirty="0" smtClean="0"/>
                        <a:t> </a:t>
                      </a:r>
                      <a:r>
                        <a:rPr lang="es-ES_tradnl" sz="2200" dirty="0" err="1" smtClean="0"/>
                        <a:t>Away</a:t>
                      </a:r>
                      <a:r>
                        <a:rPr lang="es-ES_tradnl" sz="2200" dirty="0" smtClean="0"/>
                        <a:t> y también en un universo alternativo.</a:t>
                      </a:r>
                      <a:endParaRPr lang="fr-FR" sz="2200" dirty="0"/>
                    </a:p>
                  </a:txBody>
                  <a:tcPr anchor="ctr"/>
                </a:tc>
              </a:tr>
              <a:tr h="646705">
                <a:tc>
                  <a:txBody>
                    <a:bodyPr/>
                    <a:lstStyle/>
                    <a:p>
                      <a:r>
                        <a:rPr lang="es-ES_tradnl" sz="2800" b="1" dirty="0" smtClean="0"/>
                        <a:t>7</a:t>
                      </a:r>
                      <a:r>
                        <a:rPr lang="es-ES_tradnl" sz="2400" dirty="0" smtClean="0"/>
                        <a:t>  </a:t>
                      </a:r>
                      <a:r>
                        <a:rPr lang="es-ES_tradnl" sz="2200" dirty="0" smtClean="0"/>
                        <a:t>La historia empieza  con una escena de la vida doméstica.</a:t>
                      </a:r>
                      <a:endParaRPr lang="fr-FR" sz="2200" dirty="0"/>
                    </a:p>
                  </a:txBody>
                  <a:tcPr anchor="ctr"/>
                </a:tc>
              </a:tr>
              <a:tr h="646705">
                <a:tc>
                  <a:txBody>
                    <a:bodyPr/>
                    <a:lstStyle/>
                    <a:p>
                      <a:r>
                        <a:rPr lang="es-ES_tradnl" sz="2800" b="1" dirty="0" smtClean="0"/>
                        <a:t>8</a:t>
                      </a:r>
                      <a:r>
                        <a:rPr lang="es-ES_tradnl" sz="2400" dirty="0" smtClean="0"/>
                        <a:t>  </a:t>
                      </a:r>
                      <a:r>
                        <a:rPr lang="es-ES_tradnl" sz="2200" dirty="0" smtClean="0"/>
                        <a:t>Es ficción, y son dibujos animados. </a:t>
                      </a:r>
                      <a:endParaRPr lang="fr-FR" sz="2200" dirty="0"/>
                    </a:p>
                  </a:txBody>
                  <a:tcPr anchor="ctr"/>
                </a:tc>
              </a:tr>
            </a:tbl>
          </a:graphicData>
        </a:graphic>
      </p:graphicFrame>
      <p:sp>
        <p:nvSpPr>
          <p:cNvPr id="3" name="Rectangle 2"/>
          <p:cNvSpPr/>
          <p:nvPr/>
        </p:nvSpPr>
        <p:spPr>
          <a:xfrm>
            <a:off x="4716016" y="5805264"/>
            <a:ext cx="718466" cy="1200329"/>
          </a:xfrm>
          <a:prstGeom prst="rect">
            <a:avLst/>
          </a:prstGeom>
          <a:noFill/>
        </p:spPr>
        <p:txBody>
          <a:bodyPr wrap="none" lIns="91440" tIns="45720" rIns="91440" bIns="45720">
            <a:spAutoFit/>
          </a:bodyPr>
          <a:lstStyle/>
          <a:p>
            <a:pPr algn="ctr"/>
            <a:r>
              <a:rPr lang="en-US" sz="7200" dirty="0" smtClean="0">
                <a:ln w="12700">
                  <a:solidFill>
                    <a:schemeClr val="tx1"/>
                  </a:solidFill>
                </a:ln>
                <a:solidFill>
                  <a:srgbClr val="00B050"/>
                </a:solidFill>
              </a:rPr>
              <a:t>A</a:t>
            </a:r>
            <a:endParaRPr lang="en-US" sz="7200" dirty="0">
              <a:ln w="12700">
                <a:solidFill>
                  <a:schemeClr val="tx1"/>
                </a:solidFill>
              </a:ln>
              <a:solidFill>
                <a:srgbClr val="00B050"/>
              </a:solidFill>
            </a:endParaRPr>
          </a:p>
        </p:txBody>
      </p:sp>
      <p:sp>
        <p:nvSpPr>
          <p:cNvPr id="4" name="Rectangle 3"/>
          <p:cNvSpPr/>
          <p:nvPr/>
        </p:nvSpPr>
        <p:spPr>
          <a:xfrm>
            <a:off x="6532246" y="2780928"/>
            <a:ext cx="686406" cy="1200329"/>
          </a:xfrm>
          <a:prstGeom prst="rect">
            <a:avLst/>
          </a:prstGeom>
          <a:noFill/>
        </p:spPr>
        <p:txBody>
          <a:bodyPr wrap="none" lIns="91440" tIns="45720" rIns="91440" bIns="45720">
            <a:spAutoFit/>
          </a:bodyPr>
          <a:lstStyle/>
          <a:p>
            <a:pPr algn="ctr"/>
            <a:r>
              <a:rPr lang="en-US" sz="7200" dirty="0" smtClean="0">
                <a:ln w="12700">
                  <a:solidFill>
                    <a:schemeClr val="tx1"/>
                  </a:solidFill>
                </a:ln>
                <a:solidFill>
                  <a:srgbClr val="00B050"/>
                </a:solidFill>
              </a:rPr>
              <a:t>B</a:t>
            </a:r>
            <a:endParaRPr lang="en-US" sz="7200" dirty="0">
              <a:ln w="12700">
                <a:solidFill>
                  <a:schemeClr val="tx1"/>
                </a:solidFill>
              </a:ln>
              <a:solidFill>
                <a:srgbClr val="00B050"/>
              </a:solidFill>
            </a:endParaRPr>
          </a:p>
        </p:txBody>
      </p:sp>
      <p:sp>
        <p:nvSpPr>
          <p:cNvPr id="5" name="Rectangle 4"/>
          <p:cNvSpPr/>
          <p:nvPr/>
        </p:nvSpPr>
        <p:spPr>
          <a:xfrm>
            <a:off x="8121231" y="3501008"/>
            <a:ext cx="676787" cy="1200329"/>
          </a:xfrm>
          <a:prstGeom prst="rect">
            <a:avLst/>
          </a:prstGeom>
          <a:noFill/>
        </p:spPr>
        <p:txBody>
          <a:bodyPr wrap="none" lIns="91440" tIns="45720" rIns="91440" bIns="45720">
            <a:spAutoFit/>
          </a:bodyPr>
          <a:lstStyle/>
          <a:p>
            <a:pPr algn="ctr"/>
            <a:r>
              <a:rPr lang="en-US" sz="7200" dirty="0" smtClean="0">
                <a:ln w="12700">
                  <a:solidFill>
                    <a:schemeClr val="tx1"/>
                  </a:solidFill>
                </a:ln>
                <a:solidFill>
                  <a:srgbClr val="00B050"/>
                </a:solidFill>
              </a:rPr>
              <a:t>C</a:t>
            </a:r>
            <a:endParaRPr lang="en-US" sz="7200" dirty="0">
              <a:ln w="12700">
                <a:solidFill>
                  <a:schemeClr val="tx1"/>
                </a:solidFill>
              </a:ln>
              <a:solidFill>
                <a:srgbClr val="00B050"/>
              </a:solidFill>
            </a:endParaRPr>
          </a:p>
        </p:txBody>
      </p:sp>
      <p:sp>
        <p:nvSpPr>
          <p:cNvPr id="6" name="Rectangle 5"/>
          <p:cNvSpPr/>
          <p:nvPr/>
        </p:nvSpPr>
        <p:spPr>
          <a:xfrm>
            <a:off x="8080076" y="188640"/>
            <a:ext cx="752129" cy="1200329"/>
          </a:xfrm>
          <a:prstGeom prst="rect">
            <a:avLst/>
          </a:prstGeom>
          <a:noFill/>
        </p:spPr>
        <p:txBody>
          <a:bodyPr wrap="none" lIns="91440" tIns="45720" rIns="91440" bIns="45720">
            <a:spAutoFit/>
          </a:bodyPr>
          <a:lstStyle/>
          <a:p>
            <a:pPr algn="ctr"/>
            <a:r>
              <a:rPr lang="en-US" sz="7200" dirty="0" smtClean="0">
                <a:ln w="12700">
                  <a:solidFill>
                    <a:schemeClr val="tx1"/>
                  </a:solidFill>
                </a:ln>
                <a:solidFill>
                  <a:srgbClr val="00B050"/>
                </a:solidFill>
              </a:rPr>
              <a:t>D</a:t>
            </a:r>
            <a:endParaRPr lang="en-US" sz="7200" dirty="0">
              <a:ln w="12700">
                <a:solidFill>
                  <a:schemeClr val="tx1"/>
                </a:solidFill>
              </a:ln>
              <a:solidFill>
                <a:srgbClr val="00B050"/>
              </a:solidFill>
            </a:endParaRPr>
          </a:p>
        </p:txBody>
      </p:sp>
      <p:sp>
        <p:nvSpPr>
          <p:cNvPr id="7" name="Rectangle 6"/>
          <p:cNvSpPr/>
          <p:nvPr/>
        </p:nvSpPr>
        <p:spPr>
          <a:xfrm>
            <a:off x="7803676" y="4365104"/>
            <a:ext cx="635110" cy="1200329"/>
          </a:xfrm>
          <a:prstGeom prst="rect">
            <a:avLst/>
          </a:prstGeom>
          <a:noFill/>
        </p:spPr>
        <p:txBody>
          <a:bodyPr wrap="none" lIns="91440" tIns="45720" rIns="91440" bIns="45720">
            <a:spAutoFit/>
          </a:bodyPr>
          <a:lstStyle/>
          <a:p>
            <a:pPr algn="ctr"/>
            <a:r>
              <a:rPr lang="en-US" sz="7200" dirty="0" smtClean="0">
                <a:ln w="12700">
                  <a:solidFill>
                    <a:schemeClr val="tx1"/>
                  </a:solidFill>
                </a:ln>
                <a:solidFill>
                  <a:srgbClr val="00B050"/>
                </a:solidFill>
              </a:rPr>
              <a:t>E</a:t>
            </a:r>
            <a:endParaRPr lang="en-US" sz="7200" dirty="0">
              <a:ln w="12700">
                <a:solidFill>
                  <a:schemeClr val="tx1"/>
                </a:solidFill>
              </a:ln>
              <a:solidFill>
                <a:srgbClr val="00B050"/>
              </a:solidFill>
            </a:endParaRPr>
          </a:p>
        </p:txBody>
      </p:sp>
      <p:sp>
        <p:nvSpPr>
          <p:cNvPr id="8" name="Rectangle 7"/>
          <p:cNvSpPr/>
          <p:nvPr/>
        </p:nvSpPr>
        <p:spPr>
          <a:xfrm>
            <a:off x="7498945" y="5168163"/>
            <a:ext cx="609462" cy="1200329"/>
          </a:xfrm>
          <a:prstGeom prst="rect">
            <a:avLst/>
          </a:prstGeom>
          <a:noFill/>
        </p:spPr>
        <p:txBody>
          <a:bodyPr wrap="none" lIns="91440" tIns="45720" rIns="91440" bIns="45720">
            <a:spAutoFit/>
          </a:bodyPr>
          <a:lstStyle/>
          <a:p>
            <a:pPr algn="ctr"/>
            <a:r>
              <a:rPr lang="en-US" sz="7200" dirty="0" smtClean="0">
                <a:ln w="12700">
                  <a:solidFill>
                    <a:schemeClr val="tx1"/>
                  </a:solidFill>
                </a:ln>
                <a:solidFill>
                  <a:srgbClr val="00B050"/>
                </a:solidFill>
              </a:rPr>
              <a:t>F</a:t>
            </a:r>
            <a:endParaRPr lang="en-US" sz="7200" dirty="0">
              <a:ln w="12700">
                <a:solidFill>
                  <a:schemeClr val="tx1"/>
                </a:solidFill>
              </a:ln>
              <a:solidFill>
                <a:srgbClr val="00B050"/>
              </a:solidFill>
            </a:endParaRPr>
          </a:p>
        </p:txBody>
      </p:sp>
      <p:sp>
        <p:nvSpPr>
          <p:cNvPr id="9" name="Rectangle 8"/>
          <p:cNvSpPr/>
          <p:nvPr/>
        </p:nvSpPr>
        <p:spPr>
          <a:xfrm>
            <a:off x="8100686" y="1988840"/>
            <a:ext cx="766557" cy="1200329"/>
          </a:xfrm>
          <a:prstGeom prst="rect">
            <a:avLst/>
          </a:prstGeom>
          <a:noFill/>
        </p:spPr>
        <p:txBody>
          <a:bodyPr wrap="none" lIns="91440" tIns="45720" rIns="91440" bIns="45720">
            <a:spAutoFit/>
          </a:bodyPr>
          <a:lstStyle/>
          <a:p>
            <a:pPr algn="ctr"/>
            <a:r>
              <a:rPr lang="en-US" sz="7200" dirty="0" smtClean="0">
                <a:ln w="12700">
                  <a:solidFill>
                    <a:schemeClr val="tx1"/>
                  </a:solidFill>
                </a:ln>
                <a:solidFill>
                  <a:srgbClr val="00B050"/>
                </a:solidFill>
              </a:rPr>
              <a:t>G</a:t>
            </a:r>
            <a:endParaRPr lang="en-US" sz="7200" dirty="0">
              <a:ln w="12700">
                <a:solidFill>
                  <a:schemeClr val="tx1"/>
                </a:solidFill>
              </a:ln>
              <a:solidFill>
                <a:srgbClr val="00B050"/>
              </a:solidFill>
            </a:endParaRPr>
          </a:p>
        </p:txBody>
      </p:sp>
      <p:sp>
        <p:nvSpPr>
          <p:cNvPr id="10" name="Rectangle 9"/>
          <p:cNvSpPr/>
          <p:nvPr/>
        </p:nvSpPr>
        <p:spPr>
          <a:xfrm>
            <a:off x="8059237" y="1124744"/>
            <a:ext cx="760144" cy="1200329"/>
          </a:xfrm>
          <a:prstGeom prst="rect">
            <a:avLst/>
          </a:prstGeom>
          <a:noFill/>
        </p:spPr>
        <p:txBody>
          <a:bodyPr wrap="none" lIns="91440" tIns="45720" rIns="91440" bIns="45720">
            <a:spAutoFit/>
          </a:bodyPr>
          <a:lstStyle/>
          <a:p>
            <a:pPr algn="ctr"/>
            <a:r>
              <a:rPr lang="en-US" sz="7200" dirty="0" smtClean="0">
                <a:ln w="12700">
                  <a:solidFill>
                    <a:schemeClr val="tx1"/>
                  </a:solidFill>
                </a:ln>
                <a:solidFill>
                  <a:srgbClr val="00B050"/>
                </a:solidFill>
              </a:rPr>
              <a:t>H</a:t>
            </a:r>
            <a:endParaRPr lang="en-US" sz="7200" dirty="0">
              <a:ln w="12700">
                <a:solidFill>
                  <a:schemeClr val="tx1"/>
                </a:solidFill>
              </a:ln>
              <a:solidFill>
                <a:srgbClr val="00B050"/>
              </a:solidFill>
            </a:endParaRPr>
          </a:p>
        </p:txBody>
      </p:sp>
    </p:spTree>
    <p:extLst>
      <p:ext uri="{BB962C8B-B14F-4D97-AF65-F5344CB8AC3E}">
        <p14:creationId xmlns:p14="http://schemas.microsoft.com/office/powerpoint/2010/main" val="23994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rek 4, Felices para Siempre. Trailer Castellano HD. Sala10.com + Plaza de Cine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915" y="764704"/>
            <a:ext cx="7784526" cy="4378796"/>
          </a:xfrm>
          <a:prstGeom prst="rect">
            <a:avLst/>
          </a:prstGeom>
        </p:spPr>
      </p:pic>
    </p:spTree>
    <p:extLst>
      <p:ext uri="{BB962C8B-B14F-4D97-AF65-F5344CB8AC3E}">
        <p14:creationId xmlns:p14="http://schemas.microsoft.com/office/powerpoint/2010/main" val="2151124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797143"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228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5652257"/>
              </p:ext>
            </p:extLst>
          </p:nvPr>
        </p:nvGraphicFramePr>
        <p:xfrm>
          <a:off x="179512" y="188640"/>
          <a:ext cx="8712967" cy="6385902"/>
        </p:xfrm>
        <a:graphic>
          <a:graphicData uri="http://schemas.openxmlformats.org/drawingml/2006/table">
            <a:tbl>
              <a:tblPr firstRow="1" bandRow="1">
                <a:tableStyleId>{5940675A-B579-460E-94D1-54222C63F5DA}</a:tableStyleId>
              </a:tblPr>
              <a:tblGrid>
                <a:gridCol w="1944216"/>
                <a:gridCol w="6768751"/>
              </a:tblGrid>
              <a:tr h="474299">
                <a:tc>
                  <a:txBody>
                    <a:bodyPr/>
                    <a:lstStyle/>
                    <a:p>
                      <a:pPr algn="ctr"/>
                      <a:r>
                        <a:rPr lang="en-GB" sz="2000" dirty="0" err="1" smtClean="0"/>
                        <a:t>Categoría</a:t>
                      </a:r>
                      <a:endParaRPr lang="fr-FR" sz="2000" dirty="0"/>
                    </a:p>
                  </a:txBody>
                  <a:tcPr anchor="ctr"/>
                </a:tc>
                <a:tc>
                  <a:txBody>
                    <a:bodyPr/>
                    <a:lstStyle/>
                    <a:p>
                      <a:pPr algn="ctr"/>
                      <a:r>
                        <a:rPr lang="en-GB" sz="2000" b="1" dirty="0" err="1" smtClean="0"/>
                        <a:t>Título</a:t>
                      </a:r>
                      <a:r>
                        <a:rPr lang="en-GB" sz="2000" b="1" dirty="0" smtClean="0"/>
                        <a:t>: ____________________________________________</a:t>
                      </a:r>
                      <a:endParaRPr lang="fr-FR" sz="2000" b="1" dirty="0"/>
                    </a:p>
                  </a:txBody>
                  <a:tcPr anchor="ctr"/>
                </a:tc>
              </a:tr>
              <a:tr h="474299">
                <a:tc>
                  <a:txBody>
                    <a:bodyPr/>
                    <a:lstStyle/>
                    <a:p>
                      <a:r>
                        <a:rPr lang="en-GB" sz="1800" dirty="0" err="1" smtClean="0"/>
                        <a:t>Tipo</a:t>
                      </a:r>
                      <a:r>
                        <a:rPr lang="en-GB" sz="1800" dirty="0" smtClean="0"/>
                        <a:t> de </a:t>
                      </a:r>
                      <a:r>
                        <a:rPr lang="en-GB" sz="1800" dirty="0" err="1" smtClean="0"/>
                        <a:t>película</a:t>
                      </a:r>
                      <a:endParaRPr lang="fr-FR" sz="1800" dirty="0"/>
                    </a:p>
                  </a:txBody>
                  <a:tcPr anchor="ctr"/>
                </a:tc>
                <a:tc>
                  <a:txBody>
                    <a:bodyPr/>
                    <a:lstStyle/>
                    <a:p>
                      <a:r>
                        <a:rPr lang="en-GB" sz="2000" dirty="0" err="1" smtClean="0"/>
                        <a:t>Es</a:t>
                      </a:r>
                      <a:r>
                        <a:rPr lang="en-GB" sz="2000" baseline="0" dirty="0" smtClean="0"/>
                        <a:t> </a:t>
                      </a:r>
                      <a:r>
                        <a:rPr lang="en-GB" sz="2000" baseline="0" dirty="0" err="1" smtClean="0"/>
                        <a:t>una</a:t>
                      </a:r>
                      <a:r>
                        <a:rPr lang="en-GB" sz="2000" baseline="0" dirty="0" smtClean="0"/>
                        <a:t> ...</a:t>
                      </a:r>
                      <a:endParaRPr lang="fr-FR" sz="2000" dirty="0"/>
                    </a:p>
                  </a:txBody>
                  <a:tcPr anchor="ctr"/>
                </a:tc>
              </a:tr>
              <a:tr h="702674">
                <a:tc>
                  <a:txBody>
                    <a:bodyPr/>
                    <a:lstStyle/>
                    <a:p>
                      <a:r>
                        <a:rPr lang="en-GB" sz="1800" dirty="0" smtClean="0"/>
                        <a:t>La </a:t>
                      </a:r>
                      <a:r>
                        <a:rPr lang="en-GB" sz="1800" dirty="0" err="1" smtClean="0"/>
                        <a:t>historia</a:t>
                      </a:r>
                      <a:r>
                        <a:rPr lang="en-GB" sz="1800" dirty="0" smtClean="0"/>
                        <a:t> (</a:t>
                      </a:r>
                      <a:r>
                        <a:rPr lang="en-GB" sz="1800" dirty="0" err="1" smtClean="0"/>
                        <a:t>una</a:t>
                      </a:r>
                      <a:r>
                        <a:rPr lang="en-GB" sz="1800" dirty="0" smtClean="0"/>
                        <a:t> </a:t>
                      </a:r>
                      <a:r>
                        <a:rPr lang="en-GB" sz="1800" dirty="0" err="1" smtClean="0"/>
                        <a:t>frase</a:t>
                      </a:r>
                      <a:r>
                        <a:rPr lang="en-GB" sz="1800" dirty="0" smtClean="0"/>
                        <a:t> de </a:t>
                      </a:r>
                      <a:r>
                        <a:rPr lang="en-GB" sz="1800" dirty="0" err="1" smtClean="0"/>
                        <a:t>resumen</a:t>
                      </a:r>
                      <a:r>
                        <a:rPr lang="en-GB" sz="1800" dirty="0" smtClean="0"/>
                        <a:t>)</a:t>
                      </a:r>
                      <a:endParaRPr lang="fr-FR" sz="1800" dirty="0"/>
                    </a:p>
                  </a:txBody>
                  <a:tcPr anchor="ctr"/>
                </a:tc>
                <a:tc>
                  <a:txBody>
                    <a:bodyPr/>
                    <a:lstStyle/>
                    <a:p>
                      <a:r>
                        <a:rPr lang="en-GB" sz="2000" dirty="0" err="1" smtClean="0"/>
                        <a:t>Narra</a:t>
                      </a:r>
                      <a:r>
                        <a:rPr lang="en-GB" sz="2000" dirty="0" smtClean="0"/>
                        <a:t> la </a:t>
                      </a:r>
                      <a:r>
                        <a:rPr lang="en-GB" sz="2000" dirty="0" err="1" smtClean="0"/>
                        <a:t>historia</a:t>
                      </a:r>
                      <a:r>
                        <a:rPr lang="en-GB" sz="2000" dirty="0" smtClean="0"/>
                        <a:t> de…</a:t>
                      </a:r>
                      <a:br>
                        <a:rPr lang="en-GB" sz="2000" dirty="0" smtClean="0"/>
                      </a:br>
                      <a:r>
                        <a:rPr lang="en-GB" sz="2000" dirty="0" smtClean="0"/>
                        <a:t>(</a:t>
                      </a:r>
                      <a:r>
                        <a:rPr lang="en-GB" sz="2000" dirty="0" err="1" smtClean="0"/>
                        <a:t>Cuenta</a:t>
                      </a:r>
                      <a:r>
                        <a:rPr lang="en-GB" sz="2000" dirty="0" smtClean="0"/>
                        <a:t> la</a:t>
                      </a:r>
                      <a:r>
                        <a:rPr lang="en-GB" sz="2000" baseline="0" dirty="0" smtClean="0"/>
                        <a:t> </a:t>
                      </a:r>
                      <a:r>
                        <a:rPr lang="en-GB" sz="2000" baseline="0" dirty="0" err="1" smtClean="0"/>
                        <a:t>historia</a:t>
                      </a:r>
                      <a:r>
                        <a:rPr lang="en-GB" sz="2000" baseline="0" dirty="0" smtClean="0"/>
                        <a:t> de…)</a:t>
                      </a:r>
                      <a:endParaRPr lang="fr-FR" sz="2000" dirty="0"/>
                    </a:p>
                  </a:txBody>
                  <a:tcPr anchor="ctr"/>
                </a:tc>
              </a:tr>
              <a:tr h="702674">
                <a:tc>
                  <a:txBody>
                    <a:bodyPr/>
                    <a:lstStyle/>
                    <a:p>
                      <a:r>
                        <a:rPr lang="en-GB" sz="1800" dirty="0" smtClean="0"/>
                        <a:t>Los </a:t>
                      </a:r>
                      <a:r>
                        <a:rPr lang="en-GB" sz="1800" dirty="0" err="1" smtClean="0"/>
                        <a:t>personajes</a:t>
                      </a:r>
                      <a:r>
                        <a:rPr lang="en-GB" sz="1800" dirty="0" smtClean="0"/>
                        <a:t> </a:t>
                      </a:r>
                      <a:r>
                        <a:rPr lang="en-GB" sz="1800" dirty="0" err="1" smtClean="0"/>
                        <a:t>principales</a:t>
                      </a:r>
                      <a:endParaRPr lang="fr-FR" sz="1800" dirty="0"/>
                    </a:p>
                  </a:txBody>
                  <a:tcPr anchor="ctr"/>
                </a:tc>
                <a:tc>
                  <a:txBody>
                    <a:bodyPr/>
                    <a:lstStyle/>
                    <a:p>
                      <a:r>
                        <a:rPr lang="en-GB" sz="2000" dirty="0" smtClean="0"/>
                        <a:t>Los </a:t>
                      </a:r>
                      <a:r>
                        <a:rPr lang="en-GB" sz="2000" dirty="0" err="1" smtClean="0"/>
                        <a:t>personajes</a:t>
                      </a:r>
                      <a:r>
                        <a:rPr lang="en-GB" sz="2000" dirty="0" smtClean="0"/>
                        <a:t> </a:t>
                      </a:r>
                      <a:r>
                        <a:rPr lang="en-GB" sz="2000" dirty="0" err="1" smtClean="0"/>
                        <a:t>principales</a:t>
                      </a:r>
                      <a:r>
                        <a:rPr lang="en-GB" sz="2000" dirty="0" smtClean="0"/>
                        <a:t> son…</a:t>
                      </a:r>
                      <a:endParaRPr lang="fr-FR" sz="2000" dirty="0"/>
                    </a:p>
                  </a:txBody>
                  <a:tcPr anchor="ctr"/>
                </a:tc>
              </a:tr>
              <a:tr h="945237">
                <a:tc>
                  <a:txBody>
                    <a:bodyPr/>
                    <a:lstStyle/>
                    <a:p>
                      <a:r>
                        <a:rPr lang="en-GB" sz="1800" dirty="0" smtClean="0"/>
                        <a:t>Los</a:t>
                      </a:r>
                      <a:r>
                        <a:rPr lang="en-GB" sz="1800" baseline="0" dirty="0" smtClean="0"/>
                        <a:t> </a:t>
                      </a:r>
                      <a:r>
                        <a:rPr lang="en-GB" sz="1800" baseline="0" dirty="0" err="1" smtClean="0"/>
                        <a:t>actores</a:t>
                      </a:r>
                      <a:endParaRPr lang="fr-FR" sz="1800" dirty="0"/>
                    </a:p>
                  </a:txBody>
                  <a:tcPr anchor="ctr"/>
                </a:tc>
                <a:tc>
                  <a:txBody>
                    <a:bodyPr/>
                    <a:lstStyle/>
                    <a:p>
                      <a:r>
                        <a:rPr lang="en-GB" sz="2000" dirty="0" smtClean="0"/>
                        <a:t>_____ </a:t>
                      </a:r>
                      <a:r>
                        <a:rPr lang="en-GB" sz="2000" dirty="0" err="1" smtClean="0"/>
                        <a:t>interpreta</a:t>
                      </a:r>
                      <a:r>
                        <a:rPr lang="en-GB" sz="2000" dirty="0" smtClean="0"/>
                        <a:t> a _______</a:t>
                      </a:r>
                      <a:br>
                        <a:rPr lang="en-GB" sz="2000" dirty="0" smtClean="0"/>
                      </a:br>
                      <a:r>
                        <a:rPr lang="en-GB" sz="2000" dirty="0" smtClean="0"/>
                        <a:t>_____</a:t>
                      </a:r>
                      <a:r>
                        <a:rPr lang="en-GB" sz="2000" baseline="0" dirty="0" smtClean="0"/>
                        <a:t> </a:t>
                      </a:r>
                      <a:r>
                        <a:rPr lang="en-GB" sz="2000" baseline="0" dirty="0" err="1" smtClean="0"/>
                        <a:t>juega</a:t>
                      </a:r>
                      <a:r>
                        <a:rPr lang="en-GB" sz="2000" baseline="0" dirty="0" smtClean="0"/>
                        <a:t> el </a:t>
                      </a:r>
                      <a:r>
                        <a:rPr lang="en-GB" sz="2000" baseline="0" dirty="0" err="1" smtClean="0"/>
                        <a:t>papel</a:t>
                      </a:r>
                      <a:r>
                        <a:rPr lang="en-GB" sz="2000" baseline="0" dirty="0" smtClean="0"/>
                        <a:t> de____</a:t>
                      </a:r>
                      <a:br>
                        <a:rPr lang="en-GB" sz="2000" baseline="0" dirty="0" smtClean="0"/>
                      </a:br>
                      <a:r>
                        <a:rPr lang="en-GB" sz="2000" baseline="0" dirty="0" smtClean="0"/>
                        <a:t>(_____ da la </a:t>
                      </a:r>
                      <a:r>
                        <a:rPr lang="en-GB" sz="2000" baseline="0" dirty="0" err="1" smtClean="0"/>
                        <a:t>voz</a:t>
                      </a:r>
                      <a:r>
                        <a:rPr lang="en-GB" sz="2000" baseline="0" dirty="0" smtClean="0"/>
                        <a:t> a ______)</a:t>
                      </a:r>
                      <a:endParaRPr lang="fr-FR" sz="2000" dirty="0"/>
                    </a:p>
                  </a:txBody>
                  <a:tcPr anchor="ctr"/>
                </a:tc>
              </a:tr>
              <a:tr h="945237">
                <a:tc>
                  <a:txBody>
                    <a:bodyPr/>
                    <a:lstStyle/>
                    <a:p>
                      <a:r>
                        <a:rPr lang="en-GB" sz="1800" dirty="0" smtClean="0"/>
                        <a:t>el</a:t>
                      </a:r>
                      <a:r>
                        <a:rPr lang="en-GB" sz="1800" baseline="0" dirty="0" smtClean="0"/>
                        <a:t> </a:t>
                      </a:r>
                      <a:r>
                        <a:rPr lang="en-GB" sz="1800" baseline="0" dirty="0" err="1" smtClean="0"/>
                        <a:t>lugar</a:t>
                      </a:r>
                      <a:endParaRPr lang="fr-FR" sz="1800" dirty="0"/>
                    </a:p>
                  </a:txBody>
                  <a:tcPr anchor="ctr"/>
                </a:tc>
                <a:tc>
                  <a:txBody>
                    <a:bodyPr/>
                    <a:lstStyle/>
                    <a:p>
                      <a:r>
                        <a:rPr lang="en-GB" sz="2000" dirty="0" smtClean="0"/>
                        <a:t>La </a:t>
                      </a:r>
                      <a:r>
                        <a:rPr lang="en-GB" sz="2000" dirty="0" err="1" smtClean="0"/>
                        <a:t>acción</a:t>
                      </a:r>
                      <a:r>
                        <a:rPr lang="en-GB" sz="2000" dirty="0" smtClean="0"/>
                        <a:t> </a:t>
                      </a:r>
                      <a:r>
                        <a:rPr lang="en-GB" sz="2000" dirty="0" err="1" smtClean="0"/>
                        <a:t>transcurre</a:t>
                      </a:r>
                      <a:r>
                        <a:rPr lang="en-GB" sz="2000" dirty="0" smtClean="0"/>
                        <a:t> en…</a:t>
                      </a:r>
                      <a:br>
                        <a:rPr lang="en-GB" sz="2000" dirty="0" smtClean="0"/>
                      </a:br>
                      <a:r>
                        <a:rPr lang="en-GB" sz="2000" dirty="0" smtClean="0"/>
                        <a:t>                  (</a:t>
                      </a:r>
                      <a:r>
                        <a:rPr lang="en-GB" sz="2000" dirty="0" err="1" smtClean="0"/>
                        <a:t>tiene</a:t>
                      </a:r>
                      <a:r>
                        <a:rPr lang="en-GB" sz="2000" baseline="0" dirty="0" smtClean="0"/>
                        <a:t> </a:t>
                      </a:r>
                      <a:r>
                        <a:rPr lang="en-GB" sz="2000" baseline="0" dirty="0" err="1" smtClean="0"/>
                        <a:t>lugar</a:t>
                      </a:r>
                      <a:r>
                        <a:rPr lang="en-GB" sz="2000" baseline="0" dirty="0" smtClean="0"/>
                        <a:t> en)</a:t>
                      </a:r>
                      <a:br>
                        <a:rPr lang="en-GB" sz="2000" baseline="0" dirty="0" smtClean="0"/>
                      </a:br>
                      <a:r>
                        <a:rPr lang="en-GB" sz="2000" baseline="0" dirty="0" smtClean="0"/>
                        <a:t>                  (se </a:t>
                      </a:r>
                      <a:r>
                        <a:rPr lang="en-GB" sz="2000" baseline="0" dirty="0" err="1" smtClean="0"/>
                        <a:t>desarrolla</a:t>
                      </a:r>
                      <a:r>
                        <a:rPr lang="en-GB" sz="2000" baseline="0" dirty="0" smtClean="0"/>
                        <a:t> en)</a:t>
                      </a:r>
                      <a:endParaRPr lang="fr-FR" sz="2000" dirty="0"/>
                    </a:p>
                  </a:txBody>
                  <a:tcPr anchor="ctr"/>
                </a:tc>
              </a:tr>
              <a:tr h="658801">
                <a:tc>
                  <a:txBody>
                    <a:bodyPr/>
                    <a:lstStyle/>
                    <a:p>
                      <a:r>
                        <a:rPr lang="en-GB" sz="1800" dirty="0" smtClean="0"/>
                        <a:t>El </a:t>
                      </a:r>
                      <a:r>
                        <a:rPr lang="en-GB" sz="1800" dirty="0" err="1" smtClean="0"/>
                        <a:t>inicio</a:t>
                      </a:r>
                      <a:endParaRPr lang="fr-FR" sz="1800" dirty="0"/>
                    </a:p>
                  </a:txBody>
                  <a:tcPr anchor="ctr"/>
                </a:tc>
                <a:tc>
                  <a:txBody>
                    <a:bodyPr/>
                    <a:lstStyle/>
                    <a:p>
                      <a:r>
                        <a:rPr lang="en-GB" sz="2000" dirty="0" smtClean="0"/>
                        <a:t>La </a:t>
                      </a:r>
                      <a:r>
                        <a:rPr lang="en-GB" sz="2000" dirty="0" err="1" smtClean="0"/>
                        <a:t>historia</a:t>
                      </a:r>
                      <a:r>
                        <a:rPr lang="en-GB" sz="2000" dirty="0" smtClean="0"/>
                        <a:t> </a:t>
                      </a:r>
                      <a:r>
                        <a:rPr lang="en-GB" sz="2000" dirty="0" err="1" smtClean="0"/>
                        <a:t>empieza</a:t>
                      </a:r>
                      <a:r>
                        <a:rPr lang="en-GB" sz="2000" baseline="0" dirty="0" smtClean="0"/>
                        <a:t> con </a:t>
                      </a:r>
                      <a:r>
                        <a:rPr lang="en-GB" sz="2000" baseline="0" dirty="0" err="1" smtClean="0"/>
                        <a:t>una</a:t>
                      </a:r>
                      <a:r>
                        <a:rPr lang="en-GB" sz="2000" baseline="0" dirty="0" smtClean="0"/>
                        <a:t> </a:t>
                      </a:r>
                      <a:r>
                        <a:rPr lang="en-GB" sz="2000" baseline="0" dirty="0" err="1" smtClean="0"/>
                        <a:t>escena</a:t>
                      </a:r>
                      <a:r>
                        <a:rPr lang="en-GB" sz="2000" baseline="0" dirty="0" smtClean="0"/>
                        <a:t>…</a:t>
                      </a:r>
                      <a:endParaRPr lang="fr-FR" sz="2000" dirty="0"/>
                    </a:p>
                  </a:txBody>
                  <a:tcPr anchor="ctr"/>
                </a:tc>
              </a:tr>
              <a:tr h="702674">
                <a:tc>
                  <a:txBody>
                    <a:bodyPr/>
                    <a:lstStyle/>
                    <a:p>
                      <a:r>
                        <a:rPr lang="en-GB" sz="1800" dirty="0" smtClean="0"/>
                        <a:t>La </a:t>
                      </a:r>
                      <a:r>
                        <a:rPr lang="en-GB" sz="1800" dirty="0" err="1" smtClean="0"/>
                        <a:t>historia</a:t>
                      </a:r>
                      <a:r>
                        <a:rPr lang="en-GB" sz="1800" baseline="0" dirty="0" smtClean="0"/>
                        <a:t> </a:t>
                      </a:r>
                      <a:r>
                        <a:rPr lang="en-GB" sz="1800" baseline="0" dirty="0" err="1" smtClean="0"/>
                        <a:t>continúa</a:t>
                      </a:r>
                      <a:r>
                        <a:rPr lang="en-GB" sz="1800" baseline="0" dirty="0" smtClean="0"/>
                        <a:t>…</a:t>
                      </a:r>
                      <a:endParaRPr lang="fr-FR" sz="1800" dirty="0"/>
                    </a:p>
                  </a:txBody>
                  <a:tcPr anchor="ctr"/>
                </a:tc>
                <a:tc>
                  <a:txBody>
                    <a:bodyPr/>
                    <a:lstStyle/>
                    <a:p>
                      <a:endParaRPr lang="fr-FR" sz="2000" dirty="0"/>
                    </a:p>
                  </a:txBody>
                  <a:tcPr anchor="ctr"/>
                </a:tc>
              </a:tr>
              <a:tr h="658801">
                <a:tc>
                  <a:txBody>
                    <a:bodyPr/>
                    <a:lstStyle/>
                    <a:p>
                      <a:r>
                        <a:rPr lang="en-GB" sz="1800" dirty="0" smtClean="0"/>
                        <a:t>El fin</a:t>
                      </a:r>
                      <a:endParaRPr lang="fr-FR" sz="1800" dirty="0"/>
                    </a:p>
                  </a:txBody>
                  <a:tcPr anchor="ctr"/>
                </a:tc>
                <a:tc>
                  <a:txBody>
                    <a:bodyPr/>
                    <a:lstStyle/>
                    <a:p>
                      <a:r>
                        <a:rPr lang="en-GB" sz="2000" dirty="0" err="1" smtClean="0"/>
                        <a:t>Es</a:t>
                      </a:r>
                      <a:r>
                        <a:rPr lang="en-GB" sz="2000" dirty="0" smtClean="0"/>
                        <a:t> un fin ______. </a:t>
                      </a:r>
                      <a:r>
                        <a:rPr lang="en-GB" sz="2000" dirty="0" err="1" smtClean="0"/>
                        <a:t>Termina</a:t>
                      </a:r>
                      <a:r>
                        <a:rPr lang="en-GB" sz="2000" dirty="0" smtClean="0"/>
                        <a:t> con…</a:t>
                      </a:r>
                      <a:endParaRPr lang="fr-FR" sz="2000" dirty="0"/>
                    </a:p>
                  </a:txBody>
                  <a:tcPr anchor="ctr"/>
                </a:tc>
              </a:tr>
            </a:tbl>
          </a:graphicData>
        </a:graphic>
      </p:graphicFrame>
      <p:sp>
        <p:nvSpPr>
          <p:cNvPr id="2" name="TextBox 1"/>
          <p:cNvSpPr txBox="1"/>
          <p:nvPr/>
        </p:nvSpPr>
        <p:spPr>
          <a:xfrm>
            <a:off x="3203848" y="188640"/>
            <a:ext cx="5688632" cy="369332"/>
          </a:xfrm>
          <a:prstGeom prst="rect">
            <a:avLst/>
          </a:prstGeom>
          <a:noFill/>
        </p:spPr>
        <p:txBody>
          <a:bodyPr wrap="square" rtlCol="0">
            <a:spAutoFit/>
          </a:bodyPr>
          <a:lstStyle/>
          <a:p>
            <a:r>
              <a:rPr lang="en-GB" dirty="0" smtClean="0"/>
              <a:t>Sherlock Holmes: </a:t>
            </a:r>
            <a:r>
              <a:rPr lang="en-GB" dirty="0" err="1" smtClean="0"/>
              <a:t>Juego</a:t>
            </a:r>
            <a:r>
              <a:rPr lang="en-GB" dirty="0" smtClean="0"/>
              <a:t> de </a:t>
            </a:r>
            <a:r>
              <a:rPr lang="en-GB" dirty="0" err="1" smtClean="0"/>
              <a:t>sombras</a:t>
            </a:r>
            <a:endParaRPr lang="fr-FR" dirty="0"/>
          </a:p>
        </p:txBody>
      </p:sp>
    </p:spTree>
    <p:extLst>
      <p:ext uri="{BB962C8B-B14F-4D97-AF65-F5344CB8AC3E}">
        <p14:creationId xmlns:p14="http://schemas.microsoft.com/office/powerpoint/2010/main" val="3171015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08" y="-27384"/>
            <a:ext cx="9036496" cy="7017306"/>
          </a:xfrm>
          <a:prstGeom prst="rect">
            <a:avLst/>
          </a:prstGeom>
        </p:spPr>
        <p:txBody>
          <a:bodyPr wrap="square">
            <a:spAutoFit/>
          </a:bodyPr>
          <a:lstStyle/>
          <a:p>
            <a:r>
              <a:rPr lang="es-ES_tradnl" b="1" dirty="0" err="1"/>
              <a:t>Sherlock</a:t>
            </a:r>
            <a:r>
              <a:rPr lang="es-ES_tradnl" b="1" dirty="0"/>
              <a:t> Holmes : Juego de Sombras</a:t>
            </a:r>
            <a:br>
              <a:rPr lang="es-ES_tradnl" b="1" dirty="0"/>
            </a:br>
            <a:r>
              <a:rPr lang="es-ES_tradnl" b="1" dirty="0" smtClean="0"/>
              <a:t>Tipo </a:t>
            </a:r>
            <a:r>
              <a:rPr lang="es-ES_tradnl" b="1" dirty="0"/>
              <a:t>de película, los personajes, los actores</a:t>
            </a:r>
            <a:r>
              <a:rPr lang="es-ES_tradnl" dirty="0"/>
              <a:t/>
            </a:r>
            <a:br>
              <a:rPr lang="es-ES_tradnl" dirty="0"/>
            </a:br>
            <a:r>
              <a:rPr lang="es-ES_tradnl" dirty="0"/>
              <a:t>Es la historia del detective </a:t>
            </a:r>
            <a:r>
              <a:rPr lang="es-ES_tradnl" dirty="0" err="1"/>
              <a:t>Sherlock</a:t>
            </a:r>
            <a:r>
              <a:rPr lang="es-ES_tradnl" dirty="0"/>
              <a:t> Holmes  y su compañero Watson. Robert </a:t>
            </a:r>
            <a:r>
              <a:rPr lang="es-ES_tradnl" dirty="0" err="1"/>
              <a:t>Downey</a:t>
            </a:r>
            <a:r>
              <a:rPr lang="es-ES_tradnl" dirty="0"/>
              <a:t> Junior interpreta al detective, y </a:t>
            </a:r>
            <a:r>
              <a:rPr lang="es-ES_tradnl" dirty="0" err="1"/>
              <a:t>Jude</a:t>
            </a:r>
            <a:r>
              <a:rPr lang="es-ES_tradnl" dirty="0"/>
              <a:t> </a:t>
            </a:r>
            <a:r>
              <a:rPr lang="es-ES_tradnl" dirty="0" err="1"/>
              <a:t>Law</a:t>
            </a:r>
            <a:r>
              <a:rPr lang="es-ES_tradnl" dirty="0"/>
              <a:t> hace el papel de Watson. Es </a:t>
            </a:r>
            <a:r>
              <a:rPr lang="es-ES_tradnl" dirty="0" smtClean="0"/>
              <a:t>ficción y una película de acción y aventura, </a:t>
            </a:r>
            <a:r>
              <a:rPr lang="es-ES_tradnl" dirty="0"/>
              <a:t>y la historia está inspirada en las novelas escritas por Arthur </a:t>
            </a:r>
            <a:r>
              <a:rPr lang="es-ES_tradnl" dirty="0" err="1"/>
              <a:t>Conan</a:t>
            </a:r>
            <a:r>
              <a:rPr lang="es-ES_tradnl" dirty="0"/>
              <a:t> </a:t>
            </a:r>
            <a:r>
              <a:rPr lang="es-ES_tradnl" dirty="0" err="1"/>
              <a:t>Doyle</a:t>
            </a:r>
            <a:r>
              <a:rPr lang="es-ES_tradnl" dirty="0"/>
              <a:t>. </a:t>
            </a:r>
            <a:br>
              <a:rPr lang="es-ES_tradnl" dirty="0"/>
            </a:br>
            <a:r>
              <a:rPr lang="es-ES_tradnl" b="1" dirty="0"/>
              <a:t>El lugar</a:t>
            </a:r>
            <a:br>
              <a:rPr lang="es-ES_tradnl" b="1" dirty="0"/>
            </a:br>
            <a:r>
              <a:rPr lang="es-ES_tradnl" dirty="0"/>
              <a:t>La acción tiene lugar en Londres, Inglaterra y también en Francia, Alemania y finalmente Suiza</a:t>
            </a:r>
            <a:r>
              <a:rPr lang="es-ES_tradnl" dirty="0" smtClean="0"/>
              <a:t>.</a:t>
            </a:r>
            <a:r>
              <a:rPr lang="es-ES_tradnl" dirty="0"/>
              <a:t/>
            </a:r>
            <a:br>
              <a:rPr lang="es-ES_tradnl" dirty="0"/>
            </a:br>
            <a:r>
              <a:rPr lang="es-ES_tradnl" b="1" dirty="0"/>
              <a:t>El inicio</a:t>
            </a:r>
            <a:r>
              <a:rPr lang="es-ES_tradnl" dirty="0"/>
              <a:t/>
            </a:r>
            <a:br>
              <a:rPr lang="es-ES_tradnl" dirty="0"/>
            </a:br>
            <a:r>
              <a:rPr lang="es-ES_tradnl" dirty="0"/>
              <a:t>La película empieza con una escena en la que Watson explica el contexto desde su despacho.  La historia se </a:t>
            </a:r>
            <a:r>
              <a:rPr lang="es-ES_tradnl" dirty="0" err="1"/>
              <a:t>desarolla</a:t>
            </a:r>
            <a:r>
              <a:rPr lang="es-ES_tradnl" dirty="0"/>
              <a:t> en el pasado, a finales del siglo XIX y hay mucha confusión y violencia en Europa. </a:t>
            </a:r>
            <a:br>
              <a:rPr lang="es-ES_tradnl" dirty="0"/>
            </a:br>
            <a:r>
              <a:rPr lang="es-ES_tradnl" b="1" dirty="0"/>
              <a:t>La historia continúa…</a:t>
            </a:r>
            <a:r>
              <a:rPr lang="es-ES_tradnl" dirty="0"/>
              <a:t/>
            </a:r>
            <a:br>
              <a:rPr lang="es-ES_tradnl" dirty="0"/>
            </a:br>
            <a:r>
              <a:rPr lang="es-ES_tradnl" dirty="0" err="1"/>
              <a:t>Sherlock</a:t>
            </a:r>
            <a:r>
              <a:rPr lang="es-ES_tradnl" dirty="0"/>
              <a:t> Holmes  y Watson tienen que vencer al villano más inteligente y más diabólico de Europa, el profesor James </a:t>
            </a:r>
            <a:r>
              <a:rPr lang="es-ES_tradnl" dirty="0" err="1"/>
              <a:t>Moriarty</a:t>
            </a:r>
            <a:r>
              <a:rPr lang="es-ES_tradnl" dirty="0"/>
              <a:t>.  Cuando el príncipe de Austria muere, todos piensan que el príncipe se suicidó. Sin embargo, Holmes llega a la conclusión de que es un caso de homicidio: este homicidio es solo una parte de una estrategia de </a:t>
            </a:r>
            <a:r>
              <a:rPr lang="es-ES_tradnl" dirty="0" err="1"/>
              <a:t>Moriarty</a:t>
            </a:r>
            <a:r>
              <a:rPr lang="es-ES_tradnl" dirty="0"/>
              <a:t> mucho más grande</a:t>
            </a:r>
            <a:r>
              <a:rPr lang="es-ES_tradnl" dirty="0" smtClean="0"/>
              <a:t>.</a:t>
            </a:r>
            <a:r>
              <a:rPr lang="es-ES_tradnl" dirty="0"/>
              <a:t/>
            </a:r>
            <a:br>
              <a:rPr lang="es-ES_tradnl" dirty="0"/>
            </a:br>
            <a:r>
              <a:rPr lang="es-ES_tradnl" dirty="0"/>
              <a:t>El villano </a:t>
            </a:r>
            <a:r>
              <a:rPr lang="es-ES_tradnl" dirty="0" err="1"/>
              <a:t>Moriarty</a:t>
            </a:r>
            <a:r>
              <a:rPr lang="es-ES_tradnl" dirty="0"/>
              <a:t> es un hombre peligroso y malévolo. Durante la película Holmes cae en las trampas de </a:t>
            </a:r>
            <a:r>
              <a:rPr lang="es-ES_tradnl" dirty="0" err="1"/>
              <a:t>Moriarty</a:t>
            </a:r>
            <a:r>
              <a:rPr lang="es-ES_tradnl" dirty="0"/>
              <a:t>.  Es una situación muy seria.  Holmes y Watson tienen que encontrar a </a:t>
            </a:r>
            <a:r>
              <a:rPr lang="es-ES_tradnl" dirty="0" err="1"/>
              <a:t>Moriarty</a:t>
            </a:r>
            <a:r>
              <a:rPr lang="es-ES_tradnl" dirty="0"/>
              <a:t> para salvar la civilización occidental. </a:t>
            </a:r>
            <a:endParaRPr lang="fr-FR" dirty="0"/>
          </a:p>
          <a:p>
            <a:r>
              <a:rPr lang="es-ES_tradnl" b="1" dirty="0"/>
              <a:t>El final</a:t>
            </a:r>
            <a:r>
              <a:rPr lang="es-ES_tradnl" dirty="0"/>
              <a:t/>
            </a:r>
            <a:br>
              <a:rPr lang="es-ES_tradnl" dirty="0"/>
            </a:br>
            <a:r>
              <a:rPr lang="es-ES_tradnl" dirty="0"/>
              <a:t>Es un fin feliz pero incierto.  La investigación termina en Suiza y Holmes y Watson salen victoriosos…esta vez.  Pero el profesor </a:t>
            </a:r>
            <a:r>
              <a:rPr lang="es-ES_tradnl" dirty="0" err="1"/>
              <a:t>Moriarty</a:t>
            </a:r>
            <a:r>
              <a:rPr lang="es-ES_tradnl" dirty="0"/>
              <a:t> se escapa.  </a:t>
            </a:r>
            <a:endParaRPr lang="fr-FR" dirty="0"/>
          </a:p>
          <a:p>
            <a:r>
              <a:rPr lang="es-ES_tradnl" b="1" dirty="0"/>
              <a:t>Opinión</a:t>
            </a:r>
            <a:r>
              <a:rPr lang="es-ES_tradnl" dirty="0"/>
              <a:t/>
            </a:r>
            <a:br>
              <a:rPr lang="es-ES_tradnl" dirty="0"/>
            </a:br>
            <a:r>
              <a:rPr lang="es-ES_tradnl" dirty="0"/>
              <a:t>Es una película policíaca que me gusta mucho porque es muy emocionante. Además, los disfraces del detective son muy graciosos. </a:t>
            </a:r>
            <a:endParaRPr lang="fr-FR" dirty="0"/>
          </a:p>
        </p:txBody>
      </p:sp>
    </p:spTree>
    <p:extLst>
      <p:ext uri="{BB962C8B-B14F-4D97-AF65-F5344CB8AC3E}">
        <p14:creationId xmlns:p14="http://schemas.microsoft.com/office/powerpoint/2010/main" val="3422370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131840" y="500187"/>
            <a:ext cx="2556284" cy="3545910"/>
          </a:xfrm>
          <a:prstGeom prst="rect">
            <a:avLst/>
          </a:prstGeom>
          <a:ln>
            <a:noFill/>
          </a:ln>
          <a:effectLst>
            <a:outerShdw blurRad="292100" dist="139700" dir="2700000" algn="tl" rotWithShape="0">
              <a:srgbClr val="333333">
                <a:alpha val="65000"/>
              </a:srgbClr>
            </a:outerShdw>
          </a:effec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825" y="530677"/>
            <a:ext cx="2529615" cy="351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nvPr/>
        </p:nvPicPr>
        <p:blipFill>
          <a:blip r:embed="rId4"/>
          <a:stretch>
            <a:fillRect/>
          </a:stretch>
        </p:blipFill>
        <p:spPr>
          <a:xfrm>
            <a:off x="467544" y="517705"/>
            <a:ext cx="2448272" cy="352839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23528" y="4149080"/>
            <a:ext cx="8424936" cy="2554545"/>
          </a:xfrm>
          <a:prstGeom prst="rect">
            <a:avLst/>
          </a:prstGeom>
          <a:noFill/>
        </p:spPr>
        <p:txBody>
          <a:bodyPr wrap="square" rtlCol="0">
            <a:spAutoFit/>
          </a:bodyPr>
          <a:lstStyle/>
          <a:p>
            <a:r>
              <a:rPr lang="en-GB" sz="4000" b="1" dirty="0" smtClean="0"/>
              <a:t>Choose one of these 3 films.</a:t>
            </a:r>
            <a:br>
              <a:rPr lang="en-GB" sz="4000" b="1" dirty="0" smtClean="0"/>
            </a:br>
            <a:r>
              <a:rPr lang="en-GB" sz="4000" b="1" dirty="0" smtClean="0"/>
              <a:t>Work in pairs.  Translate the text into English.  Highlight any phrases you could re-use in your work.</a:t>
            </a:r>
            <a:endParaRPr lang="fr-FR" sz="4000" b="1" dirty="0"/>
          </a:p>
        </p:txBody>
      </p:sp>
    </p:spTree>
    <p:extLst>
      <p:ext uri="{BB962C8B-B14F-4D97-AF65-F5344CB8AC3E}">
        <p14:creationId xmlns:p14="http://schemas.microsoft.com/office/powerpoint/2010/main" val="10309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036496" cy="6924973"/>
          </a:xfrm>
          <a:prstGeom prst="rect">
            <a:avLst/>
          </a:prstGeom>
        </p:spPr>
        <p:txBody>
          <a:bodyPr wrap="square">
            <a:spAutoFit/>
          </a:bodyPr>
          <a:lstStyle/>
          <a:p>
            <a:r>
              <a:rPr lang="es-ES_tradnl" b="1" dirty="0"/>
              <a:t>Cartas a </a:t>
            </a:r>
            <a:r>
              <a:rPr lang="es-ES_tradnl" b="1" dirty="0" smtClean="0"/>
              <a:t>Julieta</a:t>
            </a:r>
            <a:endParaRPr lang="fr-FR" dirty="0"/>
          </a:p>
          <a:p>
            <a:r>
              <a:rPr lang="es-ES_tradnl" b="1" dirty="0"/>
              <a:t>Tipo de película, los personajes, los actores</a:t>
            </a:r>
            <a:r>
              <a:rPr lang="es-ES_tradnl" dirty="0"/>
              <a:t/>
            </a:r>
            <a:br>
              <a:rPr lang="es-ES_tradnl" dirty="0"/>
            </a:br>
            <a:r>
              <a:rPr lang="es-ES_tradnl" sz="1600" dirty="0"/>
              <a:t>Es una película romántica y es ficción. Esta película narra la historia de </a:t>
            </a:r>
            <a:r>
              <a:rPr lang="es-ES_tradnl" sz="1600" dirty="0" err="1"/>
              <a:t>Sophie</a:t>
            </a:r>
            <a:r>
              <a:rPr lang="es-ES_tradnl" sz="1600" dirty="0"/>
              <a:t>, una mujer de los Estados Unidos que va de vacaciones a Verona en Italia con su novio </a:t>
            </a:r>
            <a:r>
              <a:rPr lang="es-ES_tradnl" sz="1600" dirty="0" err="1"/>
              <a:t>Victor</a:t>
            </a:r>
            <a:r>
              <a:rPr lang="es-ES_tradnl" sz="1600" dirty="0"/>
              <a:t>. Los actores principales son Amanda </a:t>
            </a:r>
            <a:r>
              <a:rPr lang="es-ES_tradnl" sz="1600" dirty="0" err="1"/>
              <a:t>Seyfried</a:t>
            </a:r>
            <a:r>
              <a:rPr lang="es-ES_tradnl" sz="1600" dirty="0"/>
              <a:t> (</a:t>
            </a:r>
            <a:r>
              <a:rPr lang="es-ES_tradnl" sz="1600" dirty="0" err="1"/>
              <a:t>Sophie</a:t>
            </a:r>
            <a:r>
              <a:rPr lang="es-ES_tradnl" sz="1600" dirty="0"/>
              <a:t>), Vanessa </a:t>
            </a:r>
            <a:r>
              <a:rPr lang="es-ES_tradnl" sz="1600" dirty="0" err="1"/>
              <a:t>Redgrave</a:t>
            </a:r>
            <a:r>
              <a:rPr lang="es-ES_tradnl" sz="1600" dirty="0"/>
              <a:t> (Claire), Chris </a:t>
            </a:r>
            <a:r>
              <a:rPr lang="es-ES_tradnl" sz="1600" dirty="0" err="1"/>
              <a:t>Egan</a:t>
            </a:r>
            <a:r>
              <a:rPr lang="es-ES_tradnl" sz="1600" dirty="0"/>
              <a:t> (Charlie) y </a:t>
            </a:r>
            <a:r>
              <a:rPr lang="es-ES_tradnl" sz="1600" dirty="0" err="1"/>
              <a:t>Gael</a:t>
            </a:r>
            <a:r>
              <a:rPr lang="es-ES_tradnl" sz="1600" dirty="0"/>
              <a:t> García Bernal (</a:t>
            </a:r>
            <a:r>
              <a:rPr lang="es-ES_tradnl" sz="1600" dirty="0" err="1"/>
              <a:t>Victor</a:t>
            </a:r>
            <a:r>
              <a:rPr lang="es-ES_tradnl" sz="1600" dirty="0"/>
              <a:t>).  </a:t>
            </a:r>
            <a:endParaRPr lang="fr-FR" sz="1600" dirty="0"/>
          </a:p>
          <a:p>
            <a:r>
              <a:rPr lang="es-ES_tradnl" b="1" dirty="0"/>
              <a:t>El lugar</a:t>
            </a:r>
            <a:br>
              <a:rPr lang="es-ES_tradnl" b="1" dirty="0"/>
            </a:br>
            <a:r>
              <a:rPr lang="es-ES_tradnl" dirty="0"/>
              <a:t>La acción de la película tiene lugar en los Estados Unidos y en Italia</a:t>
            </a:r>
            <a:r>
              <a:rPr lang="es-ES_tradnl" dirty="0" smtClean="0"/>
              <a:t>.</a:t>
            </a:r>
            <a:r>
              <a:rPr lang="es-ES_tradnl" dirty="0"/>
              <a:t/>
            </a:r>
            <a:br>
              <a:rPr lang="es-ES_tradnl" dirty="0"/>
            </a:br>
            <a:r>
              <a:rPr lang="es-ES_tradnl" b="1" dirty="0"/>
              <a:t>El inicio</a:t>
            </a:r>
            <a:r>
              <a:rPr lang="es-ES_tradnl" dirty="0"/>
              <a:t/>
            </a:r>
            <a:br>
              <a:rPr lang="es-ES_tradnl" dirty="0"/>
            </a:br>
            <a:r>
              <a:rPr lang="es-ES_tradnl" dirty="0"/>
              <a:t>En Italia, el novio se interesa más por la cocina italiana y los negocios que por su novia, así que </a:t>
            </a:r>
            <a:r>
              <a:rPr lang="es-ES_tradnl" dirty="0" err="1"/>
              <a:t>Sophie</a:t>
            </a:r>
            <a:r>
              <a:rPr lang="es-ES_tradnl" dirty="0"/>
              <a:t> se encuentra sola en Verona. </a:t>
            </a:r>
            <a:endParaRPr lang="fr-FR" dirty="0"/>
          </a:p>
          <a:p>
            <a:r>
              <a:rPr lang="es-ES_tradnl" b="1" dirty="0"/>
              <a:t>La historia continúa…</a:t>
            </a:r>
            <a:r>
              <a:rPr lang="es-ES_tradnl" dirty="0"/>
              <a:t/>
            </a:r>
            <a:br>
              <a:rPr lang="es-ES_tradnl" dirty="0"/>
            </a:br>
            <a:r>
              <a:rPr lang="es-ES_tradnl" dirty="0" err="1"/>
              <a:t>Sophie</a:t>
            </a:r>
            <a:r>
              <a:rPr lang="es-ES_tradnl" dirty="0"/>
              <a:t> descubre una tradición en Verona, la ciudad de Romeo y Julieta.  Hay un lugar donde los desconsolados dejan notas para Julieta. </a:t>
            </a:r>
            <a:r>
              <a:rPr lang="es-ES_tradnl" dirty="0" smtClean="0"/>
              <a:t>En </a:t>
            </a:r>
            <a:r>
              <a:rPr lang="es-ES_tradnl" dirty="0"/>
              <a:t>este lugar, </a:t>
            </a:r>
            <a:r>
              <a:rPr lang="es-ES_tradnl" dirty="0" err="1"/>
              <a:t>Sophie</a:t>
            </a:r>
            <a:r>
              <a:rPr lang="es-ES_tradnl" dirty="0"/>
              <a:t> encuentra una carta muy especial.  La carta fue escrita en 1957 por una mujer que se llama Claire y expresa su amor por un hombre que se llama Lorenzo.  </a:t>
            </a:r>
            <a:r>
              <a:rPr lang="es-ES_tradnl" dirty="0" err="1"/>
              <a:t>Sophie</a:t>
            </a:r>
            <a:r>
              <a:rPr lang="es-ES_tradnl" dirty="0"/>
              <a:t> decide contestar a la carta. </a:t>
            </a:r>
            <a:r>
              <a:rPr lang="es-ES_tradnl" dirty="0" smtClean="0"/>
              <a:t>Después</a:t>
            </a:r>
            <a:r>
              <a:rPr lang="es-ES_tradnl" dirty="0"/>
              <a:t>, Claire viene a Verona con su nieto Charlie que es muy guapo. </a:t>
            </a:r>
            <a:r>
              <a:rPr lang="es-ES_tradnl" dirty="0" err="1"/>
              <a:t>Sophie</a:t>
            </a:r>
            <a:r>
              <a:rPr lang="es-ES_tradnl" dirty="0"/>
              <a:t>, Claire y Charlie deciden buscar a Lorenzo, el amor perdido de Claire</a:t>
            </a:r>
            <a:r>
              <a:rPr lang="es-ES_tradnl" dirty="0" smtClean="0"/>
              <a:t>.</a:t>
            </a:r>
            <a:r>
              <a:rPr lang="es-ES_tradnl" b="1" dirty="0"/>
              <a:t/>
            </a:r>
            <a:br>
              <a:rPr lang="es-ES_tradnl" b="1" dirty="0"/>
            </a:br>
            <a:r>
              <a:rPr lang="es-ES_tradnl" b="1" dirty="0"/>
              <a:t>El fin</a:t>
            </a:r>
            <a:r>
              <a:rPr lang="es-ES_tradnl" dirty="0"/>
              <a:t/>
            </a:r>
            <a:br>
              <a:rPr lang="es-ES_tradnl" dirty="0"/>
            </a:br>
            <a:r>
              <a:rPr lang="es-ES_tradnl" dirty="0" err="1" smtClean="0"/>
              <a:t>fin</a:t>
            </a:r>
            <a:r>
              <a:rPr lang="es-ES_tradnl" dirty="0" smtClean="0"/>
              <a:t> </a:t>
            </a:r>
            <a:r>
              <a:rPr lang="es-ES_tradnl" dirty="0"/>
              <a:t>feliz porque al final Claire encuentra a su Lorenzo. Mientras tanto </a:t>
            </a:r>
            <a:r>
              <a:rPr lang="es-ES_tradnl" dirty="0" err="1"/>
              <a:t>Sophie</a:t>
            </a:r>
            <a:r>
              <a:rPr lang="es-ES_tradnl" dirty="0"/>
              <a:t> y Charlie se hacen muy amigos. </a:t>
            </a:r>
            <a:r>
              <a:rPr lang="es-ES_tradnl" dirty="0" err="1"/>
              <a:t>Sophie</a:t>
            </a:r>
            <a:r>
              <a:rPr lang="es-ES_tradnl" dirty="0"/>
              <a:t> se separa de su novio. La historia termina con la boda de Claire y Lorenzo y una escena romántica entre Charlie y </a:t>
            </a:r>
            <a:r>
              <a:rPr lang="es-ES_tradnl" dirty="0" err="1"/>
              <a:t>Sophie</a:t>
            </a:r>
            <a:r>
              <a:rPr lang="es-ES_tradnl" dirty="0"/>
              <a:t>. </a:t>
            </a:r>
            <a:br>
              <a:rPr lang="es-ES_tradnl" dirty="0"/>
            </a:br>
            <a:r>
              <a:rPr lang="es-ES_tradnl" b="1" dirty="0"/>
              <a:t>Opinión</a:t>
            </a:r>
            <a:r>
              <a:rPr lang="es-ES_tradnl" dirty="0"/>
              <a:t/>
            </a:r>
            <a:br>
              <a:rPr lang="es-ES_tradnl" dirty="0"/>
            </a:br>
            <a:r>
              <a:rPr lang="es-ES_tradnl" dirty="0"/>
              <a:t>Me gusta mucho esta película porque es una película de amor, amistad, esperanza y suerte. Creo que la actuación de Vanessa </a:t>
            </a:r>
            <a:r>
              <a:rPr lang="es-ES_tradnl" dirty="0" err="1"/>
              <a:t>Redgrave</a:t>
            </a:r>
            <a:r>
              <a:rPr lang="es-ES_tradnl" dirty="0"/>
              <a:t> (la actriz que interpreta el papel de Claire) es estupenda.  La recomiendo a todos, especialmente a las chicas.</a:t>
            </a:r>
            <a:endParaRPr lang="fr-FR" dirty="0"/>
          </a:p>
        </p:txBody>
      </p:sp>
    </p:spTree>
    <p:extLst>
      <p:ext uri="{BB962C8B-B14F-4D97-AF65-F5344CB8AC3E}">
        <p14:creationId xmlns:p14="http://schemas.microsoft.com/office/powerpoint/2010/main" val="2913032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73069"/>
            <a:ext cx="9054752" cy="6740307"/>
          </a:xfrm>
          <a:prstGeom prst="rect">
            <a:avLst/>
          </a:prstGeom>
        </p:spPr>
        <p:txBody>
          <a:bodyPr wrap="square">
            <a:spAutoFit/>
          </a:bodyPr>
          <a:lstStyle/>
          <a:p>
            <a:r>
              <a:rPr lang="es-ES_tradnl" b="1" dirty="0"/>
              <a:t>Johnny English : El Renacer </a:t>
            </a:r>
            <a:br>
              <a:rPr lang="es-ES_tradnl" b="1" dirty="0"/>
            </a:br>
            <a:r>
              <a:rPr lang="es-ES_tradnl" b="1" dirty="0" smtClean="0"/>
              <a:t>Tipo </a:t>
            </a:r>
            <a:r>
              <a:rPr lang="es-ES_tradnl" b="1" dirty="0"/>
              <a:t>de película, los personajes, los actores</a:t>
            </a:r>
            <a:r>
              <a:rPr lang="es-ES_tradnl" dirty="0"/>
              <a:t/>
            </a:r>
            <a:br>
              <a:rPr lang="es-ES_tradnl" dirty="0"/>
            </a:br>
            <a:r>
              <a:rPr lang="es-ES_tradnl" dirty="0"/>
              <a:t>Es la historia de un espía que trabaja para el servicio secreto del Reino Unido. Es ficción y es una película cómica que juega con el mito de las películas de James Bond. El actor </a:t>
            </a:r>
            <a:r>
              <a:rPr lang="es-ES_tradnl" dirty="0" err="1"/>
              <a:t>Rowan</a:t>
            </a:r>
            <a:r>
              <a:rPr lang="es-ES_tradnl" dirty="0"/>
              <a:t> </a:t>
            </a:r>
            <a:r>
              <a:rPr lang="es-ES_tradnl" dirty="0" err="1"/>
              <a:t>Atkinson</a:t>
            </a:r>
            <a:r>
              <a:rPr lang="es-ES_tradnl" dirty="0"/>
              <a:t> hace el papel del protagonista,  Johnny English. </a:t>
            </a:r>
            <a:endParaRPr lang="fr-FR" dirty="0"/>
          </a:p>
          <a:p>
            <a:r>
              <a:rPr lang="es-ES_tradnl" b="1" dirty="0"/>
              <a:t>El lugar</a:t>
            </a:r>
            <a:br>
              <a:rPr lang="es-ES_tradnl" b="1" dirty="0"/>
            </a:br>
            <a:r>
              <a:rPr lang="es-ES_tradnl" dirty="0"/>
              <a:t>La acción se </a:t>
            </a:r>
            <a:r>
              <a:rPr lang="es-ES_tradnl" dirty="0" err="1"/>
              <a:t>desarolla</a:t>
            </a:r>
            <a:r>
              <a:rPr lang="es-ES_tradnl" dirty="0"/>
              <a:t> en Asia y en Inglaterra</a:t>
            </a:r>
            <a:r>
              <a:rPr lang="es-ES_tradnl" dirty="0" smtClean="0"/>
              <a:t>.</a:t>
            </a:r>
            <a:r>
              <a:rPr lang="es-ES_tradnl" dirty="0"/>
              <a:t/>
            </a:r>
            <a:br>
              <a:rPr lang="es-ES_tradnl" dirty="0"/>
            </a:br>
            <a:r>
              <a:rPr lang="es-ES_tradnl" b="1" dirty="0"/>
              <a:t>El principio</a:t>
            </a:r>
            <a:r>
              <a:rPr lang="es-ES_tradnl" dirty="0"/>
              <a:t/>
            </a:r>
            <a:br>
              <a:rPr lang="es-ES_tradnl" dirty="0"/>
            </a:br>
            <a:r>
              <a:rPr lang="es-ES_tradnl" dirty="0"/>
              <a:t>La historia empieza en una remota región de Asia. Narra la historia de Johnny English, el protagonista, que está escondido en el Tíbet después de un desastre con una misión anterior. Aprende artes marciales en un monasterio. </a:t>
            </a:r>
            <a:endParaRPr lang="fr-FR" dirty="0"/>
          </a:p>
          <a:p>
            <a:r>
              <a:rPr lang="es-ES_tradnl" b="1" dirty="0"/>
              <a:t>La historia continúa…</a:t>
            </a:r>
            <a:br>
              <a:rPr lang="es-ES_tradnl" b="1" dirty="0"/>
            </a:br>
            <a:r>
              <a:rPr lang="es-ES_tradnl" dirty="0"/>
              <a:t>Pero cuando hay noticias de un complot contra la vida del primer ministro chino, Johnny English es el mejor agente para esta nueva misión.  Tiene que vencer a un grupo de villanos internacionales que intenta asesinar al primer ministro chino. </a:t>
            </a:r>
            <a:br>
              <a:rPr lang="es-ES_tradnl" dirty="0"/>
            </a:br>
            <a:r>
              <a:rPr lang="es-ES_tradnl" dirty="0"/>
              <a:t>Johnny English tiene que utilizar la tecnología más avanzada para descubrir la conspiración. Resulta que el servicio de contraespionaje ruso (la KGB) está implicado en la conspiración, así como el servicio secreto estadounidense (la CIA)e incluso el servicio secreto británico. Johnny English tiene que usar todos los trucos que conoce para protegernos a todos. </a:t>
            </a:r>
            <a:br>
              <a:rPr lang="es-ES_tradnl" dirty="0"/>
            </a:br>
            <a:r>
              <a:rPr lang="es-ES_tradnl" b="1" dirty="0"/>
              <a:t>El fin</a:t>
            </a:r>
            <a:r>
              <a:rPr lang="es-ES_tradnl" dirty="0"/>
              <a:t/>
            </a:r>
            <a:br>
              <a:rPr lang="es-ES_tradnl" dirty="0"/>
            </a:br>
            <a:r>
              <a:rPr lang="es-ES_tradnl" dirty="0"/>
              <a:t>Es un final feliz porque Johnny English sale victorioso.  Consigue salvar el mundo y también se enamora de Kate (</a:t>
            </a:r>
            <a:r>
              <a:rPr lang="es-ES_tradnl" dirty="0" err="1"/>
              <a:t>Rosamund</a:t>
            </a:r>
            <a:r>
              <a:rPr lang="es-ES_tradnl" dirty="0"/>
              <a:t> Pike).  </a:t>
            </a:r>
            <a:endParaRPr lang="fr-FR" dirty="0"/>
          </a:p>
          <a:p>
            <a:r>
              <a:rPr lang="es-ES_tradnl" b="1" dirty="0"/>
              <a:t>Opinión</a:t>
            </a:r>
            <a:r>
              <a:rPr lang="es-ES_tradnl" dirty="0"/>
              <a:t/>
            </a:r>
            <a:br>
              <a:rPr lang="es-ES_tradnl" dirty="0"/>
            </a:br>
            <a:r>
              <a:rPr lang="es-ES_tradnl" dirty="0"/>
              <a:t>Me gusta esta película porque la torpeza del protagonista me da mucha gracia y me hace reír.</a:t>
            </a:r>
            <a:endParaRPr lang="fr-FR" dirty="0"/>
          </a:p>
        </p:txBody>
      </p:sp>
    </p:spTree>
    <p:extLst>
      <p:ext uri="{BB962C8B-B14F-4D97-AF65-F5344CB8AC3E}">
        <p14:creationId xmlns:p14="http://schemas.microsoft.com/office/powerpoint/2010/main" val="1218806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50971"/>
            <a:ext cx="8784976" cy="6740307"/>
          </a:xfrm>
          <a:prstGeom prst="rect">
            <a:avLst/>
          </a:prstGeom>
        </p:spPr>
        <p:txBody>
          <a:bodyPr wrap="square">
            <a:spAutoFit/>
          </a:bodyPr>
          <a:lstStyle/>
          <a:p>
            <a:r>
              <a:rPr lang="es-ES_tradnl" b="1" dirty="0"/>
              <a:t>Misión Imposible 4: Protocolo Fantasma  </a:t>
            </a:r>
            <a:br>
              <a:rPr lang="es-ES_tradnl" b="1" dirty="0"/>
            </a:br>
            <a:r>
              <a:rPr lang="es-ES_tradnl" b="1" dirty="0" smtClean="0"/>
              <a:t>Tipo </a:t>
            </a:r>
            <a:r>
              <a:rPr lang="es-ES_tradnl" b="1" dirty="0"/>
              <a:t>de película, los personajes, los actores</a:t>
            </a:r>
            <a:r>
              <a:rPr lang="es-ES_tradnl" dirty="0"/>
              <a:t/>
            </a:r>
            <a:br>
              <a:rPr lang="es-ES_tradnl" dirty="0"/>
            </a:br>
            <a:r>
              <a:rPr lang="es-ES_tradnl" dirty="0"/>
              <a:t>Es la historia de un agente que se llama </a:t>
            </a:r>
            <a:r>
              <a:rPr lang="es-ES_tradnl" dirty="0" err="1"/>
              <a:t>Ethan</a:t>
            </a:r>
            <a:r>
              <a:rPr lang="es-ES_tradnl" dirty="0"/>
              <a:t> </a:t>
            </a:r>
            <a:r>
              <a:rPr lang="es-ES_tradnl" dirty="0" err="1"/>
              <a:t>Hunt</a:t>
            </a:r>
            <a:r>
              <a:rPr lang="es-ES_tradnl" dirty="0"/>
              <a:t>. Es ficción. El actor Tom </a:t>
            </a:r>
            <a:r>
              <a:rPr lang="es-ES_tradnl" dirty="0" err="1"/>
              <a:t>Cruise</a:t>
            </a:r>
            <a:r>
              <a:rPr lang="es-ES_tradnl" dirty="0"/>
              <a:t> hace el papel del protagonista. </a:t>
            </a:r>
            <a:r>
              <a:rPr lang="es-ES_tradnl" b="1" dirty="0"/>
              <a:t/>
            </a:r>
            <a:br>
              <a:rPr lang="es-ES_tradnl" b="1" dirty="0"/>
            </a:br>
            <a:r>
              <a:rPr lang="es-ES_tradnl" b="1" dirty="0"/>
              <a:t>El lugar</a:t>
            </a:r>
            <a:r>
              <a:rPr lang="es-ES_tradnl" dirty="0"/>
              <a:t> </a:t>
            </a:r>
            <a:br>
              <a:rPr lang="es-ES_tradnl" dirty="0"/>
            </a:br>
            <a:r>
              <a:rPr lang="es-ES_tradnl" dirty="0"/>
              <a:t>La historia tiene lugar en ciudades diferentes: Budapest, Moscú, </a:t>
            </a:r>
            <a:r>
              <a:rPr lang="es-ES_tradnl" dirty="0" err="1"/>
              <a:t>Dubai</a:t>
            </a:r>
            <a:r>
              <a:rPr lang="es-ES_tradnl" dirty="0"/>
              <a:t>, Mumbai y Seattle. </a:t>
            </a:r>
            <a:br>
              <a:rPr lang="es-ES_tradnl" dirty="0"/>
            </a:br>
            <a:r>
              <a:rPr lang="es-ES_tradnl" b="1" dirty="0"/>
              <a:t>El inicio</a:t>
            </a:r>
            <a:r>
              <a:rPr lang="es-ES_tradnl" dirty="0"/>
              <a:t/>
            </a:r>
            <a:br>
              <a:rPr lang="es-ES_tradnl" dirty="0"/>
            </a:br>
            <a:r>
              <a:rPr lang="es-ES_tradnl" dirty="0"/>
              <a:t>La historia empieza con una escena de violencia misteriosa en Budapest. Después, en Moscú, una bomba explota el Kremlin. Se acusa a la agencia de </a:t>
            </a:r>
            <a:r>
              <a:rPr lang="es-ES_tradnl" dirty="0" err="1"/>
              <a:t>Ethan</a:t>
            </a:r>
            <a:r>
              <a:rPr lang="es-ES_tradnl" dirty="0"/>
              <a:t> </a:t>
            </a:r>
            <a:r>
              <a:rPr lang="es-ES_tradnl" dirty="0" err="1"/>
              <a:t>Hunt</a:t>
            </a:r>
            <a:r>
              <a:rPr lang="es-ES_tradnl" dirty="0"/>
              <a:t>, que se llama IMF, del atentado terrorista contra el Kremlin. </a:t>
            </a:r>
            <a:br>
              <a:rPr lang="es-ES_tradnl" dirty="0"/>
            </a:br>
            <a:r>
              <a:rPr lang="es-ES_tradnl" b="1" dirty="0"/>
              <a:t>La historia continúa…</a:t>
            </a:r>
            <a:r>
              <a:rPr lang="es-ES_tradnl" dirty="0"/>
              <a:t/>
            </a:r>
            <a:br>
              <a:rPr lang="es-ES_tradnl" dirty="0"/>
            </a:br>
            <a:r>
              <a:rPr lang="es-ES_tradnl" dirty="0" err="1"/>
              <a:t>Ethan</a:t>
            </a:r>
            <a:r>
              <a:rPr lang="es-ES_tradnl" dirty="0"/>
              <a:t> </a:t>
            </a:r>
            <a:r>
              <a:rPr lang="es-ES_tradnl" dirty="0" err="1"/>
              <a:t>Hunt</a:t>
            </a:r>
            <a:r>
              <a:rPr lang="es-ES_tradnl" dirty="0"/>
              <a:t> tiene que restaurar el honor de la IMF e impedir un nuevo ataque. Su misión es casi imposible porque no tiene ni recursos ni apoyo. Para complicar aún más las cosas, </a:t>
            </a:r>
            <a:r>
              <a:rPr lang="es-ES_tradnl" dirty="0" err="1"/>
              <a:t>Ethan</a:t>
            </a:r>
            <a:r>
              <a:rPr lang="es-ES_tradnl" dirty="0"/>
              <a:t> </a:t>
            </a:r>
            <a:r>
              <a:rPr lang="es-ES_tradnl" dirty="0" err="1"/>
              <a:t>Hunt</a:t>
            </a:r>
            <a:r>
              <a:rPr lang="es-ES_tradnl" dirty="0"/>
              <a:t> tiene que trabajar con otras personas del IMF y no conoce los motivos personales de estos compañeros</a:t>
            </a:r>
            <a:r>
              <a:rPr lang="es-ES_tradnl" dirty="0" smtClean="0"/>
              <a:t>.</a:t>
            </a:r>
            <a:r>
              <a:rPr lang="es-ES_tradnl" dirty="0"/>
              <a:t/>
            </a:r>
            <a:br>
              <a:rPr lang="es-ES_tradnl" dirty="0"/>
            </a:br>
            <a:r>
              <a:rPr lang="es-ES_tradnl" b="1" dirty="0"/>
              <a:t>El final</a:t>
            </a:r>
            <a:r>
              <a:rPr lang="es-ES_tradnl" dirty="0"/>
              <a:t/>
            </a:r>
            <a:br>
              <a:rPr lang="es-ES_tradnl" dirty="0"/>
            </a:br>
            <a:r>
              <a:rPr lang="es-ES_tradnl" dirty="0"/>
              <a:t>Es un fin feliz y </a:t>
            </a:r>
            <a:r>
              <a:rPr lang="es-ES_tradnl" dirty="0" err="1"/>
              <a:t>Ethan</a:t>
            </a:r>
            <a:r>
              <a:rPr lang="es-ES_tradnl" dirty="0"/>
              <a:t> sale victorioso.  La película termina con una escena en la que </a:t>
            </a:r>
            <a:r>
              <a:rPr lang="es-ES_tradnl" dirty="0" err="1"/>
              <a:t>Ethan</a:t>
            </a:r>
            <a:r>
              <a:rPr lang="es-ES_tradnl" dirty="0"/>
              <a:t> </a:t>
            </a:r>
            <a:r>
              <a:rPr lang="es-ES_tradnl" dirty="0" err="1"/>
              <a:t>Hunt</a:t>
            </a:r>
            <a:r>
              <a:rPr lang="es-ES_tradnl" dirty="0"/>
              <a:t> escucha los detalles de una nueva misión.  Ahora estoy pendiente de la próxima película, Misión Imposible 5</a:t>
            </a:r>
            <a:r>
              <a:rPr lang="es-ES_tradnl" dirty="0" smtClean="0"/>
              <a:t>…</a:t>
            </a:r>
            <a:r>
              <a:rPr lang="es-ES_tradnl" dirty="0"/>
              <a:t/>
            </a:r>
            <a:br>
              <a:rPr lang="es-ES_tradnl" dirty="0"/>
            </a:br>
            <a:r>
              <a:rPr lang="es-ES_tradnl" b="1" dirty="0"/>
              <a:t>Opinión</a:t>
            </a:r>
            <a:r>
              <a:rPr lang="es-ES_tradnl" dirty="0"/>
              <a:t/>
            </a:r>
            <a:br>
              <a:rPr lang="es-ES_tradnl" dirty="0"/>
            </a:br>
            <a:r>
              <a:rPr lang="es-ES_tradnl" dirty="0"/>
              <a:t>Es una película de acción y me gustan mucho los efectos especiales. Hay una escena que me encanta que tiene lugar en </a:t>
            </a:r>
            <a:r>
              <a:rPr lang="es-ES_tradnl" dirty="0" err="1"/>
              <a:t>Dubai</a:t>
            </a:r>
            <a:r>
              <a:rPr lang="es-ES_tradnl" dirty="0"/>
              <a:t>. El protagonista sale una ventana del edificio más alto del mundo y baja en la cuerda. Tom </a:t>
            </a:r>
            <a:r>
              <a:rPr lang="es-ES_tradnl" dirty="0" err="1"/>
              <a:t>Cruise</a:t>
            </a:r>
            <a:r>
              <a:rPr lang="es-ES_tradnl" dirty="0"/>
              <a:t> hizo esta escena peligrosa sin emplear un doble, lo que me parece impresionante. </a:t>
            </a:r>
            <a:endParaRPr lang="fr-FR" dirty="0"/>
          </a:p>
        </p:txBody>
      </p:sp>
    </p:spTree>
    <p:extLst>
      <p:ext uri="{BB962C8B-B14F-4D97-AF65-F5344CB8AC3E}">
        <p14:creationId xmlns:p14="http://schemas.microsoft.com/office/powerpoint/2010/main" val="2849433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t>Una</a:t>
            </a:r>
            <a:r>
              <a:rPr lang="en-GB" b="1" dirty="0" smtClean="0"/>
              <a:t> </a:t>
            </a:r>
            <a:r>
              <a:rPr lang="en-GB" b="1" dirty="0" err="1" smtClean="0"/>
              <a:t>crítica</a:t>
            </a:r>
            <a:r>
              <a:rPr lang="en-GB" b="1" dirty="0" smtClean="0"/>
              <a:t> - </a:t>
            </a:r>
            <a:r>
              <a:rPr lang="en-GB" b="1" dirty="0" err="1" smtClean="0"/>
              <a:t>vocabulario</a:t>
            </a:r>
            <a:endParaRPr lang="fr-FR" b="1" dirty="0"/>
          </a:p>
        </p:txBody>
      </p:sp>
      <p:sp>
        <p:nvSpPr>
          <p:cNvPr id="3" name="Content Placeholder 2"/>
          <p:cNvSpPr>
            <a:spLocks noGrp="1"/>
          </p:cNvSpPr>
          <p:nvPr>
            <p:ph idx="1"/>
          </p:nvPr>
        </p:nvSpPr>
        <p:spPr/>
        <p:txBody>
          <a:bodyPr/>
          <a:lstStyle/>
          <a:p>
            <a:r>
              <a:rPr lang="en-GB" dirty="0" smtClean="0"/>
              <a:t>Fill in as much of the English as you can on your own</a:t>
            </a:r>
          </a:p>
          <a:p>
            <a:r>
              <a:rPr lang="en-GB" dirty="0" smtClean="0"/>
              <a:t>Share your work with your other person in the room (who did a different film)</a:t>
            </a:r>
          </a:p>
          <a:p>
            <a:r>
              <a:rPr lang="en-GB" dirty="0" smtClean="0"/>
              <a:t>Keep doing this until you have filled in all the gaps</a:t>
            </a:r>
            <a:endParaRPr lang="fr-F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06486" flipH="1">
            <a:off x="7276791" y="242326"/>
            <a:ext cx="1358288" cy="1781821"/>
          </a:xfrm>
          <a:prstGeom prst="rect">
            <a:avLst/>
          </a:prstGeom>
        </p:spPr>
      </p:pic>
    </p:spTree>
    <p:extLst>
      <p:ext uri="{BB962C8B-B14F-4D97-AF65-F5344CB8AC3E}">
        <p14:creationId xmlns:p14="http://schemas.microsoft.com/office/powerpoint/2010/main" val="2338715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4" descr="PE0181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31142"/>
            <a:ext cx="8532813"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262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5963412"/>
              </p:ext>
            </p:extLst>
          </p:nvPr>
        </p:nvGraphicFramePr>
        <p:xfrm>
          <a:off x="179512" y="188640"/>
          <a:ext cx="8712967" cy="6264696"/>
        </p:xfrm>
        <a:graphic>
          <a:graphicData uri="http://schemas.openxmlformats.org/drawingml/2006/table">
            <a:tbl>
              <a:tblPr firstRow="1" bandRow="1">
                <a:tableStyleId>{5940675A-B579-460E-94D1-54222C63F5DA}</a:tableStyleId>
              </a:tblPr>
              <a:tblGrid>
                <a:gridCol w="1944216"/>
                <a:gridCol w="6768751"/>
              </a:tblGrid>
              <a:tr h="474299">
                <a:tc>
                  <a:txBody>
                    <a:bodyPr/>
                    <a:lstStyle/>
                    <a:p>
                      <a:pPr algn="ctr"/>
                      <a:endParaRPr lang="fr-FR" sz="2000" dirty="0"/>
                    </a:p>
                  </a:txBody>
                  <a:tcPr anchor="ctr"/>
                </a:tc>
                <a:tc>
                  <a:txBody>
                    <a:bodyPr/>
                    <a:lstStyle/>
                    <a:p>
                      <a:pPr algn="l"/>
                      <a:r>
                        <a:rPr lang="en-GB" sz="2000" b="1" dirty="0" smtClean="0"/>
                        <a:t>1</a:t>
                      </a:r>
                      <a:r>
                        <a:rPr lang="en-GB" sz="2000" b="1" baseline="0" dirty="0" smtClean="0"/>
                        <a:t>  </a:t>
                      </a:r>
                      <a:r>
                        <a:rPr lang="en-GB" sz="2000" b="1" dirty="0" smtClean="0"/>
                        <a:t>La </a:t>
                      </a:r>
                      <a:r>
                        <a:rPr lang="en-GB" sz="2000" b="1" dirty="0" err="1" smtClean="0"/>
                        <a:t>última</a:t>
                      </a:r>
                      <a:r>
                        <a:rPr lang="en-GB" sz="2000" b="1" baseline="0" dirty="0" smtClean="0"/>
                        <a:t> </a:t>
                      </a:r>
                      <a:r>
                        <a:rPr lang="en-GB" sz="2000" b="1" baseline="0" dirty="0" err="1" smtClean="0"/>
                        <a:t>película</a:t>
                      </a:r>
                      <a:r>
                        <a:rPr lang="en-GB" sz="2000" b="1" baseline="0" dirty="0" smtClean="0"/>
                        <a:t> </a:t>
                      </a:r>
                      <a:r>
                        <a:rPr lang="en-GB" sz="2000" b="1" baseline="0" dirty="0" err="1" smtClean="0"/>
                        <a:t>que</a:t>
                      </a:r>
                      <a:r>
                        <a:rPr lang="en-GB" sz="2000" b="1" baseline="0" dirty="0" smtClean="0"/>
                        <a:t> vi </a:t>
                      </a:r>
                      <a:r>
                        <a:rPr lang="en-GB" sz="2000" b="1" baseline="0" dirty="0" err="1" smtClean="0"/>
                        <a:t>fue</a:t>
                      </a:r>
                      <a:r>
                        <a:rPr lang="en-GB" sz="2000" b="1" baseline="0" dirty="0" smtClean="0"/>
                        <a:t> _____________________</a:t>
                      </a:r>
                      <a:endParaRPr lang="fr-FR" sz="2000" b="1" dirty="0"/>
                    </a:p>
                  </a:txBody>
                  <a:tcPr anchor="ctr"/>
                </a:tc>
              </a:tr>
              <a:tr h="474299">
                <a:tc>
                  <a:txBody>
                    <a:bodyPr/>
                    <a:lstStyle/>
                    <a:p>
                      <a:r>
                        <a:rPr lang="en-GB" sz="1800" dirty="0" err="1" smtClean="0"/>
                        <a:t>Tipo</a:t>
                      </a:r>
                      <a:r>
                        <a:rPr lang="en-GB" sz="1800" dirty="0" smtClean="0"/>
                        <a:t> de </a:t>
                      </a:r>
                      <a:r>
                        <a:rPr lang="en-GB" sz="1800" dirty="0" err="1" smtClean="0"/>
                        <a:t>película</a:t>
                      </a:r>
                      <a:endParaRPr lang="fr-FR" sz="1800" dirty="0"/>
                    </a:p>
                  </a:txBody>
                  <a:tcPr anchor="ctr"/>
                </a:tc>
                <a:tc>
                  <a:txBody>
                    <a:bodyPr/>
                    <a:lstStyle/>
                    <a:p>
                      <a:r>
                        <a:rPr lang="en-GB" sz="2000" dirty="0" smtClean="0"/>
                        <a:t>2  </a:t>
                      </a:r>
                      <a:r>
                        <a:rPr lang="en-GB" sz="2000" dirty="0" err="1" smtClean="0"/>
                        <a:t>Es</a:t>
                      </a:r>
                      <a:r>
                        <a:rPr lang="en-GB" sz="2000" baseline="0" dirty="0" smtClean="0"/>
                        <a:t> </a:t>
                      </a:r>
                      <a:r>
                        <a:rPr lang="en-GB" sz="2000" baseline="0" dirty="0" err="1" smtClean="0"/>
                        <a:t>una</a:t>
                      </a:r>
                      <a:r>
                        <a:rPr lang="en-GB" sz="2000" baseline="0" dirty="0" smtClean="0"/>
                        <a:t> ...</a:t>
                      </a:r>
                      <a:endParaRPr lang="fr-FR" sz="2000" dirty="0"/>
                    </a:p>
                  </a:txBody>
                  <a:tcPr anchor="ctr"/>
                </a:tc>
              </a:tr>
              <a:tr h="702674">
                <a:tc>
                  <a:txBody>
                    <a:bodyPr/>
                    <a:lstStyle/>
                    <a:p>
                      <a:r>
                        <a:rPr lang="en-GB" sz="1800" dirty="0" smtClean="0"/>
                        <a:t>La </a:t>
                      </a:r>
                      <a:r>
                        <a:rPr lang="en-GB" sz="1800" dirty="0" err="1" smtClean="0"/>
                        <a:t>historia</a:t>
                      </a:r>
                      <a:r>
                        <a:rPr lang="en-GB" sz="1800" dirty="0" smtClean="0"/>
                        <a:t> (</a:t>
                      </a:r>
                      <a:r>
                        <a:rPr lang="en-GB" sz="1800" dirty="0" err="1" smtClean="0"/>
                        <a:t>una</a:t>
                      </a:r>
                      <a:r>
                        <a:rPr lang="en-GB" sz="1800" dirty="0" smtClean="0"/>
                        <a:t> </a:t>
                      </a:r>
                      <a:r>
                        <a:rPr lang="en-GB" sz="1800" dirty="0" err="1" smtClean="0"/>
                        <a:t>frase</a:t>
                      </a:r>
                      <a:r>
                        <a:rPr lang="en-GB" sz="1800" dirty="0" smtClean="0"/>
                        <a:t> de </a:t>
                      </a:r>
                      <a:r>
                        <a:rPr lang="en-GB" sz="1800" dirty="0" err="1" smtClean="0"/>
                        <a:t>resumen</a:t>
                      </a:r>
                      <a:r>
                        <a:rPr lang="en-GB" sz="1800" dirty="0" smtClean="0"/>
                        <a:t>)</a:t>
                      </a:r>
                      <a:endParaRPr lang="fr-FR" sz="1800" dirty="0"/>
                    </a:p>
                  </a:txBody>
                  <a:tcPr anchor="ctr"/>
                </a:tc>
                <a:tc>
                  <a:txBody>
                    <a:bodyPr/>
                    <a:lstStyle/>
                    <a:p>
                      <a:r>
                        <a:rPr lang="en-GB" sz="2000" dirty="0" smtClean="0"/>
                        <a:t>3  </a:t>
                      </a:r>
                      <a:r>
                        <a:rPr lang="en-GB" sz="2000" dirty="0" err="1" smtClean="0"/>
                        <a:t>Narra</a:t>
                      </a:r>
                      <a:r>
                        <a:rPr lang="en-GB" sz="2000" dirty="0" smtClean="0"/>
                        <a:t> la </a:t>
                      </a:r>
                      <a:r>
                        <a:rPr lang="en-GB" sz="2000" dirty="0" err="1" smtClean="0"/>
                        <a:t>historia</a:t>
                      </a:r>
                      <a:r>
                        <a:rPr lang="en-GB" sz="2000" dirty="0" smtClean="0"/>
                        <a:t> de…</a:t>
                      </a:r>
                      <a:endParaRPr lang="fr-FR" sz="2000" dirty="0"/>
                    </a:p>
                  </a:txBody>
                  <a:tcPr anchor="ctr"/>
                </a:tc>
              </a:tr>
              <a:tr h="702674">
                <a:tc>
                  <a:txBody>
                    <a:bodyPr/>
                    <a:lstStyle/>
                    <a:p>
                      <a:r>
                        <a:rPr lang="en-GB" sz="1800" dirty="0" smtClean="0"/>
                        <a:t>Los </a:t>
                      </a:r>
                      <a:r>
                        <a:rPr lang="en-GB" sz="1800" dirty="0" err="1" smtClean="0"/>
                        <a:t>personajes</a:t>
                      </a:r>
                      <a:r>
                        <a:rPr lang="en-GB" sz="1800" dirty="0" smtClean="0"/>
                        <a:t> </a:t>
                      </a:r>
                      <a:r>
                        <a:rPr lang="en-GB" sz="1800" dirty="0" err="1" smtClean="0"/>
                        <a:t>principales</a:t>
                      </a:r>
                      <a:endParaRPr lang="fr-FR" sz="1800" dirty="0"/>
                    </a:p>
                  </a:txBody>
                  <a:tcPr anchor="ctr"/>
                </a:tc>
                <a:tc>
                  <a:txBody>
                    <a:bodyPr/>
                    <a:lstStyle/>
                    <a:p>
                      <a:r>
                        <a:rPr lang="en-GB" sz="2000" dirty="0" smtClean="0"/>
                        <a:t>4</a:t>
                      </a:r>
                      <a:r>
                        <a:rPr lang="en-GB" sz="2000" baseline="0" dirty="0" smtClean="0"/>
                        <a:t> </a:t>
                      </a:r>
                      <a:r>
                        <a:rPr lang="en-GB" sz="2000" dirty="0" smtClean="0"/>
                        <a:t>Los </a:t>
                      </a:r>
                      <a:r>
                        <a:rPr lang="en-GB" sz="2000" dirty="0" err="1" smtClean="0"/>
                        <a:t>personajes</a:t>
                      </a:r>
                      <a:r>
                        <a:rPr lang="en-GB" sz="2000" dirty="0" smtClean="0"/>
                        <a:t> </a:t>
                      </a:r>
                      <a:r>
                        <a:rPr lang="en-GB" sz="2000" dirty="0" err="1" smtClean="0"/>
                        <a:t>principales</a:t>
                      </a:r>
                      <a:r>
                        <a:rPr lang="en-GB" sz="2000" dirty="0" smtClean="0"/>
                        <a:t> son…</a:t>
                      </a:r>
                      <a:endParaRPr lang="fr-FR" sz="2000" dirty="0"/>
                    </a:p>
                  </a:txBody>
                  <a:tcPr anchor="ctr"/>
                </a:tc>
              </a:tr>
              <a:tr h="945237">
                <a:tc>
                  <a:txBody>
                    <a:bodyPr/>
                    <a:lstStyle/>
                    <a:p>
                      <a:r>
                        <a:rPr lang="en-GB" sz="1800" dirty="0" smtClean="0"/>
                        <a:t>Los</a:t>
                      </a:r>
                      <a:r>
                        <a:rPr lang="en-GB" sz="1800" baseline="0" dirty="0" smtClean="0"/>
                        <a:t> </a:t>
                      </a:r>
                      <a:r>
                        <a:rPr lang="en-GB" sz="1800" baseline="0" dirty="0" err="1" smtClean="0"/>
                        <a:t>actores</a:t>
                      </a:r>
                      <a:endParaRPr lang="fr-FR" sz="1800" dirty="0"/>
                    </a:p>
                  </a:txBody>
                  <a:tcPr anchor="ctr"/>
                </a:tc>
                <a:tc>
                  <a:txBody>
                    <a:bodyPr/>
                    <a:lstStyle/>
                    <a:p>
                      <a:r>
                        <a:rPr lang="en-GB" sz="2000" dirty="0" smtClean="0"/>
                        <a:t>5 _____ </a:t>
                      </a:r>
                      <a:r>
                        <a:rPr lang="en-GB" sz="2000" dirty="0" err="1" smtClean="0"/>
                        <a:t>interpreta</a:t>
                      </a:r>
                      <a:r>
                        <a:rPr lang="en-GB" sz="2000" dirty="0" smtClean="0"/>
                        <a:t> a _______</a:t>
                      </a:r>
                      <a:br>
                        <a:rPr lang="en-GB" sz="2000" dirty="0" smtClean="0"/>
                      </a:br>
                      <a:r>
                        <a:rPr lang="en-GB" sz="2000" dirty="0" smtClean="0"/>
                        <a:t>6 _____</a:t>
                      </a:r>
                      <a:r>
                        <a:rPr lang="en-GB" sz="2000" baseline="0" dirty="0" smtClean="0"/>
                        <a:t> </a:t>
                      </a:r>
                      <a:r>
                        <a:rPr lang="en-GB" sz="2000" baseline="0" dirty="0" err="1" smtClean="0"/>
                        <a:t>juega</a:t>
                      </a:r>
                      <a:r>
                        <a:rPr lang="en-GB" sz="2000" baseline="0" dirty="0" smtClean="0"/>
                        <a:t> el </a:t>
                      </a:r>
                      <a:r>
                        <a:rPr lang="en-GB" sz="2000" baseline="0" dirty="0" err="1" smtClean="0"/>
                        <a:t>papel</a:t>
                      </a:r>
                      <a:r>
                        <a:rPr lang="en-GB" sz="2000" baseline="0" dirty="0" smtClean="0"/>
                        <a:t> de____</a:t>
                      </a:r>
                      <a:endParaRPr lang="fr-FR" sz="2000" dirty="0"/>
                    </a:p>
                  </a:txBody>
                  <a:tcPr anchor="ctr"/>
                </a:tc>
              </a:tr>
              <a:tr h="945237">
                <a:tc>
                  <a:txBody>
                    <a:bodyPr/>
                    <a:lstStyle/>
                    <a:p>
                      <a:r>
                        <a:rPr lang="en-GB" sz="1800" dirty="0" smtClean="0"/>
                        <a:t>el</a:t>
                      </a:r>
                      <a:r>
                        <a:rPr lang="en-GB" sz="1800" baseline="0" dirty="0" smtClean="0"/>
                        <a:t> </a:t>
                      </a:r>
                      <a:r>
                        <a:rPr lang="en-GB" sz="1800" baseline="0" dirty="0" err="1" smtClean="0"/>
                        <a:t>lugar</a:t>
                      </a:r>
                      <a:endParaRPr lang="fr-FR" sz="1800" dirty="0"/>
                    </a:p>
                  </a:txBody>
                  <a:tcPr anchor="ctr"/>
                </a:tc>
                <a:tc>
                  <a:txBody>
                    <a:bodyPr/>
                    <a:lstStyle/>
                    <a:p>
                      <a:r>
                        <a:rPr lang="en-GB" sz="2000" dirty="0" smtClean="0"/>
                        <a:t>7 La </a:t>
                      </a:r>
                      <a:r>
                        <a:rPr lang="en-GB" sz="2000" dirty="0" err="1" smtClean="0"/>
                        <a:t>acción</a:t>
                      </a:r>
                      <a:r>
                        <a:rPr lang="en-GB" sz="2000" dirty="0" smtClean="0"/>
                        <a:t> </a:t>
                      </a:r>
                      <a:r>
                        <a:rPr lang="en-GB" sz="2000" dirty="0" err="1" smtClean="0"/>
                        <a:t>tiene</a:t>
                      </a:r>
                      <a:r>
                        <a:rPr lang="en-GB" sz="2000" dirty="0" smtClean="0"/>
                        <a:t> </a:t>
                      </a:r>
                      <a:r>
                        <a:rPr lang="en-GB" sz="2000" dirty="0" err="1" smtClean="0"/>
                        <a:t>lugar</a:t>
                      </a:r>
                      <a:r>
                        <a:rPr lang="en-GB" sz="2000" baseline="0" dirty="0" smtClean="0"/>
                        <a:t> en…………….</a:t>
                      </a:r>
                      <a:endParaRPr lang="fr-FR" sz="2000" dirty="0"/>
                    </a:p>
                  </a:txBody>
                  <a:tcPr anchor="ctr"/>
                </a:tc>
              </a:tr>
              <a:tr h="658801">
                <a:tc>
                  <a:txBody>
                    <a:bodyPr/>
                    <a:lstStyle/>
                    <a:p>
                      <a:r>
                        <a:rPr lang="en-GB" sz="1800" dirty="0" smtClean="0"/>
                        <a:t>El </a:t>
                      </a:r>
                      <a:r>
                        <a:rPr lang="en-GB" sz="1800" dirty="0" err="1" smtClean="0"/>
                        <a:t>inicio</a:t>
                      </a:r>
                      <a:endParaRPr lang="fr-FR" sz="1800" dirty="0"/>
                    </a:p>
                  </a:txBody>
                  <a:tcPr anchor="ctr"/>
                </a:tc>
                <a:tc>
                  <a:txBody>
                    <a:bodyPr/>
                    <a:lstStyle/>
                    <a:p>
                      <a:r>
                        <a:rPr lang="en-GB" sz="2000" dirty="0" smtClean="0"/>
                        <a:t>8 La </a:t>
                      </a:r>
                      <a:r>
                        <a:rPr lang="en-GB" sz="2000" dirty="0" err="1" smtClean="0"/>
                        <a:t>historia</a:t>
                      </a:r>
                      <a:r>
                        <a:rPr lang="en-GB" sz="2000" dirty="0" smtClean="0"/>
                        <a:t> </a:t>
                      </a:r>
                      <a:r>
                        <a:rPr lang="en-GB" sz="2000" dirty="0" err="1" smtClean="0"/>
                        <a:t>empieza</a:t>
                      </a:r>
                      <a:r>
                        <a:rPr lang="en-GB" sz="2000" baseline="0" dirty="0" smtClean="0"/>
                        <a:t> con </a:t>
                      </a:r>
                      <a:r>
                        <a:rPr lang="en-GB" sz="2000" baseline="0" dirty="0" err="1" smtClean="0"/>
                        <a:t>una</a:t>
                      </a:r>
                      <a:r>
                        <a:rPr lang="en-GB" sz="2000" baseline="0" dirty="0" smtClean="0"/>
                        <a:t> </a:t>
                      </a:r>
                      <a:r>
                        <a:rPr lang="en-GB" sz="2000" baseline="0" dirty="0" err="1" smtClean="0"/>
                        <a:t>escena</a:t>
                      </a:r>
                      <a:r>
                        <a:rPr lang="en-GB" sz="2000" baseline="0" dirty="0" smtClean="0"/>
                        <a:t>…</a:t>
                      </a:r>
                      <a:endParaRPr lang="fr-FR" sz="2000" dirty="0"/>
                    </a:p>
                  </a:txBody>
                  <a:tcPr anchor="ctr"/>
                </a:tc>
              </a:tr>
              <a:tr h="702674">
                <a:tc>
                  <a:txBody>
                    <a:bodyPr/>
                    <a:lstStyle/>
                    <a:p>
                      <a:r>
                        <a:rPr lang="en-GB" sz="1800" dirty="0" smtClean="0"/>
                        <a:t>La </a:t>
                      </a:r>
                      <a:r>
                        <a:rPr lang="en-GB" sz="1800" dirty="0" err="1" smtClean="0"/>
                        <a:t>historia</a:t>
                      </a:r>
                      <a:r>
                        <a:rPr lang="en-GB" sz="1800" baseline="0" dirty="0" smtClean="0"/>
                        <a:t> </a:t>
                      </a:r>
                      <a:r>
                        <a:rPr lang="en-GB" sz="1800" baseline="0" dirty="0" err="1" smtClean="0"/>
                        <a:t>continúa</a:t>
                      </a:r>
                      <a:r>
                        <a:rPr lang="en-GB" sz="1800" baseline="0" dirty="0" smtClean="0"/>
                        <a:t>…</a:t>
                      </a:r>
                      <a:endParaRPr lang="fr-FR" sz="1800" dirty="0"/>
                    </a:p>
                  </a:txBody>
                  <a:tcPr anchor="ctr"/>
                </a:tc>
                <a:tc>
                  <a:txBody>
                    <a:bodyPr/>
                    <a:lstStyle/>
                    <a:p>
                      <a:r>
                        <a:rPr lang="en-GB" sz="2000" dirty="0" smtClean="0"/>
                        <a:t>9 ________________________________________________</a:t>
                      </a:r>
                      <a:endParaRPr lang="fr-FR" sz="2000" dirty="0"/>
                    </a:p>
                  </a:txBody>
                  <a:tcPr anchor="ctr"/>
                </a:tc>
              </a:tr>
              <a:tr h="658801">
                <a:tc>
                  <a:txBody>
                    <a:bodyPr/>
                    <a:lstStyle/>
                    <a:p>
                      <a:r>
                        <a:rPr lang="en-GB" sz="1800" dirty="0" smtClean="0"/>
                        <a:t>El fin</a:t>
                      </a:r>
                      <a:endParaRPr lang="fr-FR" sz="1800" dirty="0"/>
                    </a:p>
                  </a:txBody>
                  <a:tcPr anchor="ctr"/>
                </a:tc>
                <a:tc>
                  <a:txBody>
                    <a:bodyPr/>
                    <a:lstStyle/>
                    <a:p>
                      <a:r>
                        <a:rPr lang="en-GB" sz="2000" dirty="0" smtClean="0"/>
                        <a:t>10 </a:t>
                      </a:r>
                      <a:r>
                        <a:rPr lang="en-GB" sz="2000" dirty="0" err="1" smtClean="0"/>
                        <a:t>Es</a:t>
                      </a:r>
                      <a:r>
                        <a:rPr lang="en-GB" sz="2000" dirty="0" smtClean="0"/>
                        <a:t> un fin ______. </a:t>
                      </a:r>
                      <a:r>
                        <a:rPr lang="en-GB" sz="2000" dirty="0" err="1" smtClean="0"/>
                        <a:t>Termina</a:t>
                      </a:r>
                      <a:r>
                        <a:rPr lang="en-GB" sz="2000" dirty="0" smtClean="0"/>
                        <a:t> con…</a:t>
                      </a:r>
                      <a:endParaRPr lang="fr-FR" sz="2000" dirty="0"/>
                    </a:p>
                  </a:txBody>
                  <a:tcPr anchor="ctr"/>
                </a:tc>
              </a:tr>
            </a:tbl>
          </a:graphicData>
        </a:graphic>
      </p:graphicFrame>
    </p:spTree>
    <p:extLst>
      <p:ext uri="{BB962C8B-B14F-4D97-AF65-F5344CB8AC3E}">
        <p14:creationId xmlns:p14="http://schemas.microsoft.com/office/powerpoint/2010/main" val="3152295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66" y="188640"/>
            <a:ext cx="9073008" cy="6463308"/>
          </a:xfrm>
          <a:prstGeom prst="rect">
            <a:avLst/>
          </a:prstGeom>
        </p:spPr>
        <p:txBody>
          <a:bodyPr wrap="square">
            <a:spAutoFit/>
          </a:bodyPr>
          <a:lstStyle/>
          <a:p>
            <a:r>
              <a:rPr lang="es-ES_tradnl" b="1" dirty="0"/>
              <a:t>Tipo de película, los personajes, los actores</a:t>
            </a:r>
            <a:r>
              <a:rPr lang="es-ES_tradnl" dirty="0"/>
              <a:t/>
            </a:r>
            <a:br>
              <a:rPr lang="es-ES_tradnl" dirty="0"/>
            </a:br>
            <a:r>
              <a:rPr lang="es-ES_tradnl" dirty="0"/>
              <a:t>Es la historia de un ogro verde que se llama </a:t>
            </a:r>
            <a:r>
              <a:rPr lang="es-ES_tradnl" dirty="0" err="1"/>
              <a:t>Shrek</a:t>
            </a:r>
            <a:r>
              <a:rPr lang="es-ES_tradnl" dirty="0"/>
              <a:t>. Es ficción, y son dibujos animados. Los personajes principales son </a:t>
            </a:r>
            <a:r>
              <a:rPr lang="es-ES_tradnl" dirty="0" err="1"/>
              <a:t>Shrek</a:t>
            </a:r>
            <a:r>
              <a:rPr lang="es-ES_tradnl" dirty="0"/>
              <a:t>, el Burro, la princesa Fiona y </a:t>
            </a:r>
            <a:r>
              <a:rPr lang="es-ES_tradnl" dirty="0" err="1"/>
              <a:t>Rumplestiltskin</a:t>
            </a:r>
            <a:r>
              <a:rPr lang="es-ES_tradnl" dirty="0"/>
              <a:t>. Los personajes son interpretados por actores conocidos: Mike Myers da la voz a </a:t>
            </a:r>
            <a:r>
              <a:rPr lang="es-ES_tradnl" dirty="0" err="1"/>
              <a:t>Shrek</a:t>
            </a:r>
            <a:r>
              <a:rPr lang="es-ES_tradnl" dirty="0"/>
              <a:t>, Eddie Murphy da la voz al Burro, y Cameron </a:t>
            </a:r>
            <a:r>
              <a:rPr lang="es-ES_tradnl" dirty="0" err="1"/>
              <a:t>Diaz</a:t>
            </a:r>
            <a:r>
              <a:rPr lang="es-ES_tradnl" dirty="0"/>
              <a:t> da la voz a Fiona</a:t>
            </a:r>
            <a:r>
              <a:rPr lang="es-ES_tradnl" dirty="0" smtClean="0"/>
              <a:t>.</a:t>
            </a:r>
            <a:r>
              <a:rPr lang="es-ES_tradnl" dirty="0"/>
              <a:t/>
            </a:r>
            <a:br>
              <a:rPr lang="es-ES_tradnl" dirty="0"/>
            </a:br>
            <a:r>
              <a:rPr lang="es-ES_tradnl" b="1" dirty="0"/>
              <a:t>El lugar</a:t>
            </a:r>
            <a:r>
              <a:rPr lang="es-ES_tradnl" dirty="0"/>
              <a:t/>
            </a:r>
            <a:br>
              <a:rPr lang="es-ES_tradnl" dirty="0"/>
            </a:br>
            <a:r>
              <a:rPr lang="es-ES_tradnl" dirty="0"/>
              <a:t>La acción transcurre en un lugar imaginario que se llama </a:t>
            </a:r>
            <a:r>
              <a:rPr lang="es-ES_tradnl" dirty="0" err="1"/>
              <a:t>Far</a:t>
            </a:r>
            <a:r>
              <a:rPr lang="es-ES_tradnl" dirty="0"/>
              <a:t> </a:t>
            </a:r>
            <a:r>
              <a:rPr lang="es-ES_tradnl" dirty="0" err="1"/>
              <a:t>Far</a:t>
            </a:r>
            <a:r>
              <a:rPr lang="es-ES_tradnl" dirty="0"/>
              <a:t> </a:t>
            </a:r>
            <a:r>
              <a:rPr lang="es-ES_tradnl" dirty="0" err="1"/>
              <a:t>Away</a:t>
            </a:r>
            <a:r>
              <a:rPr lang="es-ES_tradnl" dirty="0"/>
              <a:t> y también en un universo alternativo.</a:t>
            </a:r>
            <a:endParaRPr lang="fr-FR" dirty="0"/>
          </a:p>
          <a:p>
            <a:r>
              <a:rPr lang="es-ES_tradnl" b="1" dirty="0"/>
              <a:t>El principio</a:t>
            </a:r>
            <a:r>
              <a:rPr lang="es-ES_tradnl" dirty="0"/>
              <a:t/>
            </a:r>
            <a:br>
              <a:rPr lang="es-ES_tradnl" dirty="0"/>
            </a:br>
            <a:r>
              <a:rPr lang="es-ES_tradnl" dirty="0"/>
              <a:t>La historia empieza  con una escena de la vida doméstica : </a:t>
            </a:r>
            <a:r>
              <a:rPr lang="es-ES_tradnl" dirty="0" err="1"/>
              <a:t>Shrek</a:t>
            </a:r>
            <a:r>
              <a:rPr lang="es-ES_tradnl" dirty="0"/>
              <a:t> está casado con la princesa Fiona y viven felices para siempre con sus tres hijos. Sin embargo, </a:t>
            </a:r>
            <a:r>
              <a:rPr lang="es-ES_tradnl" dirty="0" err="1"/>
              <a:t>Shrek</a:t>
            </a:r>
            <a:r>
              <a:rPr lang="es-ES_tradnl" dirty="0"/>
              <a:t> se encuentra en un crisis de los cuarenta y no está contento. Tiene nostalgia por los tiempos antiguos. </a:t>
            </a:r>
            <a:br>
              <a:rPr lang="es-ES_tradnl" dirty="0"/>
            </a:br>
            <a:r>
              <a:rPr lang="es-ES_tradnl" b="1" dirty="0"/>
              <a:t>La historia continúa…</a:t>
            </a:r>
            <a:br>
              <a:rPr lang="es-ES_tradnl" b="1" dirty="0"/>
            </a:br>
            <a:r>
              <a:rPr lang="es-ES_tradnl" dirty="0" err="1"/>
              <a:t>Shrek</a:t>
            </a:r>
            <a:r>
              <a:rPr lang="es-ES_tradnl" dirty="0"/>
              <a:t> cae en la trampa de firmar un pacto con </a:t>
            </a:r>
            <a:r>
              <a:rPr lang="es-ES_tradnl" dirty="0" err="1"/>
              <a:t>Rumpelstiltskin</a:t>
            </a:r>
            <a:r>
              <a:rPr lang="es-ES_tradnl" dirty="0"/>
              <a:t> : el villano </a:t>
            </a:r>
            <a:r>
              <a:rPr lang="es-ES_tradnl" dirty="0" err="1"/>
              <a:t>Rumpelstiltskin</a:t>
            </a:r>
            <a:r>
              <a:rPr lang="es-ES_tradnl" dirty="0"/>
              <a:t> se convierte en el rey, mientras que </a:t>
            </a:r>
            <a:r>
              <a:rPr lang="es-ES_tradnl" dirty="0" err="1"/>
              <a:t>Shrek</a:t>
            </a:r>
            <a:r>
              <a:rPr lang="es-ES_tradnl" dirty="0"/>
              <a:t> se encuentra en un universo alternativo.  ¡Qué desastre!</a:t>
            </a:r>
            <a:br>
              <a:rPr lang="es-ES_tradnl" dirty="0"/>
            </a:br>
            <a:r>
              <a:rPr lang="es-ES_tradnl" dirty="0"/>
              <a:t>Para volver a la realidad y a su familia, </a:t>
            </a:r>
            <a:r>
              <a:rPr lang="es-ES_tradnl" dirty="0" err="1"/>
              <a:t>Shrek</a:t>
            </a:r>
            <a:r>
              <a:rPr lang="es-ES_tradnl" dirty="0"/>
              <a:t> tiene que hacer un viaje en busca de Fiona, y vencer al villano </a:t>
            </a:r>
            <a:r>
              <a:rPr lang="es-ES_tradnl" dirty="0" err="1"/>
              <a:t>Rumpelstiltskin</a:t>
            </a:r>
            <a:r>
              <a:rPr lang="es-ES_tradnl" dirty="0"/>
              <a:t>. </a:t>
            </a:r>
            <a:br>
              <a:rPr lang="es-ES_tradnl" dirty="0"/>
            </a:br>
            <a:r>
              <a:rPr lang="es-ES_tradnl" b="1" dirty="0"/>
              <a:t>El fin</a:t>
            </a:r>
            <a:br>
              <a:rPr lang="es-ES_tradnl" b="1" dirty="0"/>
            </a:br>
            <a:r>
              <a:rPr lang="es-ES_tradnl" dirty="0"/>
              <a:t>Al final, </a:t>
            </a:r>
            <a:r>
              <a:rPr lang="es-ES_tradnl" dirty="0" err="1"/>
              <a:t>Shrek</a:t>
            </a:r>
            <a:r>
              <a:rPr lang="es-ES_tradnl" dirty="0"/>
              <a:t> y sus amigos salen victoriosos. La historia termina con la vuelta de </a:t>
            </a:r>
            <a:r>
              <a:rPr lang="es-ES_tradnl" dirty="0" err="1"/>
              <a:t>Shrek</a:t>
            </a:r>
            <a:r>
              <a:rPr lang="es-ES_tradnl" dirty="0"/>
              <a:t> al presente, y en la última escena </a:t>
            </a:r>
            <a:r>
              <a:rPr lang="es-ES_tradnl" dirty="0" err="1"/>
              <a:t>Shrek</a:t>
            </a:r>
            <a:r>
              <a:rPr lang="es-ES_tradnl" dirty="0"/>
              <a:t> se encuentra con su mujer Fiona y sus tres hijos. Es un final feliz. </a:t>
            </a:r>
            <a:br>
              <a:rPr lang="es-ES_tradnl" dirty="0"/>
            </a:br>
            <a:endParaRPr lang="fr-FR" dirty="0"/>
          </a:p>
        </p:txBody>
      </p:sp>
    </p:spTree>
    <p:extLst>
      <p:ext uri="{BB962C8B-B14F-4D97-AF65-F5344CB8AC3E}">
        <p14:creationId xmlns:p14="http://schemas.microsoft.com/office/powerpoint/2010/main" val="645044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Write a paragraph</a:t>
            </a:r>
            <a:endParaRPr lang="fr-FR" b="1" dirty="0"/>
          </a:p>
        </p:txBody>
      </p:sp>
      <p:sp>
        <p:nvSpPr>
          <p:cNvPr id="3" name="Content Placeholder 2"/>
          <p:cNvSpPr>
            <a:spLocks noGrp="1"/>
          </p:cNvSpPr>
          <p:nvPr>
            <p:ph sz="half" idx="1"/>
          </p:nvPr>
        </p:nvSpPr>
        <p:spPr>
          <a:xfrm>
            <a:off x="457200" y="1268760"/>
            <a:ext cx="4038600" cy="5184576"/>
          </a:xfrm>
        </p:spPr>
        <p:txBody>
          <a:bodyPr>
            <a:normAutofit fontScale="85000" lnSpcReduction="20000"/>
          </a:bodyPr>
          <a:lstStyle/>
          <a:p>
            <a:r>
              <a:rPr lang="en-GB" dirty="0" smtClean="0"/>
              <a:t>Say if you like going to the cinema and why</a:t>
            </a:r>
          </a:p>
          <a:p>
            <a:r>
              <a:rPr lang="en-GB" dirty="0" smtClean="0"/>
              <a:t>Say whether you prefer watching films in the cinema or on TV and why</a:t>
            </a:r>
          </a:p>
          <a:p>
            <a:r>
              <a:rPr lang="en-GB" dirty="0" smtClean="0"/>
              <a:t>Say what types of film you like and dislike and why</a:t>
            </a:r>
          </a:p>
          <a:p>
            <a:r>
              <a:rPr lang="en-GB" b="1" dirty="0" smtClean="0"/>
              <a:t>EXTRA: </a:t>
            </a:r>
            <a:r>
              <a:rPr lang="en-GB" b="1" i="1" dirty="0" smtClean="0"/>
              <a:t>mention what films your friends or family like</a:t>
            </a:r>
            <a:endParaRPr lang="en-GB" b="1" dirty="0" smtClean="0"/>
          </a:p>
          <a:p>
            <a:r>
              <a:rPr lang="en-GB" dirty="0" smtClean="0"/>
              <a:t>Say which is your favourite film at the moment and say what type of film it is</a:t>
            </a:r>
          </a:p>
          <a:p>
            <a:r>
              <a:rPr lang="en-GB" b="1" dirty="0" smtClean="0"/>
              <a:t>EXTRA: </a:t>
            </a:r>
            <a:r>
              <a:rPr lang="en-GB" b="1" i="1" dirty="0" smtClean="0"/>
              <a:t>give 2 more details about the film (using your GCSE guide)</a:t>
            </a:r>
            <a:endParaRPr lang="en-GB" b="1" dirty="0" smtClean="0"/>
          </a:p>
          <a:p>
            <a:endParaRPr lang="fr-FR" dirty="0"/>
          </a:p>
        </p:txBody>
      </p:sp>
      <p:sp>
        <p:nvSpPr>
          <p:cNvPr id="4" name="Content Placeholder 3"/>
          <p:cNvSpPr>
            <a:spLocks noGrp="1"/>
          </p:cNvSpPr>
          <p:nvPr>
            <p:ph sz="half" idx="2"/>
          </p:nvPr>
        </p:nvSpPr>
        <p:spPr>
          <a:xfrm>
            <a:off x="4644008" y="1340768"/>
            <a:ext cx="4038600" cy="4525963"/>
          </a:xfrm>
        </p:spPr>
        <p:txBody>
          <a:bodyPr>
            <a:normAutofit fontScale="85000" lnSpcReduction="20000"/>
          </a:bodyPr>
          <a:lstStyle/>
          <a:p>
            <a:pPr marL="0" indent="0">
              <a:buNone/>
            </a:pPr>
            <a:r>
              <a:rPr lang="en-GB" dirty="0" smtClean="0"/>
              <a:t>This is homework for Monday after half-term.  </a:t>
            </a:r>
          </a:p>
          <a:p>
            <a:pPr marL="0" indent="0">
              <a:buNone/>
            </a:pPr>
            <a:r>
              <a:rPr lang="en-GB" dirty="0" smtClean="0"/>
              <a:t>Do it this week so you can relax during the holiday!</a:t>
            </a:r>
          </a:p>
          <a:p>
            <a:pPr marL="0" indent="0">
              <a:buNone/>
            </a:pPr>
            <a:endParaRPr lang="en-GB" dirty="0"/>
          </a:p>
          <a:p>
            <a:pPr marL="0" indent="0">
              <a:buNone/>
            </a:pPr>
            <a:r>
              <a:rPr lang="en-GB" dirty="0" smtClean="0"/>
              <a:t>When you have finished calculate your</a:t>
            </a:r>
            <a:r>
              <a:rPr lang="es-ES_tradnl" b="1" dirty="0" smtClean="0"/>
              <a:t> </a:t>
            </a:r>
            <a:r>
              <a:rPr lang="es-ES_tradnl" b="1" dirty="0" err="1" smtClean="0"/>
              <a:t>average</a:t>
            </a:r>
            <a:r>
              <a:rPr lang="es-ES_tradnl" b="1" dirty="0" smtClean="0"/>
              <a:t> </a:t>
            </a:r>
            <a:r>
              <a:rPr lang="es-ES_tradnl" b="1" dirty="0" err="1" smtClean="0"/>
              <a:t>sentence</a:t>
            </a:r>
            <a:r>
              <a:rPr lang="es-ES_tradnl" b="1" dirty="0" smtClean="0"/>
              <a:t> </a:t>
            </a:r>
            <a:r>
              <a:rPr lang="es-ES_tradnl" b="1" dirty="0" err="1" smtClean="0"/>
              <a:t>length</a:t>
            </a:r>
            <a:r>
              <a:rPr lang="es-ES_tradnl" b="1" dirty="0" smtClean="0"/>
              <a:t>? </a:t>
            </a:r>
            <a:r>
              <a:rPr lang="es-ES_tradnl" i="1" dirty="0" smtClean="0"/>
              <a:t>(i.e. </a:t>
            </a:r>
            <a:r>
              <a:rPr lang="es-ES_tradnl" i="1" dirty="0" err="1" smtClean="0"/>
              <a:t>the</a:t>
            </a:r>
            <a:r>
              <a:rPr lang="es-ES_tradnl" i="1" dirty="0" smtClean="0"/>
              <a:t> total </a:t>
            </a:r>
            <a:r>
              <a:rPr lang="es-ES_tradnl" i="1" dirty="0" err="1" smtClean="0"/>
              <a:t>number</a:t>
            </a:r>
            <a:r>
              <a:rPr lang="es-ES_tradnl" i="1" dirty="0" smtClean="0"/>
              <a:t> of </a:t>
            </a:r>
            <a:r>
              <a:rPr lang="es-ES_tradnl" i="1" dirty="0" err="1" smtClean="0"/>
              <a:t>words</a:t>
            </a:r>
            <a:r>
              <a:rPr lang="es-ES_tradnl" i="1" dirty="0" smtClean="0"/>
              <a:t> </a:t>
            </a:r>
            <a:r>
              <a:rPr lang="es-ES_tradnl" i="1" dirty="0" err="1" smtClean="0"/>
              <a:t>divided</a:t>
            </a:r>
            <a:r>
              <a:rPr lang="es-ES_tradnl" i="1" dirty="0" smtClean="0"/>
              <a:t> </a:t>
            </a:r>
            <a:r>
              <a:rPr lang="es-ES_tradnl" i="1" dirty="0" err="1" smtClean="0"/>
              <a:t>by</a:t>
            </a:r>
            <a:r>
              <a:rPr lang="es-ES_tradnl" i="1" dirty="0" smtClean="0"/>
              <a:t> </a:t>
            </a:r>
            <a:r>
              <a:rPr lang="es-ES_tradnl" i="1" dirty="0" err="1" smtClean="0"/>
              <a:t>the</a:t>
            </a:r>
            <a:r>
              <a:rPr lang="es-ES_tradnl" i="1" dirty="0" smtClean="0"/>
              <a:t> </a:t>
            </a:r>
            <a:r>
              <a:rPr lang="es-ES_tradnl" i="1" dirty="0" err="1" smtClean="0"/>
              <a:t>number</a:t>
            </a:r>
            <a:r>
              <a:rPr lang="es-ES_tradnl" i="1" dirty="0" smtClean="0"/>
              <a:t> of </a:t>
            </a:r>
            <a:r>
              <a:rPr lang="es-ES_tradnl" i="1" dirty="0" err="1" smtClean="0"/>
              <a:t>sentences</a:t>
            </a:r>
            <a:r>
              <a:rPr lang="es-ES_tradnl" i="1" dirty="0" smtClean="0"/>
              <a:t>.  </a:t>
            </a:r>
            <a:r>
              <a:rPr lang="es-ES_tradnl" i="1" dirty="0" err="1" smtClean="0"/>
              <a:t>Is</a:t>
            </a:r>
            <a:r>
              <a:rPr lang="es-ES_tradnl" i="1" dirty="0" smtClean="0"/>
              <a:t> </a:t>
            </a:r>
            <a:r>
              <a:rPr lang="es-ES_tradnl" i="1" dirty="0" err="1" smtClean="0"/>
              <a:t>it</a:t>
            </a:r>
            <a:r>
              <a:rPr lang="es-ES_tradnl" i="1" dirty="0" smtClean="0"/>
              <a:t> &gt; </a:t>
            </a:r>
            <a:r>
              <a:rPr lang="es-ES_tradnl" i="1" dirty="0" err="1" smtClean="0"/>
              <a:t>or</a:t>
            </a:r>
            <a:r>
              <a:rPr lang="es-ES_tradnl" i="1" dirty="0" smtClean="0"/>
              <a:t> &lt; 10?</a:t>
            </a:r>
            <a:br>
              <a:rPr lang="es-ES_tradnl" i="1" dirty="0" smtClean="0"/>
            </a:br>
            <a:r>
              <a:rPr lang="es-ES_tradnl" sz="5400" b="1" i="1" dirty="0" smtClean="0"/>
              <a:t>ASL  = ? </a:t>
            </a:r>
            <a:r>
              <a:rPr lang="es-ES_tradnl" sz="5400" b="1" i="1" dirty="0" err="1" smtClean="0"/>
              <a:t>words</a:t>
            </a:r>
            <a:endParaRPr lang="en-GB" sz="5400" b="1" dirty="0" smtClean="0"/>
          </a:p>
          <a:p>
            <a:pPr marL="0" indent="0">
              <a:buNone/>
            </a:pPr>
            <a:endParaRPr lang="fr-FR" dirty="0"/>
          </a:p>
        </p:txBody>
      </p:sp>
    </p:spTree>
    <p:extLst>
      <p:ext uri="{BB962C8B-B14F-4D97-AF65-F5344CB8AC3E}">
        <p14:creationId xmlns:p14="http://schemas.microsoft.com/office/powerpoint/2010/main" val="2586398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Las </a:t>
            </a:r>
            <a:r>
              <a:rPr lang="en-GB" b="1" dirty="0" err="1" smtClean="0"/>
              <a:t>películas</a:t>
            </a:r>
            <a:r>
              <a:rPr lang="en-GB" b="1" dirty="0" smtClean="0"/>
              <a:t> y el cine</a:t>
            </a:r>
            <a:endParaRPr lang="fr-FR" b="1" dirty="0"/>
          </a:p>
        </p:txBody>
      </p:sp>
      <p:sp>
        <p:nvSpPr>
          <p:cNvPr id="3" name="Content Placeholder 2"/>
          <p:cNvSpPr>
            <a:spLocks noGrp="1"/>
          </p:cNvSpPr>
          <p:nvPr>
            <p:ph idx="1"/>
          </p:nvPr>
        </p:nvSpPr>
        <p:spPr/>
        <p:txBody>
          <a:bodyPr/>
          <a:lstStyle/>
          <a:p>
            <a:r>
              <a:rPr lang="en-GB" b="1" dirty="0" err="1" smtClean="0"/>
              <a:t>Opiniones</a:t>
            </a:r>
            <a:r>
              <a:rPr lang="en-GB" b="1" dirty="0"/>
              <a:t> </a:t>
            </a:r>
            <a:r>
              <a:rPr lang="en-GB" b="1" dirty="0" err="1" smtClean="0"/>
              <a:t>generales</a:t>
            </a:r>
            <a:r>
              <a:rPr lang="en-GB" b="1" dirty="0" smtClean="0"/>
              <a:t> (cine y </a:t>
            </a:r>
            <a:r>
              <a:rPr lang="en-GB" b="1" dirty="0" err="1" smtClean="0"/>
              <a:t>películas</a:t>
            </a:r>
            <a:r>
              <a:rPr lang="en-GB" b="1" dirty="0" smtClean="0"/>
              <a:t>)</a:t>
            </a:r>
          </a:p>
          <a:p>
            <a:r>
              <a:rPr lang="en-GB" b="1" dirty="0" err="1" smtClean="0"/>
              <a:t>Una</a:t>
            </a:r>
            <a:r>
              <a:rPr lang="en-GB" b="1" dirty="0" smtClean="0"/>
              <a:t> </a:t>
            </a:r>
            <a:r>
              <a:rPr lang="en-GB" b="1" dirty="0" err="1" smtClean="0"/>
              <a:t>crítica</a:t>
            </a:r>
            <a:r>
              <a:rPr lang="en-GB" b="1" dirty="0" smtClean="0"/>
              <a:t> de </a:t>
            </a:r>
            <a:r>
              <a:rPr lang="en-GB" b="1" dirty="0" err="1" smtClean="0"/>
              <a:t>una</a:t>
            </a:r>
            <a:r>
              <a:rPr lang="en-GB" b="1" dirty="0" smtClean="0"/>
              <a:t> </a:t>
            </a:r>
            <a:r>
              <a:rPr lang="en-GB" b="1" dirty="0" err="1" smtClean="0"/>
              <a:t>película</a:t>
            </a:r>
            <a:r>
              <a:rPr lang="en-GB" b="1" dirty="0" smtClean="0"/>
              <a:t> </a:t>
            </a:r>
            <a:r>
              <a:rPr lang="en-GB" b="1" dirty="0" err="1" smtClean="0"/>
              <a:t>específica</a:t>
            </a:r>
            <a:endParaRPr lang="en-GB" b="1" dirty="0" smtClean="0"/>
          </a:p>
          <a:p>
            <a:r>
              <a:rPr lang="en-GB" b="1" dirty="0" err="1" smtClean="0"/>
              <a:t>Película</a:t>
            </a:r>
            <a:r>
              <a:rPr lang="en-GB" b="1" dirty="0" smtClean="0"/>
              <a:t> </a:t>
            </a:r>
            <a:r>
              <a:rPr lang="en-GB" b="1" dirty="0" err="1" smtClean="0"/>
              <a:t>favorita</a:t>
            </a:r>
            <a:r>
              <a:rPr lang="en-GB" b="1" dirty="0" smtClean="0"/>
              <a:t> (La </a:t>
            </a:r>
            <a:r>
              <a:rPr lang="en-GB" b="1" dirty="0" err="1" smtClean="0"/>
              <a:t>historia</a:t>
            </a:r>
            <a:r>
              <a:rPr lang="en-GB" b="1" dirty="0" smtClean="0"/>
              <a:t>, los </a:t>
            </a:r>
            <a:r>
              <a:rPr lang="en-GB" b="1" dirty="0" err="1" smtClean="0"/>
              <a:t>actores</a:t>
            </a:r>
            <a:r>
              <a:rPr lang="en-GB" b="1" dirty="0" smtClean="0"/>
              <a:t>, </a:t>
            </a:r>
            <a:r>
              <a:rPr lang="en-GB" b="1" dirty="0" err="1" smtClean="0"/>
              <a:t>etc</a:t>
            </a:r>
            <a:r>
              <a:rPr lang="en-GB" b="1" dirty="0" smtClean="0"/>
              <a:t> .)</a:t>
            </a:r>
          </a:p>
          <a:p>
            <a:r>
              <a:rPr lang="en-GB" b="1" dirty="0" smtClean="0"/>
              <a:t>Planes </a:t>
            </a:r>
            <a:r>
              <a:rPr lang="en-GB" b="1" dirty="0" err="1" smtClean="0"/>
              <a:t>para</a:t>
            </a:r>
            <a:r>
              <a:rPr lang="en-GB" b="1" dirty="0" smtClean="0"/>
              <a:t> la </a:t>
            </a:r>
            <a:r>
              <a:rPr lang="en-GB" b="1" dirty="0" err="1" smtClean="0"/>
              <a:t>próxima</a:t>
            </a:r>
            <a:r>
              <a:rPr lang="en-GB" b="1" dirty="0" smtClean="0"/>
              <a:t> </a:t>
            </a:r>
            <a:r>
              <a:rPr lang="en-GB" b="1" dirty="0" err="1" smtClean="0"/>
              <a:t>visita</a:t>
            </a:r>
            <a:r>
              <a:rPr lang="en-GB" b="1" dirty="0" smtClean="0"/>
              <a:t> al cine</a:t>
            </a:r>
            <a:endParaRPr lang="fr-FR" b="1" dirty="0"/>
          </a:p>
        </p:txBody>
      </p:sp>
      <p:sp>
        <p:nvSpPr>
          <p:cNvPr id="4" name="Oval 3"/>
          <p:cNvSpPr/>
          <p:nvPr/>
        </p:nvSpPr>
        <p:spPr>
          <a:xfrm>
            <a:off x="179512" y="2132856"/>
            <a:ext cx="7776864" cy="72008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6035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b="1" dirty="0" smtClean="0"/>
              <a:t>La </a:t>
            </a:r>
            <a:r>
              <a:rPr lang="en-GB" b="1" dirty="0" err="1" smtClean="0"/>
              <a:t>última</a:t>
            </a:r>
            <a:r>
              <a:rPr lang="en-GB" b="1" dirty="0" smtClean="0"/>
              <a:t> </a:t>
            </a:r>
            <a:r>
              <a:rPr lang="en-GB" b="1" dirty="0" err="1" smtClean="0"/>
              <a:t>película</a:t>
            </a:r>
            <a:r>
              <a:rPr lang="en-GB" b="1" dirty="0" smtClean="0"/>
              <a:t> </a:t>
            </a:r>
            <a:r>
              <a:rPr lang="en-GB" b="1" dirty="0" err="1" smtClean="0"/>
              <a:t>que</a:t>
            </a:r>
            <a:r>
              <a:rPr lang="en-GB" b="1" dirty="0" smtClean="0"/>
              <a:t> vi </a:t>
            </a:r>
            <a:r>
              <a:rPr lang="en-GB" b="1" dirty="0" err="1" smtClean="0"/>
              <a:t>fue</a:t>
            </a:r>
            <a:r>
              <a:rPr lang="en-GB" b="1" dirty="0" smtClean="0"/>
              <a:t>…</a:t>
            </a:r>
            <a:endParaRPr lang="fr-FR" b="1" dirty="0"/>
          </a:p>
        </p:txBody>
      </p:sp>
      <p:pic>
        <p:nvPicPr>
          <p:cNvPr id="4" name="Picture 3"/>
          <p:cNvPicPr/>
          <p:nvPr/>
        </p:nvPicPr>
        <p:blipFill>
          <a:blip r:embed="rId2"/>
          <a:stretch>
            <a:fillRect/>
          </a:stretch>
        </p:blipFill>
        <p:spPr>
          <a:xfrm>
            <a:off x="1043608" y="1304141"/>
            <a:ext cx="1944216" cy="2664296"/>
          </a:xfrm>
          <a:prstGeom prst="rect">
            <a:avLst/>
          </a:prstGeom>
          <a:ln>
            <a:noFill/>
          </a:ln>
          <a:effectLst>
            <a:outerShdw blurRad="292100" dist="139700" dir="2700000" algn="tl" rotWithShape="0">
              <a:srgbClr val="333333">
                <a:alpha val="65000"/>
              </a:srgbClr>
            </a:outerShdw>
          </a:effectLst>
        </p:spPr>
      </p:pic>
      <p:pic>
        <p:nvPicPr>
          <p:cNvPr id="5" name="Picture 4"/>
          <p:cNvPicPr/>
          <p:nvPr/>
        </p:nvPicPr>
        <p:blipFill>
          <a:blip r:embed="rId3"/>
          <a:stretch>
            <a:fillRect/>
          </a:stretch>
        </p:blipFill>
        <p:spPr>
          <a:xfrm>
            <a:off x="4283968" y="4116583"/>
            <a:ext cx="1944216" cy="2636975"/>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268760"/>
            <a:ext cx="1917165" cy="2664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5"/>
          <a:stretch>
            <a:fillRect/>
          </a:stretch>
        </p:blipFill>
        <p:spPr>
          <a:xfrm>
            <a:off x="3491880" y="1280801"/>
            <a:ext cx="1857995" cy="2664295"/>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6"/>
          <a:stretch>
            <a:fillRect/>
          </a:stretch>
        </p:blipFill>
        <p:spPr>
          <a:xfrm>
            <a:off x="1963513" y="4081442"/>
            <a:ext cx="2048622" cy="2672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48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¡Un </a:t>
            </a:r>
            <a:r>
              <a:rPr lang="en-GB" b="1" dirty="0" err="1" smtClean="0"/>
              <a:t>poco</a:t>
            </a:r>
            <a:r>
              <a:rPr lang="en-GB" b="1" dirty="0" smtClean="0"/>
              <a:t> de </a:t>
            </a:r>
            <a:r>
              <a:rPr lang="en-GB" b="1" dirty="0" err="1" smtClean="0"/>
              <a:t>teatro</a:t>
            </a:r>
            <a:r>
              <a:rPr lang="en-GB" b="1" dirty="0" smtClean="0"/>
              <a:t>!</a:t>
            </a:r>
            <a:endParaRPr lang="en-GB" b="1" dirty="0"/>
          </a:p>
        </p:txBody>
      </p:sp>
      <p:sp>
        <p:nvSpPr>
          <p:cNvPr id="3" name="Content Placeholder 2"/>
          <p:cNvSpPr>
            <a:spLocks noGrp="1"/>
          </p:cNvSpPr>
          <p:nvPr>
            <p:ph idx="1"/>
          </p:nvPr>
        </p:nvSpPr>
        <p:spPr>
          <a:xfrm>
            <a:off x="457200" y="1600200"/>
            <a:ext cx="8229600" cy="4493096"/>
          </a:xfrm>
        </p:spPr>
        <p:txBody>
          <a:bodyPr>
            <a:normAutofit fontScale="92500" lnSpcReduction="20000"/>
          </a:bodyPr>
          <a:lstStyle/>
          <a:p>
            <a:pPr marL="0" indent="0">
              <a:buNone/>
            </a:pPr>
            <a:r>
              <a:rPr lang="en-GB" dirty="0" smtClean="0"/>
              <a:t>Persona 1:  </a:t>
            </a:r>
            <a:r>
              <a:rPr lang="en-GB" b="1" dirty="0" smtClean="0"/>
              <a:t>La </a:t>
            </a:r>
            <a:r>
              <a:rPr lang="en-GB" b="1" dirty="0" err="1" smtClean="0"/>
              <a:t>última</a:t>
            </a:r>
            <a:r>
              <a:rPr lang="en-GB" b="1" dirty="0" smtClean="0"/>
              <a:t> </a:t>
            </a:r>
            <a:r>
              <a:rPr lang="en-GB" b="1" dirty="0" err="1" smtClean="0"/>
              <a:t>película</a:t>
            </a:r>
            <a:r>
              <a:rPr lang="en-GB" b="1" dirty="0" smtClean="0"/>
              <a:t> </a:t>
            </a:r>
            <a:r>
              <a:rPr lang="en-GB" b="1" dirty="0" err="1" smtClean="0"/>
              <a:t>que</a:t>
            </a:r>
            <a:r>
              <a:rPr lang="en-GB" b="1" dirty="0" smtClean="0"/>
              <a:t> vi </a:t>
            </a:r>
            <a:r>
              <a:rPr lang="en-GB" b="1" dirty="0" err="1" smtClean="0"/>
              <a:t>fue</a:t>
            </a:r>
            <a:r>
              <a:rPr lang="en-GB" b="1" dirty="0" smtClean="0"/>
              <a:t> (</a:t>
            </a:r>
            <a:r>
              <a:rPr lang="en-GB" b="1" dirty="0" err="1" smtClean="0"/>
              <a:t>Misión</a:t>
            </a:r>
            <a:r>
              <a:rPr lang="en-GB" b="1" dirty="0" smtClean="0"/>
              <a:t> </a:t>
            </a:r>
            <a:r>
              <a:rPr lang="en-GB" b="1" dirty="0" err="1" smtClean="0"/>
              <a:t>Imposible</a:t>
            </a:r>
            <a:r>
              <a:rPr lang="en-GB" b="1" dirty="0" smtClean="0"/>
              <a:t> 4). </a:t>
            </a:r>
            <a:r>
              <a:rPr lang="en-GB" b="1" dirty="0" smtClean="0">
                <a:latin typeface="Calibri"/>
                <a:cs typeface="Calibri"/>
              </a:rPr>
              <a:t>¿Y </a:t>
            </a:r>
            <a:r>
              <a:rPr lang="en-GB" b="1" dirty="0" err="1" smtClean="0">
                <a:latin typeface="Calibri"/>
                <a:cs typeface="Calibri"/>
              </a:rPr>
              <a:t>tú</a:t>
            </a:r>
            <a:r>
              <a:rPr lang="en-GB" b="1" dirty="0" smtClean="0">
                <a:latin typeface="Calibri"/>
                <a:cs typeface="Calibri"/>
              </a:rPr>
              <a:t>?</a:t>
            </a:r>
            <a:br>
              <a:rPr lang="en-GB" b="1" dirty="0" smtClean="0">
                <a:latin typeface="Calibri"/>
                <a:cs typeface="Calibri"/>
              </a:rPr>
            </a:br>
            <a:r>
              <a:rPr lang="en-GB" dirty="0" smtClean="0"/>
              <a:t/>
            </a:r>
            <a:br>
              <a:rPr lang="en-GB" dirty="0" smtClean="0"/>
            </a:br>
            <a:r>
              <a:rPr lang="en-GB" dirty="0" smtClean="0"/>
              <a:t>Persona 2: </a:t>
            </a:r>
            <a:r>
              <a:rPr lang="en-GB" b="1" dirty="0" smtClean="0"/>
              <a:t> </a:t>
            </a:r>
            <a:r>
              <a:rPr lang="en-GB" b="1" dirty="0" err="1" smtClean="0"/>
              <a:t>Pues</a:t>
            </a:r>
            <a:r>
              <a:rPr lang="en-GB" b="1" dirty="0" smtClean="0"/>
              <a:t>, la </a:t>
            </a:r>
            <a:r>
              <a:rPr lang="en-GB" b="1" dirty="0" err="1" smtClean="0"/>
              <a:t>última</a:t>
            </a:r>
            <a:r>
              <a:rPr lang="en-GB" b="1" dirty="0" smtClean="0"/>
              <a:t> </a:t>
            </a:r>
            <a:r>
              <a:rPr lang="en-GB" b="1" dirty="0" err="1" smtClean="0"/>
              <a:t>película</a:t>
            </a:r>
            <a:r>
              <a:rPr lang="en-GB" b="1" dirty="0" smtClean="0"/>
              <a:t> </a:t>
            </a:r>
            <a:r>
              <a:rPr lang="en-GB" b="1" dirty="0" err="1" smtClean="0"/>
              <a:t>que</a:t>
            </a:r>
            <a:r>
              <a:rPr lang="en-GB" b="1" dirty="0" smtClean="0"/>
              <a:t> vi </a:t>
            </a:r>
            <a:r>
              <a:rPr lang="en-GB" b="1" dirty="0" err="1" smtClean="0"/>
              <a:t>fue</a:t>
            </a:r>
            <a:r>
              <a:rPr lang="en-GB" b="1" dirty="0" smtClean="0"/>
              <a:t> (La </a:t>
            </a:r>
            <a:r>
              <a:rPr lang="en-GB" b="1" dirty="0" err="1" smtClean="0"/>
              <a:t>dama</a:t>
            </a:r>
            <a:r>
              <a:rPr lang="en-GB" b="1" dirty="0" smtClean="0"/>
              <a:t> de negro)</a:t>
            </a:r>
            <a:br>
              <a:rPr lang="en-GB" b="1" dirty="0" smtClean="0"/>
            </a:br>
            <a:r>
              <a:rPr lang="en-GB" dirty="0" smtClean="0"/>
              <a:t/>
            </a:r>
            <a:br>
              <a:rPr lang="en-GB" dirty="0" smtClean="0"/>
            </a:br>
            <a:r>
              <a:rPr lang="en-GB" dirty="0" smtClean="0"/>
              <a:t>Persona 1: ¡</a:t>
            </a:r>
            <a:r>
              <a:rPr lang="en-GB" b="1" dirty="0" smtClean="0"/>
              <a:t>La </a:t>
            </a:r>
            <a:r>
              <a:rPr lang="en-GB" b="1" dirty="0" err="1" smtClean="0"/>
              <a:t>dama</a:t>
            </a:r>
            <a:r>
              <a:rPr lang="en-GB" b="1" dirty="0" smtClean="0"/>
              <a:t> de negro!</a:t>
            </a:r>
          </a:p>
          <a:p>
            <a:pPr marL="0" indent="0">
              <a:buNone/>
            </a:pPr>
            <a:endParaRPr lang="en-GB" b="1" dirty="0"/>
          </a:p>
          <a:p>
            <a:pPr marL="0" indent="0">
              <a:buNone/>
            </a:pPr>
            <a:r>
              <a:rPr lang="en-GB" dirty="0" smtClean="0"/>
              <a:t>Persona 2:  </a:t>
            </a:r>
            <a:r>
              <a:rPr lang="en-GB" dirty="0" err="1" smtClean="0"/>
              <a:t>Sí</a:t>
            </a:r>
            <a:r>
              <a:rPr lang="en-GB" dirty="0" smtClean="0"/>
              <a:t>, me </a:t>
            </a:r>
            <a:r>
              <a:rPr lang="en-GB" dirty="0" err="1" smtClean="0"/>
              <a:t>encanta</a:t>
            </a:r>
            <a:r>
              <a:rPr lang="en-GB" dirty="0" smtClean="0"/>
              <a:t> </a:t>
            </a:r>
            <a:r>
              <a:rPr lang="en-GB" dirty="0" err="1" smtClean="0"/>
              <a:t>esta</a:t>
            </a:r>
            <a:r>
              <a:rPr lang="en-GB" dirty="0" smtClean="0"/>
              <a:t> </a:t>
            </a:r>
            <a:r>
              <a:rPr lang="en-GB" dirty="0" err="1" smtClean="0"/>
              <a:t>película</a:t>
            </a:r>
            <a:r>
              <a:rPr lang="en-GB" dirty="0" smtClean="0"/>
              <a:t>.</a:t>
            </a:r>
          </a:p>
          <a:p>
            <a:pPr marL="0" indent="0">
              <a:buNone/>
            </a:pPr>
            <a:endParaRPr lang="en-GB" dirty="0"/>
          </a:p>
          <a:p>
            <a:pPr marL="0" indent="0">
              <a:buNone/>
            </a:pPr>
            <a:r>
              <a:rPr lang="en-GB" dirty="0" smtClean="0"/>
              <a:t>Persona 1: A </a:t>
            </a:r>
            <a:r>
              <a:rPr lang="en-GB" dirty="0" err="1" smtClean="0"/>
              <a:t>mí</a:t>
            </a:r>
            <a:r>
              <a:rPr lang="en-GB" dirty="0" smtClean="0"/>
              <a:t> me </a:t>
            </a:r>
            <a:r>
              <a:rPr lang="en-GB" dirty="0" err="1" smtClean="0"/>
              <a:t>encanta</a:t>
            </a:r>
            <a:r>
              <a:rPr lang="en-GB" dirty="0" smtClean="0"/>
              <a:t>…</a:t>
            </a:r>
            <a:endParaRPr lang="en-GB" dirty="0"/>
          </a:p>
          <a:p>
            <a:pPr marL="0" indent="0">
              <a:buNone/>
            </a:pP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6632"/>
            <a:ext cx="1587511" cy="1584176"/>
          </a:xfrm>
          <a:prstGeom prst="rect">
            <a:avLst/>
          </a:prstGeom>
        </p:spPr>
      </p:pic>
      <p:sp>
        <p:nvSpPr>
          <p:cNvPr id="5" name="Rounded Rectangle 4"/>
          <p:cNvSpPr/>
          <p:nvPr/>
        </p:nvSpPr>
        <p:spPr>
          <a:xfrm>
            <a:off x="323528" y="4509120"/>
            <a:ext cx="8352928" cy="1800200"/>
          </a:xfrm>
          <a:prstGeom prst="roundRect">
            <a:avLst/>
          </a:prstGeom>
          <a:solidFill>
            <a:srgbClr val="FFFFF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625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32" y="548680"/>
            <a:ext cx="8192910" cy="4608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16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80523655"/>
              </p:ext>
            </p:extLst>
          </p:nvPr>
        </p:nvGraphicFramePr>
        <p:xfrm>
          <a:off x="251520" y="188640"/>
          <a:ext cx="8640960" cy="6542595"/>
        </p:xfrm>
        <a:graphic>
          <a:graphicData uri="http://schemas.openxmlformats.org/drawingml/2006/table">
            <a:tbl>
              <a:tblPr firstRow="1" bandRow="1">
                <a:tableStyleId>{5940675A-B579-460E-94D1-54222C63F5DA}</a:tableStyleId>
              </a:tblPr>
              <a:tblGrid>
                <a:gridCol w="8640960"/>
              </a:tblGrid>
              <a:tr h="1090025">
                <a:tc>
                  <a:txBody>
                    <a:bodyPr/>
                    <a:lstStyle/>
                    <a:p>
                      <a:r>
                        <a:rPr lang="es-ES_tradnl" sz="2800" b="1" dirty="0" smtClean="0"/>
                        <a:t>1</a:t>
                      </a:r>
                      <a:r>
                        <a:rPr lang="es-ES_tradnl" sz="2400" dirty="0" smtClean="0"/>
                        <a:t>  </a:t>
                      </a:r>
                      <a:r>
                        <a:rPr lang="es-ES_tradnl" sz="2200" dirty="0" smtClean="0"/>
                        <a:t>Los personajes son interpretados por actores conocidos: Mike Myers da la voz a </a:t>
                      </a:r>
                      <a:r>
                        <a:rPr lang="es-ES_tradnl" sz="2200" dirty="0" err="1" smtClean="0"/>
                        <a:t>Shrek</a:t>
                      </a:r>
                      <a:r>
                        <a:rPr lang="es-ES_tradnl" sz="2200" dirty="0" smtClean="0"/>
                        <a:t>, Eddie Murphy da la voz al Burro, y Cameron </a:t>
                      </a:r>
                      <a:r>
                        <a:rPr lang="es-ES_tradnl" sz="2200" dirty="0" err="1" smtClean="0"/>
                        <a:t>Diaz</a:t>
                      </a:r>
                      <a:r>
                        <a:rPr lang="es-ES_tradnl" sz="2200" dirty="0" smtClean="0"/>
                        <a:t> da la voz a Fiona.</a:t>
                      </a:r>
                      <a:endParaRPr lang="fr-FR" sz="2200" dirty="0"/>
                    </a:p>
                  </a:txBody>
                  <a:tcPr anchor="ctr"/>
                </a:tc>
              </a:tr>
              <a:tr h="754633">
                <a:tc>
                  <a:txBody>
                    <a:bodyPr/>
                    <a:lstStyle/>
                    <a:p>
                      <a:r>
                        <a:rPr lang="es-ES_tradnl" sz="2800" b="1" dirty="0" smtClean="0"/>
                        <a:t>2</a:t>
                      </a:r>
                      <a:r>
                        <a:rPr lang="es-ES_tradnl" sz="2800" b="1" baseline="0" dirty="0" smtClean="0"/>
                        <a:t> </a:t>
                      </a:r>
                      <a:r>
                        <a:rPr lang="es-ES_tradnl" sz="2400" baseline="0" dirty="0" smtClean="0"/>
                        <a:t> </a:t>
                      </a:r>
                      <a:r>
                        <a:rPr lang="es-ES_tradnl" sz="2200" dirty="0" smtClean="0"/>
                        <a:t>Al final, </a:t>
                      </a:r>
                      <a:r>
                        <a:rPr lang="es-ES_tradnl" sz="2200" dirty="0" err="1" smtClean="0"/>
                        <a:t>Shrek</a:t>
                      </a:r>
                      <a:r>
                        <a:rPr lang="es-ES_tradnl" sz="2200" dirty="0" smtClean="0"/>
                        <a:t> y sus amigos salen victoriosos. La historia termina con la vuelta de </a:t>
                      </a:r>
                      <a:r>
                        <a:rPr lang="es-ES_tradnl" sz="2200" dirty="0" err="1" smtClean="0"/>
                        <a:t>Shrek</a:t>
                      </a:r>
                      <a:r>
                        <a:rPr lang="es-ES_tradnl" sz="2200" dirty="0" smtClean="0"/>
                        <a:t> al presente.</a:t>
                      </a:r>
                      <a:endParaRPr lang="fr-FR" sz="2200" dirty="0"/>
                    </a:p>
                  </a:txBody>
                  <a:tcPr anchor="ctr"/>
                </a:tc>
              </a:tr>
              <a:tr h="754633">
                <a:tc>
                  <a:txBody>
                    <a:bodyPr/>
                    <a:lstStyle/>
                    <a:p>
                      <a:r>
                        <a:rPr lang="es-ES_tradnl" sz="2800" b="1" dirty="0" smtClean="0"/>
                        <a:t>3</a:t>
                      </a:r>
                      <a:r>
                        <a:rPr lang="es-ES_tradnl" sz="2400" dirty="0" smtClean="0"/>
                        <a:t>  </a:t>
                      </a:r>
                      <a:r>
                        <a:rPr lang="es-ES_tradnl" sz="2200" dirty="0" err="1" smtClean="0"/>
                        <a:t>Shrek</a:t>
                      </a:r>
                      <a:r>
                        <a:rPr lang="es-ES_tradnl" sz="2200" dirty="0" smtClean="0"/>
                        <a:t> cae en la trampa de firmar un pacto con </a:t>
                      </a:r>
                      <a:r>
                        <a:rPr lang="es-ES_tradnl" sz="2200" dirty="0" err="1" smtClean="0"/>
                        <a:t>Rumpelstiltskin</a:t>
                      </a:r>
                      <a:r>
                        <a:rPr lang="es-ES_tradnl" sz="2200" dirty="0" smtClean="0"/>
                        <a:t> : el villano </a:t>
                      </a:r>
                      <a:r>
                        <a:rPr lang="es-ES_tradnl" sz="2200" dirty="0" err="1" smtClean="0"/>
                        <a:t>Rumpelstiltskin</a:t>
                      </a:r>
                      <a:r>
                        <a:rPr lang="es-ES_tradnl" sz="2200" dirty="0" smtClean="0"/>
                        <a:t> se convierte en el rey. ¡Qué desastre!</a:t>
                      </a:r>
                      <a:endParaRPr lang="fr-FR" sz="2200" dirty="0"/>
                    </a:p>
                  </a:txBody>
                  <a:tcPr anchor="ctr"/>
                </a:tc>
              </a:tr>
              <a:tr h="646705">
                <a:tc>
                  <a:txBody>
                    <a:bodyPr/>
                    <a:lstStyle/>
                    <a:p>
                      <a:r>
                        <a:rPr lang="es-ES_tradnl" sz="2800" b="1" dirty="0" smtClean="0"/>
                        <a:t>4</a:t>
                      </a:r>
                      <a:r>
                        <a:rPr lang="es-ES_tradnl" sz="2400" dirty="0" smtClean="0"/>
                        <a:t>  </a:t>
                      </a:r>
                      <a:r>
                        <a:rPr lang="es-ES_tradnl" sz="2200" dirty="0" smtClean="0"/>
                        <a:t>Es la historia de un ogro verde que se llama </a:t>
                      </a:r>
                      <a:r>
                        <a:rPr lang="es-ES_tradnl" sz="2200" dirty="0" err="1" smtClean="0"/>
                        <a:t>Shrek</a:t>
                      </a:r>
                      <a:r>
                        <a:rPr lang="es-ES_tradnl" sz="2200" dirty="0" smtClean="0"/>
                        <a:t>. </a:t>
                      </a:r>
                      <a:endParaRPr lang="fr-FR" sz="2200" dirty="0"/>
                    </a:p>
                  </a:txBody>
                  <a:tcPr anchor="ctr"/>
                </a:tc>
              </a:tr>
              <a:tr h="754633">
                <a:tc>
                  <a:txBody>
                    <a:bodyPr/>
                    <a:lstStyle/>
                    <a:p>
                      <a:r>
                        <a:rPr lang="es-ES_tradnl" sz="2800" b="1" dirty="0" smtClean="0"/>
                        <a:t>5</a:t>
                      </a:r>
                      <a:r>
                        <a:rPr lang="es-ES_tradnl" sz="2400" dirty="0" smtClean="0"/>
                        <a:t>  </a:t>
                      </a:r>
                      <a:r>
                        <a:rPr lang="es-ES_tradnl" sz="2200" dirty="0" smtClean="0"/>
                        <a:t>Los personajes principales son </a:t>
                      </a:r>
                      <a:r>
                        <a:rPr lang="es-ES_tradnl" sz="2200" dirty="0" err="1" smtClean="0"/>
                        <a:t>Shrek</a:t>
                      </a:r>
                      <a:r>
                        <a:rPr lang="es-ES_tradnl" sz="2200" dirty="0" smtClean="0"/>
                        <a:t>, el Burro, la princesa Fiona y </a:t>
                      </a:r>
                      <a:r>
                        <a:rPr lang="es-ES_tradnl" sz="2200" dirty="0" err="1" smtClean="0"/>
                        <a:t>Rumplestiltskin</a:t>
                      </a:r>
                      <a:r>
                        <a:rPr lang="es-ES_tradnl" sz="2200" dirty="0" smtClean="0"/>
                        <a:t>. </a:t>
                      </a:r>
                      <a:endParaRPr lang="fr-FR" sz="2200" dirty="0"/>
                    </a:p>
                  </a:txBody>
                  <a:tcPr anchor="ctr"/>
                </a:tc>
              </a:tr>
              <a:tr h="754633">
                <a:tc>
                  <a:txBody>
                    <a:bodyPr/>
                    <a:lstStyle/>
                    <a:p>
                      <a:r>
                        <a:rPr lang="es-ES_tradnl" sz="2800" b="1" dirty="0" smtClean="0"/>
                        <a:t>6</a:t>
                      </a:r>
                      <a:r>
                        <a:rPr lang="es-ES_tradnl" sz="2400" dirty="0" smtClean="0"/>
                        <a:t>  </a:t>
                      </a:r>
                      <a:r>
                        <a:rPr lang="es-ES_tradnl" sz="2200" dirty="0" smtClean="0"/>
                        <a:t>La acción transcurre en un lugar imaginario que se llama </a:t>
                      </a:r>
                      <a:r>
                        <a:rPr lang="es-ES_tradnl" sz="2200" dirty="0" err="1" smtClean="0"/>
                        <a:t>Far</a:t>
                      </a:r>
                      <a:r>
                        <a:rPr lang="es-ES_tradnl" sz="2200" dirty="0" smtClean="0"/>
                        <a:t> </a:t>
                      </a:r>
                      <a:r>
                        <a:rPr lang="es-ES_tradnl" sz="2200" dirty="0" err="1" smtClean="0"/>
                        <a:t>Far</a:t>
                      </a:r>
                      <a:r>
                        <a:rPr lang="es-ES_tradnl" sz="2200" dirty="0" smtClean="0"/>
                        <a:t> </a:t>
                      </a:r>
                      <a:r>
                        <a:rPr lang="es-ES_tradnl" sz="2200" dirty="0" err="1" smtClean="0"/>
                        <a:t>Away</a:t>
                      </a:r>
                      <a:r>
                        <a:rPr lang="es-ES_tradnl" sz="2200" dirty="0" smtClean="0"/>
                        <a:t> y también en un universo alternativo.</a:t>
                      </a:r>
                      <a:endParaRPr lang="fr-FR" sz="2200" dirty="0"/>
                    </a:p>
                  </a:txBody>
                  <a:tcPr anchor="ctr"/>
                </a:tc>
              </a:tr>
              <a:tr h="646705">
                <a:tc>
                  <a:txBody>
                    <a:bodyPr/>
                    <a:lstStyle/>
                    <a:p>
                      <a:r>
                        <a:rPr lang="es-ES_tradnl" sz="2800" b="1" dirty="0" smtClean="0"/>
                        <a:t>7</a:t>
                      </a:r>
                      <a:r>
                        <a:rPr lang="es-ES_tradnl" sz="2400" dirty="0" smtClean="0"/>
                        <a:t>  </a:t>
                      </a:r>
                      <a:r>
                        <a:rPr lang="es-ES_tradnl" sz="2200" dirty="0" smtClean="0"/>
                        <a:t>La historia empieza  con una escena de la vida doméstica.</a:t>
                      </a:r>
                      <a:endParaRPr lang="fr-FR" sz="2200" dirty="0"/>
                    </a:p>
                  </a:txBody>
                  <a:tcPr anchor="ctr"/>
                </a:tc>
              </a:tr>
              <a:tr h="646705">
                <a:tc>
                  <a:txBody>
                    <a:bodyPr/>
                    <a:lstStyle/>
                    <a:p>
                      <a:r>
                        <a:rPr lang="es-ES_tradnl" sz="2800" b="1" dirty="0" smtClean="0"/>
                        <a:t>8</a:t>
                      </a:r>
                      <a:r>
                        <a:rPr lang="es-ES_tradnl" sz="2400" dirty="0" smtClean="0"/>
                        <a:t>  </a:t>
                      </a:r>
                      <a:r>
                        <a:rPr lang="es-ES_tradnl" sz="2200" dirty="0" smtClean="0"/>
                        <a:t>Es ficción, y son dibujos animados. </a:t>
                      </a:r>
                      <a:endParaRPr lang="fr-FR" sz="2200" dirty="0"/>
                    </a:p>
                  </a:txBody>
                  <a:tcPr anchor="ctr"/>
                </a:tc>
              </a:tr>
            </a:tbl>
          </a:graphicData>
        </a:graphic>
      </p:graphicFrame>
    </p:spTree>
    <p:extLst>
      <p:ext uri="{BB962C8B-B14F-4D97-AF65-F5344CB8AC3E}">
        <p14:creationId xmlns:p14="http://schemas.microsoft.com/office/powerpoint/2010/main" val="4025587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1412776"/>
            <a:ext cx="4536504" cy="584775"/>
          </a:xfrm>
          <a:prstGeom prst="rect">
            <a:avLst/>
          </a:prstGeom>
          <a:noFill/>
        </p:spPr>
        <p:txBody>
          <a:bodyPr wrap="square" rtlCol="0">
            <a:spAutoFit/>
          </a:bodyPr>
          <a:lstStyle/>
          <a:p>
            <a:r>
              <a:rPr lang="en-GB" sz="3200" b="1" dirty="0"/>
              <a:t>a</a:t>
            </a:r>
            <a:r>
              <a:rPr lang="en-GB" sz="3200" b="1" dirty="0" smtClean="0"/>
              <a:t>)  </a:t>
            </a:r>
            <a:r>
              <a:rPr lang="en-GB" sz="3200" b="1" dirty="0" err="1" smtClean="0"/>
              <a:t>Tipo</a:t>
            </a:r>
            <a:r>
              <a:rPr lang="en-GB" sz="3200" b="1" dirty="0" smtClean="0"/>
              <a:t> de </a:t>
            </a:r>
            <a:r>
              <a:rPr lang="en-GB" sz="3200" b="1" dirty="0" err="1" smtClean="0"/>
              <a:t>película</a:t>
            </a:r>
            <a:endParaRPr lang="fr-FR" sz="3200" b="1" dirty="0"/>
          </a:p>
        </p:txBody>
      </p:sp>
      <p:sp>
        <p:nvSpPr>
          <p:cNvPr id="4" name="TextBox 3"/>
          <p:cNvSpPr txBox="1"/>
          <p:nvPr/>
        </p:nvSpPr>
        <p:spPr>
          <a:xfrm>
            <a:off x="323528" y="2588711"/>
            <a:ext cx="4536504" cy="1077218"/>
          </a:xfrm>
          <a:prstGeom prst="rect">
            <a:avLst/>
          </a:prstGeom>
          <a:noFill/>
        </p:spPr>
        <p:txBody>
          <a:bodyPr wrap="square" rtlCol="0">
            <a:spAutoFit/>
          </a:bodyPr>
          <a:lstStyle/>
          <a:p>
            <a:r>
              <a:rPr lang="en-GB" sz="3200" b="1" dirty="0" smtClean="0"/>
              <a:t>b)  La </a:t>
            </a:r>
            <a:r>
              <a:rPr lang="en-GB" sz="3200" b="1" dirty="0" err="1" smtClean="0"/>
              <a:t>historia</a:t>
            </a:r>
            <a:r>
              <a:rPr lang="en-GB" sz="3200" b="1" dirty="0" smtClean="0"/>
              <a:t> – </a:t>
            </a:r>
            <a:r>
              <a:rPr lang="en-GB" sz="3200" b="1" dirty="0" err="1" smtClean="0"/>
              <a:t>una</a:t>
            </a:r>
            <a:r>
              <a:rPr lang="en-GB" sz="3200" b="1" dirty="0" smtClean="0"/>
              <a:t> </a:t>
            </a:r>
            <a:r>
              <a:rPr lang="en-GB" sz="3200" b="1" dirty="0" err="1" smtClean="0"/>
              <a:t>frase</a:t>
            </a:r>
            <a:r>
              <a:rPr lang="en-GB" sz="3200" b="1" dirty="0" smtClean="0"/>
              <a:t> de </a:t>
            </a:r>
            <a:r>
              <a:rPr lang="en-GB" sz="3200" b="1" dirty="0" err="1" smtClean="0"/>
              <a:t>resumen</a:t>
            </a:r>
            <a:endParaRPr lang="fr-FR" sz="3200" b="1" dirty="0"/>
          </a:p>
        </p:txBody>
      </p:sp>
      <p:sp>
        <p:nvSpPr>
          <p:cNvPr id="5" name="TextBox 4"/>
          <p:cNvSpPr txBox="1"/>
          <p:nvPr/>
        </p:nvSpPr>
        <p:spPr>
          <a:xfrm>
            <a:off x="300399" y="4264320"/>
            <a:ext cx="4536504" cy="1077218"/>
          </a:xfrm>
          <a:prstGeom prst="rect">
            <a:avLst/>
          </a:prstGeom>
          <a:noFill/>
        </p:spPr>
        <p:txBody>
          <a:bodyPr wrap="square" rtlCol="0">
            <a:spAutoFit/>
          </a:bodyPr>
          <a:lstStyle/>
          <a:p>
            <a:r>
              <a:rPr lang="en-GB" sz="3200" b="1" dirty="0" smtClean="0"/>
              <a:t>c)  Los </a:t>
            </a:r>
            <a:r>
              <a:rPr lang="en-GB" sz="3200" b="1" dirty="0" err="1" smtClean="0"/>
              <a:t>personajes</a:t>
            </a:r>
            <a:r>
              <a:rPr lang="en-GB" sz="3200" b="1" dirty="0" smtClean="0"/>
              <a:t> </a:t>
            </a:r>
            <a:r>
              <a:rPr lang="en-GB" sz="3200" b="1" dirty="0" err="1" smtClean="0"/>
              <a:t>principales</a:t>
            </a:r>
            <a:endParaRPr lang="fr-FR" sz="3200" b="1" dirty="0"/>
          </a:p>
        </p:txBody>
      </p:sp>
      <p:sp>
        <p:nvSpPr>
          <p:cNvPr id="6" name="TextBox 5"/>
          <p:cNvSpPr txBox="1"/>
          <p:nvPr/>
        </p:nvSpPr>
        <p:spPr>
          <a:xfrm>
            <a:off x="322815" y="5879013"/>
            <a:ext cx="4536504" cy="584775"/>
          </a:xfrm>
          <a:prstGeom prst="rect">
            <a:avLst/>
          </a:prstGeom>
          <a:noFill/>
        </p:spPr>
        <p:txBody>
          <a:bodyPr wrap="square" rtlCol="0">
            <a:spAutoFit/>
          </a:bodyPr>
          <a:lstStyle/>
          <a:p>
            <a:r>
              <a:rPr lang="en-GB" sz="3200" b="1" dirty="0" smtClean="0"/>
              <a:t>d)  Los </a:t>
            </a:r>
            <a:r>
              <a:rPr lang="en-GB" sz="3200" b="1" dirty="0" err="1" smtClean="0"/>
              <a:t>actores</a:t>
            </a:r>
            <a:endParaRPr lang="fr-FR" sz="3200" b="1" dirty="0"/>
          </a:p>
        </p:txBody>
      </p:sp>
      <p:sp>
        <p:nvSpPr>
          <p:cNvPr id="7" name="TextBox 6"/>
          <p:cNvSpPr txBox="1"/>
          <p:nvPr/>
        </p:nvSpPr>
        <p:spPr>
          <a:xfrm>
            <a:off x="4788024" y="1340768"/>
            <a:ext cx="4536504" cy="584775"/>
          </a:xfrm>
          <a:prstGeom prst="rect">
            <a:avLst/>
          </a:prstGeom>
          <a:noFill/>
        </p:spPr>
        <p:txBody>
          <a:bodyPr wrap="square" rtlCol="0">
            <a:spAutoFit/>
          </a:bodyPr>
          <a:lstStyle/>
          <a:p>
            <a:r>
              <a:rPr lang="en-GB" sz="3200" b="1" dirty="0" smtClean="0"/>
              <a:t>e) El </a:t>
            </a:r>
            <a:r>
              <a:rPr lang="en-GB" sz="3200" b="1" dirty="0" err="1" smtClean="0"/>
              <a:t>lugar</a:t>
            </a:r>
            <a:endParaRPr lang="fr-FR" sz="3200" b="1" dirty="0"/>
          </a:p>
        </p:txBody>
      </p:sp>
      <p:sp>
        <p:nvSpPr>
          <p:cNvPr id="8" name="TextBox 7"/>
          <p:cNvSpPr txBox="1"/>
          <p:nvPr/>
        </p:nvSpPr>
        <p:spPr>
          <a:xfrm>
            <a:off x="4862233" y="2636912"/>
            <a:ext cx="4536504" cy="584775"/>
          </a:xfrm>
          <a:prstGeom prst="rect">
            <a:avLst/>
          </a:prstGeom>
          <a:noFill/>
        </p:spPr>
        <p:txBody>
          <a:bodyPr wrap="square" rtlCol="0">
            <a:spAutoFit/>
          </a:bodyPr>
          <a:lstStyle/>
          <a:p>
            <a:r>
              <a:rPr lang="en-GB" sz="3200" b="1" dirty="0" smtClean="0"/>
              <a:t>f) El </a:t>
            </a:r>
            <a:r>
              <a:rPr lang="en-GB" sz="3200" b="1" dirty="0" err="1" smtClean="0"/>
              <a:t>inicio</a:t>
            </a:r>
            <a:endParaRPr lang="fr-FR" sz="3200" b="1" dirty="0"/>
          </a:p>
        </p:txBody>
      </p:sp>
      <p:sp>
        <p:nvSpPr>
          <p:cNvPr id="9" name="TextBox 8"/>
          <p:cNvSpPr txBox="1"/>
          <p:nvPr/>
        </p:nvSpPr>
        <p:spPr>
          <a:xfrm>
            <a:off x="4860032" y="4221088"/>
            <a:ext cx="6336704" cy="584775"/>
          </a:xfrm>
          <a:prstGeom prst="rect">
            <a:avLst/>
          </a:prstGeom>
          <a:noFill/>
        </p:spPr>
        <p:txBody>
          <a:bodyPr wrap="square" rtlCol="0">
            <a:spAutoFit/>
          </a:bodyPr>
          <a:lstStyle/>
          <a:p>
            <a:r>
              <a:rPr lang="en-GB" sz="3200" b="1" dirty="0" smtClean="0"/>
              <a:t>g) La </a:t>
            </a:r>
            <a:r>
              <a:rPr lang="en-GB" sz="3200" b="1" dirty="0" err="1" smtClean="0"/>
              <a:t>historia</a:t>
            </a:r>
            <a:r>
              <a:rPr lang="en-GB" sz="3200" b="1" dirty="0" smtClean="0"/>
              <a:t> </a:t>
            </a:r>
            <a:r>
              <a:rPr lang="en-GB" sz="3200" b="1" dirty="0" err="1" smtClean="0"/>
              <a:t>continúa</a:t>
            </a:r>
            <a:r>
              <a:rPr lang="en-GB" sz="3200" b="1" dirty="0" smtClean="0"/>
              <a:t>…</a:t>
            </a:r>
            <a:endParaRPr lang="fr-FR" sz="3200" b="1" dirty="0"/>
          </a:p>
        </p:txBody>
      </p:sp>
      <p:sp>
        <p:nvSpPr>
          <p:cNvPr id="10" name="TextBox 9"/>
          <p:cNvSpPr txBox="1"/>
          <p:nvPr/>
        </p:nvSpPr>
        <p:spPr>
          <a:xfrm>
            <a:off x="4860032" y="5807005"/>
            <a:ext cx="4536504" cy="584775"/>
          </a:xfrm>
          <a:prstGeom prst="rect">
            <a:avLst/>
          </a:prstGeom>
          <a:noFill/>
        </p:spPr>
        <p:txBody>
          <a:bodyPr wrap="square" rtlCol="0">
            <a:spAutoFit/>
          </a:bodyPr>
          <a:lstStyle/>
          <a:p>
            <a:r>
              <a:rPr lang="en-GB" sz="3200" b="1" dirty="0" smtClean="0"/>
              <a:t>h) El fin</a:t>
            </a:r>
            <a:endParaRPr lang="fr-FR" sz="3200" b="1" dirty="0"/>
          </a:p>
        </p:txBody>
      </p:sp>
      <p:sp>
        <p:nvSpPr>
          <p:cNvPr id="11" name="TextBox 10"/>
          <p:cNvSpPr txBox="1"/>
          <p:nvPr/>
        </p:nvSpPr>
        <p:spPr>
          <a:xfrm>
            <a:off x="323528" y="260648"/>
            <a:ext cx="8640960" cy="523220"/>
          </a:xfrm>
          <a:prstGeom prst="rect">
            <a:avLst/>
          </a:prstGeom>
          <a:noFill/>
          <a:ln>
            <a:solidFill>
              <a:schemeClr val="tx1"/>
            </a:solidFill>
          </a:ln>
        </p:spPr>
        <p:txBody>
          <a:bodyPr wrap="square" rtlCol="0">
            <a:spAutoFit/>
          </a:bodyPr>
          <a:lstStyle/>
          <a:p>
            <a:r>
              <a:rPr lang="en-GB" sz="2800" b="1" dirty="0" err="1" smtClean="0"/>
              <a:t>Empareja</a:t>
            </a:r>
            <a:r>
              <a:rPr lang="en-GB" sz="2800" b="1" dirty="0" smtClean="0"/>
              <a:t> la </a:t>
            </a:r>
            <a:r>
              <a:rPr lang="en-GB" sz="2800" b="1" dirty="0" err="1" smtClean="0"/>
              <a:t>categoría</a:t>
            </a:r>
            <a:r>
              <a:rPr lang="en-GB" sz="2800" b="1" dirty="0" smtClean="0"/>
              <a:t> con </a:t>
            </a:r>
            <a:r>
              <a:rPr lang="en-GB" sz="2800" b="1" dirty="0" err="1" smtClean="0"/>
              <a:t>las</a:t>
            </a:r>
            <a:r>
              <a:rPr lang="en-GB" sz="2800" b="1" dirty="0" smtClean="0"/>
              <a:t> </a:t>
            </a:r>
            <a:r>
              <a:rPr lang="en-GB" sz="2800" b="1" dirty="0" err="1" smtClean="0"/>
              <a:t>partes</a:t>
            </a:r>
            <a:r>
              <a:rPr lang="en-GB" sz="2800" b="1" dirty="0" smtClean="0"/>
              <a:t> del </a:t>
            </a:r>
            <a:r>
              <a:rPr lang="en-GB" sz="2800" b="1" dirty="0" err="1" smtClean="0"/>
              <a:t>texto</a:t>
            </a:r>
            <a:r>
              <a:rPr lang="en-GB" sz="2800" b="1" dirty="0" smtClean="0"/>
              <a:t> 1 – 8.</a:t>
            </a:r>
            <a:endParaRPr lang="fr-FR" sz="2800" b="1" dirty="0"/>
          </a:p>
        </p:txBody>
      </p:sp>
    </p:spTree>
    <p:extLst>
      <p:ext uri="{BB962C8B-B14F-4D97-AF65-F5344CB8AC3E}">
        <p14:creationId xmlns:p14="http://schemas.microsoft.com/office/powerpoint/2010/main" val="5883490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888</TotalTime>
  <Words>867</Words>
  <Application>Microsoft Office PowerPoint</Application>
  <PresentationFormat>On-screen Show (4:3)</PresentationFormat>
  <Paragraphs>130</Paragraphs>
  <Slides>21</Slides>
  <Notes>7</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Write a paragraph</vt:lpstr>
      <vt:lpstr>Las películas y el cine</vt:lpstr>
      <vt:lpstr>La última película que vi fue…</vt:lpstr>
      <vt:lpstr>¡Un poco de teatro!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Una crítica - vocabulario</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Dawes</dc:creator>
  <cp:lastModifiedBy>Mark Dawes</cp:lastModifiedBy>
  <cp:revision>24</cp:revision>
  <cp:lastPrinted>2012-02-19T21:55:24Z</cp:lastPrinted>
  <dcterms:created xsi:type="dcterms:W3CDTF">2012-02-19T07:08:33Z</dcterms:created>
  <dcterms:modified xsi:type="dcterms:W3CDTF">2012-08-14T10:09:30Z</dcterms:modified>
</cp:coreProperties>
</file>