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99" r:id="rId2"/>
    <p:sldId id="293" r:id="rId3"/>
    <p:sldId id="292" r:id="rId4"/>
    <p:sldId id="280" r:id="rId5"/>
    <p:sldId id="291" r:id="rId6"/>
    <p:sldId id="298" r:id="rId7"/>
    <p:sldId id="297" r:id="rId8"/>
    <p:sldId id="295" r:id="rId9"/>
    <p:sldId id="296" r:id="rId10"/>
    <p:sldId id="300" r:id="rId11"/>
    <p:sldId id="294" r:id="rId12"/>
    <p:sldId id="305" r:id="rId13"/>
    <p:sldId id="302" r:id="rId14"/>
    <p:sldId id="303" r:id="rId15"/>
    <p:sldId id="304" r:id="rId16"/>
    <p:sldId id="287" r:id="rId17"/>
    <p:sldId id="28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EEEE"/>
    <a:srgbClr val="FFCCFF"/>
    <a:srgbClr val="99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00" autoAdjust="0"/>
  </p:normalViewPr>
  <p:slideViewPr>
    <p:cSldViewPr>
      <p:cViewPr>
        <p:scale>
          <a:sx n="100" d="100"/>
          <a:sy n="100" d="100"/>
        </p:scale>
        <p:origin x="-66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5F8E1B-7AAF-4272-B276-EFEF593FA6FB}" type="datetimeFigureOut">
              <a:rPr lang="en-GB" smtClean="0"/>
              <a:t>14/08/2012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EF0A70-506C-40A0-A7EE-3A4AAEEA143A}" type="slidenum">
              <a:rPr lang="en-GB" smtClean="0"/>
              <a:t>‹#›</a:t>
            </a:fld>
            <a:endParaRPr lang="en-GB"/>
          </a:p>
        </p:txBody>
      </p:sp>
    </p:spTree>
    <p:extLst>
      <p:ext uri="{BB962C8B-B14F-4D97-AF65-F5344CB8AC3E}">
        <p14:creationId xmlns:p14="http://schemas.microsoft.com/office/powerpoint/2010/main" val="2144193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The conditions or ‘targets’ can be many and varied.  It ALMOST doesn’t matter as the point of putting a condition there is to cause students to think their sentences through carefully as they build them.  It makes them much more aware of what they’re saying.  And making a sentence of exactly 8 words will involve usually a very short clause with ‘weil’ or two clauses linked with ‘und’ or additional details like when and where.  So they focus on different ways to make their sentences longer.  It also works well to set &gt;9 words or &lt;5 words at times too.  </a:t>
            </a:r>
            <a:endParaRPr lang="en-US" smtClean="0"/>
          </a:p>
        </p:txBody>
      </p:sp>
      <p:sp>
        <p:nvSpPr>
          <p:cNvPr id="125956" name="Slide Number Placeholder 3"/>
          <p:cNvSpPr txBox="1">
            <a:spLocks noGrp="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6610098D-F3C9-4EA2-AF94-F31B1A63CFD1}" type="slidenum">
              <a:rPr lang="en-US" sz="1200"/>
              <a:pPr algn="r" eaLnBrk="1" hangingPunct="1"/>
              <a:t>2</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Open</a:t>
            </a:r>
            <a:r>
              <a:rPr lang="en-GB" baseline="0" dirty="0" smtClean="0"/>
              <a:t> book assessment </a:t>
            </a:r>
            <a:r>
              <a:rPr lang="en-GB" baseline="0" dirty="0" smtClean="0"/>
              <a:t>task – feedback to students with examples of their work on the next slide.</a:t>
            </a:r>
            <a:endParaRPr lang="en-GB" dirty="0"/>
          </a:p>
        </p:txBody>
      </p:sp>
      <p:sp>
        <p:nvSpPr>
          <p:cNvPr id="4" name="Slide Number Placeholder 3"/>
          <p:cNvSpPr>
            <a:spLocks noGrp="1"/>
          </p:cNvSpPr>
          <p:nvPr>
            <p:ph type="sldNum" sz="quarter" idx="10"/>
          </p:nvPr>
        </p:nvSpPr>
        <p:spPr/>
        <p:txBody>
          <a:bodyPr/>
          <a:lstStyle/>
          <a:p>
            <a:fld id="{07EF0A70-506C-40A0-A7EE-3A4AAEEA143A}" type="slidenum">
              <a:rPr lang="en-GB" smtClean="0"/>
              <a:t>4</a:t>
            </a:fld>
            <a:endParaRPr lang="en-GB"/>
          </a:p>
        </p:txBody>
      </p:sp>
    </p:spTree>
    <p:extLst>
      <p:ext uri="{BB962C8B-B14F-4D97-AF65-F5344CB8AC3E}">
        <p14:creationId xmlns:p14="http://schemas.microsoft.com/office/powerpoint/2010/main" val="1684967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Examples</a:t>
            </a:r>
            <a:r>
              <a:rPr lang="en-GB" baseline="0" dirty="0" smtClean="0"/>
              <a:t> of work from the class.</a:t>
            </a:r>
            <a:endParaRPr lang="fr-FR" dirty="0"/>
          </a:p>
        </p:txBody>
      </p:sp>
      <p:sp>
        <p:nvSpPr>
          <p:cNvPr id="4" name="Slide Number Placeholder 3"/>
          <p:cNvSpPr>
            <a:spLocks noGrp="1"/>
          </p:cNvSpPr>
          <p:nvPr>
            <p:ph type="sldNum" sz="quarter" idx="10"/>
          </p:nvPr>
        </p:nvSpPr>
        <p:spPr/>
        <p:txBody>
          <a:bodyPr/>
          <a:lstStyle/>
          <a:p>
            <a:fld id="{07EF0A70-506C-40A0-A7EE-3A4AAEEA143A}" type="slidenum">
              <a:rPr lang="en-GB" smtClean="0"/>
              <a:t>5</a:t>
            </a:fld>
            <a:endParaRPr lang="en-GB"/>
          </a:p>
        </p:txBody>
      </p:sp>
    </p:spTree>
    <p:extLst>
      <p:ext uri="{BB962C8B-B14F-4D97-AF65-F5344CB8AC3E}">
        <p14:creationId xmlns:p14="http://schemas.microsoft.com/office/powerpoint/2010/main" val="1939848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4E4F2BF-67FC-4E3A-817E-6AAD3C1772C7}" type="datetimeFigureOut">
              <a:rPr lang="en-GB" smtClean="0"/>
              <a:t>14/08/2012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06C31F-2FA4-4BC6-AF59-86C8D3004D14}" type="slidenum">
              <a:rPr lang="en-GB" smtClean="0"/>
              <a:t>‹#›</a:t>
            </a:fld>
            <a:endParaRPr lang="en-GB"/>
          </a:p>
        </p:txBody>
      </p:sp>
    </p:spTree>
    <p:extLst>
      <p:ext uri="{BB962C8B-B14F-4D97-AF65-F5344CB8AC3E}">
        <p14:creationId xmlns:p14="http://schemas.microsoft.com/office/powerpoint/2010/main" val="4188514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E4F2BF-67FC-4E3A-817E-6AAD3C1772C7}" type="datetimeFigureOut">
              <a:rPr lang="en-GB" smtClean="0"/>
              <a:t>14/08/2012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06C31F-2FA4-4BC6-AF59-86C8D3004D14}" type="slidenum">
              <a:rPr lang="en-GB" smtClean="0"/>
              <a:t>‹#›</a:t>
            </a:fld>
            <a:endParaRPr lang="en-GB"/>
          </a:p>
        </p:txBody>
      </p:sp>
    </p:spTree>
    <p:extLst>
      <p:ext uri="{BB962C8B-B14F-4D97-AF65-F5344CB8AC3E}">
        <p14:creationId xmlns:p14="http://schemas.microsoft.com/office/powerpoint/2010/main" val="4032857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E4F2BF-67FC-4E3A-817E-6AAD3C1772C7}" type="datetimeFigureOut">
              <a:rPr lang="en-GB" smtClean="0"/>
              <a:t>14/08/2012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06C31F-2FA4-4BC6-AF59-86C8D3004D14}" type="slidenum">
              <a:rPr lang="en-GB" smtClean="0"/>
              <a:t>‹#›</a:t>
            </a:fld>
            <a:endParaRPr lang="en-GB"/>
          </a:p>
        </p:txBody>
      </p:sp>
    </p:spTree>
    <p:extLst>
      <p:ext uri="{BB962C8B-B14F-4D97-AF65-F5344CB8AC3E}">
        <p14:creationId xmlns:p14="http://schemas.microsoft.com/office/powerpoint/2010/main" val="1377730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E4F2BF-67FC-4E3A-817E-6AAD3C1772C7}" type="datetimeFigureOut">
              <a:rPr lang="en-GB" smtClean="0"/>
              <a:t>14/08/2012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06C31F-2FA4-4BC6-AF59-86C8D3004D14}" type="slidenum">
              <a:rPr lang="en-GB" smtClean="0"/>
              <a:t>‹#›</a:t>
            </a:fld>
            <a:endParaRPr lang="en-GB"/>
          </a:p>
        </p:txBody>
      </p:sp>
    </p:spTree>
    <p:extLst>
      <p:ext uri="{BB962C8B-B14F-4D97-AF65-F5344CB8AC3E}">
        <p14:creationId xmlns:p14="http://schemas.microsoft.com/office/powerpoint/2010/main" val="937169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E4F2BF-67FC-4E3A-817E-6AAD3C1772C7}" type="datetimeFigureOut">
              <a:rPr lang="en-GB" smtClean="0"/>
              <a:t>14/08/2012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06C31F-2FA4-4BC6-AF59-86C8D3004D14}" type="slidenum">
              <a:rPr lang="en-GB" smtClean="0"/>
              <a:t>‹#›</a:t>
            </a:fld>
            <a:endParaRPr lang="en-GB"/>
          </a:p>
        </p:txBody>
      </p:sp>
    </p:spTree>
    <p:extLst>
      <p:ext uri="{BB962C8B-B14F-4D97-AF65-F5344CB8AC3E}">
        <p14:creationId xmlns:p14="http://schemas.microsoft.com/office/powerpoint/2010/main" val="1988124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4E4F2BF-67FC-4E3A-817E-6AAD3C1772C7}" type="datetimeFigureOut">
              <a:rPr lang="en-GB" smtClean="0"/>
              <a:t>14/08/2012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06C31F-2FA4-4BC6-AF59-86C8D3004D14}" type="slidenum">
              <a:rPr lang="en-GB" smtClean="0"/>
              <a:t>‹#›</a:t>
            </a:fld>
            <a:endParaRPr lang="en-GB"/>
          </a:p>
        </p:txBody>
      </p:sp>
    </p:spTree>
    <p:extLst>
      <p:ext uri="{BB962C8B-B14F-4D97-AF65-F5344CB8AC3E}">
        <p14:creationId xmlns:p14="http://schemas.microsoft.com/office/powerpoint/2010/main" val="983128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4E4F2BF-67FC-4E3A-817E-6AAD3C1772C7}" type="datetimeFigureOut">
              <a:rPr lang="en-GB" smtClean="0"/>
              <a:t>14/08/2012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06C31F-2FA4-4BC6-AF59-86C8D3004D14}" type="slidenum">
              <a:rPr lang="en-GB" smtClean="0"/>
              <a:t>‹#›</a:t>
            </a:fld>
            <a:endParaRPr lang="en-GB"/>
          </a:p>
        </p:txBody>
      </p:sp>
    </p:spTree>
    <p:extLst>
      <p:ext uri="{BB962C8B-B14F-4D97-AF65-F5344CB8AC3E}">
        <p14:creationId xmlns:p14="http://schemas.microsoft.com/office/powerpoint/2010/main" val="1987246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E4F2BF-67FC-4E3A-817E-6AAD3C1772C7}" type="datetimeFigureOut">
              <a:rPr lang="en-GB" smtClean="0"/>
              <a:t>14/08/2012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06C31F-2FA4-4BC6-AF59-86C8D3004D14}" type="slidenum">
              <a:rPr lang="en-GB" smtClean="0"/>
              <a:t>‹#›</a:t>
            </a:fld>
            <a:endParaRPr lang="en-GB"/>
          </a:p>
        </p:txBody>
      </p:sp>
    </p:spTree>
    <p:extLst>
      <p:ext uri="{BB962C8B-B14F-4D97-AF65-F5344CB8AC3E}">
        <p14:creationId xmlns:p14="http://schemas.microsoft.com/office/powerpoint/2010/main" val="824107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4F2BF-67FC-4E3A-817E-6AAD3C1772C7}" type="datetimeFigureOut">
              <a:rPr lang="en-GB" smtClean="0"/>
              <a:t>14/08/2012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06C31F-2FA4-4BC6-AF59-86C8D3004D14}" type="slidenum">
              <a:rPr lang="en-GB" smtClean="0"/>
              <a:t>‹#›</a:t>
            </a:fld>
            <a:endParaRPr lang="en-GB"/>
          </a:p>
        </p:txBody>
      </p:sp>
    </p:spTree>
    <p:extLst>
      <p:ext uri="{BB962C8B-B14F-4D97-AF65-F5344CB8AC3E}">
        <p14:creationId xmlns:p14="http://schemas.microsoft.com/office/powerpoint/2010/main" val="3798528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4F2BF-67FC-4E3A-817E-6AAD3C1772C7}" type="datetimeFigureOut">
              <a:rPr lang="en-GB" smtClean="0"/>
              <a:t>14/08/2012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06C31F-2FA4-4BC6-AF59-86C8D3004D14}" type="slidenum">
              <a:rPr lang="en-GB" smtClean="0"/>
              <a:t>‹#›</a:t>
            </a:fld>
            <a:endParaRPr lang="en-GB"/>
          </a:p>
        </p:txBody>
      </p:sp>
    </p:spTree>
    <p:extLst>
      <p:ext uri="{BB962C8B-B14F-4D97-AF65-F5344CB8AC3E}">
        <p14:creationId xmlns:p14="http://schemas.microsoft.com/office/powerpoint/2010/main" val="327271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4F2BF-67FC-4E3A-817E-6AAD3C1772C7}" type="datetimeFigureOut">
              <a:rPr lang="en-GB" smtClean="0"/>
              <a:t>14/08/2012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06C31F-2FA4-4BC6-AF59-86C8D3004D14}" type="slidenum">
              <a:rPr lang="en-GB" smtClean="0"/>
              <a:t>‹#›</a:t>
            </a:fld>
            <a:endParaRPr lang="en-GB"/>
          </a:p>
        </p:txBody>
      </p:sp>
    </p:spTree>
    <p:extLst>
      <p:ext uri="{BB962C8B-B14F-4D97-AF65-F5344CB8AC3E}">
        <p14:creationId xmlns:p14="http://schemas.microsoft.com/office/powerpoint/2010/main" val="1769897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4F2BF-67FC-4E3A-817E-6AAD3C1772C7}" type="datetimeFigureOut">
              <a:rPr lang="en-GB" smtClean="0"/>
              <a:t>14/08/2012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6C31F-2FA4-4BC6-AF59-86C8D3004D14}" type="slidenum">
              <a:rPr lang="en-GB" smtClean="0"/>
              <a:t>‹#›</a:t>
            </a:fld>
            <a:endParaRPr lang="en-GB"/>
          </a:p>
        </p:txBody>
      </p:sp>
    </p:spTree>
    <p:extLst>
      <p:ext uri="{BB962C8B-B14F-4D97-AF65-F5344CB8AC3E}">
        <p14:creationId xmlns:p14="http://schemas.microsoft.com/office/powerpoint/2010/main" val="350159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772400" cy="1470025"/>
          </a:xfrm>
        </p:spPr>
        <p:txBody>
          <a:bodyPr>
            <a:normAutofit/>
          </a:bodyPr>
          <a:lstStyle/>
          <a:p>
            <a:r>
              <a:rPr lang="en-GB" sz="7200" b="1" dirty="0" err="1" smtClean="0"/>
              <a:t>Tiempo</a:t>
            </a:r>
            <a:r>
              <a:rPr lang="en-GB" sz="7200" b="1" dirty="0" smtClean="0"/>
              <a:t> </a:t>
            </a:r>
            <a:r>
              <a:rPr lang="en-GB" sz="7200" b="1" dirty="0" err="1" smtClean="0"/>
              <a:t>libre</a:t>
            </a:r>
            <a:endParaRPr lang="en-GB" sz="7200" b="1" dirty="0"/>
          </a:p>
        </p:txBody>
      </p:sp>
      <p:pic>
        <p:nvPicPr>
          <p:cNvPr id="4" name="Picture 54" descr="K:\Resources\Illustrations\Images\skeleton_with_loose_head_hg_clr.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9464" y="3212976"/>
            <a:ext cx="1656184" cy="3472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8" descr="C:\Documents and Settings\Administrator\My Documents\My Pictures\Microsoft Clip Organizer\j044145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2132856"/>
            <a:ext cx="3456384" cy="345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139952" y="1531717"/>
            <a:ext cx="4860032" cy="5570756"/>
          </a:xfrm>
          <a:prstGeom prst="rect">
            <a:avLst/>
          </a:prstGeom>
          <a:noFill/>
        </p:spPr>
        <p:txBody>
          <a:bodyPr wrap="square" rtlCol="0">
            <a:spAutoFit/>
          </a:bodyPr>
          <a:lstStyle/>
          <a:p>
            <a:r>
              <a:rPr lang="en-GB" sz="3600" b="1" dirty="0" smtClean="0"/>
              <a:t>A</a:t>
            </a:r>
            <a:r>
              <a:rPr lang="en-GB" sz="2800" dirty="0" smtClean="0"/>
              <a:t>  1 </a:t>
            </a:r>
            <a:r>
              <a:rPr lang="en-GB" sz="2800" dirty="0" err="1" smtClean="0"/>
              <a:t>minuto</a:t>
            </a:r>
            <a:r>
              <a:rPr lang="en-GB" sz="2800" dirty="0" smtClean="0"/>
              <a:t/>
            </a:r>
            <a:br>
              <a:rPr lang="en-GB" sz="2800" dirty="0" smtClean="0"/>
            </a:br>
            <a:r>
              <a:rPr lang="en-GB" sz="2800" dirty="0" smtClean="0"/>
              <a:t>¡De </a:t>
            </a:r>
            <a:r>
              <a:rPr lang="en-GB" sz="2800" dirty="0" err="1" smtClean="0"/>
              <a:t>memoria</a:t>
            </a:r>
            <a:r>
              <a:rPr lang="en-GB" sz="2800" dirty="0" smtClean="0"/>
              <a:t>!</a:t>
            </a:r>
            <a:br>
              <a:rPr lang="en-GB" sz="2800" dirty="0" smtClean="0"/>
            </a:br>
            <a:r>
              <a:rPr lang="en-GB" sz="2800" dirty="0" err="1" smtClean="0"/>
              <a:t>Todas</a:t>
            </a:r>
            <a:r>
              <a:rPr lang="en-GB" sz="2800" dirty="0" smtClean="0"/>
              <a:t> </a:t>
            </a:r>
            <a:r>
              <a:rPr lang="en-GB" sz="2800" dirty="0" err="1" smtClean="0"/>
              <a:t>las</a:t>
            </a:r>
            <a:r>
              <a:rPr lang="en-GB" sz="2800" dirty="0" smtClean="0"/>
              <a:t> </a:t>
            </a:r>
            <a:r>
              <a:rPr lang="en-GB" sz="2800" dirty="0" err="1" smtClean="0"/>
              <a:t>palabras</a:t>
            </a:r>
            <a:r>
              <a:rPr lang="en-GB" sz="2800" dirty="0" smtClean="0"/>
              <a:t> </a:t>
            </a:r>
            <a:r>
              <a:rPr lang="en-GB" sz="2800" dirty="0" err="1" smtClean="0"/>
              <a:t>que</a:t>
            </a:r>
            <a:r>
              <a:rPr lang="en-GB" sz="2800" dirty="0" smtClean="0"/>
              <a:t> </a:t>
            </a:r>
            <a:r>
              <a:rPr lang="en-GB" sz="2800" dirty="0" err="1" smtClean="0"/>
              <a:t>tratan</a:t>
            </a:r>
            <a:r>
              <a:rPr lang="en-GB" sz="2800" dirty="0" smtClean="0"/>
              <a:t> del </a:t>
            </a:r>
            <a:r>
              <a:rPr lang="en-GB" sz="2800" dirty="0" err="1" smtClean="0"/>
              <a:t>tiempo</a:t>
            </a:r>
            <a:r>
              <a:rPr lang="en-GB" sz="2800" dirty="0" smtClean="0"/>
              <a:t> </a:t>
            </a:r>
            <a:r>
              <a:rPr lang="en-GB" sz="2800" dirty="0" err="1" smtClean="0"/>
              <a:t>libre</a:t>
            </a:r>
            <a:r>
              <a:rPr lang="en-GB" sz="2800" dirty="0" smtClean="0"/>
              <a:t>.</a:t>
            </a:r>
          </a:p>
          <a:p>
            <a:r>
              <a:rPr lang="en-GB" sz="4000" b="1" dirty="0" smtClean="0"/>
              <a:t>B</a:t>
            </a:r>
            <a:r>
              <a:rPr lang="en-GB" sz="2800" b="1" dirty="0" smtClean="0"/>
              <a:t>  </a:t>
            </a:r>
            <a:r>
              <a:rPr lang="en-GB" sz="2800" dirty="0" smtClean="0"/>
              <a:t>Cambia el </a:t>
            </a:r>
            <a:r>
              <a:rPr lang="en-GB" sz="2800" dirty="0" err="1" smtClean="0"/>
              <a:t>papel</a:t>
            </a:r>
            <a:r>
              <a:rPr lang="en-GB" sz="2800" dirty="0" smtClean="0"/>
              <a:t> con </a:t>
            </a:r>
            <a:r>
              <a:rPr lang="en-GB" sz="2800" dirty="0" err="1" smtClean="0"/>
              <a:t>tu</a:t>
            </a:r>
            <a:r>
              <a:rPr lang="en-GB" sz="2800" dirty="0" smtClean="0"/>
              <a:t> </a:t>
            </a:r>
            <a:r>
              <a:rPr lang="en-GB" sz="2800" dirty="0" err="1" smtClean="0"/>
              <a:t>compañero</a:t>
            </a:r>
            <a:r>
              <a:rPr lang="en-GB" sz="2800" dirty="0" smtClean="0"/>
              <a:t>/a.  </a:t>
            </a:r>
            <a:r>
              <a:rPr lang="en-GB" sz="2800" dirty="0" err="1" smtClean="0"/>
              <a:t>Añade</a:t>
            </a:r>
            <a:r>
              <a:rPr lang="en-GB" sz="2800" dirty="0" smtClean="0"/>
              <a:t> a </a:t>
            </a:r>
            <a:r>
              <a:rPr lang="en-GB" sz="2800" dirty="0" err="1" smtClean="0"/>
              <a:t>su</a:t>
            </a:r>
            <a:r>
              <a:rPr lang="en-GB" sz="2800" dirty="0" smtClean="0"/>
              <a:t> </a:t>
            </a:r>
            <a:r>
              <a:rPr lang="en-GB" sz="2800" dirty="0" err="1" smtClean="0"/>
              <a:t>lista</a:t>
            </a:r>
            <a:r>
              <a:rPr lang="en-GB" sz="2800" dirty="0" smtClean="0"/>
              <a:t>.</a:t>
            </a:r>
            <a:br>
              <a:rPr lang="en-GB" sz="2800" dirty="0" smtClean="0"/>
            </a:br>
            <a:r>
              <a:rPr lang="en-GB" sz="4000" b="1" dirty="0" smtClean="0"/>
              <a:t>C  </a:t>
            </a:r>
            <a:r>
              <a:rPr lang="en-GB" sz="2800" dirty="0" smtClean="0"/>
              <a:t>En </a:t>
            </a:r>
            <a:r>
              <a:rPr lang="en-GB" sz="2800" dirty="0" err="1" smtClean="0"/>
              <a:t>tu</a:t>
            </a:r>
            <a:r>
              <a:rPr lang="en-GB" sz="2800" dirty="0" smtClean="0"/>
              <a:t> </a:t>
            </a:r>
            <a:r>
              <a:rPr lang="en-GB" sz="2800" dirty="0" err="1" smtClean="0"/>
              <a:t>propio</a:t>
            </a:r>
            <a:r>
              <a:rPr lang="en-GB" sz="2800" dirty="0" smtClean="0"/>
              <a:t> </a:t>
            </a:r>
            <a:r>
              <a:rPr lang="en-GB" sz="2800" dirty="0" err="1" smtClean="0"/>
              <a:t>papel</a:t>
            </a:r>
            <a:r>
              <a:rPr lang="en-GB" sz="2800" dirty="0" smtClean="0"/>
              <a:t>, </a:t>
            </a:r>
            <a:r>
              <a:rPr lang="en-GB" sz="2800" dirty="0" err="1" smtClean="0"/>
              <a:t>escribe</a:t>
            </a:r>
            <a:r>
              <a:rPr lang="en-GB" sz="2800" dirty="0" smtClean="0"/>
              <a:t> </a:t>
            </a:r>
            <a:r>
              <a:rPr lang="en-GB" sz="2800" dirty="0" err="1" smtClean="0"/>
              <a:t>más</a:t>
            </a:r>
            <a:r>
              <a:rPr lang="en-GB" sz="2800" dirty="0" smtClean="0"/>
              <a:t> </a:t>
            </a:r>
            <a:r>
              <a:rPr lang="en-GB" sz="2800" dirty="0" err="1" smtClean="0"/>
              <a:t>palabras</a:t>
            </a:r>
            <a:r>
              <a:rPr lang="en-GB" sz="2800" dirty="0" smtClean="0"/>
              <a:t>.</a:t>
            </a:r>
            <a:br>
              <a:rPr lang="en-GB" sz="2800" dirty="0" smtClean="0"/>
            </a:br>
            <a:r>
              <a:rPr lang="en-GB" sz="4400" b="1" dirty="0" smtClean="0"/>
              <a:t>D  </a:t>
            </a:r>
            <a:r>
              <a:rPr lang="en-GB" sz="2800" dirty="0" smtClean="0"/>
              <a:t>En un </a:t>
            </a:r>
            <a:r>
              <a:rPr lang="en-GB" sz="2800" dirty="0" err="1" smtClean="0"/>
              <a:t>papel</a:t>
            </a:r>
            <a:r>
              <a:rPr lang="en-GB" sz="2800" dirty="0" smtClean="0"/>
              <a:t> </a:t>
            </a:r>
            <a:r>
              <a:rPr lang="en-GB" sz="2800" dirty="0" err="1" smtClean="0"/>
              <a:t>nuevo</a:t>
            </a:r>
            <a:r>
              <a:rPr lang="en-GB" sz="2800" dirty="0" smtClean="0"/>
              <a:t>, </a:t>
            </a:r>
            <a:r>
              <a:rPr lang="en-GB" sz="2800" dirty="0" err="1" smtClean="0"/>
              <a:t>escribe</a:t>
            </a:r>
            <a:r>
              <a:rPr lang="en-GB" sz="2800" dirty="0" smtClean="0"/>
              <a:t> </a:t>
            </a:r>
            <a:r>
              <a:rPr lang="en-GB" sz="2800" dirty="0" err="1" smtClean="0"/>
              <a:t>tu</a:t>
            </a:r>
            <a:r>
              <a:rPr lang="en-GB" sz="2800" dirty="0" smtClean="0"/>
              <a:t> </a:t>
            </a:r>
            <a:r>
              <a:rPr lang="en-GB" sz="2800" dirty="0" err="1" smtClean="0"/>
              <a:t>lista</a:t>
            </a:r>
            <a:r>
              <a:rPr lang="en-GB" sz="2800" dirty="0" smtClean="0"/>
              <a:t> de </a:t>
            </a:r>
            <a:r>
              <a:rPr lang="en-GB" sz="2800" dirty="0" err="1" smtClean="0"/>
              <a:t>memoria</a:t>
            </a:r>
            <a:r>
              <a:rPr lang="en-GB" sz="2800" dirty="0" smtClean="0"/>
              <a:t>.</a:t>
            </a:r>
            <a:endParaRPr lang="en-GB" sz="6000" dirty="0"/>
          </a:p>
          <a:p>
            <a:endParaRPr lang="en-GB" sz="2800" dirty="0"/>
          </a:p>
        </p:txBody>
      </p:sp>
      <p:sp>
        <p:nvSpPr>
          <p:cNvPr id="8" name="TextBox 7"/>
          <p:cNvSpPr txBox="1"/>
          <p:nvPr/>
        </p:nvSpPr>
        <p:spPr>
          <a:xfrm rot="20981820">
            <a:off x="265210" y="1993586"/>
            <a:ext cx="3326652" cy="584775"/>
          </a:xfrm>
          <a:prstGeom prst="rect">
            <a:avLst/>
          </a:prstGeom>
          <a:noFill/>
        </p:spPr>
        <p:txBody>
          <a:bodyPr wrap="square" rtlCol="0">
            <a:spAutoFit/>
          </a:bodyPr>
          <a:lstStyle/>
          <a:p>
            <a:r>
              <a:rPr lang="en-GB" sz="3200" b="1" dirty="0" smtClean="0">
                <a:latin typeface="Footlight MT Light" pitchFamily="18" charset="0"/>
              </a:rPr>
              <a:t>Empty your head!</a:t>
            </a:r>
            <a:endParaRPr lang="en-GB" sz="3200" b="1" dirty="0">
              <a:latin typeface="Footlight MT Light" pitchFamily="18" charset="0"/>
            </a:endParaRPr>
          </a:p>
        </p:txBody>
      </p:sp>
      <p:sp>
        <p:nvSpPr>
          <p:cNvPr id="10" name="Rectangle 9"/>
          <p:cNvSpPr/>
          <p:nvPr/>
        </p:nvSpPr>
        <p:spPr>
          <a:xfrm>
            <a:off x="4139952" y="3429000"/>
            <a:ext cx="4680520" cy="1080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4139952" y="4509120"/>
            <a:ext cx="4680520" cy="1080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4139952" y="5589240"/>
            <a:ext cx="4680520" cy="1080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5260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27384"/>
            <a:ext cx="8712968" cy="6740307"/>
          </a:xfrm>
          <a:prstGeom prst="rect">
            <a:avLst/>
          </a:prstGeom>
          <a:noFill/>
        </p:spPr>
        <p:txBody>
          <a:bodyPr wrap="square" rtlCol="0">
            <a:spAutoFit/>
          </a:bodyPr>
          <a:lstStyle/>
          <a:p>
            <a:pPr>
              <a:lnSpc>
                <a:spcPct val="300000"/>
              </a:lnSpc>
            </a:pPr>
            <a:r>
              <a:rPr lang="en-GB" sz="2400" b="1" dirty="0" smtClean="0"/>
              <a:t>En mi </a:t>
            </a:r>
            <a:r>
              <a:rPr lang="en-GB" sz="2400" b="1" dirty="0" err="1" smtClean="0"/>
              <a:t>tiempo</a:t>
            </a:r>
            <a:r>
              <a:rPr lang="en-GB" sz="2400" b="1" dirty="0" smtClean="0"/>
              <a:t> </a:t>
            </a:r>
            <a:r>
              <a:rPr lang="en-GB" sz="2400" b="1" dirty="0" err="1" smtClean="0"/>
              <a:t>libre</a:t>
            </a:r>
            <a:r>
              <a:rPr lang="en-GB" sz="2400" b="1" dirty="0" smtClean="0"/>
              <a:t> me </a:t>
            </a:r>
            <a:r>
              <a:rPr lang="en-GB" sz="2400" b="1" dirty="0" err="1" smtClean="0"/>
              <a:t>gusta</a:t>
            </a:r>
            <a:r>
              <a:rPr lang="en-GB" sz="2400" b="1" dirty="0" smtClean="0"/>
              <a:t>	___________	al </a:t>
            </a:r>
            <a:r>
              <a:rPr lang="en-GB" sz="2400" b="1" dirty="0" err="1" smtClean="0"/>
              <a:t>fútbol</a:t>
            </a:r>
            <a:r>
              <a:rPr lang="en-GB" sz="2400" b="1" dirty="0" smtClean="0"/>
              <a:t>.  Lo ________ </a:t>
            </a:r>
            <a:br>
              <a:rPr lang="en-GB" sz="2400" b="1" dirty="0" smtClean="0"/>
            </a:br>
            <a:r>
              <a:rPr lang="en-GB" sz="2400" b="1" dirty="0" err="1" smtClean="0"/>
              <a:t>normalmente</a:t>
            </a:r>
            <a:r>
              <a:rPr lang="en-GB" sz="2400" b="1" dirty="0" smtClean="0"/>
              <a:t> los </a:t>
            </a:r>
            <a:r>
              <a:rPr lang="en-GB" sz="2400" b="1" dirty="0" err="1" smtClean="0"/>
              <a:t>martes</a:t>
            </a:r>
            <a:r>
              <a:rPr lang="en-GB" sz="2400" b="1" dirty="0" smtClean="0"/>
              <a:t> en el </a:t>
            </a:r>
            <a:r>
              <a:rPr lang="en-GB" sz="2400" b="1" dirty="0" err="1" smtClean="0"/>
              <a:t>colegio</a:t>
            </a:r>
            <a:r>
              <a:rPr lang="en-GB" sz="2400" b="1" dirty="0" smtClean="0"/>
              <a:t>.  </a:t>
            </a:r>
            <a:r>
              <a:rPr lang="en-GB" sz="2400" b="1" dirty="0" err="1" smtClean="0"/>
              <a:t>También</a:t>
            </a:r>
            <a:r>
              <a:rPr lang="en-GB" sz="2400" b="1" dirty="0" smtClean="0"/>
              <a:t> _________los fines de </a:t>
            </a:r>
            <a:r>
              <a:rPr lang="en-GB" sz="2400" b="1" dirty="0" err="1" smtClean="0"/>
              <a:t>semana</a:t>
            </a:r>
            <a:r>
              <a:rPr lang="en-GB" sz="2400" b="1" dirty="0" smtClean="0"/>
              <a:t> con </a:t>
            </a:r>
            <a:r>
              <a:rPr lang="en-GB" sz="2400" b="1" dirty="0" err="1" smtClean="0"/>
              <a:t>mis</a:t>
            </a:r>
            <a:r>
              <a:rPr lang="en-GB" sz="2400" b="1" dirty="0" smtClean="0"/>
              <a:t> amigos en el </a:t>
            </a:r>
            <a:r>
              <a:rPr lang="en-GB" sz="2400" b="1" dirty="0" err="1" smtClean="0"/>
              <a:t>parque</a:t>
            </a:r>
            <a:r>
              <a:rPr lang="en-GB" sz="2400" b="1" dirty="0" smtClean="0"/>
              <a:t>.  El fin de </a:t>
            </a:r>
            <a:r>
              <a:rPr lang="en-GB" sz="2400" b="1" dirty="0" err="1" smtClean="0"/>
              <a:t>semana</a:t>
            </a:r>
            <a:r>
              <a:rPr lang="en-GB" sz="2400" b="1" dirty="0" smtClean="0"/>
              <a:t> </a:t>
            </a:r>
            <a:r>
              <a:rPr lang="en-GB" sz="2400" b="1" dirty="0" err="1" smtClean="0"/>
              <a:t>pasado</a:t>
            </a:r>
            <a:r>
              <a:rPr lang="en-GB" sz="2400" b="1" dirty="0" smtClean="0"/>
              <a:t>, no ________	</a:t>
            </a:r>
            <a:r>
              <a:rPr lang="en-GB" sz="2400" b="1" dirty="0" err="1" smtClean="0"/>
              <a:t>porque</a:t>
            </a:r>
            <a:r>
              <a:rPr lang="en-GB" sz="2400" b="1" dirty="0" smtClean="0"/>
              <a:t> ________</a:t>
            </a:r>
            <a:r>
              <a:rPr lang="en-GB" sz="2400" b="1" dirty="0" err="1" smtClean="0"/>
              <a:t>Londres</a:t>
            </a:r>
            <a:r>
              <a:rPr lang="en-GB" sz="2400" b="1" dirty="0" smtClean="0"/>
              <a:t> </a:t>
            </a:r>
            <a:r>
              <a:rPr lang="en-GB" sz="2400" b="1" dirty="0" err="1" smtClean="0"/>
              <a:t>para</a:t>
            </a:r>
            <a:r>
              <a:rPr lang="en-GB" sz="2400" b="1" dirty="0" smtClean="0"/>
              <a:t> </a:t>
            </a:r>
            <a:r>
              <a:rPr lang="en-GB" sz="2400" b="1" dirty="0" err="1" smtClean="0"/>
              <a:t>ver</a:t>
            </a:r>
            <a:r>
              <a:rPr lang="en-GB" sz="2400" b="1" dirty="0" smtClean="0"/>
              <a:t> un </a:t>
            </a:r>
            <a:r>
              <a:rPr lang="en-GB" sz="2400" b="1" dirty="0" err="1" smtClean="0"/>
              <a:t>partido</a:t>
            </a:r>
            <a:r>
              <a:rPr lang="en-GB" sz="2400" b="1" dirty="0" smtClean="0"/>
              <a:t> de Arsenal. ¡___________</a:t>
            </a:r>
            <a:r>
              <a:rPr lang="en-GB" sz="2400" b="1" dirty="0" err="1" smtClean="0"/>
              <a:t>bomba</a:t>
            </a:r>
            <a:r>
              <a:rPr lang="en-GB" sz="2400" b="1" dirty="0" smtClean="0"/>
              <a:t>!  El </a:t>
            </a:r>
            <a:r>
              <a:rPr lang="en-GB" sz="2400" b="1" dirty="0" err="1" smtClean="0"/>
              <a:t>próximo</a:t>
            </a:r>
            <a:r>
              <a:rPr lang="en-GB" sz="2400" b="1" dirty="0" smtClean="0"/>
              <a:t> fin de </a:t>
            </a:r>
            <a:r>
              <a:rPr lang="en-GB" sz="2400" b="1" dirty="0" err="1" smtClean="0"/>
              <a:t>semana</a:t>
            </a:r>
            <a:r>
              <a:rPr lang="en-GB" sz="2400" b="1" dirty="0" smtClean="0"/>
              <a:t>______ al </a:t>
            </a:r>
            <a:r>
              <a:rPr lang="en-GB" sz="2400" b="1" dirty="0" err="1" smtClean="0"/>
              <a:t>fútbol</a:t>
            </a:r>
            <a:r>
              <a:rPr lang="en-GB" sz="2400" b="1" dirty="0" smtClean="0"/>
              <a:t> </a:t>
            </a:r>
            <a:r>
              <a:rPr lang="en-GB" sz="2400" b="1" dirty="0" err="1" smtClean="0"/>
              <a:t>otra</a:t>
            </a:r>
            <a:r>
              <a:rPr lang="en-GB" sz="2400" b="1" dirty="0" smtClean="0"/>
              <a:t> </a:t>
            </a:r>
            <a:r>
              <a:rPr lang="en-GB" sz="2400" b="1" dirty="0" err="1" smtClean="0"/>
              <a:t>vez</a:t>
            </a:r>
            <a:r>
              <a:rPr lang="en-GB" sz="2400" b="1" dirty="0" smtClean="0"/>
              <a:t> con </a:t>
            </a:r>
            <a:r>
              <a:rPr lang="en-GB" sz="2400" b="1" dirty="0" err="1" smtClean="0"/>
              <a:t>mis</a:t>
            </a:r>
            <a:r>
              <a:rPr lang="en-GB" sz="2400" b="1" dirty="0" smtClean="0"/>
              <a:t> amigos.</a:t>
            </a:r>
            <a:endParaRPr lang="en-GB" sz="2400" b="1" dirty="0"/>
          </a:p>
        </p:txBody>
      </p:sp>
    </p:spTree>
    <p:extLst>
      <p:ext uri="{BB962C8B-B14F-4D97-AF65-F5344CB8AC3E}">
        <p14:creationId xmlns:p14="http://schemas.microsoft.com/office/powerpoint/2010/main" val="3479417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27384"/>
            <a:ext cx="8568952" cy="6740307"/>
          </a:xfrm>
          <a:prstGeom prst="rect">
            <a:avLst/>
          </a:prstGeom>
          <a:noFill/>
        </p:spPr>
        <p:txBody>
          <a:bodyPr wrap="square" rtlCol="0">
            <a:spAutoFit/>
          </a:bodyPr>
          <a:lstStyle/>
          <a:p>
            <a:pPr>
              <a:lnSpc>
                <a:spcPct val="300000"/>
              </a:lnSpc>
            </a:pPr>
            <a:r>
              <a:rPr lang="en-GB" sz="2400" b="1" dirty="0" smtClean="0"/>
              <a:t>En mi </a:t>
            </a:r>
            <a:r>
              <a:rPr lang="en-GB" sz="2400" b="1" dirty="0" err="1" smtClean="0"/>
              <a:t>tiempo</a:t>
            </a:r>
            <a:r>
              <a:rPr lang="en-GB" sz="2400" b="1" dirty="0" smtClean="0"/>
              <a:t> </a:t>
            </a:r>
            <a:r>
              <a:rPr lang="en-GB" sz="2400" b="1" dirty="0" err="1" smtClean="0"/>
              <a:t>libre</a:t>
            </a:r>
            <a:r>
              <a:rPr lang="en-GB" sz="2400" b="1" dirty="0" smtClean="0"/>
              <a:t> me </a:t>
            </a:r>
            <a:r>
              <a:rPr lang="en-GB" sz="2400" b="1" dirty="0" err="1" smtClean="0"/>
              <a:t>gusta</a:t>
            </a:r>
            <a:r>
              <a:rPr lang="en-GB" sz="2400" b="1" dirty="0" smtClean="0"/>
              <a:t>			al </a:t>
            </a:r>
            <a:r>
              <a:rPr lang="en-GB" sz="2400" b="1" dirty="0" err="1" smtClean="0"/>
              <a:t>fútbol</a:t>
            </a:r>
            <a:r>
              <a:rPr lang="en-GB" sz="2400" b="1" dirty="0" smtClean="0"/>
              <a:t>.  Lo 		 </a:t>
            </a:r>
            <a:br>
              <a:rPr lang="en-GB" sz="2400" b="1" dirty="0" smtClean="0"/>
            </a:br>
            <a:r>
              <a:rPr lang="en-GB" sz="2400" b="1" dirty="0" err="1" smtClean="0"/>
              <a:t>normalmente</a:t>
            </a:r>
            <a:r>
              <a:rPr lang="en-GB" sz="2400" b="1" dirty="0" smtClean="0"/>
              <a:t> los </a:t>
            </a:r>
            <a:r>
              <a:rPr lang="en-GB" sz="2400" b="1" dirty="0" err="1" smtClean="0"/>
              <a:t>martes</a:t>
            </a:r>
            <a:r>
              <a:rPr lang="en-GB" sz="2400" b="1" dirty="0" smtClean="0"/>
              <a:t> en el </a:t>
            </a:r>
            <a:r>
              <a:rPr lang="en-GB" sz="2400" b="1" dirty="0" err="1" smtClean="0"/>
              <a:t>colegio</a:t>
            </a:r>
            <a:r>
              <a:rPr lang="en-GB" sz="2400" b="1" dirty="0" smtClean="0"/>
              <a:t>.  </a:t>
            </a:r>
            <a:r>
              <a:rPr lang="en-GB" sz="2400" b="1" dirty="0" err="1" smtClean="0"/>
              <a:t>También</a:t>
            </a:r>
            <a:r>
              <a:rPr lang="en-GB" sz="2400" b="1" dirty="0" smtClean="0"/>
              <a:t> 		los fines de </a:t>
            </a:r>
            <a:r>
              <a:rPr lang="en-GB" sz="2400" b="1" dirty="0" err="1" smtClean="0"/>
              <a:t>semana</a:t>
            </a:r>
            <a:r>
              <a:rPr lang="en-GB" sz="2400" b="1" dirty="0" smtClean="0"/>
              <a:t> con </a:t>
            </a:r>
            <a:r>
              <a:rPr lang="en-GB" sz="2400" b="1" dirty="0" err="1" smtClean="0"/>
              <a:t>mis</a:t>
            </a:r>
            <a:r>
              <a:rPr lang="en-GB" sz="2400" b="1" dirty="0" smtClean="0"/>
              <a:t> amigos en el </a:t>
            </a:r>
            <a:r>
              <a:rPr lang="en-GB" sz="2400" b="1" dirty="0" err="1" smtClean="0"/>
              <a:t>parque</a:t>
            </a:r>
            <a:r>
              <a:rPr lang="en-GB" sz="2400" b="1" dirty="0" smtClean="0"/>
              <a:t>.  El fin de </a:t>
            </a:r>
            <a:r>
              <a:rPr lang="en-GB" sz="2400" b="1" dirty="0" err="1" smtClean="0"/>
              <a:t>semana</a:t>
            </a:r>
            <a:r>
              <a:rPr lang="en-GB" sz="2400" b="1" dirty="0" smtClean="0"/>
              <a:t> </a:t>
            </a:r>
            <a:r>
              <a:rPr lang="en-GB" sz="2400" b="1" dirty="0" err="1" smtClean="0"/>
              <a:t>pasado</a:t>
            </a:r>
            <a:r>
              <a:rPr lang="en-GB" sz="2400" b="1" dirty="0" smtClean="0"/>
              <a:t>, no 		</a:t>
            </a:r>
            <a:r>
              <a:rPr lang="en-GB" sz="2400" b="1" dirty="0" err="1" smtClean="0"/>
              <a:t>porque</a:t>
            </a:r>
            <a:r>
              <a:rPr lang="en-GB" sz="2400" b="1" dirty="0" smtClean="0"/>
              <a:t> 	         a </a:t>
            </a:r>
            <a:r>
              <a:rPr lang="en-GB" sz="2400" b="1" dirty="0" err="1" smtClean="0"/>
              <a:t>Londres</a:t>
            </a:r>
            <a:r>
              <a:rPr lang="en-GB" sz="2400" b="1" dirty="0" smtClean="0"/>
              <a:t> </a:t>
            </a:r>
            <a:r>
              <a:rPr lang="en-GB" sz="2400" b="1" dirty="0" err="1" smtClean="0"/>
              <a:t>para</a:t>
            </a:r>
            <a:r>
              <a:rPr lang="en-GB" sz="2400" b="1" dirty="0" smtClean="0"/>
              <a:t> </a:t>
            </a:r>
            <a:r>
              <a:rPr lang="en-GB" sz="2400" b="1" dirty="0" err="1" smtClean="0"/>
              <a:t>ver</a:t>
            </a:r>
            <a:r>
              <a:rPr lang="en-GB" sz="2400" b="1" dirty="0" smtClean="0"/>
              <a:t> un </a:t>
            </a:r>
            <a:r>
              <a:rPr lang="en-GB" sz="2400" b="1" dirty="0" err="1" smtClean="0"/>
              <a:t>partido</a:t>
            </a:r>
            <a:r>
              <a:rPr lang="en-GB" sz="2400" b="1" dirty="0" smtClean="0"/>
              <a:t> de Arsenal. ¡  	</a:t>
            </a:r>
            <a:r>
              <a:rPr lang="en-GB" sz="2400" b="1" dirty="0"/>
              <a:t> </a:t>
            </a:r>
            <a:r>
              <a:rPr lang="en-GB" sz="2400" b="1" dirty="0" smtClean="0"/>
              <a:t>          	</a:t>
            </a:r>
            <a:r>
              <a:rPr lang="en-GB" sz="2400" b="1" dirty="0" err="1" smtClean="0"/>
              <a:t>bomba</a:t>
            </a:r>
            <a:r>
              <a:rPr lang="en-GB" sz="2400" b="1" dirty="0" smtClean="0"/>
              <a:t>!  El </a:t>
            </a:r>
            <a:r>
              <a:rPr lang="en-GB" sz="2400" b="1" dirty="0" err="1" smtClean="0"/>
              <a:t>próximo</a:t>
            </a:r>
            <a:r>
              <a:rPr lang="en-GB" sz="2400" b="1" dirty="0" smtClean="0"/>
              <a:t> fin de </a:t>
            </a:r>
            <a:r>
              <a:rPr lang="en-GB" sz="2400" b="1" dirty="0" err="1" smtClean="0"/>
              <a:t>semana</a:t>
            </a:r>
            <a:r>
              <a:rPr lang="en-GB" sz="2400" b="1" dirty="0" smtClean="0"/>
              <a:t> </a:t>
            </a:r>
          </a:p>
          <a:p>
            <a:pPr>
              <a:lnSpc>
                <a:spcPct val="300000"/>
              </a:lnSpc>
            </a:pPr>
            <a:r>
              <a:rPr lang="en-GB" sz="2400" b="1" dirty="0"/>
              <a:t>a</a:t>
            </a:r>
            <a:r>
              <a:rPr lang="en-GB" sz="2400" b="1" dirty="0" smtClean="0"/>
              <a:t>l </a:t>
            </a:r>
            <a:r>
              <a:rPr lang="en-GB" sz="2400" b="1" dirty="0" err="1" smtClean="0"/>
              <a:t>fútbol</a:t>
            </a:r>
            <a:r>
              <a:rPr lang="en-GB" sz="2400" b="1" dirty="0" smtClean="0"/>
              <a:t> </a:t>
            </a:r>
            <a:r>
              <a:rPr lang="en-GB" sz="2400" b="1" dirty="0" err="1" smtClean="0"/>
              <a:t>otra</a:t>
            </a:r>
            <a:r>
              <a:rPr lang="en-GB" sz="2400" b="1" dirty="0" smtClean="0"/>
              <a:t> </a:t>
            </a:r>
            <a:r>
              <a:rPr lang="en-GB" sz="2400" b="1" dirty="0" err="1" smtClean="0"/>
              <a:t>vez</a:t>
            </a:r>
            <a:r>
              <a:rPr lang="en-GB" sz="2400" b="1" dirty="0" smtClean="0"/>
              <a:t> con </a:t>
            </a:r>
            <a:r>
              <a:rPr lang="en-GB" sz="2400" b="1" dirty="0" err="1" smtClean="0"/>
              <a:t>mis</a:t>
            </a:r>
            <a:r>
              <a:rPr lang="en-GB" sz="2400" b="1" dirty="0" smtClean="0"/>
              <a:t> amigos.</a:t>
            </a:r>
            <a:endParaRPr lang="en-GB" sz="2400" b="1" dirty="0"/>
          </a:p>
        </p:txBody>
      </p:sp>
      <p:sp>
        <p:nvSpPr>
          <p:cNvPr id="4" name="TextBox 3"/>
          <p:cNvSpPr txBox="1"/>
          <p:nvPr/>
        </p:nvSpPr>
        <p:spPr>
          <a:xfrm>
            <a:off x="4067944" y="44624"/>
            <a:ext cx="1656184" cy="1569660"/>
          </a:xfrm>
          <a:prstGeom prst="rect">
            <a:avLst/>
          </a:prstGeom>
          <a:noFill/>
          <a:ln>
            <a:noFill/>
          </a:ln>
        </p:spPr>
        <p:txBody>
          <a:bodyPr wrap="square" rtlCol="0">
            <a:spAutoFit/>
          </a:bodyPr>
          <a:lstStyle/>
          <a:p>
            <a:pPr algn="ctr"/>
            <a:r>
              <a:rPr lang="en-GB" sz="2400" b="1" dirty="0" err="1" smtClean="0">
                <a:solidFill>
                  <a:srgbClr val="0070C0"/>
                </a:solidFill>
              </a:rPr>
              <a:t>juego</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jugué</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jugar</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voy</a:t>
            </a:r>
            <a:r>
              <a:rPr lang="en-GB" sz="2400" b="1" dirty="0" smtClean="0">
                <a:solidFill>
                  <a:srgbClr val="0070C0"/>
                </a:solidFill>
              </a:rPr>
              <a:t> a </a:t>
            </a:r>
            <a:r>
              <a:rPr lang="en-GB" sz="2400" b="1" dirty="0" err="1" smtClean="0">
                <a:solidFill>
                  <a:srgbClr val="0070C0"/>
                </a:solidFill>
              </a:rPr>
              <a:t>jugar</a:t>
            </a:r>
            <a:endParaRPr lang="en-GB" sz="2400" b="1" dirty="0">
              <a:solidFill>
                <a:srgbClr val="0070C0"/>
              </a:solidFill>
            </a:endParaRPr>
          </a:p>
        </p:txBody>
      </p:sp>
      <p:sp>
        <p:nvSpPr>
          <p:cNvPr id="5" name="TextBox 4"/>
          <p:cNvSpPr txBox="1"/>
          <p:nvPr/>
        </p:nvSpPr>
        <p:spPr>
          <a:xfrm>
            <a:off x="7452320" y="59140"/>
            <a:ext cx="1656184" cy="1569660"/>
          </a:xfrm>
          <a:prstGeom prst="rect">
            <a:avLst/>
          </a:prstGeom>
          <a:noFill/>
          <a:ln>
            <a:noFill/>
          </a:ln>
        </p:spPr>
        <p:txBody>
          <a:bodyPr wrap="square" rtlCol="0">
            <a:spAutoFit/>
          </a:bodyPr>
          <a:lstStyle/>
          <a:p>
            <a:pPr algn="ctr"/>
            <a:r>
              <a:rPr lang="en-GB" sz="2400" b="1" dirty="0" err="1" smtClean="0">
                <a:solidFill>
                  <a:srgbClr val="0070C0"/>
                </a:solidFill>
              </a:rPr>
              <a:t>juego</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jugué</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jugar</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voy</a:t>
            </a:r>
            <a:r>
              <a:rPr lang="en-GB" sz="2400" b="1" dirty="0" smtClean="0">
                <a:solidFill>
                  <a:srgbClr val="0070C0"/>
                </a:solidFill>
              </a:rPr>
              <a:t> a </a:t>
            </a:r>
            <a:r>
              <a:rPr lang="en-GB" sz="2400" b="1" dirty="0" err="1" smtClean="0">
                <a:solidFill>
                  <a:srgbClr val="0070C0"/>
                </a:solidFill>
              </a:rPr>
              <a:t>jugar</a:t>
            </a:r>
            <a:endParaRPr lang="en-GB" sz="2400" b="1" dirty="0">
              <a:solidFill>
                <a:srgbClr val="0070C0"/>
              </a:solidFill>
            </a:endParaRPr>
          </a:p>
        </p:txBody>
      </p:sp>
      <p:sp>
        <p:nvSpPr>
          <p:cNvPr id="6" name="TextBox 5"/>
          <p:cNvSpPr txBox="1"/>
          <p:nvPr/>
        </p:nvSpPr>
        <p:spPr>
          <a:xfrm>
            <a:off x="6156176" y="1196752"/>
            <a:ext cx="1656184" cy="1569660"/>
          </a:xfrm>
          <a:prstGeom prst="rect">
            <a:avLst/>
          </a:prstGeom>
          <a:noFill/>
        </p:spPr>
        <p:txBody>
          <a:bodyPr wrap="square" rtlCol="0">
            <a:spAutoFit/>
          </a:bodyPr>
          <a:lstStyle/>
          <a:p>
            <a:pPr algn="ctr"/>
            <a:r>
              <a:rPr lang="en-GB" sz="2400" b="1" dirty="0" err="1" smtClean="0">
                <a:solidFill>
                  <a:srgbClr val="0070C0"/>
                </a:solidFill>
              </a:rPr>
              <a:t>juego</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jugué</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jugar</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voy</a:t>
            </a:r>
            <a:r>
              <a:rPr lang="en-GB" sz="2400" b="1" dirty="0" smtClean="0">
                <a:solidFill>
                  <a:srgbClr val="0070C0"/>
                </a:solidFill>
              </a:rPr>
              <a:t> a </a:t>
            </a:r>
            <a:r>
              <a:rPr lang="en-GB" sz="2400" b="1" dirty="0" err="1" smtClean="0">
                <a:solidFill>
                  <a:srgbClr val="0070C0"/>
                </a:solidFill>
              </a:rPr>
              <a:t>jugar</a:t>
            </a:r>
            <a:endParaRPr lang="en-GB" sz="2400" b="1" dirty="0">
              <a:solidFill>
                <a:srgbClr val="0070C0"/>
              </a:solidFill>
            </a:endParaRPr>
          </a:p>
        </p:txBody>
      </p:sp>
      <p:sp>
        <p:nvSpPr>
          <p:cNvPr id="7" name="TextBox 6"/>
          <p:cNvSpPr txBox="1"/>
          <p:nvPr/>
        </p:nvSpPr>
        <p:spPr>
          <a:xfrm>
            <a:off x="611560" y="3068960"/>
            <a:ext cx="1656184" cy="1569660"/>
          </a:xfrm>
          <a:prstGeom prst="rect">
            <a:avLst/>
          </a:prstGeom>
          <a:noFill/>
        </p:spPr>
        <p:txBody>
          <a:bodyPr wrap="square" rtlCol="0">
            <a:spAutoFit/>
          </a:bodyPr>
          <a:lstStyle/>
          <a:p>
            <a:pPr algn="ctr"/>
            <a:r>
              <a:rPr lang="en-GB" sz="2400" b="1" dirty="0" err="1" smtClean="0">
                <a:solidFill>
                  <a:srgbClr val="0070C0"/>
                </a:solidFill>
              </a:rPr>
              <a:t>juego</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jugué</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jugar</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voy</a:t>
            </a:r>
            <a:r>
              <a:rPr lang="en-GB" sz="2400" b="1" dirty="0" smtClean="0">
                <a:solidFill>
                  <a:srgbClr val="0070C0"/>
                </a:solidFill>
              </a:rPr>
              <a:t> a </a:t>
            </a:r>
            <a:r>
              <a:rPr lang="en-GB" sz="2400" b="1" dirty="0" err="1" smtClean="0">
                <a:solidFill>
                  <a:srgbClr val="0070C0"/>
                </a:solidFill>
              </a:rPr>
              <a:t>jugar</a:t>
            </a:r>
            <a:endParaRPr lang="en-GB" sz="2400" b="1" dirty="0">
              <a:solidFill>
                <a:srgbClr val="0070C0"/>
              </a:solidFill>
            </a:endParaRPr>
          </a:p>
        </p:txBody>
      </p:sp>
      <p:sp>
        <p:nvSpPr>
          <p:cNvPr id="8" name="TextBox 7"/>
          <p:cNvSpPr txBox="1"/>
          <p:nvPr/>
        </p:nvSpPr>
        <p:spPr>
          <a:xfrm>
            <a:off x="2987824" y="3140968"/>
            <a:ext cx="1656184" cy="1569660"/>
          </a:xfrm>
          <a:prstGeom prst="rect">
            <a:avLst/>
          </a:prstGeom>
          <a:noFill/>
        </p:spPr>
        <p:txBody>
          <a:bodyPr wrap="square" rtlCol="0">
            <a:spAutoFit/>
          </a:bodyPr>
          <a:lstStyle/>
          <a:p>
            <a:pPr algn="ctr"/>
            <a:r>
              <a:rPr lang="en-GB" sz="2400" b="1" dirty="0" err="1" smtClean="0">
                <a:solidFill>
                  <a:srgbClr val="0070C0"/>
                </a:solidFill>
              </a:rPr>
              <a:t>voy</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fui</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ir</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voy</a:t>
            </a:r>
            <a:r>
              <a:rPr lang="en-GB" sz="2400" b="1" dirty="0" smtClean="0">
                <a:solidFill>
                  <a:srgbClr val="0070C0"/>
                </a:solidFill>
              </a:rPr>
              <a:t> a </a:t>
            </a:r>
            <a:r>
              <a:rPr lang="en-GB" sz="2400" b="1" dirty="0" err="1" smtClean="0">
                <a:solidFill>
                  <a:srgbClr val="0070C0"/>
                </a:solidFill>
              </a:rPr>
              <a:t>ir</a:t>
            </a:r>
            <a:endParaRPr lang="en-GB" sz="2400" b="1" dirty="0">
              <a:solidFill>
                <a:srgbClr val="0070C0"/>
              </a:solidFill>
            </a:endParaRPr>
          </a:p>
        </p:txBody>
      </p:sp>
      <p:sp>
        <p:nvSpPr>
          <p:cNvPr id="9" name="TextBox 8"/>
          <p:cNvSpPr txBox="1"/>
          <p:nvPr/>
        </p:nvSpPr>
        <p:spPr>
          <a:xfrm>
            <a:off x="1403648" y="4595644"/>
            <a:ext cx="1872208" cy="1569660"/>
          </a:xfrm>
          <a:prstGeom prst="rect">
            <a:avLst/>
          </a:prstGeom>
          <a:noFill/>
        </p:spPr>
        <p:txBody>
          <a:bodyPr wrap="square" rtlCol="0">
            <a:spAutoFit/>
          </a:bodyPr>
          <a:lstStyle/>
          <a:p>
            <a:pPr algn="ctr"/>
            <a:r>
              <a:rPr lang="en-GB" sz="2400" b="1" dirty="0">
                <a:solidFill>
                  <a:srgbClr val="0070C0"/>
                </a:solidFill>
              </a:rPr>
              <a:t>m</a:t>
            </a:r>
            <a:r>
              <a:rPr lang="en-GB" sz="2400" b="1" dirty="0" smtClean="0">
                <a:solidFill>
                  <a:srgbClr val="0070C0"/>
                </a:solidFill>
              </a:rPr>
              <a:t>e lo </a:t>
            </a:r>
            <a:r>
              <a:rPr lang="en-GB" sz="2400" b="1" dirty="0" err="1" smtClean="0">
                <a:solidFill>
                  <a:srgbClr val="0070C0"/>
                </a:solidFill>
              </a:rPr>
              <a:t>paso</a:t>
            </a:r>
            <a:r>
              <a:rPr lang="en-GB" sz="2400" b="1" dirty="0" smtClean="0">
                <a:solidFill>
                  <a:srgbClr val="0070C0"/>
                </a:solidFill>
              </a:rPr>
              <a:t/>
            </a:r>
            <a:br>
              <a:rPr lang="en-GB" sz="2400" b="1" dirty="0" smtClean="0">
                <a:solidFill>
                  <a:srgbClr val="0070C0"/>
                </a:solidFill>
              </a:rPr>
            </a:br>
            <a:r>
              <a:rPr lang="en-GB" sz="2400" b="1" dirty="0" smtClean="0">
                <a:solidFill>
                  <a:srgbClr val="0070C0"/>
                </a:solidFill>
              </a:rPr>
              <a:t>me lo </a:t>
            </a:r>
            <a:r>
              <a:rPr lang="en-GB" sz="2400" b="1" dirty="0" err="1" smtClean="0">
                <a:solidFill>
                  <a:srgbClr val="0070C0"/>
                </a:solidFill>
              </a:rPr>
              <a:t>pasé</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pasarlo</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voy</a:t>
            </a:r>
            <a:r>
              <a:rPr lang="en-GB" sz="2400" b="1" dirty="0" smtClean="0">
                <a:solidFill>
                  <a:srgbClr val="0070C0"/>
                </a:solidFill>
              </a:rPr>
              <a:t> a </a:t>
            </a:r>
            <a:r>
              <a:rPr lang="en-GB" sz="2400" b="1" dirty="0" err="1" smtClean="0">
                <a:solidFill>
                  <a:srgbClr val="0070C0"/>
                </a:solidFill>
              </a:rPr>
              <a:t>pasarlo</a:t>
            </a:r>
            <a:endParaRPr lang="en-GB" sz="2400" b="1" dirty="0">
              <a:solidFill>
                <a:srgbClr val="0070C0"/>
              </a:solidFill>
            </a:endParaRPr>
          </a:p>
        </p:txBody>
      </p:sp>
      <p:sp>
        <p:nvSpPr>
          <p:cNvPr id="10" name="TextBox 9"/>
          <p:cNvSpPr txBox="1"/>
          <p:nvPr/>
        </p:nvSpPr>
        <p:spPr>
          <a:xfrm>
            <a:off x="7236296" y="4365104"/>
            <a:ext cx="1656184" cy="1569660"/>
          </a:xfrm>
          <a:prstGeom prst="rect">
            <a:avLst/>
          </a:prstGeom>
          <a:noFill/>
        </p:spPr>
        <p:txBody>
          <a:bodyPr wrap="square" rtlCol="0">
            <a:spAutoFit/>
          </a:bodyPr>
          <a:lstStyle/>
          <a:p>
            <a:pPr algn="ctr"/>
            <a:r>
              <a:rPr lang="en-GB" sz="2400" b="1" dirty="0" err="1" smtClean="0">
                <a:solidFill>
                  <a:srgbClr val="0070C0"/>
                </a:solidFill>
              </a:rPr>
              <a:t>juego</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jugué</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jugar</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voy</a:t>
            </a:r>
            <a:r>
              <a:rPr lang="en-GB" sz="2400" b="1" dirty="0" smtClean="0">
                <a:solidFill>
                  <a:srgbClr val="0070C0"/>
                </a:solidFill>
              </a:rPr>
              <a:t> a </a:t>
            </a:r>
            <a:r>
              <a:rPr lang="en-GB" sz="2400" b="1" dirty="0" err="1" smtClean="0">
                <a:solidFill>
                  <a:srgbClr val="0070C0"/>
                </a:solidFill>
              </a:rPr>
              <a:t>jugar</a:t>
            </a:r>
            <a:endParaRPr lang="en-GB" sz="2400" b="1" dirty="0">
              <a:solidFill>
                <a:srgbClr val="0070C0"/>
              </a:solidFill>
            </a:endParaRPr>
          </a:p>
        </p:txBody>
      </p:sp>
      <p:sp>
        <p:nvSpPr>
          <p:cNvPr id="11" name="Oval 10"/>
          <p:cNvSpPr/>
          <p:nvPr/>
        </p:nvSpPr>
        <p:spPr>
          <a:xfrm>
            <a:off x="4333875" y="814907"/>
            <a:ext cx="1080120" cy="4393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7737673" y="70022"/>
            <a:ext cx="1080120" cy="4393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6388571" y="1201507"/>
            <a:ext cx="1080120" cy="4393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899592" y="3486492"/>
            <a:ext cx="1080120" cy="4393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3275856" y="3486492"/>
            <a:ext cx="1080120" cy="4393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1547664" y="4941168"/>
            <a:ext cx="1512168" cy="4393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p:cNvSpPr/>
          <p:nvPr/>
        </p:nvSpPr>
        <p:spPr>
          <a:xfrm>
            <a:off x="7272300" y="5443751"/>
            <a:ext cx="1620180" cy="4393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5908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90100"/>
            <a:ext cx="4968552" cy="6533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364088" y="404664"/>
            <a:ext cx="3384376" cy="2585323"/>
          </a:xfrm>
          <a:prstGeom prst="rect">
            <a:avLst/>
          </a:prstGeom>
          <a:noFill/>
        </p:spPr>
        <p:txBody>
          <a:bodyPr wrap="square" rtlCol="0">
            <a:spAutoFit/>
          </a:bodyPr>
          <a:lstStyle/>
          <a:p>
            <a:r>
              <a:rPr lang="en-GB" dirty="0" smtClean="0"/>
              <a:t>1.  Write your name.</a:t>
            </a:r>
            <a:br>
              <a:rPr lang="en-GB" dirty="0" smtClean="0"/>
            </a:br>
            <a:r>
              <a:rPr lang="en-GB" dirty="0" smtClean="0"/>
              <a:t>2.  Work in order 1 </a:t>
            </a:r>
            <a:r>
              <a:rPr lang="en-GB" dirty="0" smtClean="0">
                <a:sym typeface="Wingdings" pitchFamily="2" charset="2"/>
              </a:rPr>
              <a:t> 25</a:t>
            </a:r>
            <a:br>
              <a:rPr lang="en-GB" dirty="0" smtClean="0">
                <a:sym typeface="Wingdings" pitchFamily="2" charset="2"/>
              </a:rPr>
            </a:br>
            <a:r>
              <a:rPr lang="en-GB" dirty="0" smtClean="0">
                <a:sym typeface="Wingdings" pitchFamily="2" charset="2"/>
              </a:rPr>
              <a:t>3.  Read the question to yourself.</a:t>
            </a:r>
            <a:br>
              <a:rPr lang="en-GB" dirty="0" smtClean="0">
                <a:sym typeface="Wingdings" pitchFamily="2" charset="2"/>
              </a:rPr>
            </a:br>
            <a:r>
              <a:rPr lang="en-GB" dirty="0" smtClean="0">
                <a:sym typeface="Wingdings" pitchFamily="2" charset="2"/>
              </a:rPr>
              <a:t>4. Tick or cross, depending on whether you know what it means.</a:t>
            </a:r>
            <a:br>
              <a:rPr lang="en-GB" dirty="0" smtClean="0">
                <a:sym typeface="Wingdings" pitchFamily="2" charset="2"/>
              </a:rPr>
            </a:br>
            <a:r>
              <a:rPr lang="en-GB" dirty="0" smtClean="0">
                <a:sym typeface="Wingdings" pitchFamily="2" charset="2"/>
              </a:rPr>
              <a:t>5.  Rate your speed of response – Ready response</a:t>
            </a:r>
            <a:br>
              <a:rPr lang="en-GB" dirty="0" smtClean="0">
                <a:sym typeface="Wingdings" pitchFamily="2" charset="2"/>
              </a:rPr>
            </a:br>
            <a:r>
              <a:rPr lang="en-GB" dirty="0" smtClean="0">
                <a:sym typeface="Wingdings" pitchFamily="2" charset="2"/>
              </a:rPr>
              <a:t>Brief pause</a:t>
            </a:r>
            <a:br>
              <a:rPr lang="en-GB" dirty="0" smtClean="0">
                <a:sym typeface="Wingdings" pitchFamily="2" charset="2"/>
              </a:rPr>
            </a:br>
            <a:r>
              <a:rPr lang="en-GB" dirty="0" smtClean="0">
                <a:sym typeface="Wingdings" pitchFamily="2" charset="2"/>
              </a:rPr>
              <a:t>Longer pause</a:t>
            </a:r>
            <a:endParaRPr lang="en-GB" dirty="0"/>
          </a:p>
        </p:txBody>
      </p:sp>
    </p:spTree>
    <p:extLst>
      <p:ext uri="{BB962C8B-B14F-4D97-AF65-F5344CB8AC3E}">
        <p14:creationId xmlns:p14="http://schemas.microsoft.com/office/powerpoint/2010/main" val="2070548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9035"/>
            <a:ext cx="8712968" cy="6186309"/>
          </a:xfrm>
          <a:prstGeom prst="rect">
            <a:avLst/>
          </a:prstGeom>
          <a:noFill/>
        </p:spPr>
        <p:txBody>
          <a:bodyPr wrap="square" rtlCol="0">
            <a:spAutoFit/>
          </a:bodyPr>
          <a:lstStyle/>
          <a:p>
            <a:r>
              <a:rPr lang="en-GB" dirty="0" smtClean="0"/>
              <a:t>Period 6:</a:t>
            </a:r>
            <a:br>
              <a:rPr lang="en-GB" dirty="0" smtClean="0"/>
            </a:br>
            <a:r>
              <a:rPr lang="en-GB" dirty="0" smtClean="0"/>
              <a:t/>
            </a:r>
            <a:br>
              <a:rPr lang="en-GB" dirty="0" smtClean="0"/>
            </a:br>
            <a:r>
              <a:rPr lang="en-GB" dirty="0" smtClean="0"/>
              <a:t>1  </a:t>
            </a:r>
            <a:r>
              <a:rPr lang="en-GB" dirty="0" err="1" smtClean="0"/>
              <a:t>Señor</a:t>
            </a:r>
            <a:r>
              <a:rPr lang="en-GB" dirty="0" smtClean="0"/>
              <a:t> </a:t>
            </a:r>
            <a:r>
              <a:rPr lang="en-GB" dirty="0" err="1" smtClean="0"/>
              <a:t>García</a:t>
            </a:r>
            <a:r>
              <a:rPr lang="en-GB" dirty="0" smtClean="0"/>
              <a:t/>
            </a:r>
            <a:br>
              <a:rPr lang="en-GB" dirty="0" smtClean="0"/>
            </a:br>
            <a:r>
              <a:rPr lang="en-GB" dirty="0" smtClean="0"/>
              <a:t>Question recognition activity – done individually</a:t>
            </a:r>
            <a:br>
              <a:rPr lang="en-GB" dirty="0" smtClean="0"/>
            </a:br>
            <a:r>
              <a:rPr lang="en-GB" dirty="0" smtClean="0"/>
              <a:t/>
            </a:r>
            <a:br>
              <a:rPr lang="en-GB" dirty="0" smtClean="0"/>
            </a:br>
            <a:r>
              <a:rPr lang="en-GB" dirty="0" smtClean="0"/>
              <a:t>2  Revision writing about one hobby of your choice</a:t>
            </a:r>
            <a:br>
              <a:rPr lang="en-GB" dirty="0" smtClean="0"/>
            </a:br>
            <a:r>
              <a:rPr lang="en-GB" dirty="0" smtClean="0"/>
              <a:t>Could be:</a:t>
            </a:r>
          </a:p>
          <a:p>
            <a:r>
              <a:rPr lang="en-GB" dirty="0" smtClean="0"/>
              <a:t>1  One sport</a:t>
            </a:r>
            <a:br>
              <a:rPr lang="en-GB" dirty="0" smtClean="0"/>
            </a:br>
            <a:r>
              <a:rPr lang="en-GB" dirty="0" smtClean="0"/>
              <a:t>2  Shopping</a:t>
            </a:r>
            <a:br>
              <a:rPr lang="en-GB" dirty="0" smtClean="0"/>
            </a:br>
            <a:r>
              <a:rPr lang="en-GB" dirty="0" smtClean="0"/>
              <a:t>3  Computer games</a:t>
            </a:r>
            <a:br>
              <a:rPr lang="en-GB" dirty="0" smtClean="0"/>
            </a:br>
            <a:r>
              <a:rPr lang="en-GB" dirty="0" smtClean="0"/>
              <a:t>4  Instrument</a:t>
            </a:r>
            <a:br>
              <a:rPr lang="en-GB" dirty="0" smtClean="0"/>
            </a:br>
            <a:r>
              <a:rPr lang="en-GB" dirty="0" smtClean="0"/>
              <a:t>5  Reading</a:t>
            </a:r>
          </a:p>
          <a:p>
            <a:r>
              <a:rPr lang="en-GB" dirty="0" smtClean="0"/>
              <a:t>6  Other hobby </a:t>
            </a:r>
            <a:br>
              <a:rPr lang="en-GB" dirty="0" smtClean="0"/>
            </a:br>
            <a:r>
              <a:rPr lang="en-GB" dirty="0" smtClean="0"/>
              <a:t/>
            </a:r>
            <a:br>
              <a:rPr lang="en-GB" dirty="0" smtClean="0"/>
            </a:br>
            <a:r>
              <a:rPr lang="en-GB" dirty="0" smtClean="0"/>
              <a:t>Avoid TV, cinema, pocket money and social media as these are things that everyone does.</a:t>
            </a:r>
            <a:br>
              <a:rPr lang="en-GB" dirty="0" smtClean="0"/>
            </a:br>
            <a:r>
              <a:rPr lang="en-GB" dirty="0" smtClean="0"/>
              <a:t/>
            </a:r>
            <a:br>
              <a:rPr lang="en-GB" dirty="0" smtClean="0"/>
            </a:br>
            <a:r>
              <a:rPr lang="en-GB" dirty="0" smtClean="0"/>
              <a:t>Include:</a:t>
            </a:r>
            <a:br>
              <a:rPr lang="en-GB" dirty="0" smtClean="0"/>
            </a:br>
            <a:r>
              <a:rPr lang="en-GB" dirty="0" smtClean="0"/>
              <a:t>Present, past, future, opinions + interesting adjectives</a:t>
            </a:r>
            <a:br>
              <a:rPr lang="en-GB" dirty="0" smtClean="0"/>
            </a:br>
            <a:r>
              <a:rPr lang="en-GB" dirty="0" smtClean="0"/>
              <a:t/>
            </a:r>
            <a:br>
              <a:rPr lang="en-GB" dirty="0" smtClean="0"/>
            </a:br>
            <a:r>
              <a:rPr lang="en-GB" dirty="0" smtClean="0"/>
              <a:t>Use your previous work (Swag bag, marked work in book, revision booklet and GCSE guide)</a:t>
            </a:r>
            <a:br>
              <a:rPr lang="en-GB" dirty="0" smtClean="0"/>
            </a:br>
            <a:r>
              <a:rPr lang="en-GB" dirty="0" smtClean="0"/>
              <a:t/>
            </a:r>
            <a:br>
              <a:rPr lang="en-GB" dirty="0" smtClean="0"/>
            </a:br>
            <a:r>
              <a:rPr lang="en-GB" dirty="0" smtClean="0"/>
              <a:t>Use my example as a model.</a:t>
            </a:r>
            <a:endParaRPr lang="en-GB" dirty="0"/>
          </a:p>
        </p:txBody>
      </p:sp>
    </p:spTree>
    <p:extLst>
      <p:ext uri="{BB962C8B-B14F-4D97-AF65-F5344CB8AC3E}">
        <p14:creationId xmlns:p14="http://schemas.microsoft.com/office/powerpoint/2010/main" val="325272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256654" y="2420888"/>
            <a:ext cx="2520280" cy="12961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err="1">
                <a:solidFill>
                  <a:schemeClr val="tx1"/>
                </a:solidFill>
              </a:rPr>
              <a:t>c</a:t>
            </a:r>
            <a:r>
              <a:rPr lang="en-GB" sz="3600" b="1" dirty="0" err="1" smtClean="0">
                <a:solidFill>
                  <a:schemeClr val="tx1"/>
                </a:solidFill>
              </a:rPr>
              <a:t>antar</a:t>
            </a:r>
            <a:endParaRPr lang="en-GB" sz="3600" b="1" dirty="0">
              <a:solidFill>
                <a:schemeClr val="tx1"/>
              </a:solidFill>
            </a:endParaRPr>
          </a:p>
        </p:txBody>
      </p:sp>
      <p:cxnSp>
        <p:nvCxnSpPr>
          <p:cNvPr id="4" name="Elbow Connector 3"/>
          <p:cNvCxnSpPr>
            <a:stCxn id="2" idx="0"/>
            <a:endCxn id="5" idx="1"/>
          </p:cNvCxnSpPr>
          <p:nvPr/>
        </p:nvCxnSpPr>
        <p:spPr>
          <a:xfrm rot="5400000" flipH="1" flipV="1">
            <a:off x="5012449" y="917121"/>
            <a:ext cx="1008112" cy="1999422"/>
          </a:xfrm>
          <a:prstGeom prst="bentConnector2">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6516216" y="404664"/>
            <a:ext cx="2376264"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miley Face 5"/>
          <p:cNvSpPr/>
          <p:nvPr/>
        </p:nvSpPr>
        <p:spPr>
          <a:xfrm>
            <a:off x="6629908" y="548680"/>
            <a:ext cx="360040" cy="36004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Heart 6"/>
          <p:cNvSpPr/>
          <p:nvPr/>
        </p:nvSpPr>
        <p:spPr>
          <a:xfrm>
            <a:off x="7056276" y="512676"/>
            <a:ext cx="426368" cy="432048"/>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6516216" y="2708920"/>
            <a:ext cx="2376264"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Elbow Connector 11"/>
          <p:cNvCxnSpPr>
            <a:stCxn id="2" idx="3"/>
          </p:cNvCxnSpPr>
          <p:nvPr/>
        </p:nvCxnSpPr>
        <p:spPr>
          <a:xfrm flipV="1">
            <a:off x="5776934" y="2924944"/>
            <a:ext cx="739282" cy="144016"/>
          </a:xfrm>
          <a:prstGeom prst="bentConnector3">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4" name="Curved Connector 23"/>
          <p:cNvCxnSpPr>
            <a:stCxn id="2" idx="2"/>
          </p:cNvCxnSpPr>
          <p:nvPr/>
        </p:nvCxnSpPr>
        <p:spPr>
          <a:xfrm rot="16200000" flipH="1">
            <a:off x="4539596" y="3694229"/>
            <a:ext cx="1584176" cy="1629781"/>
          </a:xfrm>
          <a:prstGeom prst="curvedConnector2">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528590" y="5085184"/>
            <a:ext cx="2376264" cy="14517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467544" y="4869160"/>
            <a:ext cx="3816423" cy="18838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Elbow Connector 32"/>
          <p:cNvCxnSpPr>
            <a:stCxn id="2" idx="1"/>
            <a:endCxn id="34" idx="3"/>
          </p:cNvCxnSpPr>
          <p:nvPr/>
        </p:nvCxnSpPr>
        <p:spPr>
          <a:xfrm rot="10800000">
            <a:off x="2375756" y="1295808"/>
            <a:ext cx="880899" cy="1773152"/>
          </a:xfrm>
          <a:prstGeom prst="bentConnector3">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15752" y="287696"/>
            <a:ext cx="2160003"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Elbow Connector 42"/>
          <p:cNvCxnSpPr>
            <a:stCxn id="2" idx="2"/>
            <a:endCxn id="30" idx="0"/>
          </p:cNvCxnSpPr>
          <p:nvPr/>
        </p:nvCxnSpPr>
        <p:spPr>
          <a:xfrm rot="5400000">
            <a:off x="2870211" y="3222577"/>
            <a:ext cx="1152128" cy="2141038"/>
          </a:xfrm>
          <a:prstGeom prst="bentConnector3">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483768" y="116632"/>
            <a:ext cx="3905234" cy="523220"/>
          </a:xfrm>
          <a:prstGeom prst="rect">
            <a:avLst/>
          </a:prstGeom>
          <a:noFill/>
          <a:ln>
            <a:solidFill>
              <a:schemeClr val="tx1"/>
            </a:solidFill>
          </a:ln>
        </p:spPr>
        <p:txBody>
          <a:bodyPr wrap="square" rtlCol="0">
            <a:spAutoFit/>
          </a:bodyPr>
          <a:lstStyle/>
          <a:p>
            <a:pPr algn="ctr"/>
            <a:r>
              <a:rPr lang="en-GB" sz="1400" dirty="0" smtClean="0"/>
              <a:t>Write a short presentation about one hobby.  Use this one as a model.</a:t>
            </a:r>
            <a:endParaRPr lang="en-GB" sz="1400" dirty="0"/>
          </a:p>
        </p:txBody>
      </p:sp>
      <p:sp>
        <p:nvSpPr>
          <p:cNvPr id="17" name="TextBox 16"/>
          <p:cNvSpPr txBox="1"/>
          <p:nvPr/>
        </p:nvSpPr>
        <p:spPr>
          <a:xfrm>
            <a:off x="4716016" y="1497558"/>
            <a:ext cx="1368152" cy="646331"/>
          </a:xfrm>
          <a:prstGeom prst="rect">
            <a:avLst/>
          </a:prstGeom>
          <a:noFill/>
        </p:spPr>
        <p:txBody>
          <a:bodyPr wrap="square" rtlCol="0">
            <a:spAutoFit/>
          </a:bodyPr>
          <a:lstStyle/>
          <a:p>
            <a:r>
              <a:rPr lang="en-GB" dirty="0" smtClean="0"/>
              <a:t>¿</a:t>
            </a:r>
            <a:r>
              <a:rPr lang="en-GB" dirty="0" err="1" smtClean="0"/>
              <a:t>Cuándo</a:t>
            </a:r>
            <a:r>
              <a:rPr lang="en-GB" dirty="0" smtClean="0"/>
              <a:t>?</a:t>
            </a:r>
            <a:br>
              <a:rPr lang="en-GB" dirty="0" smtClean="0"/>
            </a:br>
            <a:r>
              <a:rPr lang="en-GB" dirty="0" smtClean="0"/>
              <a:t>¿</a:t>
            </a:r>
            <a:r>
              <a:rPr lang="en-GB" dirty="0" err="1" smtClean="0"/>
              <a:t>Dónde</a:t>
            </a:r>
            <a:r>
              <a:rPr lang="en-GB" dirty="0" smtClean="0"/>
              <a:t>?</a:t>
            </a:r>
            <a:endParaRPr lang="en-GB" dirty="0"/>
          </a:p>
        </p:txBody>
      </p:sp>
      <p:sp>
        <p:nvSpPr>
          <p:cNvPr id="18" name="TextBox 17"/>
          <p:cNvSpPr txBox="1"/>
          <p:nvPr/>
        </p:nvSpPr>
        <p:spPr>
          <a:xfrm>
            <a:off x="4716016" y="3801814"/>
            <a:ext cx="1744994" cy="646331"/>
          </a:xfrm>
          <a:prstGeom prst="rect">
            <a:avLst/>
          </a:prstGeom>
          <a:noFill/>
        </p:spPr>
        <p:txBody>
          <a:bodyPr wrap="square" rtlCol="0">
            <a:spAutoFit/>
          </a:bodyPr>
          <a:lstStyle/>
          <a:p>
            <a:r>
              <a:rPr lang="en-GB" dirty="0" smtClean="0"/>
              <a:t>¿</a:t>
            </a:r>
            <a:r>
              <a:rPr lang="en-GB" dirty="0" err="1" smtClean="0"/>
              <a:t>Por</a:t>
            </a:r>
            <a:r>
              <a:rPr lang="en-GB" dirty="0" smtClean="0"/>
              <a:t> </a:t>
            </a:r>
            <a:r>
              <a:rPr lang="en-GB" dirty="0" err="1" smtClean="0"/>
              <a:t>qué</a:t>
            </a:r>
            <a:r>
              <a:rPr lang="en-GB" dirty="0" smtClean="0"/>
              <a:t> </a:t>
            </a:r>
            <a:r>
              <a:rPr lang="en-GB" dirty="0" err="1" smtClean="0"/>
              <a:t>te</a:t>
            </a:r>
            <a:r>
              <a:rPr lang="en-GB" dirty="0" smtClean="0"/>
              <a:t> </a:t>
            </a:r>
            <a:r>
              <a:rPr lang="en-GB" dirty="0" err="1" smtClean="0"/>
              <a:t>gusta</a:t>
            </a:r>
            <a:r>
              <a:rPr lang="en-GB" dirty="0" smtClean="0"/>
              <a:t>?</a:t>
            </a:r>
            <a:endParaRPr lang="en-GB" dirty="0"/>
          </a:p>
        </p:txBody>
      </p:sp>
      <p:sp>
        <p:nvSpPr>
          <p:cNvPr id="19" name="TextBox 18"/>
          <p:cNvSpPr txBox="1"/>
          <p:nvPr/>
        </p:nvSpPr>
        <p:spPr>
          <a:xfrm>
            <a:off x="4716016" y="5487913"/>
            <a:ext cx="1744994" cy="1200329"/>
          </a:xfrm>
          <a:prstGeom prst="rect">
            <a:avLst/>
          </a:prstGeom>
          <a:noFill/>
        </p:spPr>
        <p:txBody>
          <a:bodyPr wrap="square" rtlCol="0">
            <a:spAutoFit/>
          </a:bodyPr>
          <a:lstStyle/>
          <a:p>
            <a:r>
              <a:rPr lang="en-GB" dirty="0" smtClean="0"/>
              <a:t>¿</a:t>
            </a:r>
            <a:r>
              <a:rPr lang="en-GB" dirty="0" err="1" smtClean="0"/>
              <a:t>Cuándo</a:t>
            </a:r>
            <a:r>
              <a:rPr lang="en-GB" dirty="0" smtClean="0"/>
              <a:t> </a:t>
            </a:r>
            <a:r>
              <a:rPr lang="en-GB" dirty="0" err="1" smtClean="0"/>
              <a:t>empezaste</a:t>
            </a:r>
            <a:r>
              <a:rPr lang="en-GB" dirty="0" smtClean="0"/>
              <a:t>? (When did you start?)</a:t>
            </a:r>
            <a:endParaRPr lang="en-GB" dirty="0"/>
          </a:p>
        </p:txBody>
      </p:sp>
      <p:sp>
        <p:nvSpPr>
          <p:cNvPr id="20" name="TextBox 19"/>
          <p:cNvSpPr txBox="1"/>
          <p:nvPr/>
        </p:nvSpPr>
        <p:spPr>
          <a:xfrm>
            <a:off x="336356" y="3847980"/>
            <a:ext cx="3411979" cy="369332"/>
          </a:xfrm>
          <a:prstGeom prst="rect">
            <a:avLst/>
          </a:prstGeom>
          <a:noFill/>
        </p:spPr>
        <p:txBody>
          <a:bodyPr wrap="square" rtlCol="0">
            <a:spAutoFit/>
          </a:bodyPr>
          <a:lstStyle/>
          <a:p>
            <a:r>
              <a:rPr lang="en-GB" dirty="0" smtClean="0"/>
              <a:t>¿</a:t>
            </a:r>
            <a:r>
              <a:rPr lang="en-GB" dirty="0" err="1" smtClean="0"/>
              <a:t>Admiras</a:t>
            </a:r>
            <a:r>
              <a:rPr lang="en-GB" dirty="0" smtClean="0"/>
              <a:t> a </a:t>
            </a:r>
            <a:r>
              <a:rPr lang="en-GB" dirty="0" err="1" smtClean="0"/>
              <a:t>alguien</a:t>
            </a:r>
            <a:r>
              <a:rPr lang="en-GB" dirty="0" smtClean="0"/>
              <a:t>?</a:t>
            </a:r>
            <a:endParaRPr lang="en-GB" dirty="0"/>
          </a:p>
        </p:txBody>
      </p:sp>
      <p:sp>
        <p:nvSpPr>
          <p:cNvPr id="21" name="TextBox 20"/>
          <p:cNvSpPr txBox="1"/>
          <p:nvPr/>
        </p:nvSpPr>
        <p:spPr>
          <a:xfrm>
            <a:off x="251520" y="2607295"/>
            <a:ext cx="2448272" cy="369332"/>
          </a:xfrm>
          <a:prstGeom prst="rect">
            <a:avLst/>
          </a:prstGeom>
          <a:noFill/>
        </p:spPr>
        <p:txBody>
          <a:bodyPr wrap="square" rtlCol="0">
            <a:spAutoFit/>
          </a:bodyPr>
          <a:lstStyle/>
          <a:p>
            <a:r>
              <a:rPr lang="en-GB" dirty="0" smtClean="0"/>
              <a:t>¿</a:t>
            </a:r>
            <a:r>
              <a:rPr lang="en-GB" dirty="0" err="1" smtClean="0"/>
              <a:t>Otra</a:t>
            </a:r>
            <a:r>
              <a:rPr lang="en-GB" dirty="0" smtClean="0"/>
              <a:t> </a:t>
            </a:r>
            <a:r>
              <a:rPr lang="en-GB" dirty="0" err="1" smtClean="0"/>
              <a:t>actividad</a:t>
            </a:r>
            <a:r>
              <a:rPr lang="en-GB" dirty="0" smtClean="0"/>
              <a:t>?</a:t>
            </a:r>
            <a:endParaRPr lang="en-GB" dirty="0"/>
          </a:p>
        </p:txBody>
      </p:sp>
      <p:sp>
        <p:nvSpPr>
          <p:cNvPr id="3" name="TextBox 2"/>
          <p:cNvSpPr txBox="1"/>
          <p:nvPr/>
        </p:nvSpPr>
        <p:spPr>
          <a:xfrm>
            <a:off x="6516216" y="944724"/>
            <a:ext cx="2274946" cy="1477328"/>
          </a:xfrm>
          <a:prstGeom prst="rect">
            <a:avLst/>
          </a:prstGeom>
          <a:noFill/>
        </p:spPr>
        <p:txBody>
          <a:bodyPr wrap="square" rtlCol="0">
            <a:spAutoFit/>
          </a:bodyPr>
          <a:lstStyle/>
          <a:p>
            <a:r>
              <a:rPr lang="en-GB" dirty="0" smtClean="0"/>
              <a:t>Me </a:t>
            </a:r>
            <a:r>
              <a:rPr lang="en-GB" dirty="0" err="1" smtClean="0"/>
              <a:t>encanta</a:t>
            </a:r>
            <a:r>
              <a:rPr lang="en-GB" dirty="0" smtClean="0"/>
              <a:t> </a:t>
            </a:r>
            <a:r>
              <a:rPr lang="en-GB" b="1" u="sng" dirty="0" err="1" smtClean="0"/>
              <a:t>cantar</a:t>
            </a:r>
            <a:r>
              <a:rPr lang="en-GB" dirty="0" smtClean="0"/>
              <a:t>.  </a:t>
            </a:r>
            <a:r>
              <a:rPr lang="en-GB" b="1" u="sng" dirty="0" smtClean="0"/>
              <a:t>Canto</a:t>
            </a:r>
            <a:r>
              <a:rPr lang="en-GB" dirty="0" smtClean="0"/>
              <a:t> </a:t>
            </a:r>
            <a:r>
              <a:rPr lang="en-GB" dirty="0" err="1" smtClean="0"/>
              <a:t>todos</a:t>
            </a:r>
            <a:r>
              <a:rPr lang="en-GB" dirty="0" smtClean="0"/>
              <a:t> los </a:t>
            </a:r>
            <a:r>
              <a:rPr lang="en-GB" dirty="0" err="1" smtClean="0"/>
              <a:t>días</a:t>
            </a:r>
            <a:r>
              <a:rPr lang="en-GB" dirty="0" smtClean="0"/>
              <a:t> en casa y a </a:t>
            </a:r>
            <a:r>
              <a:rPr lang="en-GB" dirty="0" err="1" smtClean="0"/>
              <a:t>veces</a:t>
            </a:r>
            <a:r>
              <a:rPr lang="en-GB" dirty="0" smtClean="0"/>
              <a:t> en </a:t>
            </a:r>
            <a:r>
              <a:rPr lang="en-GB" dirty="0" err="1" smtClean="0"/>
              <a:t>conciertos</a:t>
            </a:r>
            <a:r>
              <a:rPr lang="en-GB" dirty="0" smtClean="0"/>
              <a:t> en el </a:t>
            </a:r>
            <a:r>
              <a:rPr lang="en-GB" dirty="0" err="1" smtClean="0"/>
              <a:t>colegio</a:t>
            </a:r>
            <a:r>
              <a:rPr lang="en-GB" dirty="0" smtClean="0"/>
              <a:t> o en la </a:t>
            </a:r>
            <a:r>
              <a:rPr lang="en-GB" dirty="0" err="1" smtClean="0"/>
              <a:t>iglesia</a:t>
            </a:r>
            <a:r>
              <a:rPr lang="en-GB" dirty="0" smtClean="0"/>
              <a:t>. </a:t>
            </a:r>
            <a:endParaRPr lang="en-GB" dirty="0"/>
          </a:p>
        </p:txBody>
      </p:sp>
      <p:sp>
        <p:nvSpPr>
          <p:cNvPr id="22" name="TextBox 21"/>
          <p:cNvSpPr txBox="1"/>
          <p:nvPr/>
        </p:nvSpPr>
        <p:spPr>
          <a:xfrm>
            <a:off x="6617534" y="2959784"/>
            <a:ext cx="2274946" cy="1477328"/>
          </a:xfrm>
          <a:prstGeom prst="rect">
            <a:avLst/>
          </a:prstGeom>
          <a:noFill/>
        </p:spPr>
        <p:txBody>
          <a:bodyPr wrap="square" rtlCol="0">
            <a:spAutoFit/>
          </a:bodyPr>
          <a:lstStyle/>
          <a:p>
            <a:r>
              <a:rPr lang="en-GB" dirty="0" smtClean="0"/>
              <a:t>Me </a:t>
            </a:r>
            <a:r>
              <a:rPr lang="en-GB" dirty="0" err="1" smtClean="0"/>
              <a:t>encanta</a:t>
            </a:r>
            <a:r>
              <a:rPr lang="en-GB" dirty="0" smtClean="0"/>
              <a:t> </a:t>
            </a:r>
            <a:r>
              <a:rPr lang="en-GB" b="1" u="sng" dirty="0" err="1" smtClean="0"/>
              <a:t>cantar</a:t>
            </a:r>
            <a:r>
              <a:rPr lang="en-GB" b="1" u="sng" dirty="0" smtClean="0"/>
              <a:t> </a:t>
            </a:r>
            <a:r>
              <a:rPr lang="en-GB" dirty="0" err="1" smtClean="0"/>
              <a:t>porque</a:t>
            </a:r>
            <a:r>
              <a:rPr lang="en-GB" dirty="0" smtClean="0"/>
              <a:t> </a:t>
            </a:r>
            <a:r>
              <a:rPr lang="en-GB" dirty="0" err="1" smtClean="0"/>
              <a:t>es</a:t>
            </a:r>
            <a:r>
              <a:rPr lang="en-GB" dirty="0" smtClean="0"/>
              <a:t> </a:t>
            </a:r>
            <a:r>
              <a:rPr lang="en-GB" dirty="0" err="1" smtClean="0"/>
              <a:t>divertido</a:t>
            </a:r>
            <a:r>
              <a:rPr lang="en-GB" dirty="0" smtClean="0"/>
              <a:t> y </a:t>
            </a:r>
            <a:r>
              <a:rPr lang="en-GB" dirty="0" err="1" smtClean="0"/>
              <a:t>relajante</a:t>
            </a:r>
            <a:r>
              <a:rPr lang="en-GB" dirty="0" smtClean="0"/>
              <a:t> y </a:t>
            </a:r>
            <a:r>
              <a:rPr lang="en-GB" dirty="0" err="1" smtClean="0"/>
              <a:t>también</a:t>
            </a:r>
            <a:r>
              <a:rPr lang="en-GB" dirty="0" smtClean="0"/>
              <a:t> </a:t>
            </a:r>
            <a:r>
              <a:rPr lang="en-GB" dirty="0" err="1" smtClean="0"/>
              <a:t>porque</a:t>
            </a:r>
            <a:r>
              <a:rPr lang="en-GB" dirty="0" smtClean="0"/>
              <a:t> me </a:t>
            </a:r>
            <a:r>
              <a:rPr lang="en-GB" dirty="0" err="1" smtClean="0"/>
              <a:t>gusta</a:t>
            </a:r>
            <a:r>
              <a:rPr lang="en-GB" dirty="0" smtClean="0"/>
              <a:t> la </a:t>
            </a:r>
            <a:r>
              <a:rPr lang="en-GB" dirty="0" err="1" smtClean="0"/>
              <a:t>música</a:t>
            </a:r>
            <a:r>
              <a:rPr lang="en-GB" dirty="0" smtClean="0"/>
              <a:t>. </a:t>
            </a:r>
            <a:endParaRPr lang="en-GB" dirty="0"/>
          </a:p>
        </p:txBody>
      </p:sp>
      <p:sp>
        <p:nvSpPr>
          <p:cNvPr id="23" name="TextBox 22"/>
          <p:cNvSpPr txBox="1"/>
          <p:nvPr/>
        </p:nvSpPr>
        <p:spPr>
          <a:xfrm>
            <a:off x="6617534" y="5085184"/>
            <a:ext cx="2274946" cy="646331"/>
          </a:xfrm>
          <a:prstGeom prst="rect">
            <a:avLst/>
          </a:prstGeom>
          <a:noFill/>
        </p:spPr>
        <p:txBody>
          <a:bodyPr wrap="square" rtlCol="0">
            <a:spAutoFit/>
          </a:bodyPr>
          <a:lstStyle/>
          <a:p>
            <a:r>
              <a:rPr lang="en-GB" dirty="0" err="1" smtClean="0"/>
              <a:t>Empecé</a:t>
            </a:r>
            <a:r>
              <a:rPr lang="en-GB" dirty="0" smtClean="0"/>
              <a:t> a </a:t>
            </a:r>
            <a:r>
              <a:rPr lang="en-GB" b="1" u="sng" dirty="0" err="1" smtClean="0"/>
              <a:t>cantar</a:t>
            </a:r>
            <a:r>
              <a:rPr lang="en-GB" b="1" u="sng" dirty="0" smtClean="0"/>
              <a:t> </a:t>
            </a:r>
            <a:r>
              <a:rPr lang="en-GB" dirty="0" err="1" smtClean="0"/>
              <a:t>cuando</a:t>
            </a:r>
            <a:r>
              <a:rPr lang="en-GB" dirty="0" smtClean="0"/>
              <a:t> </a:t>
            </a:r>
            <a:r>
              <a:rPr lang="en-GB" dirty="0" err="1" smtClean="0"/>
              <a:t>tenía</a:t>
            </a:r>
            <a:r>
              <a:rPr lang="en-GB" dirty="0" smtClean="0"/>
              <a:t> 5 </a:t>
            </a:r>
            <a:r>
              <a:rPr lang="en-GB" dirty="0" err="1" smtClean="0"/>
              <a:t>años</a:t>
            </a:r>
            <a:r>
              <a:rPr lang="en-GB" dirty="0" smtClean="0"/>
              <a:t>.</a:t>
            </a:r>
            <a:endParaRPr lang="en-GB" dirty="0"/>
          </a:p>
        </p:txBody>
      </p:sp>
      <p:sp>
        <p:nvSpPr>
          <p:cNvPr id="25" name="TextBox 24"/>
          <p:cNvSpPr txBox="1"/>
          <p:nvPr/>
        </p:nvSpPr>
        <p:spPr>
          <a:xfrm>
            <a:off x="558348" y="5048016"/>
            <a:ext cx="3581603" cy="1477328"/>
          </a:xfrm>
          <a:prstGeom prst="rect">
            <a:avLst/>
          </a:prstGeom>
          <a:noFill/>
        </p:spPr>
        <p:txBody>
          <a:bodyPr wrap="square" rtlCol="0">
            <a:spAutoFit/>
          </a:bodyPr>
          <a:lstStyle/>
          <a:p>
            <a:r>
              <a:rPr lang="en-GB" dirty="0" err="1" smtClean="0"/>
              <a:t>Admiro</a:t>
            </a:r>
            <a:r>
              <a:rPr lang="en-GB" dirty="0" smtClean="0"/>
              <a:t> mucho a Maria Callas </a:t>
            </a:r>
            <a:r>
              <a:rPr lang="en-GB" dirty="0" err="1" smtClean="0"/>
              <a:t>que</a:t>
            </a:r>
            <a:r>
              <a:rPr lang="en-GB" dirty="0" smtClean="0"/>
              <a:t> </a:t>
            </a:r>
            <a:r>
              <a:rPr lang="en-GB" dirty="0" err="1" smtClean="0"/>
              <a:t>fue</a:t>
            </a:r>
            <a:r>
              <a:rPr lang="en-GB" dirty="0" smtClean="0"/>
              <a:t> </a:t>
            </a:r>
            <a:r>
              <a:rPr lang="en-GB" dirty="0" err="1" smtClean="0"/>
              <a:t>una</a:t>
            </a:r>
            <a:r>
              <a:rPr lang="en-GB" dirty="0" smtClean="0"/>
              <a:t> </a:t>
            </a:r>
            <a:r>
              <a:rPr lang="en-GB" dirty="0" err="1" smtClean="0"/>
              <a:t>cantante</a:t>
            </a:r>
            <a:r>
              <a:rPr lang="en-GB" dirty="0" smtClean="0"/>
              <a:t> de opera </a:t>
            </a:r>
            <a:r>
              <a:rPr lang="en-GB" dirty="0" err="1" smtClean="0"/>
              <a:t>muy</a:t>
            </a:r>
            <a:r>
              <a:rPr lang="en-GB" dirty="0" smtClean="0"/>
              <a:t> </a:t>
            </a:r>
            <a:r>
              <a:rPr lang="en-GB" dirty="0" err="1" smtClean="0"/>
              <a:t>famosa</a:t>
            </a:r>
            <a:r>
              <a:rPr lang="en-GB" dirty="0" smtClean="0"/>
              <a:t>.  </a:t>
            </a:r>
            <a:r>
              <a:rPr lang="en-GB" dirty="0" err="1" smtClean="0"/>
              <a:t>También</a:t>
            </a:r>
            <a:r>
              <a:rPr lang="en-GB" dirty="0" smtClean="0"/>
              <a:t> </a:t>
            </a:r>
            <a:r>
              <a:rPr lang="en-GB" dirty="0" err="1" smtClean="0"/>
              <a:t>admiro</a:t>
            </a:r>
            <a:r>
              <a:rPr lang="en-GB" dirty="0" smtClean="0"/>
              <a:t> a Adele </a:t>
            </a:r>
            <a:r>
              <a:rPr lang="en-GB" dirty="0" err="1" smtClean="0"/>
              <a:t>porque</a:t>
            </a:r>
            <a:r>
              <a:rPr lang="en-GB" dirty="0" smtClean="0"/>
              <a:t> </a:t>
            </a:r>
            <a:r>
              <a:rPr lang="en-GB" dirty="0" err="1" smtClean="0"/>
              <a:t>tiene</a:t>
            </a:r>
            <a:r>
              <a:rPr lang="en-GB" dirty="0" smtClean="0"/>
              <a:t> mucho </a:t>
            </a:r>
            <a:r>
              <a:rPr lang="en-GB" dirty="0" err="1" smtClean="0"/>
              <a:t>talento</a:t>
            </a:r>
            <a:r>
              <a:rPr lang="en-GB" dirty="0" smtClean="0"/>
              <a:t> y mucho </a:t>
            </a:r>
            <a:r>
              <a:rPr lang="en-GB" dirty="0" err="1" smtClean="0"/>
              <a:t>éxito</a:t>
            </a:r>
            <a:r>
              <a:rPr lang="en-GB" dirty="0" smtClean="0"/>
              <a:t>.</a:t>
            </a:r>
            <a:endParaRPr lang="en-GB" dirty="0"/>
          </a:p>
        </p:txBody>
      </p:sp>
      <p:sp>
        <p:nvSpPr>
          <p:cNvPr id="27" name="TextBox 26"/>
          <p:cNvSpPr txBox="1"/>
          <p:nvPr/>
        </p:nvSpPr>
        <p:spPr>
          <a:xfrm>
            <a:off x="251544" y="358958"/>
            <a:ext cx="2097606" cy="1754326"/>
          </a:xfrm>
          <a:prstGeom prst="rect">
            <a:avLst/>
          </a:prstGeom>
          <a:noFill/>
        </p:spPr>
        <p:txBody>
          <a:bodyPr wrap="square" rtlCol="0">
            <a:spAutoFit/>
          </a:bodyPr>
          <a:lstStyle/>
          <a:p>
            <a:r>
              <a:rPr lang="en-GB" dirty="0" err="1" smtClean="0"/>
              <a:t>Otra</a:t>
            </a:r>
            <a:r>
              <a:rPr lang="en-GB" dirty="0" smtClean="0"/>
              <a:t> </a:t>
            </a:r>
            <a:r>
              <a:rPr lang="en-GB" dirty="0" err="1" smtClean="0"/>
              <a:t>actividad</a:t>
            </a:r>
            <a:r>
              <a:rPr lang="en-GB" dirty="0" smtClean="0"/>
              <a:t> </a:t>
            </a:r>
            <a:r>
              <a:rPr lang="en-GB" dirty="0" err="1" smtClean="0"/>
              <a:t>que</a:t>
            </a:r>
            <a:r>
              <a:rPr lang="en-GB" dirty="0" smtClean="0"/>
              <a:t> me </a:t>
            </a:r>
            <a:r>
              <a:rPr lang="en-GB" dirty="0" err="1" smtClean="0"/>
              <a:t>gusta</a:t>
            </a:r>
            <a:r>
              <a:rPr lang="en-GB" dirty="0" smtClean="0"/>
              <a:t> </a:t>
            </a:r>
            <a:r>
              <a:rPr lang="en-GB" dirty="0" err="1" smtClean="0"/>
              <a:t>es</a:t>
            </a:r>
            <a:r>
              <a:rPr lang="en-GB" dirty="0" smtClean="0"/>
              <a:t> </a:t>
            </a:r>
            <a:r>
              <a:rPr lang="en-GB" dirty="0" err="1" smtClean="0"/>
              <a:t>hacer</a:t>
            </a:r>
            <a:r>
              <a:rPr lang="en-GB" dirty="0" smtClean="0"/>
              <a:t> el footing.  Me </a:t>
            </a:r>
            <a:r>
              <a:rPr lang="en-GB" dirty="0" err="1" smtClean="0"/>
              <a:t>gusta</a:t>
            </a:r>
            <a:r>
              <a:rPr lang="en-GB" dirty="0" smtClean="0"/>
              <a:t> </a:t>
            </a:r>
            <a:r>
              <a:rPr lang="en-GB" dirty="0" err="1" smtClean="0"/>
              <a:t>porque</a:t>
            </a:r>
            <a:r>
              <a:rPr lang="en-GB" dirty="0" smtClean="0"/>
              <a:t> </a:t>
            </a:r>
            <a:r>
              <a:rPr lang="en-GB" dirty="0" err="1" smtClean="0"/>
              <a:t>es</a:t>
            </a:r>
            <a:r>
              <a:rPr lang="en-GB" dirty="0" smtClean="0"/>
              <a:t> </a:t>
            </a:r>
            <a:r>
              <a:rPr lang="en-GB" dirty="0" err="1" smtClean="0"/>
              <a:t>bueno</a:t>
            </a:r>
            <a:r>
              <a:rPr lang="en-GB" dirty="0" smtClean="0"/>
              <a:t> </a:t>
            </a:r>
            <a:r>
              <a:rPr lang="en-GB" dirty="0" err="1" smtClean="0"/>
              <a:t>para</a:t>
            </a:r>
            <a:r>
              <a:rPr lang="en-GB" dirty="0" smtClean="0"/>
              <a:t> la </a:t>
            </a:r>
            <a:r>
              <a:rPr lang="en-GB" dirty="0" err="1" smtClean="0"/>
              <a:t>salud</a:t>
            </a:r>
            <a:r>
              <a:rPr lang="en-GB" dirty="0" smtClean="0"/>
              <a:t> y </a:t>
            </a:r>
            <a:r>
              <a:rPr lang="en-GB" dirty="0" err="1" smtClean="0"/>
              <a:t>es</a:t>
            </a:r>
            <a:r>
              <a:rPr lang="en-GB" dirty="0" smtClean="0"/>
              <a:t> </a:t>
            </a:r>
            <a:r>
              <a:rPr lang="en-GB" dirty="0" err="1" smtClean="0"/>
              <a:t>relajante</a:t>
            </a:r>
            <a:r>
              <a:rPr lang="en-GB" dirty="0" smtClean="0"/>
              <a:t>.</a:t>
            </a:r>
            <a:endParaRPr lang="en-GB" dirty="0"/>
          </a:p>
        </p:txBody>
      </p:sp>
    </p:spTree>
    <p:extLst>
      <p:ext uri="{BB962C8B-B14F-4D97-AF65-F5344CB8AC3E}">
        <p14:creationId xmlns:p14="http://schemas.microsoft.com/office/powerpoint/2010/main" val="3195834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256654" y="2420888"/>
            <a:ext cx="2520280" cy="12961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b="1" dirty="0">
              <a:solidFill>
                <a:schemeClr val="tx1"/>
              </a:solidFill>
            </a:endParaRPr>
          </a:p>
        </p:txBody>
      </p:sp>
      <p:cxnSp>
        <p:nvCxnSpPr>
          <p:cNvPr id="4" name="Elbow Connector 3"/>
          <p:cNvCxnSpPr>
            <a:stCxn id="2" idx="0"/>
            <a:endCxn id="5" idx="1"/>
          </p:cNvCxnSpPr>
          <p:nvPr/>
        </p:nvCxnSpPr>
        <p:spPr>
          <a:xfrm rot="5400000" flipH="1" flipV="1">
            <a:off x="5012449" y="917121"/>
            <a:ext cx="1008112" cy="1999422"/>
          </a:xfrm>
          <a:prstGeom prst="bentConnector2">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6516216" y="404664"/>
            <a:ext cx="2376264"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miley Face 5"/>
          <p:cNvSpPr/>
          <p:nvPr/>
        </p:nvSpPr>
        <p:spPr>
          <a:xfrm>
            <a:off x="6629908" y="548680"/>
            <a:ext cx="360040" cy="36004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Heart 6"/>
          <p:cNvSpPr/>
          <p:nvPr/>
        </p:nvSpPr>
        <p:spPr>
          <a:xfrm>
            <a:off x="7056276" y="512676"/>
            <a:ext cx="426368" cy="432048"/>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6516216" y="2708920"/>
            <a:ext cx="2376264"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Elbow Connector 11"/>
          <p:cNvCxnSpPr>
            <a:stCxn id="2" idx="3"/>
          </p:cNvCxnSpPr>
          <p:nvPr/>
        </p:nvCxnSpPr>
        <p:spPr>
          <a:xfrm flipV="1">
            <a:off x="5776934" y="2924944"/>
            <a:ext cx="739282" cy="144016"/>
          </a:xfrm>
          <a:prstGeom prst="bentConnector3">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4" name="Curved Connector 23"/>
          <p:cNvCxnSpPr>
            <a:stCxn id="2" idx="2"/>
          </p:cNvCxnSpPr>
          <p:nvPr/>
        </p:nvCxnSpPr>
        <p:spPr>
          <a:xfrm rot="16200000" flipH="1">
            <a:off x="4539596" y="3694229"/>
            <a:ext cx="1584176" cy="1629781"/>
          </a:xfrm>
          <a:prstGeom prst="curvedConnector2">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528590" y="5085184"/>
            <a:ext cx="2376264" cy="14517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467544" y="4869160"/>
            <a:ext cx="3816423" cy="18838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Elbow Connector 32"/>
          <p:cNvCxnSpPr>
            <a:stCxn id="2" idx="1"/>
            <a:endCxn id="34" idx="3"/>
          </p:cNvCxnSpPr>
          <p:nvPr/>
        </p:nvCxnSpPr>
        <p:spPr>
          <a:xfrm rot="10800000">
            <a:off x="2375756" y="1295808"/>
            <a:ext cx="880899" cy="1773152"/>
          </a:xfrm>
          <a:prstGeom prst="bentConnector3">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15752" y="287696"/>
            <a:ext cx="2160003"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Elbow Connector 42"/>
          <p:cNvCxnSpPr>
            <a:stCxn id="2" idx="2"/>
            <a:endCxn id="30" idx="0"/>
          </p:cNvCxnSpPr>
          <p:nvPr/>
        </p:nvCxnSpPr>
        <p:spPr>
          <a:xfrm rot="5400000">
            <a:off x="2870211" y="3222577"/>
            <a:ext cx="1152128" cy="2141038"/>
          </a:xfrm>
          <a:prstGeom prst="bentConnector3">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483768" y="116632"/>
            <a:ext cx="3905234" cy="523220"/>
          </a:xfrm>
          <a:prstGeom prst="rect">
            <a:avLst/>
          </a:prstGeom>
          <a:noFill/>
          <a:ln>
            <a:solidFill>
              <a:schemeClr val="tx1"/>
            </a:solidFill>
          </a:ln>
        </p:spPr>
        <p:txBody>
          <a:bodyPr wrap="square" rtlCol="0">
            <a:spAutoFit/>
          </a:bodyPr>
          <a:lstStyle/>
          <a:p>
            <a:pPr algn="ctr"/>
            <a:r>
              <a:rPr lang="en-GB" sz="1400" dirty="0" smtClean="0"/>
              <a:t>Write a short presentation about one hobby.  Use this one as a model.  </a:t>
            </a:r>
            <a:r>
              <a:rPr lang="en-GB" sz="1400" smtClean="0"/>
              <a:t>REFER TO PREVIOUS WORK!</a:t>
            </a:r>
            <a:endParaRPr lang="en-GB" sz="1400" dirty="0"/>
          </a:p>
        </p:txBody>
      </p:sp>
      <p:sp>
        <p:nvSpPr>
          <p:cNvPr id="17" name="TextBox 16"/>
          <p:cNvSpPr txBox="1"/>
          <p:nvPr/>
        </p:nvSpPr>
        <p:spPr>
          <a:xfrm>
            <a:off x="4716016" y="1497558"/>
            <a:ext cx="1368152" cy="646331"/>
          </a:xfrm>
          <a:prstGeom prst="rect">
            <a:avLst/>
          </a:prstGeom>
          <a:noFill/>
        </p:spPr>
        <p:txBody>
          <a:bodyPr wrap="square" rtlCol="0">
            <a:spAutoFit/>
          </a:bodyPr>
          <a:lstStyle/>
          <a:p>
            <a:r>
              <a:rPr lang="en-GB" dirty="0" smtClean="0"/>
              <a:t>¿</a:t>
            </a:r>
            <a:r>
              <a:rPr lang="en-GB" dirty="0" err="1" smtClean="0"/>
              <a:t>Cuándo</a:t>
            </a:r>
            <a:r>
              <a:rPr lang="en-GB" dirty="0" smtClean="0"/>
              <a:t>?</a:t>
            </a:r>
            <a:br>
              <a:rPr lang="en-GB" dirty="0" smtClean="0"/>
            </a:br>
            <a:r>
              <a:rPr lang="en-GB" dirty="0" smtClean="0"/>
              <a:t>¿</a:t>
            </a:r>
            <a:r>
              <a:rPr lang="en-GB" dirty="0" err="1" smtClean="0"/>
              <a:t>Dónde</a:t>
            </a:r>
            <a:r>
              <a:rPr lang="en-GB" dirty="0" smtClean="0"/>
              <a:t>?</a:t>
            </a:r>
            <a:endParaRPr lang="en-GB" dirty="0"/>
          </a:p>
        </p:txBody>
      </p:sp>
      <p:sp>
        <p:nvSpPr>
          <p:cNvPr id="18" name="TextBox 17"/>
          <p:cNvSpPr txBox="1"/>
          <p:nvPr/>
        </p:nvSpPr>
        <p:spPr>
          <a:xfrm>
            <a:off x="4716016" y="3801814"/>
            <a:ext cx="1744994" cy="646331"/>
          </a:xfrm>
          <a:prstGeom prst="rect">
            <a:avLst/>
          </a:prstGeom>
          <a:noFill/>
        </p:spPr>
        <p:txBody>
          <a:bodyPr wrap="square" rtlCol="0">
            <a:spAutoFit/>
          </a:bodyPr>
          <a:lstStyle/>
          <a:p>
            <a:r>
              <a:rPr lang="en-GB" dirty="0" smtClean="0"/>
              <a:t>¿</a:t>
            </a:r>
            <a:r>
              <a:rPr lang="en-GB" dirty="0" err="1" smtClean="0"/>
              <a:t>Por</a:t>
            </a:r>
            <a:r>
              <a:rPr lang="en-GB" dirty="0" smtClean="0"/>
              <a:t> </a:t>
            </a:r>
            <a:r>
              <a:rPr lang="en-GB" dirty="0" err="1" smtClean="0"/>
              <a:t>qué</a:t>
            </a:r>
            <a:r>
              <a:rPr lang="en-GB" dirty="0" smtClean="0"/>
              <a:t> </a:t>
            </a:r>
            <a:r>
              <a:rPr lang="en-GB" dirty="0" err="1" smtClean="0"/>
              <a:t>te</a:t>
            </a:r>
            <a:r>
              <a:rPr lang="en-GB" dirty="0" smtClean="0"/>
              <a:t> </a:t>
            </a:r>
            <a:r>
              <a:rPr lang="en-GB" dirty="0" err="1" smtClean="0"/>
              <a:t>gusta</a:t>
            </a:r>
            <a:r>
              <a:rPr lang="en-GB" dirty="0" smtClean="0"/>
              <a:t>?</a:t>
            </a:r>
            <a:endParaRPr lang="en-GB" dirty="0"/>
          </a:p>
        </p:txBody>
      </p:sp>
      <p:sp>
        <p:nvSpPr>
          <p:cNvPr id="19" name="TextBox 18"/>
          <p:cNvSpPr txBox="1"/>
          <p:nvPr/>
        </p:nvSpPr>
        <p:spPr>
          <a:xfrm>
            <a:off x="4716016" y="5487913"/>
            <a:ext cx="1744994" cy="1200329"/>
          </a:xfrm>
          <a:prstGeom prst="rect">
            <a:avLst/>
          </a:prstGeom>
          <a:noFill/>
        </p:spPr>
        <p:txBody>
          <a:bodyPr wrap="square" rtlCol="0">
            <a:spAutoFit/>
          </a:bodyPr>
          <a:lstStyle/>
          <a:p>
            <a:r>
              <a:rPr lang="en-GB" dirty="0" smtClean="0"/>
              <a:t>¿</a:t>
            </a:r>
            <a:r>
              <a:rPr lang="en-GB" dirty="0" err="1" smtClean="0"/>
              <a:t>Cuándo</a:t>
            </a:r>
            <a:r>
              <a:rPr lang="en-GB" dirty="0" smtClean="0"/>
              <a:t> </a:t>
            </a:r>
            <a:r>
              <a:rPr lang="en-GB" dirty="0" err="1" smtClean="0"/>
              <a:t>empezaste</a:t>
            </a:r>
            <a:r>
              <a:rPr lang="en-GB" dirty="0" smtClean="0"/>
              <a:t>? (</a:t>
            </a:r>
            <a:r>
              <a:rPr lang="en-GB" i="1" dirty="0" smtClean="0"/>
              <a:t>When did you start</a:t>
            </a:r>
            <a:r>
              <a:rPr lang="en-GB" dirty="0" smtClean="0"/>
              <a:t>?)</a:t>
            </a:r>
            <a:endParaRPr lang="en-GB" dirty="0"/>
          </a:p>
        </p:txBody>
      </p:sp>
      <p:sp>
        <p:nvSpPr>
          <p:cNvPr id="20" name="TextBox 19"/>
          <p:cNvSpPr txBox="1"/>
          <p:nvPr/>
        </p:nvSpPr>
        <p:spPr>
          <a:xfrm>
            <a:off x="222276" y="4149192"/>
            <a:ext cx="3411979" cy="369332"/>
          </a:xfrm>
          <a:prstGeom prst="rect">
            <a:avLst/>
          </a:prstGeom>
          <a:noFill/>
        </p:spPr>
        <p:txBody>
          <a:bodyPr wrap="square" rtlCol="0">
            <a:spAutoFit/>
          </a:bodyPr>
          <a:lstStyle/>
          <a:p>
            <a:r>
              <a:rPr lang="en-GB" dirty="0" smtClean="0"/>
              <a:t>¿</a:t>
            </a:r>
            <a:r>
              <a:rPr lang="en-GB" dirty="0" err="1" smtClean="0"/>
              <a:t>Admiras</a:t>
            </a:r>
            <a:r>
              <a:rPr lang="en-GB" dirty="0" smtClean="0"/>
              <a:t> a </a:t>
            </a:r>
            <a:r>
              <a:rPr lang="en-GB" dirty="0" err="1" smtClean="0"/>
              <a:t>alguien</a:t>
            </a:r>
            <a:r>
              <a:rPr lang="en-GB" dirty="0" smtClean="0"/>
              <a:t>?</a:t>
            </a:r>
            <a:endParaRPr lang="en-GB" dirty="0"/>
          </a:p>
        </p:txBody>
      </p:sp>
      <p:sp>
        <p:nvSpPr>
          <p:cNvPr id="21" name="TextBox 20"/>
          <p:cNvSpPr txBox="1"/>
          <p:nvPr/>
        </p:nvSpPr>
        <p:spPr>
          <a:xfrm>
            <a:off x="336356" y="2339588"/>
            <a:ext cx="2448272" cy="369332"/>
          </a:xfrm>
          <a:prstGeom prst="rect">
            <a:avLst/>
          </a:prstGeom>
          <a:noFill/>
        </p:spPr>
        <p:txBody>
          <a:bodyPr wrap="square" rtlCol="0">
            <a:spAutoFit/>
          </a:bodyPr>
          <a:lstStyle/>
          <a:p>
            <a:r>
              <a:rPr lang="en-GB" dirty="0" smtClean="0"/>
              <a:t>¿</a:t>
            </a:r>
            <a:r>
              <a:rPr lang="en-GB" dirty="0" err="1" smtClean="0"/>
              <a:t>Otra</a:t>
            </a:r>
            <a:r>
              <a:rPr lang="en-GB" dirty="0" smtClean="0"/>
              <a:t> </a:t>
            </a:r>
            <a:r>
              <a:rPr lang="en-GB" dirty="0" err="1" smtClean="0"/>
              <a:t>actividad</a:t>
            </a:r>
            <a:r>
              <a:rPr lang="en-GB" dirty="0" smtClean="0"/>
              <a:t>?</a:t>
            </a:r>
            <a:endParaRPr lang="en-GB" dirty="0"/>
          </a:p>
        </p:txBody>
      </p:sp>
    </p:spTree>
    <p:extLst>
      <p:ext uri="{BB962C8B-B14F-4D97-AF65-F5344CB8AC3E}">
        <p14:creationId xmlns:p14="http://schemas.microsoft.com/office/powerpoint/2010/main" val="3816005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05571880"/>
              </p:ext>
            </p:extLst>
          </p:nvPr>
        </p:nvGraphicFramePr>
        <p:xfrm>
          <a:off x="323528" y="188640"/>
          <a:ext cx="8352928" cy="6592768"/>
        </p:xfrm>
        <a:graphic>
          <a:graphicData uri="http://schemas.openxmlformats.org/drawingml/2006/table">
            <a:tbl>
              <a:tblPr firstRow="1" bandRow="1">
                <a:tableStyleId>{5940675A-B579-460E-94D1-54222C63F5DA}</a:tableStyleId>
              </a:tblPr>
              <a:tblGrid>
                <a:gridCol w="2088232"/>
                <a:gridCol w="2088232"/>
                <a:gridCol w="2088232"/>
                <a:gridCol w="2088232"/>
              </a:tblGrid>
              <a:tr h="504056">
                <a:tc gridSpan="2">
                  <a:txBody>
                    <a:bodyPr/>
                    <a:lstStyle/>
                    <a:p>
                      <a:pPr algn="ctr"/>
                      <a:r>
                        <a:rPr lang="en-GB" b="1" dirty="0" smtClean="0"/>
                        <a:t>Starting off a letter</a:t>
                      </a:r>
                      <a:endParaRPr lang="en-GB" b="1" dirty="0"/>
                    </a:p>
                  </a:txBody>
                  <a:tcPr anchor="ctr"/>
                </a:tc>
                <a:tc hMerge="1">
                  <a:txBody>
                    <a:bodyPr/>
                    <a:lstStyle/>
                    <a:p>
                      <a:pPr algn="ctr"/>
                      <a:endParaRPr lang="en-GB" dirty="0"/>
                    </a:p>
                  </a:txBody>
                  <a:tcPr anchor="ctr"/>
                </a:tc>
                <a:tc>
                  <a:txBody>
                    <a:bodyPr/>
                    <a:lstStyle/>
                    <a:p>
                      <a:pPr algn="ctr"/>
                      <a:r>
                        <a:rPr lang="en-GB" dirty="0" err="1" smtClean="0"/>
                        <a:t>Por</a:t>
                      </a:r>
                      <a:r>
                        <a:rPr lang="en-GB" dirty="0" smtClean="0"/>
                        <a:t> la </a:t>
                      </a:r>
                      <a:r>
                        <a:rPr lang="en-GB" dirty="0" err="1" smtClean="0"/>
                        <a:t>tarde</a:t>
                      </a:r>
                      <a:endParaRPr lang="en-GB" dirty="0"/>
                    </a:p>
                  </a:txBody>
                  <a:tcPr anchor="ctr"/>
                </a:tc>
                <a:tc>
                  <a:txBody>
                    <a:bodyPr/>
                    <a:lstStyle/>
                    <a:p>
                      <a:pPr algn="ctr"/>
                      <a:r>
                        <a:rPr lang="en-GB" dirty="0" smtClean="0"/>
                        <a:t>In the evening</a:t>
                      </a:r>
                      <a:endParaRPr lang="en-GB" dirty="0"/>
                    </a:p>
                  </a:txBody>
                  <a:tcPr anchor="ctr"/>
                </a:tc>
              </a:tr>
              <a:tr h="504056">
                <a:tc>
                  <a:txBody>
                    <a:bodyPr/>
                    <a:lstStyle/>
                    <a:p>
                      <a:pPr algn="ctr"/>
                      <a:r>
                        <a:rPr lang="en-GB" dirty="0" smtClean="0"/>
                        <a:t>Dear…</a:t>
                      </a:r>
                      <a:endParaRPr lang="en-GB" dirty="0"/>
                    </a:p>
                  </a:txBody>
                  <a:tcPr anchor="ctr"/>
                </a:tc>
                <a:tc>
                  <a:txBody>
                    <a:bodyPr/>
                    <a:lstStyle/>
                    <a:p>
                      <a:pPr algn="ctr"/>
                      <a:r>
                        <a:rPr lang="en-GB" dirty="0" err="1" smtClean="0"/>
                        <a:t>Querido</a:t>
                      </a:r>
                      <a:r>
                        <a:rPr lang="en-GB" dirty="0" smtClean="0"/>
                        <a:t>/a</a:t>
                      </a:r>
                      <a:endParaRPr lang="en-GB" dirty="0"/>
                    </a:p>
                  </a:txBody>
                  <a:tcPr anchor="ctr"/>
                </a:tc>
                <a:tc>
                  <a:txBody>
                    <a:bodyPr/>
                    <a:lstStyle/>
                    <a:p>
                      <a:pPr algn="ctr"/>
                      <a:r>
                        <a:rPr lang="en-GB" dirty="0" err="1" smtClean="0"/>
                        <a:t>Normalmente</a:t>
                      </a:r>
                      <a:endParaRPr lang="en-GB" dirty="0"/>
                    </a:p>
                  </a:txBody>
                  <a:tcPr anchor="ctr"/>
                </a:tc>
                <a:tc>
                  <a:txBody>
                    <a:bodyPr/>
                    <a:lstStyle/>
                    <a:p>
                      <a:pPr algn="ctr"/>
                      <a:r>
                        <a:rPr lang="en-GB" dirty="0" smtClean="0"/>
                        <a:t>usually</a:t>
                      </a:r>
                      <a:endParaRPr lang="en-GB" dirty="0"/>
                    </a:p>
                  </a:txBody>
                  <a:tcPr anchor="ctr"/>
                </a:tc>
              </a:tr>
              <a:tr h="504056">
                <a:tc>
                  <a:txBody>
                    <a:bodyPr/>
                    <a:lstStyle/>
                    <a:p>
                      <a:pPr algn="ctr"/>
                      <a:r>
                        <a:rPr lang="en-GB" dirty="0" smtClean="0"/>
                        <a:t>I’m going to talk about</a:t>
                      </a:r>
                      <a:endParaRPr lang="en-GB" dirty="0"/>
                    </a:p>
                  </a:txBody>
                  <a:tcPr anchor="ctr"/>
                </a:tc>
                <a:tc>
                  <a:txBody>
                    <a:bodyPr/>
                    <a:lstStyle/>
                    <a:p>
                      <a:pPr algn="ctr"/>
                      <a:r>
                        <a:rPr lang="en-GB" dirty="0" err="1" smtClean="0"/>
                        <a:t>Voy</a:t>
                      </a:r>
                      <a:r>
                        <a:rPr lang="en-GB" dirty="0" smtClean="0"/>
                        <a:t> a </a:t>
                      </a:r>
                      <a:r>
                        <a:rPr lang="en-GB" dirty="0" err="1" smtClean="0"/>
                        <a:t>hablar</a:t>
                      </a:r>
                      <a:r>
                        <a:rPr lang="en-GB" dirty="0" smtClean="0"/>
                        <a:t> </a:t>
                      </a:r>
                      <a:r>
                        <a:rPr lang="en-GB" dirty="0" err="1" smtClean="0"/>
                        <a:t>sobre</a:t>
                      </a:r>
                      <a:endParaRPr lang="en-GB" dirty="0"/>
                    </a:p>
                  </a:txBody>
                  <a:tcPr anchor="ctr"/>
                </a:tc>
                <a:tc gridSpan="2">
                  <a:txBody>
                    <a:bodyPr/>
                    <a:lstStyle/>
                    <a:p>
                      <a:pPr algn="ctr"/>
                      <a:r>
                        <a:rPr lang="en-GB" b="1" dirty="0" smtClean="0"/>
                        <a:t>In the past (PAST TENSE VERBS!)</a:t>
                      </a:r>
                      <a:endParaRPr lang="en-GB" b="1" dirty="0"/>
                    </a:p>
                  </a:txBody>
                  <a:tcPr anchor="ctr"/>
                </a:tc>
                <a:tc hMerge="1">
                  <a:txBody>
                    <a:bodyPr/>
                    <a:lstStyle/>
                    <a:p>
                      <a:pPr algn="ctr"/>
                      <a:endParaRPr lang="en-GB" dirty="0"/>
                    </a:p>
                  </a:txBody>
                  <a:tcPr anchor="ctr"/>
                </a:tc>
              </a:tr>
              <a:tr h="504056">
                <a:tc gridSpan="2">
                  <a:txBody>
                    <a:bodyPr/>
                    <a:lstStyle/>
                    <a:p>
                      <a:pPr algn="ctr"/>
                      <a:r>
                        <a:rPr lang="en-GB" b="1" dirty="0" smtClean="0"/>
                        <a:t>Linking ideas</a:t>
                      </a:r>
                      <a:endParaRPr lang="en-GB" b="1" dirty="0"/>
                    </a:p>
                  </a:txBody>
                  <a:tcPr anchor="ctr"/>
                </a:tc>
                <a:tc hMerge="1">
                  <a:txBody>
                    <a:bodyPr/>
                    <a:lstStyle/>
                    <a:p>
                      <a:pPr algn="ctr"/>
                      <a:endParaRPr lang="en-GB" dirty="0"/>
                    </a:p>
                  </a:txBody>
                  <a:tcPr anchor="ctr"/>
                </a:tc>
                <a:tc>
                  <a:txBody>
                    <a:bodyPr/>
                    <a:lstStyle/>
                    <a:p>
                      <a:pPr algn="ctr"/>
                      <a:r>
                        <a:rPr lang="en-GB" dirty="0" smtClean="0"/>
                        <a:t>last weekend</a:t>
                      </a:r>
                      <a:endParaRPr lang="en-GB" dirty="0"/>
                    </a:p>
                  </a:txBody>
                  <a:tcPr anchor="ctr"/>
                </a:tc>
                <a:tc>
                  <a:txBody>
                    <a:bodyPr/>
                    <a:lstStyle/>
                    <a:p>
                      <a:pPr algn="ctr"/>
                      <a:r>
                        <a:rPr lang="en-GB" dirty="0" smtClean="0"/>
                        <a:t>el fin de </a:t>
                      </a:r>
                      <a:r>
                        <a:rPr lang="en-GB" dirty="0" err="1" smtClean="0"/>
                        <a:t>semana</a:t>
                      </a:r>
                      <a:r>
                        <a:rPr lang="en-GB" dirty="0" smtClean="0"/>
                        <a:t> </a:t>
                      </a:r>
                      <a:r>
                        <a:rPr lang="en-GB" dirty="0" err="1" smtClean="0"/>
                        <a:t>pasado</a:t>
                      </a:r>
                      <a:endParaRPr lang="en-GB" dirty="0"/>
                    </a:p>
                  </a:txBody>
                  <a:tcPr anchor="ctr"/>
                </a:tc>
              </a:tr>
              <a:tr h="504056">
                <a:tc>
                  <a:txBody>
                    <a:bodyPr/>
                    <a:lstStyle/>
                    <a:p>
                      <a:pPr algn="ctr"/>
                      <a:r>
                        <a:rPr lang="en-GB" dirty="0" smtClean="0"/>
                        <a:t>My favourite sport</a:t>
                      </a:r>
                      <a:endParaRPr lang="en-GB" dirty="0"/>
                    </a:p>
                  </a:txBody>
                  <a:tcPr anchor="ctr"/>
                </a:tc>
                <a:tc>
                  <a:txBody>
                    <a:bodyPr/>
                    <a:lstStyle/>
                    <a:p>
                      <a:pPr algn="ctr"/>
                      <a:r>
                        <a:rPr lang="en-GB" dirty="0" smtClean="0"/>
                        <a:t>mi </a:t>
                      </a:r>
                      <a:r>
                        <a:rPr lang="en-GB" dirty="0" err="1" smtClean="0"/>
                        <a:t>deporte</a:t>
                      </a:r>
                      <a:r>
                        <a:rPr lang="en-GB" dirty="0" smtClean="0"/>
                        <a:t> </a:t>
                      </a:r>
                      <a:r>
                        <a:rPr lang="en-GB" dirty="0" err="1" smtClean="0"/>
                        <a:t>favorito</a:t>
                      </a:r>
                      <a:endParaRPr lang="en-GB" dirty="0"/>
                    </a:p>
                  </a:txBody>
                  <a:tcPr anchor="ctr"/>
                </a:tc>
                <a:tc>
                  <a:txBody>
                    <a:bodyPr/>
                    <a:lstStyle/>
                    <a:p>
                      <a:pPr algn="ctr"/>
                      <a:r>
                        <a:rPr lang="en-GB" dirty="0" smtClean="0"/>
                        <a:t>last Saturday</a:t>
                      </a:r>
                      <a:endParaRPr lang="en-GB"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smtClean="0"/>
                        <a:t>el </a:t>
                      </a:r>
                      <a:r>
                        <a:rPr lang="en-GB" dirty="0" err="1" smtClean="0"/>
                        <a:t>sábado</a:t>
                      </a:r>
                      <a:r>
                        <a:rPr lang="en-GB" baseline="0" dirty="0" smtClean="0"/>
                        <a:t> </a:t>
                      </a:r>
                      <a:r>
                        <a:rPr lang="en-GB" baseline="0" dirty="0" err="1" smtClean="0"/>
                        <a:t>pasado</a:t>
                      </a:r>
                      <a:endParaRPr lang="en-GB" dirty="0" smtClean="0"/>
                    </a:p>
                  </a:txBody>
                  <a:tcPr anchor="ctr"/>
                </a:tc>
              </a:tr>
              <a:tr h="504056">
                <a:tc>
                  <a:txBody>
                    <a:bodyPr/>
                    <a:lstStyle/>
                    <a:p>
                      <a:pPr algn="ctr"/>
                      <a:r>
                        <a:rPr lang="en-GB" dirty="0" smtClean="0"/>
                        <a:t>My favourite</a:t>
                      </a:r>
                      <a:r>
                        <a:rPr lang="en-GB" baseline="0" dirty="0" smtClean="0"/>
                        <a:t> hobby</a:t>
                      </a:r>
                      <a:endParaRPr lang="en-GB" dirty="0"/>
                    </a:p>
                  </a:txBody>
                  <a:tcPr anchor="ctr"/>
                </a:tc>
                <a:tc>
                  <a:txBody>
                    <a:bodyPr/>
                    <a:lstStyle/>
                    <a:p>
                      <a:pPr algn="ctr"/>
                      <a:r>
                        <a:rPr lang="en-GB" dirty="0" smtClean="0"/>
                        <a:t>mi </a:t>
                      </a:r>
                      <a:r>
                        <a:rPr lang="en-GB" dirty="0" err="1" smtClean="0"/>
                        <a:t>pasatiempo</a:t>
                      </a:r>
                      <a:r>
                        <a:rPr lang="en-GB" dirty="0" smtClean="0"/>
                        <a:t> </a:t>
                      </a:r>
                      <a:r>
                        <a:rPr lang="en-GB" dirty="0" err="1" smtClean="0"/>
                        <a:t>preferido</a:t>
                      </a:r>
                      <a:endParaRPr lang="en-GB" dirty="0"/>
                    </a:p>
                  </a:txBody>
                  <a:tcPr anchor="ctr"/>
                </a:tc>
                <a:tc gridSpan="2">
                  <a:txBody>
                    <a:bodyPr/>
                    <a:lstStyle/>
                    <a:p>
                      <a:pPr algn="ctr"/>
                      <a:r>
                        <a:rPr lang="en-GB" b="1" dirty="0" smtClean="0"/>
                        <a:t>Future plans </a:t>
                      </a:r>
                      <a:endParaRPr lang="en-GB" b="1" dirty="0"/>
                    </a:p>
                  </a:txBody>
                  <a:tcPr anchor="ctr"/>
                </a:tc>
                <a:tc hMerge="1">
                  <a:txBody>
                    <a:bodyPr/>
                    <a:lstStyle/>
                    <a:p>
                      <a:pPr algn="ctr"/>
                      <a:endParaRPr lang="en-GB" dirty="0"/>
                    </a:p>
                  </a:txBody>
                  <a:tcPr anchor="ctr"/>
                </a:tc>
              </a:tr>
              <a:tr h="504056">
                <a:tc>
                  <a:txBody>
                    <a:bodyPr/>
                    <a:lstStyle/>
                    <a:p>
                      <a:pPr algn="ctr"/>
                      <a:r>
                        <a:rPr lang="en-GB" dirty="0" smtClean="0"/>
                        <a:t>Another activity</a:t>
                      </a:r>
                      <a:r>
                        <a:rPr lang="en-GB" baseline="0" dirty="0" smtClean="0"/>
                        <a:t> I like is</a:t>
                      </a:r>
                      <a:endParaRPr lang="en-GB" dirty="0"/>
                    </a:p>
                  </a:txBody>
                  <a:tcPr anchor="ctr"/>
                </a:tc>
                <a:tc>
                  <a:txBody>
                    <a:bodyPr/>
                    <a:lstStyle/>
                    <a:p>
                      <a:pPr algn="ctr"/>
                      <a:r>
                        <a:rPr lang="en-GB" dirty="0" err="1" smtClean="0"/>
                        <a:t>Otra</a:t>
                      </a:r>
                      <a:r>
                        <a:rPr lang="en-GB" dirty="0" smtClean="0"/>
                        <a:t> </a:t>
                      </a:r>
                      <a:r>
                        <a:rPr lang="en-GB" dirty="0" err="1" smtClean="0"/>
                        <a:t>actividad</a:t>
                      </a:r>
                      <a:r>
                        <a:rPr lang="en-GB" dirty="0" smtClean="0"/>
                        <a:t> </a:t>
                      </a:r>
                      <a:r>
                        <a:rPr lang="en-GB" dirty="0" err="1" smtClean="0"/>
                        <a:t>que</a:t>
                      </a:r>
                      <a:r>
                        <a:rPr lang="en-GB" dirty="0" smtClean="0"/>
                        <a:t> me </a:t>
                      </a:r>
                      <a:r>
                        <a:rPr lang="en-GB" dirty="0" err="1" smtClean="0"/>
                        <a:t>gusta</a:t>
                      </a:r>
                      <a:r>
                        <a:rPr lang="en-GB" dirty="0" smtClean="0"/>
                        <a:t> </a:t>
                      </a:r>
                      <a:r>
                        <a:rPr lang="en-GB" dirty="0" err="1" smtClean="0"/>
                        <a:t>es</a:t>
                      </a:r>
                      <a:r>
                        <a:rPr lang="en-GB" dirty="0" smtClean="0"/>
                        <a:t>..</a:t>
                      </a:r>
                      <a:endParaRPr lang="en-GB" dirty="0"/>
                    </a:p>
                  </a:txBody>
                  <a:tcPr anchor="ctr"/>
                </a:tc>
                <a:tc>
                  <a:txBody>
                    <a:bodyPr/>
                    <a:lstStyle/>
                    <a:p>
                      <a:pPr algn="ctr"/>
                      <a:r>
                        <a:rPr lang="en-GB" dirty="0" smtClean="0"/>
                        <a:t>next weekend</a:t>
                      </a:r>
                      <a:endParaRPr lang="en-GB" dirty="0"/>
                    </a:p>
                  </a:txBody>
                  <a:tcPr anchor="ctr"/>
                </a:tc>
                <a:tc>
                  <a:txBody>
                    <a:bodyPr/>
                    <a:lstStyle/>
                    <a:p>
                      <a:pPr algn="ctr"/>
                      <a:r>
                        <a:rPr lang="en-GB" dirty="0" smtClean="0"/>
                        <a:t>el </a:t>
                      </a:r>
                      <a:r>
                        <a:rPr lang="en-GB" dirty="0" err="1" smtClean="0"/>
                        <a:t>próximo</a:t>
                      </a:r>
                      <a:r>
                        <a:rPr lang="en-GB" dirty="0" smtClean="0"/>
                        <a:t> fin</a:t>
                      </a:r>
                      <a:r>
                        <a:rPr lang="en-GB" baseline="0" dirty="0" smtClean="0"/>
                        <a:t> de </a:t>
                      </a:r>
                      <a:r>
                        <a:rPr lang="en-GB" baseline="0" dirty="0" err="1" smtClean="0"/>
                        <a:t>semana</a:t>
                      </a:r>
                      <a:endParaRPr lang="en-GB" dirty="0"/>
                    </a:p>
                  </a:txBody>
                  <a:tcPr anchor="ctr"/>
                </a:tc>
              </a:tr>
              <a:tr h="504056">
                <a:tc>
                  <a:txBody>
                    <a:bodyPr/>
                    <a:lstStyle/>
                    <a:p>
                      <a:pPr algn="ctr"/>
                      <a:r>
                        <a:rPr lang="en-GB" dirty="0" smtClean="0"/>
                        <a:t>I also like</a:t>
                      </a:r>
                      <a:endParaRPr lang="en-GB" dirty="0"/>
                    </a:p>
                  </a:txBody>
                  <a:tcPr anchor="ctr"/>
                </a:tc>
                <a:tc>
                  <a:txBody>
                    <a:bodyPr/>
                    <a:lstStyle/>
                    <a:p>
                      <a:pPr algn="ctr"/>
                      <a:r>
                        <a:rPr lang="en-GB" dirty="0" err="1" smtClean="0"/>
                        <a:t>También</a:t>
                      </a:r>
                      <a:r>
                        <a:rPr lang="en-GB" dirty="0" smtClean="0"/>
                        <a:t> me </a:t>
                      </a:r>
                      <a:r>
                        <a:rPr lang="en-GB" dirty="0" err="1" smtClean="0"/>
                        <a:t>gusta</a:t>
                      </a:r>
                      <a:endParaRPr lang="en-GB" dirty="0"/>
                    </a:p>
                  </a:txBody>
                  <a:tcPr anchor="ctr"/>
                </a:tc>
                <a:tc>
                  <a:txBody>
                    <a:bodyPr/>
                    <a:lstStyle/>
                    <a:p>
                      <a:pPr algn="ctr"/>
                      <a:r>
                        <a:rPr lang="en-GB" dirty="0" smtClean="0"/>
                        <a:t>I am going to</a:t>
                      </a:r>
                      <a:endParaRPr lang="en-GB" dirty="0"/>
                    </a:p>
                  </a:txBody>
                  <a:tcPr anchor="ctr"/>
                </a:tc>
                <a:tc>
                  <a:txBody>
                    <a:bodyPr/>
                    <a:lstStyle/>
                    <a:p>
                      <a:pPr algn="ctr"/>
                      <a:r>
                        <a:rPr lang="en-GB" dirty="0" err="1" smtClean="0"/>
                        <a:t>voy</a:t>
                      </a:r>
                      <a:r>
                        <a:rPr lang="en-GB" dirty="0" smtClean="0"/>
                        <a:t> a…</a:t>
                      </a:r>
                      <a:endParaRPr lang="en-GB" dirty="0"/>
                    </a:p>
                  </a:txBody>
                  <a:tcPr anchor="ctr"/>
                </a:tc>
              </a:tr>
              <a:tr h="504056">
                <a:tc>
                  <a:txBody>
                    <a:bodyPr/>
                    <a:lstStyle/>
                    <a:p>
                      <a:pPr algn="ctr"/>
                      <a:r>
                        <a:rPr lang="en-GB" dirty="0" smtClean="0"/>
                        <a:t>but</a:t>
                      </a:r>
                      <a:r>
                        <a:rPr lang="en-GB" baseline="0" dirty="0" smtClean="0"/>
                        <a:t> I don’t like</a:t>
                      </a:r>
                      <a:endParaRPr lang="en-GB" dirty="0"/>
                    </a:p>
                  </a:txBody>
                  <a:tcPr anchor="ctr"/>
                </a:tc>
                <a:tc>
                  <a:txBody>
                    <a:bodyPr/>
                    <a:lstStyle/>
                    <a:p>
                      <a:pPr algn="ctr"/>
                      <a:r>
                        <a:rPr lang="en-GB" dirty="0" err="1" smtClean="0"/>
                        <a:t>pero</a:t>
                      </a:r>
                      <a:r>
                        <a:rPr lang="en-GB" dirty="0" smtClean="0"/>
                        <a:t> no me </a:t>
                      </a:r>
                      <a:r>
                        <a:rPr lang="en-GB" dirty="0" err="1" smtClean="0"/>
                        <a:t>gusta</a:t>
                      </a:r>
                      <a:r>
                        <a:rPr lang="en-GB" dirty="0" smtClean="0"/>
                        <a:t>…</a:t>
                      </a:r>
                      <a:endParaRPr lang="en-GB" dirty="0"/>
                    </a:p>
                  </a:txBody>
                  <a:tcPr anchor="ctr"/>
                </a:tc>
                <a:tc>
                  <a:txBody>
                    <a:bodyPr/>
                    <a:lstStyle/>
                    <a:p>
                      <a:pPr algn="ctr"/>
                      <a:r>
                        <a:rPr lang="en-GB" dirty="0" smtClean="0"/>
                        <a:t>I</a:t>
                      </a:r>
                      <a:r>
                        <a:rPr lang="en-GB" baseline="0" dirty="0" smtClean="0"/>
                        <a:t> would like to</a:t>
                      </a:r>
                      <a:endParaRPr lang="en-GB" dirty="0"/>
                    </a:p>
                  </a:txBody>
                  <a:tcPr anchor="ctr"/>
                </a:tc>
                <a:tc>
                  <a:txBody>
                    <a:bodyPr/>
                    <a:lstStyle/>
                    <a:p>
                      <a:pPr algn="ctr"/>
                      <a:r>
                        <a:rPr lang="en-GB" dirty="0" smtClean="0"/>
                        <a:t>me </a:t>
                      </a:r>
                      <a:r>
                        <a:rPr lang="en-GB" dirty="0" err="1" smtClean="0"/>
                        <a:t>gustaría</a:t>
                      </a:r>
                      <a:r>
                        <a:rPr lang="en-GB" dirty="0" smtClean="0"/>
                        <a:t>…</a:t>
                      </a:r>
                      <a:endParaRPr lang="en-GB" dirty="0"/>
                    </a:p>
                  </a:txBody>
                  <a:tcPr anchor="ctr"/>
                </a:tc>
              </a:tr>
              <a:tr h="504056">
                <a:tc>
                  <a:txBody>
                    <a:bodyPr/>
                    <a:lstStyle/>
                    <a:p>
                      <a:pPr algn="ctr"/>
                      <a:r>
                        <a:rPr lang="en-GB" dirty="0" smtClean="0"/>
                        <a:t>and I hate</a:t>
                      </a:r>
                      <a:endParaRPr lang="en-GB" dirty="0"/>
                    </a:p>
                  </a:txBody>
                  <a:tcPr anchor="ctr"/>
                </a:tc>
                <a:tc>
                  <a:txBody>
                    <a:bodyPr/>
                    <a:lstStyle/>
                    <a:p>
                      <a:pPr algn="ctr"/>
                      <a:r>
                        <a:rPr lang="en-GB" dirty="0" smtClean="0"/>
                        <a:t>y </a:t>
                      </a:r>
                      <a:r>
                        <a:rPr lang="en-GB" dirty="0" err="1" smtClean="0"/>
                        <a:t>odio</a:t>
                      </a:r>
                      <a:r>
                        <a:rPr lang="en-GB" dirty="0" smtClean="0"/>
                        <a:t>…</a:t>
                      </a:r>
                      <a:endParaRPr lang="en-GB" dirty="0"/>
                    </a:p>
                  </a:txBody>
                  <a:tcPr anchor="ctr"/>
                </a:tc>
                <a:tc>
                  <a:txBody>
                    <a:bodyPr/>
                    <a:lstStyle/>
                    <a:p>
                      <a:pPr algn="ctr"/>
                      <a:r>
                        <a:rPr lang="en-GB" dirty="0" smtClean="0"/>
                        <a:t>I am thinking</a:t>
                      </a:r>
                      <a:r>
                        <a:rPr lang="en-GB" baseline="0" dirty="0" smtClean="0"/>
                        <a:t> of..</a:t>
                      </a:r>
                      <a:endParaRPr lang="en-GB" dirty="0"/>
                    </a:p>
                  </a:txBody>
                  <a:tcPr anchor="ctr"/>
                </a:tc>
                <a:tc>
                  <a:txBody>
                    <a:bodyPr/>
                    <a:lstStyle/>
                    <a:p>
                      <a:pPr algn="ctr"/>
                      <a:r>
                        <a:rPr lang="en-GB" dirty="0" err="1" smtClean="0"/>
                        <a:t>tengo</a:t>
                      </a:r>
                      <a:r>
                        <a:rPr lang="en-GB" dirty="0" smtClean="0"/>
                        <a:t> </a:t>
                      </a:r>
                      <a:r>
                        <a:rPr lang="en-GB" dirty="0" err="1" smtClean="0"/>
                        <a:t>pensado</a:t>
                      </a:r>
                      <a:r>
                        <a:rPr lang="en-GB" dirty="0" smtClean="0"/>
                        <a:t>…</a:t>
                      </a:r>
                      <a:endParaRPr lang="en-GB" dirty="0"/>
                    </a:p>
                  </a:txBody>
                  <a:tcPr anchor="ctr"/>
                </a:tc>
              </a:tr>
              <a:tr h="504056">
                <a:tc gridSpan="2">
                  <a:txBody>
                    <a:bodyPr/>
                    <a:lstStyle/>
                    <a:p>
                      <a:pPr algn="ctr"/>
                      <a:r>
                        <a:rPr lang="en-GB" sz="1600" b="1" dirty="0" smtClean="0"/>
                        <a:t>Saying what you generally do (PRESENT</a:t>
                      </a:r>
                      <a:r>
                        <a:rPr lang="en-GB" sz="1600" b="1" baseline="0" dirty="0" smtClean="0"/>
                        <a:t> TENSE</a:t>
                      </a:r>
                      <a:r>
                        <a:rPr lang="en-GB" sz="1600" b="1" dirty="0" smtClean="0"/>
                        <a:t>)</a:t>
                      </a:r>
                      <a:endParaRPr lang="en-GB" sz="1600" b="1" dirty="0"/>
                    </a:p>
                  </a:txBody>
                  <a:tcPr anchor="ctr"/>
                </a:tc>
                <a:tc hMerge="1">
                  <a:txBody>
                    <a:bodyPr/>
                    <a:lstStyle/>
                    <a:p>
                      <a:pPr algn="ctr"/>
                      <a:endParaRPr lang="en-GB" dirty="0"/>
                    </a:p>
                  </a:txBody>
                  <a:tcPr anchor="ctr"/>
                </a:tc>
                <a:tc gridSpan="2">
                  <a:txBody>
                    <a:bodyPr/>
                    <a:lstStyle/>
                    <a:p>
                      <a:pPr algn="ctr"/>
                      <a:r>
                        <a:rPr lang="en-GB" b="1" dirty="0" smtClean="0"/>
                        <a:t>More links  (see board)</a:t>
                      </a:r>
                      <a:endParaRPr lang="en-GB" b="1" dirty="0"/>
                    </a:p>
                  </a:txBody>
                  <a:tcPr anchor="ctr"/>
                </a:tc>
                <a:tc hMerge="1">
                  <a:txBody>
                    <a:bodyPr/>
                    <a:lstStyle/>
                    <a:p>
                      <a:pPr algn="ctr"/>
                      <a:endParaRPr lang="en-GB" dirty="0"/>
                    </a:p>
                  </a:txBody>
                  <a:tcPr anchor="ctr"/>
                </a:tc>
              </a:tr>
              <a:tr h="504056">
                <a:tc>
                  <a:txBody>
                    <a:bodyPr/>
                    <a:lstStyle/>
                    <a:p>
                      <a:pPr algn="ctr"/>
                      <a:r>
                        <a:rPr lang="en-GB" dirty="0" smtClean="0"/>
                        <a:t>At weekends..</a:t>
                      </a:r>
                      <a:endParaRPr lang="en-GB" dirty="0"/>
                    </a:p>
                  </a:txBody>
                  <a:tcPr anchor="ctr"/>
                </a:tc>
                <a:tc>
                  <a:txBody>
                    <a:bodyPr/>
                    <a:lstStyle/>
                    <a:p>
                      <a:pPr algn="ctr"/>
                      <a:r>
                        <a:rPr lang="en-GB" dirty="0" smtClean="0"/>
                        <a:t>los fines de </a:t>
                      </a:r>
                      <a:r>
                        <a:rPr lang="en-GB" dirty="0" err="1" smtClean="0"/>
                        <a:t>semana</a:t>
                      </a:r>
                      <a:endParaRPr lang="en-GB" dirty="0"/>
                    </a:p>
                  </a:txBody>
                  <a:tcPr anchor="ctr"/>
                </a:tc>
                <a:tc>
                  <a:txBody>
                    <a:bodyPr/>
                    <a:lstStyle/>
                    <a:p>
                      <a:pPr algn="ctr"/>
                      <a:r>
                        <a:rPr lang="en-GB" dirty="0" smtClean="0"/>
                        <a:t>although</a:t>
                      </a:r>
                      <a:endParaRPr lang="en-GB" dirty="0"/>
                    </a:p>
                  </a:txBody>
                  <a:tcPr anchor="ctr"/>
                </a:tc>
                <a:tc>
                  <a:txBody>
                    <a:bodyPr/>
                    <a:lstStyle/>
                    <a:p>
                      <a:pPr algn="ctr"/>
                      <a:r>
                        <a:rPr lang="en-GB" dirty="0" err="1" smtClean="0"/>
                        <a:t>aunque</a:t>
                      </a:r>
                      <a:endParaRPr lang="en-GB" dirty="0"/>
                    </a:p>
                  </a:txBody>
                  <a:tcPr anchor="ctr"/>
                </a:tc>
              </a:tr>
            </a:tbl>
          </a:graphicData>
        </a:graphic>
      </p:graphicFrame>
    </p:spTree>
    <p:extLst>
      <p:ext uri="{BB962C8B-B14F-4D97-AF65-F5344CB8AC3E}">
        <p14:creationId xmlns:p14="http://schemas.microsoft.com/office/powerpoint/2010/main" val="3257381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317542"/>
            <a:ext cx="4608512" cy="6186309"/>
          </a:xfrm>
          <a:prstGeom prst="rect">
            <a:avLst/>
          </a:prstGeom>
        </p:spPr>
        <p:txBody>
          <a:bodyPr wrap="square">
            <a:spAutoFit/>
          </a:bodyPr>
          <a:lstStyle/>
          <a:p>
            <a:r>
              <a:rPr lang="en-GB" b="1" dirty="0"/>
              <a:t>Modals – (plus infinitive)</a:t>
            </a:r>
          </a:p>
          <a:p>
            <a:r>
              <a:rPr lang="en-GB" dirty="0"/>
              <a:t>1.  </a:t>
            </a:r>
            <a:r>
              <a:rPr lang="en-GB" dirty="0" err="1"/>
              <a:t>Quiero</a:t>
            </a:r>
            <a:r>
              <a:rPr lang="en-GB" dirty="0"/>
              <a:t>/no </a:t>
            </a:r>
            <a:r>
              <a:rPr lang="en-GB" dirty="0" err="1"/>
              <a:t>quiero</a:t>
            </a:r>
            <a:r>
              <a:rPr lang="en-GB" dirty="0"/>
              <a:t> – I want/ I don’t </a:t>
            </a:r>
            <a:r>
              <a:rPr lang="en-GB" dirty="0" smtClean="0"/>
              <a:t>want</a:t>
            </a:r>
            <a:endParaRPr lang="en-GB" dirty="0"/>
          </a:p>
          <a:p>
            <a:r>
              <a:rPr lang="en-GB" dirty="0"/>
              <a:t>2.  </a:t>
            </a:r>
            <a:r>
              <a:rPr lang="en-GB" dirty="0" err="1"/>
              <a:t>Puedo</a:t>
            </a:r>
            <a:r>
              <a:rPr lang="en-GB" dirty="0"/>
              <a:t>/no </a:t>
            </a:r>
            <a:r>
              <a:rPr lang="en-GB" dirty="0" err="1"/>
              <a:t>puedo</a:t>
            </a:r>
            <a:r>
              <a:rPr lang="en-GB" dirty="0"/>
              <a:t> – I can/ I </a:t>
            </a:r>
            <a:r>
              <a:rPr lang="en-GB" dirty="0" smtClean="0"/>
              <a:t>can’t</a:t>
            </a:r>
            <a:endParaRPr lang="en-GB" dirty="0"/>
          </a:p>
          <a:p>
            <a:r>
              <a:rPr lang="en-GB" dirty="0"/>
              <a:t>3.  </a:t>
            </a:r>
            <a:r>
              <a:rPr lang="en-GB" dirty="0" err="1"/>
              <a:t>Tengo</a:t>
            </a:r>
            <a:r>
              <a:rPr lang="en-GB" dirty="0"/>
              <a:t> </a:t>
            </a:r>
            <a:r>
              <a:rPr lang="en-GB" dirty="0" err="1"/>
              <a:t>que</a:t>
            </a:r>
            <a:r>
              <a:rPr lang="en-GB" dirty="0"/>
              <a:t>/ No </a:t>
            </a:r>
            <a:r>
              <a:rPr lang="en-GB" dirty="0" err="1"/>
              <a:t>tengo</a:t>
            </a:r>
            <a:r>
              <a:rPr lang="en-GB" dirty="0"/>
              <a:t> </a:t>
            </a:r>
            <a:r>
              <a:rPr lang="en-GB" dirty="0" err="1"/>
              <a:t>que</a:t>
            </a:r>
            <a:r>
              <a:rPr lang="en-GB" dirty="0"/>
              <a:t> – I have to/I don’t have to</a:t>
            </a:r>
          </a:p>
          <a:p>
            <a:r>
              <a:rPr lang="en-GB" b="1" dirty="0"/>
              <a:t> </a:t>
            </a:r>
          </a:p>
          <a:p>
            <a:r>
              <a:rPr lang="en-GB" b="1" dirty="0"/>
              <a:t>Conditional</a:t>
            </a:r>
          </a:p>
          <a:p>
            <a:r>
              <a:rPr lang="en-GB" dirty="0"/>
              <a:t>1.  Me </a:t>
            </a:r>
            <a:r>
              <a:rPr lang="en-GB" dirty="0" err="1"/>
              <a:t>gustaría</a:t>
            </a:r>
            <a:r>
              <a:rPr lang="en-GB" dirty="0"/>
              <a:t> – I would like to </a:t>
            </a:r>
          </a:p>
          <a:p>
            <a:r>
              <a:rPr lang="en-GB" b="1" dirty="0"/>
              <a:t> </a:t>
            </a:r>
          </a:p>
          <a:p>
            <a:r>
              <a:rPr lang="en-GB" b="1" dirty="0"/>
              <a:t>Past tense</a:t>
            </a:r>
          </a:p>
          <a:p>
            <a:r>
              <a:rPr lang="en-GB" dirty="0"/>
              <a:t>1.  imperfect – </a:t>
            </a:r>
            <a:r>
              <a:rPr lang="en-GB" dirty="0" err="1"/>
              <a:t>Cuando</a:t>
            </a:r>
            <a:r>
              <a:rPr lang="en-GB" dirty="0"/>
              <a:t> era </a:t>
            </a:r>
            <a:r>
              <a:rPr lang="en-GB" dirty="0" err="1"/>
              <a:t>joven</a:t>
            </a:r>
            <a:r>
              <a:rPr lang="en-GB" dirty="0"/>
              <a:t>, </a:t>
            </a:r>
            <a:r>
              <a:rPr lang="en-GB" dirty="0" err="1"/>
              <a:t>jugaba</a:t>
            </a:r>
            <a:r>
              <a:rPr lang="en-GB" dirty="0"/>
              <a:t> al = When I was young, I used to play</a:t>
            </a:r>
          </a:p>
          <a:p>
            <a:r>
              <a:rPr lang="en-GB" dirty="0"/>
              <a:t>2.  imperfect – </a:t>
            </a:r>
            <a:r>
              <a:rPr lang="en-GB" dirty="0" err="1"/>
              <a:t>iba</a:t>
            </a:r>
            <a:r>
              <a:rPr lang="en-GB" dirty="0"/>
              <a:t> a ….</a:t>
            </a:r>
            <a:r>
              <a:rPr lang="en-GB" dirty="0" err="1"/>
              <a:t>pero</a:t>
            </a:r>
            <a:r>
              <a:rPr lang="en-GB" dirty="0"/>
              <a:t>  = I was going to ……but</a:t>
            </a:r>
          </a:p>
          <a:p>
            <a:r>
              <a:rPr lang="en-GB" dirty="0"/>
              <a:t>3.  preterit  - El </a:t>
            </a:r>
            <a:r>
              <a:rPr lang="en-GB" dirty="0" err="1"/>
              <a:t>sábado</a:t>
            </a:r>
            <a:r>
              <a:rPr lang="en-GB" dirty="0"/>
              <a:t> </a:t>
            </a:r>
            <a:r>
              <a:rPr lang="en-GB" dirty="0" err="1"/>
              <a:t>pasado</a:t>
            </a:r>
            <a:r>
              <a:rPr lang="en-GB" dirty="0"/>
              <a:t>, </a:t>
            </a:r>
            <a:r>
              <a:rPr lang="en-GB" dirty="0" err="1"/>
              <a:t>fui</a:t>
            </a:r>
            <a:r>
              <a:rPr lang="en-GB" dirty="0"/>
              <a:t> a ……. = last Saturday, I went to </a:t>
            </a:r>
            <a:br>
              <a:rPr lang="en-GB" dirty="0"/>
            </a:br>
            <a:r>
              <a:rPr lang="en-GB" dirty="0"/>
              <a:t>4.  preterit – </a:t>
            </a:r>
            <a:r>
              <a:rPr lang="en-GB" dirty="0" err="1"/>
              <a:t>Decidí</a:t>
            </a:r>
            <a:r>
              <a:rPr lang="en-GB" dirty="0"/>
              <a:t> + infinitive = I decided to  </a:t>
            </a:r>
          </a:p>
          <a:p>
            <a:r>
              <a:rPr lang="en-GB" b="1" dirty="0" smtClean="0"/>
              <a:t/>
            </a:r>
            <a:br>
              <a:rPr lang="en-GB" b="1" dirty="0" smtClean="0"/>
            </a:br>
            <a:r>
              <a:rPr lang="en-GB" b="1" dirty="0" smtClean="0"/>
              <a:t>Future</a:t>
            </a:r>
            <a:r>
              <a:rPr lang="en-GB" dirty="0"/>
              <a:t/>
            </a:r>
            <a:br>
              <a:rPr lang="en-GB" dirty="0"/>
            </a:br>
            <a:r>
              <a:rPr lang="en-GB" dirty="0"/>
              <a:t>1.  </a:t>
            </a:r>
            <a:r>
              <a:rPr lang="en-GB" dirty="0" err="1"/>
              <a:t>Voy</a:t>
            </a:r>
            <a:r>
              <a:rPr lang="en-GB" dirty="0"/>
              <a:t> a….. = I’m going to</a:t>
            </a:r>
          </a:p>
          <a:p>
            <a:r>
              <a:rPr lang="en-GB" dirty="0"/>
              <a:t>2.  </a:t>
            </a:r>
            <a:r>
              <a:rPr lang="en-GB" dirty="0" err="1"/>
              <a:t>Tengo</a:t>
            </a:r>
            <a:r>
              <a:rPr lang="en-GB" dirty="0"/>
              <a:t> </a:t>
            </a:r>
            <a:r>
              <a:rPr lang="en-GB" dirty="0" err="1"/>
              <a:t>pensado</a:t>
            </a:r>
            <a:r>
              <a:rPr lang="en-GB" dirty="0"/>
              <a:t> – I’m planning to/thinking of </a:t>
            </a:r>
            <a:r>
              <a:rPr lang="en-GB" dirty="0" smtClean="0"/>
              <a:t/>
            </a:r>
            <a:br>
              <a:rPr lang="en-GB" dirty="0" smtClean="0"/>
            </a:br>
            <a:r>
              <a:rPr lang="es-ES_tradnl" dirty="0" smtClean="0"/>
              <a:t>3</a:t>
            </a:r>
            <a:r>
              <a:rPr lang="es-ES_tradnl" dirty="0"/>
              <a:t>.  Tengo la intención de – </a:t>
            </a:r>
            <a:r>
              <a:rPr lang="es-ES_tradnl" dirty="0" err="1"/>
              <a:t>I’m</a:t>
            </a:r>
            <a:r>
              <a:rPr lang="es-ES_tradnl" dirty="0"/>
              <a:t> </a:t>
            </a:r>
            <a:r>
              <a:rPr lang="es-ES_tradnl" dirty="0" err="1" smtClean="0"/>
              <a:t>intending</a:t>
            </a:r>
            <a:r>
              <a:rPr lang="es-ES_tradnl" dirty="0"/>
              <a:t> </a:t>
            </a:r>
            <a:r>
              <a:rPr lang="es-ES_tradnl" dirty="0" err="1" smtClean="0"/>
              <a:t>to</a:t>
            </a:r>
            <a:r>
              <a:rPr lang="es-ES_tradnl" dirty="0" smtClean="0"/>
              <a:t>…….</a:t>
            </a:r>
            <a:endParaRPr lang="en-GB" dirty="0"/>
          </a:p>
        </p:txBody>
      </p:sp>
      <p:sp>
        <p:nvSpPr>
          <p:cNvPr id="3" name="Rectangle 2"/>
          <p:cNvSpPr/>
          <p:nvPr/>
        </p:nvSpPr>
        <p:spPr>
          <a:xfrm>
            <a:off x="4499992" y="311745"/>
            <a:ext cx="4572000" cy="3693319"/>
          </a:xfrm>
          <a:prstGeom prst="rect">
            <a:avLst/>
          </a:prstGeom>
        </p:spPr>
        <p:txBody>
          <a:bodyPr>
            <a:spAutoFit/>
          </a:bodyPr>
          <a:lstStyle/>
          <a:p>
            <a:r>
              <a:rPr lang="es-ES_tradnl" b="1" dirty="0" err="1"/>
              <a:t>Subjunctive</a:t>
            </a:r>
            <a:endParaRPr lang="en-GB" b="1" dirty="0"/>
          </a:p>
          <a:p>
            <a:r>
              <a:rPr lang="es-ES_tradnl" dirty="0"/>
              <a:t>1.  Cuando sea mayor – </a:t>
            </a:r>
            <a:r>
              <a:rPr lang="es-ES_tradnl" dirty="0" err="1"/>
              <a:t>when</a:t>
            </a:r>
            <a:r>
              <a:rPr lang="es-ES_tradnl" dirty="0"/>
              <a:t> </a:t>
            </a:r>
            <a:r>
              <a:rPr lang="es-ES_tradnl" dirty="0" err="1"/>
              <a:t>I’m</a:t>
            </a:r>
            <a:r>
              <a:rPr lang="es-ES_tradnl" dirty="0"/>
              <a:t> </a:t>
            </a:r>
            <a:r>
              <a:rPr lang="es-ES_tradnl" dirty="0" err="1"/>
              <a:t>older</a:t>
            </a:r>
            <a:endParaRPr lang="en-GB" dirty="0"/>
          </a:p>
          <a:p>
            <a:r>
              <a:rPr lang="es-ES_tradnl" dirty="0"/>
              <a:t>2.  Cuando esté de vacaciones en el verano – </a:t>
            </a:r>
            <a:r>
              <a:rPr lang="es-ES_tradnl" dirty="0" err="1"/>
              <a:t>when</a:t>
            </a:r>
            <a:r>
              <a:rPr lang="es-ES_tradnl" dirty="0"/>
              <a:t> </a:t>
            </a:r>
            <a:r>
              <a:rPr lang="es-ES_tradnl" dirty="0" err="1"/>
              <a:t>I’m</a:t>
            </a:r>
            <a:r>
              <a:rPr lang="es-ES_tradnl" dirty="0"/>
              <a:t> </a:t>
            </a:r>
            <a:r>
              <a:rPr lang="es-ES_tradnl" dirty="0" err="1"/>
              <a:t>on</a:t>
            </a:r>
            <a:r>
              <a:rPr lang="es-ES_tradnl" dirty="0"/>
              <a:t> </a:t>
            </a:r>
            <a:r>
              <a:rPr lang="es-ES_tradnl" dirty="0" err="1"/>
              <a:t>holiday</a:t>
            </a:r>
            <a:r>
              <a:rPr lang="es-ES_tradnl" dirty="0"/>
              <a:t> in </a:t>
            </a:r>
            <a:r>
              <a:rPr lang="es-ES_tradnl" dirty="0" err="1"/>
              <a:t>the</a:t>
            </a:r>
            <a:r>
              <a:rPr lang="es-ES_tradnl" dirty="0"/>
              <a:t> </a:t>
            </a:r>
            <a:r>
              <a:rPr lang="es-ES_tradnl" dirty="0" err="1"/>
              <a:t>summer</a:t>
            </a:r>
            <a:endParaRPr lang="en-GB" dirty="0"/>
          </a:p>
          <a:p>
            <a:r>
              <a:rPr lang="es-ES_tradnl" dirty="0"/>
              <a:t>3.  Cuando tenga más tiempo libre este fin de semana – </a:t>
            </a:r>
            <a:r>
              <a:rPr lang="es-ES_tradnl" dirty="0" err="1"/>
              <a:t>when</a:t>
            </a:r>
            <a:r>
              <a:rPr lang="es-ES_tradnl" dirty="0"/>
              <a:t> I </a:t>
            </a:r>
            <a:r>
              <a:rPr lang="es-ES_tradnl" dirty="0" err="1"/>
              <a:t>have</a:t>
            </a:r>
            <a:r>
              <a:rPr lang="es-ES_tradnl" dirty="0"/>
              <a:t> more time </a:t>
            </a:r>
            <a:r>
              <a:rPr lang="es-ES_tradnl" dirty="0" err="1"/>
              <a:t>this</a:t>
            </a:r>
            <a:r>
              <a:rPr lang="es-ES_tradnl" dirty="0"/>
              <a:t> </a:t>
            </a:r>
            <a:r>
              <a:rPr lang="es-ES_tradnl" dirty="0" err="1"/>
              <a:t>weekend</a:t>
            </a:r>
            <a:endParaRPr lang="en-GB" dirty="0"/>
          </a:p>
          <a:p>
            <a:r>
              <a:rPr lang="es-ES_tradnl" dirty="0"/>
              <a:t> </a:t>
            </a:r>
            <a:endParaRPr lang="en-GB" dirty="0"/>
          </a:p>
          <a:p>
            <a:r>
              <a:rPr lang="en-GB" b="1" dirty="0"/>
              <a:t>Additional extras</a:t>
            </a:r>
          </a:p>
          <a:p>
            <a:r>
              <a:rPr lang="en-GB" dirty="0"/>
              <a:t>1.  </a:t>
            </a:r>
            <a:r>
              <a:rPr lang="en-GB" dirty="0" err="1"/>
              <a:t>Intento</a:t>
            </a:r>
            <a:r>
              <a:rPr lang="en-GB" dirty="0"/>
              <a:t> + infinitive = I try to........</a:t>
            </a:r>
          </a:p>
          <a:p>
            <a:r>
              <a:rPr lang="en-GB" dirty="0"/>
              <a:t>2.  </a:t>
            </a:r>
            <a:r>
              <a:rPr lang="en-GB" dirty="0" err="1"/>
              <a:t>Suelo</a:t>
            </a:r>
            <a:r>
              <a:rPr lang="en-GB" dirty="0"/>
              <a:t> + infinitive = I usually ………..</a:t>
            </a:r>
            <a:br>
              <a:rPr lang="en-GB" dirty="0"/>
            </a:br>
            <a:r>
              <a:rPr lang="en-GB" dirty="0"/>
              <a:t>3.  Antes de + infinitive……Before doing…….</a:t>
            </a:r>
            <a:br>
              <a:rPr lang="en-GB" dirty="0"/>
            </a:br>
            <a:r>
              <a:rPr lang="en-GB" dirty="0"/>
              <a:t>4.  </a:t>
            </a:r>
            <a:r>
              <a:rPr lang="en-GB" dirty="0" err="1"/>
              <a:t>Después</a:t>
            </a:r>
            <a:r>
              <a:rPr lang="en-GB" dirty="0"/>
              <a:t> de + infinitive …..After doing…….</a:t>
            </a:r>
          </a:p>
          <a:p>
            <a:r>
              <a:rPr lang="en-GB" dirty="0"/>
              <a:t> </a:t>
            </a:r>
          </a:p>
        </p:txBody>
      </p:sp>
    </p:spTree>
    <p:extLst>
      <p:ext uri="{BB962C8B-B14F-4D97-AF65-F5344CB8AC3E}">
        <p14:creationId xmlns:p14="http://schemas.microsoft.com/office/powerpoint/2010/main" val="2790311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2" descr="j023476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928938" y="214313"/>
            <a:ext cx="342900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15" name="WordArt 3"/>
          <p:cNvSpPr>
            <a:spLocks noChangeArrowheads="1" noChangeShapeType="1" noTextEdit="1"/>
          </p:cNvSpPr>
          <p:nvPr/>
        </p:nvSpPr>
        <p:spPr bwMode="auto">
          <a:xfrm>
            <a:off x="214313" y="2357438"/>
            <a:ext cx="8647112"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fr-FR" sz="3600" kern="10" dirty="0" smtClean="0">
                <a:latin typeface="Calibri"/>
                <a:cs typeface="Calibri"/>
              </a:rPr>
              <a:t>¿</a:t>
            </a:r>
            <a:r>
              <a:rPr lang="fr-FR" sz="3600" kern="10" dirty="0" err="1" smtClean="0">
                <a:latin typeface="Calibri"/>
                <a:cs typeface="Calibri"/>
              </a:rPr>
              <a:t>Qué</a:t>
            </a:r>
            <a:r>
              <a:rPr lang="fr-FR" sz="3600" kern="10" dirty="0" smtClean="0">
                <a:latin typeface="Calibri"/>
                <a:cs typeface="Calibri"/>
              </a:rPr>
              <a:t> te </a:t>
            </a:r>
            <a:r>
              <a:rPr lang="fr-FR" sz="3600" kern="10" dirty="0" err="1" smtClean="0">
                <a:latin typeface="Calibri"/>
                <a:cs typeface="Calibri"/>
              </a:rPr>
              <a:t>gusta</a:t>
            </a:r>
            <a:r>
              <a:rPr lang="fr-FR" sz="3600" kern="10" dirty="0" smtClean="0">
                <a:latin typeface="Calibri"/>
                <a:cs typeface="Calibri"/>
              </a:rPr>
              <a:t> </a:t>
            </a:r>
            <a:r>
              <a:rPr lang="fr-FR" sz="3600" kern="10" dirty="0" err="1" smtClean="0">
                <a:latin typeface="Calibri"/>
                <a:cs typeface="Calibri"/>
              </a:rPr>
              <a:t>hacer</a:t>
            </a:r>
            <a:r>
              <a:rPr lang="fr-FR" sz="3600" kern="10" dirty="0" smtClean="0">
                <a:latin typeface="Calibri"/>
                <a:cs typeface="Calibri"/>
              </a:rPr>
              <a:t> en tu </a:t>
            </a:r>
            <a:r>
              <a:rPr lang="fr-FR" sz="3600" kern="10" dirty="0" err="1" smtClean="0">
                <a:latin typeface="Calibri"/>
                <a:cs typeface="Calibri"/>
              </a:rPr>
              <a:t>tiempo</a:t>
            </a:r>
            <a:r>
              <a:rPr lang="fr-FR" sz="3600" kern="10" dirty="0" smtClean="0">
                <a:latin typeface="Calibri"/>
                <a:cs typeface="Calibri"/>
              </a:rPr>
              <a:t> libre?</a:t>
            </a:r>
            <a:endParaRPr lang="en-GB" sz="3600" kern="10" dirty="0">
              <a:latin typeface="Calibri"/>
              <a:cs typeface="Calibri"/>
            </a:endParaRPr>
          </a:p>
        </p:txBody>
      </p:sp>
      <p:sp>
        <p:nvSpPr>
          <p:cNvPr id="23556" name="Text Box 4"/>
          <p:cNvSpPr txBox="1">
            <a:spLocks noChangeArrowheads="1"/>
          </p:cNvSpPr>
          <p:nvPr/>
        </p:nvSpPr>
        <p:spPr bwMode="auto">
          <a:xfrm>
            <a:off x="0" y="3143250"/>
            <a:ext cx="9144000" cy="461963"/>
          </a:xfrm>
          <a:prstGeom prst="rect">
            <a:avLst/>
          </a:prstGeom>
          <a:solidFill>
            <a:srgbClr val="FF6600"/>
          </a:solidFill>
          <a:ln w="38100">
            <a:solidFill>
              <a:schemeClr val="bg2"/>
            </a:solidFill>
            <a:miter lim="800000"/>
            <a:headEnd/>
            <a:tailEnd/>
          </a:ln>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GB" sz="2400" b="1" dirty="0"/>
              <a:t>Your answer must contain </a:t>
            </a:r>
            <a:r>
              <a:rPr lang="en-GB" sz="2400" b="1" dirty="0" smtClean="0"/>
              <a:t>EXACTLY 9 words</a:t>
            </a:r>
            <a:r>
              <a:rPr lang="en-GB" sz="2400" b="1" dirty="0"/>
              <a:t>!</a:t>
            </a:r>
          </a:p>
        </p:txBody>
      </p:sp>
      <p:sp>
        <p:nvSpPr>
          <p:cNvPr id="9" name="Text Box 4"/>
          <p:cNvSpPr txBox="1">
            <a:spLocks noChangeArrowheads="1"/>
          </p:cNvSpPr>
          <p:nvPr/>
        </p:nvSpPr>
        <p:spPr bwMode="auto">
          <a:xfrm>
            <a:off x="0" y="4572000"/>
            <a:ext cx="9144000" cy="461963"/>
          </a:xfrm>
          <a:prstGeom prst="rect">
            <a:avLst/>
          </a:prstGeom>
          <a:solidFill>
            <a:srgbClr val="FF6600"/>
          </a:solidFill>
          <a:ln w="38100">
            <a:solidFill>
              <a:schemeClr val="bg2"/>
            </a:solidFill>
            <a:miter lim="800000"/>
            <a:headEnd/>
            <a:tailEnd/>
          </a:ln>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GB" sz="2400" b="1" dirty="0"/>
              <a:t>Your answer must contain more than </a:t>
            </a:r>
            <a:r>
              <a:rPr lang="en-GB" sz="2400" b="1" dirty="0" smtClean="0"/>
              <a:t>12 </a:t>
            </a:r>
            <a:r>
              <a:rPr lang="en-GB" sz="2400" b="1" dirty="0"/>
              <a:t>words!</a:t>
            </a:r>
          </a:p>
        </p:txBody>
      </p:sp>
    </p:spTree>
    <p:extLst>
      <p:ext uri="{BB962C8B-B14F-4D97-AF65-F5344CB8AC3E}">
        <p14:creationId xmlns:p14="http://schemas.microsoft.com/office/powerpoint/2010/main" val="203252014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p:cTn id="7" dur="1000" fill="hold"/>
                                        <p:tgtEl>
                                          <p:spTgt spid="23556"/>
                                        </p:tgtEl>
                                        <p:attrNameLst>
                                          <p:attrName>ppt_x</p:attrName>
                                        </p:attrNameLst>
                                      </p:cBhvr>
                                      <p:tavLst>
                                        <p:tav tm="0">
                                          <p:val>
                                            <p:strVal val="#ppt_x-.2"/>
                                          </p:val>
                                        </p:tav>
                                        <p:tav tm="100000">
                                          <p:val>
                                            <p:strVal val="#ppt_x"/>
                                          </p:val>
                                        </p:tav>
                                      </p:tavLst>
                                    </p:anim>
                                    <p:anim calcmode="lin" valueType="num">
                                      <p:cBhvr>
                                        <p:cTn id="8" dur="1000" fill="hold"/>
                                        <p:tgtEl>
                                          <p:spTgt spid="2355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55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ppt_x</p:attrName>
                                        </p:attrNameLst>
                                      </p:cBhvr>
                                      <p:tavLst>
                                        <p:tav tm="0">
                                          <p:val>
                                            <p:strVal val="#ppt_x-.2"/>
                                          </p:val>
                                        </p:tav>
                                        <p:tav tm="100000">
                                          <p:val>
                                            <p:strVal val="#ppt_x"/>
                                          </p:val>
                                        </p:tav>
                                      </p:tavLst>
                                    </p:anim>
                                    <p:anim calcmode="lin" valueType="num">
                                      <p:cBhvr>
                                        <p:cTn id="15"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3581" y="-603448"/>
            <a:ext cx="9903357" cy="7800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08097" y="507469"/>
            <a:ext cx="1224136" cy="164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51520" y="188640"/>
            <a:ext cx="8784976" cy="523220"/>
          </a:xfrm>
          <a:prstGeom prst="rect">
            <a:avLst/>
          </a:prstGeom>
          <a:solidFill>
            <a:schemeClr val="bg1"/>
          </a:solidFill>
        </p:spPr>
        <p:txBody>
          <a:bodyPr wrap="square" rtlCol="0">
            <a:spAutoFit/>
          </a:bodyPr>
          <a:lstStyle/>
          <a:p>
            <a:pPr algn="ctr"/>
            <a:r>
              <a:rPr lang="en-GB" sz="2800" b="1" dirty="0" smtClean="0"/>
              <a:t>¿</a:t>
            </a:r>
            <a:r>
              <a:rPr lang="en-GB" sz="2800" b="1" dirty="0" err="1" smtClean="0"/>
              <a:t>Qué</a:t>
            </a:r>
            <a:r>
              <a:rPr lang="en-GB" sz="2800" b="1" dirty="0" smtClean="0"/>
              <a:t> </a:t>
            </a:r>
            <a:r>
              <a:rPr lang="en-GB" sz="2800" b="1" dirty="0" err="1" smtClean="0"/>
              <a:t>te</a:t>
            </a:r>
            <a:r>
              <a:rPr lang="en-GB" sz="2800" b="1" dirty="0" smtClean="0"/>
              <a:t> </a:t>
            </a:r>
            <a:r>
              <a:rPr lang="en-GB" sz="2800" b="1" dirty="0" err="1" smtClean="0"/>
              <a:t>gusta</a:t>
            </a:r>
            <a:r>
              <a:rPr lang="en-GB" sz="2800" b="1" dirty="0" smtClean="0"/>
              <a:t> </a:t>
            </a:r>
            <a:r>
              <a:rPr lang="en-GB" sz="2800" b="1" dirty="0" err="1" smtClean="0"/>
              <a:t>hacer</a:t>
            </a:r>
            <a:r>
              <a:rPr lang="en-GB" sz="2800" b="1" dirty="0" smtClean="0"/>
              <a:t> en </a:t>
            </a:r>
            <a:r>
              <a:rPr lang="en-GB" sz="2800" b="1" dirty="0" err="1" smtClean="0"/>
              <a:t>tu</a:t>
            </a:r>
            <a:r>
              <a:rPr lang="en-GB" sz="2800" b="1" dirty="0" smtClean="0"/>
              <a:t> </a:t>
            </a:r>
            <a:r>
              <a:rPr lang="en-GB" sz="2800" b="1" dirty="0" err="1" smtClean="0"/>
              <a:t>tiempo</a:t>
            </a:r>
            <a:r>
              <a:rPr lang="en-GB" sz="2800" b="1" dirty="0" smtClean="0"/>
              <a:t> </a:t>
            </a:r>
            <a:r>
              <a:rPr lang="en-GB" sz="2800" b="1" dirty="0" err="1" smtClean="0"/>
              <a:t>libre</a:t>
            </a:r>
            <a:r>
              <a:rPr lang="en-GB" sz="2800" b="1" dirty="0" smtClean="0"/>
              <a:t>?</a:t>
            </a:r>
            <a:endParaRPr lang="en-GB" sz="2800" b="1" dirty="0"/>
          </a:p>
        </p:txBody>
      </p:sp>
      <p:sp>
        <p:nvSpPr>
          <p:cNvPr id="3" name="TextBox 2"/>
          <p:cNvSpPr txBox="1"/>
          <p:nvPr/>
        </p:nvSpPr>
        <p:spPr>
          <a:xfrm>
            <a:off x="4067944" y="1700808"/>
            <a:ext cx="1008112" cy="369332"/>
          </a:xfrm>
          <a:prstGeom prst="rect">
            <a:avLst/>
          </a:prstGeom>
          <a:noFill/>
        </p:spPr>
        <p:txBody>
          <a:bodyPr wrap="square" rtlCol="0">
            <a:spAutoFit/>
          </a:bodyPr>
          <a:lstStyle/>
          <a:p>
            <a:pPr algn="ctr"/>
            <a:r>
              <a:rPr lang="en-GB" dirty="0" err="1" smtClean="0"/>
              <a:t>fútbol</a:t>
            </a:r>
            <a:endParaRPr lang="en-GB" dirty="0"/>
          </a:p>
        </p:txBody>
      </p:sp>
      <p:sp>
        <p:nvSpPr>
          <p:cNvPr id="7" name="TextBox 6"/>
          <p:cNvSpPr txBox="1"/>
          <p:nvPr/>
        </p:nvSpPr>
        <p:spPr>
          <a:xfrm>
            <a:off x="899592" y="6093296"/>
            <a:ext cx="8064896" cy="338554"/>
          </a:xfrm>
          <a:prstGeom prst="rect">
            <a:avLst/>
          </a:prstGeom>
          <a:noFill/>
        </p:spPr>
        <p:txBody>
          <a:bodyPr wrap="square" rtlCol="0">
            <a:spAutoFit/>
          </a:bodyPr>
          <a:lstStyle/>
          <a:p>
            <a:pPr algn="ctr"/>
            <a:r>
              <a:rPr lang="en-GB" sz="1600" dirty="0" smtClean="0"/>
              <a:t>Me </a:t>
            </a:r>
            <a:r>
              <a:rPr lang="en-GB" sz="1600" dirty="0" err="1" smtClean="0"/>
              <a:t>encanta</a:t>
            </a:r>
            <a:r>
              <a:rPr lang="en-GB" sz="1600" dirty="0" smtClean="0"/>
              <a:t> </a:t>
            </a:r>
            <a:r>
              <a:rPr lang="en-GB" sz="1600" dirty="0" err="1" smtClean="0"/>
              <a:t>jugar</a:t>
            </a:r>
            <a:r>
              <a:rPr lang="en-GB" sz="1600" dirty="0" smtClean="0"/>
              <a:t> al </a:t>
            </a:r>
            <a:r>
              <a:rPr lang="en-GB" sz="1600" dirty="0" err="1" smtClean="0"/>
              <a:t>fútbol</a:t>
            </a:r>
            <a:r>
              <a:rPr lang="en-GB" sz="1600" dirty="0" smtClean="0"/>
              <a:t> y al </a:t>
            </a:r>
            <a:r>
              <a:rPr lang="en-GB" sz="1600" dirty="0" err="1" smtClean="0"/>
              <a:t>tenis</a:t>
            </a:r>
            <a:r>
              <a:rPr lang="en-GB" sz="1600" dirty="0" smtClean="0"/>
              <a:t> con </a:t>
            </a:r>
            <a:r>
              <a:rPr lang="en-GB" sz="1600" dirty="0" err="1" smtClean="0"/>
              <a:t>mis</a:t>
            </a:r>
            <a:r>
              <a:rPr lang="en-GB" sz="1600" dirty="0" smtClean="0"/>
              <a:t> </a:t>
            </a:r>
            <a:r>
              <a:rPr lang="en-GB" sz="1600" dirty="0" err="1" smtClean="0"/>
              <a:t>amigas</a:t>
            </a:r>
            <a:r>
              <a:rPr lang="en-GB" sz="1600" dirty="0" smtClean="0"/>
              <a:t> en el </a:t>
            </a:r>
            <a:r>
              <a:rPr lang="en-GB" sz="1600" dirty="0" err="1" smtClean="0"/>
              <a:t>parque</a:t>
            </a:r>
            <a:r>
              <a:rPr lang="en-GB" sz="1600" dirty="0" smtClean="0"/>
              <a:t> </a:t>
            </a:r>
            <a:r>
              <a:rPr lang="en-GB" sz="1600" dirty="0" err="1" smtClean="0"/>
              <a:t>porque</a:t>
            </a:r>
            <a:r>
              <a:rPr lang="en-GB" sz="1600" dirty="0" smtClean="0"/>
              <a:t> me lo </a:t>
            </a:r>
            <a:r>
              <a:rPr lang="en-GB" sz="1600" dirty="0" err="1" smtClean="0"/>
              <a:t>paso</a:t>
            </a:r>
            <a:r>
              <a:rPr lang="en-GB" sz="1600" dirty="0" smtClean="0"/>
              <a:t> </a:t>
            </a:r>
            <a:r>
              <a:rPr lang="en-GB" sz="1600" dirty="0" err="1" smtClean="0"/>
              <a:t>bomba</a:t>
            </a:r>
            <a:r>
              <a:rPr lang="en-GB" sz="1600" dirty="0" smtClean="0"/>
              <a:t>.</a:t>
            </a:r>
            <a:endParaRPr lang="en-GB" sz="1600" dirty="0"/>
          </a:p>
        </p:txBody>
      </p:sp>
      <p:sp>
        <p:nvSpPr>
          <p:cNvPr id="8" name="TextBox 7"/>
          <p:cNvSpPr txBox="1"/>
          <p:nvPr/>
        </p:nvSpPr>
        <p:spPr>
          <a:xfrm>
            <a:off x="1014279" y="5445224"/>
            <a:ext cx="8064896" cy="338554"/>
          </a:xfrm>
          <a:prstGeom prst="rect">
            <a:avLst/>
          </a:prstGeom>
          <a:noFill/>
        </p:spPr>
        <p:txBody>
          <a:bodyPr wrap="square" rtlCol="0">
            <a:spAutoFit/>
          </a:bodyPr>
          <a:lstStyle/>
          <a:p>
            <a:pPr algn="ctr"/>
            <a:r>
              <a:rPr lang="en-GB" sz="1600" dirty="0" smtClean="0"/>
              <a:t>Me </a:t>
            </a:r>
            <a:r>
              <a:rPr lang="en-GB" sz="1600" dirty="0" err="1" smtClean="0"/>
              <a:t>encanta</a:t>
            </a:r>
            <a:r>
              <a:rPr lang="en-GB" sz="1600" dirty="0" smtClean="0"/>
              <a:t> </a:t>
            </a:r>
            <a:r>
              <a:rPr lang="en-GB" sz="1600" dirty="0" err="1" smtClean="0"/>
              <a:t>jugar</a:t>
            </a:r>
            <a:r>
              <a:rPr lang="en-GB" sz="1600" dirty="0" smtClean="0"/>
              <a:t> al </a:t>
            </a:r>
            <a:r>
              <a:rPr lang="en-GB" sz="1600" dirty="0" err="1" smtClean="0"/>
              <a:t>fútbol</a:t>
            </a:r>
            <a:r>
              <a:rPr lang="en-GB" sz="1600" dirty="0" smtClean="0"/>
              <a:t> y al </a:t>
            </a:r>
            <a:r>
              <a:rPr lang="en-GB" sz="1600" dirty="0" err="1" smtClean="0"/>
              <a:t>tenis</a:t>
            </a:r>
            <a:r>
              <a:rPr lang="en-GB" sz="1600" dirty="0" smtClean="0"/>
              <a:t> con </a:t>
            </a:r>
            <a:r>
              <a:rPr lang="en-GB" sz="1600" dirty="0" err="1" smtClean="0"/>
              <a:t>mis</a:t>
            </a:r>
            <a:r>
              <a:rPr lang="en-GB" sz="1600" dirty="0" smtClean="0"/>
              <a:t> </a:t>
            </a:r>
            <a:r>
              <a:rPr lang="en-GB" sz="1600" dirty="0" err="1" smtClean="0"/>
              <a:t>amigas</a:t>
            </a:r>
            <a:r>
              <a:rPr lang="en-GB" sz="1600" dirty="0" smtClean="0"/>
              <a:t> en el </a:t>
            </a:r>
            <a:r>
              <a:rPr lang="en-GB" sz="1600" dirty="0" err="1" smtClean="0"/>
              <a:t>parque</a:t>
            </a:r>
            <a:r>
              <a:rPr lang="en-GB" sz="1600" dirty="0" smtClean="0"/>
              <a:t>.</a:t>
            </a:r>
            <a:endParaRPr lang="en-GB" sz="1600" dirty="0"/>
          </a:p>
        </p:txBody>
      </p:sp>
      <p:sp>
        <p:nvSpPr>
          <p:cNvPr id="10" name="TextBox 9"/>
          <p:cNvSpPr txBox="1"/>
          <p:nvPr/>
        </p:nvSpPr>
        <p:spPr>
          <a:xfrm>
            <a:off x="971600" y="4818638"/>
            <a:ext cx="8064896" cy="338554"/>
          </a:xfrm>
          <a:prstGeom prst="rect">
            <a:avLst/>
          </a:prstGeom>
          <a:noFill/>
        </p:spPr>
        <p:txBody>
          <a:bodyPr wrap="square" rtlCol="0">
            <a:spAutoFit/>
          </a:bodyPr>
          <a:lstStyle/>
          <a:p>
            <a:pPr algn="ctr"/>
            <a:r>
              <a:rPr lang="en-GB" sz="1600" dirty="0" smtClean="0"/>
              <a:t>Me </a:t>
            </a:r>
            <a:r>
              <a:rPr lang="en-GB" sz="1600" dirty="0" err="1" smtClean="0"/>
              <a:t>encanta</a:t>
            </a:r>
            <a:r>
              <a:rPr lang="en-GB" sz="1600" dirty="0" smtClean="0"/>
              <a:t> </a:t>
            </a:r>
            <a:r>
              <a:rPr lang="en-GB" sz="1600" dirty="0" err="1" smtClean="0"/>
              <a:t>jugar</a:t>
            </a:r>
            <a:r>
              <a:rPr lang="en-GB" sz="1600" dirty="0" smtClean="0"/>
              <a:t> al </a:t>
            </a:r>
            <a:r>
              <a:rPr lang="en-GB" sz="1600" dirty="0" err="1" smtClean="0"/>
              <a:t>fútbol</a:t>
            </a:r>
            <a:r>
              <a:rPr lang="en-GB" sz="1600" dirty="0" smtClean="0"/>
              <a:t> y al </a:t>
            </a:r>
            <a:r>
              <a:rPr lang="en-GB" sz="1600" dirty="0" err="1" smtClean="0"/>
              <a:t>tenis</a:t>
            </a:r>
            <a:r>
              <a:rPr lang="en-GB" sz="1600" dirty="0" smtClean="0"/>
              <a:t> con </a:t>
            </a:r>
            <a:r>
              <a:rPr lang="en-GB" sz="1600" dirty="0" err="1" smtClean="0"/>
              <a:t>mis</a:t>
            </a:r>
            <a:r>
              <a:rPr lang="en-GB" sz="1600" dirty="0" smtClean="0"/>
              <a:t> </a:t>
            </a:r>
            <a:r>
              <a:rPr lang="en-GB" sz="1600" dirty="0" err="1" smtClean="0"/>
              <a:t>amigas</a:t>
            </a:r>
            <a:r>
              <a:rPr lang="en-GB" sz="1600" dirty="0" smtClean="0"/>
              <a:t>.</a:t>
            </a:r>
            <a:endParaRPr lang="en-GB" sz="1600" dirty="0"/>
          </a:p>
        </p:txBody>
      </p:sp>
      <p:sp>
        <p:nvSpPr>
          <p:cNvPr id="11" name="TextBox 10"/>
          <p:cNvSpPr txBox="1"/>
          <p:nvPr/>
        </p:nvSpPr>
        <p:spPr>
          <a:xfrm>
            <a:off x="1124000" y="4149080"/>
            <a:ext cx="8064896" cy="338554"/>
          </a:xfrm>
          <a:prstGeom prst="rect">
            <a:avLst/>
          </a:prstGeom>
          <a:noFill/>
        </p:spPr>
        <p:txBody>
          <a:bodyPr wrap="square" rtlCol="0">
            <a:spAutoFit/>
          </a:bodyPr>
          <a:lstStyle/>
          <a:p>
            <a:pPr algn="ctr"/>
            <a:r>
              <a:rPr lang="en-GB" sz="1600" dirty="0" smtClean="0"/>
              <a:t>Me </a:t>
            </a:r>
            <a:r>
              <a:rPr lang="en-GB" sz="1600" dirty="0" err="1" smtClean="0"/>
              <a:t>encanta</a:t>
            </a:r>
            <a:r>
              <a:rPr lang="en-GB" sz="1600" dirty="0" smtClean="0"/>
              <a:t> </a:t>
            </a:r>
            <a:r>
              <a:rPr lang="en-GB" sz="1600" dirty="0" err="1" smtClean="0"/>
              <a:t>jugar</a:t>
            </a:r>
            <a:r>
              <a:rPr lang="en-GB" sz="1600" dirty="0" smtClean="0"/>
              <a:t> </a:t>
            </a:r>
            <a:r>
              <a:rPr lang="en-GB" sz="1600" dirty="0" smtClean="0">
                <a:solidFill>
                  <a:srgbClr val="FF0000"/>
                </a:solidFill>
              </a:rPr>
              <a:t>a</a:t>
            </a:r>
            <a:r>
              <a:rPr lang="en-GB" sz="1600" dirty="0" smtClean="0"/>
              <a:t>l </a:t>
            </a:r>
            <a:r>
              <a:rPr lang="en-GB" sz="1600" dirty="0" err="1" smtClean="0"/>
              <a:t>fútbol</a:t>
            </a:r>
            <a:r>
              <a:rPr lang="en-GB" sz="1600" dirty="0" smtClean="0"/>
              <a:t> y </a:t>
            </a:r>
            <a:r>
              <a:rPr lang="en-GB" sz="1600" dirty="0" smtClean="0">
                <a:solidFill>
                  <a:srgbClr val="FF0000"/>
                </a:solidFill>
              </a:rPr>
              <a:t>a</a:t>
            </a:r>
            <a:r>
              <a:rPr lang="en-GB" sz="1600" dirty="0" smtClean="0"/>
              <a:t>l </a:t>
            </a:r>
            <a:r>
              <a:rPr lang="en-GB" sz="1600" dirty="0" err="1" smtClean="0"/>
              <a:t>tenis</a:t>
            </a:r>
            <a:r>
              <a:rPr lang="en-GB" sz="1600" dirty="0" smtClean="0"/>
              <a:t>.</a:t>
            </a:r>
            <a:endParaRPr lang="en-GB" sz="1600" dirty="0"/>
          </a:p>
        </p:txBody>
      </p:sp>
      <p:sp>
        <p:nvSpPr>
          <p:cNvPr id="12" name="TextBox 11"/>
          <p:cNvSpPr txBox="1"/>
          <p:nvPr/>
        </p:nvSpPr>
        <p:spPr>
          <a:xfrm>
            <a:off x="899592" y="3594502"/>
            <a:ext cx="8064896" cy="338554"/>
          </a:xfrm>
          <a:prstGeom prst="rect">
            <a:avLst/>
          </a:prstGeom>
          <a:noFill/>
        </p:spPr>
        <p:txBody>
          <a:bodyPr wrap="square" rtlCol="0">
            <a:spAutoFit/>
          </a:bodyPr>
          <a:lstStyle/>
          <a:p>
            <a:pPr algn="ctr"/>
            <a:r>
              <a:rPr lang="en-GB" sz="1600" dirty="0" smtClean="0"/>
              <a:t>Me </a:t>
            </a:r>
            <a:r>
              <a:rPr lang="en-GB" sz="1600" dirty="0" err="1" smtClean="0"/>
              <a:t>encantan</a:t>
            </a:r>
            <a:r>
              <a:rPr lang="en-GB" sz="1600" dirty="0" smtClean="0"/>
              <a:t> el </a:t>
            </a:r>
            <a:r>
              <a:rPr lang="en-GB" sz="1600" dirty="0" err="1" smtClean="0"/>
              <a:t>fútbol</a:t>
            </a:r>
            <a:r>
              <a:rPr lang="en-GB" sz="1600" dirty="0" smtClean="0"/>
              <a:t> y el </a:t>
            </a:r>
            <a:r>
              <a:rPr lang="en-GB" sz="1600" dirty="0" err="1" smtClean="0"/>
              <a:t>tenis</a:t>
            </a:r>
            <a:r>
              <a:rPr lang="en-GB" sz="1600" dirty="0" smtClean="0"/>
              <a:t>.</a:t>
            </a:r>
            <a:endParaRPr lang="en-GB" sz="1600" dirty="0"/>
          </a:p>
        </p:txBody>
      </p:sp>
      <p:sp>
        <p:nvSpPr>
          <p:cNvPr id="13" name="TextBox 12"/>
          <p:cNvSpPr txBox="1"/>
          <p:nvPr/>
        </p:nvSpPr>
        <p:spPr>
          <a:xfrm>
            <a:off x="3999108" y="2420888"/>
            <a:ext cx="1508996" cy="369332"/>
          </a:xfrm>
          <a:prstGeom prst="rect">
            <a:avLst/>
          </a:prstGeom>
          <a:noFill/>
        </p:spPr>
        <p:txBody>
          <a:bodyPr wrap="square" rtlCol="0">
            <a:spAutoFit/>
          </a:bodyPr>
          <a:lstStyle/>
          <a:p>
            <a:pPr algn="ctr"/>
            <a:r>
              <a:rPr lang="en-GB" dirty="0" err="1"/>
              <a:t>f</a:t>
            </a:r>
            <a:r>
              <a:rPr lang="en-GB" dirty="0" err="1" smtClean="0"/>
              <a:t>útbol</a:t>
            </a:r>
            <a:r>
              <a:rPr lang="en-GB" dirty="0" smtClean="0"/>
              <a:t> y </a:t>
            </a:r>
            <a:r>
              <a:rPr lang="en-GB" dirty="0" err="1" smtClean="0"/>
              <a:t>tenis</a:t>
            </a:r>
            <a:endParaRPr lang="en-GB" dirty="0"/>
          </a:p>
        </p:txBody>
      </p:sp>
      <p:sp>
        <p:nvSpPr>
          <p:cNvPr id="14" name="TextBox 13"/>
          <p:cNvSpPr txBox="1"/>
          <p:nvPr/>
        </p:nvSpPr>
        <p:spPr>
          <a:xfrm>
            <a:off x="3563888" y="3059668"/>
            <a:ext cx="2520280" cy="369332"/>
          </a:xfrm>
          <a:prstGeom prst="rect">
            <a:avLst/>
          </a:prstGeom>
          <a:noFill/>
        </p:spPr>
        <p:txBody>
          <a:bodyPr wrap="square" rtlCol="0">
            <a:spAutoFit/>
          </a:bodyPr>
          <a:lstStyle/>
          <a:p>
            <a:pPr algn="ctr"/>
            <a:r>
              <a:rPr lang="en-GB" dirty="0" smtClean="0"/>
              <a:t>Me </a:t>
            </a:r>
            <a:r>
              <a:rPr lang="en-GB" dirty="0" err="1" smtClean="0"/>
              <a:t>encanta</a:t>
            </a:r>
            <a:r>
              <a:rPr lang="en-GB" dirty="0" smtClean="0"/>
              <a:t> el </a:t>
            </a:r>
            <a:r>
              <a:rPr lang="en-GB" dirty="0" err="1" smtClean="0"/>
              <a:t>fútbol</a:t>
            </a:r>
            <a:r>
              <a:rPr lang="en-GB" dirty="0" smtClean="0"/>
              <a:t>.</a:t>
            </a:r>
            <a:endParaRPr lang="en-GB" dirty="0"/>
          </a:p>
        </p:txBody>
      </p:sp>
    </p:spTree>
    <p:extLst>
      <p:ext uri="{BB962C8B-B14F-4D97-AF65-F5344CB8AC3E}">
        <p14:creationId xmlns:p14="http://schemas.microsoft.com/office/powerpoint/2010/main" val="254214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nodeType="clickEffect">
                                  <p:stCondLst>
                                    <p:cond delay="0"/>
                                  </p:stCondLst>
                                  <p:childTnLst>
                                    <p:animMotion origin="layout" path="M -3.33333E-6 1.81356E-6 L 0.41736 0.69373 " pathEditMode="relative" rAng="0" ptsTypes="AA">
                                      <p:cBhvr>
                                        <p:cTn id="46" dur="2000" fill="hold"/>
                                        <p:tgtEl>
                                          <p:spTgt spid="2051"/>
                                        </p:tgtEl>
                                        <p:attrNameLst>
                                          <p:attrName>ppt_x</p:attrName>
                                          <p:attrName>ppt_y</p:attrName>
                                        </p:attrNameLst>
                                      </p:cBhvr>
                                      <p:rCtr x="20868" y="3467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10" grpId="0"/>
      <p:bldP spid="11"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548680"/>
            <a:ext cx="7560840" cy="6124754"/>
          </a:xfrm>
          <a:prstGeom prst="rect">
            <a:avLst/>
          </a:prstGeom>
        </p:spPr>
        <p:txBody>
          <a:bodyPr wrap="square">
            <a:spAutoFit/>
          </a:bodyPr>
          <a:lstStyle/>
          <a:p>
            <a:r>
              <a:rPr lang="en-GB" sz="2800" b="1" u="sng" dirty="0" smtClean="0"/>
              <a:t>Task</a:t>
            </a:r>
            <a:r>
              <a:rPr lang="en-GB" sz="2800" b="1" u="sng" dirty="0"/>
              <a:t>:</a:t>
            </a:r>
            <a:r>
              <a:rPr lang="en-GB" sz="2800" dirty="0"/>
              <a:t>	</a:t>
            </a:r>
            <a:r>
              <a:rPr lang="en-GB" sz="2800" dirty="0" smtClean="0"/>
              <a:t>Open book assessment</a:t>
            </a:r>
            <a:r>
              <a:rPr lang="en-GB" sz="2800" dirty="0"/>
              <a:t>	</a:t>
            </a:r>
          </a:p>
          <a:p>
            <a:r>
              <a:rPr lang="en-GB" sz="2800" dirty="0"/>
              <a:t> </a:t>
            </a:r>
          </a:p>
          <a:p>
            <a:r>
              <a:rPr lang="en-GB" sz="2800" dirty="0" smtClean="0"/>
              <a:t>Write a letter </a:t>
            </a:r>
            <a:r>
              <a:rPr lang="en-GB" sz="2800" dirty="0"/>
              <a:t>about what you like to </a:t>
            </a:r>
            <a:r>
              <a:rPr lang="en-GB" sz="2800" dirty="0" smtClean="0"/>
              <a:t/>
            </a:r>
            <a:br>
              <a:rPr lang="en-GB" sz="2800" dirty="0" smtClean="0"/>
            </a:br>
            <a:r>
              <a:rPr lang="en-GB" sz="2800" dirty="0" smtClean="0"/>
              <a:t>do </a:t>
            </a:r>
            <a:r>
              <a:rPr lang="en-GB" sz="2800" dirty="0"/>
              <a:t>in your free time.</a:t>
            </a:r>
          </a:p>
          <a:p>
            <a:r>
              <a:rPr lang="en-GB" sz="2800" dirty="0"/>
              <a:t> </a:t>
            </a:r>
          </a:p>
          <a:p>
            <a:r>
              <a:rPr lang="en-GB" sz="2800" dirty="0"/>
              <a:t>You could mention:</a:t>
            </a:r>
          </a:p>
          <a:p>
            <a:r>
              <a:rPr lang="en-GB" sz="2800" dirty="0"/>
              <a:t> </a:t>
            </a:r>
          </a:p>
          <a:p>
            <a:pPr marL="285750" lvl="0" indent="-285750">
              <a:buFont typeface="Wingdings" pitchFamily="2" charset="2"/>
              <a:buChar char="ü"/>
            </a:pPr>
            <a:r>
              <a:rPr lang="en-GB" sz="2800" dirty="0"/>
              <a:t>What different activities you do </a:t>
            </a:r>
          </a:p>
          <a:p>
            <a:pPr marL="285750" lvl="0" indent="-285750">
              <a:buFont typeface="Wingdings" pitchFamily="2" charset="2"/>
              <a:buChar char="ü"/>
            </a:pPr>
            <a:r>
              <a:rPr lang="en-GB" sz="2800" dirty="0"/>
              <a:t>Your favourite thing to do in your free time</a:t>
            </a:r>
          </a:p>
          <a:p>
            <a:pPr marL="285750" lvl="0" indent="-285750">
              <a:buFont typeface="Wingdings" pitchFamily="2" charset="2"/>
              <a:buChar char="ü"/>
            </a:pPr>
            <a:r>
              <a:rPr lang="en-GB" sz="2800" dirty="0" smtClean="0"/>
              <a:t>Why you like some things and dislike others</a:t>
            </a:r>
            <a:endParaRPr lang="en-GB" sz="2800" dirty="0"/>
          </a:p>
          <a:p>
            <a:pPr marL="285750" lvl="0" indent="-285750">
              <a:buFont typeface="Wingdings" pitchFamily="2" charset="2"/>
              <a:buChar char="ü"/>
            </a:pPr>
            <a:r>
              <a:rPr lang="en-GB" sz="2800" dirty="0"/>
              <a:t>What you generally do at the weekends</a:t>
            </a:r>
          </a:p>
          <a:p>
            <a:pPr marL="285750" lvl="0" indent="-285750">
              <a:buFont typeface="Wingdings" pitchFamily="2" charset="2"/>
              <a:buChar char="ü"/>
            </a:pPr>
            <a:r>
              <a:rPr lang="en-GB" sz="2800" dirty="0"/>
              <a:t>Activities you have done recently/ in the past</a:t>
            </a:r>
          </a:p>
          <a:p>
            <a:pPr marL="285750" lvl="0" indent="-285750">
              <a:buFont typeface="Wingdings" pitchFamily="2" charset="2"/>
              <a:buChar char="ü"/>
            </a:pPr>
            <a:r>
              <a:rPr lang="en-GB" sz="2800" dirty="0"/>
              <a:t>Any </a:t>
            </a:r>
            <a:r>
              <a:rPr lang="en-GB" sz="2800" dirty="0" smtClean="0"/>
              <a:t>things </a:t>
            </a:r>
            <a:r>
              <a:rPr lang="en-GB" sz="2800" dirty="0"/>
              <a:t>you would like to try in the </a:t>
            </a:r>
            <a:r>
              <a:rPr lang="en-GB" sz="2800" dirty="0" smtClean="0"/>
              <a:t>future</a:t>
            </a:r>
            <a:br>
              <a:rPr lang="en-GB" sz="2800" dirty="0" smtClean="0"/>
            </a:br>
            <a:r>
              <a:rPr lang="en-GB" sz="2800" b="1" dirty="0" smtClean="0"/>
              <a:t>NB:  Try to write 30-35 words per bullet point.</a:t>
            </a:r>
            <a:endParaRPr lang="en-GB" sz="2800" b="1" dirty="0"/>
          </a:p>
        </p:txBody>
      </p:sp>
      <p:pic>
        <p:nvPicPr>
          <p:cNvPr id="2" name="Picture 1"/>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012160" y="764704"/>
            <a:ext cx="2444097" cy="2285231"/>
          </a:xfrm>
          <a:prstGeom prst="rect">
            <a:avLst/>
          </a:prstGeom>
        </p:spPr>
      </p:pic>
    </p:spTree>
    <p:extLst>
      <p:ext uri="{BB962C8B-B14F-4D97-AF65-F5344CB8AC3E}">
        <p14:creationId xmlns:p14="http://schemas.microsoft.com/office/powerpoint/2010/main" val="1614437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16632"/>
            <a:ext cx="8424936" cy="1015663"/>
          </a:xfrm>
          <a:prstGeom prst="rect">
            <a:avLst/>
          </a:prstGeom>
          <a:solidFill>
            <a:srgbClr val="FFFFCC"/>
          </a:solidFill>
          <a:ln w="38100">
            <a:solidFill>
              <a:schemeClr val="tx1">
                <a:lumMod val="95000"/>
                <a:lumOff val="5000"/>
              </a:schemeClr>
            </a:solidFill>
          </a:ln>
        </p:spPr>
        <p:txBody>
          <a:bodyPr wrap="square" rtlCol="0">
            <a:spAutoFit/>
          </a:bodyPr>
          <a:lstStyle/>
          <a:p>
            <a:r>
              <a:rPr lang="en-GB" sz="2000" dirty="0" smtClean="0"/>
              <a:t>Me </a:t>
            </a:r>
            <a:r>
              <a:rPr lang="en-GB" sz="2000" dirty="0" err="1" smtClean="0"/>
              <a:t>encanta</a:t>
            </a:r>
            <a:r>
              <a:rPr lang="en-GB" sz="2000" dirty="0" smtClean="0"/>
              <a:t> </a:t>
            </a:r>
            <a:r>
              <a:rPr lang="en-GB" sz="2000" dirty="0" err="1" smtClean="0"/>
              <a:t>jugar</a:t>
            </a:r>
            <a:r>
              <a:rPr lang="en-GB" sz="2000" dirty="0" smtClean="0"/>
              <a:t> al </a:t>
            </a:r>
            <a:r>
              <a:rPr lang="en-GB" sz="2000" dirty="0" err="1" smtClean="0"/>
              <a:t>fútbol</a:t>
            </a:r>
            <a:r>
              <a:rPr lang="en-GB" sz="2000" dirty="0" smtClean="0"/>
              <a:t> o al </a:t>
            </a:r>
            <a:r>
              <a:rPr lang="en-GB" sz="2000" dirty="0" err="1" smtClean="0"/>
              <a:t>tenis</a:t>
            </a:r>
            <a:r>
              <a:rPr lang="en-GB" sz="2000" dirty="0" smtClean="0"/>
              <a:t> con </a:t>
            </a:r>
            <a:r>
              <a:rPr lang="en-GB" sz="2000" dirty="0" err="1" smtClean="0"/>
              <a:t>mis</a:t>
            </a:r>
            <a:r>
              <a:rPr lang="en-GB" sz="2000" dirty="0" smtClean="0"/>
              <a:t> </a:t>
            </a:r>
            <a:r>
              <a:rPr lang="en-GB" sz="2000" dirty="0" err="1" smtClean="0"/>
              <a:t>amigas</a:t>
            </a:r>
            <a:r>
              <a:rPr lang="en-GB" sz="2000" dirty="0" smtClean="0"/>
              <a:t> en el </a:t>
            </a:r>
            <a:r>
              <a:rPr lang="en-GB" sz="2000" dirty="0" err="1" smtClean="0"/>
              <a:t>parque</a:t>
            </a:r>
            <a:r>
              <a:rPr lang="en-GB" sz="2000" dirty="0" smtClean="0"/>
              <a:t> </a:t>
            </a:r>
            <a:r>
              <a:rPr lang="en-GB" sz="2000" dirty="0" err="1" smtClean="0"/>
              <a:t>porque</a:t>
            </a:r>
            <a:r>
              <a:rPr lang="en-GB" sz="2000" dirty="0" smtClean="0"/>
              <a:t> me lo </a:t>
            </a:r>
            <a:r>
              <a:rPr lang="en-GB" sz="2000" dirty="0" err="1" smtClean="0"/>
              <a:t>paso</a:t>
            </a:r>
            <a:r>
              <a:rPr lang="en-GB" sz="2000" dirty="0" smtClean="0"/>
              <a:t> </a:t>
            </a:r>
            <a:r>
              <a:rPr lang="en-GB" sz="2000" dirty="0" err="1" smtClean="0"/>
              <a:t>bomba</a:t>
            </a:r>
            <a:r>
              <a:rPr lang="en-GB" sz="2000" dirty="0" smtClean="0"/>
              <a:t>. </a:t>
            </a:r>
            <a:r>
              <a:rPr lang="en-GB" sz="2000" dirty="0" err="1" smtClean="0"/>
              <a:t>Pero</a:t>
            </a:r>
            <a:r>
              <a:rPr lang="en-GB" sz="2000" dirty="0" smtClean="0"/>
              <a:t> mi </a:t>
            </a:r>
            <a:r>
              <a:rPr lang="en-GB" sz="2000" dirty="0" err="1" smtClean="0"/>
              <a:t>deporte</a:t>
            </a:r>
            <a:r>
              <a:rPr lang="en-GB" sz="2000" dirty="0" smtClean="0"/>
              <a:t> </a:t>
            </a:r>
            <a:r>
              <a:rPr lang="en-GB" sz="2000" dirty="0" err="1" smtClean="0"/>
              <a:t>favorito</a:t>
            </a:r>
            <a:r>
              <a:rPr lang="en-GB" sz="2000" dirty="0" smtClean="0"/>
              <a:t> </a:t>
            </a:r>
            <a:r>
              <a:rPr lang="en-GB" sz="2000" dirty="0" err="1" smtClean="0"/>
              <a:t>es</a:t>
            </a:r>
            <a:r>
              <a:rPr lang="en-GB" sz="2000" dirty="0" smtClean="0"/>
              <a:t> </a:t>
            </a:r>
            <a:r>
              <a:rPr lang="en-GB" sz="2000" dirty="0" err="1" smtClean="0"/>
              <a:t>montar</a:t>
            </a:r>
            <a:r>
              <a:rPr lang="en-GB" sz="2000" dirty="0" smtClean="0"/>
              <a:t> a </a:t>
            </a:r>
            <a:r>
              <a:rPr lang="en-GB" sz="2000" dirty="0" err="1" smtClean="0"/>
              <a:t>caballo</a:t>
            </a:r>
            <a:r>
              <a:rPr lang="en-GB" sz="2000" dirty="0" smtClean="0"/>
              <a:t> o </a:t>
            </a:r>
            <a:r>
              <a:rPr lang="en-GB" sz="2000" dirty="0" err="1" smtClean="0"/>
              <a:t>bailar</a:t>
            </a:r>
            <a:r>
              <a:rPr lang="en-GB" sz="2000" dirty="0" smtClean="0"/>
              <a:t> en mi casa. (32 </a:t>
            </a:r>
            <a:r>
              <a:rPr lang="en-GB" sz="2000" dirty="0" err="1" smtClean="0"/>
              <a:t>palabras</a:t>
            </a:r>
            <a:r>
              <a:rPr lang="en-GB" sz="2000" dirty="0" smtClean="0"/>
              <a:t>)</a:t>
            </a:r>
            <a:endParaRPr lang="en-GB" sz="2000" dirty="0"/>
          </a:p>
        </p:txBody>
      </p:sp>
      <p:sp>
        <p:nvSpPr>
          <p:cNvPr id="3" name="TextBox 2"/>
          <p:cNvSpPr txBox="1"/>
          <p:nvPr/>
        </p:nvSpPr>
        <p:spPr>
          <a:xfrm>
            <a:off x="467544" y="1268760"/>
            <a:ext cx="8424936" cy="1015663"/>
          </a:xfrm>
          <a:prstGeom prst="rect">
            <a:avLst/>
          </a:prstGeom>
          <a:solidFill>
            <a:srgbClr val="99FFCC"/>
          </a:solidFill>
          <a:ln w="38100">
            <a:solidFill>
              <a:schemeClr val="tx1">
                <a:lumMod val="95000"/>
                <a:lumOff val="5000"/>
              </a:schemeClr>
            </a:solidFill>
          </a:ln>
        </p:spPr>
        <p:txBody>
          <a:bodyPr wrap="square" rtlCol="0">
            <a:spAutoFit/>
          </a:bodyPr>
          <a:lstStyle/>
          <a:p>
            <a:r>
              <a:rPr lang="en-GB" sz="2000" dirty="0" smtClean="0"/>
              <a:t>La </a:t>
            </a:r>
            <a:r>
              <a:rPr lang="en-GB" sz="2000" dirty="0" err="1" smtClean="0"/>
              <a:t>semana</a:t>
            </a:r>
            <a:r>
              <a:rPr lang="en-GB" sz="2000" dirty="0" smtClean="0"/>
              <a:t> </a:t>
            </a:r>
            <a:r>
              <a:rPr lang="en-GB" sz="2000" dirty="0" err="1" smtClean="0"/>
              <a:t>pasada</a:t>
            </a:r>
            <a:r>
              <a:rPr lang="en-GB" sz="2000" dirty="0" smtClean="0"/>
              <a:t> </a:t>
            </a:r>
            <a:r>
              <a:rPr lang="en-GB" sz="2000" dirty="0" err="1" smtClean="0"/>
              <a:t>fui</a:t>
            </a:r>
            <a:r>
              <a:rPr lang="en-GB" sz="2000" dirty="0" smtClean="0"/>
              <a:t> de </a:t>
            </a:r>
            <a:r>
              <a:rPr lang="en-GB" sz="2000" dirty="0" err="1" smtClean="0"/>
              <a:t>compras</a:t>
            </a:r>
            <a:r>
              <a:rPr lang="en-GB" sz="2000" dirty="0" smtClean="0"/>
              <a:t> con </a:t>
            </a:r>
            <a:r>
              <a:rPr lang="en-GB" sz="2000" dirty="0" err="1" smtClean="0"/>
              <a:t>mis</a:t>
            </a:r>
            <a:r>
              <a:rPr lang="en-GB" sz="2000" dirty="0" smtClean="0"/>
              <a:t> </a:t>
            </a:r>
            <a:r>
              <a:rPr lang="en-GB" sz="2000" dirty="0" err="1" smtClean="0"/>
              <a:t>amigas</a:t>
            </a:r>
            <a:r>
              <a:rPr lang="en-GB" sz="2000" dirty="0" smtClean="0"/>
              <a:t>.  </a:t>
            </a:r>
            <a:r>
              <a:rPr lang="en-GB" sz="2000" dirty="0" err="1" smtClean="0"/>
              <a:t>Luego</a:t>
            </a:r>
            <a:r>
              <a:rPr lang="en-GB" sz="2000" dirty="0" smtClean="0"/>
              <a:t> </a:t>
            </a:r>
            <a:r>
              <a:rPr lang="en-GB" sz="2000" dirty="0" err="1" smtClean="0"/>
              <a:t>fui</a:t>
            </a:r>
            <a:r>
              <a:rPr lang="en-GB" sz="2000" dirty="0" smtClean="0"/>
              <a:t> en </a:t>
            </a:r>
            <a:r>
              <a:rPr lang="en-GB" sz="2000" dirty="0" err="1" smtClean="0"/>
              <a:t>autobus</a:t>
            </a:r>
            <a:r>
              <a:rPr lang="en-GB" sz="2000" dirty="0" smtClean="0"/>
              <a:t> a la casa de mi </a:t>
            </a:r>
            <a:r>
              <a:rPr lang="en-GB" sz="2000" dirty="0" err="1" smtClean="0"/>
              <a:t>amiga</a:t>
            </a:r>
            <a:r>
              <a:rPr lang="en-GB" sz="2000" dirty="0" smtClean="0"/>
              <a:t>.  </a:t>
            </a:r>
            <a:r>
              <a:rPr lang="en-GB" sz="2000" dirty="0" err="1" smtClean="0"/>
              <a:t>Luego</a:t>
            </a:r>
            <a:r>
              <a:rPr lang="en-GB" sz="2000" dirty="0" smtClean="0"/>
              <a:t> </a:t>
            </a:r>
            <a:r>
              <a:rPr lang="en-GB" sz="2000" dirty="0" err="1" smtClean="0"/>
              <a:t>hice</a:t>
            </a:r>
            <a:r>
              <a:rPr lang="en-GB" sz="2000" dirty="0" smtClean="0"/>
              <a:t> un </a:t>
            </a:r>
            <a:r>
              <a:rPr lang="en-GB" sz="2000" dirty="0" err="1" smtClean="0"/>
              <a:t>espectáculo</a:t>
            </a:r>
            <a:r>
              <a:rPr lang="en-GB" sz="2000" dirty="0" smtClean="0"/>
              <a:t> de </a:t>
            </a:r>
            <a:r>
              <a:rPr lang="en-GB" sz="2000" dirty="0" err="1" smtClean="0"/>
              <a:t>baile</a:t>
            </a:r>
            <a:r>
              <a:rPr lang="en-GB" sz="2000" dirty="0" smtClean="0"/>
              <a:t>.  </a:t>
            </a:r>
            <a:r>
              <a:rPr lang="en-GB" sz="2000" dirty="0" err="1" smtClean="0"/>
              <a:t>Fue</a:t>
            </a:r>
            <a:r>
              <a:rPr lang="en-GB" sz="2000" dirty="0" smtClean="0"/>
              <a:t> </a:t>
            </a:r>
            <a:r>
              <a:rPr lang="en-GB" sz="2000" dirty="0" err="1" smtClean="0"/>
              <a:t>muy</a:t>
            </a:r>
            <a:r>
              <a:rPr lang="en-GB" sz="2000" dirty="0" smtClean="0"/>
              <a:t> </a:t>
            </a:r>
            <a:r>
              <a:rPr lang="en-GB" sz="2000" dirty="0" err="1" smtClean="0"/>
              <a:t>divertido</a:t>
            </a:r>
            <a:r>
              <a:rPr lang="en-GB" sz="2000" dirty="0" smtClean="0"/>
              <a:t>. (28 words).</a:t>
            </a:r>
            <a:endParaRPr lang="en-GB" sz="2000" dirty="0"/>
          </a:p>
        </p:txBody>
      </p:sp>
      <p:sp>
        <p:nvSpPr>
          <p:cNvPr id="4" name="TextBox 3"/>
          <p:cNvSpPr txBox="1"/>
          <p:nvPr/>
        </p:nvSpPr>
        <p:spPr>
          <a:xfrm>
            <a:off x="467544" y="2420888"/>
            <a:ext cx="8424936" cy="1631216"/>
          </a:xfrm>
          <a:prstGeom prst="rect">
            <a:avLst/>
          </a:prstGeom>
          <a:solidFill>
            <a:srgbClr val="FFCCFF"/>
          </a:solidFill>
          <a:ln w="38100">
            <a:solidFill>
              <a:schemeClr val="tx1">
                <a:lumMod val="95000"/>
                <a:lumOff val="5000"/>
              </a:schemeClr>
            </a:solidFill>
          </a:ln>
        </p:spPr>
        <p:txBody>
          <a:bodyPr wrap="square" rtlCol="0">
            <a:spAutoFit/>
          </a:bodyPr>
          <a:lstStyle/>
          <a:p>
            <a:r>
              <a:rPr lang="en-GB" sz="2000" dirty="0" err="1" smtClean="0"/>
              <a:t>Mi</a:t>
            </a:r>
            <a:r>
              <a:rPr lang="en-GB" sz="2000" dirty="0" smtClean="0"/>
              <a:t> </a:t>
            </a:r>
            <a:r>
              <a:rPr lang="en-GB" sz="2000" dirty="0" err="1" smtClean="0"/>
              <a:t>pasatiempo</a:t>
            </a:r>
            <a:r>
              <a:rPr lang="en-GB" sz="2000" dirty="0" smtClean="0"/>
              <a:t> </a:t>
            </a:r>
            <a:r>
              <a:rPr lang="en-GB" sz="2000" dirty="0" err="1" smtClean="0"/>
              <a:t>preferido</a:t>
            </a:r>
            <a:r>
              <a:rPr lang="en-GB" sz="2000" dirty="0" smtClean="0"/>
              <a:t> </a:t>
            </a:r>
            <a:r>
              <a:rPr lang="en-GB" sz="2000" dirty="0" err="1" smtClean="0"/>
              <a:t>es</a:t>
            </a:r>
            <a:r>
              <a:rPr lang="en-GB" sz="2000" dirty="0" smtClean="0"/>
              <a:t> </a:t>
            </a:r>
            <a:r>
              <a:rPr lang="en-GB" sz="2000" dirty="0" err="1" smtClean="0"/>
              <a:t>ir</a:t>
            </a:r>
            <a:r>
              <a:rPr lang="en-GB" sz="2000" dirty="0" smtClean="0"/>
              <a:t> de </a:t>
            </a:r>
            <a:r>
              <a:rPr lang="en-GB" sz="2000" dirty="0" err="1" smtClean="0"/>
              <a:t>compras</a:t>
            </a:r>
            <a:r>
              <a:rPr lang="en-GB" sz="2000" dirty="0" smtClean="0"/>
              <a:t>.  No obstante, </a:t>
            </a:r>
            <a:r>
              <a:rPr lang="en-GB" sz="2000" dirty="0" err="1" smtClean="0"/>
              <a:t>también</a:t>
            </a:r>
            <a:r>
              <a:rPr lang="en-GB" sz="2000" dirty="0" smtClean="0"/>
              <a:t> </a:t>
            </a:r>
            <a:r>
              <a:rPr lang="en-GB" sz="2000" dirty="0" err="1" smtClean="0"/>
              <a:t>hago</a:t>
            </a:r>
            <a:r>
              <a:rPr lang="en-GB" sz="2000" dirty="0" smtClean="0"/>
              <a:t> la </a:t>
            </a:r>
            <a:r>
              <a:rPr lang="en-GB" sz="2000" dirty="0" err="1" smtClean="0"/>
              <a:t>natación</a:t>
            </a:r>
            <a:r>
              <a:rPr lang="en-GB" sz="2000" dirty="0" smtClean="0"/>
              <a:t> con </a:t>
            </a:r>
            <a:r>
              <a:rPr lang="en-GB" sz="2000" dirty="0" err="1" smtClean="0"/>
              <a:t>mis</a:t>
            </a:r>
            <a:r>
              <a:rPr lang="en-GB" sz="2000" dirty="0" smtClean="0"/>
              <a:t> </a:t>
            </a:r>
            <a:r>
              <a:rPr lang="en-GB" sz="2000" dirty="0" err="1" smtClean="0"/>
              <a:t>amigas</a:t>
            </a:r>
            <a:r>
              <a:rPr lang="en-GB" sz="2000" dirty="0" smtClean="0"/>
              <a:t>.  </a:t>
            </a:r>
            <a:r>
              <a:rPr lang="en-GB" sz="2000" dirty="0" err="1" smtClean="0"/>
              <a:t>Normalmente</a:t>
            </a:r>
            <a:r>
              <a:rPr lang="en-GB" sz="2000" dirty="0" smtClean="0"/>
              <a:t> </a:t>
            </a:r>
            <a:r>
              <a:rPr lang="en-GB" sz="2000" dirty="0" err="1" smtClean="0"/>
              <a:t>voy</a:t>
            </a:r>
            <a:r>
              <a:rPr lang="en-GB" sz="2000" dirty="0" smtClean="0"/>
              <a:t> de </a:t>
            </a:r>
            <a:r>
              <a:rPr lang="en-GB" sz="2000" dirty="0" err="1" smtClean="0"/>
              <a:t>compras</a:t>
            </a:r>
            <a:r>
              <a:rPr lang="en-GB" sz="2000" dirty="0" smtClean="0"/>
              <a:t> </a:t>
            </a:r>
            <a:r>
              <a:rPr lang="en-GB" sz="2000" dirty="0" err="1" smtClean="0"/>
              <a:t>una</a:t>
            </a:r>
            <a:r>
              <a:rPr lang="en-GB" sz="2000" dirty="0" smtClean="0"/>
              <a:t> </a:t>
            </a:r>
            <a:r>
              <a:rPr lang="en-GB" sz="2000" dirty="0" err="1" smtClean="0"/>
              <a:t>vez</a:t>
            </a:r>
            <a:r>
              <a:rPr lang="en-GB" sz="2000" dirty="0" smtClean="0"/>
              <a:t> </a:t>
            </a:r>
            <a:r>
              <a:rPr lang="en-GB" sz="2000" dirty="0" err="1" smtClean="0"/>
              <a:t>por</a:t>
            </a:r>
            <a:r>
              <a:rPr lang="en-GB" sz="2000" dirty="0" smtClean="0"/>
              <a:t> </a:t>
            </a:r>
            <a:r>
              <a:rPr lang="en-GB" sz="2000" dirty="0" err="1" smtClean="0"/>
              <a:t>semana</a:t>
            </a:r>
            <a:r>
              <a:rPr lang="en-GB" sz="2000" dirty="0" smtClean="0"/>
              <a:t> con </a:t>
            </a:r>
            <a:r>
              <a:rPr lang="en-GB" sz="2000" dirty="0" err="1" smtClean="0"/>
              <a:t>mis</a:t>
            </a:r>
            <a:r>
              <a:rPr lang="en-GB" sz="2000" dirty="0" smtClean="0"/>
              <a:t> </a:t>
            </a:r>
            <a:r>
              <a:rPr lang="en-GB" sz="2000" dirty="0" err="1" smtClean="0"/>
              <a:t>amigas</a:t>
            </a:r>
            <a:r>
              <a:rPr lang="en-GB" sz="2000" dirty="0" smtClean="0"/>
              <a:t> y mi </a:t>
            </a:r>
            <a:r>
              <a:rPr lang="en-GB" sz="2000" dirty="0" err="1" smtClean="0"/>
              <a:t>madre</a:t>
            </a:r>
            <a:r>
              <a:rPr lang="en-GB" sz="2000" dirty="0" smtClean="0"/>
              <a:t>.  El fin de </a:t>
            </a:r>
            <a:r>
              <a:rPr lang="en-GB" sz="2000" dirty="0" err="1" smtClean="0"/>
              <a:t>semana</a:t>
            </a:r>
            <a:r>
              <a:rPr lang="en-GB" sz="2000" dirty="0" smtClean="0"/>
              <a:t> </a:t>
            </a:r>
            <a:r>
              <a:rPr lang="en-GB" sz="2000" dirty="0" err="1" smtClean="0"/>
              <a:t>pasado</a:t>
            </a:r>
            <a:r>
              <a:rPr lang="en-GB" sz="2000" dirty="0" smtClean="0"/>
              <a:t> </a:t>
            </a:r>
            <a:r>
              <a:rPr lang="en-GB" sz="2000" dirty="0" err="1" smtClean="0"/>
              <a:t>fui</a:t>
            </a:r>
            <a:r>
              <a:rPr lang="en-GB" sz="2000" dirty="0" smtClean="0"/>
              <a:t> de </a:t>
            </a:r>
            <a:r>
              <a:rPr lang="en-GB" sz="2000" dirty="0" err="1" smtClean="0"/>
              <a:t>compras</a:t>
            </a:r>
            <a:r>
              <a:rPr lang="en-GB" sz="2000" dirty="0" smtClean="0"/>
              <a:t> con mi </a:t>
            </a:r>
            <a:r>
              <a:rPr lang="en-GB" sz="2000" dirty="0" err="1" smtClean="0"/>
              <a:t>madre</a:t>
            </a:r>
            <a:r>
              <a:rPr lang="en-GB" sz="2000" dirty="0" smtClean="0"/>
              <a:t>.  </a:t>
            </a:r>
            <a:r>
              <a:rPr lang="en-GB" sz="2000" dirty="0" err="1" smtClean="0"/>
              <a:t>Fui</a:t>
            </a:r>
            <a:r>
              <a:rPr lang="en-GB" sz="2000" dirty="0" smtClean="0"/>
              <a:t> de </a:t>
            </a:r>
            <a:r>
              <a:rPr lang="en-GB" sz="2000" dirty="0" err="1" smtClean="0"/>
              <a:t>compras</a:t>
            </a:r>
            <a:r>
              <a:rPr lang="en-GB" sz="2000" dirty="0" smtClean="0"/>
              <a:t> en Cambridge en </a:t>
            </a:r>
            <a:r>
              <a:rPr lang="en-GB" sz="2000" dirty="0" err="1" smtClean="0"/>
              <a:t>coche</a:t>
            </a:r>
            <a:r>
              <a:rPr lang="en-GB" sz="2000" dirty="0" smtClean="0"/>
              <a:t>.  </a:t>
            </a:r>
            <a:r>
              <a:rPr lang="en-GB" sz="2000" dirty="0" err="1" smtClean="0"/>
              <a:t>También</a:t>
            </a:r>
            <a:r>
              <a:rPr lang="en-GB" sz="2000" dirty="0" smtClean="0"/>
              <a:t> </a:t>
            </a:r>
            <a:r>
              <a:rPr lang="en-GB" sz="2000" dirty="0" err="1" smtClean="0"/>
              <a:t>usé</a:t>
            </a:r>
            <a:r>
              <a:rPr lang="en-GB" sz="2000" dirty="0" smtClean="0"/>
              <a:t> Facebook y vi videos </a:t>
            </a:r>
            <a:r>
              <a:rPr lang="en-GB" sz="2000" dirty="0" err="1" smtClean="0"/>
              <a:t>porque</a:t>
            </a:r>
            <a:r>
              <a:rPr lang="en-GB" sz="2000" dirty="0" smtClean="0"/>
              <a:t> </a:t>
            </a:r>
            <a:r>
              <a:rPr lang="en-GB" sz="2000" dirty="0" err="1" smtClean="0"/>
              <a:t>es</a:t>
            </a:r>
            <a:r>
              <a:rPr lang="en-GB" sz="2000" dirty="0" smtClean="0"/>
              <a:t> </a:t>
            </a:r>
            <a:r>
              <a:rPr lang="en-GB" sz="2000" dirty="0" err="1" smtClean="0"/>
              <a:t>emocionante</a:t>
            </a:r>
            <a:r>
              <a:rPr lang="en-GB" sz="2000" dirty="0" smtClean="0"/>
              <a:t>. (57).</a:t>
            </a:r>
            <a:endParaRPr lang="en-GB" sz="2000" dirty="0"/>
          </a:p>
        </p:txBody>
      </p:sp>
      <p:sp>
        <p:nvSpPr>
          <p:cNvPr id="5" name="TextBox 4"/>
          <p:cNvSpPr txBox="1"/>
          <p:nvPr/>
        </p:nvSpPr>
        <p:spPr>
          <a:xfrm>
            <a:off x="455779" y="4193793"/>
            <a:ext cx="8424936" cy="1323439"/>
          </a:xfrm>
          <a:prstGeom prst="rect">
            <a:avLst/>
          </a:prstGeom>
          <a:solidFill>
            <a:srgbClr val="FFFFCC"/>
          </a:solidFill>
          <a:ln w="38100">
            <a:solidFill>
              <a:schemeClr val="tx1">
                <a:lumMod val="95000"/>
                <a:lumOff val="5000"/>
              </a:schemeClr>
            </a:solidFill>
          </a:ln>
        </p:spPr>
        <p:txBody>
          <a:bodyPr wrap="square" rtlCol="0">
            <a:spAutoFit/>
          </a:bodyPr>
          <a:lstStyle/>
          <a:p>
            <a:r>
              <a:rPr lang="en-GB" sz="2000" dirty="0" err="1" smtClean="0"/>
              <a:t>Mi</a:t>
            </a:r>
            <a:r>
              <a:rPr lang="en-GB" sz="2000" dirty="0" smtClean="0"/>
              <a:t> </a:t>
            </a:r>
            <a:r>
              <a:rPr lang="en-GB" sz="2000" dirty="0" err="1" smtClean="0"/>
              <a:t>actividad</a:t>
            </a:r>
            <a:r>
              <a:rPr lang="en-GB" sz="2000" dirty="0" smtClean="0"/>
              <a:t> </a:t>
            </a:r>
            <a:r>
              <a:rPr lang="en-GB" sz="2000" dirty="0" err="1" smtClean="0"/>
              <a:t>favorita</a:t>
            </a:r>
            <a:r>
              <a:rPr lang="en-GB" sz="2000" dirty="0" smtClean="0"/>
              <a:t> </a:t>
            </a:r>
            <a:r>
              <a:rPr lang="en-GB" sz="2000" dirty="0" err="1" smtClean="0"/>
              <a:t>es</a:t>
            </a:r>
            <a:r>
              <a:rPr lang="en-GB" sz="2000" dirty="0" smtClean="0"/>
              <a:t> </a:t>
            </a:r>
            <a:r>
              <a:rPr lang="en-GB" sz="2000" dirty="0" err="1" smtClean="0"/>
              <a:t>montar</a:t>
            </a:r>
            <a:r>
              <a:rPr lang="en-GB" sz="2000" dirty="0" smtClean="0"/>
              <a:t> en </a:t>
            </a:r>
            <a:r>
              <a:rPr lang="en-GB" sz="2000" dirty="0" err="1" smtClean="0"/>
              <a:t>monopatín</a:t>
            </a:r>
            <a:r>
              <a:rPr lang="en-GB" sz="2000" dirty="0" smtClean="0"/>
              <a:t> y </a:t>
            </a:r>
            <a:r>
              <a:rPr lang="en-GB" sz="2000" dirty="0" err="1" smtClean="0"/>
              <a:t>hacer</a:t>
            </a:r>
            <a:r>
              <a:rPr lang="en-GB" sz="2000" dirty="0" smtClean="0"/>
              <a:t> el </a:t>
            </a:r>
            <a:r>
              <a:rPr lang="en-GB" sz="2000" dirty="0" err="1" smtClean="0"/>
              <a:t>alpinismo</a:t>
            </a:r>
            <a:r>
              <a:rPr lang="en-GB" sz="2000" dirty="0" smtClean="0"/>
              <a:t>.  A mi </a:t>
            </a:r>
            <a:r>
              <a:rPr lang="en-GB" sz="2000" dirty="0" err="1" smtClean="0"/>
              <a:t>hermano</a:t>
            </a:r>
            <a:r>
              <a:rPr lang="en-GB" sz="2000" dirty="0" smtClean="0"/>
              <a:t> </a:t>
            </a:r>
            <a:r>
              <a:rPr lang="en-GB" sz="2000" dirty="0" err="1" smtClean="0"/>
              <a:t>también</a:t>
            </a:r>
            <a:r>
              <a:rPr lang="en-GB" sz="2000" dirty="0" smtClean="0"/>
              <a:t> le </a:t>
            </a:r>
            <a:r>
              <a:rPr lang="en-GB" sz="2000" dirty="0" err="1" smtClean="0"/>
              <a:t>encanta</a:t>
            </a:r>
            <a:r>
              <a:rPr lang="en-GB" sz="2000" dirty="0" smtClean="0"/>
              <a:t> </a:t>
            </a:r>
            <a:r>
              <a:rPr lang="en-GB" sz="2000" dirty="0" err="1" smtClean="0"/>
              <a:t>montar</a:t>
            </a:r>
            <a:r>
              <a:rPr lang="en-GB" sz="2000" dirty="0" smtClean="0"/>
              <a:t> en </a:t>
            </a:r>
            <a:r>
              <a:rPr lang="en-GB" sz="2000" dirty="0" err="1" smtClean="0"/>
              <a:t>monopatín</a:t>
            </a:r>
            <a:r>
              <a:rPr lang="en-GB" sz="2000" dirty="0" smtClean="0"/>
              <a:t> </a:t>
            </a:r>
            <a:r>
              <a:rPr lang="en-GB" sz="2000" dirty="0" err="1" smtClean="0"/>
              <a:t>porque</a:t>
            </a:r>
            <a:r>
              <a:rPr lang="en-GB" sz="2000" dirty="0" smtClean="0"/>
              <a:t> </a:t>
            </a:r>
            <a:r>
              <a:rPr lang="en-GB" sz="2000" dirty="0" err="1" smtClean="0"/>
              <a:t>es</a:t>
            </a:r>
            <a:r>
              <a:rPr lang="en-GB" sz="2000" dirty="0" smtClean="0"/>
              <a:t> </a:t>
            </a:r>
            <a:r>
              <a:rPr lang="en-GB" sz="2000" dirty="0" err="1" smtClean="0"/>
              <a:t>muy</a:t>
            </a:r>
            <a:r>
              <a:rPr lang="en-GB" sz="2000" dirty="0" smtClean="0"/>
              <a:t> </a:t>
            </a:r>
            <a:r>
              <a:rPr lang="en-GB" sz="2000" dirty="0" err="1" smtClean="0"/>
              <a:t>peligroso</a:t>
            </a:r>
            <a:r>
              <a:rPr lang="en-GB" sz="2000" dirty="0" smtClean="0"/>
              <a:t> y </a:t>
            </a:r>
            <a:r>
              <a:rPr lang="en-GB" sz="2000" dirty="0" err="1" smtClean="0"/>
              <a:t>divertido</a:t>
            </a:r>
            <a:r>
              <a:rPr lang="en-GB" sz="2000" dirty="0" smtClean="0"/>
              <a:t>.  </a:t>
            </a:r>
            <a:r>
              <a:rPr lang="en-GB" sz="2000" dirty="0" err="1" smtClean="0"/>
              <a:t>También</a:t>
            </a:r>
            <a:r>
              <a:rPr lang="en-GB" sz="2000" dirty="0" smtClean="0"/>
              <a:t> me </a:t>
            </a:r>
            <a:r>
              <a:rPr lang="en-GB" sz="2000" dirty="0" err="1" smtClean="0"/>
              <a:t>gusta</a:t>
            </a:r>
            <a:r>
              <a:rPr lang="en-GB" sz="2000" dirty="0" smtClean="0"/>
              <a:t> </a:t>
            </a:r>
            <a:r>
              <a:rPr lang="en-GB" sz="2000" dirty="0" err="1" smtClean="0"/>
              <a:t>hacer</a:t>
            </a:r>
            <a:r>
              <a:rPr lang="en-GB" sz="2000" dirty="0" smtClean="0"/>
              <a:t> el </a:t>
            </a:r>
            <a:r>
              <a:rPr lang="en-GB" sz="2000" dirty="0" err="1" smtClean="0"/>
              <a:t>esquí</a:t>
            </a:r>
            <a:r>
              <a:rPr lang="en-GB" sz="2000" dirty="0" smtClean="0"/>
              <a:t> y </a:t>
            </a:r>
            <a:r>
              <a:rPr lang="en-GB" sz="2000" dirty="0" err="1" smtClean="0"/>
              <a:t>jugar</a:t>
            </a:r>
            <a:r>
              <a:rPr lang="en-GB" sz="2000" dirty="0" smtClean="0"/>
              <a:t> con los </a:t>
            </a:r>
            <a:r>
              <a:rPr lang="en-GB" sz="2000" dirty="0" err="1" smtClean="0"/>
              <a:t>videojuegos</a:t>
            </a:r>
            <a:r>
              <a:rPr lang="en-GB" sz="2000" dirty="0" smtClean="0"/>
              <a:t> </a:t>
            </a:r>
            <a:r>
              <a:rPr lang="en-GB" sz="2000" dirty="0" err="1" smtClean="0"/>
              <a:t>que</a:t>
            </a:r>
            <a:r>
              <a:rPr lang="en-GB" sz="2000" dirty="0" smtClean="0"/>
              <a:t> se </a:t>
            </a:r>
            <a:r>
              <a:rPr lang="en-GB" sz="2000" dirty="0" err="1" smtClean="0"/>
              <a:t>llaman</a:t>
            </a:r>
            <a:r>
              <a:rPr lang="en-GB" sz="2000" dirty="0" smtClean="0"/>
              <a:t> Call of duty y Assassins </a:t>
            </a:r>
            <a:r>
              <a:rPr lang="en-GB" sz="2000" dirty="0"/>
              <a:t>c</a:t>
            </a:r>
            <a:r>
              <a:rPr lang="en-GB" sz="2000" dirty="0" smtClean="0"/>
              <a:t>reed revolutions. (47)</a:t>
            </a:r>
            <a:endParaRPr lang="en-GB" sz="2000" dirty="0"/>
          </a:p>
        </p:txBody>
      </p:sp>
      <p:sp>
        <p:nvSpPr>
          <p:cNvPr id="6" name="TextBox 5"/>
          <p:cNvSpPr txBox="1"/>
          <p:nvPr/>
        </p:nvSpPr>
        <p:spPr>
          <a:xfrm>
            <a:off x="467544" y="5653697"/>
            <a:ext cx="8424936" cy="1015663"/>
          </a:xfrm>
          <a:prstGeom prst="rect">
            <a:avLst/>
          </a:prstGeom>
          <a:solidFill>
            <a:srgbClr val="99FFCC"/>
          </a:solidFill>
          <a:ln w="38100">
            <a:solidFill>
              <a:schemeClr val="tx1">
                <a:lumMod val="95000"/>
                <a:lumOff val="5000"/>
              </a:schemeClr>
            </a:solidFill>
          </a:ln>
        </p:spPr>
        <p:txBody>
          <a:bodyPr wrap="square" rtlCol="0">
            <a:spAutoFit/>
          </a:bodyPr>
          <a:lstStyle/>
          <a:p>
            <a:r>
              <a:rPr lang="en-GB" sz="2000" dirty="0" smtClean="0"/>
              <a:t>En el </a:t>
            </a:r>
            <a:r>
              <a:rPr lang="en-GB" sz="2000" dirty="0" err="1" smtClean="0"/>
              <a:t>futuro</a:t>
            </a:r>
            <a:r>
              <a:rPr lang="en-GB" sz="2000" dirty="0" smtClean="0"/>
              <a:t> me </a:t>
            </a:r>
            <a:r>
              <a:rPr lang="en-GB" sz="2000" dirty="0" err="1" smtClean="0"/>
              <a:t>gustaría</a:t>
            </a:r>
            <a:r>
              <a:rPr lang="en-GB" sz="2000" dirty="0" smtClean="0"/>
              <a:t> </a:t>
            </a:r>
            <a:r>
              <a:rPr lang="en-GB" sz="2000" dirty="0" err="1" smtClean="0"/>
              <a:t>jugar</a:t>
            </a:r>
            <a:r>
              <a:rPr lang="en-GB" sz="2000" dirty="0" smtClean="0"/>
              <a:t> al golf </a:t>
            </a:r>
            <a:r>
              <a:rPr lang="en-GB" sz="2000" dirty="0" err="1" smtClean="0"/>
              <a:t>porque</a:t>
            </a:r>
            <a:r>
              <a:rPr lang="en-GB" sz="2000" dirty="0" smtClean="0"/>
              <a:t> </a:t>
            </a:r>
            <a:r>
              <a:rPr lang="en-GB" sz="2000" dirty="0" err="1" smtClean="0"/>
              <a:t>es</a:t>
            </a:r>
            <a:r>
              <a:rPr lang="en-GB" sz="2000" dirty="0" smtClean="0"/>
              <a:t> </a:t>
            </a:r>
            <a:r>
              <a:rPr lang="en-GB" sz="2000" dirty="0" err="1" smtClean="0"/>
              <a:t>muy</a:t>
            </a:r>
            <a:r>
              <a:rPr lang="en-GB" sz="2000" dirty="0" smtClean="0"/>
              <a:t> </a:t>
            </a:r>
            <a:r>
              <a:rPr lang="en-GB" sz="2000" dirty="0" err="1" smtClean="0"/>
              <a:t>interesante</a:t>
            </a:r>
            <a:r>
              <a:rPr lang="en-GB" sz="2000" dirty="0" smtClean="0"/>
              <a:t>.  </a:t>
            </a:r>
            <a:r>
              <a:rPr lang="en-GB" sz="2000" dirty="0" err="1" smtClean="0"/>
              <a:t>También</a:t>
            </a:r>
            <a:r>
              <a:rPr lang="en-GB" sz="2000" dirty="0" smtClean="0"/>
              <a:t> </a:t>
            </a:r>
            <a:r>
              <a:rPr lang="en-GB" sz="2000" dirty="0" err="1" smtClean="0"/>
              <a:t>tengo</a:t>
            </a:r>
            <a:r>
              <a:rPr lang="en-GB" sz="2000" dirty="0" smtClean="0"/>
              <a:t> la </a:t>
            </a:r>
            <a:r>
              <a:rPr lang="en-GB" sz="2000" dirty="0" err="1" smtClean="0"/>
              <a:t>intención</a:t>
            </a:r>
            <a:r>
              <a:rPr lang="en-GB" sz="2000" dirty="0" smtClean="0"/>
              <a:t> de </a:t>
            </a:r>
            <a:r>
              <a:rPr lang="en-GB" sz="2000" dirty="0" err="1" smtClean="0"/>
              <a:t>jugar</a:t>
            </a:r>
            <a:r>
              <a:rPr lang="en-GB" sz="2000" dirty="0" smtClean="0"/>
              <a:t> al </a:t>
            </a:r>
            <a:r>
              <a:rPr lang="en-GB" sz="2000" dirty="0" err="1" smtClean="0"/>
              <a:t>tenis</a:t>
            </a:r>
            <a:r>
              <a:rPr lang="en-GB" sz="2000" dirty="0" smtClean="0"/>
              <a:t> de mesa </a:t>
            </a:r>
            <a:r>
              <a:rPr lang="en-GB" sz="2000" dirty="0" err="1" smtClean="0"/>
              <a:t>porque</a:t>
            </a:r>
            <a:r>
              <a:rPr lang="en-GB" sz="2000" dirty="0" smtClean="0"/>
              <a:t> </a:t>
            </a:r>
            <a:r>
              <a:rPr lang="en-GB" sz="2000" dirty="0" err="1" smtClean="0"/>
              <a:t>es</a:t>
            </a:r>
            <a:r>
              <a:rPr lang="en-GB" sz="2000" dirty="0" smtClean="0"/>
              <a:t> </a:t>
            </a:r>
            <a:r>
              <a:rPr lang="en-GB" sz="2000" dirty="0" err="1" smtClean="0"/>
              <a:t>muy</a:t>
            </a:r>
            <a:r>
              <a:rPr lang="en-GB" sz="2000" dirty="0" smtClean="0"/>
              <a:t> </a:t>
            </a:r>
            <a:r>
              <a:rPr lang="en-GB" sz="2000" dirty="0" err="1" smtClean="0"/>
              <a:t>rápido</a:t>
            </a:r>
            <a:r>
              <a:rPr lang="en-GB" sz="2000" dirty="0" smtClean="0"/>
              <a:t>.  </a:t>
            </a:r>
            <a:r>
              <a:rPr lang="en-GB" sz="2000" dirty="0" err="1" smtClean="0"/>
              <a:t>Tengo</a:t>
            </a:r>
            <a:r>
              <a:rPr lang="en-GB" sz="2000" dirty="0" smtClean="0"/>
              <a:t> </a:t>
            </a:r>
            <a:r>
              <a:rPr lang="en-GB" sz="2000" dirty="0" err="1" smtClean="0"/>
              <a:t>pensado</a:t>
            </a:r>
            <a:r>
              <a:rPr lang="en-GB" sz="2000" dirty="0" smtClean="0"/>
              <a:t> </a:t>
            </a:r>
            <a:r>
              <a:rPr lang="en-GB" sz="2000" dirty="0" err="1" smtClean="0"/>
              <a:t>ver</a:t>
            </a:r>
            <a:r>
              <a:rPr lang="en-GB" sz="2000" dirty="0" smtClean="0"/>
              <a:t> la </a:t>
            </a:r>
            <a:r>
              <a:rPr lang="en-GB" sz="2000" dirty="0" err="1" smtClean="0"/>
              <a:t>tele</a:t>
            </a:r>
            <a:r>
              <a:rPr lang="en-GB" sz="2000" dirty="0" smtClean="0"/>
              <a:t> el </a:t>
            </a:r>
            <a:r>
              <a:rPr lang="en-GB" sz="2000" dirty="0" err="1" smtClean="0"/>
              <a:t>próximo</a:t>
            </a:r>
            <a:r>
              <a:rPr lang="en-GB" sz="2000" dirty="0" smtClean="0"/>
              <a:t> fin de </a:t>
            </a:r>
            <a:r>
              <a:rPr lang="en-GB" sz="2000" dirty="0" err="1" smtClean="0"/>
              <a:t>semana</a:t>
            </a:r>
            <a:r>
              <a:rPr lang="en-GB" sz="2000" dirty="0" smtClean="0"/>
              <a:t> con mi </a:t>
            </a:r>
            <a:r>
              <a:rPr lang="en-GB" sz="2000" dirty="0" err="1" smtClean="0"/>
              <a:t>hermana</a:t>
            </a:r>
            <a:r>
              <a:rPr lang="en-GB" sz="2000" dirty="0" smtClean="0"/>
              <a:t>. (39).</a:t>
            </a:r>
            <a:endParaRPr lang="en-GB" sz="2000" dirty="0"/>
          </a:p>
        </p:txBody>
      </p:sp>
    </p:spTree>
    <p:extLst>
      <p:ext uri="{BB962C8B-B14F-4D97-AF65-F5344CB8AC3E}">
        <p14:creationId xmlns:p14="http://schemas.microsoft.com/office/powerpoint/2010/main" val="416552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4884299"/>
              </p:ext>
            </p:extLst>
          </p:nvPr>
        </p:nvGraphicFramePr>
        <p:xfrm>
          <a:off x="395535" y="548680"/>
          <a:ext cx="8352928" cy="932500"/>
        </p:xfrm>
        <a:graphic>
          <a:graphicData uri="http://schemas.openxmlformats.org/drawingml/2006/table">
            <a:tbl>
              <a:tblPr>
                <a:tableStyleId>{5C22544A-7EE6-4342-B048-85BDC9FD1C3A}</a:tableStyleId>
              </a:tblPr>
              <a:tblGrid>
                <a:gridCol w="1492837"/>
                <a:gridCol w="1328372"/>
                <a:gridCol w="1385303"/>
                <a:gridCol w="1394790"/>
                <a:gridCol w="1375813"/>
                <a:gridCol w="1375813"/>
              </a:tblGrid>
              <a:tr h="153852">
                <a:tc>
                  <a:txBody>
                    <a:bodyPr/>
                    <a:lstStyle/>
                    <a:p>
                      <a:pPr algn="ctr" fontAlgn="ctr"/>
                      <a:endParaRPr lang="en-GB" sz="2000" b="0" i="0" u="none" strike="noStrike" dirty="0">
                        <a:effectLst/>
                        <a:latin typeface="Arial"/>
                      </a:endParaRPr>
                    </a:p>
                  </a:txBody>
                  <a:tcPr marL="9050" marR="9050" marT="9050" marB="0" anchor="ctr">
                    <a:solidFill>
                      <a:srgbClr val="96EEEE"/>
                    </a:solidFill>
                  </a:tcPr>
                </a:tc>
                <a:tc>
                  <a:txBody>
                    <a:bodyPr/>
                    <a:lstStyle/>
                    <a:p>
                      <a:pPr algn="ctr" fontAlgn="ctr"/>
                      <a:r>
                        <a:rPr lang="en-GB" sz="2000" u="none" strike="noStrike" dirty="0" smtClean="0">
                          <a:effectLst/>
                        </a:rPr>
                        <a:t>Week 1</a:t>
                      </a:r>
                      <a:endParaRPr lang="en-GB" sz="2000" b="0" i="0" u="none" strike="noStrike" dirty="0">
                        <a:effectLst/>
                        <a:latin typeface="Arial"/>
                      </a:endParaRPr>
                    </a:p>
                  </a:txBody>
                  <a:tcPr marL="9050" marR="9050" marT="9050" marB="0" anchor="ctr">
                    <a:solidFill>
                      <a:srgbClr val="96EEEE"/>
                    </a:solidFill>
                  </a:tcPr>
                </a:tc>
                <a:tc>
                  <a:txBody>
                    <a:bodyPr/>
                    <a:lstStyle/>
                    <a:p>
                      <a:pPr algn="ctr" fontAlgn="ctr"/>
                      <a:r>
                        <a:rPr lang="en-GB" sz="2000" u="none" strike="noStrike" dirty="0" smtClean="0">
                          <a:effectLst/>
                        </a:rPr>
                        <a:t>Week 2</a:t>
                      </a:r>
                      <a:endParaRPr lang="en-GB" sz="2000" b="0" i="0" u="none" strike="noStrike" dirty="0">
                        <a:effectLst/>
                        <a:latin typeface="Arial"/>
                      </a:endParaRPr>
                    </a:p>
                  </a:txBody>
                  <a:tcPr marL="9050" marR="9050" marT="9050" marB="0" anchor="ctr">
                    <a:solidFill>
                      <a:srgbClr val="96EEEE"/>
                    </a:solidFill>
                  </a:tcPr>
                </a:tc>
                <a:tc>
                  <a:txBody>
                    <a:bodyPr/>
                    <a:lstStyle/>
                    <a:p>
                      <a:pPr algn="ctr" fontAlgn="ctr"/>
                      <a:r>
                        <a:rPr lang="en-GB" sz="2000" u="none" strike="noStrike" dirty="0" smtClean="0">
                          <a:effectLst/>
                        </a:rPr>
                        <a:t>Week 3</a:t>
                      </a:r>
                      <a:endParaRPr lang="en-GB" sz="2000" b="0" i="0" u="none" strike="noStrike" dirty="0">
                        <a:effectLst/>
                        <a:latin typeface="Arial"/>
                      </a:endParaRPr>
                    </a:p>
                  </a:txBody>
                  <a:tcPr marL="9050" marR="9050" marT="9050" marB="0" anchor="ctr">
                    <a:solidFill>
                      <a:srgbClr val="96EEEE"/>
                    </a:solidFill>
                  </a:tcPr>
                </a:tc>
                <a:tc>
                  <a:txBody>
                    <a:bodyPr/>
                    <a:lstStyle/>
                    <a:p>
                      <a:pPr algn="ctr" fontAlgn="ctr"/>
                      <a:r>
                        <a:rPr lang="en-GB" sz="2000" u="none" strike="noStrike" dirty="0" smtClean="0">
                          <a:effectLst/>
                        </a:rPr>
                        <a:t>Week 4</a:t>
                      </a:r>
                      <a:endParaRPr lang="en-GB" sz="2000" b="0" i="0" u="none" strike="noStrike" dirty="0">
                        <a:effectLst/>
                        <a:latin typeface="Arial"/>
                      </a:endParaRPr>
                    </a:p>
                  </a:txBody>
                  <a:tcPr marL="9050" marR="9050" marT="9050" marB="0" anchor="ctr">
                    <a:solidFill>
                      <a:srgbClr val="96EEEE"/>
                    </a:solidFill>
                  </a:tcPr>
                </a:tc>
                <a:tc>
                  <a:txBody>
                    <a:bodyPr/>
                    <a:lstStyle/>
                    <a:p>
                      <a:pPr algn="ctr" fontAlgn="ctr"/>
                      <a:r>
                        <a:rPr lang="en-GB" sz="2000" u="none" strike="noStrike" dirty="0" smtClean="0">
                          <a:effectLst/>
                        </a:rPr>
                        <a:t>Week 5</a:t>
                      </a:r>
                      <a:endParaRPr lang="en-GB" sz="2000" b="0" i="0" u="none" strike="noStrike" dirty="0">
                        <a:effectLst/>
                        <a:latin typeface="Arial"/>
                      </a:endParaRPr>
                    </a:p>
                  </a:txBody>
                  <a:tcPr marL="9050" marR="9050" marT="9050" marB="0" anchor="ctr">
                    <a:solidFill>
                      <a:srgbClr val="96EEEE"/>
                    </a:solidFill>
                  </a:tcPr>
                </a:tc>
              </a:tr>
              <a:tr h="153852">
                <a:tc>
                  <a:txBody>
                    <a:bodyPr/>
                    <a:lstStyle/>
                    <a:p>
                      <a:pPr algn="ctr" fontAlgn="b"/>
                      <a:r>
                        <a:rPr lang="en-GB" sz="2000" u="none" strike="noStrike" dirty="0" err="1">
                          <a:effectLst/>
                        </a:rPr>
                        <a:t>Freetime</a:t>
                      </a:r>
                      <a:r>
                        <a:rPr lang="en-GB" sz="2000" u="none" strike="noStrike" dirty="0">
                          <a:effectLst/>
                        </a:rPr>
                        <a:t> Speaking 15%</a:t>
                      </a:r>
                      <a:endParaRPr lang="en-GB" sz="2000" b="0" i="0" u="none" strike="noStrike" dirty="0">
                        <a:effectLst/>
                        <a:latin typeface="Arial"/>
                      </a:endParaRPr>
                    </a:p>
                  </a:txBody>
                  <a:tcPr marL="9050" marR="9050" marT="9050" marB="0" anchor="ctr">
                    <a:solidFill>
                      <a:srgbClr val="96EEEE"/>
                    </a:solidFill>
                  </a:tcPr>
                </a:tc>
                <a:tc>
                  <a:txBody>
                    <a:bodyPr/>
                    <a:lstStyle/>
                    <a:p>
                      <a:pPr algn="ctr" fontAlgn="b"/>
                      <a:r>
                        <a:rPr lang="en-GB" sz="2000" u="none" strike="noStrike">
                          <a:effectLst/>
                        </a:rPr>
                        <a:t>Revise</a:t>
                      </a:r>
                      <a:endParaRPr lang="en-GB" sz="2000" b="0" i="0" u="none" strike="noStrike">
                        <a:effectLst/>
                        <a:latin typeface="Arial"/>
                      </a:endParaRPr>
                    </a:p>
                  </a:txBody>
                  <a:tcPr marL="9050" marR="9050" marT="9050" marB="0" anchor="ctr">
                    <a:solidFill>
                      <a:srgbClr val="96EEEE"/>
                    </a:solidFill>
                  </a:tcPr>
                </a:tc>
                <a:tc>
                  <a:txBody>
                    <a:bodyPr/>
                    <a:lstStyle/>
                    <a:p>
                      <a:pPr algn="ctr" fontAlgn="b"/>
                      <a:r>
                        <a:rPr lang="en-GB" sz="2000" u="none" strike="noStrike">
                          <a:effectLst/>
                        </a:rPr>
                        <a:t>Revise</a:t>
                      </a:r>
                      <a:endParaRPr lang="en-GB" sz="2000" b="0" i="0" u="none" strike="noStrike">
                        <a:effectLst/>
                        <a:latin typeface="Arial"/>
                      </a:endParaRPr>
                    </a:p>
                  </a:txBody>
                  <a:tcPr marL="9050" marR="9050" marT="9050" marB="0" anchor="ctr">
                    <a:solidFill>
                      <a:srgbClr val="96EEEE"/>
                    </a:solidFill>
                  </a:tcPr>
                </a:tc>
                <a:tc>
                  <a:txBody>
                    <a:bodyPr/>
                    <a:lstStyle/>
                    <a:p>
                      <a:pPr algn="ctr" fontAlgn="ctr"/>
                      <a:r>
                        <a:rPr lang="en-GB" sz="2000" u="none" strike="noStrike">
                          <a:effectLst/>
                        </a:rPr>
                        <a:t>Give Sp task</a:t>
                      </a:r>
                      <a:endParaRPr lang="en-GB" sz="2000" b="0" i="0" u="none" strike="noStrike">
                        <a:effectLst/>
                        <a:latin typeface="Arial"/>
                      </a:endParaRPr>
                    </a:p>
                  </a:txBody>
                  <a:tcPr marL="9050" marR="9050" marT="9050" marB="0" anchor="ctr">
                    <a:solidFill>
                      <a:srgbClr val="96EEEE"/>
                    </a:solidFill>
                  </a:tcPr>
                </a:tc>
                <a:tc>
                  <a:txBody>
                    <a:bodyPr/>
                    <a:lstStyle/>
                    <a:p>
                      <a:pPr algn="ctr" fontAlgn="ctr"/>
                      <a:r>
                        <a:rPr lang="en-GB" sz="2000" u="none" strike="noStrike" dirty="0" smtClean="0">
                          <a:effectLst/>
                        </a:rPr>
                        <a:t>Practise </a:t>
                      </a:r>
                      <a:r>
                        <a:rPr lang="en-GB" sz="2000" u="none" strike="noStrike" dirty="0">
                          <a:effectLst/>
                        </a:rPr>
                        <a:t>in class</a:t>
                      </a:r>
                      <a:endParaRPr lang="en-GB" sz="2000" b="0" i="0" u="none" strike="noStrike" dirty="0">
                        <a:effectLst/>
                        <a:latin typeface="Arial"/>
                      </a:endParaRPr>
                    </a:p>
                  </a:txBody>
                  <a:tcPr marL="9050" marR="9050" marT="9050" marB="0" anchor="ctr">
                    <a:solidFill>
                      <a:srgbClr val="96EEEE"/>
                    </a:solidFill>
                  </a:tcPr>
                </a:tc>
                <a:tc>
                  <a:txBody>
                    <a:bodyPr/>
                    <a:lstStyle/>
                    <a:p>
                      <a:pPr algn="ctr" fontAlgn="ctr"/>
                      <a:r>
                        <a:rPr lang="en-GB" sz="2000" u="none" strike="noStrike" dirty="0">
                          <a:effectLst/>
                        </a:rPr>
                        <a:t>Assessment</a:t>
                      </a:r>
                      <a:endParaRPr lang="en-GB" sz="2000" b="0" i="0" u="none" strike="noStrike" dirty="0">
                        <a:effectLst/>
                        <a:latin typeface="Arial"/>
                      </a:endParaRPr>
                    </a:p>
                  </a:txBody>
                  <a:tcPr marL="9050" marR="9050" marT="9050" marB="0" anchor="ctr">
                    <a:solidFill>
                      <a:srgbClr val="96EEEE"/>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340326611"/>
              </p:ext>
            </p:extLst>
          </p:nvPr>
        </p:nvGraphicFramePr>
        <p:xfrm>
          <a:off x="493203" y="2996952"/>
          <a:ext cx="8327268" cy="1844192"/>
        </p:xfrm>
        <a:graphic>
          <a:graphicData uri="http://schemas.openxmlformats.org/drawingml/2006/table">
            <a:tbl>
              <a:tblPr>
                <a:tableStyleId>{5C22544A-7EE6-4342-B048-85BDC9FD1C3A}</a:tableStyleId>
              </a:tblPr>
              <a:tblGrid>
                <a:gridCol w="1232123"/>
                <a:gridCol w="187951"/>
                <a:gridCol w="1096380"/>
                <a:gridCol w="1143368"/>
                <a:gridCol w="1151199"/>
                <a:gridCol w="1135536"/>
                <a:gridCol w="1135536"/>
                <a:gridCol w="1245175"/>
              </a:tblGrid>
              <a:tr h="130832">
                <a:tc>
                  <a:txBody>
                    <a:bodyPr/>
                    <a:lstStyle/>
                    <a:p>
                      <a:pPr algn="ctr" fontAlgn="b"/>
                      <a:r>
                        <a:rPr lang="en-GB" sz="2000" u="none" strike="noStrike">
                          <a:effectLst/>
                        </a:rPr>
                        <a:t>Media (Film) Writing 15%</a:t>
                      </a:r>
                      <a:endParaRPr lang="en-GB" sz="2000" b="0" i="0" u="none" strike="noStrike">
                        <a:effectLst/>
                        <a:latin typeface="Arial"/>
                      </a:endParaRPr>
                    </a:p>
                  </a:txBody>
                  <a:tcPr marL="7696" marR="7696" marT="7696" marB="0" anchor="ctr">
                    <a:solidFill>
                      <a:srgbClr val="FFC000"/>
                    </a:solidFill>
                  </a:tcPr>
                </a:tc>
                <a:tc>
                  <a:txBody>
                    <a:bodyPr/>
                    <a:lstStyle/>
                    <a:p>
                      <a:pPr algn="ctr" fontAlgn="b"/>
                      <a:endParaRPr lang="en-GB" sz="2000" b="0" i="0" u="none" strike="noStrike">
                        <a:effectLst/>
                        <a:latin typeface="Arial"/>
                      </a:endParaRPr>
                    </a:p>
                  </a:txBody>
                  <a:tcPr marL="7696" marR="7696" marT="7696" marB="0" anchor="ctr">
                    <a:solidFill>
                      <a:srgbClr val="FFC000"/>
                    </a:solidFill>
                  </a:tcPr>
                </a:tc>
                <a:tc>
                  <a:txBody>
                    <a:bodyPr/>
                    <a:lstStyle/>
                    <a:p>
                      <a:pPr algn="ctr" fontAlgn="ctr"/>
                      <a:r>
                        <a:rPr lang="en-GB" sz="2000" u="none" strike="noStrike" dirty="0" smtClean="0">
                          <a:effectLst/>
                        </a:rPr>
                        <a:t>Week 1</a:t>
                      </a:r>
                      <a:endParaRPr lang="en-GB" sz="2000" b="0" i="0" u="none" strike="noStrike" dirty="0">
                        <a:effectLst/>
                        <a:latin typeface="Arial"/>
                      </a:endParaRPr>
                    </a:p>
                  </a:txBody>
                  <a:tcPr marL="7696" marR="7696" marT="7696" marB="0" anchor="ctr">
                    <a:solidFill>
                      <a:srgbClr val="FFC000"/>
                    </a:solidFill>
                  </a:tcPr>
                </a:tc>
                <a:tc>
                  <a:txBody>
                    <a:bodyPr/>
                    <a:lstStyle/>
                    <a:p>
                      <a:pPr algn="ctr" fontAlgn="ctr"/>
                      <a:r>
                        <a:rPr lang="en-GB" sz="2000" u="none" strike="noStrike" dirty="0" smtClean="0">
                          <a:effectLst/>
                        </a:rPr>
                        <a:t>Week 2</a:t>
                      </a:r>
                      <a:endParaRPr lang="en-GB" sz="2000" b="0" i="0" u="none" strike="noStrike" dirty="0">
                        <a:effectLst/>
                        <a:latin typeface="Arial"/>
                      </a:endParaRPr>
                    </a:p>
                  </a:txBody>
                  <a:tcPr marL="7696" marR="7696" marT="7696" marB="0" anchor="ctr">
                    <a:solidFill>
                      <a:srgbClr val="FFC000"/>
                    </a:solidFill>
                  </a:tcPr>
                </a:tc>
                <a:tc>
                  <a:txBody>
                    <a:bodyPr/>
                    <a:lstStyle/>
                    <a:p>
                      <a:pPr algn="ctr" fontAlgn="ctr"/>
                      <a:r>
                        <a:rPr lang="en-GB" sz="2000" u="none" strike="noStrike" dirty="0" smtClean="0">
                          <a:effectLst/>
                        </a:rPr>
                        <a:t>Week 3</a:t>
                      </a:r>
                      <a:endParaRPr lang="en-GB" sz="2000" b="0" i="0" u="none" strike="noStrike" dirty="0">
                        <a:effectLst/>
                        <a:latin typeface="Arial"/>
                      </a:endParaRPr>
                    </a:p>
                  </a:txBody>
                  <a:tcPr marL="7696" marR="7696" marT="7696" marB="0" anchor="ctr">
                    <a:solidFill>
                      <a:srgbClr val="FFC000"/>
                    </a:solidFill>
                  </a:tcPr>
                </a:tc>
                <a:tc>
                  <a:txBody>
                    <a:bodyPr/>
                    <a:lstStyle/>
                    <a:p>
                      <a:pPr algn="ctr" fontAlgn="ctr"/>
                      <a:r>
                        <a:rPr lang="en-GB" sz="2000" u="none" strike="noStrike" dirty="0" smtClean="0">
                          <a:effectLst/>
                        </a:rPr>
                        <a:t>Week 4</a:t>
                      </a:r>
                      <a:endParaRPr lang="en-GB" sz="2000" b="0" i="0" u="none" strike="noStrike" dirty="0">
                        <a:effectLst/>
                        <a:latin typeface="Arial"/>
                      </a:endParaRPr>
                    </a:p>
                  </a:txBody>
                  <a:tcPr marL="7696" marR="7696" marT="7696" marB="0" anchor="ctr">
                    <a:solidFill>
                      <a:srgbClr val="FFC000"/>
                    </a:solidFill>
                  </a:tcPr>
                </a:tc>
                <a:tc>
                  <a:txBody>
                    <a:bodyPr/>
                    <a:lstStyle/>
                    <a:p>
                      <a:pPr algn="ctr" fontAlgn="ctr"/>
                      <a:r>
                        <a:rPr lang="en-GB" sz="2000" u="none" strike="noStrike" dirty="0" smtClean="0">
                          <a:effectLst/>
                        </a:rPr>
                        <a:t>Week 5</a:t>
                      </a:r>
                      <a:endParaRPr lang="en-GB" sz="2000" b="0" i="0" u="none" strike="noStrike" dirty="0">
                        <a:effectLst/>
                        <a:latin typeface="Arial"/>
                      </a:endParaRPr>
                    </a:p>
                  </a:txBody>
                  <a:tcPr marL="7696" marR="7696" marT="7696" marB="0" anchor="ctr">
                    <a:solidFill>
                      <a:srgbClr val="FFC000"/>
                    </a:solidFill>
                  </a:tcPr>
                </a:tc>
                <a:tc>
                  <a:txBody>
                    <a:bodyPr/>
                    <a:lstStyle/>
                    <a:p>
                      <a:pPr algn="ctr" fontAlgn="ctr"/>
                      <a:r>
                        <a:rPr lang="en-GB" sz="2000" u="none" strike="noStrike" dirty="0" smtClean="0">
                          <a:effectLst/>
                        </a:rPr>
                        <a:t>Week 6</a:t>
                      </a:r>
                      <a:endParaRPr lang="en-GB" sz="2000" b="0" i="0" u="none" strike="noStrike" dirty="0">
                        <a:effectLst/>
                        <a:latin typeface="Arial"/>
                      </a:endParaRPr>
                    </a:p>
                  </a:txBody>
                  <a:tcPr marL="7696" marR="7696" marT="7696" marB="0" anchor="ctr">
                    <a:solidFill>
                      <a:srgbClr val="FFC000"/>
                    </a:solidFill>
                  </a:tcPr>
                </a:tc>
              </a:tr>
              <a:tr h="130832">
                <a:tc>
                  <a:txBody>
                    <a:bodyPr/>
                    <a:lstStyle/>
                    <a:p>
                      <a:pPr algn="ctr" fontAlgn="b"/>
                      <a:endParaRPr lang="en-GB" sz="2000" b="0" i="0" u="none" strike="noStrike">
                        <a:effectLst/>
                        <a:latin typeface="Arial"/>
                      </a:endParaRPr>
                    </a:p>
                  </a:txBody>
                  <a:tcPr marL="7696" marR="7696" marT="7696" marB="0" anchor="ctr">
                    <a:solidFill>
                      <a:srgbClr val="FFC000"/>
                    </a:solidFill>
                  </a:tcPr>
                </a:tc>
                <a:tc>
                  <a:txBody>
                    <a:bodyPr/>
                    <a:lstStyle/>
                    <a:p>
                      <a:pPr algn="ctr" fontAlgn="b"/>
                      <a:endParaRPr lang="en-GB" sz="2000" b="0" i="0" u="none" strike="noStrike">
                        <a:effectLst/>
                        <a:latin typeface="Arial"/>
                      </a:endParaRPr>
                    </a:p>
                  </a:txBody>
                  <a:tcPr marL="7696" marR="7696" marT="7696" marB="0" anchor="ctr">
                    <a:solidFill>
                      <a:srgbClr val="FFC000"/>
                    </a:solidFill>
                  </a:tcPr>
                </a:tc>
                <a:tc>
                  <a:txBody>
                    <a:bodyPr/>
                    <a:lstStyle/>
                    <a:p>
                      <a:pPr algn="ctr" fontAlgn="b"/>
                      <a:r>
                        <a:rPr lang="en-GB" sz="2000" u="none" strike="noStrike">
                          <a:effectLst/>
                        </a:rPr>
                        <a:t>Learn</a:t>
                      </a:r>
                      <a:endParaRPr lang="en-GB" sz="2000" b="0" i="0" u="none" strike="noStrike">
                        <a:effectLst/>
                        <a:latin typeface="Arial"/>
                      </a:endParaRPr>
                    </a:p>
                  </a:txBody>
                  <a:tcPr marL="7696" marR="7696" marT="7696" marB="0" anchor="ctr">
                    <a:solidFill>
                      <a:srgbClr val="FFC000"/>
                    </a:solidFill>
                  </a:tcPr>
                </a:tc>
                <a:tc>
                  <a:txBody>
                    <a:bodyPr/>
                    <a:lstStyle/>
                    <a:p>
                      <a:pPr algn="ctr" fontAlgn="b"/>
                      <a:r>
                        <a:rPr lang="en-GB" sz="2000" u="none" strike="noStrike">
                          <a:effectLst/>
                        </a:rPr>
                        <a:t>Learn</a:t>
                      </a:r>
                      <a:endParaRPr lang="en-GB" sz="2000" b="0" i="0" u="none" strike="noStrike">
                        <a:effectLst/>
                        <a:latin typeface="Arial"/>
                      </a:endParaRPr>
                    </a:p>
                  </a:txBody>
                  <a:tcPr marL="7696" marR="7696" marT="7696" marB="0" anchor="ctr">
                    <a:solidFill>
                      <a:srgbClr val="FFC000"/>
                    </a:solidFill>
                  </a:tcPr>
                </a:tc>
                <a:tc>
                  <a:txBody>
                    <a:bodyPr/>
                    <a:lstStyle/>
                    <a:p>
                      <a:pPr algn="ctr" fontAlgn="ctr"/>
                      <a:r>
                        <a:rPr lang="en-GB" sz="2000" u="none" strike="noStrike" dirty="0">
                          <a:effectLst/>
                        </a:rPr>
                        <a:t>Learn</a:t>
                      </a:r>
                      <a:endParaRPr lang="en-GB" sz="2000" b="0" i="0" u="none" strike="noStrike" dirty="0">
                        <a:effectLst/>
                        <a:latin typeface="Arial"/>
                      </a:endParaRPr>
                    </a:p>
                  </a:txBody>
                  <a:tcPr marL="7696" marR="7696" marT="7696" marB="0" anchor="ctr">
                    <a:solidFill>
                      <a:srgbClr val="FFC000"/>
                    </a:solidFill>
                  </a:tcPr>
                </a:tc>
                <a:tc>
                  <a:txBody>
                    <a:bodyPr/>
                    <a:lstStyle/>
                    <a:p>
                      <a:pPr algn="ctr" fontAlgn="ctr"/>
                      <a:r>
                        <a:rPr lang="en-GB" sz="2000" u="none" strike="noStrike">
                          <a:effectLst/>
                        </a:rPr>
                        <a:t>Give Wr task</a:t>
                      </a:r>
                      <a:endParaRPr lang="en-GB" sz="2000" b="0" i="0" u="none" strike="noStrike">
                        <a:effectLst/>
                        <a:latin typeface="Arial"/>
                      </a:endParaRPr>
                    </a:p>
                  </a:txBody>
                  <a:tcPr marL="7696" marR="7696" marT="7696" marB="0" anchor="ctr">
                    <a:solidFill>
                      <a:srgbClr val="FFC000"/>
                    </a:solidFill>
                  </a:tcPr>
                </a:tc>
                <a:tc>
                  <a:txBody>
                    <a:bodyPr/>
                    <a:lstStyle/>
                    <a:p>
                      <a:pPr algn="ctr" fontAlgn="ctr"/>
                      <a:r>
                        <a:rPr lang="en-GB" sz="2000" u="none" strike="noStrike">
                          <a:effectLst/>
                        </a:rPr>
                        <a:t>Practice run</a:t>
                      </a:r>
                      <a:endParaRPr lang="en-GB" sz="2000" b="0" i="0" u="none" strike="noStrike">
                        <a:effectLst/>
                        <a:latin typeface="Arial"/>
                      </a:endParaRPr>
                    </a:p>
                  </a:txBody>
                  <a:tcPr marL="7696" marR="7696" marT="7696" marB="0" anchor="ctr">
                    <a:solidFill>
                      <a:srgbClr val="FFC000"/>
                    </a:solidFill>
                  </a:tcPr>
                </a:tc>
                <a:tc>
                  <a:txBody>
                    <a:bodyPr/>
                    <a:lstStyle/>
                    <a:p>
                      <a:pPr algn="ctr" fontAlgn="ctr"/>
                      <a:r>
                        <a:rPr lang="en-GB" sz="2000" u="none" strike="noStrike" dirty="0">
                          <a:effectLst/>
                        </a:rPr>
                        <a:t>Assessment</a:t>
                      </a:r>
                      <a:endParaRPr lang="en-GB" sz="2000" b="0" i="0" u="none" strike="noStrike" dirty="0">
                        <a:effectLst/>
                        <a:latin typeface="Arial"/>
                      </a:endParaRPr>
                    </a:p>
                  </a:txBody>
                  <a:tcPr marL="7696" marR="7696" marT="7696" marB="0" anchor="ctr">
                    <a:solidFill>
                      <a:srgbClr val="FFC000"/>
                    </a:solidFill>
                  </a:tcPr>
                </a:tc>
              </a:tr>
            </a:tbl>
          </a:graphicData>
        </a:graphic>
      </p:graphicFrame>
      <p:sp>
        <p:nvSpPr>
          <p:cNvPr id="5" name="TextBox 4"/>
          <p:cNvSpPr txBox="1"/>
          <p:nvPr/>
        </p:nvSpPr>
        <p:spPr>
          <a:xfrm>
            <a:off x="611560" y="1988840"/>
            <a:ext cx="7992888" cy="707886"/>
          </a:xfrm>
          <a:prstGeom prst="rect">
            <a:avLst/>
          </a:prstGeom>
          <a:noFill/>
          <a:ln>
            <a:solidFill>
              <a:schemeClr val="tx1">
                <a:lumMod val="95000"/>
                <a:lumOff val="5000"/>
              </a:schemeClr>
            </a:solidFill>
          </a:ln>
        </p:spPr>
        <p:txBody>
          <a:bodyPr wrap="square" rtlCol="0">
            <a:spAutoFit/>
          </a:bodyPr>
          <a:lstStyle/>
          <a:p>
            <a:pPr algn="ctr"/>
            <a:r>
              <a:rPr lang="en-GB" sz="4000" dirty="0" smtClean="0"/>
              <a:t>Half-term </a:t>
            </a:r>
            <a:endParaRPr lang="en-GB" sz="4000" dirty="0"/>
          </a:p>
        </p:txBody>
      </p:sp>
      <p:sp>
        <p:nvSpPr>
          <p:cNvPr id="6" name="TextBox 5"/>
          <p:cNvSpPr txBox="1"/>
          <p:nvPr/>
        </p:nvSpPr>
        <p:spPr>
          <a:xfrm>
            <a:off x="574973" y="5796458"/>
            <a:ext cx="7992888" cy="707886"/>
          </a:xfrm>
          <a:prstGeom prst="rect">
            <a:avLst/>
          </a:prstGeom>
          <a:noFill/>
          <a:ln>
            <a:solidFill>
              <a:schemeClr val="tx1">
                <a:lumMod val="95000"/>
                <a:lumOff val="5000"/>
              </a:schemeClr>
            </a:solidFill>
          </a:ln>
        </p:spPr>
        <p:txBody>
          <a:bodyPr wrap="square" rtlCol="0">
            <a:spAutoFit/>
          </a:bodyPr>
          <a:lstStyle/>
          <a:p>
            <a:pPr algn="ctr"/>
            <a:r>
              <a:rPr lang="en-GB" sz="4000" dirty="0" smtClean="0"/>
              <a:t>End of Spring Term </a:t>
            </a:r>
            <a:endParaRPr lang="en-GB" sz="4000" dirty="0"/>
          </a:p>
        </p:txBody>
      </p:sp>
      <p:sp>
        <p:nvSpPr>
          <p:cNvPr id="7" name="TextBox 6"/>
          <p:cNvSpPr txBox="1"/>
          <p:nvPr/>
        </p:nvSpPr>
        <p:spPr>
          <a:xfrm>
            <a:off x="539552" y="4941168"/>
            <a:ext cx="8280920" cy="646331"/>
          </a:xfrm>
          <a:prstGeom prst="rect">
            <a:avLst/>
          </a:prstGeom>
          <a:noFill/>
        </p:spPr>
        <p:txBody>
          <a:bodyPr wrap="square" rtlCol="0">
            <a:spAutoFit/>
          </a:bodyPr>
          <a:lstStyle/>
          <a:p>
            <a:pPr algn="ctr"/>
            <a:r>
              <a:rPr lang="en-GB" b="1" dirty="0" smtClean="0"/>
              <a:t>Thursday 29 March – Parents Evening </a:t>
            </a:r>
            <a:r>
              <a:rPr lang="en-GB" dirty="0" smtClean="0"/>
              <a:t/>
            </a:r>
            <a:br>
              <a:rPr lang="en-GB" dirty="0" smtClean="0"/>
            </a:br>
            <a:r>
              <a:rPr lang="en-GB" dirty="0" smtClean="0"/>
              <a:t>(I say how well it looks like you’re doing with 30% done!)</a:t>
            </a:r>
            <a:endParaRPr lang="en-GB" dirty="0"/>
          </a:p>
        </p:txBody>
      </p:sp>
    </p:spTree>
    <p:extLst>
      <p:ext uri="{BB962C8B-B14F-4D97-AF65-F5344CB8AC3E}">
        <p14:creationId xmlns:p14="http://schemas.microsoft.com/office/powerpoint/2010/main" val="1900651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171400"/>
            <a:ext cx="9144000" cy="1143000"/>
          </a:xfrm>
        </p:spPr>
        <p:txBody>
          <a:bodyPr>
            <a:normAutofit fontScale="90000"/>
          </a:bodyPr>
          <a:lstStyle/>
          <a:p>
            <a:r>
              <a:rPr lang="en-GB" dirty="0" smtClean="0"/>
              <a:t>How do we need to improve our speaking?</a:t>
            </a:r>
            <a:endParaRPr lang="en-GB" dirty="0"/>
          </a:p>
        </p:txBody>
      </p:sp>
      <p:sp>
        <p:nvSpPr>
          <p:cNvPr id="3" name="Content Placeholder 2"/>
          <p:cNvSpPr>
            <a:spLocks noGrp="1"/>
          </p:cNvSpPr>
          <p:nvPr>
            <p:ph idx="1"/>
          </p:nvPr>
        </p:nvSpPr>
        <p:spPr>
          <a:xfrm>
            <a:off x="467544" y="1052736"/>
            <a:ext cx="8229600" cy="5256584"/>
          </a:xfrm>
        </p:spPr>
        <p:txBody>
          <a:bodyPr>
            <a:normAutofit/>
          </a:bodyPr>
          <a:lstStyle/>
          <a:p>
            <a:r>
              <a:rPr lang="en-GB" dirty="0" smtClean="0"/>
              <a:t>Speed of recognising the questions</a:t>
            </a:r>
          </a:p>
          <a:p>
            <a:r>
              <a:rPr lang="en-GB" dirty="0" smtClean="0"/>
              <a:t>Speed of response</a:t>
            </a:r>
          </a:p>
          <a:p>
            <a:r>
              <a:rPr lang="en-GB" dirty="0" smtClean="0"/>
              <a:t>Being and sounding ‘real’ – tone of voice</a:t>
            </a:r>
          </a:p>
          <a:p>
            <a:r>
              <a:rPr lang="en-GB" dirty="0" smtClean="0"/>
              <a:t>Being sure about present, past, future (is it </a:t>
            </a:r>
            <a:r>
              <a:rPr lang="en-GB" b="1" dirty="0" err="1" smtClean="0"/>
              <a:t>juego</a:t>
            </a:r>
            <a:r>
              <a:rPr lang="en-GB" dirty="0" smtClean="0"/>
              <a:t>, </a:t>
            </a:r>
            <a:r>
              <a:rPr lang="en-GB" b="1" dirty="0" err="1" smtClean="0"/>
              <a:t>jugué</a:t>
            </a:r>
            <a:r>
              <a:rPr lang="en-GB" dirty="0" smtClean="0"/>
              <a:t> or </a:t>
            </a:r>
            <a:r>
              <a:rPr lang="en-GB" b="1" dirty="0" err="1" smtClean="0"/>
              <a:t>voy</a:t>
            </a:r>
            <a:r>
              <a:rPr lang="en-GB" b="1" dirty="0" smtClean="0"/>
              <a:t> a </a:t>
            </a:r>
            <a:r>
              <a:rPr lang="en-GB" b="1" dirty="0" err="1" smtClean="0"/>
              <a:t>jugar</a:t>
            </a:r>
            <a:r>
              <a:rPr lang="en-GB" dirty="0" smtClean="0"/>
              <a:t>?)</a:t>
            </a:r>
          </a:p>
          <a:p>
            <a:r>
              <a:rPr lang="en-GB" dirty="0" smtClean="0"/>
              <a:t>Making ‘</a:t>
            </a:r>
            <a:r>
              <a:rPr lang="en-GB" dirty="0" err="1" smtClean="0"/>
              <a:t>porque</a:t>
            </a:r>
            <a:r>
              <a:rPr lang="en-GB" dirty="0" smtClean="0"/>
              <a:t> </a:t>
            </a:r>
            <a:r>
              <a:rPr lang="en-GB" dirty="0" err="1" smtClean="0"/>
              <a:t>es</a:t>
            </a:r>
            <a:r>
              <a:rPr lang="en-GB" dirty="0" smtClean="0"/>
              <a:t>/son’ more interesting (other words apart from </a:t>
            </a:r>
            <a:r>
              <a:rPr lang="en-GB" dirty="0" err="1" smtClean="0"/>
              <a:t>aburrido</a:t>
            </a:r>
            <a:r>
              <a:rPr lang="en-GB" dirty="0" smtClean="0"/>
              <a:t>/</a:t>
            </a:r>
            <a:r>
              <a:rPr lang="en-GB" dirty="0" err="1" smtClean="0"/>
              <a:t>divertido</a:t>
            </a:r>
            <a:r>
              <a:rPr lang="en-GB" dirty="0" smtClean="0"/>
              <a:t>)</a:t>
            </a:r>
          </a:p>
          <a:p>
            <a:r>
              <a:rPr lang="en-GB" dirty="0" smtClean="0"/>
              <a:t>Singular or plural? Is or are?  ¿</a:t>
            </a:r>
            <a:r>
              <a:rPr lang="en-GB" dirty="0" err="1" smtClean="0"/>
              <a:t>Es</a:t>
            </a:r>
            <a:r>
              <a:rPr lang="en-GB" dirty="0" smtClean="0"/>
              <a:t> o son? I like it or I like them?  ¿Me </a:t>
            </a:r>
            <a:r>
              <a:rPr lang="en-GB" dirty="0" err="1" smtClean="0"/>
              <a:t>gusta</a:t>
            </a:r>
            <a:r>
              <a:rPr lang="en-GB" dirty="0" smtClean="0"/>
              <a:t> o me </a:t>
            </a:r>
            <a:r>
              <a:rPr lang="en-GB" dirty="0" err="1" smtClean="0"/>
              <a:t>gustan</a:t>
            </a:r>
            <a:r>
              <a:rPr lang="en-GB" dirty="0" smtClean="0"/>
              <a:t>?</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6579" y="692696"/>
            <a:ext cx="1587511" cy="1584176"/>
          </a:xfrm>
          <a:prstGeom prst="rect">
            <a:avLst/>
          </a:prstGeom>
        </p:spPr>
      </p:pic>
    </p:spTree>
    <p:extLst>
      <p:ext uri="{BB962C8B-B14F-4D97-AF65-F5344CB8AC3E}">
        <p14:creationId xmlns:p14="http://schemas.microsoft.com/office/powerpoint/2010/main" val="201746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a:t>
            </a:r>
            <a:r>
              <a:rPr lang="en-GB" dirty="0" err="1" smtClean="0"/>
              <a:t>empezar</a:t>
            </a:r>
            <a:r>
              <a:rPr lang="en-GB" dirty="0" smtClean="0"/>
              <a:t>…</a:t>
            </a:r>
            <a:endParaRPr lang="en-GB" dirty="0"/>
          </a:p>
        </p:txBody>
      </p:sp>
      <p:sp>
        <p:nvSpPr>
          <p:cNvPr id="3" name="Content Placeholder 2"/>
          <p:cNvSpPr>
            <a:spLocks noGrp="1"/>
          </p:cNvSpPr>
          <p:nvPr>
            <p:ph idx="1"/>
          </p:nvPr>
        </p:nvSpPr>
        <p:spPr>
          <a:xfrm>
            <a:off x="457200" y="1600201"/>
            <a:ext cx="8229600" cy="2667000"/>
          </a:xfrm>
        </p:spPr>
        <p:txBody>
          <a:bodyPr/>
          <a:lstStyle/>
          <a:p>
            <a:pPr marL="0" indent="0">
              <a:buNone/>
            </a:pPr>
            <a:r>
              <a:rPr lang="en-GB" dirty="0" smtClean="0"/>
              <a:t>Persona 1:  </a:t>
            </a:r>
            <a:r>
              <a:rPr lang="en-GB" b="1" dirty="0" smtClean="0"/>
              <a:t>Uno</a:t>
            </a:r>
            <a:br>
              <a:rPr lang="en-GB" b="1" dirty="0" smtClean="0"/>
            </a:br>
            <a:r>
              <a:rPr lang="en-GB" dirty="0" smtClean="0"/>
              <a:t/>
            </a:r>
            <a:br>
              <a:rPr lang="en-GB" dirty="0" smtClean="0"/>
            </a:br>
            <a:r>
              <a:rPr lang="en-GB" dirty="0" smtClean="0"/>
              <a:t>Persona 2:  </a:t>
            </a:r>
            <a:r>
              <a:rPr lang="en-GB" b="1" dirty="0" smtClean="0"/>
              <a:t>Dos</a:t>
            </a:r>
            <a:br>
              <a:rPr lang="en-GB" b="1" dirty="0" smtClean="0"/>
            </a:br>
            <a:r>
              <a:rPr lang="en-GB" dirty="0" smtClean="0"/>
              <a:t/>
            </a:r>
            <a:br>
              <a:rPr lang="en-GB" dirty="0" smtClean="0"/>
            </a:br>
            <a:r>
              <a:rPr lang="en-GB" dirty="0" smtClean="0"/>
              <a:t>Persona 1:  </a:t>
            </a:r>
            <a:r>
              <a:rPr lang="en-GB" b="1" dirty="0" err="1" smtClean="0"/>
              <a:t>Tres</a:t>
            </a:r>
            <a:endParaRPr lang="en-GB" b="1" dirty="0"/>
          </a:p>
        </p:txBody>
      </p:sp>
      <p:sp>
        <p:nvSpPr>
          <p:cNvPr id="4" name="TextBox 3"/>
          <p:cNvSpPr txBox="1"/>
          <p:nvPr/>
        </p:nvSpPr>
        <p:spPr>
          <a:xfrm>
            <a:off x="457200" y="4267201"/>
            <a:ext cx="8342489" cy="461665"/>
          </a:xfrm>
          <a:prstGeom prst="rect">
            <a:avLst/>
          </a:prstGeom>
          <a:solidFill>
            <a:schemeClr val="bg1"/>
          </a:solidFill>
          <a:ln>
            <a:solidFill>
              <a:schemeClr val="tx1"/>
            </a:solidFill>
          </a:ln>
        </p:spPr>
        <p:txBody>
          <a:bodyPr wrap="square" rtlCol="0">
            <a:spAutoFit/>
          </a:bodyPr>
          <a:lstStyle/>
          <a:p>
            <a:r>
              <a:rPr lang="en-GB" sz="2400" b="1" dirty="0" smtClean="0"/>
              <a:t>1.  En </a:t>
            </a:r>
            <a:r>
              <a:rPr lang="en-GB" sz="2400" b="1" dirty="0" err="1" smtClean="0"/>
              <a:t>vez</a:t>
            </a:r>
            <a:r>
              <a:rPr lang="en-GB" sz="2400" b="1" dirty="0" smtClean="0"/>
              <a:t> de </a:t>
            </a:r>
            <a:r>
              <a:rPr lang="en-GB" sz="2400" b="1" dirty="0" err="1" smtClean="0"/>
              <a:t>decir</a:t>
            </a:r>
            <a:r>
              <a:rPr lang="en-GB" sz="2400" b="1" dirty="0" smtClean="0"/>
              <a:t> la </a:t>
            </a:r>
            <a:r>
              <a:rPr lang="en-GB" sz="2400" b="1" dirty="0" err="1" smtClean="0"/>
              <a:t>palabra</a:t>
            </a:r>
            <a:r>
              <a:rPr lang="en-GB" sz="2400" b="1" dirty="0" smtClean="0"/>
              <a:t> ‘dos’, da </a:t>
            </a:r>
            <a:r>
              <a:rPr lang="en-GB" sz="2400" b="1" dirty="0" err="1" smtClean="0"/>
              <a:t>una</a:t>
            </a:r>
            <a:r>
              <a:rPr lang="en-GB" sz="2400" b="1" dirty="0" smtClean="0"/>
              <a:t> </a:t>
            </a:r>
            <a:r>
              <a:rPr lang="en-GB" sz="2400" b="1" dirty="0" err="1" smtClean="0"/>
              <a:t>palmada</a:t>
            </a:r>
            <a:r>
              <a:rPr lang="en-GB" sz="2400" b="1" dirty="0" smtClean="0"/>
              <a:t>.</a:t>
            </a:r>
            <a:endParaRPr lang="en-GB" sz="2400" b="1" dirty="0"/>
          </a:p>
        </p:txBody>
      </p:sp>
      <p:sp>
        <p:nvSpPr>
          <p:cNvPr id="5" name="TextBox 4"/>
          <p:cNvSpPr txBox="1"/>
          <p:nvPr/>
        </p:nvSpPr>
        <p:spPr>
          <a:xfrm>
            <a:off x="457199" y="4995334"/>
            <a:ext cx="8342489" cy="461665"/>
          </a:xfrm>
          <a:prstGeom prst="rect">
            <a:avLst/>
          </a:prstGeom>
          <a:solidFill>
            <a:schemeClr val="bg1"/>
          </a:solidFill>
          <a:ln>
            <a:solidFill>
              <a:schemeClr val="tx1"/>
            </a:solidFill>
          </a:ln>
        </p:spPr>
        <p:txBody>
          <a:bodyPr wrap="square" rtlCol="0">
            <a:spAutoFit/>
          </a:bodyPr>
          <a:lstStyle/>
          <a:p>
            <a:r>
              <a:rPr lang="en-GB" sz="2400" b="1" dirty="0" smtClean="0"/>
              <a:t>1.  En </a:t>
            </a:r>
            <a:r>
              <a:rPr lang="en-GB" sz="2400" b="1" dirty="0" err="1" smtClean="0"/>
              <a:t>vez</a:t>
            </a:r>
            <a:r>
              <a:rPr lang="en-GB" sz="2400" b="1" dirty="0" smtClean="0"/>
              <a:t> de </a:t>
            </a:r>
            <a:r>
              <a:rPr lang="en-GB" sz="2400" b="1" dirty="0" err="1" smtClean="0"/>
              <a:t>decir</a:t>
            </a:r>
            <a:r>
              <a:rPr lang="en-GB" sz="2400" b="1" dirty="0" smtClean="0"/>
              <a:t> la </a:t>
            </a:r>
            <a:r>
              <a:rPr lang="en-GB" sz="2400" b="1" dirty="0" err="1" smtClean="0"/>
              <a:t>palabra</a:t>
            </a:r>
            <a:r>
              <a:rPr lang="en-GB" sz="2400" b="1" dirty="0" smtClean="0"/>
              <a:t> ‘</a:t>
            </a:r>
            <a:r>
              <a:rPr lang="en-GB" sz="2400" b="1" dirty="0" err="1" smtClean="0"/>
              <a:t>tres</a:t>
            </a:r>
            <a:r>
              <a:rPr lang="en-GB" sz="2400" b="1" dirty="0" smtClean="0"/>
              <a:t>’, </a:t>
            </a:r>
            <a:r>
              <a:rPr lang="en-GB" sz="2400" b="1" dirty="0" err="1" smtClean="0"/>
              <a:t>salta</a:t>
            </a:r>
            <a:r>
              <a:rPr lang="en-GB" sz="2400" b="1" dirty="0" smtClean="0"/>
              <a:t>.</a:t>
            </a:r>
            <a:endParaRPr lang="en-GB" sz="2400" b="1" dirty="0"/>
          </a:p>
        </p:txBody>
      </p:sp>
      <p:pic>
        <p:nvPicPr>
          <p:cNvPr id="1026" name="Picture 2"/>
          <p:cNvPicPr>
            <a:picLocks noChangeAspect="1" noChangeArrowheads="1"/>
          </p:cNvPicPr>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800276" y="3506077"/>
            <a:ext cx="1343724" cy="1222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33585" y="4728866"/>
            <a:ext cx="1677106" cy="167710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80312" y="188640"/>
            <a:ext cx="1587511" cy="1584176"/>
          </a:xfrm>
          <a:prstGeom prst="rect">
            <a:avLst/>
          </a:prstGeom>
        </p:spPr>
      </p:pic>
    </p:spTree>
    <p:extLst>
      <p:ext uri="{BB962C8B-B14F-4D97-AF65-F5344CB8AC3E}">
        <p14:creationId xmlns:p14="http://schemas.microsoft.com/office/powerpoint/2010/main" val="209628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¡Un </a:t>
            </a:r>
            <a:r>
              <a:rPr lang="en-GB" b="1" dirty="0" err="1" smtClean="0"/>
              <a:t>poco</a:t>
            </a:r>
            <a:r>
              <a:rPr lang="en-GB" b="1" dirty="0" smtClean="0"/>
              <a:t> de </a:t>
            </a:r>
            <a:r>
              <a:rPr lang="en-GB" b="1" dirty="0" err="1" smtClean="0"/>
              <a:t>teatro</a:t>
            </a:r>
            <a:r>
              <a:rPr lang="en-GB" b="1" dirty="0" smtClean="0"/>
              <a:t>!</a:t>
            </a:r>
            <a:endParaRPr lang="en-GB" b="1" dirty="0"/>
          </a:p>
        </p:txBody>
      </p:sp>
      <p:sp>
        <p:nvSpPr>
          <p:cNvPr id="3" name="Content Placeholder 2"/>
          <p:cNvSpPr>
            <a:spLocks noGrp="1"/>
          </p:cNvSpPr>
          <p:nvPr>
            <p:ph idx="1"/>
          </p:nvPr>
        </p:nvSpPr>
        <p:spPr>
          <a:xfrm>
            <a:off x="457200" y="1600200"/>
            <a:ext cx="8229600" cy="3157831"/>
          </a:xfrm>
        </p:spPr>
        <p:txBody>
          <a:bodyPr>
            <a:normAutofit/>
          </a:bodyPr>
          <a:lstStyle/>
          <a:p>
            <a:pPr marL="0" indent="0">
              <a:buNone/>
            </a:pPr>
            <a:r>
              <a:rPr lang="en-GB" dirty="0" smtClean="0"/>
              <a:t>Persona 1:  </a:t>
            </a:r>
            <a:r>
              <a:rPr lang="en-GB" b="1" dirty="0" smtClean="0"/>
              <a:t>¿</a:t>
            </a:r>
            <a:r>
              <a:rPr lang="en-GB" b="1" dirty="0" err="1" smtClean="0"/>
              <a:t>Qué</a:t>
            </a:r>
            <a:r>
              <a:rPr lang="en-GB" b="1" dirty="0" smtClean="0"/>
              <a:t> </a:t>
            </a:r>
            <a:r>
              <a:rPr lang="en-GB" b="1" dirty="0" err="1" smtClean="0"/>
              <a:t>deportes</a:t>
            </a:r>
            <a:r>
              <a:rPr lang="en-GB" b="1" dirty="0" smtClean="0"/>
              <a:t>  </a:t>
            </a:r>
            <a:r>
              <a:rPr lang="en-GB" b="1" dirty="0" err="1" smtClean="0"/>
              <a:t>te</a:t>
            </a:r>
            <a:r>
              <a:rPr lang="en-GB" b="1" dirty="0" smtClean="0"/>
              <a:t> </a:t>
            </a:r>
            <a:r>
              <a:rPr lang="en-GB" b="1" dirty="0" err="1" smtClean="0"/>
              <a:t>gustan</a:t>
            </a:r>
            <a:r>
              <a:rPr lang="en-GB" b="1" dirty="0" smtClean="0"/>
              <a:t>?</a:t>
            </a:r>
            <a:r>
              <a:rPr lang="en-GB" dirty="0" smtClean="0"/>
              <a:t/>
            </a:r>
            <a:br>
              <a:rPr lang="en-GB" dirty="0" smtClean="0"/>
            </a:br>
            <a:r>
              <a:rPr lang="en-GB" dirty="0" smtClean="0"/>
              <a:t/>
            </a:r>
            <a:br>
              <a:rPr lang="en-GB" dirty="0" smtClean="0"/>
            </a:br>
            <a:r>
              <a:rPr lang="en-GB" dirty="0" smtClean="0"/>
              <a:t>Persona 2: </a:t>
            </a:r>
            <a:r>
              <a:rPr lang="en-GB" b="1" dirty="0" smtClean="0"/>
              <a:t> </a:t>
            </a:r>
            <a:r>
              <a:rPr lang="en-GB" b="1" dirty="0" err="1" smtClean="0"/>
              <a:t>Pues</a:t>
            </a:r>
            <a:r>
              <a:rPr lang="en-GB" b="1" dirty="0" smtClean="0"/>
              <a:t>, me </a:t>
            </a:r>
            <a:r>
              <a:rPr lang="en-GB" b="1" dirty="0" err="1" smtClean="0"/>
              <a:t>gusta</a:t>
            </a:r>
            <a:r>
              <a:rPr lang="en-GB" b="1" dirty="0" smtClean="0"/>
              <a:t> mucho Facebook.</a:t>
            </a:r>
            <a:br>
              <a:rPr lang="en-GB" b="1" dirty="0" smtClean="0"/>
            </a:br>
            <a:r>
              <a:rPr lang="en-GB" dirty="0" smtClean="0"/>
              <a:t/>
            </a:r>
            <a:br>
              <a:rPr lang="en-GB" dirty="0" smtClean="0"/>
            </a:br>
            <a:r>
              <a:rPr lang="en-GB" dirty="0" smtClean="0"/>
              <a:t>Persona 1: ¡</a:t>
            </a:r>
            <a:r>
              <a:rPr lang="en-GB" b="1" dirty="0" smtClean="0"/>
              <a:t>Facebook! </a:t>
            </a:r>
            <a:r>
              <a:rPr lang="en-GB" dirty="0"/>
              <a:t>¡</a:t>
            </a:r>
            <a:r>
              <a:rPr lang="en-GB" b="1" dirty="0" smtClean="0"/>
              <a:t>Facebook no </a:t>
            </a:r>
            <a:r>
              <a:rPr lang="en-GB" b="1" dirty="0" err="1" smtClean="0"/>
              <a:t>es</a:t>
            </a:r>
            <a:r>
              <a:rPr lang="en-GB" b="1" dirty="0" smtClean="0"/>
              <a:t> un </a:t>
            </a:r>
            <a:r>
              <a:rPr lang="en-GB" b="1" dirty="0" err="1" smtClean="0"/>
              <a:t>deporte</a:t>
            </a:r>
            <a:r>
              <a:rPr lang="en-GB" b="1" dirty="0" smtClean="0"/>
              <a:t>! </a:t>
            </a:r>
            <a:endParaRPr lang="en-GB" b="1" dirty="0"/>
          </a:p>
          <a:p>
            <a:pPr marL="0" indent="0">
              <a:buNone/>
            </a:pPr>
            <a:endParaRPr lang="en-GB"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4020" y="5020546"/>
            <a:ext cx="896888" cy="8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4963269"/>
            <a:ext cx="996702" cy="996702"/>
          </a:xfrm>
          <a:prstGeom prst="rect">
            <a:avLst/>
          </a:prstGeom>
        </p:spPr>
      </p:pic>
      <p:pic>
        <p:nvPicPr>
          <p:cNvPr id="1027" name="Picture 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60232" y="4758032"/>
            <a:ext cx="1985416" cy="1152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96484" y="1335494"/>
            <a:ext cx="1112912" cy="111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3528" y="116632"/>
            <a:ext cx="1587511" cy="1584176"/>
          </a:xfrm>
          <a:prstGeom prst="rect">
            <a:avLst/>
          </a:prstGeom>
        </p:spPr>
      </p:pic>
    </p:spTree>
    <p:extLst>
      <p:ext uri="{BB962C8B-B14F-4D97-AF65-F5344CB8AC3E}">
        <p14:creationId xmlns:p14="http://schemas.microsoft.com/office/powerpoint/2010/main" val="291472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fade">
                                      <p:cBhvr>
                                        <p:cTn id="1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1153</Words>
  <Application>Microsoft Office PowerPoint</Application>
  <PresentationFormat>On-screen Show (4:3)</PresentationFormat>
  <Paragraphs>176</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Tiempo libre</vt:lpstr>
      <vt:lpstr>PowerPoint Presentation</vt:lpstr>
      <vt:lpstr>PowerPoint Presentation</vt:lpstr>
      <vt:lpstr>PowerPoint Presentation</vt:lpstr>
      <vt:lpstr>PowerPoint Presentation</vt:lpstr>
      <vt:lpstr>PowerPoint Presentation</vt:lpstr>
      <vt:lpstr>How do we need to improve our speaking?</vt:lpstr>
      <vt:lpstr>Para empezar…</vt:lpstr>
      <vt:lpstr>¡Un poco de teatro!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Comberton Village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Mark Dawes</cp:lastModifiedBy>
  <cp:revision>61</cp:revision>
  <dcterms:created xsi:type="dcterms:W3CDTF">2011-12-04T18:59:23Z</dcterms:created>
  <dcterms:modified xsi:type="dcterms:W3CDTF">2012-08-14T10:05:30Z</dcterms:modified>
</cp:coreProperties>
</file>