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0" r:id="rId2"/>
    <p:sldId id="286" r:id="rId3"/>
    <p:sldId id="284" r:id="rId4"/>
    <p:sldId id="287" r:id="rId5"/>
    <p:sldId id="291" r:id="rId6"/>
    <p:sldId id="285" r:id="rId7"/>
    <p:sldId id="288" r:id="rId8"/>
    <p:sldId id="293" r:id="rId9"/>
    <p:sldId id="292" r:id="rId10"/>
    <p:sldId id="289" r:id="rId11"/>
    <p:sldId id="257" r:id="rId12"/>
    <p:sldId id="270" r:id="rId13"/>
    <p:sldId id="272" r:id="rId14"/>
    <p:sldId id="277" r:id="rId15"/>
    <p:sldId id="281" r:id="rId16"/>
    <p:sldId id="295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99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62" autoAdjust="0"/>
  </p:normalViewPr>
  <p:slideViewPr>
    <p:cSldViewPr>
      <p:cViewPr>
        <p:scale>
          <a:sx n="58" d="100"/>
          <a:sy n="58" d="100"/>
        </p:scale>
        <p:origin x="-171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B61A9-55AA-4D57-B032-92AC8F4CFD7B}" type="datetimeFigureOut">
              <a:rPr lang="en-GB" smtClean="0"/>
              <a:t>02/11/2011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91A25-1A5B-4268-911E-5CB1815F3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99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Vocabulary</a:t>
            </a:r>
            <a:r>
              <a:rPr lang="en-GB" baseline="0" dirty="0" smtClean="0"/>
              <a:t> test – students have their own list of 30 words written out in English and they fill up with the Spanish.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91A25-1A5B-4268-911E-5CB1815F3E2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56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Peer assessment.</a:t>
            </a:r>
            <a:r>
              <a:rPr lang="en-GB" baseline="0" dirty="0" smtClean="0"/>
              <a:t>  Working in pairs they ask each other the 6 questions in any order.  They put them on the right if their partner answers readily and has ‘quite a lot’ to say 2 sentences + or on the left if they are quite hesitant and struggling to come up with a full answer.</a:t>
            </a:r>
            <a:br>
              <a:rPr lang="en-GB" baseline="0" dirty="0" smtClean="0"/>
            </a:br>
            <a:r>
              <a:rPr lang="en-GB" baseline="0" dirty="0" smtClean="0"/>
              <a:t>In between each round, students can refer back to their books to re-read their notes on particular questions to try to improve their answers.  The aim is to get all 6 (or as many as possible) as ‘ready answers’ within the 15 </a:t>
            </a:r>
            <a:r>
              <a:rPr lang="en-GB" baseline="0" dirty="0" err="1" smtClean="0"/>
              <a:t>mins</a:t>
            </a:r>
            <a:r>
              <a:rPr lang="en-GB" baseline="0" dirty="0" smtClean="0"/>
              <a:t> allowed.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91A25-1A5B-4268-911E-5CB1815F3E2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485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9BC5-911B-49A8-B5CF-37D5A9E04BD4}" type="datetimeFigureOut">
              <a:rPr lang="en-GB" smtClean="0"/>
              <a:t>02/11/2011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01D4-14AB-4461-A795-D891A86EE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74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9BC5-911B-49A8-B5CF-37D5A9E04BD4}" type="datetimeFigureOut">
              <a:rPr lang="en-GB" smtClean="0"/>
              <a:t>02/11/2011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01D4-14AB-4461-A795-D891A86EE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6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9BC5-911B-49A8-B5CF-37D5A9E04BD4}" type="datetimeFigureOut">
              <a:rPr lang="en-GB" smtClean="0"/>
              <a:t>02/11/2011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01D4-14AB-4461-A795-D891A86EE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08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9BC5-911B-49A8-B5CF-37D5A9E04BD4}" type="datetimeFigureOut">
              <a:rPr lang="en-GB" smtClean="0"/>
              <a:t>02/11/2011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01D4-14AB-4461-A795-D891A86EE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7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9BC5-911B-49A8-B5CF-37D5A9E04BD4}" type="datetimeFigureOut">
              <a:rPr lang="en-GB" smtClean="0"/>
              <a:t>02/11/2011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01D4-14AB-4461-A795-D891A86EE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99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9BC5-911B-49A8-B5CF-37D5A9E04BD4}" type="datetimeFigureOut">
              <a:rPr lang="en-GB" smtClean="0"/>
              <a:t>02/11/2011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01D4-14AB-4461-A795-D891A86EE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41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9BC5-911B-49A8-B5CF-37D5A9E04BD4}" type="datetimeFigureOut">
              <a:rPr lang="en-GB" smtClean="0"/>
              <a:t>02/11/2011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01D4-14AB-4461-A795-D891A86EE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49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9BC5-911B-49A8-B5CF-37D5A9E04BD4}" type="datetimeFigureOut">
              <a:rPr lang="en-GB" smtClean="0"/>
              <a:t>02/11/2011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01D4-14AB-4461-A795-D891A86EE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29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9BC5-911B-49A8-B5CF-37D5A9E04BD4}" type="datetimeFigureOut">
              <a:rPr lang="en-GB" smtClean="0"/>
              <a:t>02/11/2011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01D4-14AB-4461-A795-D891A86EE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64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9BC5-911B-49A8-B5CF-37D5A9E04BD4}" type="datetimeFigureOut">
              <a:rPr lang="en-GB" smtClean="0"/>
              <a:t>02/11/2011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01D4-14AB-4461-A795-D891A86EE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77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9BC5-911B-49A8-B5CF-37D5A9E04BD4}" type="datetimeFigureOut">
              <a:rPr lang="en-GB" smtClean="0"/>
              <a:t>02/11/2011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01D4-14AB-4461-A795-D891A86EE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34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19BC5-911B-49A8-B5CF-37D5A9E04BD4}" type="datetimeFigureOut">
              <a:rPr lang="en-GB" smtClean="0"/>
              <a:t>02/11/2011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301D4-14AB-4461-A795-D891A86EE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2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hyperlink" Target="MediaQuestions_Randomizer_Lesson13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wmf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532055"/>
              </p:ext>
            </p:extLst>
          </p:nvPr>
        </p:nvGraphicFramePr>
        <p:xfrm>
          <a:off x="395536" y="914400"/>
          <a:ext cx="8568952" cy="3535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91920"/>
                <a:gridCol w="4104635"/>
                <a:gridCol w="766974"/>
                <a:gridCol w="1189200"/>
                <a:gridCol w="905432"/>
                <a:gridCol w="1110791"/>
              </a:tblGrid>
              <a:tr h="205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 </a:t>
                      </a:r>
                      <a:endParaRPr lang="en-GB" sz="24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</a:rPr>
                        <a:t>Frase</a:t>
                      </a:r>
                      <a:endParaRPr lang="en-GB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/ x</a:t>
                      </a:r>
                      <a:endParaRPr lang="en-GB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Apuesto</a:t>
                      </a:r>
                      <a:endParaRPr lang="en-GB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</a:rPr>
                        <a:t>Gano</a:t>
                      </a:r>
                      <a:endParaRPr lang="en-GB" sz="2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Pierdo</a:t>
                      </a:r>
                      <a:endParaRPr lang="en-GB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+mn-lt"/>
                        </a:rPr>
                        <a:t>1</a:t>
                      </a:r>
                      <a:endParaRPr lang="en-GB" sz="2400">
                        <a:effectLst/>
                        <a:latin typeface="+mn-lt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</a:rPr>
                        <a:t>Me </a:t>
                      </a:r>
                      <a:r>
                        <a:rPr lang="en-GB" sz="2000" dirty="0" err="1" smtClean="0">
                          <a:effectLst/>
                          <a:latin typeface="+mn-lt"/>
                        </a:rPr>
                        <a:t>gusta</a:t>
                      </a:r>
                      <a:r>
                        <a:rPr lang="en-GB" sz="20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2000" dirty="0" err="1" smtClean="0">
                          <a:effectLst/>
                          <a:latin typeface="+mn-lt"/>
                        </a:rPr>
                        <a:t>las</a:t>
                      </a:r>
                      <a:r>
                        <a:rPr lang="en-GB" sz="20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2000" dirty="0" err="1" smtClean="0">
                          <a:effectLst/>
                          <a:latin typeface="+mn-lt"/>
                        </a:rPr>
                        <a:t>comedias</a:t>
                      </a:r>
                      <a:r>
                        <a:rPr lang="en-GB" sz="2000" dirty="0" smtClean="0">
                          <a:effectLst/>
                          <a:latin typeface="+mn-lt"/>
                        </a:rPr>
                        <a:t>.</a:t>
                      </a:r>
                      <a:endParaRPr lang="en-GB" sz="20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+mn-lt"/>
                        </a:rPr>
                        <a:t>2</a:t>
                      </a:r>
                      <a:endParaRPr lang="en-GB" sz="2400">
                        <a:effectLst/>
                        <a:latin typeface="+mn-lt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+mn-lt"/>
                          <a:ea typeface="+mn-ea"/>
                        </a:rPr>
                        <a:t>los</a:t>
                      </a:r>
                      <a:r>
                        <a:rPr lang="es-ES" sz="2000" baseline="0" dirty="0" smtClean="0">
                          <a:effectLst/>
                          <a:latin typeface="+mn-lt"/>
                          <a:ea typeface="+mn-ea"/>
                        </a:rPr>
                        <a:t> programas de deporte son divertido.</a:t>
                      </a:r>
                      <a:endParaRPr lang="en-GB" sz="20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+mn-lt"/>
                        </a:rPr>
                        <a:t>3</a:t>
                      </a:r>
                      <a:endParaRPr lang="en-GB" sz="2400">
                        <a:effectLst/>
                        <a:latin typeface="+mn-lt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+mn-lt"/>
                        </a:rPr>
                        <a:t>Me gusta ir al cine porque son interesante.</a:t>
                      </a:r>
                      <a:endParaRPr lang="en-GB" sz="20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+mn-lt"/>
                        </a:rPr>
                        <a:t>4</a:t>
                      </a:r>
                      <a:endParaRPr lang="en-GB" sz="2400">
                        <a:effectLst/>
                        <a:latin typeface="+mn-lt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+mn-ea"/>
                        </a:rPr>
                        <a:t>A</a:t>
                      </a:r>
                      <a:r>
                        <a:rPr lang="en-GB" sz="2000" baseline="0" dirty="0" smtClean="0">
                          <a:effectLst/>
                          <a:latin typeface="+mn-lt"/>
                          <a:ea typeface="+mn-ea"/>
                        </a:rPr>
                        <a:t> mi </a:t>
                      </a:r>
                      <a:r>
                        <a:rPr lang="en-GB" sz="2000" baseline="0" dirty="0" err="1" smtClean="0">
                          <a:effectLst/>
                          <a:latin typeface="+mn-lt"/>
                          <a:ea typeface="+mn-ea"/>
                        </a:rPr>
                        <a:t>madre</a:t>
                      </a:r>
                      <a:r>
                        <a:rPr lang="en-GB" sz="2000" baseline="0" dirty="0" smtClean="0">
                          <a:effectLst/>
                          <a:latin typeface="+mn-lt"/>
                          <a:ea typeface="+mn-ea"/>
                        </a:rPr>
                        <a:t> le </a:t>
                      </a:r>
                      <a:r>
                        <a:rPr lang="en-GB" sz="2000" baseline="0" dirty="0" err="1" smtClean="0">
                          <a:effectLst/>
                          <a:latin typeface="+mn-lt"/>
                          <a:ea typeface="+mn-ea"/>
                        </a:rPr>
                        <a:t>encantan</a:t>
                      </a:r>
                      <a:r>
                        <a:rPr lang="en-GB" sz="2000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n-GB" sz="2000" baseline="0" dirty="0" err="1" smtClean="0">
                          <a:effectLst/>
                          <a:latin typeface="+mn-lt"/>
                          <a:ea typeface="+mn-ea"/>
                        </a:rPr>
                        <a:t>las</a:t>
                      </a:r>
                      <a:r>
                        <a:rPr lang="en-GB" sz="2000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n-GB" sz="2000" baseline="0" dirty="0" err="1" smtClean="0">
                          <a:effectLst/>
                          <a:latin typeface="+mn-lt"/>
                          <a:ea typeface="+mn-ea"/>
                        </a:rPr>
                        <a:t>telenovelas</a:t>
                      </a:r>
                      <a:r>
                        <a:rPr lang="en-GB" sz="2000" baseline="0" dirty="0" smtClean="0">
                          <a:effectLst/>
                          <a:latin typeface="+mn-lt"/>
                          <a:ea typeface="+mn-ea"/>
                        </a:rPr>
                        <a:t>.</a:t>
                      </a:r>
                      <a:endParaRPr lang="en-GB" sz="20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+mn-lt"/>
                          <a:ea typeface="SimSun"/>
                        </a:rPr>
                        <a:t>5</a:t>
                      </a:r>
                      <a:endParaRPr lang="en-GB" sz="24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  <a:latin typeface="+mn-lt"/>
                          <a:ea typeface="SimSun"/>
                        </a:rPr>
                        <a:t>Prefiero</a:t>
                      </a:r>
                      <a:r>
                        <a:rPr lang="en-GB" sz="2000" dirty="0" smtClean="0">
                          <a:effectLst/>
                          <a:latin typeface="+mn-lt"/>
                          <a:ea typeface="SimSun"/>
                        </a:rPr>
                        <a:t> los </a:t>
                      </a:r>
                      <a:r>
                        <a:rPr lang="en-GB" sz="2000" dirty="0" err="1" smtClean="0">
                          <a:effectLst/>
                          <a:latin typeface="+mn-lt"/>
                          <a:ea typeface="SimSun"/>
                        </a:rPr>
                        <a:t>deportes</a:t>
                      </a:r>
                      <a:r>
                        <a:rPr lang="en-GB" sz="2000" dirty="0" smtClean="0">
                          <a:effectLst/>
                          <a:latin typeface="+mn-lt"/>
                          <a:ea typeface="SimSun"/>
                        </a:rPr>
                        <a:t> de </a:t>
                      </a:r>
                      <a:r>
                        <a:rPr lang="en-GB" sz="2000" dirty="0" err="1" smtClean="0">
                          <a:effectLst/>
                          <a:latin typeface="+mn-lt"/>
                          <a:ea typeface="SimSun"/>
                        </a:rPr>
                        <a:t>equipo</a:t>
                      </a:r>
                      <a:r>
                        <a:rPr lang="en-GB" sz="2000" dirty="0" smtClean="0">
                          <a:effectLst/>
                          <a:latin typeface="+mn-lt"/>
                          <a:ea typeface="SimSun"/>
                        </a:rPr>
                        <a:t> </a:t>
                      </a:r>
                      <a:r>
                        <a:rPr lang="en-GB" sz="2000" dirty="0" err="1" smtClean="0">
                          <a:effectLst/>
                          <a:latin typeface="+mn-lt"/>
                          <a:ea typeface="SimSun"/>
                        </a:rPr>
                        <a:t>porque</a:t>
                      </a:r>
                      <a:r>
                        <a:rPr lang="en-GB" sz="2000" dirty="0" smtClean="0">
                          <a:effectLst/>
                          <a:latin typeface="+mn-lt"/>
                          <a:ea typeface="SimSun"/>
                        </a:rPr>
                        <a:t> </a:t>
                      </a:r>
                      <a:r>
                        <a:rPr lang="en-GB" sz="2000" dirty="0" err="1" smtClean="0">
                          <a:effectLst/>
                          <a:latin typeface="+mn-lt"/>
                          <a:ea typeface="SimSun"/>
                        </a:rPr>
                        <a:t>es</a:t>
                      </a:r>
                      <a:r>
                        <a:rPr lang="en-GB" sz="2000" dirty="0" smtClean="0">
                          <a:effectLst/>
                          <a:latin typeface="+mn-lt"/>
                          <a:ea typeface="SimSun"/>
                        </a:rPr>
                        <a:t> </a:t>
                      </a:r>
                      <a:r>
                        <a:rPr lang="en-GB" sz="2000" dirty="0" err="1" smtClean="0">
                          <a:effectLst/>
                          <a:latin typeface="+mn-lt"/>
                          <a:ea typeface="SimSun"/>
                        </a:rPr>
                        <a:t>más</a:t>
                      </a:r>
                      <a:r>
                        <a:rPr lang="en-GB" sz="2000" dirty="0" smtClean="0">
                          <a:effectLst/>
                          <a:latin typeface="+mn-lt"/>
                          <a:ea typeface="SimSun"/>
                        </a:rPr>
                        <a:t> </a:t>
                      </a:r>
                      <a:r>
                        <a:rPr lang="en-GB" sz="2000" dirty="0" err="1" smtClean="0">
                          <a:effectLst/>
                          <a:latin typeface="+mn-lt"/>
                          <a:ea typeface="SimSun"/>
                        </a:rPr>
                        <a:t>emocionante</a:t>
                      </a:r>
                      <a:r>
                        <a:rPr lang="en-GB" sz="2000" dirty="0" smtClean="0">
                          <a:effectLst/>
                          <a:latin typeface="+mn-lt"/>
                          <a:ea typeface="SimSun"/>
                        </a:rPr>
                        <a:t>.</a:t>
                      </a:r>
                      <a:endParaRPr lang="en-GB" sz="20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</a:tr>
              <a:tr h="205726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subtotal</a:t>
                      </a:r>
                      <a:endParaRPr lang="en-GB" sz="2400" dirty="0">
                        <a:effectLst/>
                        <a:latin typeface="+mn-lt"/>
                        <a:ea typeface="SimSun"/>
                      </a:endParaRPr>
                    </a:p>
                  </a:txBody>
                  <a:tcPr marL="66126" marR="6612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126" marR="66126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59145" y="33834"/>
            <a:ext cx="422570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charset="-122"/>
                <a:cs typeface="Calibri" pitchFamily="34" charset="0"/>
              </a:rPr>
              <a:t>¿</a:t>
            </a:r>
            <a:r>
              <a:rPr kumimoji="0" lang="en-GB" sz="4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charset="-122"/>
                <a:cs typeface="Calibri" pitchFamily="34" charset="0"/>
              </a:rPr>
              <a:t>Qué</a:t>
            </a:r>
            <a:r>
              <a:rPr kumimoji="0" lang="en-GB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charset="-122"/>
                <a:cs typeface="Calibri" pitchFamily="34" charset="0"/>
              </a:rPr>
              <a:t> </a:t>
            </a:r>
            <a:r>
              <a:rPr kumimoji="0" lang="en-GB" sz="4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charset="-122"/>
                <a:cs typeface="Calibri" pitchFamily="34" charset="0"/>
              </a:rPr>
              <a:t>apuestas</a:t>
            </a:r>
            <a:r>
              <a:rPr kumimoji="0" lang="en-GB" sz="4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charset="-122"/>
                <a:cs typeface="Calibri" pitchFamily="34" charset="0"/>
              </a:rPr>
              <a:t>?</a:t>
            </a: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95536" y="4691980"/>
            <a:ext cx="8640960" cy="18333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charset="-122"/>
                <a:cs typeface="Calibri" pitchFamily="34" charset="0"/>
              </a:rPr>
              <a:t>Marca con  / o x las frases correctas y las frases con errores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charset="-122"/>
                <a:cs typeface="Calibri" pitchFamily="34" charset="0"/>
              </a:rPr>
              <a:t>Apuesta entre 1 y 10 puntos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charset="-122"/>
                <a:cs typeface="Calibri" pitchFamily="34" charset="0"/>
              </a:rPr>
              <a:t>Escucha al profesor para ver si las frases son correctas o no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charset="-122"/>
                <a:cs typeface="Calibri" pitchFamily="34" charset="0"/>
              </a:rPr>
              <a:t>Si has escrito  / o x en el lugar correcto ganas los puntos. Si no, pierdes los puntos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charset="-122"/>
                <a:cs typeface="Calibri" pitchFamily="34" charset="0"/>
              </a:rPr>
              <a:t>Escribe tu total en la casilla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834"/>
            <a:ext cx="1065858" cy="100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9540"/>
            <a:ext cx="877003" cy="93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2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Simple as 1, 2, 3!</a:t>
            </a:r>
            <a:endParaRPr lang="en-GB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14127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1.  Pimp my Spanish = better language = better grade!</a:t>
            </a:r>
            <a:endParaRPr lang="en-GB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85293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2.  Saco </a:t>
            </a:r>
            <a:r>
              <a:rPr lang="en-GB" sz="3600" b="1" dirty="0" err="1" smtClean="0"/>
              <a:t>mágico</a:t>
            </a:r>
            <a:r>
              <a:rPr lang="en-GB" sz="3600" b="1" dirty="0" smtClean="0"/>
              <a:t> = collect all your ‘best stuff’ in one place where you can use it!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725144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3.  Snowball effect! = final stage is to move what’s in your book to what’s in your head so it can come out of your mouth/pen!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1515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669439"/>
              </p:ext>
            </p:extLst>
          </p:nvPr>
        </p:nvGraphicFramePr>
        <p:xfrm>
          <a:off x="467544" y="332656"/>
          <a:ext cx="8208912" cy="556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17"/>
                <a:gridCol w="1730423"/>
                <a:gridCol w="1944216"/>
                <a:gridCol w="576064"/>
                <a:gridCol w="1800200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3528" y="5949280"/>
            <a:ext cx="8496944" cy="70788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CC"/>
                </a:solidFill>
              </a:rPr>
              <a:t>Your response!?!  Write out corrections for any you didn’t get and learn them</a:t>
            </a:r>
            <a:br>
              <a:rPr lang="en-GB" sz="2000" dirty="0" smtClean="0">
                <a:solidFill>
                  <a:srgbClr val="FFFFCC"/>
                </a:solidFill>
              </a:rPr>
            </a:br>
            <a:r>
              <a:rPr lang="en-GB" sz="2000" dirty="0" smtClean="0">
                <a:solidFill>
                  <a:srgbClr val="FFFFCC"/>
                </a:solidFill>
              </a:rPr>
              <a:t>54+ </a:t>
            </a:r>
            <a:r>
              <a:rPr lang="en-GB" sz="2000" dirty="0" smtClean="0">
                <a:solidFill>
                  <a:srgbClr val="FFFFCC"/>
                </a:solidFill>
                <a:sym typeface="Wingdings" pitchFamily="2" charset="2"/>
              </a:rPr>
              <a:t> add 3 x new ‘juicy’ expressions from your book to your ‘</a:t>
            </a:r>
            <a:r>
              <a:rPr lang="en-GB" sz="2000" dirty="0" err="1" smtClean="0">
                <a:solidFill>
                  <a:srgbClr val="FFFFCC"/>
                </a:solidFill>
                <a:sym typeface="Wingdings" pitchFamily="2" charset="2"/>
              </a:rPr>
              <a:t>saco</a:t>
            </a:r>
            <a:r>
              <a:rPr lang="en-GB" sz="2000" dirty="0" smtClean="0">
                <a:solidFill>
                  <a:srgbClr val="FFFFCC"/>
                </a:solidFill>
                <a:sym typeface="Wingdings" pitchFamily="2" charset="2"/>
              </a:rPr>
              <a:t> </a:t>
            </a:r>
            <a:r>
              <a:rPr lang="en-GB" sz="2000" dirty="0" err="1" smtClean="0">
                <a:solidFill>
                  <a:srgbClr val="FFFFCC"/>
                </a:solidFill>
                <a:sym typeface="Wingdings" pitchFamily="2" charset="2"/>
              </a:rPr>
              <a:t>mágico</a:t>
            </a:r>
            <a:r>
              <a:rPr lang="en-GB" sz="2000" dirty="0" smtClean="0">
                <a:solidFill>
                  <a:srgbClr val="FFFFCC"/>
                </a:solidFill>
                <a:sym typeface="Wingdings" pitchFamily="2" charset="2"/>
              </a:rPr>
              <a:t>’</a:t>
            </a:r>
            <a:endParaRPr lang="en-GB" sz="20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r>
              <a:rPr lang="en-GB" b="1" dirty="0" smtClean="0">
                <a:solidFill>
                  <a:srgbClr val="FFFFCC"/>
                </a:solidFill>
              </a:rPr>
              <a:t>Hoy </a:t>
            </a:r>
            <a:r>
              <a:rPr lang="en-GB" b="1" dirty="0" err="1" smtClean="0">
                <a:solidFill>
                  <a:srgbClr val="FFFFCC"/>
                </a:solidFill>
              </a:rPr>
              <a:t>vamos</a:t>
            </a:r>
            <a:r>
              <a:rPr lang="en-GB" b="1" dirty="0" smtClean="0">
                <a:solidFill>
                  <a:srgbClr val="FFFFCC"/>
                </a:solidFill>
              </a:rPr>
              <a:t> a…</a:t>
            </a:r>
            <a:endParaRPr lang="en-GB" b="1" dirty="0">
              <a:solidFill>
                <a:srgbClr val="FFFFCC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Hablar</a:t>
            </a:r>
            <a:r>
              <a:rPr lang="en-GB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en </a:t>
            </a:r>
            <a:r>
              <a:rPr lang="en-GB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parejas</a:t>
            </a:r>
            <a:r>
              <a:rPr lang="en-GB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(x 2 personas) y </a:t>
            </a:r>
            <a:r>
              <a:rPr lang="en-GB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dar</a:t>
            </a:r>
            <a:r>
              <a:rPr lang="en-GB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‘feedback’ (Cine y Tele)</a:t>
            </a:r>
          </a:p>
          <a:p>
            <a:r>
              <a:rPr lang="en-GB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Trabajar</a:t>
            </a:r>
            <a:r>
              <a:rPr lang="en-GB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nuestros</a:t>
            </a:r>
            <a:r>
              <a:rPr lang="en-GB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‘</a:t>
            </a:r>
            <a:r>
              <a:rPr lang="en-GB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sacos</a:t>
            </a:r>
            <a:r>
              <a:rPr lang="en-GB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mágicos</a:t>
            </a:r>
            <a:r>
              <a:rPr lang="en-GB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</a:t>
            </a:r>
            <a:br>
              <a:rPr lang="en-GB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GB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Deberes</a:t>
            </a:r>
            <a:r>
              <a:rPr lang="en-GB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br>
              <a:rPr lang="en-GB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Spend 1 x hour this week building up your ‘</a:t>
            </a:r>
            <a:r>
              <a:rPr lang="en-GB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saco</a:t>
            </a:r>
            <a:r>
              <a:rPr lang="en-GB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mágico</a:t>
            </a:r>
            <a:r>
              <a:rPr lang="en-GB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 with correct versions (+ English) of all the language you know to talk about TV, Cinema, Sport, Hobbies.  Use the questions you have on these topics as a guide – if you can answer them fully, then you’re on track.</a:t>
            </a:r>
            <a:endParaRPr lang="en-GB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r>
              <a:rPr lang="en-GB" b="1" dirty="0" smtClean="0">
                <a:solidFill>
                  <a:srgbClr val="FFFFCC"/>
                </a:solidFill>
                <a:hlinkClick r:id="rId2" action="ppaction://hlinkpres?slideindex=1&amp;slidetitle="/>
              </a:rPr>
              <a:t>La </a:t>
            </a:r>
            <a:r>
              <a:rPr lang="en-GB" b="1" dirty="0" err="1" smtClean="0">
                <a:solidFill>
                  <a:srgbClr val="FFFFCC"/>
                </a:solidFill>
                <a:hlinkClick r:id="rId2" action="ppaction://hlinkpres?slideindex=1&amp;slidetitle="/>
              </a:rPr>
              <a:t>tele</a:t>
            </a:r>
            <a:r>
              <a:rPr lang="en-GB" b="1" dirty="0" smtClean="0">
                <a:solidFill>
                  <a:srgbClr val="FFFFCC"/>
                </a:solidFill>
                <a:hlinkClick r:id="rId2" action="ppaction://hlinkpres?slideindex=1&amp;slidetitle="/>
              </a:rPr>
              <a:t> y el cine</a:t>
            </a:r>
            <a:endParaRPr lang="en-GB" b="1" dirty="0">
              <a:solidFill>
                <a:srgbClr val="FFFFCC"/>
              </a:solidFill>
              <a:hlinkClick r:id="rId2" action="ppaction://hlinkpres?slideindex=1&amp;slidetitle=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¿</a:t>
            </a:r>
            <a:r>
              <a:rPr lang="en-GB" b="1" dirty="0" err="1" smtClean="0"/>
              <a:t>Qué</a:t>
            </a:r>
            <a:r>
              <a:rPr lang="en-GB" b="1" dirty="0" smtClean="0"/>
              <a:t> </a:t>
            </a:r>
            <a:r>
              <a:rPr lang="en-GB" b="1" dirty="0" err="1" smtClean="0"/>
              <a:t>te</a:t>
            </a:r>
            <a:r>
              <a:rPr lang="en-GB" b="1" dirty="0" smtClean="0"/>
              <a:t> </a:t>
            </a:r>
            <a:r>
              <a:rPr lang="en-GB" b="1" dirty="0" err="1" smtClean="0"/>
              <a:t>gusta</a:t>
            </a:r>
            <a:r>
              <a:rPr lang="en-GB" b="1" dirty="0" smtClean="0"/>
              <a:t> </a:t>
            </a:r>
            <a:r>
              <a:rPr lang="en-GB" b="1" dirty="0" err="1" smtClean="0"/>
              <a:t>ver</a:t>
            </a:r>
            <a:r>
              <a:rPr lang="en-GB" b="1" dirty="0" smtClean="0"/>
              <a:t> en la </a:t>
            </a:r>
            <a:r>
              <a:rPr lang="en-GB" b="1" dirty="0" err="1" smtClean="0"/>
              <a:t>tele</a:t>
            </a:r>
            <a:r>
              <a:rPr lang="en-GB" b="1" dirty="0" smtClean="0"/>
              <a:t>? ¿</a:t>
            </a:r>
            <a:r>
              <a:rPr lang="en-GB" b="1" dirty="0" err="1" smtClean="0"/>
              <a:t>Por</a:t>
            </a:r>
            <a:r>
              <a:rPr lang="en-GB" b="1" dirty="0" smtClean="0"/>
              <a:t> </a:t>
            </a:r>
            <a:r>
              <a:rPr lang="en-GB" b="1" dirty="0" err="1" smtClean="0"/>
              <a:t>qué</a:t>
            </a:r>
            <a:r>
              <a:rPr lang="en-GB" b="1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¿</a:t>
            </a:r>
            <a:r>
              <a:rPr lang="en-GB" b="1" dirty="0" err="1" smtClean="0"/>
              <a:t>Qué</a:t>
            </a:r>
            <a:r>
              <a:rPr lang="en-GB" b="1" dirty="0" smtClean="0"/>
              <a:t> </a:t>
            </a:r>
            <a:r>
              <a:rPr lang="en-GB" b="1" dirty="0" err="1" smtClean="0"/>
              <a:t>programas</a:t>
            </a:r>
            <a:r>
              <a:rPr lang="en-GB" b="1" dirty="0" smtClean="0"/>
              <a:t> no </a:t>
            </a:r>
            <a:r>
              <a:rPr lang="en-GB" b="1" dirty="0" err="1" smtClean="0"/>
              <a:t>te</a:t>
            </a:r>
            <a:r>
              <a:rPr lang="en-GB" b="1" dirty="0" smtClean="0"/>
              <a:t> </a:t>
            </a:r>
            <a:r>
              <a:rPr lang="en-GB" b="1" dirty="0" err="1" smtClean="0"/>
              <a:t>gustan</a:t>
            </a:r>
            <a:r>
              <a:rPr lang="en-GB" b="1" dirty="0" smtClean="0"/>
              <a:t>?  ¿</a:t>
            </a:r>
            <a:r>
              <a:rPr lang="en-GB" b="1" dirty="0" err="1" smtClean="0"/>
              <a:t>Por</a:t>
            </a:r>
            <a:r>
              <a:rPr lang="en-GB" b="1" dirty="0" smtClean="0"/>
              <a:t> </a:t>
            </a:r>
            <a:r>
              <a:rPr lang="en-GB" b="1" dirty="0" err="1" smtClean="0"/>
              <a:t>qué</a:t>
            </a:r>
            <a:r>
              <a:rPr lang="en-GB" b="1" dirty="0" smtClean="0"/>
              <a:t> no?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¿</a:t>
            </a:r>
            <a:r>
              <a:rPr lang="en-GB" b="1" dirty="0" err="1" smtClean="0"/>
              <a:t>Qué</a:t>
            </a:r>
            <a:r>
              <a:rPr lang="en-GB" b="1" dirty="0" smtClean="0"/>
              <a:t> </a:t>
            </a:r>
            <a:r>
              <a:rPr lang="en-GB" b="1" dirty="0" err="1" smtClean="0"/>
              <a:t>programas</a:t>
            </a:r>
            <a:r>
              <a:rPr lang="en-GB" b="1" dirty="0" smtClean="0"/>
              <a:t> le </a:t>
            </a:r>
            <a:r>
              <a:rPr lang="en-GB" b="1" dirty="0" err="1" smtClean="0"/>
              <a:t>gustan</a:t>
            </a:r>
            <a:r>
              <a:rPr lang="en-GB" b="1" dirty="0" smtClean="0"/>
              <a:t> a </a:t>
            </a:r>
            <a:r>
              <a:rPr lang="en-GB" b="1" dirty="0" err="1" smtClean="0"/>
              <a:t>tu</a:t>
            </a:r>
            <a:r>
              <a:rPr lang="en-GB" b="1" dirty="0" smtClean="0"/>
              <a:t> </a:t>
            </a:r>
            <a:r>
              <a:rPr lang="en-GB" b="1" dirty="0" err="1" smtClean="0"/>
              <a:t>familia</a:t>
            </a:r>
            <a:r>
              <a:rPr lang="en-GB" b="1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Describe </a:t>
            </a:r>
            <a:r>
              <a:rPr lang="en-GB" b="1" dirty="0" err="1" smtClean="0"/>
              <a:t>tu</a:t>
            </a:r>
            <a:r>
              <a:rPr lang="en-GB" b="1" dirty="0" smtClean="0"/>
              <a:t> </a:t>
            </a:r>
            <a:r>
              <a:rPr lang="en-GB" b="1" dirty="0" err="1" smtClean="0"/>
              <a:t>programa</a:t>
            </a:r>
            <a:r>
              <a:rPr lang="en-GB" b="1" dirty="0" smtClean="0"/>
              <a:t> </a:t>
            </a:r>
            <a:r>
              <a:rPr lang="en-GB" b="1" dirty="0" err="1" smtClean="0"/>
              <a:t>favorito</a:t>
            </a:r>
            <a:r>
              <a:rPr lang="en-GB" b="1" dirty="0"/>
              <a:t> </a:t>
            </a:r>
            <a:r>
              <a:rPr lang="en-GB" b="1" dirty="0" smtClean="0"/>
              <a:t>(extended answer - </a:t>
            </a:r>
            <a:r>
              <a:rPr lang="en-GB" b="1" dirty="0"/>
              <a:t>¿</a:t>
            </a:r>
            <a:r>
              <a:rPr lang="en-GB" b="1" dirty="0" err="1"/>
              <a:t>Dónde</a:t>
            </a:r>
            <a:r>
              <a:rPr lang="en-GB" b="1" dirty="0"/>
              <a:t> </a:t>
            </a:r>
            <a:r>
              <a:rPr lang="en-GB" b="1" dirty="0" err="1"/>
              <a:t>tiene</a:t>
            </a:r>
            <a:r>
              <a:rPr lang="en-GB" b="1" dirty="0"/>
              <a:t> </a:t>
            </a:r>
            <a:r>
              <a:rPr lang="en-GB" b="1" dirty="0" err="1"/>
              <a:t>lugar</a:t>
            </a:r>
            <a:r>
              <a:rPr lang="en-GB" b="1" dirty="0" smtClean="0"/>
              <a:t>?  ¿</a:t>
            </a:r>
            <a:r>
              <a:rPr lang="en-GB" b="1" dirty="0"/>
              <a:t>De </a:t>
            </a:r>
            <a:r>
              <a:rPr lang="en-GB" b="1" dirty="0" err="1"/>
              <a:t>qué</a:t>
            </a:r>
            <a:r>
              <a:rPr lang="en-GB" b="1" dirty="0"/>
              <a:t> </a:t>
            </a:r>
            <a:r>
              <a:rPr lang="en-GB" b="1" dirty="0" err="1"/>
              <a:t>trata</a:t>
            </a:r>
            <a:r>
              <a:rPr lang="en-GB" b="1" dirty="0" smtClean="0"/>
              <a:t>? ¿</a:t>
            </a:r>
            <a:r>
              <a:rPr lang="en-GB" b="1" dirty="0"/>
              <a:t>Para </a:t>
            </a:r>
            <a:r>
              <a:rPr lang="en-GB" b="1" dirty="0" err="1"/>
              <a:t>quién</a:t>
            </a:r>
            <a:r>
              <a:rPr lang="en-GB" b="1" dirty="0"/>
              <a:t> </a:t>
            </a:r>
            <a:r>
              <a:rPr lang="en-GB" b="1" dirty="0" err="1"/>
              <a:t>es</a:t>
            </a:r>
            <a:r>
              <a:rPr lang="en-GB" b="1" dirty="0" smtClean="0"/>
              <a:t>? ¿</a:t>
            </a:r>
            <a:r>
              <a:rPr lang="en-GB" b="1" dirty="0" err="1" smtClean="0"/>
              <a:t>Por</a:t>
            </a:r>
            <a:r>
              <a:rPr lang="en-GB" b="1" dirty="0" smtClean="0"/>
              <a:t> </a:t>
            </a:r>
            <a:r>
              <a:rPr lang="en-GB" b="1" dirty="0" err="1" smtClean="0"/>
              <a:t>qué</a:t>
            </a:r>
            <a:r>
              <a:rPr lang="en-GB" b="1" dirty="0" smtClean="0"/>
              <a:t> </a:t>
            </a:r>
            <a:r>
              <a:rPr lang="en-GB" b="1" dirty="0" err="1" smtClean="0"/>
              <a:t>te</a:t>
            </a:r>
            <a:r>
              <a:rPr lang="en-GB" b="1" dirty="0" smtClean="0"/>
              <a:t> </a:t>
            </a:r>
            <a:r>
              <a:rPr lang="en-GB" b="1" dirty="0" err="1" smtClean="0"/>
              <a:t>gusta</a:t>
            </a:r>
            <a:r>
              <a:rPr lang="en-GB" b="1" dirty="0" smtClean="0"/>
              <a:t>?)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¿</a:t>
            </a:r>
            <a:r>
              <a:rPr lang="en-GB" b="1" dirty="0" err="1" smtClean="0"/>
              <a:t>Te</a:t>
            </a:r>
            <a:r>
              <a:rPr lang="en-GB" b="1" dirty="0" smtClean="0"/>
              <a:t> </a:t>
            </a:r>
            <a:r>
              <a:rPr lang="en-GB" b="1" dirty="0" err="1" smtClean="0"/>
              <a:t>gusta</a:t>
            </a:r>
            <a:r>
              <a:rPr lang="en-GB" b="1" dirty="0" smtClean="0"/>
              <a:t> </a:t>
            </a:r>
            <a:r>
              <a:rPr lang="en-GB" b="1" dirty="0" err="1" smtClean="0"/>
              <a:t>ir</a:t>
            </a:r>
            <a:r>
              <a:rPr lang="en-GB" b="1" dirty="0" smtClean="0"/>
              <a:t> al cine?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¿</a:t>
            </a:r>
            <a:r>
              <a:rPr lang="en-GB" b="1" dirty="0" err="1" smtClean="0"/>
              <a:t>Qué</a:t>
            </a:r>
            <a:r>
              <a:rPr lang="en-GB" b="1" dirty="0" smtClean="0"/>
              <a:t> </a:t>
            </a:r>
            <a:r>
              <a:rPr lang="en-GB" b="1" dirty="0" err="1" smtClean="0"/>
              <a:t>tipo</a:t>
            </a:r>
            <a:r>
              <a:rPr lang="en-GB" b="1" dirty="0" smtClean="0"/>
              <a:t> de </a:t>
            </a:r>
            <a:r>
              <a:rPr lang="en-GB" b="1" dirty="0" err="1" smtClean="0"/>
              <a:t>película</a:t>
            </a:r>
            <a:r>
              <a:rPr lang="en-GB" b="1" dirty="0" smtClean="0"/>
              <a:t> </a:t>
            </a:r>
            <a:r>
              <a:rPr lang="en-GB" b="1" dirty="0" err="1" smtClean="0"/>
              <a:t>prefieres</a:t>
            </a:r>
            <a:r>
              <a:rPr lang="en-GB" b="1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6" name="Picture 1" descr="famil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564904"/>
            <a:ext cx="1465838" cy="109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39" y="1586001"/>
            <a:ext cx="767784" cy="8348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3" descr="MCj0311866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858" y="4600055"/>
            <a:ext cx="944462" cy="94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leoandkatekis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7969">
            <a:off x="4336367" y="5801232"/>
            <a:ext cx="809144" cy="99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9" descr="19060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585">
            <a:off x="5880983" y="5867451"/>
            <a:ext cx="1253750" cy="85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5" descr="shsh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4227">
            <a:off x="1381464" y="5812509"/>
            <a:ext cx="643399" cy="97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 descr="freddy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564">
            <a:off x="2777603" y="5824766"/>
            <a:ext cx="80962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19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86664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28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¿</a:t>
                      </a:r>
                      <a:r>
                        <a:rPr lang="en-GB" sz="2000" b="0" dirty="0" err="1" smtClean="0"/>
                        <a:t>Qué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te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gusta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ver</a:t>
                      </a:r>
                      <a:r>
                        <a:rPr lang="en-GB" sz="2000" b="0" dirty="0" smtClean="0"/>
                        <a:t> en la </a:t>
                      </a:r>
                      <a:r>
                        <a:rPr lang="en-GB" sz="2000" b="0" dirty="0" err="1" smtClean="0"/>
                        <a:t>tele</a:t>
                      </a:r>
                      <a:r>
                        <a:rPr lang="en-GB" sz="2000" b="0" dirty="0" smtClean="0"/>
                        <a:t>? ¿</a:t>
                      </a:r>
                      <a:r>
                        <a:rPr lang="en-GB" sz="2000" b="0" dirty="0" err="1" smtClean="0"/>
                        <a:t>Por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qué</a:t>
                      </a:r>
                      <a:r>
                        <a:rPr lang="en-GB" sz="2000" b="0" dirty="0" smtClean="0"/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¿</a:t>
                      </a:r>
                      <a:r>
                        <a:rPr lang="en-GB" sz="2000" b="0" dirty="0" err="1" smtClean="0"/>
                        <a:t>Qué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programas</a:t>
                      </a:r>
                      <a:r>
                        <a:rPr lang="en-GB" sz="2000" b="0" dirty="0" smtClean="0"/>
                        <a:t> no </a:t>
                      </a:r>
                      <a:r>
                        <a:rPr lang="en-GB" sz="2000" b="0" dirty="0" err="1" smtClean="0"/>
                        <a:t>te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gustan</a:t>
                      </a:r>
                      <a:r>
                        <a:rPr lang="en-GB" sz="2000" b="0" dirty="0" smtClean="0"/>
                        <a:t>?  ¿</a:t>
                      </a:r>
                      <a:r>
                        <a:rPr lang="en-GB" sz="2000" b="0" dirty="0" err="1" smtClean="0"/>
                        <a:t>Por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qué</a:t>
                      </a:r>
                      <a:r>
                        <a:rPr lang="en-GB" sz="2000" b="0" dirty="0" smtClean="0"/>
                        <a:t> no?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¿</a:t>
                      </a:r>
                      <a:r>
                        <a:rPr lang="en-GB" sz="2000" b="0" dirty="0" err="1" smtClean="0"/>
                        <a:t>Qué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te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gusta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ver</a:t>
                      </a:r>
                      <a:r>
                        <a:rPr lang="en-GB" sz="2000" b="0" dirty="0" smtClean="0"/>
                        <a:t> en la </a:t>
                      </a:r>
                      <a:r>
                        <a:rPr lang="en-GB" sz="2000" b="0" dirty="0" err="1" smtClean="0"/>
                        <a:t>tele</a:t>
                      </a:r>
                      <a:r>
                        <a:rPr lang="en-GB" sz="2000" b="0" dirty="0" smtClean="0"/>
                        <a:t>? ¿</a:t>
                      </a:r>
                      <a:r>
                        <a:rPr lang="en-GB" sz="2000" b="0" dirty="0" err="1" smtClean="0"/>
                        <a:t>Por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qué</a:t>
                      </a:r>
                      <a:r>
                        <a:rPr lang="en-GB" sz="2000" b="0" dirty="0" smtClean="0"/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¿</a:t>
                      </a:r>
                      <a:r>
                        <a:rPr lang="en-GB" sz="2000" b="0" dirty="0" err="1" smtClean="0"/>
                        <a:t>Qué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programas</a:t>
                      </a:r>
                      <a:r>
                        <a:rPr lang="en-GB" sz="2000" b="0" dirty="0" smtClean="0"/>
                        <a:t> no </a:t>
                      </a:r>
                      <a:r>
                        <a:rPr lang="en-GB" sz="2000" b="0" dirty="0" err="1" smtClean="0"/>
                        <a:t>te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gustan</a:t>
                      </a:r>
                      <a:r>
                        <a:rPr lang="en-GB" sz="2000" b="0" dirty="0" smtClean="0"/>
                        <a:t>?  ¿</a:t>
                      </a:r>
                      <a:r>
                        <a:rPr lang="en-GB" sz="2000" b="0" dirty="0" err="1" smtClean="0"/>
                        <a:t>Por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qué</a:t>
                      </a:r>
                      <a:r>
                        <a:rPr lang="en-GB" sz="2000" b="0" dirty="0" smtClean="0"/>
                        <a:t> no?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¿</a:t>
                      </a:r>
                      <a:r>
                        <a:rPr lang="en-GB" sz="2000" b="0" dirty="0" err="1" smtClean="0"/>
                        <a:t>Qué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programas</a:t>
                      </a:r>
                      <a:r>
                        <a:rPr lang="en-GB" sz="2000" b="0" dirty="0" smtClean="0"/>
                        <a:t> le </a:t>
                      </a:r>
                      <a:r>
                        <a:rPr lang="en-GB" sz="2000" b="0" dirty="0" err="1" smtClean="0"/>
                        <a:t>gustan</a:t>
                      </a:r>
                      <a:r>
                        <a:rPr lang="en-GB" sz="2000" b="0" dirty="0" smtClean="0"/>
                        <a:t> a </a:t>
                      </a:r>
                      <a:r>
                        <a:rPr lang="en-GB" sz="2000" b="0" dirty="0" err="1" smtClean="0"/>
                        <a:t>tu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familia</a:t>
                      </a:r>
                      <a:r>
                        <a:rPr lang="en-GB" sz="2000" b="0" dirty="0" smtClean="0"/>
                        <a:t>?</a:t>
                      </a:r>
                    </a:p>
                    <a:p>
                      <a:pPr algn="ctr"/>
                      <a:endParaRPr lang="en-GB" sz="2000" b="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Describe </a:t>
                      </a:r>
                      <a:r>
                        <a:rPr lang="en-GB" sz="2000" b="0" dirty="0" err="1" smtClean="0"/>
                        <a:t>tu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programa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favorito</a:t>
                      </a:r>
                      <a:r>
                        <a:rPr lang="en-GB" sz="2000" b="0" dirty="0" smtClean="0"/>
                        <a:t> (extended answer - ¿</a:t>
                      </a:r>
                      <a:r>
                        <a:rPr lang="en-GB" sz="2000" b="0" dirty="0" err="1" smtClean="0"/>
                        <a:t>Dónde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tiene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lugar</a:t>
                      </a:r>
                      <a:r>
                        <a:rPr lang="en-GB" sz="2000" b="0" dirty="0" smtClean="0"/>
                        <a:t>?  ¿De </a:t>
                      </a:r>
                      <a:r>
                        <a:rPr lang="en-GB" sz="2000" b="0" dirty="0" err="1" smtClean="0"/>
                        <a:t>qué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trata</a:t>
                      </a:r>
                      <a:r>
                        <a:rPr lang="en-GB" sz="2000" b="0" dirty="0" smtClean="0"/>
                        <a:t>? ¿Para </a:t>
                      </a:r>
                      <a:r>
                        <a:rPr lang="en-GB" sz="2000" b="0" dirty="0" err="1" smtClean="0"/>
                        <a:t>quién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es</a:t>
                      </a:r>
                      <a:r>
                        <a:rPr lang="en-GB" sz="2000" b="0" dirty="0" smtClean="0"/>
                        <a:t>? ¿</a:t>
                      </a:r>
                      <a:r>
                        <a:rPr lang="en-GB" sz="2000" b="0" dirty="0" err="1" smtClean="0"/>
                        <a:t>Por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qué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te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gusta</a:t>
                      </a:r>
                      <a:r>
                        <a:rPr lang="en-GB" sz="2000" b="0" dirty="0" smtClean="0"/>
                        <a:t>?)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¿</a:t>
                      </a:r>
                      <a:r>
                        <a:rPr lang="en-GB" sz="2000" b="0" dirty="0" err="1" smtClean="0"/>
                        <a:t>Qué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programas</a:t>
                      </a:r>
                      <a:r>
                        <a:rPr lang="en-GB" sz="2000" b="0" dirty="0" smtClean="0"/>
                        <a:t> le </a:t>
                      </a:r>
                      <a:r>
                        <a:rPr lang="en-GB" sz="2000" b="0" dirty="0" err="1" smtClean="0"/>
                        <a:t>gustan</a:t>
                      </a:r>
                      <a:r>
                        <a:rPr lang="en-GB" sz="2000" b="0" dirty="0" smtClean="0"/>
                        <a:t> a </a:t>
                      </a:r>
                      <a:r>
                        <a:rPr lang="en-GB" sz="2000" b="0" dirty="0" err="1" smtClean="0"/>
                        <a:t>tu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familia</a:t>
                      </a:r>
                      <a:r>
                        <a:rPr lang="en-GB" sz="2000" b="0" dirty="0" smtClean="0"/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Describe </a:t>
                      </a:r>
                      <a:r>
                        <a:rPr lang="en-GB" sz="2000" b="0" dirty="0" err="1" smtClean="0"/>
                        <a:t>tu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programa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favorito</a:t>
                      </a:r>
                      <a:r>
                        <a:rPr lang="en-GB" sz="2000" b="0" dirty="0" smtClean="0"/>
                        <a:t> (extended answer - ¿</a:t>
                      </a:r>
                      <a:r>
                        <a:rPr lang="en-GB" sz="2000" b="0" dirty="0" err="1" smtClean="0"/>
                        <a:t>Dónde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tiene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lugar</a:t>
                      </a:r>
                      <a:r>
                        <a:rPr lang="en-GB" sz="2000" b="0" dirty="0" smtClean="0"/>
                        <a:t>?  ¿De </a:t>
                      </a:r>
                      <a:r>
                        <a:rPr lang="en-GB" sz="2000" b="0" dirty="0" err="1" smtClean="0"/>
                        <a:t>qué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trata</a:t>
                      </a:r>
                      <a:r>
                        <a:rPr lang="en-GB" sz="2000" b="0" dirty="0" smtClean="0"/>
                        <a:t>? ¿Para </a:t>
                      </a:r>
                      <a:r>
                        <a:rPr lang="en-GB" sz="2000" b="0" dirty="0" err="1" smtClean="0"/>
                        <a:t>quién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es</a:t>
                      </a:r>
                      <a:r>
                        <a:rPr lang="en-GB" sz="2000" b="0" dirty="0" smtClean="0"/>
                        <a:t>? ¿</a:t>
                      </a:r>
                      <a:r>
                        <a:rPr lang="en-GB" sz="2000" b="0" dirty="0" err="1" smtClean="0"/>
                        <a:t>Por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qué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te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gusta</a:t>
                      </a:r>
                      <a:r>
                        <a:rPr lang="en-GB" sz="2000" b="0" dirty="0" smtClean="0"/>
                        <a:t>?)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¿</a:t>
                      </a:r>
                      <a:r>
                        <a:rPr lang="en-GB" sz="2000" b="0" dirty="0" err="1" smtClean="0"/>
                        <a:t>Te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gusta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ir</a:t>
                      </a:r>
                      <a:r>
                        <a:rPr lang="en-GB" sz="2000" b="0" dirty="0" smtClean="0"/>
                        <a:t> al cine?</a:t>
                      </a:r>
                    </a:p>
                    <a:p>
                      <a:pPr algn="ctr"/>
                      <a:endParaRPr lang="en-GB" sz="2000" b="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¿</a:t>
                      </a:r>
                      <a:r>
                        <a:rPr lang="en-GB" sz="2000" b="0" dirty="0" err="1" smtClean="0"/>
                        <a:t>Qué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tipo</a:t>
                      </a:r>
                      <a:r>
                        <a:rPr lang="en-GB" sz="2000" b="0" dirty="0" smtClean="0"/>
                        <a:t> de </a:t>
                      </a:r>
                      <a:r>
                        <a:rPr lang="en-GB" sz="2000" b="0" dirty="0" err="1" smtClean="0"/>
                        <a:t>película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prefieres</a:t>
                      </a:r>
                      <a:r>
                        <a:rPr lang="en-GB" sz="2000" b="0" dirty="0" smtClean="0"/>
                        <a:t>?</a:t>
                      </a:r>
                    </a:p>
                    <a:p>
                      <a:pPr algn="ctr"/>
                      <a:endParaRPr lang="en-GB" sz="2000" b="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¿</a:t>
                      </a:r>
                      <a:r>
                        <a:rPr lang="en-GB" sz="2000" b="0" dirty="0" err="1" smtClean="0"/>
                        <a:t>Te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gusta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ir</a:t>
                      </a:r>
                      <a:r>
                        <a:rPr lang="en-GB" sz="2000" b="0" dirty="0" smtClean="0"/>
                        <a:t> al cine?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¿</a:t>
                      </a:r>
                      <a:r>
                        <a:rPr lang="en-GB" sz="2000" b="0" dirty="0" err="1" smtClean="0"/>
                        <a:t>Qué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tipo</a:t>
                      </a:r>
                      <a:r>
                        <a:rPr lang="en-GB" sz="2000" b="0" dirty="0" smtClean="0"/>
                        <a:t> de </a:t>
                      </a:r>
                      <a:r>
                        <a:rPr lang="en-GB" sz="2000" b="0" dirty="0" err="1" smtClean="0"/>
                        <a:t>película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prefieres</a:t>
                      </a:r>
                      <a:r>
                        <a:rPr lang="en-GB" sz="2000" b="0" dirty="0" smtClean="0"/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759374"/>
              </p:ext>
            </p:extLst>
          </p:nvPr>
        </p:nvGraphicFramePr>
        <p:xfrm>
          <a:off x="467544" y="1628800"/>
          <a:ext cx="6096000" cy="4824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Feedback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¿</a:t>
                      </a:r>
                      <a:r>
                        <a:rPr lang="en-GB" b="0" dirty="0" err="1" smtClean="0"/>
                        <a:t>Qué</a:t>
                      </a:r>
                      <a:r>
                        <a:rPr lang="en-GB" b="0" dirty="0" smtClean="0"/>
                        <a:t> </a:t>
                      </a:r>
                      <a:r>
                        <a:rPr lang="en-GB" b="0" dirty="0" err="1" smtClean="0"/>
                        <a:t>te</a:t>
                      </a:r>
                      <a:r>
                        <a:rPr lang="en-GB" b="0" dirty="0" smtClean="0"/>
                        <a:t> </a:t>
                      </a:r>
                      <a:r>
                        <a:rPr lang="en-GB" b="0" dirty="0" err="1" smtClean="0"/>
                        <a:t>gusta</a:t>
                      </a:r>
                      <a:r>
                        <a:rPr lang="en-GB" b="0" dirty="0" smtClean="0"/>
                        <a:t> </a:t>
                      </a:r>
                      <a:r>
                        <a:rPr lang="en-GB" b="0" dirty="0" err="1" smtClean="0"/>
                        <a:t>ver</a:t>
                      </a:r>
                      <a:r>
                        <a:rPr lang="en-GB" b="0" dirty="0" smtClean="0"/>
                        <a:t> en la </a:t>
                      </a:r>
                      <a:r>
                        <a:rPr lang="en-GB" b="0" dirty="0" err="1" smtClean="0"/>
                        <a:t>tele</a:t>
                      </a:r>
                      <a:r>
                        <a:rPr lang="en-GB" b="0" dirty="0" smtClean="0"/>
                        <a:t>? ¿</a:t>
                      </a:r>
                      <a:r>
                        <a:rPr lang="en-GB" b="0" dirty="0" err="1" smtClean="0"/>
                        <a:t>Por</a:t>
                      </a:r>
                      <a:r>
                        <a:rPr lang="en-GB" b="0" dirty="0" smtClean="0"/>
                        <a:t> </a:t>
                      </a:r>
                      <a:r>
                        <a:rPr lang="en-GB" b="0" dirty="0" err="1" smtClean="0"/>
                        <a:t>qué</a:t>
                      </a:r>
                      <a:r>
                        <a:rPr lang="en-GB" b="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¿</a:t>
                      </a:r>
                      <a:r>
                        <a:rPr lang="en-GB" b="0" dirty="0" err="1" smtClean="0"/>
                        <a:t>Qué</a:t>
                      </a:r>
                      <a:r>
                        <a:rPr lang="en-GB" b="0" dirty="0" smtClean="0"/>
                        <a:t> </a:t>
                      </a:r>
                      <a:r>
                        <a:rPr lang="en-GB" b="0" dirty="0" err="1" smtClean="0"/>
                        <a:t>programas</a:t>
                      </a:r>
                      <a:r>
                        <a:rPr lang="en-GB" b="0" dirty="0" smtClean="0"/>
                        <a:t> no </a:t>
                      </a:r>
                      <a:r>
                        <a:rPr lang="en-GB" b="0" dirty="0" err="1" smtClean="0"/>
                        <a:t>te</a:t>
                      </a:r>
                      <a:r>
                        <a:rPr lang="en-GB" b="0" dirty="0" smtClean="0"/>
                        <a:t> </a:t>
                      </a:r>
                      <a:r>
                        <a:rPr lang="en-GB" b="0" dirty="0" err="1" smtClean="0"/>
                        <a:t>gustan</a:t>
                      </a:r>
                      <a:r>
                        <a:rPr lang="en-GB" b="0" dirty="0" smtClean="0"/>
                        <a:t>?  ¿</a:t>
                      </a:r>
                      <a:r>
                        <a:rPr lang="en-GB" b="0" dirty="0" err="1" smtClean="0"/>
                        <a:t>Por</a:t>
                      </a:r>
                      <a:r>
                        <a:rPr lang="en-GB" b="0" dirty="0" smtClean="0"/>
                        <a:t> </a:t>
                      </a:r>
                      <a:r>
                        <a:rPr lang="en-GB" b="0" dirty="0" err="1" smtClean="0"/>
                        <a:t>qué</a:t>
                      </a:r>
                      <a:r>
                        <a:rPr lang="en-GB" b="0" dirty="0" smtClean="0"/>
                        <a:t> no?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¿</a:t>
                      </a:r>
                      <a:r>
                        <a:rPr lang="en-GB" b="0" dirty="0" err="1" smtClean="0"/>
                        <a:t>Qué</a:t>
                      </a:r>
                      <a:r>
                        <a:rPr lang="en-GB" b="0" dirty="0" smtClean="0"/>
                        <a:t> </a:t>
                      </a:r>
                      <a:r>
                        <a:rPr lang="en-GB" b="0" dirty="0" err="1" smtClean="0"/>
                        <a:t>programas</a:t>
                      </a:r>
                      <a:r>
                        <a:rPr lang="en-GB" b="0" dirty="0" smtClean="0"/>
                        <a:t> le </a:t>
                      </a:r>
                      <a:r>
                        <a:rPr lang="en-GB" b="0" dirty="0" err="1" smtClean="0"/>
                        <a:t>gustan</a:t>
                      </a:r>
                      <a:r>
                        <a:rPr lang="en-GB" b="0" dirty="0" smtClean="0"/>
                        <a:t> a </a:t>
                      </a:r>
                      <a:r>
                        <a:rPr lang="en-GB" b="0" dirty="0" err="1" smtClean="0"/>
                        <a:t>tu</a:t>
                      </a:r>
                      <a:r>
                        <a:rPr lang="en-GB" b="0" dirty="0" smtClean="0"/>
                        <a:t> </a:t>
                      </a:r>
                      <a:r>
                        <a:rPr lang="en-GB" b="0" dirty="0" err="1" smtClean="0"/>
                        <a:t>familia</a:t>
                      </a:r>
                      <a:r>
                        <a:rPr lang="en-GB" b="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Describe </a:t>
                      </a:r>
                      <a:r>
                        <a:rPr lang="en-GB" b="0" dirty="0" err="1" smtClean="0"/>
                        <a:t>tu</a:t>
                      </a:r>
                      <a:r>
                        <a:rPr lang="en-GB" b="0" dirty="0" smtClean="0"/>
                        <a:t> </a:t>
                      </a:r>
                      <a:r>
                        <a:rPr lang="en-GB" b="0" dirty="0" err="1" smtClean="0"/>
                        <a:t>programa</a:t>
                      </a:r>
                      <a:r>
                        <a:rPr lang="en-GB" b="0" dirty="0" smtClean="0"/>
                        <a:t> </a:t>
                      </a:r>
                      <a:r>
                        <a:rPr lang="en-GB" b="0" dirty="0" err="1" smtClean="0"/>
                        <a:t>favorito</a:t>
                      </a:r>
                      <a:r>
                        <a:rPr lang="en-GB" b="0" dirty="0" smtClean="0"/>
                        <a:t> (extended answer - ¿</a:t>
                      </a:r>
                      <a:r>
                        <a:rPr lang="en-GB" b="0" dirty="0" err="1" smtClean="0"/>
                        <a:t>Dónde</a:t>
                      </a:r>
                      <a:r>
                        <a:rPr lang="en-GB" b="0" dirty="0" smtClean="0"/>
                        <a:t> </a:t>
                      </a:r>
                      <a:r>
                        <a:rPr lang="en-GB" b="0" dirty="0" err="1" smtClean="0"/>
                        <a:t>tiene</a:t>
                      </a:r>
                      <a:r>
                        <a:rPr lang="en-GB" b="0" dirty="0" smtClean="0"/>
                        <a:t> </a:t>
                      </a:r>
                      <a:r>
                        <a:rPr lang="en-GB" b="0" dirty="0" err="1" smtClean="0"/>
                        <a:t>lugar</a:t>
                      </a:r>
                      <a:r>
                        <a:rPr lang="en-GB" b="0" dirty="0" smtClean="0"/>
                        <a:t>?  ¿De </a:t>
                      </a:r>
                      <a:r>
                        <a:rPr lang="en-GB" b="0" dirty="0" err="1" smtClean="0"/>
                        <a:t>qué</a:t>
                      </a:r>
                      <a:r>
                        <a:rPr lang="en-GB" b="0" dirty="0" smtClean="0"/>
                        <a:t> </a:t>
                      </a:r>
                      <a:r>
                        <a:rPr lang="en-GB" b="0" dirty="0" err="1" smtClean="0"/>
                        <a:t>trata</a:t>
                      </a:r>
                      <a:r>
                        <a:rPr lang="en-GB" b="0" dirty="0" smtClean="0"/>
                        <a:t>? ¿Para </a:t>
                      </a:r>
                      <a:r>
                        <a:rPr lang="en-GB" b="0" dirty="0" err="1" smtClean="0"/>
                        <a:t>quién</a:t>
                      </a:r>
                      <a:r>
                        <a:rPr lang="en-GB" b="0" dirty="0" smtClean="0"/>
                        <a:t> </a:t>
                      </a:r>
                      <a:r>
                        <a:rPr lang="en-GB" b="0" dirty="0" err="1" smtClean="0"/>
                        <a:t>es</a:t>
                      </a:r>
                      <a:r>
                        <a:rPr lang="en-GB" b="0" dirty="0" smtClean="0"/>
                        <a:t>? ¿</a:t>
                      </a:r>
                      <a:r>
                        <a:rPr lang="en-GB" b="0" dirty="0" err="1" smtClean="0"/>
                        <a:t>Por</a:t>
                      </a:r>
                      <a:r>
                        <a:rPr lang="en-GB" b="0" dirty="0" smtClean="0"/>
                        <a:t> </a:t>
                      </a:r>
                      <a:r>
                        <a:rPr lang="en-GB" b="0" dirty="0" err="1" smtClean="0"/>
                        <a:t>qué</a:t>
                      </a:r>
                      <a:r>
                        <a:rPr lang="en-GB" b="0" dirty="0" smtClean="0"/>
                        <a:t> </a:t>
                      </a:r>
                      <a:r>
                        <a:rPr lang="en-GB" b="0" dirty="0" err="1" smtClean="0"/>
                        <a:t>te</a:t>
                      </a:r>
                      <a:r>
                        <a:rPr lang="en-GB" b="0" dirty="0" smtClean="0"/>
                        <a:t> </a:t>
                      </a:r>
                      <a:r>
                        <a:rPr lang="en-GB" b="0" dirty="0" err="1" smtClean="0"/>
                        <a:t>gusta</a:t>
                      </a:r>
                      <a:r>
                        <a:rPr lang="en-GB" b="0" dirty="0" smtClean="0"/>
                        <a:t>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¿</a:t>
                      </a:r>
                      <a:r>
                        <a:rPr lang="en-GB" b="0" dirty="0" err="1" smtClean="0"/>
                        <a:t>Te</a:t>
                      </a:r>
                      <a:r>
                        <a:rPr lang="en-GB" b="0" dirty="0" smtClean="0"/>
                        <a:t> </a:t>
                      </a:r>
                      <a:r>
                        <a:rPr lang="en-GB" b="0" dirty="0" err="1" smtClean="0"/>
                        <a:t>gusta</a:t>
                      </a:r>
                      <a:r>
                        <a:rPr lang="en-GB" b="0" dirty="0" smtClean="0"/>
                        <a:t> </a:t>
                      </a:r>
                      <a:r>
                        <a:rPr lang="en-GB" b="0" dirty="0" err="1" smtClean="0"/>
                        <a:t>ir</a:t>
                      </a:r>
                      <a:r>
                        <a:rPr lang="en-GB" b="0" dirty="0" smtClean="0"/>
                        <a:t> al cine?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99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¿</a:t>
                      </a:r>
                      <a:r>
                        <a:rPr lang="en-GB" b="0" dirty="0" err="1" smtClean="0"/>
                        <a:t>Qué</a:t>
                      </a:r>
                      <a:r>
                        <a:rPr lang="en-GB" b="0" dirty="0" smtClean="0"/>
                        <a:t> </a:t>
                      </a:r>
                      <a:r>
                        <a:rPr lang="en-GB" b="0" dirty="0" err="1" smtClean="0"/>
                        <a:t>tipo</a:t>
                      </a:r>
                      <a:r>
                        <a:rPr lang="en-GB" b="0" dirty="0" smtClean="0"/>
                        <a:t> de </a:t>
                      </a:r>
                      <a:r>
                        <a:rPr lang="en-GB" b="0" dirty="0" err="1" smtClean="0"/>
                        <a:t>película</a:t>
                      </a:r>
                      <a:r>
                        <a:rPr lang="en-GB" b="0" dirty="0" smtClean="0"/>
                        <a:t> </a:t>
                      </a:r>
                      <a:r>
                        <a:rPr lang="en-GB" b="0" dirty="0" err="1" smtClean="0"/>
                        <a:t>prefieres</a:t>
                      </a:r>
                      <a:r>
                        <a:rPr lang="en-GB" b="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98072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Name of student assessed: _____________________________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516216" y="1857013"/>
            <a:ext cx="21602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Ready response or hesitant?</a:t>
            </a:r>
          </a:p>
          <a:p>
            <a:pPr marL="342900" indent="-342900">
              <a:buAutoNum type="arabicPeriod"/>
            </a:pPr>
            <a:r>
              <a:rPr lang="en-GB" dirty="0" smtClean="0"/>
              <a:t>Full answer (2 sentences or more) or partial answer</a:t>
            </a:r>
          </a:p>
          <a:p>
            <a:pPr marL="342900" indent="-342900">
              <a:buAutoNum type="arabicPeriod"/>
            </a:pPr>
            <a:r>
              <a:rPr lang="en-GB" dirty="0" smtClean="0"/>
              <a:t>Good pronunciation – sound Spanish or needs more work?</a:t>
            </a:r>
          </a:p>
          <a:p>
            <a:pPr marL="342900" indent="-342900">
              <a:buAutoNum type="arabicPeriod"/>
            </a:pPr>
            <a:r>
              <a:rPr lang="en-GB" dirty="0" smtClean="0"/>
              <a:t>Any nice expressions or ‘juicy’ vocab or do they still need to build this in?</a:t>
            </a:r>
          </a:p>
        </p:txBody>
      </p:sp>
    </p:spTree>
    <p:extLst>
      <p:ext uri="{BB962C8B-B14F-4D97-AF65-F5344CB8AC3E}">
        <p14:creationId xmlns:p14="http://schemas.microsoft.com/office/powerpoint/2010/main" val="292561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2290"/>
            <a:ext cx="8136904" cy="651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4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r>
              <a:rPr lang="en-GB" b="1" dirty="0" err="1" smtClean="0">
                <a:solidFill>
                  <a:srgbClr val="FFFFCC"/>
                </a:solidFill>
              </a:rPr>
              <a:t>Tiempo</a:t>
            </a:r>
            <a:r>
              <a:rPr lang="en-GB" b="1" dirty="0" smtClean="0">
                <a:solidFill>
                  <a:srgbClr val="FFFFCC"/>
                </a:solidFill>
              </a:rPr>
              <a:t> </a:t>
            </a:r>
            <a:r>
              <a:rPr lang="en-GB" b="1" dirty="0" err="1" smtClean="0">
                <a:solidFill>
                  <a:srgbClr val="FFFFCC"/>
                </a:solidFill>
              </a:rPr>
              <a:t>libre</a:t>
            </a:r>
            <a:endParaRPr lang="en-GB" b="1" dirty="0">
              <a:solidFill>
                <a:srgbClr val="FF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514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¿</a:t>
            </a:r>
            <a:r>
              <a:rPr lang="en-GB" b="1" dirty="0" err="1" smtClean="0"/>
              <a:t>Cuál</a:t>
            </a:r>
            <a:r>
              <a:rPr lang="en-GB" b="1" dirty="0" smtClean="0"/>
              <a:t> </a:t>
            </a:r>
            <a:r>
              <a:rPr lang="en-GB" b="1" dirty="0" err="1" smtClean="0"/>
              <a:t>es</a:t>
            </a:r>
            <a:r>
              <a:rPr lang="en-GB" b="1" dirty="0" smtClean="0"/>
              <a:t> </a:t>
            </a:r>
            <a:r>
              <a:rPr lang="en-GB" b="1" dirty="0" err="1" smtClean="0"/>
              <a:t>tu</a:t>
            </a:r>
            <a:r>
              <a:rPr lang="en-GB" b="1" dirty="0" smtClean="0"/>
              <a:t> </a:t>
            </a:r>
            <a:r>
              <a:rPr lang="en-GB" b="1" dirty="0" err="1" smtClean="0"/>
              <a:t>pasatiempo</a:t>
            </a:r>
            <a:r>
              <a:rPr lang="en-GB" b="1" dirty="0" smtClean="0"/>
              <a:t> </a:t>
            </a:r>
            <a:r>
              <a:rPr lang="en-GB" b="1" dirty="0" err="1" smtClean="0"/>
              <a:t>preferido</a:t>
            </a:r>
            <a:r>
              <a:rPr lang="en-GB" b="1" dirty="0" smtClean="0"/>
              <a:t>? (extended answer - ¿</a:t>
            </a:r>
            <a:r>
              <a:rPr lang="en-GB" b="1" dirty="0" err="1" smtClean="0"/>
              <a:t>Cuándo</a:t>
            </a:r>
            <a:r>
              <a:rPr lang="en-GB" b="1" dirty="0" smtClean="0"/>
              <a:t>? ¿Con </a:t>
            </a:r>
            <a:r>
              <a:rPr lang="en-GB" b="1" dirty="0" err="1" smtClean="0"/>
              <a:t>qué</a:t>
            </a:r>
            <a:r>
              <a:rPr lang="en-GB" b="1" dirty="0" smtClean="0"/>
              <a:t> </a:t>
            </a:r>
            <a:r>
              <a:rPr lang="en-GB" b="1" dirty="0" err="1" smtClean="0"/>
              <a:t>frecuencia</a:t>
            </a:r>
            <a:r>
              <a:rPr lang="en-GB" b="1" dirty="0" smtClean="0"/>
              <a:t>? ¿Con </a:t>
            </a:r>
            <a:r>
              <a:rPr lang="en-GB" b="1" dirty="0" err="1" smtClean="0"/>
              <a:t>quién</a:t>
            </a:r>
            <a:r>
              <a:rPr lang="en-GB" b="1" dirty="0" smtClean="0"/>
              <a:t>? ¿</a:t>
            </a:r>
            <a:r>
              <a:rPr lang="en-GB" b="1" dirty="0" err="1" smtClean="0"/>
              <a:t>Dónde</a:t>
            </a:r>
            <a:r>
              <a:rPr lang="en-GB" b="1" dirty="0" smtClean="0"/>
              <a:t>? ¿</a:t>
            </a:r>
            <a:r>
              <a:rPr lang="en-GB" b="1" dirty="0" err="1" smtClean="0"/>
              <a:t>Por</a:t>
            </a:r>
            <a:r>
              <a:rPr lang="en-GB" b="1" dirty="0" smtClean="0"/>
              <a:t> </a:t>
            </a:r>
            <a:r>
              <a:rPr lang="en-GB" b="1" dirty="0" err="1" smtClean="0"/>
              <a:t>qué</a:t>
            </a:r>
            <a:r>
              <a:rPr lang="en-GB" b="1" dirty="0" smtClean="0"/>
              <a:t> </a:t>
            </a:r>
            <a:r>
              <a:rPr lang="en-GB" b="1" dirty="0" err="1" smtClean="0"/>
              <a:t>te</a:t>
            </a:r>
            <a:r>
              <a:rPr lang="en-GB" b="1" dirty="0" smtClean="0"/>
              <a:t> </a:t>
            </a:r>
            <a:r>
              <a:rPr lang="en-GB" b="1" dirty="0" err="1" smtClean="0"/>
              <a:t>gusta</a:t>
            </a:r>
            <a:r>
              <a:rPr lang="en-GB" b="1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¿</a:t>
            </a:r>
            <a:r>
              <a:rPr lang="en-GB" b="1" dirty="0" err="1" smtClean="0"/>
              <a:t>Cuánto</a:t>
            </a:r>
            <a:r>
              <a:rPr lang="en-GB" b="1" dirty="0" smtClean="0"/>
              <a:t> </a:t>
            </a:r>
            <a:r>
              <a:rPr lang="en-GB" b="1" dirty="0" err="1" smtClean="0"/>
              <a:t>dinero</a:t>
            </a:r>
            <a:r>
              <a:rPr lang="en-GB" b="1" dirty="0" smtClean="0"/>
              <a:t> </a:t>
            </a:r>
            <a:r>
              <a:rPr lang="en-GB" b="1" dirty="0" err="1" smtClean="0"/>
              <a:t>te</a:t>
            </a:r>
            <a:r>
              <a:rPr lang="en-GB" b="1" dirty="0" smtClean="0"/>
              <a:t> </a:t>
            </a:r>
            <a:r>
              <a:rPr lang="en-GB" b="1" dirty="0" err="1" smtClean="0"/>
              <a:t>dan</a:t>
            </a:r>
            <a:r>
              <a:rPr lang="en-GB" b="1" dirty="0" smtClean="0"/>
              <a:t> </a:t>
            </a:r>
            <a:r>
              <a:rPr lang="en-GB" b="1" dirty="0" err="1" smtClean="0"/>
              <a:t>tus</a:t>
            </a:r>
            <a:r>
              <a:rPr lang="en-GB" b="1" dirty="0" smtClean="0"/>
              <a:t> padres?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¿En </a:t>
            </a:r>
            <a:r>
              <a:rPr lang="en-GB" b="1" dirty="0" err="1" smtClean="0"/>
              <a:t>qué</a:t>
            </a:r>
            <a:r>
              <a:rPr lang="en-GB" b="1" dirty="0" smtClean="0"/>
              <a:t> lo </a:t>
            </a:r>
            <a:r>
              <a:rPr lang="en-GB" b="1" dirty="0" err="1" smtClean="0"/>
              <a:t>gastas</a:t>
            </a:r>
            <a:r>
              <a:rPr lang="en-GB" b="1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¿</a:t>
            </a:r>
            <a:r>
              <a:rPr lang="en-GB" b="1" dirty="0" err="1" smtClean="0"/>
              <a:t>Qué</a:t>
            </a:r>
            <a:r>
              <a:rPr lang="en-GB" b="1" dirty="0" smtClean="0"/>
              <a:t> </a:t>
            </a:r>
            <a:r>
              <a:rPr lang="en-GB" b="1" dirty="0" err="1" smtClean="0"/>
              <a:t>hiciste</a:t>
            </a:r>
            <a:r>
              <a:rPr lang="en-GB" b="1" dirty="0" smtClean="0"/>
              <a:t> el fin de </a:t>
            </a:r>
            <a:r>
              <a:rPr lang="en-GB" b="1" dirty="0" err="1" smtClean="0"/>
              <a:t>semana</a:t>
            </a:r>
            <a:r>
              <a:rPr lang="en-GB" b="1" dirty="0" smtClean="0"/>
              <a:t> </a:t>
            </a:r>
            <a:r>
              <a:rPr lang="en-GB" b="1" dirty="0" err="1" smtClean="0"/>
              <a:t>pasado</a:t>
            </a:r>
            <a:r>
              <a:rPr lang="en-GB" b="1" dirty="0" smtClean="0"/>
              <a:t>? </a:t>
            </a:r>
            <a:br>
              <a:rPr lang="en-GB" b="1" dirty="0" smtClean="0"/>
            </a:br>
            <a:r>
              <a:rPr lang="en-GB" b="1" dirty="0" smtClean="0"/>
              <a:t>(2 sentences)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¿</a:t>
            </a:r>
            <a:r>
              <a:rPr lang="en-GB" b="1" dirty="0" err="1" smtClean="0"/>
              <a:t>Qué</a:t>
            </a:r>
            <a:r>
              <a:rPr lang="en-GB" b="1" dirty="0" smtClean="0"/>
              <a:t> planes </a:t>
            </a:r>
            <a:r>
              <a:rPr lang="en-GB" b="1" dirty="0" err="1" smtClean="0"/>
              <a:t>tienes</a:t>
            </a:r>
            <a:r>
              <a:rPr lang="en-GB" b="1" dirty="0" smtClean="0"/>
              <a:t> </a:t>
            </a:r>
            <a:r>
              <a:rPr lang="en-GB" b="1" dirty="0" err="1" smtClean="0"/>
              <a:t>para</a:t>
            </a:r>
            <a:r>
              <a:rPr lang="en-GB" b="1" dirty="0" smtClean="0"/>
              <a:t> el fin de </a:t>
            </a:r>
            <a:r>
              <a:rPr lang="en-GB" b="1" dirty="0" err="1" smtClean="0"/>
              <a:t>semana</a:t>
            </a:r>
            <a:r>
              <a:rPr lang="en-GB" b="1" dirty="0" smtClean="0"/>
              <a:t> </a:t>
            </a:r>
            <a:r>
              <a:rPr lang="en-GB" b="1" dirty="0" err="1" smtClean="0"/>
              <a:t>que</a:t>
            </a:r>
            <a:r>
              <a:rPr lang="en-GB" b="1" dirty="0" smtClean="0"/>
              <a:t> </a:t>
            </a:r>
            <a:r>
              <a:rPr lang="en-GB" b="1" dirty="0" err="1" smtClean="0"/>
              <a:t>viene</a:t>
            </a:r>
            <a:r>
              <a:rPr lang="en-GB" b="1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GB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284984"/>
            <a:ext cx="934391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735" y="4074300"/>
            <a:ext cx="780749" cy="104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58" y="3317989"/>
            <a:ext cx="536981" cy="756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199" y="3986659"/>
            <a:ext cx="710801" cy="104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-108520" y="2708920"/>
            <a:ext cx="7302268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35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r>
              <a:rPr lang="en-GB" b="1" dirty="0" smtClean="0">
                <a:solidFill>
                  <a:srgbClr val="FFFFCC"/>
                </a:solidFill>
              </a:rPr>
              <a:t>Los </a:t>
            </a:r>
            <a:r>
              <a:rPr lang="en-GB" b="1" dirty="0" err="1" smtClean="0">
                <a:solidFill>
                  <a:srgbClr val="FFFFCC"/>
                </a:solidFill>
              </a:rPr>
              <a:t>deportes</a:t>
            </a:r>
            <a:endParaRPr lang="en-GB" b="1" dirty="0">
              <a:solidFill>
                <a:srgbClr val="FF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/>
              <a:t>¿</a:t>
            </a:r>
            <a:r>
              <a:rPr lang="en-GB" b="1" dirty="0" err="1"/>
              <a:t>Qué</a:t>
            </a:r>
            <a:r>
              <a:rPr lang="en-GB" b="1" dirty="0"/>
              <a:t> </a:t>
            </a:r>
            <a:r>
              <a:rPr lang="en-GB" b="1" dirty="0" err="1"/>
              <a:t>deportes</a:t>
            </a:r>
            <a:r>
              <a:rPr lang="en-GB" b="1" dirty="0"/>
              <a:t> </a:t>
            </a:r>
            <a:r>
              <a:rPr lang="en-GB" b="1" dirty="0" err="1"/>
              <a:t>haces</a:t>
            </a:r>
            <a:r>
              <a:rPr lang="en-GB" b="1" dirty="0"/>
              <a:t> en el </a:t>
            </a:r>
            <a:r>
              <a:rPr lang="en-GB" b="1" dirty="0" err="1"/>
              <a:t>colegio</a:t>
            </a:r>
            <a:r>
              <a:rPr lang="en-GB" b="1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¿</a:t>
            </a:r>
            <a:r>
              <a:rPr lang="en-GB" b="1" dirty="0" err="1"/>
              <a:t>Qué</a:t>
            </a:r>
            <a:r>
              <a:rPr lang="en-GB" b="1" dirty="0"/>
              <a:t> </a:t>
            </a:r>
            <a:r>
              <a:rPr lang="en-GB" b="1" dirty="0" err="1"/>
              <a:t>deportes</a:t>
            </a:r>
            <a:r>
              <a:rPr lang="en-GB" b="1" dirty="0"/>
              <a:t> </a:t>
            </a:r>
            <a:r>
              <a:rPr lang="en-GB" b="1" dirty="0" err="1"/>
              <a:t>hiciste</a:t>
            </a:r>
            <a:r>
              <a:rPr lang="en-GB" b="1" dirty="0"/>
              <a:t> la </a:t>
            </a:r>
            <a:r>
              <a:rPr lang="en-GB" b="1" dirty="0" err="1"/>
              <a:t>semana</a:t>
            </a:r>
            <a:r>
              <a:rPr lang="en-GB" b="1" dirty="0"/>
              <a:t> </a:t>
            </a:r>
            <a:r>
              <a:rPr lang="en-GB" b="1" dirty="0" err="1"/>
              <a:t>pasada</a:t>
            </a:r>
            <a:r>
              <a:rPr lang="en-GB" b="1" dirty="0"/>
              <a:t> en el </a:t>
            </a:r>
            <a:r>
              <a:rPr lang="en-GB" b="1" dirty="0" err="1"/>
              <a:t>colegio</a:t>
            </a:r>
            <a:r>
              <a:rPr lang="en-GB" b="1" dirty="0"/>
              <a:t>?  ¿Y el fin de </a:t>
            </a:r>
            <a:r>
              <a:rPr lang="en-GB" b="1" dirty="0" err="1"/>
              <a:t>semana</a:t>
            </a:r>
            <a:r>
              <a:rPr lang="en-GB" b="1" dirty="0"/>
              <a:t> </a:t>
            </a:r>
            <a:r>
              <a:rPr lang="en-GB" b="1" dirty="0" err="1"/>
              <a:t>pasado</a:t>
            </a:r>
            <a:r>
              <a:rPr lang="en-GB" b="1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¿</a:t>
            </a:r>
            <a:r>
              <a:rPr lang="en-GB" b="1" dirty="0" err="1" smtClean="0"/>
              <a:t>Qué</a:t>
            </a:r>
            <a:r>
              <a:rPr lang="en-GB" b="1" dirty="0" smtClean="0"/>
              <a:t> </a:t>
            </a:r>
            <a:r>
              <a:rPr lang="en-GB" b="1" dirty="0" err="1"/>
              <a:t>deportes</a:t>
            </a:r>
            <a:r>
              <a:rPr lang="en-GB" b="1" dirty="0"/>
              <a:t> </a:t>
            </a:r>
            <a:r>
              <a:rPr lang="en-GB" b="1" dirty="0" err="1"/>
              <a:t>te</a:t>
            </a:r>
            <a:r>
              <a:rPr lang="en-GB" b="1" dirty="0"/>
              <a:t> </a:t>
            </a:r>
            <a:r>
              <a:rPr lang="en-GB" b="1" dirty="0" err="1" smtClean="0"/>
              <a:t>gustan</a:t>
            </a:r>
            <a:r>
              <a:rPr lang="en-GB" b="1" dirty="0" smtClean="0"/>
              <a:t> / no </a:t>
            </a:r>
            <a:r>
              <a:rPr lang="en-GB" b="1" dirty="0" err="1" smtClean="0"/>
              <a:t>te</a:t>
            </a:r>
            <a:r>
              <a:rPr lang="en-GB" b="1" dirty="0" smtClean="0"/>
              <a:t> </a:t>
            </a:r>
            <a:r>
              <a:rPr lang="en-GB" b="1" dirty="0" err="1" smtClean="0"/>
              <a:t>gustan</a:t>
            </a:r>
            <a:r>
              <a:rPr lang="en-GB" b="1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¿</a:t>
            </a:r>
            <a:r>
              <a:rPr lang="en-GB" b="1" dirty="0" err="1" smtClean="0"/>
              <a:t>Prefieres</a:t>
            </a:r>
            <a:r>
              <a:rPr lang="en-GB" b="1" dirty="0" smtClean="0"/>
              <a:t> </a:t>
            </a:r>
            <a:r>
              <a:rPr lang="en-GB" b="1" dirty="0"/>
              <a:t>los </a:t>
            </a:r>
            <a:r>
              <a:rPr lang="en-GB" b="1" dirty="0" err="1"/>
              <a:t>deportes</a:t>
            </a:r>
            <a:r>
              <a:rPr lang="en-GB" b="1" dirty="0"/>
              <a:t> de </a:t>
            </a:r>
            <a:r>
              <a:rPr lang="en-GB" b="1" dirty="0" err="1"/>
              <a:t>equipo</a:t>
            </a:r>
            <a:r>
              <a:rPr lang="en-GB" b="1" dirty="0"/>
              <a:t> o los </a:t>
            </a:r>
            <a:r>
              <a:rPr lang="en-GB" b="1" dirty="0" err="1"/>
              <a:t>deportes</a:t>
            </a:r>
            <a:r>
              <a:rPr lang="en-GB" b="1" dirty="0"/>
              <a:t> </a:t>
            </a:r>
            <a:r>
              <a:rPr lang="en-GB" b="1" dirty="0" err="1"/>
              <a:t>individuales</a:t>
            </a:r>
            <a:r>
              <a:rPr lang="en-GB" b="1" dirty="0"/>
              <a:t>? ¿</a:t>
            </a:r>
            <a:r>
              <a:rPr lang="en-GB" b="1" dirty="0" err="1"/>
              <a:t>Por</a:t>
            </a:r>
            <a:r>
              <a:rPr lang="en-GB" b="1" dirty="0"/>
              <a:t> </a:t>
            </a:r>
            <a:r>
              <a:rPr lang="en-GB" b="1" dirty="0" err="1"/>
              <a:t>qué</a:t>
            </a:r>
            <a:r>
              <a:rPr lang="en-GB" b="1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¿</a:t>
            </a:r>
            <a:r>
              <a:rPr lang="en-GB" b="1" dirty="0" err="1" smtClean="0"/>
              <a:t>Qué</a:t>
            </a:r>
            <a:r>
              <a:rPr lang="en-GB" b="1" dirty="0" smtClean="0"/>
              <a:t> </a:t>
            </a:r>
            <a:r>
              <a:rPr lang="en-GB" b="1" dirty="0" err="1" smtClean="0"/>
              <a:t>deporte</a:t>
            </a:r>
            <a:r>
              <a:rPr lang="en-GB" b="1" dirty="0" smtClean="0"/>
              <a:t> </a:t>
            </a:r>
            <a:r>
              <a:rPr lang="en-GB" b="1" dirty="0" err="1" smtClean="0"/>
              <a:t>olímpico</a:t>
            </a:r>
            <a:r>
              <a:rPr lang="en-GB" b="1" dirty="0" smtClean="0"/>
              <a:t> </a:t>
            </a:r>
            <a:r>
              <a:rPr lang="en-GB" b="1" dirty="0" err="1" smtClean="0"/>
              <a:t>te</a:t>
            </a:r>
            <a:r>
              <a:rPr lang="en-GB" b="1" dirty="0" smtClean="0"/>
              <a:t> </a:t>
            </a:r>
            <a:r>
              <a:rPr lang="en-GB" b="1" dirty="0" err="1" smtClean="0"/>
              <a:t>gustaría</a:t>
            </a:r>
            <a:r>
              <a:rPr lang="en-GB" b="1" dirty="0" smtClean="0"/>
              <a:t> </a:t>
            </a:r>
            <a:r>
              <a:rPr lang="en-GB" b="1" dirty="0" err="1" smtClean="0"/>
              <a:t>más</a:t>
            </a:r>
            <a:r>
              <a:rPr lang="en-GB" b="1" dirty="0" smtClean="0"/>
              <a:t> </a:t>
            </a:r>
            <a:r>
              <a:rPr lang="en-GB" b="1" dirty="0" err="1" smtClean="0"/>
              <a:t>ver</a:t>
            </a:r>
            <a:r>
              <a:rPr lang="en-GB" b="1" dirty="0" smtClean="0"/>
              <a:t> o </a:t>
            </a:r>
            <a:r>
              <a:rPr lang="en-GB" b="1" dirty="0" err="1" smtClean="0"/>
              <a:t>probar</a:t>
            </a:r>
            <a:r>
              <a:rPr lang="en-GB" b="1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¿Hay un </a:t>
            </a:r>
            <a:r>
              <a:rPr lang="en-GB" b="1" dirty="0" err="1" smtClean="0"/>
              <a:t>deportista</a:t>
            </a:r>
            <a:r>
              <a:rPr lang="en-GB" b="1" dirty="0" smtClean="0"/>
              <a:t> a </a:t>
            </a:r>
            <a:r>
              <a:rPr lang="en-GB" b="1" dirty="0" err="1" smtClean="0"/>
              <a:t>quién</a:t>
            </a:r>
            <a:r>
              <a:rPr lang="en-GB" b="1" dirty="0" smtClean="0"/>
              <a:t> </a:t>
            </a:r>
            <a:r>
              <a:rPr lang="en-GB" b="1" dirty="0" err="1" smtClean="0"/>
              <a:t>admiras</a:t>
            </a:r>
            <a:r>
              <a:rPr lang="en-GB" b="1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¿</a:t>
            </a:r>
            <a:r>
              <a:rPr lang="en-GB" b="1" dirty="0" err="1" smtClean="0"/>
              <a:t>Cuáles</a:t>
            </a:r>
            <a:r>
              <a:rPr lang="en-GB" b="1" dirty="0" smtClean="0"/>
              <a:t> son los </a:t>
            </a:r>
            <a:r>
              <a:rPr lang="en-GB" b="1" dirty="0" err="1" smtClean="0"/>
              <a:t>deportes</a:t>
            </a:r>
            <a:r>
              <a:rPr lang="en-GB" b="1" dirty="0" smtClean="0"/>
              <a:t> </a:t>
            </a:r>
            <a:r>
              <a:rPr lang="en-GB" b="1" dirty="0" err="1" smtClean="0"/>
              <a:t>más</a:t>
            </a:r>
            <a:r>
              <a:rPr lang="en-GB" b="1" dirty="0" smtClean="0"/>
              <a:t> </a:t>
            </a:r>
            <a:r>
              <a:rPr lang="en-GB" b="1" dirty="0" err="1" smtClean="0"/>
              <a:t>populares</a:t>
            </a:r>
            <a:r>
              <a:rPr lang="en-GB" b="1" dirty="0" smtClean="0"/>
              <a:t> en </a:t>
            </a:r>
            <a:r>
              <a:rPr lang="en-GB" b="1" dirty="0" err="1" smtClean="0"/>
              <a:t>Inglaterra</a:t>
            </a:r>
            <a:r>
              <a:rPr lang="en-GB" b="1" dirty="0" smtClean="0"/>
              <a:t>?  ¿Y en </a:t>
            </a:r>
            <a:r>
              <a:rPr lang="en-GB" b="1" dirty="0" err="1" smtClean="0"/>
              <a:t>España</a:t>
            </a:r>
            <a:r>
              <a:rPr lang="en-GB" b="1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4" name="Picture 27" descr="Soccer - Player 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28" y="1556792"/>
            <a:ext cx="1395412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0" descr="Volleyball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00068"/>
            <a:ext cx="1152128" cy="189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50780"/>
            <a:ext cx="1643063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33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7544" y="116632"/>
            <a:ext cx="5616624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 smtClean="0">
                <a:solidFill>
                  <a:srgbClr val="FFFFCC"/>
                </a:solidFill>
                <a:latin typeface="Century Gothic" pitchFamily="34" charset="0"/>
              </a:rPr>
              <a:t>Los </a:t>
            </a:r>
            <a:r>
              <a:rPr lang="en-GB" sz="3200" b="1" dirty="0" err="1" smtClean="0">
                <a:solidFill>
                  <a:srgbClr val="FFFFCC"/>
                </a:solidFill>
                <a:latin typeface="Century Gothic" pitchFamily="34" charset="0"/>
              </a:rPr>
              <a:t>deportes</a:t>
            </a:r>
            <a:endParaRPr lang="en-GB" sz="3200" b="1" dirty="0">
              <a:solidFill>
                <a:srgbClr val="FFFFCC"/>
              </a:solidFill>
              <a:latin typeface="Century Gothic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158437"/>
              </p:ext>
            </p:extLst>
          </p:nvPr>
        </p:nvGraphicFramePr>
        <p:xfrm>
          <a:off x="395536" y="692696"/>
          <a:ext cx="8568952" cy="59046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68952"/>
              </a:tblGrid>
              <a:tr h="772962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1 ¿</a:t>
                      </a:r>
                      <a:r>
                        <a:rPr lang="en-GB" sz="2000" b="1" dirty="0" err="1" smtClean="0"/>
                        <a:t>Qué</a:t>
                      </a:r>
                      <a:r>
                        <a:rPr lang="en-GB" sz="2000" b="1" dirty="0" smtClean="0"/>
                        <a:t> </a:t>
                      </a:r>
                      <a:r>
                        <a:rPr lang="en-GB" sz="2000" b="1" dirty="0" err="1" smtClean="0"/>
                        <a:t>deportes</a:t>
                      </a:r>
                      <a:r>
                        <a:rPr lang="en-GB" sz="2000" b="1" dirty="0" smtClean="0"/>
                        <a:t> </a:t>
                      </a:r>
                      <a:r>
                        <a:rPr lang="en-GB" sz="2000" b="1" dirty="0" err="1" smtClean="0"/>
                        <a:t>haces</a:t>
                      </a:r>
                      <a:r>
                        <a:rPr lang="en-GB" sz="2000" b="1" dirty="0" smtClean="0"/>
                        <a:t> en el </a:t>
                      </a:r>
                      <a:r>
                        <a:rPr lang="en-GB" sz="2000" b="1" dirty="0" err="1" smtClean="0"/>
                        <a:t>colegio</a:t>
                      </a:r>
                      <a:r>
                        <a:rPr lang="en-GB" sz="2000" b="1" dirty="0" smtClean="0"/>
                        <a:t>?</a:t>
                      </a:r>
                      <a:r>
                        <a:rPr lang="en-GB" sz="2000" dirty="0" smtClean="0"/>
                        <a:t/>
                      </a:r>
                      <a:br>
                        <a:rPr lang="en-GB" sz="2000" dirty="0" smtClean="0"/>
                      </a:br>
                      <a:r>
                        <a:rPr lang="en-GB" sz="2000" i="1" dirty="0" err="1" smtClean="0"/>
                        <a:t>Por</a:t>
                      </a:r>
                      <a:r>
                        <a:rPr lang="en-GB" sz="2000" i="1" dirty="0" smtClean="0"/>
                        <a:t> </a:t>
                      </a:r>
                      <a:r>
                        <a:rPr lang="en-GB" sz="2000" i="1" dirty="0" err="1" smtClean="0"/>
                        <a:t>ejemplo</a:t>
                      </a:r>
                      <a:r>
                        <a:rPr lang="en-GB" sz="2000" i="1" dirty="0" smtClean="0"/>
                        <a:t>:  En el </a:t>
                      </a:r>
                      <a:r>
                        <a:rPr lang="en-GB" sz="2000" i="1" dirty="0" err="1" smtClean="0"/>
                        <a:t>cole</a:t>
                      </a:r>
                      <a:r>
                        <a:rPr lang="en-GB" sz="2000" i="1" dirty="0" smtClean="0"/>
                        <a:t> </a:t>
                      </a:r>
                      <a:r>
                        <a:rPr lang="en-GB" sz="2000" i="1" dirty="0" err="1" smtClean="0"/>
                        <a:t>juego</a:t>
                      </a:r>
                      <a:r>
                        <a:rPr lang="en-GB" sz="2000" i="1" dirty="0" smtClean="0"/>
                        <a:t> al… y al…..  </a:t>
                      </a:r>
                      <a:r>
                        <a:rPr lang="en-GB" sz="2000" i="1" dirty="0" err="1" smtClean="0"/>
                        <a:t>También</a:t>
                      </a:r>
                      <a:r>
                        <a:rPr lang="en-GB" sz="2000" i="1" dirty="0" smtClean="0"/>
                        <a:t> </a:t>
                      </a:r>
                      <a:r>
                        <a:rPr lang="en-GB" sz="2000" i="1" dirty="0" err="1" smtClean="0"/>
                        <a:t>practico</a:t>
                      </a:r>
                      <a:r>
                        <a:rPr lang="en-GB" sz="2000" i="1" dirty="0" smtClean="0"/>
                        <a:t> el.. .y la…</a:t>
                      </a:r>
                      <a:endParaRPr lang="en-GB" sz="2000" i="1" dirty="0"/>
                    </a:p>
                  </a:txBody>
                  <a:tcPr/>
                </a:tc>
              </a:tr>
              <a:tr h="735554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</a:tr>
              <a:tr h="1109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dirty="0" smtClean="0"/>
                        <a:t>2 </a:t>
                      </a:r>
                      <a:r>
                        <a:rPr lang="en-GB" sz="2000" b="1" dirty="0" smtClean="0"/>
                        <a:t>¿</a:t>
                      </a:r>
                      <a:r>
                        <a:rPr lang="en-GB" sz="2000" b="1" dirty="0" err="1" smtClean="0"/>
                        <a:t>Qué</a:t>
                      </a:r>
                      <a:r>
                        <a:rPr lang="en-GB" sz="2000" b="1" dirty="0" smtClean="0"/>
                        <a:t> </a:t>
                      </a:r>
                      <a:r>
                        <a:rPr lang="en-GB" sz="2000" b="1" dirty="0" err="1" smtClean="0"/>
                        <a:t>deportes</a:t>
                      </a:r>
                      <a:r>
                        <a:rPr lang="en-GB" sz="2000" b="1" dirty="0" smtClean="0"/>
                        <a:t> </a:t>
                      </a:r>
                      <a:r>
                        <a:rPr lang="en-GB" sz="2000" b="1" dirty="0" err="1" smtClean="0"/>
                        <a:t>hiciste</a:t>
                      </a:r>
                      <a:r>
                        <a:rPr lang="en-GB" sz="2000" b="1" dirty="0" smtClean="0"/>
                        <a:t> la</a:t>
                      </a:r>
                      <a:r>
                        <a:rPr lang="en-GB" sz="2000" b="1" baseline="0" dirty="0" smtClean="0"/>
                        <a:t> </a:t>
                      </a:r>
                      <a:r>
                        <a:rPr lang="en-GB" sz="2000" b="1" baseline="0" dirty="0" err="1" smtClean="0"/>
                        <a:t>semana</a:t>
                      </a:r>
                      <a:r>
                        <a:rPr lang="en-GB" sz="2000" b="1" baseline="0" dirty="0" smtClean="0"/>
                        <a:t> </a:t>
                      </a:r>
                      <a:r>
                        <a:rPr lang="en-GB" sz="2000" b="1" baseline="0" dirty="0" err="1" smtClean="0"/>
                        <a:t>pasada</a:t>
                      </a:r>
                      <a:r>
                        <a:rPr lang="en-GB" sz="2000" b="1" baseline="0" dirty="0" smtClean="0"/>
                        <a:t> en el </a:t>
                      </a:r>
                      <a:r>
                        <a:rPr lang="en-GB" sz="2000" b="1" baseline="0" dirty="0" err="1" smtClean="0"/>
                        <a:t>cole</a:t>
                      </a:r>
                      <a:r>
                        <a:rPr lang="en-GB" sz="2000" b="1" dirty="0" smtClean="0"/>
                        <a:t>? ¿Y el fin de </a:t>
                      </a:r>
                      <a:r>
                        <a:rPr lang="en-GB" sz="2000" b="1" dirty="0" err="1" smtClean="0"/>
                        <a:t>semana</a:t>
                      </a:r>
                      <a:r>
                        <a:rPr lang="en-GB" sz="2000" b="1" dirty="0" smtClean="0"/>
                        <a:t> </a:t>
                      </a:r>
                      <a:r>
                        <a:rPr lang="en-GB" sz="2000" b="1" dirty="0" err="1" smtClean="0"/>
                        <a:t>pasado</a:t>
                      </a:r>
                      <a:r>
                        <a:rPr lang="en-GB" sz="2000" b="1" dirty="0" smtClean="0"/>
                        <a:t>?</a:t>
                      </a:r>
                      <a:r>
                        <a:rPr lang="en-GB" sz="2000" dirty="0" smtClean="0"/>
                        <a:t/>
                      </a:r>
                      <a:br>
                        <a:rPr lang="en-GB" sz="2000" dirty="0" smtClean="0"/>
                      </a:br>
                      <a:r>
                        <a:rPr lang="en-GB" sz="2000" i="1" dirty="0" err="1" smtClean="0"/>
                        <a:t>Por</a:t>
                      </a:r>
                      <a:r>
                        <a:rPr lang="en-GB" sz="2000" i="1" dirty="0" smtClean="0"/>
                        <a:t> </a:t>
                      </a:r>
                      <a:r>
                        <a:rPr lang="en-GB" sz="2000" i="1" dirty="0" err="1" smtClean="0"/>
                        <a:t>ejemplo</a:t>
                      </a:r>
                      <a:r>
                        <a:rPr lang="en-GB" sz="2000" i="1" dirty="0" smtClean="0"/>
                        <a:t>:  La </a:t>
                      </a:r>
                      <a:r>
                        <a:rPr lang="en-GB" sz="2000" i="1" dirty="0" err="1" smtClean="0"/>
                        <a:t>semana</a:t>
                      </a:r>
                      <a:r>
                        <a:rPr lang="en-GB" sz="2000" i="1" dirty="0" smtClean="0"/>
                        <a:t> </a:t>
                      </a:r>
                      <a:r>
                        <a:rPr lang="en-GB" sz="2000" i="1" dirty="0" err="1" smtClean="0"/>
                        <a:t>pasada</a:t>
                      </a:r>
                      <a:r>
                        <a:rPr lang="en-GB" sz="2000" i="1" dirty="0" smtClean="0"/>
                        <a:t> </a:t>
                      </a:r>
                      <a:r>
                        <a:rPr lang="en-GB" sz="2000" i="1" dirty="0" err="1" smtClean="0"/>
                        <a:t>hice</a:t>
                      </a:r>
                      <a:r>
                        <a:rPr lang="en-GB" sz="2000" i="1" baseline="0" dirty="0" smtClean="0"/>
                        <a:t> …. Y el fin de </a:t>
                      </a:r>
                      <a:r>
                        <a:rPr lang="en-GB" sz="2000" i="1" baseline="0" dirty="0" err="1" smtClean="0"/>
                        <a:t>semana</a:t>
                      </a:r>
                      <a:r>
                        <a:rPr lang="en-GB" sz="2000" i="1" baseline="0" dirty="0" smtClean="0"/>
                        <a:t> </a:t>
                      </a:r>
                      <a:r>
                        <a:rPr lang="en-GB" sz="2000" i="1" baseline="0" dirty="0" err="1" smtClean="0"/>
                        <a:t>jugué</a:t>
                      </a:r>
                      <a:r>
                        <a:rPr lang="en-GB" sz="2000" i="1" baseline="0" dirty="0" smtClean="0"/>
                        <a:t> al ….</a:t>
                      </a:r>
                      <a:endParaRPr lang="en-GB" sz="2000" b="1" i="0" dirty="0" smtClean="0"/>
                    </a:p>
                  </a:txBody>
                  <a:tcPr/>
                </a:tc>
              </a:tr>
              <a:tr h="735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i="1" dirty="0" smtClean="0"/>
                    </a:p>
                  </a:txBody>
                  <a:tcPr/>
                </a:tc>
              </a:tr>
              <a:tr h="7729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3 ¿</a:t>
                      </a:r>
                      <a:r>
                        <a:rPr lang="en-GB" sz="2000" b="1" dirty="0" err="1" smtClean="0"/>
                        <a:t>Qué</a:t>
                      </a:r>
                      <a:r>
                        <a:rPr lang="en-GB" sz="2000" b="1" dirty="0" smtClean="0"/>
                        <a:t> </a:t>
                      </a:r>
                      <a:r>
                        <a:rPr lang="en-GB" sz="2000" b="1" dirty="0" err="1" smtClean="0"/>
                        <a:t>deportes</a:t>
                      </a:r>
                      <a:r>
                        <a:rPr lang="en-GB" sz="2000" b="1" dirty="0" smtClean="0"/>
                        <a:t> </a:t>
                      </a:r>
                      <a:r>
                        <a:rPr lang="en-GB" sz="2000" b="1" dirty="0" err="1" smtClean="0"/>
                        <a:t>te</a:t>
                      </a:r>
                      <a:r>
                        <a:rPr lang="en-GB" sz="2000" b="1" dirty="0" smtClean="0"/>
                        <a:t> </a:t>
                      </a:r>
                      <a:r>
                        <a:rPr lang="en-GB" sz="2000" b="1" dirty="0" err="1" smtClean="0"/>
                        <a:t>gustan</a:t>
                      </a:r>
                      <a:r>
                        <a:rPr lang="en-GB" sz="2000" b="1" dirty="0" smtClean="0"/>
                        <a:t> / no </a:t>
                      </a:r>
                      <a:r>
                        <a:rPr lang="en-GB" sz="2000" b="1" dirty="0" err="1" smtClean="0"/>
                        <a:t>te</a:t>
                      </a:r>
                      <a:r>
                        <a:rPr lang="en-GB" sz="2000" b="1" dirty="0" smtClean="0"/>
                        <a:t> </a:t>
                      </a:r>
                      <a:r>
                        <a:rPr lang="en-GB" sz="2000" b="1" dirty="0" err="1" smtClean="0"/>
                        <a:t>gustan</a:t>
                      </a:r>
                      <a:r>
                        <a:rPr lang="en-GB" sz="2000" b="1" dirty="0" smtClean="0"/>
                        <a:t>?</a:t>
                      </a:r>
                      <a:br>
                        <a:rPr lang="en-GB" sz="2000" b="1" dirty="0" smtClean="0"/>
                      </a:br>
                      <a:r>
                        <a:rPr lang="en-GB" sz="2000" i="1" dirty="0" smtClean="0"/>
                        <a:t>(</a:t>
                      </a:r>
                      <a:r>
                        <a:rPr lang="en-GB" sz="2000" i="1" dirty="0" err="1" smtClean="0"/>
                        <a:t>Por</a:t>
                      </a:r>
                      <a:r>
                        <a:rPr lang="en-GB" sz="2000" i="1" dirty="0" smtClean="0"/>
                        <a:t> </a:t>
                      </a:r>
                      <a:r>
                        <a:rPr lang="en-GB" sz="2000" i="1" dirty="0" err="1" smtClean="0"/>
                        <a:t>ejemplo</a:t>
                      </a:r>
                      <a:r>
                        <a:rPr lang="en-GB" sz="2000" i="1" dirty="0" smtClean="0"/>
                        <a:t>:</a:t>
                      </a:r>
                      <a:r>
                        <a:rPr lang="en-GB" sz="2000" i="1" baseline="0" dirty="0" smtClean="0"/>
                        <a:t>  Me </a:t>
                      </a:r>
                      <a:r>
                        <a:rPr lang="en-GB" sz="2000" i="1" baseline="0" dirty="0" err="1" smtClean="0"/>
                        <a:t>gustan</a:t>
                      </a:r>
                      <a:r>
                        <a:rPr lang="en-GB" sz="2000" i="1" baseline="0" dirty="0" smtClean="0"/>
                        <a:t> el……..y el………. </a:t>
                      </a:r>
                      <a:r>
                        <a:rPr lang="en-GB" sz="2000" i="1" baseline="0" dirty="0" err="1" smtClean="0"/>
                        <a:t>pero</a:t>
                      </a:r>
                      <a:r>
                        <a:rPr lang="en-GB" sz="2000" i="1" baseline="0" dirty="0" smtClean="0"/>
                        <a:t> no me </a:t>
                      </a:r>
                      <a:r>
                        <a:rPr lang="en-GB" sz="2000" i="1" baseline="0" dirty="0" err="1" smtClean="0"/>
                        <a:t>gusta</a:t>
                      </a:r>
                      <a:r>
                        <a:rPr lang="en-GB" sz="2000" i="1" baseline="0" dirty="0" smtClean="0"/>
                        <a:t> mucho/nada el….</a:t>
                      </a:r>
                      <a:endParaRPr lang="en-GB" sz="2000" i="1" dirty="0" smtClean="0"/>
                    </a:p>
                  </a:txBody>
                  <a:tcPr/>
                </a:tc>
              </a:tr>
              <a:tr h="502611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</a:tr>
              <a:tr h="7729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4 ¿</a:t>
                      </a:r>
                      <a:r>
                        <a:rPr lang="en-GB" sz="2000" b="1" dirty="0" err="1" smtClean="0"/>
                        <a:t>Prefieres</a:t>
                      </a:r>
                      <a:r>
                        <a:rPr lang="en-GB" sz="2000" b="1" baseline="0" dirty="0" smtClean="0"/>
                        <a:t> los </a:t>
                      </a:r>
                      <a:r>
                        <a:rPr lang="en-GB" sz="2000" b="1" baseline="0" dirty="0" err="1" smtClean="0"/>
                        <a:t>deportes</a:t>
                      </a:r>
                      <a:r>
                        <a:rPr lang="en-GB" sz="2000" b="1" baseline="0" dirty="0" smtClean="0"/>
                        <a:t> de </a:t>
                      </a:r>
                      <a:r>
                        <a:rPr lang="en-GB" sz="2000" b="1" baseline="0" dirty="0" err="1" smtClean="0"/>
                        <a:t>equipo</a:t>
                      </a:r>
                      <a:r>
                        <a:rPr lang="en-GB" sz="2000" b="1" baseline="0" dirty="0" smtClean="0"/>
                        <a:t> o los </a:t>
                      </a:r>
                      <a:r>
                        <a:rPr lang="en-GB" sz="2000" b="1" baseline="0" dirty="0" err="1" smtClean="0"/>
                        <a:t>deportes</a:t>
                      </a:r>
                      <a:r>
                        <a:rPr lang="en-GB" sz="2000" b="1" baseline="0" dirty="0" smtClean="0"/>
                        <a:t> </a:t>
                      </a:r>
                      <a:r>
                        <a:rPr lang="en-GB" sz="2000" b="1" baseline="0" dirty="0" err="1" smtClean="0"/>
                        <a:t>individuales</a:t>
                      </a:r>
                      <a:r>
                        <a:rPr lang="en-GB" sz="2000" b="1" dirty="0" smtClean="0"/>
                        <a:t>? ¿</a:t>
                      </a:r>
                      <a:r>
                        <a:rPr lang="en-GB" sz="2000" b="1" dirty="0" err="1" smtClean="0"/>
                        <a:t>Por</a:t>
                      </a:r>
                      <a:r>
                        <a:rPr lang="en-GB" sz="2000" b="1" dirty="0" smtClean="0"/>
                        <a:t> </a:t>
                      </a:r>
                      <a:r>
                        <a:rPr lang="en-GB" sz="2000" b="1" dirty="0" err="1" smtClean="0"/>
                        <a:t>qué</a:t>
                      </a:r>
                      <a:r>
                        <a:rPr lang="en-GB" sz="2000" b="1" dirty="0" smtClean="0"/>
                        <a:t>?</a:t>
                      </a:r>
                      <a:br>
                        <a:rPr lang="en-GB" sz="2000" b="1" dirty="0" smtClean="0"/>
                      </a:br>
                      <a:r>
                        <a:rPr lang="en-GB" sz="2000" i="1" dirty="0" smtClean="0"/>
                        <a:t>(</a:t>
                      </a:r>
                      <a:r>
                        <a:rPr lang="en-GB" sz="2000" i="1" dirty="0" err="1" smtClean="0"/>
                        <a:t>Por</a:t>
                      </a:r>
                      <a:r>
                        <a:rPr lang="en-GB" sz="2000" i="1" dirty="0" smtClean="0"/>
                        <a:t> </a:t>
                      </a:r>
                      <a:r>
                        <a:rPr lang="en-GB" sz="2000" i="1" dirty="0" err="1" smtClean="0"/>
                        <a:t>ejemplo</a:t>
                      </a:r>
                      <a:r>
                        <a:rPr lang="en-GB" sz="2000" i="1" dirty="0" smtClean="0"/>
                        <a:t>: </a:t>
                      </a:r>
                      <a:r>
                        <a:rPr lang="en-GB" sz="2000" i="1" dirty="0" err="1" smtClean="0"/>
                        <a:t>Prefiero</a:t>
                      </a:r>
                      <a:r>
                        <a:rPr lang="en-GB" sz="2000" i="1" dirty="0" smtClean="0"/>
                        <a:t>……. </a:t>
                      </a:r>
                      <a:r>
                        <a:rPr lang="en-GB" sz="2000" i="1" dirty="0" err="1" smtClean="0"/>
                        <a:t>porque</a:t>
                      </a:r>
                      <a:r>
                        <a:rPr lang="en-GB" sz="2000" i="1" dirty="0" smtClean="0"/>
                        <a:t>….)</a:t>
                      </a:r>
                    </a:p>
                  </a:txBody>
                  <a:tcPr/>
                </a:tc>
              </a:tr>
              <a:tr h="502611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408" y="1634416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3600" dirty="0" smtClean="0"/>
              <a:t>Why do I mark your work?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3600" dirty="0" smtClean="0"/>
              <a:t>What should your response be?  </a:t>
            </a:r>
          </a:p>
          <a:p>
            <a:r>
              <a:rPr lang="en-GB" sz="3600" dirty="0" smtClean="0"/>
              <a:t>i.e. what should you do when you get your work back?</a:t>
            </a:r>
            <a:endParaRPr lang="en-GB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97000"/>
            <a:ext cx="2736304" cy="282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170" y="3964275"/>
            <a:ext cx="2816870" cy="275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38" y="260648"/>
            <a:ext cx="1659259" cy="248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54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234152"/>
              </p:ext>
            </p:extLst>
          </p:nvPr>
        </p:nvGraphicFramePr>
        <p:xfrm>
          <a:off x="323528" y="116632"/>
          <a:ext cx="8568952" cy="57606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68952"/>
              </a:tblGrid>
              <a:tr h="10507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5 ¿</a:t>
                      </a:r>
                      <a:r>
                        <a:rPr lang="en-GB" sz="2000" b="1" dirty="0" err="1" smtClean="0"/>
                        <a:t>Qué</a:t>
                      </a:r>
                      <a:r>
                        <a:rPr lang="en-GB" sz="2000" b="1" dirty="0" smtClean="0"/>
                        <a:t> </a:t>
                      </a:r>
                      <a:r>
                        <a:rPr lang="en-GB" sz="2000" b="1" dirty="0" err="1" smtClean="0"/>
                        <a:t>deporte</a:t>
                      </a:r>
                      <a:r>
                        <a:rPr lang="en-GB" sz="2000" b="1" dirty="0" smtClean="0"/>
                        <a:t> </a:t>
                      </a:r>
                      <a:r>
                        <a:rPr lang="en-GB" sz="2000" b="1" dirty="0" err="1" smtClean="0"/>
                        <a:t>olímpico</a:t>
                      </a:r>
                      <a:r>
                        <a:rPr lang="en-GB" sz="2000" b="1" dirty="0" smtClean="0"/>
                        <a:t> </a:t>
                      </a:r>
                      <a:r>
                        <a:rPr lang="en-GB" sz="2000" b="1" dirty="0" err="1" smtClean="0"/>
                        <a:t>te</a:t>
                      </a:r>
                      <a:r>
                        <a:rPr lang="en-GB" sz="2000" b="1" dirty="0" smtClean="0"/>
                        <a:t> </a:t>
                      </a:r>
                      <a:r>
                        <a:rPr lang="en-GB" sz="2000" b="1" dirty="0" err="1" smtClean="0"/>
                        <a:t>gustaría</a:t>
                      </a:r>
                      <a:r>
                        <a:rPr lang="en-GB" sz="2000" b="1" dirty="0" smtClean="0"/>
                        <a:t> </a:t>
                      </a:r>
                      <a:r>
                        <a:rPr lang="en-GB" sz="2000" b="1" dirty="0" err="1" smtClean="0"/>
                        <a:t>más</a:t>
                      </a:r>
                      <a:r>
                        <a:rPr lang="en-GB" sz="2000" b="1" dirty="0" smtClean="0"/>
                        <a:t> </a:t>
                      </a:r>
                      <a:r>
                        <a:rPr lang="en-GB" sz="2000" b="1" dirty="0" err="1" smtClean="0"/>
                        <a:t>ver</a:t>
                      </a:r>
                      <a:r>
                        <a:rPr lang="en-GB" sz="2000" b="1" baseline="0" dirty="0" smtClean="0"/>
                        <a:t> o </a:t>
                      </a:r>
                      <a:r>
                        <a:rPr lang="en-GB" sz="2000" b="1" baseline="0" dirty="0" err="1" smtClean="0"/>
                        <a:t>probar</a:t>
                      </a:r>
                      <a:r>
                        <a:rPr lang="en-GB" sz="2000" b="1" baseline="0" dirty="0" smtClean="0"/>
                        <a:t>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i="1" dirty="0" err="1" smtClean="0"/>
                        <a:t>Por</a:t>
                      </a:r>
                      <a:r>
                        <a:rPr lang="en-GB" sz="2000" i="1" dirty="0" smtClean="0"/>
                        <a:t> </a:t>
                      </a:r>
                      <a:r>
                        <a:rPr lang="en-GB" sz="2000" i="1" dirty="0" err="1" smtClean="0"/>
                        <a:t>ejemplo</a:t>
                      </a:r>
                      <a:r>
                        <a:rPr lang="en-GB" sz="2000" i="1" dirty="0" smtClean="0"/>
                        <a:t>:  Me </a:t>
                      </a:r>
                      <a:r>
                        <a:rPr lang="en-GB" sz="2000" i="1" dirty="0" err="1" smtClean="0"/>
                        <a:t>gustaría</a:t>
                      </a:r>
                      <a:r>
                        <a:rPr lang="en-GB" sz="2000" i="1" dirty="0" smtClean="0"/>
                        <a:t> </a:t>
                      </a:r>
                      <a:r>
                        <a:rPr lang="en-GB" sz="2000" i="1" dirty="0" err="1" smtClean="0"/>
                        <a:t>ver</a:t>
                      </a:r>
                      <a:r>
                        <a:rPr lang="en-GB" sz="2000" i="1" dirty="0" smtClean="0"/>
                        <a:t>……….. y</a:t>
                      </a:r>
                      <a:r>
                        <a:rPr lang="en-GB" sz="2000" i="1" baseline="0" dirty="0" smtClean="0"/>
                        <a:t> me </a:t>
                      </a:r>
                      <a:r>
                        <a:rPr lang="en-GB" sz="2000" i="1" baseline="0" dirty="0" err="1" smtClean="0"/>
                        <a:t>gustaría</a:t>
                      </a:r>
                      <a:r>
                        <a:rPr lang="en-GB" sz="2000" i="1" baseline="0" dirty="0" smtClean="0"/>
                        <a:t> </a:t>
                      </a:r>
                      <a:r>
                        <a:rPr lang="en-GB" sz="2000" i="1" baseline="0" dirty="0" err="1" smtClean="0"/>
                        <a:t>probar</a:t>
                      </a:r>
                      <a:r>
                        <a:rPr lang="en-GB" sz="2000" i="1" baseline="0" dirty="0" smtClean="0"/>
                        <a:t> … </a:t>
                      </a:r>
                      <a:r>
                        <a:rPr lang="en-GB" sz="2000" i="1" baseline="0" dirty="0" err="1" smtClean="0"/>
                        <a:t>porque</a:t>
                      </a:r>
                      <a:r>
                        <a:rPr lang="en-GB" sz="2000" i="1" baseline="0" dirty="0" smtClean="0"/>
                        <a:t>….</a:t>
                      </a:r>
                      <a:endParaRPr lang="en-GB" sz="2000" i="1" dirty="0" smtClean="0"/>
                    </a:p>
                  </a:txBody>
                  <a:tcPr/>
                </a:tc>
              </a:tr>
              <a:tr h="683216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</a:tr>
              <a:tr h="10507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6 ¿Hay un </a:t>
                      </a:r>
                      <a:r>
                        <a:rPr lang="en-GB" sz="2000" b="1" dirty="0" err="1" smtClean="0"/>
                        <a:t>deportista</a:t>
                      </a:r>
                      <a:r>
                        <a:rPr lang="en-GB" sz="2000" b="1" dirty="0" smtClean="0"/>
                        <a:t> a </a:t>
                      </a:r>
                      <a:r>
                        <a:rPr lang="en-GB" sz="2000" b="1" dirty="0" err="1" smtClean="0"/>
                        <a:t>quién</a:t>
                      </a:r>
                      <a:r>
                        <a:rPr lang="en-GB" sz="2000" b="1" dirty="0" smtClean="0"/>
                        <a:t> </a:t>
                      </a:r>
                      <a:r>
                        <a:rPr lang="en-GB" sz="2000" b="1" dirty="0" err="1" smtClean="0"/>
                        <a:t>admiras</a:t>
                      </a:r>
                      <a:r>
                        <a:rPr lang="en-GB" sz="2000" b="1" dirty="0" smtClean="0"/>
                        <a:t>?</a:t>
                      </a:r>
                      <a:r>
                        <a:rPr lang="en-GB" sz="2000" b="1" baseline="0" dirty="0" smtClean="0"/>
                        <a:t/>
                      </a:r>
                      <a:br>
                        <a:rPr lang="en-GB" sz="2000" b="1" baseline="0" dirty="0" smtClean="0"/>
                      </a:br>
                      <a:r>
                        <a:rPr lang="en-GB" sz="2000" i="1" baseline="0" dirty="0" err="1" smtClean="0"/>
                        <a:t>Por</a:t>
                      </a:r>
                      <a:r>
                        <a:rPr lang="en-GB" sz="2000" i="1" baseline="0" dirty="0" smtClean="0"/>
                        <a:t> </a:t>
                      </a:r>
                      <a:r>
                        <a:rPr lang="en-GB" sz="2000" i="1" baseline="0" dirty="0" err="1" smtClean="0"/>
                        <a:t>ejemplo</a:t>
                      </a:r>
                      <a:r>
                        <a:rPr lang="en-GB" sz="2000" i="1" baseline="0" dirty="0" smtClean="0"/>
                        <a:t>:  </a:t>
                      </a:r>
                      <a:r>
                        <a:rPr lang="en-GB" sz="2000" i="1" baseline="0" dirty="0" err="1" smtClean="0"/>
                        <a:t>Sí</a:t>
                      </a:r>
                      <a:r>
                        <a:rPr lang="en-GB" sz="2000" i="1" baseline="0" dirty="0" smtClean="0"/>
                        <a:t>, </a:t>
                      </a:r>
                      <a:r>
                        <a:rPr lang="en-GB" sz="2000" i="1" baseline="0" dirty="0" err="1" smtClean="0"/>
                        <a:t>admiro</a:t>
                      </a:r>
                      <a:r>
                        <a:rPr lang="en-GB" sz="2000" i="1" baseline="0" dirty="0" smtClean="0"/>
                        <a:t> mucho a …………..</a:t>
                      </a:r>
                      <a:r>
                        <a:rPr lang="en-GB" sz="2000" i="1" baseline="0" dirty="0" err="1" smtClean="0"/>
                        <a:t>porque</a:t>
                      </a:r>
                      <a:r>
                        <a:rPr lang="en-GB" sz="2000" i="1" baseline="0" dirty="0" smtClean="0"/>
                        <a:t>…..</a:t>
                      </a:r>
                      <a:endParaRPr lang="en-GB" sz="2000" i="1" dirty="0" smtClean="0"/>
                    </a:p>
                  </a:txBody>
                  <a:tcPr/>
                </a:tc>
              </a:tr>
              <a:tr h="10507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i="1" dirty="0" smtClean="0"/>
                    </a:p>
                  </a:txBody>
                  <a:tcPr/>
                </a:tc>
              </a:tr>
              <a:tr h="1242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7 ¿</a:t>
                      </a:r>
                      <a:r>
                        <a:rPr lang="en-GB" sz="2000" b="1" dirty="0" err="1" smtClean="0"/>
                        <a:t>Cuáles</a:t>
                      </a:r>
                      <a:r>
                        <a:rPr lang="en-GB" sz="2000" b="1" dirty="0" smtClean="0"/>
                        <a:t> son los </a:t>
                      </a:r>
                      <a:r>
                        <a:rPr lang="en-GB" sz="2000" b="1" dirty="0" err="1" smtClean="0"/>
                        <a:t>deportes</a:t>
                      </a:r>
                      <a:r>
                        <a:rPr lang="en-GB" sz="2000" b="1" dirty="0" smtClean="0"/>
                        <a:t> </a:t>
                      </a:r>
                      <a:r>
                        <a:rPr lang="en-GB" sz="2000" b="1" dirty="0" err="1" smtClean="0"/>
                        <a:t>más</a:t>
                      </a:r>
                      <a:r>
                        <a:rPr lang="en-GB" sz="2000" b="1" dirty="0" smtClean="0"/>
                        <a:t> </a:t>
                      </a:r>
                      <a:r>
                        <a:rPr lang="en-GB" sz="2000" b="1" dirty="0" err="1" smtClean="0"/>
                        <a:t>populares</a:t>
                      </a:r>
                      <a:r>
                        <a:rPr lang="en-GB" sz="2000" b="1" dirty="0" smtClean="0"/>
                        <a:t> en </a:t>
                      </a:r>
                      <a:r>
                        <a:rPr lang="en-GB" sz="2000" b="1" dirty="0" err="1" smtClean="0"/>
                        <a:t>Inglaterra</a:t>
                      </a:r>
                      <a:r>
                        <a:rPr lang="en-GB" sz="2000" b="1" dirty="0" smtClean="0"/>
                        <a:t>?  ¿Y en </a:t>
                      </a:r>
                      <a:r>
                        <a:rPr lang="en-GB" sz="2000" b="1" dirty="0" err="1" smtClean="0"/>
                        <a:t>España</a:t>
                      </a:r>
                      <a:r>
                        <a:rPr lang="en-GB" sz="2000" b="1" dirty="0" smtClean="0"/>
                        <a:t>?</a:t>
                      </a:r>
                      <a:br>
                        <a:rPr lang="en-GB" sz="2000" b="1" dirty="0" smtClean="0"/>
                      </a:br>
                      <a:r>
                        <a:rPr lang="en-GB" sz="2000" i="1" baseline="0" dirty="0" err="1" smtClean="0"/>
                        <a:t>Por</a:t>
                      </a:r>
                      <a:r>
                        <a:rPr lang="en-GB" sz="2000" i="1" baseline="0" dirty="0" smtClean="0"/>
                        <a:t> </a:t>
                      </a:r>
                      <a:r>
                        <a:rPr lang="en-GB" sz="2000" i="1" baseline="0" dirty="0" err="1" smtClean="0"/>
                        <a:t>ejemplo</a:t>
                      </a:r>
                      <a:r>
                        <a:rPr lang="en-GB" sz="2000" i="1" baseline="0" dirty="0" smtClean="0"/>
                        <a:t>:  En </a:t>
                      </a:r>
                      <a:r>
                        <a:rPr lang="en-GB" sz="2000" i="1" baseline="0" dirty="0" err="1" smtClean="0"/>
                        <a:t>Inglaterra</a:t>
                      </a:r>
                      <a:r>
                        <a:rPr lang="en-GB" sz="2000" i="1" baseline="0" dirty="0" smtClean="0"/>
                        <a:t> los </a:t>
                      </a:r>
                      <a:r>
                        <a:rPr lang="en-GB" sz="2000" i="1" baseline="0" dirty="0" err="1" smtClean="0"/>
                        <a:t>deportes</a:t>
                      </a:r>
                      <a:r>
                        <a:rPr lang="en-GB" sz="2000" i="1" baseline="0" dirty="0" smtClean="0"/>
                        <a:t> </a:t>
                      </a:r>
                      <a:r>
                        <a:rPr lang="en-GB" sz="2000" i="1" baseline="0" dirty="0" err="1" smtClean="0"/>
                        <a:t>más</a:t>
                      </a:r>
                      <a:r>
                        <a:rPr lang="en-GB" sz="2000" i="1" baseline="0" dirty="0" smtClean="0"/>
                        <a:t> </a:t>
                      </a:r>
                      <a:r>
                        <a:rPr lang="en-GB" sz="2000" i="1" baseline="0" dirty="0" err="1" smtClean="0"/>
                        <a:t>populares</a:t>
                      </a:r>
                      <a:r>
                        <a:rPr lang="en-GB" sz="2000" i="1" baseline="0" dirty="0" smtClean="0"/>
                        <a:t> son el </a:t>
                      </a:r>
                      <a:r>
                        <a:rPr lang="en-GB" sz="2000" i="1" baseline="0" dirty="0" err="1" smtClean="0"/>
                        <a:t>fútbol</a:t>
                      </a:r>
                      <a:r>
                        <a:rPr lang="en-GB" sz="2000" i="1" baseline="0" dirty="0" smtClean="0"/>
                        <a:t>, el </a:t>
                      </a:r>
                      <a:r>
                        <a:rPr lang="en-GB" sz="2000" i="1" baseline="0" dirty="0" err="1" smtClean="0"/>
                        <a:t>críquet</a:t>
                      </a:r>
                      <a:r>
                        <a:rPr lang="en-GB" sz="2000" i="1" baseline="0" dirty="0" smtClean="0"/>
                        <a:t> y el rugby </a:t>
                      </a:r>
                      <a:r>
                        <a:rPr lang="en-GB" sz="2000" i="1" baseline="0" dirty="0" err="1" smtClean="0"/>
                        <a:t>pero</a:t>
                      </a:r>
                      <a:r>
                        <a:rPr lang="en-GB" sz="2000" i="1" baseline="0" dirty="0" smtClean="0"/>
                        <a:t> en </a:t>
                      </a:r>
                      <a:r>
                        <a:rPr lang="en-GB" sz="2000" i="1" baseline="0" dirty="0" err="1" smtClean="0"/>
                        <a:t>España</a:t>
                      </a:r>
                      <a:r>
                        <a:rPr lang="en-GB" sz="2000" i="1" baseline="0" dirty="0" smtClean="0"/>
                        <a:t>…..</a:t>
                      </a:r>
                      <a:endParaRPr lang="en-GB" sz="2000" b="1" dirty="0" smtClean="0"/>
                    </a:p>
                  </a:txBody>
                  <a:tcPr/>
                </a:tc>
              </a:tr>
              <a:tr h="683216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8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4" t="52381" b="20952"/>
          <a:stretch/>
        </p:blipFill>
        <p:spPr>
          <a:xfrm>
            <a:off x="617746" y="285293"/>
            <a:ext cx="7986701" cy="3432246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11560" y="3933055"/>
            <a:ext cx="7992888" cy="1200329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5.  Me </a:t>
            </a:r>
            <a:r>
              <a:rPr lang="en-GB" sz="2400" dirty="0" err="1" smtClean="0"/>
              <a:t>gustaría</a:t>
            </a:r>
            <a:r>
              <a:rPr lang="en-GB" sz="2400" dirty="0" smtClean="0"/>
              <a:t> </a:t>
            </a:r>
            <a:r>
              <a:rPr lang="en-GB" sz="2400" dirty="0" err="1" smtClean="0"/>
              <a:t>ver</a:t>
            </a:r>
            <a:r>
              <a:rPr lang="en-GB" sz="2400" dirty="0" smtClean="0"/>
              <a:t> el </a:t>
            </a:r>
            <a:r>
              <a:rPr lang="en-GB" sz="2400" dirty="0" err="1" smtClean="0"/>
              <a:t>atletismo</a:t>
            </a:r>
            <a:r>
              <a:rPr lang="en-GB" sz="2400" dirty="0" smtClean="0"/>
              <a:t> y me </a:t>
            </a:r>
            <a:r>
              <a:rPr lang="en-GB" sz="2400" dirty="0" err="1" smtClean="0"/>
              <a:t>gustaría</a:t>
            </a:r>
            <a:r>
              <a:rPr lang="en-GB" sz="2400" dirty="0" smtClean="0"/>
              <a:t> </a:t>
            </a:r>
            <a:r>
              <a:rPr lang="en-GB" sz="2400" dirty="0" err="1" smtClean="0"/>
              <a:t>probar</a:t>
            </a:r>
            <a:r>
              <a:rPr lang="en-GB" sz="2400" dirty="0" smtClean="0"/>
              <a:t> el hockey </a:t>
            </a:r>
            <a:r>
              <a:rPr lang="en-GB" sz="2400" dirty="0" err="1" smtClean="0"/>
              <a:t>porque</a:t>
            </a:r>
            <a:r>
              <a:rPr lang="en-GB" sz="2400" dirty="0" smtClean="0"/>
              <a:t> </a:t>
            </a:r>
            <a:r>
              <a:rPr lang="en-GB" sz="2400" dirty="0" err="1" smtClean="0"/>
              <a:t>es</a:t>
            </a:r>
            <a:r>
              <a:rPr lang="en-GB" sz="2400" dirty="0" smtClean="0"/>
              <a:t> un </a:t>
            </a:r>
            <a:r>
              <a:rPr lang="en-GB" sz="2400" dirty="0" err="1" smtClean="0"/>
              <a:t>deporte</a:t>
            </a:r>
            <a:r>
              <a:rPr lang="en-GB" sz="2400" dirty="0" smtClean="0"/>
              <a:t> </a:t>
            </a:r>
            <a:r>
              <a:rPr lang="en-GB" sz="2400" dirty="0" err="1" smtClean="0"/>
              <a:t>que</a:t>
            </a:r>
            <a:r>
              <a:rPr lang="en-GB" sz="2400" dirty="0" smtClean="0"/>
              <a:t> me </a:t>
            </a:r>
            <a:r>
              <a:rPr lang="en-GB" sz="2400" dirty="0" err="1" smtClean="0"/>
              <a:t>interesa</a:t>
            </a:r>
            <a:r>
              <a:rPr lang="en-GB" sz="2400" dirty="0" smtClean="0"/>
              <a:t> </a:t>
            </a:r>
            <a:r>
              <a:rPr lang="en-GB" sz="2400" dirty="0" err="1" smtClean="0"/>
              <a:t>porque</a:t>
            </a:r>
            <a:r>
              <a:rPr lang="en-GB" sz="2400" dirty="0" smtClean="0"/>
              <a:t> </a:t>
            </a:r>
            <a:r>
              <a:rPr lang="en-GB" sz="2400" dirty="0" err="1" smtClean="0"/>
              <a:t>es</a:t>
            </a:r>
            <a:r>
              <a:rPr lang="en-GB" sz="2400" dirty="0" smtClean="0"/>
              <a:t> </a:t>
            </a:r>
            <a:r>
              <a:rPr lang="en-GB" sz="2400" dirty="0" err="1" smtClean="0"/>
              <a:t>muy</a:t>
            </a:r>
            <a:r>
              <a:rPr lang="en-GB" sz="2400" dirty="0" smtClean="0"/>
              <a:t> </a:t>
            </a:r>
            <a:r>
              <a:rPr lang="en-GB" sz="2400" dirty="0" err="1" smtClean="0"/>
              <a:t>rápido</a:t>
            </a:r>
            <a:r>
              <a:rPr lang="en-GB" sz="2400" dirty="0" smtClean="0"/>
              <a:t> y </a:t>
            </a:r>
            <a:r>
              <a:rPr lang="en-GB" sz="2400" dirty="0" err="1" smtClean="0"/>
              <a:t>emocionante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611560" y="4437113"/>
            <a:ext cx="7992887" cy="6962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67544" y="537321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Why do I mark your work?</a:t>
            </a:r>
            <a:br>
              <a:rPr lang="en-GB" sz="2400" dirty="0" smtClean="0"/>
            </a:br>
            <a:r>
              <a:rPr lang="en-GB" sz="2400" dirty="0" smtClean="0"/>
              <a:t>What should your response be?  i.e. what should you do when you get your work back?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9903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59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868927"/>
              </p:ext>
            </p:extLst>
          </p:nvPr>
        </p:nvGraphicFramePr>
        <p:xfrm>
          <a:off x="0" y="0"/>
          <a:ext cx="9144000" cy="6882765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GCSE Assessment criteria (speaking component - Edexcel)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648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01" name="Group 77"/>
          <p:cNvGraphicFramePr>
            <a:graphicFrameLocks noGrp="1"/>
          </p:cNvGraphicFramePr>
          <p:nvPr/>
        </p:nvGraphicFramePr>
        <p:xfrm>
          <a:off x="0" y="476250"/>
          <a:ext cx="9144000" cy="6381751"/>
        </p:xfrm>
        <a:graphic>
          <a:graphicData uri="http://schemas.openxmlformats.org/drawingml/2006/table">
            <a:tbl>
              <a:tblPr/>
              <a:tblGrid>
                <a:gridCol w="8604250"/>
                <a:gridCol w="539750"/>
              </a:tblGrid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Communicates comprehensive and detailed information related to chosen stimulus 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Interacts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very well 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Speaks very confidently and with spontaneity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Frequently 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takes initiative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 and 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develops elaborate responses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No difficulty in expressing and explaining a range of ideas and points of view. 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Very little or no hesitation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Able to 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deal with unpredictable elements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 without difficulty.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16-18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Communicates detailed and relevant information related to chosen visual/topic/stimulus. 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Interacts well.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/>
                      </a:r>
                      <a:b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Speaks confidently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Takes initiative 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and develops 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more elaborate responses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Has little difficulty expressing and explaining ideas and points of view. 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Little hesitation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and little or no prompting necessary.</a:t>
                      </a:r>
                      <a:b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Able to deal with 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unpredictable elements with some success.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12-15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1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Communicates relevant information related to the chosen stimulus but with some obvious omissions. 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Some interaction. 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Able to participate in familiar, straightforward discussion and conversation, but experiences problems with more complex question forms. 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Conveys opinions, but rarely expands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Some hesitation</a:t>
                      </a:r>
                      <a:b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Able to deal with some unpredictable elements.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8-11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Limited communication related to chosen visual/topic/stimulus. Some coherence in unambiguous presentation of simple information and opinions, but responses very limited. Very hesitant and reliant on teacher-examiner prompting. 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Able to deal with isolated unpredictable elements.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Minimal description of chosen stimulus. Conveys little relevant information in 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minimal responses (mainly one word) 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Largely disjointed and unconnected ideas. 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Very limited comprehension of basic questions.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Wholly-reliant on teacher-examiner prompting..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1-3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2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custardcream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14375" y="1714500"/>
            <a:ext cx="7858125" cy="708025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schemeClr val="bg1"/>
                </a:solidFill>
                <a:latin typeface="Calibri" pitchFamily="34" charset="0"/>
              </a:rPr>
              <a:t>Me </a:t>
            </a:r>
            <a:r>
              <a:rPr lang="en-GB" sz="4000" b="1" dirty="0" err="1" smtClean="0">
                <a:solidFill>
                  <a:schemeClr val="bg1"/>
                </a:solidFill>
                <a:latin typeface="Calibri" pitchFamily="34" charset="0"/>
              </a:rPr>
              <a:t>gusta</a:t>
            </a:r>
            <a:r>
              <a:rPr lang="en-GB" sz="4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  <a:latin typeface="Calibri" pitchFamily="34" charset="0"/>
              </a:rPr>
              <a:t>ir</a:t>
            </a:r>
            <a:r>
              <a:rPr lang="en-GB" sz="4000" b="1" dirty="0" smtClean="0">
                <a:solidFill>
                  <a:schemeClr val="bg1"/>
                </a:solidFill>
                <a:latin typeface="Calibri" pitchFamily="34" charset="0"/>
              </a:rPr>
              <a:t> al cine…….</a:t>
            </a:r>
            <a:endParaRPr lang="en-US" sz="4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4375" y="2727325"/>
            <a:ext cx="7858125" cy="708025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schemeClr val="bg1"/>
                </a:solidFill>
                <a:latin typeface="Calibri" pitchFamily="34" charset="0"/>
              </a:rPr>
              <a:t>En el </a:t>
            </a:r>
            <a:r>
              <a:rPr lang="en-GB" sz="4000" b="1" dirty="0" err="1" smtClean="0">
                <a:solidFill>
                  <a:schemeClr val="bg1"/>
                </a:solidFill>
                <a:latin typeface="Calibri" pitchFamily="34" charset="0"/>
              </a:rPr>
              <a:t>cole</a:t>
            </a:r>
            <a:r>
              <a:rPr lang="en-GB" sz="4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  <a:latin typeface="Calibri" pitchFamily="34" charset="0"/>
              </a:rPr>
              <a:t>juego</a:t>
            </a:r>
            <a:r>
              <a:rPr lang="en-GB" sz="4000" b="1" dirty="0" smtClean="0">
                <a:solidFill>
                  <a:schemeClr val="bg1"/>
                </a:solidFill>
                <a:latin typeface="Calibri" pitchFamily="34" charset="0"/>
              </a:rPr>
              <a:t> al </a:t>
            </a:r>
            <a:r>
              <a:rPr lang="en-GB" sz="4000" b="1" dirty="0" err="1" smtClean="0">
                <a:solidFill>
                  <a:schemeClr val="bg1"/>
                </a:solidFill>
                <a:latin typeface="Calibri" pitchFamily="34" charset="0"/>
              </a:rPr>
              <a:t>fútbol</a:t>
            </a:r>
            <a:r>
              <a:rPr lang="en-GB" sz="4000" b="1" dirty="0" smtClean="0">
                <a:solidFill>
                  <a:schemeClr val="bg1"/>
                </a:solidFill>
                <a:latin typeface="Calibri" pitchFamily="34" charset="0"/>
              </a:rPr>
              <a:t>…...</a:t>
            </a:r>
            <a:endParaRPr lang="en-US" sz="4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2938" y="3929063"/>
            <a:ext cx="7858125" cy="708025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schemeClr val="bg1"/>
                </a:solidFill>
                <a:latin typeface="Calibri" pitchFamily="34" charset="0"/>
              </a:rPr>
              <a:t>Mi</a:t>
            </a:r>
            <a:r>
              <a:rPr lang="en-GB" sz="4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  <a:latin typeface="Calibri" pitchFamily="34" charset="0"/>
              </a:rPr>
              <a:t>programa</a:t>
            </a:r>
            <a:r>
              <a:rPr lang="en-GB" sz="4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  <a:latin typeface="Calibri" pitchFamily="34" charset="0"/>
              </a:rPr>
              <a:t>favorito</a:t>
            </a:r>
            <a:r>
              <a:rPr lang="en-GB" sz="4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  <a:latin typeface="Calibri" pitchFamily="34" charset="0"/>
              </a:rPr>
              <a:t>es</a:t>
            </a:r>
            <a:r>
              <a:rPr lang="en-GB" sz="4000" b="1" dirty="0" smtClean="0">
                <a:solidFill>
                  <a:schemeClr val="bg1"/>
                </a:solidFill>
                <a:latin typeface="Calibri" pitchFamily="34" charset="0"/>
              </a:rPr>
              <a:t>….</a:t>
            </a:r>
            <a:endParaRPr lang="en-US" sz="4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42" name="TextBox 5"/>
          <p:cNvSpPr txBox="1">
            <a:spLocks noChangeArrowheads="1"/>
          </p:cNvSpPr>
          <p:nvPr/>
        </p:nvSpPr>
        <p:spPr bwMode="auto">
          <a:xfrm>
            <a:off x="500063" y="285750"/>
            <a:ext cx="82153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4400" b="1" dirty="0">
                <a:solidFill>
                  <a:schemeClr val="bg1"/>
                </a:solidFill>
              </a:rPr>
              <a:t>Pimp my </a:t>
            </a:r>
            <a:r>
              <a:rPr lang="en-GB" sz="4400" b="1" dirty="0" smtClean="0">
                <a:solidFill>
                  <a:schemeClr val="bg1"/>
                </a:solidFill>
              </a:rPr>
              <a:t>Spanish!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44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24" y="1052736"/>
            <a:ext cx="8697156" cy="2321412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83568" y="3501008"/>
            <a:ext cx="7992888" cy="193899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  <a:r>
              <a:rPr lang="en-GB" sz="2400" dirty="0" smtClean="0"/>
              <a:t>.  </a:t>
            </a:r>
            <a:r>
              <a:rPr lang="en-GB" sz="2400" dirty="0" err="1" smtClean="0"/>
              <a:t>Mi</a:t>
            </a:r>
            <a:r>
              <a:rPr lang="en-GB" sz="2400" dirty="0" smtClean="0"/>
              <a:t> </a:t>
            </a:r>
            <a:r>
              <a:rPr lang="en-GB" sz="2400" dirty="0" err="1" smtClean="0"/>
              <a:t>programa</a:t>
            </a:r>
            <a:r>
              <a:rPr lang="en-GB" sz="2400" dirty="0" smtClean="0"/>
              <a:t> </a:t>
            </a:r>
            <a:r>
              <a:rPr lang="en-GB" sz="2400" dirty="0" err="1" smtClean="0"/>
              <a:t>favorito</a:t>
            </a:r>
            <a:r>
              <a:rPr lang="en-GB" sz="2400" dirty="0" smtClean="0"/>
              <a:t> </a:t>
            </a:r>
            <a:r>
              <a:rPr lang="en-GB" sz="2400" dirty="0" err="1" smtClean="0"/>
              <a:t>es</a:t>
            </a:r>
            <a:r>
              <a:rPr lang="en-GB" sz="2400" dirty="0" smtClean="0"/>
              <a:t> </a:t>
            </a:r>
            <a:r>
              <a:rPr lang="en-GB" sz="2400" dirty="0" err="1" smtClean="0"/>
              <a:t>Inbetweeners</a:t>
            </a:r>
            <a:r>
              <a:rPr lang="en-GB" sz="2400" dirty="0" smtClean="0"/>
              <a:t> </a:t>
            </a:r>
            <a:r>
              <a:rPr lang="en-GB" sz="2400" dirty="0" err="1" smtClean="0"/>
              <a:t>porque</a:t>
            </a:r>
            <a:r>
              <a:rPr lang="en-GB" sz="2400" dirty="0" smtClean="0"/>
              <a:t> </a:t>
            </a:r>
            <a:r>
              <a:rPr lang="en-GB" sz="2400" dirty="0" err="1" smtClean="0"/>
              <a:t>es</a:t>
            </a:r>
            <a:r>
              <a:rPr lang="en-GB" sz="2400" dirty="0" smtClean="0"/>
              <a:t> </a:t>
            </a:r>
            <a:r>
              <a:rPr lang="en-GB" sz="2400" dirty="0" err="1" smtClean="0"/>
              <a:t>muy</a:t>
            </a:r>
            <a:r>
              <a:rPr lang="en-GB" sz="2400" dirty="0" smtClean="0"/>
              <a:t> </a:t>
            </a:r>
            <a:r>
              <a:rPr lang="en-GB" sz="2400" dirty="0" err="1" smtClean="0"/>
              <a:t>gracioso</a:t>
            </a:r>
            <a:r>
              <a:rPr lang="en-GB" sz="2400" dirty="0" smtClean="0"/>
              <a:t> y me </a:t>
            </a:r>
            <a:r>
              <a:rPr lang="en-GB" sz="2400" dirty="0" err="1" smtClean="0"/>
              <a:t>hace</a:t>
            </a:r>
            <a:r>
              <a:rPr lang="en-GB" sz="2400" dirty="0" smtClean="0"/>
              <a:t> </a:t>
            </a:r>
            <a:r>
              <a:rPr lang="en-GB" sz="2400" dirty="0" err="1" smtClean="0"/>
              <a:t>reír</a:t>
            </a:r>
            <a:r>
              <a:rPr lang="en-GB" sz="2400" dirty="0" smtClean="0"/>
              <a:t>.  </a:t>
            </a:r>
            <a:r>
              <a:rPr lang="en-GB" sz="2400" dirty="0" err="1" smtClean="0"/>
              <a:t>Tiene</a:t>
            </a:r>
            <a:r>
              <a:rPr lang="en-GB" sz="2400" dirty="0" smtClean="0"/>
              <a:t> </a:t>
            </a:r>
            <a:r>
              <a:rPr lang="en-GB" sz="2400" dirty="0" err="1" smtClean="0"/>
              <a:t>lugar</a:t>
            </a:r>
            <a:r>
              <a:rPr lang="en-GB" sz="2400" dirty="0" smtClean="0"/>
              <a:t> en </a:t>
            </a:r>
            <a:r>
              <a:rPr lang="en-GB" sz="2400" dirty="0" err="1" smtClean="0"/>
              <a:t>Inglaterra</a:t>
            </a:r>
            <a:r>
              <a:rPr lang="en-GB" sz="2400" dirty="0" smtClean="0"/>
              <a:t> y </a:t>
            </a:r>
            <a:r>
              <a:rPr lang="en-GB" sz="2400" dirty="0" err="1" smtClean="0"/>
              <a:t>trata</a:t>
            </a:r>
            <a:r>
              <a:rPr lang="en-GB" sz="2400" dirty="0" smtClean="0"/>
              <a:t> de la </a:t>
            </a:r>
            <a:r>
              <a:rPr lang="en-GB" sz="2400" dirty="0" err="1" smtClean="0"/>
              <a:t>vida</a:t>
            </a:r>
            <a:r>
              <a:rPr lang="en-GB" sz="2400" dirty="0" smtClean="0"/>
              <a:t> de los </a:t>
            </a:r>
            <a:r>
              <a:rPr lang="en-GB" sz="2400" dirty="0" err="1" smtClean="0"/>
              <a:t>jóvenes</a:t>
            </a:r>
            <a:r>
              <a:rPr lang="en-GB" sz="2400" dirty="0" smtClean="0"/>
              <a:t> </a:t>
            </a:r>
            <a:r>
              <a:rPr lang="en-GB" sz="2400" dirty="0" err="1" smtClean="0"/>
              <a:t>que</a:t>
            </a:r>
            <a:r>
              <a:rPr lang="en-GB" sz="2400" dirty="0" smtClean="0"/>
              <a:t> van al </a:t>
            </a:r>
            <a:r>
              <a:rPr lang="en-GB" sz="2400" dirty="0" err="1" smtClean="0"/>
              <a:t>instituto</a:t>
            </a:r>
            <a:r>
              <a:rPr lang="en-GB" sz="2400" dirty="0" smtClean="0"/>
              <a:t>.  </a:t>
            </a:r>
            <a:r>
              <a:rPr lang="en-GB" sz="2400" dirty="0" err="1" smtClean="0"/>
              <a:t>También</a:t>
            </a:r>
            <a:r>
              <a:rPr lang="en-GB" sz="2400" dirty="0" smtClean="0"/>
              <a:t> </a:t>
            </a:r>
            <a:r>
              <a:rPr lang="en-GB" sz="2400" dirty="0" err="1" smtClean="0"/>
              <a:t>es</a:t>
            </a:r>
            <a:r>
              <a:rPr lang="en-GB" sz="2400" dirty="0" smtClean="0"/>
              <a:t> un </a:t>
            </a:r>
            <a:r>
              <a:rPr lang="en-GB" sz="2400" dirty="0" err="1" smtClean="0"/>
              <a:t>programa</a:t>
            </a:r>
            <a:r>
              <a:rPr lang="en-GB" sz="2400" dirty="0" smtClean="0"/>
              <a:t> </a:t>
            </a:r>
            <a:r>
              <a:rPr lang="en-GB" sz="2400" dirty="0" err="1" smtClean="0"/>
              <a:t>para</a:t>
            </a:r>
            <a:r>
              <a:rPr lang="en-GB" sz="2400" dirty="0" smtClean="0"/>
              <a:t> </a:t>
            </a:r>
            <a:r>
              <a:rPr lang="en-GB" sz="2400" dirty="0" err="1" smtClean="0"/>
              <a:t>jóvenes</a:t>
            </a:r>
            <a:r>
              <a:rPr lang="en-GB" sz="2400" dirty="0" smtClean="0"/>
              <a:t>.  Me </a:t>
            </a:r>
            <a:r>
              <a:rPr lang="en-GB" sz="2400" dirty="0" err="1" smtClean="0"/>
              <a:t>encanta</a:t>
            </a:r>
            <a:r>
              <a:rPr lang="en-GB" sz="2400" dirty="0" smtClean="0"/>
              <a:t> </a:t>
            </a:r>
            <a:r>
              <a:rPr lang="en-GB" sz="2400" dirty="0" err="1" smtClean="0"/>
              <a:t>porque</a:t>
            </a:r>
            <a:r>
              <a:rPr lang="en-GB" sz="2400" dirty="0" smtClean="0"/>
              <a:t> me </a:t>
            </a:r>
            <a:r>
              <a:rPr lang="en-GB" sz="2400" dirty="0" err="1" smtClean="0"/>
              <a:t>hace</a:t>
            </a:r>
            <a:r>
              <a:rPr lang="en-GB" sz="2400" dirty="0" smtClean="0"/>
              <a:t> </a:t>
            </a:r>
            <a:r>
              <a:rPr lang="en-GB" sz="2400" dirty="0" err="1" smtClean="0"/>
              <a:t>reír</a:t>
            </a:r>
            <a:r>
              <a:rPr lang="en-GB" sz="2400" dirty="0" smtClean="0"/>
              <a:t> y me </a:t>
            </a:r>
            <a:r>
              <a:rPr lang="en-GB" sz="2400" dirty="0" err="1" smtClean="0"/>
              <a:t>gustan</a:t>
            </a:r>
            <a:r>
              <a:rPr lang="en-GB" sz="2400" dirty="0" smtClean="0"/>
              <a:t> los </a:t>
            </a:r>
            <a:r>
              <a:rPr lang="en-GB" sz="2400" dirty="0" err="1" smtClean="0"/>
              <a:t>programas</a:t>
            </a:r>
            <a:r>
              <a:rPr lang="en-GB" sz="2400" dirty="0" smtClean="0"/>
              <a:t> </a:t>
            </a:r>
            <a:r>
              <a:rPr lang="en-GB" sz="2400" dirty="0" err="1" smtClean="0"/>
              <a:t>cómicos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329614" y="18864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4.  Describe </a:t>
            </a:r>
            <a:r>
              <a:rPr lang="en-GB" sz="2400" b="1" dirty="0" err="1"/>
              <a:t>tu</a:t>
            </a:r>
            <a:r>
              <a:rPr lang="en-GB" sz="2400" b="1" dirty="0"/>
              <a:t> </a:t>
            </a:r>
            <a:r>
              <a:rPr lang="en-GB" sz="2400" b="1" dirty="0" err="1"/>
              <a:t>programa</a:t>
            </a:r>
            <a:r>
              <a:rPr lang="en-GB" sz="2400" b="1" dirty="0"/>
              <a:t> </a:t>
            </a:r>
            <a:r>
              <a:rPr lang="en-GB" sz="2400" b="1" dirty="0" err="1"/>
              <a:t>favorito</a:t>
            </a:r>
            <a:r>
              <a:rPr lang="en-GB" sz="2400" b="1" dirty="0"/>
              <a:t> (extended answer - ¿</a:t>
            </a:r>
            <a:r>
              <a:rPr lang="en-GB" sz="2400" b="1" dirty="0" err="1"/>
              <a:t>Dónde</a:t>
            </a:r>
            <a:r>
              <a:rPr lang="en-GB" sz="2400" b="1" dirty="0"/>
              <a:t> </a:t>
            </a:r>
            <a:r>
              <a:rPr lang="en-GB" sz="2400" b="1" dirty="0" err="1"/>
              <a:t>tiene</a:t>
            </a:r>
            <a:r>
              <a:rPr lang="en-GB" sz="2400" b="1" dirty="0"/>
              <a:t> </a:t>
            </a:r>
            <a:r>
              <a:rPr lang="en-GB" sz="2400" b="1" dirty="0" err="1"/>
              <a:t>lugar</a:t>
            </a:r>
            <a:r>
              <a:rPr lang="en-GB" sz="2400" b="1" dirty="0"/>
              <a:t>?  ¿De </a:t>
            </a:r>
            <a:r>
              <a:rPr lang="en-GB" sz="2400" b="1" dirty="0" err="1"/>
              <a:t>qué</a:t>
            </a:r>
            <a:r>
              <a:rPr lang="en-GB" sz="2400" b="1" dirty="0"/>
              <a:t> </a:t>
            </a:r>
            <a:r>
              <a:rPr lang="en-GB" sz="2400" b="1" dirty="0" err="1"/>
              <a:t>trata</a:t>
            </a:r>
            <a:r>
              <a:rPr lang="en-GB" sz="2400" b="1" dirty="0"/>
              <a:t>? ¿Para </a:t>
            </a:r>
            <a:r>
              <a:rPr lang="en-GB" sz="2400" b="1" dirty="0" err="1"/>
              <a:t>quién</a:t>
            </a:r>
            <a:r>
              <a:rPr lang="en-GB" sz="2400" b="1" dirty="0"/>
              <a:t> </a:t>
            </a:r>
            <a:r>
              <a:rPr lang="en-GB" sz="2400" b="1" dirty="0" err="1"/>
              <a:t>es</a:t>
            </a:r>
            <a:r>
              <a:rPr lang="en-GB" sz="2400" b="1" dirty="0"/>
              <a:t>? ¿</a:t>
            </a:r>
            <a:r>
              <a:rPr lang="en-GB" sz="2400" b="1" dirty="0" err="1"/>
              <a:t>Por</a:t>
            </a:r>
            <a:r>
              <a:rPr lang="en-GB" sz="2400" b="1" dirty="0"/>
              <a:t> </a:t>
            </a:r>
            <a:r>
              <a:rPr lang="en-GB" sz="2400" b="1" dirty="0" err="1"/>
              <a:t>qué</a:t>
            </a:r>
            <a:r>
              <a:rPr lang="en-GB" sz="2400" b="1" dirty="0"/>
              <a:t> </a:t>
            </a:r>
            <a:r>
              <a:rPr lang="en-GB" sz="2400" b="1" dirty="0" err="1"/>
              <a:t>te</a:t>
            </a:r>
            <a:r>
              <a:rPr lang="en-GB" sz="2400" b="1" dirty="0"/>
              <a:t> </a:t>
            </a:r>
            <a:r>
              <a:rPr lang="en-GB" sz="2400" b="1" dirty="0" err="1"/>
              <a:t>gusta</a:t>
            </a:r>
            <a:r>
              <a:rPr lang="en-GB" sz="2400" b="1" dirty="0"/>
              <a:t>?)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551723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Why do I mark your work?</a:t>
            </a:r>
            <a:br>
              <a:rPr lang="en-GB" sz="2400" dirty="0" smtClean="0"/>
            </a:br>
            <a:r>
              <a:rPr lang="en-GB" sz="2400" dirty="0" smtClean="0"/>
              <a:t>What should your response be?  i.e. what should you do when you get your work back?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692392" y="3501008"/>
            <a:ext cx="7992887" cy="19389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89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59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632538"/>
              </p:ext>
            </p:extLst>
          </p:nvPr>
        </p:nvGraphicFramePr>
        <p:xfrm>
          <a:off x="0" y="0"/>
          <a:ext cx="9144000" cy="6882765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GCSE Assessment criteria (speaking component - Edexcel)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648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01" name="Group 77"/>
          <p:cNvGraphicFramePr>
            <a:graphicFrameLocks noGrp="1"/>
          </p:cNvGraphicFramePr>
          <p:nvPr/>
        </p:nvGraphicFramePr>
        <p:xfrm>
          <a:off x="0" y="476250"/>
          <a:ext cx="9144000" cy="6381751"/>
        </p:xfrm>
        <a:graphic>
          <a:graphicData uri="http://schemas.openxmlformats.org/drawingml/2006/table">
            <a:tbl>
              <a:tblPr/>
              <a:tblGrid>
                <a:gridCol w="8604250"/>
                <a:gridCol w="539750"/>
              </a:tblGrid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Communicates comprehensive and detailed information related to chosen stimulus 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Interacts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very well 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Speaks very confidently and with spontaneity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Frequently 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takes initiative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 and 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develops elaborate responses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No difficulty in expressing and explaining a range of ideas and points of view. 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Very little or no hesitation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Able to 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deal with unpredictable elements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 without difficulty.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16-18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Communicates detailed and relevant information related to chosen visual/topic/stimulus. 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Interacts well.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/>
                      </a:r>
                      <a:b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Speaks confidently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Takes initiative 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and develops 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more elaborate responses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Has little difficulty expressing and explaining ideas and points of view. 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Little hesitation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and little or no prompting necessary.</a:t>
                      </a:r>
                      <a:b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Able to deal with 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unpredictable elements with some success.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12-15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1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Communicates relevant information related to the chosen stimulus but with some obvious omissions. 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Some interaction. 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Able to participate in familiar, straightforward discussion and conversation, but experiences problems with more complex question forms. 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Conveys opinions, but rarely expands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Some hesitation</a:t>
                      </a:r>
                      <a:b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Able to deal with some unpredictable elements.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8-11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Limited communication related to chosen visual/topic/stimulus. Some coherence in unambiguous presentation of simple information and opinions, but responses very limited. Very hesitant and reliant on teacher-examiner prompting. 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Able to deal with isolated unpredictable elements.</a:t>
                      </a:r>
                      <a:endParaRPr kumimoji="0" 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Minimal description of chosen stimulus. Conveys little relevant information in 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minimal responses (mainly one word) 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Largely disjointed and unconnected ideas. 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Very limited comprehension of basic questions.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Wholly-reliant on teacher-examiner prompting..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1-3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95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3936454" cy="462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1800" y="3364621"/>
            <a:ext cx="34311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err="1" smtClean="0">
                <a:solidFill>
                  <a:srgbClr val="FFFFCC"/>
                </a:solidFill>
              </a:rPr>
              <a:t>saco</a:t>
            </a:r>
            <a:r>
              <a:rPr lang="en-GB" sz="4800" b="1" dirty="0" smtClean="0">
                <a:solidFill>
                  <a:srgbClr val="FFFFCC"/>
                </a:solidFill>
              </a:rPr>
              <a:t> </a:t>
            </a:r>
            <a:r>
              <a:rPr lang="en-GB" sz="4800" b="1" dirty="0" err="1">
                <a:solidFill>
                  <a:srgbClr val="FFFFCC"/>
                </a:solidFill>
              </a:rPr>
              <a:t>mágico</a:t>
            </a:r>
            <a:r>
              <a:rPr lang="en-GB" sz="4800" b="1" dirty="0">
                <a:solidFill>
                  <a:srgbClr val="FFFFCC"/>
                </a:solidFill>
              </a:rPr>
              <a:t> </a:t>
            </a:r>
            <a:endParaRPr lang="en-GB" sz="4800" dirty="0">
              <a:solidFill>
                <a:srgbClr val="FFFFCC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7822"/>
            <a:ext cx="4265274" cy="426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89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84" y="548680"/>
            <a:ext cx="7292335" cy="394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879" y="4725143"/>
            <a:ext cx="8496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/>
              <a:t>The ‘snowball’ effect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370319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1546</Words>
  <Application>Microsoft Office PowerPoint</Application>
  <PresentationFormat>On-screen Show (4:3)</PresentationFormat>
  <Paragraphs>175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Hoy vamos a…</vt:lpstr>
      <vt:lpstr>La tele y el cine</vt:lpstr>
      <vt:lpstr>PowerPoint Presentation</vt:lpstr>
      <vt:lpstr>PowerPoint Presentation</vt:lpstr>
      <vt:lpstr>PowerPoint Presentation</vt:lpstr>
      <vt:lpstr>Tiempo libre</vt:lpstr>
      <vt:lpstr>Los deportes</vt:lpstr>
      <vt:lpstr>PowerPoint Presentation</vt:lpstr>
      <vt:lpstr>PowerPoint Presentation</vt:lpstr>
    </vt:vector>
  </TitlesOfParts>
  <Company>Comberton Village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46</cp:revision>
  <cp:lastPrinted>2011-10-31T11:53:38Z</cp:lastPrinted>
  <dcterms:created xsi:type="dcterms:W3CDTF">2011-10-30T15:11:14Z</dcterms:created>
  <dcterms:modified xsi:type="dcterms:W3CDTF">2011-11-02T20:59:58Z</dcterms:modified>
</cp:coreProperties>
</file>