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6" r:id="rId2"/>
    <p:sldId id="268" r:id="rId3"/>
    <p:sldId id="271" r:id="rId4"/>
    <p:sldId id="270" r:id="rId5"/>
    <p:sldId id="274" r:id="rId6"/>
    <p:sldId id="275" r:id="rId7"/>
    <p:sldId id="272" r:id="rId8"/>
    <p:sldId id="276" r:id="rId9"/>
    <p:sldId id="277" r:id="rId10"/>
    <p:sldId id="257" r:id="rId11"/>
    <p:sldId id="258" r:id="rId12"/>
    <p:sldId id="259" r:id="rId13"/>
    <p:sldId id="261" r:id="rId14"/>
    <p:sldId id="262" r:id="rId15"/>
    <p:sldId id="263" r:id="rId16"/>
    <p:sldId id="265"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EC87CD-B6DD-4BED-B4FA-188FB0463696}" type="datetimeFigureOut">
              <a:rPr lang="fr-FR" smtClean="0"/>
              <a:t>12/11/2012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B8BED-599F-4C1D-B444-F537483E5016}" type="slidenum">
              <a:rPr lang="fr-FR" smtClean="0"/>
              <a:t>‹#›</a:t>
            </a:fld>
            <a:endParaRPr lang="fr-FR"/>
          </a:p>
        </p:txBody>
      </p:sp>
    </p:spTree>
    <p:extLst>
      <p:ext uri="{BB962C8B-B14F-4D97-AF65-F5344CB8AC3E}">
        <p14:creationId xmlns:p14="http://schemas.microsoft.com/office/powerpoint/2010/main" val="646973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hablar</a:t>
            </a:r>
            <a:r>
              <a:rPr lang="en-GB" dirty="0" smtClean="0"/>
              <a:t> = work in small</a:t>
            </a:r>
            <a:r>
              <a:rPr lang="en-GB" baseline="0" dirty="0" smtClean="0"/>
              <a:t> group with me practising discussion about future plans</a:t>
            </a:r>
            <a:br>
              <a:rPr lang="en-GB" baseline="0" dirty="0" smtClean="0"/>
            </a:br>
            <a:r>
              <a:rPr lang="en-GB" baseline="0" dirty="0" smtClean="0"/>
              <a:t>leer = doing a past GCSE set of questions on work and school</a:t>
            </a:r>
            <a:br>
              <a:rPr lang="en-GB" baseline="0" dirty="0" smtClean="0"/>
            </a:br>
            <a:r>
              <a:rPr lang="en-GB" baseline="0" dirty="0" err="1" smtClean="0"/>
              <a:t>ordenadores</a:t>
            </a:r>
            <a:r>
              <a:rPr lang="en-GB" baseline="0" dirty="0" smtClean="0"/>
              <a:t> = languages on line (material on jobs)</a:t>
            </a:r>
            <a:endParaRPr lang="fr-FR" dirty="0"/>
          </a:p>
        </p:txBody>
      </p:sp>
      <p:sp>
        <p:nvSpPr>
          <p:cNvPr id="4" name="Slide Number Placeholder 3"/>
          <p:cNvSpPr>
            <a:spLocks noGrp="1"/>
          </p:cNvSpPr>
          <p:nvPr>
            <p:ph type="sldNum" sz="quarter" idx="10"/>
          </p:nvPr>
        </p:nvSpPr>
        <p:spPr/>
        <p:txBody>
          <a:bodyPr/>
          <a:lstStyle/>
          <a:p>
            <a:fld id="{D1DB8BED-599F-4C1D-B444-F537483E5016}" type="slidenum">
              <a:rPr lang="fr-FR" smtClean="0"/>
              <a:t>5</a:t>
            </a:fld>
            <a:endParaRPr lang="fr-FR"/>
          </a:p>
        </p:txBody>
      </p:sp>
    </p:spTree>
    <p:extLst>
      <p:ext uri="{BB962C8B-B14F-4D97-AF65-F5344CB8AC3E}">
        <p14:creationId xmlns:p14="http://schemas.microsoft.com/office/powerpoint/2010/main" val="1080580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DDDDA252-274C-4A4C-9CDC-980C1F0BF963}" type="datetimeFigureOut">
              <a:rPr lang="fr-FR" smtClean="0"/>
              <a:t>12/11/2012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53798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DDDA252-274C-4A4C-9CDC-980C1F0BF963}" type="datetimeFigureOut">
              <a:rPr lang="fr-FR" smtClean="0"/>
              <a:t>12/11/2012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203766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DDDA252-274C-4A4C-9CDC-980C1F0BF963}" type="datetimeFigureOut">
              <a:rPr lang="fr-FR" smtClean="0"/>
              <a:t>12/11/2012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3956465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r-FR"/>
          </a:p>
        </p:txBody>
      </p:sp>
      <p:sp>
        <p:nvSpPr>
          <p:cNvPr id="3" name="Table Placeholder 2"/>
          <p:cNvSpPr>
            <a:spLocks noGrp="1"/>
          </p:cNvSpPr>
          <p:nvPr>
            <p:ph type="tbl" idx="1"/>
          </p:nvPr>
        </p:nvSpPr>
        <p:spPr>
          <a:xfrm>
            <a:off x="457200" y="1600200"/>
            <a:ext cx="8229600" cy="4525963"/>
          </a:xfrm>
        </p:spPr>
        <p:txBody>
          <a:bodyPr/>
          <a:lstStyle/>
          <a:p>
            <a:endParaRPr lang="fr-F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A553D94-7DF9-402E-A669-4DF26A2C6CC6}" type="slidenum">
              <a:rPr lang="en-GB"/>
              <a:pPr/>
              <a:t>‹#›</a:t>
            </a:fld>
            <a:endParaRPr lang="en-GB"/>
          </a:p>
        </p:txBody>
      </p:sp>
    </p:spTree>
    <p:extLst>
      <p:ext uri="{BB962C8B-B14F-4D97-AF65-F5344CB8AC3E}">
        <p14:creationId xmlns:p14="http://schemas.microsoft.com/office/powerpoint/2010/main" val="372242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DDDA252-274C-4A4C-9CDC-980C1F0BF963}" type="datetimeFigureOut">
              <a:rPr lang="fr-FR" smtClean="0"/>
              <a:t>12/11/2012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76839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DA252-274C-4A4C-9CDC-980C1F0BF963}" type="datetimeFigureOut">
              <a:rPr lang="fr-FR" smtClean="0"/>
              <a:t>12/11/2012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410522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DDDDA252-274C-4A4C-9CDC-980C1F0BF963}" type="datetimeFigureOut">
              <a:rPr lang="fr-FR" smtClean="0"/>
              <a:t>12/11/2012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288292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DDDDA252-274C-4A4C-9CDC-980C1F0BF963}" type="datetimeFigureOut">
              <a:rPr lang="fr-FR" smtClean="0"/>
              <a:t>12/11/2012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324416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DDDDA252-274C-4A4C-9CDC-980C1F0BF963}" type="datetimeFigureOut">
              <a:rPr lang="fr-FR" smtClean="0"/>
              <a:t>12/11/2012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168927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A252-274C-4A4C-9CDC-980C1F0BF963}" type="datetimeFigureOut">
              <a:rPr lang="fr-FR" smtClean="0"/>
              <a:t>12/11/2012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95735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DA252-274C-4A4C-9CDC-980C1F0BF963}" type="datetimeFigureOut">
              <a:rPr lang="fr-FR" smtClean="0"/>
              <a:t>12/11/2012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269940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DA252-274C-4A4C-9CDC-980C1F0BF963}" type="datetimeFigureOut">
              <a:rPr lang="fr-FR" smtClean="0"/>
              <a:t>12/11/2012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3294414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DA252-274C-4A4C-9CDC-980C1F0BF963}" type="datetimeFigureOut">
              <a:rPr lang="fr-FR" smtClean="0"/>
              <a:t>12/11/2012</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FE440-7593-4757-A5E5-1D1BEF2AE125}" type="slidenum">
              <a:rPr lang="fr-FR" smtClean="0"/>
              <a:t>‹#›</a:t>
            </a:fld>
            <a:endParaRPr lang="fr-FR"/>
          </a:p>
        </p:txBody>
      </p:sp>
    </p:spTree>
    <p:extLst>
      <p:ext uri="{BB962C8B-B14F-4D97-AF65-F5344CB8AC3E}">
        <p14:creationId xmlns:p14="http://schemas.microsoft.com/office/powerpoint/2010/main" val="351408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www.quizlet.com/" TargetMode="External"/><Relationship Id="rId2" Type="http://schemas.openxmlformats.org/officeDocument/2006/relationships/hyperlink" Target="http://www.languagesonline.org.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552" y="260648"/>
            <a:ext cx="7918648" cy="1971377"/>
          </a:xfrm>
        </p:spPr>
        <p:txBody>
          <a:bodyPr/>
          <a:lstStyle/>
          <a:p>
            <a:r>
              <a:rPr lang="es-ES_tradnl" b="1" dirty="0" smtClean="0">
                <a:latin typeface="Calibri"/>
                <a:cs typeface="Calibri"/>
              </a:rPr>
              <a:t>¿Qué planes tienes </a:t>
            </a:r>
            <a:br>
              <a:rPr lang="es-ES_tradnl" b="1" dirty="0" smtClean="0">
                <a:latin typeface="Calibri"/>
                <a:cs typeface="Calibri"/>
              </a:rPr>
            </a:br>
            <a:r>
              <a:rPr lang="es-ES_tradnl" b="1" dirty="0" smtClean="0">
                <a:latin typeface="Calibri"/>
                <a:cs typeface="Calibri"/>
              </a:rPr>
              <a:t>para e</a:t>
            </a:r>
            <a:r>
              <a:rPr lang="es-ES_tradnl" b="1" dirty="0" smtClean="0"/>
              <a:t>l  futuro?</a:t>
            </a:r>
            <a:endParaRPr lang="en-US" b="1" dirty="0"/>
          </a:p>
        </p:txBody>
      </p:sp>
      <p:pic>
        <p:nvPicPr>
          <p:cNvPr id="2053" name="Picture 5" descr="bola_de_cris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981200"/>
            <a:ext cx="3292475"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1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t>Si elijo estudiar. ¿Qué carrera?</a:t>
            </a:r>
          </a:p>
        </p:txBody>
      </p:sp>
      <p:pic>
        <p:nvPicPr>
          <p:cNvPr id="4105" name="Picture 9" descr="troubles_mentau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133600"/>
            <a:ext cx="2465388" cy="3513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706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p:spPr>
        <p:txBody>
          <a:bodyPr/>
          <a:lstStyle/>
          <a:p>
            <a:r>
              <a:rPr lang="en-GB"/>
              <a:t>Carreras</a:t>
            </a:r>
          </a:p>
        </p:txBody>
      </p:sp>
      <p:pic>
        <p:nvPicPr>
          <p:cNvPr id="5125" name="Picture 5" descr="med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125538"/>
            <a:ext cx="2857500" cy="2524125"/>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bille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1341438"/>
            <a:ext cx="24860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9" descr="ley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1125538"/>
            <a:ext cx="1905000" cy="2533650"/>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research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267200"/>
            <a:ext cx="1990725" cy="2232025"/>
          </a:xfrm>
          <a:prstGeom prst="rect">
            <a:avLst/>
          </a:prstGeom>
          <a:noFill/>
          <a:extLst>
            <a:ext uri="{909E8E84-426E-40DD-AFC4-6F175D3DCCD1}">
              <a14:hiddenFill xmlns:a14="http://schemas.microsoft.com/office/drawing/2010/main">
                <a:solidFill>
                  <a:srgbClr val="FFFFFF"/>
                </a:solidFill>
              </a14:hiddenFill>
            </a:ext>
          </a:extLst>
        </p:spPr>
      </p:pic>
      <p:pic>
        <p:nvPicPr>
          <p:cNvPr id="5133" name="Picture 13" descr="IMG_67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4267200"/>
            <a:ext cx="2908300" cy="2179638"/>
          </a:xfrm>
          <a:prstGeom prst="rect">
            <a:avLst/>
          </a:prstGeom>
          <a:noFill/>
          <a:extLst>
            <a:ext uri="{909E8E84-426E-40DD-AFC4-6F175D3DCCD1}">
              <a14:hiddenFill xmlns:a14="http://schemas.microsoft.com/office/drawing/2010/main">
                <a:solidFill>
                  <a:srgbClr val="FFFFFF"/>
                </a:solidFill>
              </a14:hiddenFill>
            </a:ext>
          </a:extLst>
        </p:spPr>
      </p:pic>
      <p:pic>
        <p:nvPicPr>
          <p:cNvPr id="5135" name="Picture 15" descr="traducto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24600" y="4038600"/>
            <a:ext cx="2032000" cy="2547938"/>
          </a:xfrm>
          <a:prstGeom prst="rect">
            <a:avLst/>
          </a:prstGeom>
          <a:noFill/>
          <a:extLst>
            <a:ext uri="{909E8E84-426E-40DD-AFC4-6F175D3DCCD1}">
              <a14:hiddenFill xmlns:a14="http://schemas.microsoft.com/office/drawing/2010/main">
                <a:solidFill>
                  <a:srgbClr val="FFFFFF"/>
                </a:solidFill>
              </a14:hiddenFill>
            </a:ext>
          </a:extLst>
        </p:spPr>
      </p:pic>
      <p:sp>
        <p:nvSpPr>
          <p:cNvPr id="5136" name="Text Box 16"/>
          <p:cNvSpPr txBox="1">
            <a:spLocks noChangeArrowheads="1"/>
          </p:cNvSpPr>
          <p:nvPr/>
        </p:nvSpPr>
        <p:spPr bwMode="auto">
          <a:xfrm>
            <a:off x="1371600" y="914400"/>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médico/a</a:t>
            </a:r>
            <a:endParaRPr lang="en-US"/>
          </a:p>
        </p:txBody>
      </p:sp>
      <p:sp>
        <p:nvSpPr>
          <p:cNvPr id="5137" name="Text Box 17"/>
          <p:cNvSpPr txBox="1">
            <a:spLocks noChangeArrowheads="1"/>
          </p:cNvSpPr>
          <p:nvPr/>
        </p:nvSpPr>
        <p:spPr bwMode="auto">
          <a:xfrm>
            <a:off x="4114800" y="9144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contador/a</a:t>
            </a:r>
            <a:endParaRPr lang="en-US"/>
          </a:p>
        </p:txBody>
      </p:sp>
      <p:sp>
        <p:nvSpPr>
          <p:cNvPr id="5138" name="Text Box 18"/>
          <p:cNvSpPr txBox="1">
            <a:spLocks noChangeArrowheads="1"/>
          </p:cNvSpPr>
          <p:nvPr/>
        </p:nvSpPr>
        <p:spPr bwMode="auto">
          <a:xfrm>
            <a:off x="6858000" y="7620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abogado/a</a:t>
            </a:r>
            <a:endParaRPr lang="en-US"/>
          </a:p>
        </p:txBody>
      </p:sp>
      <p:sp>
        <p:nvSpPr>
          <p:cNvPr id="5139" name="Text Box 19"/>
          <p:cNvSpPr txBox="1">
            <a:spLocks noChangeArrowheads="1"/>
          </p:cNvSpPr>
          <p:nvPr/>
        </p:nvSpPr>
        <p:spPr bwMode="auto">
          <a:xfrm>
            <a:off x="609600" y="34290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estudiar medicina</a:t>
            </a:r>
            <a:endParaRPr lang="en-US"/>
          </a:p>
        </p:txBody>
      </p:sp>
      <p:sp>
        <p:nvSpPr>
          <p:cNvPr id="5140" name="Text Box 20"/>
          <p:cNvSpPr txBox="1">
            <a:spLocks noChangeArrowheads="1"/>
          </p:cNvSpPr>
          <p:nvPr/>
        </p:nvSpPr>
        <p:spPr bwMode="auto">
          <a:xfrm>
            <a:off x="3505200" y="34290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estudiar contabilidad</a:t>
            </a:r>
            <a:endParaRPr lang="en-US"/>
          </a:p>
        </p:txBody>
      </p:sp>
      <p:sp>
        <p:nvSpPr>
          <p:cNvPr id="5141" name="Text Box 21"/>
          <p:cNvSpPr txBox="1">
            <a:spLocks noChangeArrowheads="1"/>
          </p:cNvSpPr>
          <p:nvPr/>
        </p:nvSpPr>
        <p:spPr bwMode="auto">
          <a:xfrm>
            <a:off x="6553200" y="3505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estudiar abogacía</a:t>
            </a:r>
            <a:endParaRPr lang="en-US"/>
          </a:p>
        </p:txBody>
      </p:sp>
      <p:sp>
        <p:nvSpPr>
          <p:cNvPr id="5142" name="Text Box 22"/>
          <p:cNvSpPr txBox="1">
            <a:spLocks noChangeArrowheads="1"/>
          </p:cNvSpPr>
          <p:nvPr/>
        </p:nvSpPr>
        <p:spPr bwMode="auto">
          <a:xfrm>
            <a:off x="838200" y="38862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científico/a</a:t>
            </a:r>
            <a:endParaRPr lang="en-US"/>
          </a:p>
        </p:txBody>
      </p:sp>
      <p:sp>
        <p:nvSpPr>
          <p:cNvPr id="5143" name="Text Box 23"/>
          <p:cNvSpPr txBox="1">
            <a:spLocks noChangeArrowheads="1"/>
          </p:cNvSpPr>
          <p:nvPr/>
        </p:nvSpPr>
        <p:spPr bwMode="auto">
          <a:xfrm>
            <a:off x="3276600" y="39624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_tradnl"/>
              <a:t>profesor/a</a:t>
            </a:r>
            <a:endParaRPr lang="en-US"/>
          </a:p>
        </p:txBody>
      </p:sp>
      <p:sp>
        <p:nvSpPr>
          <p:cNvPr id="5144" name="Text Box 24"/>
          <p:cNvSpPr txBox="1">
            <a:spLocks noChangeArrowheads="1"/>
          </p:cNvSpPr>
          <p:nvPr/>
        </p:nvSpPr>
        <p:spPr bwMode="auto">
          <a:xfrm>
            <a:off x="6629400" y="38862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traductor/a</a:t>
            </a:r>
            <a:endParaRPr lang="en-US"/>
          </a:p>
        </p:txBody>
      </p:sp>
      <p:sp>
        <p:nvSpPr>
          <p:cNvPr id="5145" name="Text Box 25"/>
          <p:cNvSpPr txBox="1">
            <a:spLocks noChangeArrowheads="1"/>
          </p:cNvSpPr>
          <p:nvPr/>
        </p:nvSpPr>
        <p:spPr bwMode="auto">
          <a:xfrm>
            <a:off x="609600" y="6491288"/>
            <a:ext cx="2286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estudiar ciencias</a:t>
            </a:r>
            <a:endParaRPr lang="en-US"/>
          </a:p>
        </p:txBody>
      </p:sp>
      <p:sp>
        <p:nvSpPr>
          <p:cNvPr id="5146" name="Text Box 26"/>
          <p:cNvSpPr txBox="1">
            <a:spLocks noChangeArrowheads="1"/>
          </p:cNvSpPr>
          <p:nvPr/>
        </p:nvSpPr>
        <p:spPr bwMode="auto">
          <a:xfrm>
            <a:off x="3276600" y="6491288"/>
            <a:ext cx="243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estudiar educación</a:t>
            </a:r>
            <a:endParaRPr lang="en-US"/>
          </a:p>
        </p:txBody>
      </p:sp>
      <p:sp>
        <p:nvSpPr>
          <p:cNvPr id="5147" name="Text Box 27"/>
          <p:cNvSpPr txBox="1">
            <a:spLocks noChangeArrowheads="1"/>
          </p:cNvSpPr>
          <p:nvPr/>
        </p:nvSpPr>
        <p:spPr bwMode="auto">
          <a:xfrm>
            <a:off x="6553200" y="6491288"/>
            <a:ext cx="213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estudiar idiomas</a:t>
            </a:r>
            <a:endParaRPr lang="en-US"/>
          </a:p>
        </p:txBody>
      </p:sp>
    </p:spTree>
    <p:extLst>
      <p:ext uri="{BB962C8B-B14F-4D97-AF65-F5344CB8AC3E}">
        <p14:creationId xmlns:p14="http://schemas.microsoft.com/office/powerpoint/2010/main" val="862505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_tradnl"/>
              <a:t>.... más carreras</a:t>
            </a:r>
            <a:endParaRPr lang="en-US"/>
          </a:p>
        </p:txBody>
      </p:sp>
      <p:pic>
        <p:nvPicPr>
          <p:cNvPr id="6149" name="Picture 5" descr="entrevistando_a_sum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7400"/>
            <a:ext cx="2303463" cy="1812925"/>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Y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981200"/>
            <a:ext cx="2819400" cy="1874838"/>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descr="pas-inven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905000"/>
            <a:ext cx="1763713" cy="2038350"/>
          </a:xfrm>
          <a:prstGeom prst="rect">
            <a:avLst/>
          </a:prstGeom>
          <a:noFill/>
          <a:extLst>
            <a:ext uri="{909E8E84-426E-40DD-AFC4-6F175D3DCCD1}">
              <a14:hiddenFill xmlns:a14="http://schemas.microsoft.com/office/drawing/2010/main">
                <a:solidFill>
                  <a:srgbClr val="FFFFFF"/>
                </a:solidFill>
              </a14:hiddenFill>
            </a:ext>
          </a:extLst>
        </p:spPr>
      </p:pic>
      <p:sp>
        <p:nvSpPr>
          <p:cNvPr id="6154" name="Text Box 10"/>
          <p:cNvSpPr txBox="1">
            <a:spLocks noChangeArrowheads="1"/>
          </p:cNvSpPr>
          <p:nvPr/>
        </p:nvSpPr>
        <p:spPr bwMode="auto">
          <a:xfrm>
            <a:off x="762000" y="17526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periodista</a:t>
            </a:r>
            <a:endParaRPr lang="en-US"/>
          </a:p>
        </p:txBody>
      </p:sp>
      <p:sp>
        <p:nvSpPr>
          <p:cNvPr id="6155" name="Text Box 11"/>
          <p:cNvSpPr txBox="1">
            <a:spLocks noChangeArrowheads="1"/>
          </p:cNvSpPr>
          <p:nvPr/>
        </p:nvSpPr>
        <p:spPr bwMode="auto">
          <a:xfrm>
            <a:off x="381000" y="39624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estudiar periodismo</a:t>
            </a:r>
            <a:endParaRPr lang="en-US"/>
          </a:p>
        </p:txBody>
      </p:sp>
      <p:sp>
        <p:nvSpPr>
          <p:cNvPr id="6156" name="Text Box 12"/>
          <p:cNvSpPr txBox="1">
            <a:spLocks noChangeArrowheads="1"/>
          </p:cNvSpPr>
          <p:nvPr/>
        </p:nvSpPr>
        <p:spPr bwMode="auto">
          <a:xfrm>
            <a:off x="3124200" y="39624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estudiar computación</a:t>
            </a:r>
            <a:endParaRPr lang="en-US"/>
          </a:p>
        </p:txBody>
      </p:sp>
      <p:sp>
        <p:nvSpPr>
          <p:cNvPr id="6157" name="Text Box 13"/>
          <p:cNvSpPr txBox="1">
            <a:spLocks noChangeArrowheads="1"/>
          </p:cNvSpPr>
          <p:nvPr/>
        </p:nvSpPr>
        <p:spPr bwMode="auto">
          <a:xfrm>
            <a:off x="3505200" y="16764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programador/a</a:t>
            </a:r>
            <a:endParaRPr lang="en-US"/>
          </a:p>
        </p:txBody>
      </p:sp>
      <p:sp>
        <p:nvSpPr>
          <p:cNvPr id="6158" name="Text Box 14"/>
          <p:cNvSpPr txBox="1">
            <a:spLocks noChangeArrowheads="1"/>
          </p:cNvSpPr>
          <p:nvPr/>
        </p:nvSpPr>
        <p:spPr bwMode="auto">
          <a:xfrm>
            <a:off x="6629400" y="15240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inventor/a</a:t>
            </a:r>
            <a:endParaRPr lang="en-US"/>
          </a:p>
        </p:txBody>
      </p:sp>
      <p:sp>
        <p:nvSpPr>
          <p:cNvPr id="6159" name="Text Box 15"/>
          <p:cNvSpPr txBox="1">
            <a:spLocks noChangeArrowheads="1"/>
          </p:cNvSpPr>
          <p:nvPr/>
        </p:nvSpPr>
        <p:spPr bwMode="auto">
          <a:xfrm>
            <a:off x="6248400" y="3962400"/>
            <a:ext cx="228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estudiar ingeniería</a:t>
            </a:r>
            <a:endParaRPr lang="en-US"/>
          </a:p>
        </p:txBody>
      </p:sp>
      <p:sp>
        <p:nvSpPr>
          <p:cNvPr id="6160" name="Text Box 16"/>
          <p:cNvSpPr txBox="1">
            <a:spLocks noChangeArrowheads="1"/>
          </p:cNvSpPr>
          <p:nvPr/>
        </p:nvSpPr>
        <p:spPr bwMode="auto">
          <a:xfrm>
            <a:off x="1066800" y="4800600"/>
            <a:ext cx="7086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sz="2400"/>
              <a:t>¿Conoces otras carreras? Escribe en tu cuaderno todas las que conozcas o las que encuentres en el diccionario.</a:t>
            </a:r>
            <a:endParaRPr lang="en-US" sz="2400"/>
          </a:p>
        </p:txBody>
      </p:sp>
    </p:spTree>
    <p:extLst>
      <p:ext uri="{BB962C8B-B14F-4D97-AF65-F5344CB8AC3E}">
        <p14:creationId xmlns:p14="http://schemas.microsoft.com/office/powerpoint/2010/main" val="2068953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normAutofit fontScale="90000"/>
          </a:bodyPr>
          <a:lstStyle/>
          <a:p>
            <a:r>
              <a:rPr lang="es-ES_tradnl"/>
              <a:t>... ¿Y si no quiero ni estudiar ni trabajar?</a:t>
            </a:r>
            <a:endParaRPr lang="en-US"/>
          </a:p>
        </p:txBody>
      </p:sp>
      <p:pic>
        <p:nvPicPr>
          <p:cNvPr id="8197" name="Picture 5" descr="indecis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962400"/>
            <a:ext cx="2895600"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761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_tradnl"/>
              <a:t>¡Otras posibilidades!</a:t>
            </a:r>
            <a:endParaRPr lang="en-US"/>
          </a:p>
        </p:txBody>
      </p:sp>
      <p:pic>
        <p:nvPicPr>
          <p:cNvPr id="7173" name="Picture 5" descr="male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773238"/>
            <a:ext cx="19050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index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1773238"/>
            <a:ext cx="2160587" cy="1417637"/>
          </a:xfrm>
          <a:prstGeom prst="rect">
            <a:avLst/>
          </a:prstGeom>
          <a:noFill/>
          <a:extLst>
            <a:ext uri="{909E8E84-426E-40DD-AFC4-6F175D3DCCD1}">
              <a14:hiddenFill xmlns:a14="http://schemas.microsoft.com/office/drawing/2010/main">
                <a:solidFill>
                  <a:srgbClr val="FFFFFF"/>
                </a:solidFill>
              </a14:hiddenFill>
            </a:ext>
          </a:extLst>
        </p:spPr>
      </p:pic>
      <p:pic>
        <p:nvPicPr>
          <p:cNvPr id="7177" name="Picture 9" descr="manoconlampari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1773238"/>
            <a:ext cx="1428750" cy="1581150"/>
          </a:xfrm>
          <a:prstGeom prst="rect">
            <a:avLst/>
          </a:prstGeom>
          <a:noFill/>
          <a:extLst>
            <a:ext uri="{909E8E84-426E-40DD-AFC4-6F175D3DCCD1}">
              <a14:hiddenFill xmlns:a14="http://schemas.microsoft.com/office/drawing/2010/main">
                <a:solidFill>
                  <a:srgbClr val="FFFFFF"/>
                </a:solidFill>
              </a14:hiddenFill>
            </a:ext>
          </a:extLst>
        </p:spPr>
      </p:pic>
      <p:pic>
        <p:nvPicPr>
          <p:cNvPr id="7179" name="Picture 11" descr="historia_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3644900"/>
            <a:ext cx="2095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7181" name="Picture 13" descr="novio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3733800"/>
            <a:ext cx="2159000" cy="1817688"/>
          </a:xfrm>
          <a:prstGeom prst="rect">
            <a:avLst/>
          </a:prstGeom>
          <a:noFill/>
          <a:extLst>
            <a:ext uri="{909E8E84-426E-40DD-AFC4-6F175D3DCCD1}">
              <a14:hiddenFill xmlns:a14="http://schemas.microsoft.com/office/drawing/2010/main">
                <a:solidFill>
                  <a:srgbClr val="FFFFFF"/>
                </a:solidFill>
              </a14:hiddenFill>
            </a:ext>
          </a:extLst>
        </p:spPr>
      </p:pic>
      <p:sp>
        <p:nvSpPr>
          <p:cNvPr id="7182" name="Text Box 14"/>
          <p:cNvSpPr txBox="1">
            <a:spLocks noChangeArrowheads="1"/>
          </p:cNvSpPr>
          <p:nvPr/>
        </p:nvSpPr>
        <p:spPr bwMode="auto">
          <a:xfrm>
            <a:off x="762000" y="32004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ir de viaje</a:t>
            </a:r>
            <a:endParaRPr lang="en-US"/>
          </a:p>
        </p:txBody>
      </p:sp>
      <p:sp>
        <p:nvSpPr>
          <p:cNvPr id="7183" name="Text Box 15"/>
          <p:cNvSpPr txBox="1">
            <a:spLocks noChangeArrowheads="1"/>
          </p:cNvSpPr>
          <p:nvPr/>
        </p:nvSpPr>
        <p:spPr bwMode="auto">
          <a:xfrm>
            <a:off x="3276600" y="32766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el programa au pair</a:t>
            </a:r>
            <a:endParaRPr lang="en-US"/>
          </a:p>
        </p:txBody>
      </p:sp>
      <p:sp>
        <p:nvSpPr>
          <p:cNvPr id="7184" name="Text Box 16"/>
          <p:cNvSpPr txBox="1">
            <a:spLocks noChangeArrowheads="1"/>
          </p:cNvSpPr>
          <p:nvPr/>
        </p:nvSpPr>
        <p:spPr bwMode="auto">
          <a:xfrm>
            <a:off x="6096000" y="3505200"/>
            <a:ext cx="175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iniciar mi propio negocio</a:t>
            </a:r>
            <a:endParaRPr lang="en-US"/>
          </a:p>
        </p:txBody>
      </p:sp>
      <p:sp>
        <p:nvSpPr>
          <p:cNvPr id="7185" name="Text Box 17"/>
          <p:cNvSpPr txBox="1">
            <a:spLocks noChangeArrowheads="1"/>
          </p:cNvSpPr>
          <p:nvPr/>
        </p:nvSpPr>
        <p:spPr bwMode="auto">
          <a:xfrm>
            <a:off x="533400" y="55626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formar una familia</a:t>
            </a:r>
            <a:endParaRPr lang="en-US"/>
          </a:p>
        </p:txBody>
      </p:sp>
      <p:sp>
        <p:nvSpPr>
          <p:cNvPr id="7186" name="Text Box 18"/>
          <p:cNvSpPr txBox="1">
            <a:spLocks noChangeArrowheads="1"/>
          </p:cNvSpPr>
          <p:nvPr/>
        </p:nvSpPr>
        <p:spPr bwMode="auto">
          <a:xfrm>
            <a:off x="2895600" y="5562600"/>
            <a:ext cx="327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encontrar a mi pareja ideal</a:t>
            </a:r>
            <a:endParaRPr lang="en-US"/>
          </a:p>
        </p:txBody>
      </p:sp>
    </p:spTree>
    <p:extLst>
      <p:ext uri="{BB962C8B-B14F-4D97-AF65-F5344CB8AC3E}">
        <p14:creationId xmlns:p14="http://schemas.microsoft.com/office/powerpoint/2010/main" val="1544102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b="1" dirty="0" err="1">
                <a:latin typeface="Segoe Print" pitchFamily="2" charset="0"/>
              </a:rPr>
              <a:t>carusel</a:t>
            </a:r>
            <a:endParaRPr lang="en-GB" b="1" dirty="0">
              <a:latin typeface="Segoe Print" pitchFamily="2" charset="0"/>
            </a:endParaRPr>
          </a:p>
        </p:txBody>
      </p:sp>
      <p:graphicFrame>
        <p:nvGraphicFramePr>
          <p:cNvPr id="95268" name="Group 36"/>
          <p:cNvGraphicFramePr>
            <a:graphicFrameLocks noGrp="1"/>
          </p:cNvGraphicFramePr>
          <p:nvPr>
            <p:ph idx="1"/>
            <p:extLst>
              <p:ext uri="{D42A27DB-BD31-4B8C-83A1-F6EECF244321}">
                <p14:modId xmlns:p14="http://schemas.microsoft.com/office/powerpoint/2010/main" val="3863610457"/>
              </p:ext>
            </p:extLst>
          </p:nvPr>
        </p:nvGraphicFramePr>
        <p:xfrm>
          <a:off x="457200" y="1600200"/>
          <a:ext cx="8229600" cy="4552316"/>
        </p:xfrm>
        <a:graphic>
          <a:graphicData uri="http://schemas.openxmlformats.org/drawingml/2006/table">
            <a:tbl>
              <a:tblPr/>
              <a:tblGrid>
                <a:gridCol w="1676400"/>
                <a:gridCol w="2438400"/>
                <a:gridCol w="2057400"/>
                <a:gridCol w="2057400"/>
              </a:tblGrid>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A</a:t>
                      </a:r>
                      <a:br>
                        <a:rPr kumimoji="0" lang="en-GB" sz="2800" b="0" i="0" u="none" strike="noStrike" cap="none" normalizeH="0" baseline="0" dirty="0" smtClean="0">
                          <a:ln>
                            <a:noFill/>
                          </a:ln>
                          <a:solidFill>
                            <a:schemeClr val="tx1"/>
                          </a:solidFill>
                          <a:effectLst/>
                          <a:latin typeface="Calibri" pitchFamily="34" charset="0"/>
                          <a:cs typeface="Calibri" pitchFamily="34" charset="0"/>
                        </a:rPr>
                      </a:br>
                      <a:r>
                        <a:rPr kumimoji="0" lang="en-GB" sz="1400" b="0" i="0" u="none" strike="noStrike" cap="none" normalizeH="0" baseline="0" dirty="0" smtClean="0">
                          <a:ln>
                            <a:noFill/>
                          </a:ln>
                          <a:solidFill>
                            <a:schemeClr val="tx1"/>
                          </a:solidFill>
                          <a:effectLst/>
                          <a:latin typeface="Calibri" pitchFamily="34" charset="0"/>
                          <a:cs typeface="Calibri" pitchFamily="34" charset="0"/>
                        </a:rPr>
                        <a:t>Ben, Adam, Fraser, Sophie, Amber</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ordenadores</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leer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hablar</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B</a:t>
                      </a:r>
                      <a:br>
                        <a:rPr kumimoji="0" lang="en-GB" sz="2800" b="0" i="0" u="none" strike="noStrike" cap="none" normalizeH="0" baseline="0" dirty="0" smtClean="0">
                          <a:ln>
                            <a:noFill/>
                          </a:ln>
                          <a:solidFill>
                            <a:schemeClr val="tx1"/>
                          </a:solidFill>
                          <a:effectLst/>
                          <a:latin typeface="Calibri" pitchFamily="34" charset="0"/>
                          <a:cs typeface="Calibri" pitchFamily="34" charset="0"/>
                        </a:rPr>
                      </a:br>
                      <a:r>
                        <a:rPr kumimoji="0" lang="en-GB" sz="1400" b="0" i="0" u="none" strike="noStrike" cap="none" normalizeH="0" baseline="0" dirty="0" err="1" smtClean="0">
                          <a:ln>
                            <a:noFill/>
                          </a:ln>
                          <a:solidFill>
                            <a:schemeClr val="tx1"/>
                          </a:solidFill>
                          <a:effectLst/>
                          <a:latin typeface="Calibri" pitchFamily="34" charset="0"/>
                          <a:cs typeface="Calibri" pitchFamily="34" charset="0"/>
                        </a:rPr>
                        <a:t>Rav</a:t>
                      </a:r>
                      <a:r>
                        <a:rPr kumimoji="0" lang="en-GB" sz="1400" b="0" i="0" u="none" strike="noStrike" cap="none" normalizeH="0" baseline="0" dirty="0" smtClean="0">
                          <a:ln>
                            <a:noFill/>
                          </a:ln>
                          <a:solidFill>
                            <a:schemeClr val="tx1"/>
                          </a:solidFill>
                          <a:effectLst/>
                          <a:latin typeface="Calibri" pitchFamily="34" charset="0"/>
                          <a:cs typeface="Calibri" pitchFamily="34" charset="0"/>
                        </a:rPr>
                        <a:t>, Charlie, Chloe, Leo, </a:t>
                      </a:r>
                      <a:r>
                        <a:rPr kumimoji="0" lang="en-GB" sz="1400" b="0" i="0" u="none" strike="noStrike" cap="none" normalizeH="0" baseline="0" dirty="0" err="1" smtClean="0">
                          <a:ln>
                            <a:noFill/>
                          </a:ln>
                          <a:solidFill>
                            <a:schemeClr val="tx1"/>
                          </a:solidFill>
                          <a:effectLst/>
                          <a:latin typeface="Calibri" pitchFamily="34" charset="0"/>
                          <a:cs typeface="Calibri" pitchFamily="34" charset="0"/>
                        </a:rPr>
                        <a:t>Izzy</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leer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hablar</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ordenadores</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C</a:t>
                      </a:r>
                      <a:br>
                        <a:rPr kumimoji="0" lang="en-GB" sz="2800" b="0" i="0" u="none" strike="noStrike" cap="none" normalizeH="0" baseline="0" dirty="0" smtClean="0">
                          <a:ln>
                            <a:noFill/>
                          </a:ln>
                          <a:solidFill>
                            <a:schemeClr val="tx1"/>
                          </a:solidFill>
                          <a:effectLst/>
                          <a:latin typeface="Calibri" pitchFamily="34" charset="0"/>
                          <a:cs typeface="Calibri" pitchFamily="34" charset="0"/>
                        </a:rPr>
                      </a:br>
                      <a:r>
                        <a:rPr kumimoji="0" lang="en-GB" sz="1400" b="0" i="0" u="none" strike="noStrike" cap="none" normalizeH="0" baseline="0" dirty="0" err="1" smtClean="0">
                          <a:ln>
                            <a:noFill/>
                          </a:ln>
                          <a:solidFill>
                            <a:schemeClr val="tx1"/>
                          </a:solidFill>
                          <a:effectLst/>
                          <a:latin typeface="Calibri" pitchFamily="34" charset="0"/>
                          <a:cs typeface="Calibri" pitchFamily="34" charset="0"/>
                        </a:rPr>
                        <a:t>Taj</a:t>
                      </a:r>
                      <a:r>
                        <a:rPr kumimoji="0" lang="en-GB" sz="1400" b="0" i="0" u="none" strike="noStrike" cap="none" normalizeH="0" baseline="0" dirty="0" smtClean="0">
                          <a:ln>
                            <a:noFill/>
                          </a:ln>
                          <a:solidFill>
                            <a:schemeClr val="tx1"/>
                          </a:solidFill>
                          <a:effectLst/>
                          <a:latin typeface="Calibri" pitchFamily="34" charset="0"/>
                          <a:cs typeface="Calibri" pitchFamily="34" charset="0"/>
                        </a:rPr>
                        <a:t>,</a:t>
                      </a:r>
                      <a:r>
                        <a:rPr kumimoji="0" lang="en-GB" sz="2800" b="0" i="0" u="none" strike="noStrike" cap="none" normalizeH="0" baseline="0" dirty="0" smtClean="0">
                          <a:ln>
                            <a:noFill/>
                          </a:ln>
                          <a:solidFill>
                            <a:schemeClr val="tx1"/>
                          </a:solidFill>
                          <a:effectLst/>
                          <a:latin typeface="Calibri" pitchFamily="34" charset="0"/>
                          <a:cs typeface="Calibri" pitchFamily="34" charset="0"/>
                        </a:rPr>
                        <a:t> </a:t>
                      </a:r>
                      <a:r>
                        <a:rPr kumimoji="0" lang="en-GB" sz="1400" b="0" i="0" u="none" strike="noStrike" cap="none" normalizeH="0" baseline="0" dirty="0" smtClean="0">
                          <a:ln>
                            <a:noFill/>
                          </a:ln>
                          <a:solidFill>
                            <a:schemeClr val="tx1"/>
                          </a:solidFill>
                          <a:effectLst/>
                          <a:latin typeface="Calibri" pitchFamily="34" charset="0"/>
                          <a:cs typeface="Calibri" pitchFamily="34" charset="0"/>
                        </a:rPr>
                        <a:t>Jamie, James, Ellis, Phoebe, Ryan</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hablar</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ordenadores</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leer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6013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11560" y="116632"/>
            <a:ext cx="4643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dirty="0"/>
              <a:t>En el </a:t>
            </a:r>
            <a:r>
              <a:rPr lang="en-GB" sz="2400" dirty="0" err="1"/>
              <a:t>futuro</a:t>
            </a:r>
            <a:endParaRPr lang="en-GB" sz="2400" dirty="0"/>
          </a:p>
        </p:txBody>
      </p:sp>
      <p:sp>
        <p:nvSpPr>
          <p:cNvPr id="10243" name="Text Box 3"/>
          <p:cNvSpPr txBox="1">
            <a:spLocks noChangeArrowheads="1"/>
          </p:cNvSpPr>
          <p:nvPr/>
        </p:nvSpPr>
        <p:spPr bwMode="auto">
          <a:xfrm>
            <a:off x="683568" y="796925"/>
            <a:ext cx="7272808" cy="145573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600" dirty="0"/>
              <a:t>When I leave school – </a:t>
            </a:r>
            <a:r>
              <a:rPr lang="en-GB" sz="1600" dirty="0" err="1"/>
              <a:t>Cuando</a:t>
            </a:r>
            <a:r>
              <a:rPr lang="en-GB" sz="1600" dirty="0"/>
              <a:t> </a:t>
            </a:r>
            <a:r>
              <a:rPr lang="en-GB" sz="1600" dirty="0" err="1"/>
              <a:t>deje</a:t>
            </a:r>
            <a:r>
              <a:rPr lang="en-GB" sz="1600" dirty="0"/>
              <a:t> el </a:t>
            </a:r>
            <a:r>
              <a:rPr lang="en-GB" sz="1600" dirty="0" err="1"/>
              <a:t>colegio</a:t>
            </a:r>
            <a:r>
              <a:rPr lang="en-GB" sz="1600" dirty="0"/>
              <a:t>……………</a:t>
            </a:r>
          </a:p>
          <a:p>
            <a:pPr>
              <a:spcBef>
                <a:spcPct val="50000"/>
              </a:spcBef>
            </a:pPr>
            <a:r>
              <a:rPr lang="en-GB" sz="1600" dirty="0"/>
              <a:t>When I’m older – </a:t>
            </a:r>
            <a:r>
              <a:rPr lang="en-GB" sz="1600" dirty="0" err="1"/>
              <a:t>Cuando</a:t>
            </a:r>
            <a:r>
              <a:rPr lang="en-GB" sz="1600" dirty="0"/>
              <a:t> sea mayor……………</a:t>
            </a:r>
          </a:p>
          <a:p>
            <a:pPr>
              <a:spcBef>
                <a:spcPct val="50000"/>
              </a:spcBef>
            </a:pPr>
            <a:r>
              <a:rPr lang="en-GB" sz="1600" dirty="0"/>
              <a:t>When I’m thirty – </a:t>
            </a:r>
            <a:r>
              <a:rPr lang="en-GB" sz="1600" dirty="0" err="1"/>
              <a:t>Cuando</a:t>
            </a:r>
            <a:r>
              <a:rPr lang="en-GB" sz="1600" dirty="0"/>
              <a:t> </a:t>
            </a:r>
            <a:r>
              <a:rPr lang="en-GB" sz="1600" dirty="0" err="1"/>
              <a:t>tenga</a:t>
            </a:r>
            <a:r>
              <a:rPr lang="en-GB" sz="1600" dirty="0"/>
              <a:t> 30 </a:t>
            </a:r>
            <a:r>
              <a:rPr lang="en-GB" sz="1600" dirty="0" err="1"/>
              <a:t>a</a:t>
            </a:r>
            <a:r>
              <a:rPr lang="en-GB" sz="1600" dirty="0" err="1">
                <a:cs typeface="Arial" pitchFamily="34" charset="0"/>
              </a:rPr>
              <a:t>ños</a:t>
            </a:r>
            <a:endParaRPr lang="en-GB" sz="1600" dirty="0">
              <a:cs typeface="Arial" pitchFamily="34" charset="0"/>
            </a:endParaRPr>
          </a:p>
          <a:p>
            <a:pPr>
              <a:spcBef>
                <a:spcPct val="50000"/>
              </a:spcBef>
            </a:pPr>
            <a:r>
              <a:rPr lang="en-GB" sz="1600" dirty="0"/>
              <a:t>When I finish at university – </a:t>
            </a:r>
            <a:r>
              <a:rPr lang="en-GB" sz="1600" dirty="0" err="1"/>
              <a:t>Cuando</a:t>
            </a:r>
            <a:r>
              <a:rPr lang="en-GB" sz="1600" dirty="0"/>
              <a:t> </a:t>
            </a:r>
            <a:r>
              <a:rPr lang="en-GB" sz="1600" dirty="0" err="1"/>
              <a:t>termine</a:t>
            </a:r>
            <a:r>
              <a:rPr lang="en-GB" sz="1600" dirty="0"/>
              <a:t> la </a:t>
            </a:r>
            <a:r>
              <a:rPr lang="en-GB" sz="1600" dirty="0" err="1"/>
              <a:t>universidad</a:t>
            </a:r>
            <a:endParaRPr lang="en-GB" sz="1600" dirty="0"/>
          </a:p>
        </p:txBody>
      </p:sp>
      <p:sp>
        <p:nvSpPr>
          <p:cNvPr id="10244" name="Text Box 4"/>
          <p:cNvSpPr txBox="1">
            <a:spLocks noChangeArrowheads="1"/>
          </p:cNvSpPr>
          <p:nvPr/>
        </p:nvSpPr>
        <p:spPr bwMode="auto">
          <a:xfrm>
            <a:off x="612576" y="398463"/>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a:t>Phrases needing the subjunctive because they refer to things that aren’t reality (yet)</a:t>
            </a:r>
          </a:p>
        </p:txBody>
      </p:sp>
      <p:sp>
        <p:nvSpPr>
          <p:cNvPr id="10245" name="Text Box 5"/>
          <p:cNvSpPr txBox="1">
            <a:spLocks noChangeArrowheads="1"/>
          </p:cNvSpPr>
          <p:nvPr/>
        </p:nvSpPr>
        <p:spPr bwMode="auto">
          <a:xfrm>
            <a:off x="683569" y="2532063"/>
            <a:ext cx="7272808" cy="220821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200" dirty="0"/>
              <a:t>I will continue my studies – </a:t>
            </a:r>
            <a:r>
              <a:rPr lang="en-GB" sz="1200" dirty="0" err="1"/>
              <a:t>Continuar</a:t>
            </a:r>
            <a:r>
              <a:rPr lang="en-GB" sz="1200" dirty="0" err="1">
                <a:cs typeface="Arial" pitchFamily="34" charset="0"/>
              </a:rPr>
              <a:t>é</a:t>
            </a:r>
            <a:r>
              <a:rPr lang="en-GB" sz="1200" dirty="0">
                <a:cs typeface="Arial" pitchFamily="34" charset="0"/>
              </a:rPr>
              <a:t> </a:t>
            </a:r>
            <a:r>
              <a:rPr lang="en-GB" sz="1200" dirty="0" err="1">
                <a:cs typeface="Arial" pitchFamily="34" charset="0"/>
              </a:rPr>
              <a:t>estudiando</a:t>
            </a:r>
            <a:r>
              <a:rPr lang="en-GB" sz="1200" dirty="0"/>
              <a:t> </a:t>
            </a:r>
          </a:p>
          <a:p>
            <a:pPr>
              <a:spcBef>
                <a:spcPct val="50000"/>
              </a:spcBef>
            </a:pPr>
            <a:r>
              <a:rPr lang="en-GB" sz="1200" dirty="0"/>
              <a:t>I will go to university – </a:t>
            </a:r>
            <a:r>
              <a:rPr lang="en-GB" sz="1200" dirty="0" err="1"/>
              <a:t>Ir</a:t>
            </a:r>
            <a:r>
              <a:rPr lang="en-GB" sz="1400" dirty="0" err="1"/>
              <a:t>é</a:t>
            </a:r>
            <a:r>
              <a:rPr lang="en-GB" sz="1400" dirty="0"/>
              <a:t> a la </a:t>
            </a:r>
            <a:r>
              <a:rPr lang="en-GB" sz="1400" dirty="0" err="1" smtClean="0"/>
              <a:t>universidad</a:t>
            </a:r>
            <a:endParaRPr lang="en-GB" sz="1200" dirty="0"/>
          </a:p>
          <a:p>
            <a:pPr>
              <a:spcBef>
                <a:spcPct val="50000"/>
              </a:spcBef>
            </a:pPr>
            <a:r>
              <a:rPr lang="en-GB" sz="1200" dirty="0"/>
              <a:t>I will work abroad – </a:t>
            </a:r>
            <a:r>
              <a:rPr lang="en-GB" sz="1200" dirty="0" err="1"/>
              <a:t>trabajar</a:t>
            </a:r>
            <a:r>
              <a:rPr lang="en-GB" sz="1400" dirty="0" err="1"/>
              <a:t>é</a:t>
            </a:r>
            <a:r>
              <a:rPr lang="en-GB" sz="1400" dirty="0"/>
              <a:t> al </a:t>
            </a:r>
            <a:r>
              <a:rPr lang="en-GB" sz="1400" dirty="0" err="1"/>
              <a:t>extranjero</a:t>
            </a:r>
            <a:endParaRPr lang="en-GB" sz="1200" dirty="0"/>
          </a:p>
          <a:p>
            <a:pPr>
              <a:spcBef>
                <a:spcPct val="50000"/>
              </a:spcBef>
            </a:pPr>
            <a:r>
              <a:rPr lang="en-GB" sz="1200" dirty="0"/>
              <a:t>I will be rich – </a:t>
            </a:r>
            <a:r>
              <a:rPr lang="en-GB" sz="1200" dirty="0" err="1"/>
              <a:t>Ser</a:t>
            </a:r>
            <a:r>
              <a:rPr lang="en-GB" sz="1400" dirty="0" err="1"/>
              <a:t>é</a:t>
            </a:r>
            <a:r>
              <a:rPr lang="en-GB" sz="1400" dirty="0"/>
              <a:t> </a:t>
            </a:r>
            <a:r>
              <a:rPr lang="en-GB" sz="1400" dirty="0" err="1"/>
              <a:t>rico</a:t>
            </a:r>
            <a:endParaRPr lang="en-GB" sz="1200" dirty="0"/>
          </a:p>
          <a:p>
            <a:pPr>
              <a:spcBef>
                <a:spcPct val="50000"/>
              </a:spcBef>
            </a:pPr>
            <a:r>
              <a:rPr lang="en-GB" sz="1200" dirty="0"/>
              <a:t>I will earn a lot of money – </a:t>
            </a:r>
            <a:r>
              <a:rPr lang="en-GB" sz="1200" dirty="0" err="1"/>
              <a:t>Ganar</a:t>
            </a:r>
            <a:r>
              <a:rPr lang="en-GB" sz="1400" dirty="0" err="1"/>
              <a:t>é</a:t>
            </a:r>
            <a:r>
              <a:rPr lang="en-GB" sz="1400" dirty="0"/>
              <a:t> mucho </a:t>
            </a:r>
            <a:r>
              <a:rPr lang="en-GB" sz="1400" dirty="0" err="1"/>
              <a:t>dinero</a:t>
            </a:r>
            <a:endParaRPr lang="en-GB" sz="1200" dirty="0"/>
          </a:p>
          <a:p>
            <a:pPr>
              <a:spcBef>
                <a:spcPct val="50000"/>
              </a:spcBef>
            </a:pPr>
            <a:r>
              <a:rPr lang="en-GB" sz="1200" dirty="0"/>
              <a:t>I will get married  - Me </a:t>
            </a:r>
            <a:r>
              <a:rPr lang="en-GB" sz="1200" dirty="0" err="1"/>
              <a:t>casar</a:t>
            </a:r>
            <a:r>
              <a:rPr lang="en-GB" sz="1400" dirty="0" err="1"/>
              <a:t>é</a:t>
            </a:r>
            <a:endParaRPr lang="en-GB" sz="1200" dirty="0"/>
          </a:p>
          <a:p>
            <a:pPr>
              <a:spcBef>
                <a:spcPct val="50000"/>
              </a:spcBef>
            </a:pPr>
            <a:r>
              <a:rPr lang="en-GB" sz="1200" dirty="0"/>
              <a:t>I will (not) have children -  (No) </a:t>
            </a:r>
            <a:r>
              <a:rPr lang="en-GB" sz="1200" dirty="0" err="1"/>
              <a:t>tendr</a:t>
            </a:r>
            <a:r>
              <a:rPr lang="en-GB" sz="1400" dirty="0" err="1"/>
              <a:t>é</a:t>
            </a:r>
            <a:r>
              <a:rPr lang="en-GB" sz="1400" dirty="0"/>
              <a:t> </a:t>
            </a:r>
            <a:r>
              <a:rPr lang="en-GB" sz="1400" dirty="0" err="1"/>
              <a:t>ni</a:t>
            </a:r>
            <a:r>
              <a:rPr lang="en-GB" sz="1400" dirty="0" err="1">
                <a:cs typeface="Arial" pitchFamily="34" charset="0"/>
              </a:rPr>
              <a:t>ños</a:t>
            </a:r>
            <a:endParaRPr lang="en-GB" sz="1400" dirty="0">
              <a:cs typeface="Arial" pitchFamily="34" charset="0"/>
            </a:endParaRPr>
          </a:p>
        </p:txBody>
      </p:sp>
      <p:sp>
        <p:nvSpPr>
          <p:cNvPr id="10246" name="Text Box 6"/>
          <p:cNvSpPr txBox="1">
            <a:spLocks noChangeArrowheads="1"/>
          </p:cNvSpPr>
          <p:nvPr/>
        </p:nvSpPr>
        <p:spPr bwMode="auto">
          <a:xfrm>
            <a:off x="612575" y="2205038"/>
            <a:ext cx="9144001"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a:t>Future tense</a:t>
            </a:r>
          </a:p>
        </p:txBody>
      </p:sp>
      <p:sp>
        <p:nvSpPr>
          <p:cNvPr id="10247" name="Text Box 7"/>
          <p:cNvSpPr txBox="1">
            <a:spLocks noChangeArrowheads="1"/>
          </p:cNvSpPr>
          <p:nvPr/>
        </p:nvSpPr>
        <p:spPr bwMode="auto">
          <a:xfrm>
            <a:off x="683568" y="5229200"/>
            <a:ext cx="7272808" cy="145573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600"/>
              <a:t>I hope to – Espero………..</a:t>
            </a:r>
          </a:p>
          <a:p>
            <a:pPr>
              <a:spcBef>
                <a:spcPct val="50000"/>
              </a:spcBef>
            </a:pPr>
            <a:r>
              <a:rPr lang="en-GB" sz="1600"/>
              <a:t>I want to – Quiero…….</a:t>
            </a:r>
          </a:p>
          <a:p>
            <a:pPr>
              <a:spcBef>
                <a:spcPct val="50000"/>
              </a:spcBef>
            </a:pPr>
            <a:r>
              <a:rPr lang="en-GB" sz="1600"/>
              <a:t>I would like to – Me gustar</a:t>
            </a:r>
            <a:r>
              <a:rPr lang="en-GB" sz="1600">
                <a:cs typeface="Arial" pitchFamily="34" charset="0"/>
              </a:rPr>
              <a:t>ía…..</a:t>
            </a:r>
          </a:p>
          <a:p>
            <a:pPr>
              <a:spcBef>
                <a:spcPct val="50000"/>
              </a:spcBef>
            </a:pPr>
            <a:r>
              <a:rPr lang="en-GB" sz="1600"/>
              <a:t>I intend to – Tengo la intenci</a:t>
            </a:r>
            <a:r>
              <a:rPr lang="en-GB" sz="1600">
                <a:cs typeface="Arial" pitchFamily="34" charset="0"/>
              </a:rPr>
              <a:t>ón de……..</a:t>
            </a:r>
          </a:p>
        </p:txBody>
      </p:sp>
      <p:sp>
        <p:nvSpPr>
          <p:cNvPr id="10248" name="Text Box 8"/>
          <p:cNvSpPr txBox="1">
            <a:spLocks noChangeArrowheads="1"/>
          </p:cNvSpPr>
          <p:nvPr/>
        </p:nvSpPr>
        <p:spPr bwMode="auto">
          <a:xfrm>
            <a:off x="540568" y="4869160"/>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a:t>Future meanings expressions requiring the infinitive</a:t>
            </a:r>
          </a:p>
        </p:txBody>
      </p:sp>
    </p:spTree>
    <p:extLst>
      <p:ext uri="{BB962C8B-B14F-4D97-AF65-F5344CB8AC3E}">
        <p14:creationId xmlns:p14="http://schemas.microsoft.com/office/powerpoint/2010/main" val="262015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
          <p:cNvGraphicFramePr>
            <a:graphicFrameLocks noGrp="1"/>
          </p:cNvGraphicFramePr>
          <p:nvPr>
            <p:extLst>
              <p:ext uri="{D42A27DB-BD31-4B8C-83A1-F6EECF244321}">
                <p14:modId xmlns:p14="http://schemas.microsoft.com/office/powerpoint/2010/main" val="1692266752"/>
              </p:ext>
            </p:extLst>
          </p:nvPr>
        </p:nvGraphicFramePr>
        <p:xfrm>
          <a:off x="323528" y="764710"/>
          <a:ext cx="8271791" cy="5832642"/>
        </p:xfrm>
        <a:graphic>
          <a:graphicData uri="http://schemas.openxmlformats.org/drawingml/2006/table">
            <a:tbl>
              <a:tblPr/>
              <a:tblGrid>
                <a:gridCol w="3165458"/>
                <a:gridCol w="5106333"/>
              </a:tblGrid>
              <a:tr h="4717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dirty="0" smtClean="0">
                          <a:ln>
                            <a:noFill/>
                          </a:ln>
                          <a:solidFill>
                            <a:schemeClr val="tx1"/>
                          </a:solidFill>
                          <a:effectLst/>
                          <a:latin typeface="+mn-lt"/>
                          <a:cs typeface="Calibri" pitchFamily="34" charset="0"/>
                        </a:rPr>
                        <a:t>in </a:t>
                      </a:r>
                      <a:r>
                        <a:rPr kumimoji="0" lang="es-ES" sz="2400" b="0" i="0" u="none" strike="noStrike" cap="none" normalizeH="0" baseline="0" dirty="0" err="1" smtClean="0">
                          <a:ln>
                            <a:noFill/>
                          </a:ln>
                          <a:solidFill>
                            <a:schemeClr val="tx1"/>
                          </a:solidFill>
                          <a:effectLst/>
                          <a:latin typeface="+mn-lt"/>
                          <a:cs typeface="Calibri" pitchFamily="34" charset="0"/>
                        </a:rPr>
                        <a:t>the</a:t>
                      </a:r>
                      <a:r>
                        <a:rPr kumimoji="0" lang="es-ES" sz="2400" b="0" i="0" u="none" strike="noStrike" cap="none" normalizeH="0" baseline="0" dirty="0" smtClean="0">
                          <a:ln>
                            <a:noFill/>
                          </a:ln>
                          <a:solidFill>
                            <a:schemeClr val="tx1"/>
                          </a:solidFill>
                          <a:effectLst/>
                          <a:latin typeface="+mn-lt"/>
                          <a:cs typeface="Calibri" pitchFamily="34" charset="0"/>
                        </a:rPr>
                        <a:t> </a:t>
                      </a:r>
                      <a:r>
                        <a:rPr kumimoji="0" lang="es-ES" sz="2400" b="0" i="0" u="none" strike="noStrike" cap="none" normalizeH="0" baseline="0" dirty="0" err="1" smtClean="0">
                          <a:ln>
                            <a:noFill/>
                          </a:ln>
                          <a:solidFill>
                            <a:schemeClr val="tx1"/>
                          </a:solidFill>
                          <a:effectLst/>
                          <a:latin typeface="+mn-lt"/>
                          <a:cs typeface="Calibri" pitchFamily="34" charset="0"/>
                        </a:rPr>
                        <a:t>future</a:t>
                      </a:r>
                      <a:endParaRPr kumimoji="0" lang="es-ES" sz="2400" b="0" i="0" u="none" strike="noStrike" cap="none" normalizeH="0" baseline="0" dirty="0" smtClean="0">
                        <a:ln>
                          <a:noFill/>
                        </a:ln>
                        <a:solidFill>
                          <a:schemeClr val="tx1"/>
                        </a:solidFill>
                        <a:effectLst/>
                        <a:latin typeface="+mn-lt"/>
                        <a:cs typeface="Calibri" pitchFamily="34" charset="0"/>
                      </a:endParaRPr>
                    </a:p>
                  </a:txBody>
                  <a:tcPr marT="45709" marB="4570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mn-lt"/>
                        <a:cs typeface="Calibri" pitchFamily="34" charset="0"/>
                      </a:endParaRPr>
                    </a:p>
                  </a:txBody>
                  <a:tcPr marT="45709" marB="4570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next year</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to travel</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when</a:t>
                      </a:r>
                      <a:r>
                        <a:rPr lang="en-GB" sz="2400" b="0" i="0" u="none" strike="noStrike" baseline="0" dirty="0" smtClean="0">
                          <a:solidFill>
                            <a:srgbClr val="000000"/>
                          </a:solidFill>
                          <a:effectLst/>
                          <a:latin typeface="+mn-lt"/>
                        </a:rPr>
                        <a:t> I’m older</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to earn</a:t>
                      </a:r>
                      <a:r>
                        <a:rPr lang="en-GB" sz="2400" b="0" i="0" u="none" strike="noStrike" baseline="0" dirty="0" smtClean="0">
                          <a:solidFill>
                            <a:srgbClr val="000000"/>
                          </a:solidFill>
                          <a:effectLst/>
                          <a:latin typeface="+mn-lt"/>
                        </a:rPr>
                        <a:t> lots of money</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to go to university</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to</a:t>
                      </a:r>
                      <a:r>
                        <a:rPr lang="en-GB" sz="2400" b="0" i="0" u="none" strike="noStrike" baseline="0" dirty="0" smtClean="0">
                          <a:solidFill>
                            <a:srgbClr val="000000"/>
                          </a:solidFill>
                          <a:effectLst/>
                          <a:latin typeface="+mn-lt"/>
                        </a:rPr>
                        <a:t> carry on studying</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to</a:t>
                      </a:r>
                      <a:r>
                        <a:rPr lang="en-GB" sz="2400" b="0" i="0" u="none" strike="noStrike" baseline="0" dirty="0" smtClean="0">
                          <a:solidFill>
                            <a:srgbClr val="000000"/>
                          </a:solidFill>
                          <a:effectLst/>
                          <a:latin typeface="+mn-lt"/>
                        </a:rPr>
                        <a:t> work as a volunteer</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to do an apprenticeship</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to look for a job</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to do A levels</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I want</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I’m going to</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I hope to</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919">
                <a:tc>
                  <a:txBody>
                    <a:bodyPr/>
                    <a:lstStyle/>
                    <a:p>
                      <a:pPr algn="l" fontAlgn="b"/>
                      <a:r>
                        <a:rPr lang="en-GB" sz="2400" b="0" i="0" u="none" strike="noStrike" dirty="0" smtClean="0">
                          <a:solidFill>
                            <a:srgbClr val="000000"/>
                          </a:solidFill>
                          <a:effectLst/>
                          <a:latin typeface="+mn-lt"/>
                        </a:rPr>
                        <a:t> I intend to</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323528" y="188640"/>
            <a:ext cx="8424936" cy="400110"/>
          </a:xfrm>
          <a:prstGeom prst="rect">
            <a:avLst/>
          </a:prstGeom>
          <a:noFill/>
        </p:spPr>
        <p:txBody>
          <a:bodyPr wrap="square" rtlCol="0">
            <a:spAutoFit/>
          </a:bodyPr>
          <a:lstStyle/>
          <a:p>
            <a:r>
              <a:rPr lang="en-GB" sz="2000" b="1" dirty="0" smtClean="0"/>
              <a:t>Words from </a:t>
            </a:r>
            <a:r>
              <a:rPr lang="en-GB" sz="2000" b="1" dirty="0" err="1" smtClean="0"/>
              <a:t>Quizlet</a:t>
            </a:r>
            <a:r>
              <a:rPr lang="en-GB" sz="2000" b="1" dirty="0" smtClean="0"/>
              <a:t> – homework test (p.26 GCSE booklet 2)</a:t>
            </a:r>
            <a:endParaRPr lang="fr-FR" sz="2000" b="1" dirty="0"/>
          </a:p>
        </p:txBody>
      </p:sp>
    </p:spTree>
    <p:extLst>
      <p:ext uri="{BB962C8B-B14F-4D97-AF65-F5344CB8AC3E}">
        <p14:creationId xmlns:p14="http://schemas.microsoft.com/office/powerpoint/2010/main" val="221449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74335816"/>
              </p:ext>
            </p:extLst>
          </p:nvPr>
        </p:nvGraphicFramePr>
        <p:xfrm>
          <a:off x="251520" y="116632"/>
          <a:ext cx="8621937" cy="6583680"/>
        </p:xfrm>
        <a:graphic>
          <a:graphicData uri="http://schemas.openxmlformats.org/drawingml/2006/table">
            <a:tbl>
              <a:tblPr firstRow="1" firstCol="1" bandRow="1">
                <a:tableStyleId>{5C22544A-7EE6-4342-B048-85BDC9FD1C3A}</a:tableStyleId>
              </a:tblPr>
              <a:tblGrid>
                <a:gridCol w="360040"/>
                <a:gridCol w="4032448"/>
                <a:gridCol w="4229449"/>
              </a:tblGrid>
              <a:tr h="150865">
                <a:tc>
                  <a:txBody>
                    <a:bodyPr/>
                    <a:lstStyle/>
                    <a:p>
                      <a:pPr>
                        <a:spcAft>
                          <a:spcPts val="0"/>
                        </a:spcAft>
                      </a:pPr>
                      <a:r>
                        <a:rPr lang="en-GB" sz="1200" dirty="0">
                          <a:effectLst/>
                        </a:rPr>
                        <a:t> </a:t>
                      </a:r>
                      <a:endParaRPr lang="fr-FR" sz="1200" dirty="0">
                        <a:effectLst/>
                        <a:latin typeface="Calibri"/>
                        <a:ea typeface="Calibri"/>
                        <a:cs typeface="Times New Roman"/>
                      </a:endParaRPr>
                    </a:p>
                  </a:txBody>
                  <a:tcPr marL="61718" marR="61718" marT="0" marB="0"/>
                </a:tc>
                <a:tc>
                  <a:txBody>
                    <a:bodyPr/>
                    <a:lstStyle/>
                    <a:p>
                      <a:pPr>
                        <a:spcAft>
                          <a:spcPts val="0"/>
                        </a:spcAft>
                      </a:pPr>
                      <a:r>
                        <a:rPr lang="en-GB" sz="1200" dirty="0">
                          <a:effectLst/>
                        </a:rPr>
                        <a:t>Classroom Learning Profile</a:t>
                      </a:r>
                      <a:endParaRPr lang="fr-FR" sz="1200" dirty="0">
                        <a:effectLst/>
                        <a:latin typeface="Calibri"/>
                        <a:ea typeface="Calibri"/>
                        <a:cs typeface="Times New Roman"/>
                      </a:endParaRPr>
                    </a:p>
                  </a:txBody>
                  <a:tcPr marL="61718" marR="61718" marT="0" marB="0"/>
                </a:tc>
                <a:tc>
                  <a:txBody>
                    <a:bodyPr/>
                    <a:lstStyle/>
                    <a:p>
                      <a:pPr>
                        <a:spcAft>
                          <a:spcPts val="0"/>
                        </a:spcAft>
                      </a:pPr>
                      <a:r>
                        <a:rPr lang="en-GB" sz="1200">
                          <a:effectLst/>
                        </a:rPr>
                        <a:t>Independent Learning Profile</a:t>
                      </a:r>
                      <a:endParaRPr lang="fr-FR" sz="1200">
                        <a:effectLst/>
                        <a:latin typeface="Calibri"/>
                        <a:ea typeface="Calibri"/>
                        <a:cs typeface="Times New Roman"/>
                      </a:endParaRPr>
                    </a:p>
                  </a:txBody>
                  <a:tcPr marL="61718" marR="61718" marT="0" marB="0"/>
                </a:tc>
              </a:tr>
              <a:tr h="1508654">
                <a:tc>
                  <a:txBody>
                    <a:bodyPr/>
                    <a:lstStyle/>
                    <a:p>
                      <a:pPr>
                        <a:spcAft>
                          <a:spcPts val="0"/>
                        </a:spcAft>
                      </a:pPr>
                      <a:r>
                        <a:rPr lang="en-GB" sz="1200">
                          <a:effectLst/>
                        </a:rPr>
                        <a:t> </a:t>
                      </a:r>
                      <a:endParaRPr lang="fr-FR" sz="1200">
                        <a:effectLst/>
                        <a:latin typeface="Calibri"/>
                        <a:ea typeface="Calibri"/>
                        <a:cs typeface="Times New Roman"/>
                      </a:endParaRPr>
                    </a:p>
                  </a:txBody>
                  <a:tcPr marL="61718" marR="61718" marT="0" marB="0"/>
                </a:tc>
                <a:tc>
                  <a:txBody>
                    <a:bodyPr/>
                    <a:lstStyle/>
                    <a:p>
                      <a:pPr>
                        <a:spcAft>
                          <a:spcPts val="0"/>
                        </a:spcAft>
                      </a:pPr>
                      <a:r>
                        <a:rPr lang="en-GB" sz="1200" dirty="0">
                          <a:effectLst/>
                        </a:rPr>
                        <a:t>Judgements will be made based on their attitudes to learning in the classroom, particularly the following:</a:t>
                      </a:r>
                      <a:endParaRPr lang="fr-FR" sz="1200" dirty="0">
                        <a:effectLst/>
                      </a:endParaRPr>
                    </a:p>
                    <a:p>
                      <a:pPr>
                        <a:spcAft>
                          <a:spcPts val="0"/>
                        </a:spcAft>
                      </a:pPr>
                      <a:r>
                        <a:rPr lang="en-GB" sz="1200" dirty="0">
                          <a:effectLst/>
                        </a:rPr>
                        <a:t>a)	Speed to start work and industry during tasks</a:t>
                      </a:r>
                      <a:endParaRPr lang="fr-FR" sz="1200" dirty="0">
                        <a:effectLst/>
                      </a:endParaRPr>
                    </a:p>
                    <a:p>
                      <a:pPr>
                        <a:spcAft>
                          <a:spcPts val="0"/>
                        </a:spcAft>
                      </a:pPr>
                      <a:r>
                        <a:rPr lang="en-GB" sz="1200" dirty="0">
                          <a:effectLst/>
                        </a:rPr>
                        <a:t>b)	Thoroughness and quality of work completed</a:t>
                      </a:r>
                      <a:endParaRPr lang="fr-FR" sz="1200" dirty="0">
                        <a:effectLst/>
                      </a:endParaRPr>
                    </a:p>
                    <a:p>
                      <a:pPr>
                        <a:spcAft>
                          <a:spcPts val="0"/>
                        </a:spcAft>
                      </a:pPr>
                      <a:r>
                        <a:rPr lang="en-GB" sz="1200" dirty="0">
                          <a:effectLst/>
                        </a:rPr>
                        <a:t>c)	Attention to instructions</a:t>
                      </a:r>
                      <a:endParaRPr lang="fr-FR" sz="1200" dirty="0">
                        <a:effectLst/>
                      </a:endParaRPr>
                    </a:p>
                    <a:p>
                      <a:pPr>
                        <a:spcAft>
                          <a:spcPts val="0"/>
                        </a:spcAft>
                      </a:pPr>
                      <a:r>
                        <a:rPr lang="en-GB" sz="1200" dirty="0">
                          <a:effectLst/>
                        </a:rPr>
                        <a:t>d)	Punctuality</a:t>
                      </a:r>
                      <a:endParaRPr lang="fr-FR" sz="1200" dirty="0">
                        <a:effectLst/>
                      </a:endParaRPr>
                    </a:p>
                    <a:p>
                      <a:pPr>
                        <a:spcAft>
                          <a:spcPts val="0"/>
                        </a:spcAft>
                      </a:pPr>
                      <a:r>
                        <a:rPr lang="en-GB" sz="1200" dirty="0">
                          <a:effectLst/>
                        </a:rPr>
                        <a:t>e)	Bringing relevant equipment to lessons</a:t>
                      </a:r>
                      <a:endParaRPr lang="fr-FR" sz="1200" dirty="0">
                        <a:effectLst/>
                      </a:endParaRPr>
                    </a:p>
                    <a:p>
                      <a:pPr>
                        <a:spcAft>
                          <a:spcPts val="0"/>
                        </a:spcAft>
                      </a:pPr>
                      <a:r>
                        <a:rPr lang="en-GB" sz="1200" dirty="0">
                          <a:effectLst/>
                        </a:rPr>
                        <a:t>f)	Contributions to discussion</a:t>
                      </a:r>
                      <a:endParaRPr lang="fr-FR" sz="1200" dirty="0">
                        <a:effectLst/>
                      </a:endParaRPr>
                    </a:p>
                    <a:p>
                      <a:pPr>
                        <a:spcAft>
                          <a:spcPts val="0"/>
                        </a:spcAft>
                      </a:pPr>
                      <a:r>
                        <a:rPr lang="en-GB" sz="1200" dirty="0">
                          <a:effectLst/>
                        </a:rPr>
                        <a:t>g)	Behaviour and focus  during lessons</a:t>
                      </a:r>
                      <a:endParaRPr lang="fr-FR" sz="1200" dirty="0">
                        <a:effectLst/>
                      </a:endParaRPr>
                    </a:p>
                    <a:p>
                      <a:pPr>
                        <a:spcAft>
                          <a:spcPts val="0"/>
                        </a:spcAft>
                      </a:pPr>
                      <a:r>
                        <a:rPr lang="en-GB" sz="1200" dirty="0">
                          <a:effectLst/>
                        </a:rPr>
                        <a:t>h)	Presentation of classwork</a:t>
                      </a:r>
                      <a:endParaRPr lang="fr-FR" sz="1200" dirty="0">
                        <a:effectLst/>
                        <a:latin typeface="Calibri"/>
                        <a:ea typeface="Calibri"/>
                        <a:cs typeface="Times New Roman"/>
                      </a:endParaRPr>
                    </a:p>
                  </a:txBody>
                  <a:tcPr marL="61718" marR="61718" marT="0" marB="0"/>
                </a:tc>
                <a:tc>
                  <a:txBody>
                    <a:bodyPr/>
                    <a:lstStyle/>
                    <a:p>
                      <a:pPr>
                        <a:spcAft>
                          <a:spcPts val="0"/>
                        </a:spcAft>
                      </a:pPr>
                      <a:r>
                        <a:rPr lang="en-GB" sz="1200" dirty="0">
                          <a:effectLst/>
                        </a:rPr>
                        <a:t>Judgements will be made based on their attitudes to learning outside the classroom, particularly the following:</a:t>
                      </a:r>
                      <a:endParaRPr lang="fr-FR" sz="1200" dirty="0">
                        <a:effectLst/>
                      </a:endParaRPr>
                    </a:p>
                    <a:p>
                      <a:pPr>
                        <a:spcAft>
                          <a:spcPts val="0"/>
                        </a:spcAft>
                      </a:pPr>
                      <a:r>
                        <a:rPr lang="en-GB" sz="1200" dirty="0">
                          <a:effectLst/>
                        </a:rPr>
                        <a:t>a)	Efficiency and effectiveness in homework tasks</a:t>
                      </a:r>
                      <a:endParaRPr lang="fr-FR" sz="1200" dirty="0">
                        <a:effectLst/>
                      </a:endParaRPr>
                    </a:p>
                    <a:p>
                      <a:pPr>
                        <a:spcAft>
                          <a:spcPts val="0"/>
                        </a:spcAft>
                      </a:pPr>
                      <a:r>
                        <a:rPr lang="en-GB" sz="1200" dirty="0">
                          <a:effectLst/>
                        </a:rPr>
                        <a:t>b)	Thoroughness and quality of homework tasks</a:t>
                      </a:r>
                      <a:endParaRPr lang="fr-FR" sz="1200" dirty="0">
                        <a:effectLst/>
                      </a:endParaRPr>
                    </a:p>
                    <a:p>
                      <a:pPr>
                        <a:spcAft>
                          <a:spcPts val="0"/>
                        </a:spcAft>
                      </a:pPr>
                      <a:r>
                        <a:rPr lang="en-GB" sz="1200" dirty="0">
                          <a:effectLst/>
                        </a:rPr>
                        <a:t>c)	Recording and responding to homework instructions</a:t>
                      </a:r>
                      <a:endParaRPr lang="fr-FR" sz="1200" dirty="0">
                        <a:effectLst/>
                      </a:endParaRPr>
                    </a:p>
                    <a:p>
                      <a:pPr>
                        <a:spcAft>
                          <a:spcPts val="0"/>
                        </a:spcAft>
                      </a:pPr>
                      <a:r>
                        <a:rPr lang="en-GB" sz="1200" dirty="0">
                          <a:effectLst/>
                        </a:rPr>
                        <a:t>d)	Meeting homework deadlines</a:t>
                      </a:r>
                      <a:endParaRPr lang="fr-FR" sz="1200" dirty="0">
                        <a:effectLst/>
                      </a:endParaRPr>
                    </a:p>
                    <a:p>
                      <a:pPr>
                        <a:spcAft>
                          <a:spcPts val="0"/>
                        </a:spcAft>
                      </a:pPr>
                      <a:r>
                        <a:rPr lang="en-GB" sz="1200" dirty="0">
                          <a:effectLst/>
                        </a:rPr>
                        <a:t>e)	Using relevant resources in homework tasks</a:t>
                      </a:r>
                      <a:endParaRPr lang="fr-FR" sz="1200" dirty="0">
                        <a:effectLst/>
                      </a:endParaRPr>
                    </a:p>
                    <a:p>
                      <a:pPr>
                        <a:spcAft>
                          <a:spcPts val="0"/>
                        </a:spcAft>
                      </a:pPr>
                      <a:r>
                        <a:rPr lang="en-GB" sz="1200" dirty="0">
                          <a:effectLst/>
                        </a:rPr>
                        <a:t>f)	Mastering and revising material when appropriate</a:t>
                      </a:r>
                      <a:endParaRPr lang="fr-FR" sz="1200" dirty="0">
                        <a:effectLst/>
                      </a:endParaRPr>
                    </a:p>
                    <a:p>
                      <a:pPr>
                        <a:spcAft>
                          <a:spcPts val="0"/>
                        </a:spcAft>
                      </a:pPr>
                      <a:r>
                        <a:rPr lang="en-GB" sz="1200" dirty="0">
                          <a:effectLst/>
                        </a:rPr>
                        <a:t>g)	Research skills</a:t>
                      </a:r>
                      <a:endParaRPr lang="fr-FR" sz="1200" dirty="0">
                        <a:effectLst/>
                      </a:endParaRPr>
                    </a:p>
                    <a:p>
                      <a:pPr>
                        <a:spcAft>
                          <a:spcPts val="0"/>
                        </a:spcAft>
                      </a:pPr>
                      <a:r>
                        <a:rPr lang="en-GB" sz="1200" dirty="0">
                          <a:effectLst/>
                        </a:rPr>
                        <a:t>h)	Presentation of homework</a:t>
                      </a:r>
                      <a:endParaRPr lang="fr-FR" sz="1200" dirty="0">
                        <a:effectLst/>
                        <a:latin typeface="Calibri"/>
                        <a:ea typeface="Calibri"/>
                        <a:cs typeface="Times New Roman"/>
                      </a:endParaRPr>
                    </a:p>
                  </a:txBody>
                  <a:tcPr marL="61718" marR="61718" marT="0" marB="0"/>
                </a:tc>
              </a:tr>
              <a:tr h="603462">
                <a:tc>
                  <a:txBody>
                    <a:bodyPr/>
                    <a:lstStyle/>
                    <a:p>
                      <a:pPr>
                        <a:spcAft>
                          <a:spcPts val="0"/>
                        </a:spcAft>
                      </a:pPr>
                      <a:r>
                        <a:rPr lang="en-GB" sz="1200">
                          <a:effectLst/>
                        </a:rPr>
                        <a:t>1*</a:t>
                      </a:r>
                      <a:endParaRPr lang="fr-FR" sz="1200">
                        <a:effectLst/>
                        <a:latin typeface="Calibri"/>
                        <a:ea typeface="Calibri"/>
                        <a:cs typeface="Times New Roman"/>
                      </a:endParaRPr>
                    </a:p>
                  </a:txBody>
                  <a:tcPr marL="61718" marR="61718" marT="0" marB="0"/>
                </a:tc>
                <a:tc>
                  <a:txBody>
                    <a:bodyPr/>
                    <a:lstStyle/>
                    <a:p>
                      <a:pPr>
                        <a:spcAft>
                          <a:spcPts val="0"/>
                        </a:spcAft>
                      </a:pPr>
                      <a:r>
                        <a:rPr lang="en-GB" sz="1200">
                          <a:effectLst/>
                        </a:rPr>
                        <a:t>A pupil who has demonstrated effort over and above normal expectations in the classroom. He/she has been exemplary in the sense that his/her efforts have been a model for others and so have enhanced the learning culture of the classroom.</a:t>
                      </a:r>
                      <a:endParaRPr lang="fr-FR" sz="1200">
                        <a:effectLst/>
                        <a:latin typeface="Calibri"/>
                        <a:ea typeface="Calibri"/>
                        <a:cs typeface="Times New Roman"/>
                      </a:endParaRPr>
                    </a:p>
                  </a:txBody>
                  <a:tcPr marL="61718" marR="61718" marT="0" marB="0"/>
                </a:tc>
                <a:tc>
                  <a:txBody>
                    <a:bodyPr/>
                    <a:lstStyle/>
                    <a:p>
                      <a:pPr>
                        <a:spcAft>
                          <a:spcPts val="0"/>
                        </a:spcAft>
                      </a:pPr>
                      <a:r>
                        <a:rPr lang="en-GB" sz="1200" dirty="0">
                          <a:effectLst/>
                        </a:rPr>
                        <a:t>A pupil who has demonstrated effort over and above normal expectations in work undertaken outside the classroom. He/she will have been exemplary in the sense that his/her efforts have been a model for others in terms of their independent learning skills.</a:t>
                      </a:r>
                      <a:endParaRPr lang="fr-FR" sz="1200" dirty="0">
                        <a:effectLst/>
                        <a:latin typeface="Calibri"/>
                        <a:ea typeface="Calibri"/>
                        <a:cs typeface="Times New Roman"/>
                      </a:endParaRPr>
                    </a:p>
                  </a:txBody>
                  <a:tcPr marL="61718" marR="61718" marT="0" marB="0"/>
                </a:tc>
              </a:tr>
              <a:tr h="452596">
                <a:tc>
                  <a:txBody>
                    <a:bodyPr/>
                    <a:lstStyle/>
                    <a:p>
                      <a:pPr>
                        <a:spcAft>
                          <a:spcPts val="0"/>
                        </a:spcAft>
                      </a:pPr>
                      <a:r>
                        <a:rPr lang="en-GB" sz="1200">
                          <a:effectLst/>
                        </a:rPr>
                        <a:t>1</a:t>
                      </a:r>
                      <a:endParaRPr lang="fr-FR" sz="1200">
                        <a:effectLst/>
                        <a:latin typeface="Calibri"/>
                        <a:ea typeface="Calibri"/>
                        <a:cs typeface="Times New Roman"/>
                      </a:endParaRPr>
                    </a:p>
                  </a:txBody>
                  <a:tcPr marL="61718" marR="61718" marT="0" marB="0"/>
                </a:tc>
                <a:tc>
                  <a:txBody>
                    <a:bodyPr/>
                    <a:lstStyle/>
                    <a:p>
                      <a:pPr>
                        <a:spcAft>
                          <a:spcPts val="0"/>
                        </a:spcAft>
                      </a:pPr>
                      <a:r>
                        <a:rPr lang="en-GB" sz="1200">
                          <a:effectLst/>
                        </a:rPr>
                        <a:t>A pupil who has consistently met our expectations in the classroom. He/she has done everything asked of them and so is likely to have made excellent progress relevant to targets.</a:t>
                      </a:r>
                      <a:endParaRPr lang="fr-FR" sz="1200">
                        <a:effectLst/>
                        <a:latin typeface="Calibri"/>
                        <a:ea typeface="Calibri"/>
                        <a:cs typeface="Times New Roman"/>
                      </a:endParaRPr>
                    </a:p>
                  </a:txBody>
                  <a:tcPr marL="61718" marR="61718" marT="0" marB="0"/>
                </a:tc>
                <a:tc>
                  <a:txBody>
                    <a:bodyPr/>
                    <a:lstStyle/>
                    <a:p>
                      <a:pPr>
                        <a:spcAft>
                          <a:spcPts val="0"/>
                        </a:spcAft>
                      </a:pPr>
                      <a:r>
                        <a:rPr lang="en-GB" sz="1200" dirty="0">
                          <a:effectLst/>
                        </a:rPr>
                        <a:t>A pupil who has consistently met our expectations in homework and independent study. He/she has done everything asked of them and so is likely to have made excellent progress relevant to targets.</a:t>
                      </a:r>
                      <a:endParaRPr lang="fr-FR" sz="1200" dirty="0">
                        <a:effectLst/>
                        <a:latin typeface="Calibri"/>
                        <a:ea typeface="Calibri"/>
                        <a:cs typeface="Times New Roman"/>
                      </a:endParaRPr>
                    </a:p>
                  </a:txBody>
                  <a:tcPr marL="61718" marR="61718" marT="0" marB="0"/>
                </a:tc>
              </a:tr>
              <a:tr h="452596">
                <a:tc>
                  <a:txBody>
                    <a:bodyPr/>
                    <a:lstStyle/>
                    <a:p>
                      <a:pPr>
                        <a:spcAft>
                          <a:spcPts val="0"/>
                        </a:spcAft>
                      </a:pPr>
                      <a:r>
                        <a:rPr lang="en-GB" sz="1200">
                          <a:effectLst/>
                        </a:rPr>
                        <a:t>2</a:t>
                      </a:r>
                      <a:endParaRPr lang="fr-FR" sz="1200">
                        <a:effectLst/>
                        <a:latin typeface="Calibri"/>
                        <a:ea typeface="Calibri"/>
                        <a:cs typeface="Times New Roman"/>
                      </a:endParaRPr>
                    </a:p>
                  </a:txBody>
                  <a:tcPr marL="61718" marR="61718" marT="0" marB="0"/>
                </a:tc>
                <a:tc>
                  <a:txBody>
                    <a:bodyPr/>
                    <a:lstStyle/>
                    <a:p>
                      <a:pPr>
                        <a:spcAft>
                          <a:spcPts val="0"/>
                        </a:spcAft>
                      </a:pPr>
                      <a:r>
                        <a:rPr lang="en-GB" sz="1200">
                          <a:effectLst/>
                        </a:rPr>
                        <a:t>A pupil who has usually met our expectations in the classroom. He/she has done most of what is asked of them and so is likely to have made progress broadly in line with targets.</a:t>
                      </a:r>
                      <a:endParaRPr lang="fr-FR" sz="1200">
                        <a:effectLst/>
                        <a:latin typeface="Calibri"/>
                        <a:ea typeface="Calibri"/>
                        <a:cs typeface="Times New Roman"/>
                      </a:endParaRPr>
                    </a:p>
                  </a:txBody>
                  <a:tcPr marL="61718" marR="61718" marT="0" marB="0"/>
                </a:tc>
                <a:tc>
                  <a:txBody>
                    <a:bodyPr/>
                    <a:lstStyle/>
                    <a:p>
                      <a:pPr>
                        <a:spcAft>
                          <a:spcPts val="0"/>
                        </a:spcAft>
                      </a:pPr>
                      <a:r>
                        <a:rPr lang="en-GB" sz="1200" dirty="0">
                          <a:effectLst/>
                        </a:rPr>
                        <a:t>A pupil who has usually met our expectations in homework and independent study. He/she has done most of what is asked of them and so is likely to have made satisfactory progress relevant to targets.</a:t>
                      </a:r>
                      <a:endParaRPr lang="fr-FR" sz="1200" dirty="0">
                        <a:effectLst/>
                        <a:latin typeface="Calibri"/>
                        <a:ea typeface="Calibri"/>
                        <a:cs typeface="Times New Roman"/>
                      </a:endParaRPr>
                    </a:p>
                  </a:txBody>
                  <a:tcPr marL="61718" marR="61718" marT="0" marB="0"/>
                </a:tc>
              </a:tr>
              <a:tr h="603462">
                <a:tc>
                  <a:txBody>
                    <a:bodyPr/>
                    <a:lstStyle/>
                    <a:p>
                      <a:pPr>
                        <a:spcAft>
                          <a:spcPts val="0"/>
                        </a:spcAft>
                      </a:pPr>
                      <a:r>
                        <a:rPr lang="en-GB" sz="1200">
                          <a:effectLst/>
                        </a:rPr>
                        <a:t>3</a:t>
                      </a:r>
                      <a:endParaRPr lang="fr-FR" sz="1200">
                        <a:effectLst/>
                        <a:latin typeface="Calibri"/>
                        <a:ea typeface="Calibri"/>
                        <a:cs typeface="Times New Roman"/>
                      </a:endParaRPr>
                    </a:p>
                  </a:txBody>
                  <a:tcPr marL="61718" marR="61718" marT="0" marB="0"/>
                </a:tc>
                <a:tc>
                  <a:txBody>
                    <a:bodyPr/>
                    <a:lstStyle/>
                    <a:p>
                      <a:pPr>
                        <a:spcAft>
                          <a:spcPts val="0"/>
                        </a:spcAft>
                      </a:pPr>
                      <a:r>
                        <a:rPr lang="en-GB" sz="1200">
                          <a:effectLst/>
                        </a:rPr>
                        <a:t>A pupil who has sometimes met our expectations in the classroom. He/she has not done everything that is asked of them in class and so it is possible that they have made slower than expected progress relevant to targets.</a:t>
                      </a:r>
                      <a:endParaRPr lang="fr-FR" sz="1200">
                        <a:effectLst/>
                        <a:latin typeface="Calibri"/>
                        <a:ea typeface="Calibri"/>
                        <a:cs typeface="Times New Roman"/>
                      </a:endParaRPr>
                    </a:p>
                  </a:txBody>
                  <a:tcPr marL="61718" marR="61718" marT="0" marB="0"/>
                </a:tc>
                <a:tc>
                  <a:txBody>
                    <a:bodyPr/>
                    <a:lstStyle/>
                    <a:p>
                      <a:pPr>
                        <a:spcAft>
                          <a:spcPts val="0"/>
                        </a:spcAft>
                      </a:pPr>
                      <a:r>
                        <a:rPr lang="en-GB" sz="1200" dirty="0">
                          <a:effectLst/>
                        </a:rPr>
                        <a:t>A pupil who has sometimes met our expectations in homework and independent study. He/she has not done everything that is asked of them working outside the classroom and so it is possible that they will have made slower than expected progress relevant to targets.</a:t>
                      </a:r>
                      <a:endParaRPr lang="fr-FR" sz="1200" dirty="0">
                        <a:effectLst/>
                        <a:latin typeface="Calibri"/>
                        <a:ea typeface="Calibri"/>
                        <a:cs typeface="Times New Roman"/>
                      </a:endParaRPr>
                    </a:p>
                  </a:txBody>
                  <a:tcPr marL="61718" marR="61718" marT="0" marB="0"/>
                </a:tc>
              </a:tr>
              <a:tr h="754327">
                <a:tc>
                  <a:txBody>
                    <a:bodyPr/>
                    <a:lstStyle/>
                    <a:p>
                      <a:pPr>
                        <a:spcAft>
                          <a:spcPts val="0"/>
                        </a:spcAft>
                      </a:pPr>
                      <a:r>
                        <a:rPr lang="en-GB" sz="1200">
                          <a:effectLst/>
                        </a:rPr>
                        <a:t>4</a:t>
                      </a:r>
                      <a:endParaRPr lang="fr-FR" sz="1200">
                        <a:effectLst/>
                        <a:latin typeface="Calibri"/>
                        <a:ea typeface="Calibri"/>
                        <a:cs typeface="Times New Roman"/>
                      </a:endParaRPr>
                    </a:p>
                  </a:txBody>
                  <a:tcPr marL="61718" marR="61718" marT="0" marB="0"/>
                </a:tc>
                <a:tc>
                  <a:txBody>
                    <a:bodyPr/>
                    <a:lstStyle/>
                    <a:p>
                      <a:pPr>
                        <a:spcAft>
                          <a:spcPts val="0"/>
                        </a:spcAft>
                      </a:pPr>
                      <a:r>
                        <a:rPr lang="en-GB" sz="1200">
                          <a:effectLst/>
                        </a:rPr>
                        <a:t>A pupil who has often not met our expectations in the classroom. He/she has regularly not done everything that is asked of them in class. It is therefore not only likely that they have made slower than expected progress themselves but that they may have affected the learning of others.</a:t>
                      </a:r>
                      <a:endParaRPr lang="fr-FR" sz="1200">
                        <a:effectLst/>
                        <a:latin typeface="Calibri"/>
                        <a:ea typeface="Calibri"/>
                        <a:cs typeface="Times New Roman"/>
                      </a:endParaRPr>
                    </a:p>
                  </a:txBody>
                  <a:tcPr marL="61718" marR="61718" marT="0" marB="0"/>
                </a:tc>
                <a:tc>
                  <a:txBody>
                    <a:bodyPr/>
                    <a:lstStyle/>
                    <a:p>
                      <a:pPr>
                        <a:spcAft>
                          <a:spcPts val="0"/>
                        </a:spcAft>
                      </a:pPr>
                      <a:r>
                        <a:rPr lang="en-GB" sz="1200" dirty="0">
                          <a:effectLst/>
                        </a:rPr>
                        <a:t>A pupil who has often not met our expectations in homework and independent study. He/she has regularly not done everything that is asked of them when working outside the classroom. It is therefore not only likely that homework will have been of poor quality, but this has had implications which impact seriously on learning in the classroom.</a:t>
                      </a:r>
                      <a:endParaRPr lang="fr-FR" sz="1200" dirty="0">
                        <a:effectLst/>
                        <a:latin typeface="Calibri"/>
                        <a:ea typeface="Calibri"/>
                        <a:cs typeface="Times New Roman"/>
                      </a:endParaRPr>
                    </a:p>
                  </a:txBody>
                  <a:tcPr marL="61718" marR="61718" marT="0" marB="0"/>
                </a:tc>
              </a:tr>
            </a:tbl>
          </a:graphicData>
        </a:graphic>
      </p:graphicFrame>
    </p:spTree>
    <p:extLst>
      <p:ext uri="{BB962C8B-B14F-4D97-AF65-F5344CB8AC3E}">
        <p14:creationId xmlns:p14="http://schemas.microsoft.com/office/powerpoint/2010/main" val="4193458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
          <p:cNvGraphicFramePr>
            <a:graphicFrameLocks noGrp="1"/>
          </p:cNvGraphicFramePr>
          <p:nvPr>
            <p:extLst>
              <p:ext uri="{D42A27DB-BD31-4B8C-83A1-F6EECF244321}">
                <p14:modId xmlns:p14="http://schemas.microsoft.com/office/powerpoint/2010/main" val="2353747082"/>
              </p:ext>
            </p:extLst>
          </p:nvPr>
        </p:nvGraphicFramePr>
        <p:xfrm>
          <a:off x="260649" y="116637"/>
          <a:ext cx="8775847" cy="6552722"/>
        </p:xfrm>
        <a:graphic>
          <a:graphicData uri="http://schemas.openxmlformats.org/drawingml/2006/table">
            <a:tbl>
              <a:tblPr/>
              <a:tblGrid>
                <a:gridCol w="3944026"/>
                <a:gridCol w="4831821"/>
              </a:tblGrid>
              <a:tr h="5300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dirty="0" smtClean="0">
                          <a:ln>
                            <a:noFill/>
                          </a:ln>
                          <a:solidFill>
                            <a:schemeClr val="tx1"/>
                          </a:solidFill>
                          <a:effectLst/>
                          <a:latin typeface="+mn-lt"/>
                          <a:cs typeface="Calibri" pitchFamily="34" charset="0"/>
                        </a:rPr>
                        <a:t>in </a:t>
                      </a:r>
                      <a:r>
                        <a:rPr kumimoji="0" lang="es-ES" sz="2400" b="0" i="0" u="none" strike="noStrike" cap="none" normalizeH="0" baseline="0" dirty="0" err="1" smtClean="0">
                          <a:ln>
                            <a:noFill/>
                          </a:ln>
                          <a:solidFill>
                            <a:schemeClr val="tx1"/>
                          </a:solidFill>
                          <a:effectLst/>
                          <a:latin typeface="+mn-lt"/>
                          <a:cs typeface="Calibri" pitchFamily="34" charset="0"/>
                        </a:rPr>
                        <a:t>the</a:t>
                      </a:r>
                      <a:r>
                        <a:rPr kumimoji="0" lang="es-ES" sz="2400" b="0" i="0" u="none" strike="noStrike" cap="none" normalizeH="0" baseline="0" dirty="0" smtClean="0">
                          <a:ln>
                            <a:noFill/>
                          </a:ln>
                          <a:solidFill>
                            <a:schemeClr val="tx1"/>
                          </a:solidFill>
                          <a:effectLst/>
                          <a:latin typeface="+mn-lt"/>
                          <a:cs typeface="Calibri" pitchFamily="34" charset="0"/>
                        </a:rPr>
                        <a:t> </a:t>
                      </a:r>
                      <a:r>
                        <a:rPr kumimoji="0" lang="es-ES" sz="2400" b="0" i="0" u="none" strike="noStrike" cap="none" normalizeH="0" baseline="0" dirty="0" err="1" smtClean="0">
                          <a:ln>
                            <a:noFill/>
                          </a:ln>
                          <a:solidFill>
                            <a:schemeClr val="tx1"/>
                          </a:solidFill>
                          <a:effectLst/>
                          <a:latin typeface="+mn-lt"/>
                          <a:cs typeface="Calibri" pitchFamily="34" charset="0"/>
                        </a:rPr>
                        <a:t>future</a:t>
                      </a:r>
                      <a:endParaRPr kumimoji="0" lang="es-ES" sz="2400" b="0" i="0" u="none" strike="noStrike" cap="none" normalizeH="0" baseline="0" dirty="0" smtClean="0">
                        <a:ln>
                          <a:noFill/>
                        </a:ln>
                        <a:solidFill>
                          <a:schemeClr val="tx1"/>
                        </a:solidFill>
                        <a:effectLst/>
                        <a:latin typeface="+mn-lt"/>
                        <a:cs typeface="Calibri" pitchFamily="34" charset="0"/>
                      </a:endParaRPr>
                    </a:p>
                  </a:txBody>
                  <a:tcPr marT="45709" marB="4570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mn-lt"/>
                          <a:cs typeface="Calibri" pitchFamily="34" charset="0"/>
                        </a:rPr>
                        <a:t>en el </a:t>
                      </a:r>
                      <a:r>
                        <a:rPr kumimoji="0" lang="en-GB" sz="2400" b="0" i="0" u="none" strike="noStrike" cap="none" normalizeH="0" baseline="0" dirty="0" err="1" smtClean="0">
                          <a:ln>
                            <a:noFill/>
                          </a:ln>
                          <a:solidFill>
                            <a:schemeClr val="tx1"/>
                          </a:solidFill>
                          <a:effectLst/>
                          <a:latin typeface="+mn-lt"/>
                          <a:cs typeface="Calibri" pitchFamily="34" charset="0"/>
                        </a:rPr>
                        <a:t>futuro</a:t>
                      </a:r>
                      <a:endParaRPr kumimoji="0" lang="en-GB" sz="2400" b="0" i="0" u="none" strike="noStrike" cap="none" normalizeH="0" baseline="0" dirty="0" smtClean="0">
                        <a:ln>
                          <a:noFill/>
                        </a:ln>
                        <a:solidFill>
                          <a:schemeClr val="tx1"/>
                        </a:solidFill>
                        <a:effectLst/>
                        <a:latin typeface="+mn-lt"/>
                        <a:cs typeface="Calibri" pitchFamily="34" charset="0"/>
                      </a:endParaRPr>
                    </a:p>
                  </a:txBody>
                  <a:tcPr marT="45709" marB="4570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next year</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baseline="0" dirty="0" smtClean="0">
                          <a:solidFill>
                            <a:srgbClr val="000000"/>
                          </a:solidFill>
                          <a:effectLst/>
                          <a:latin typeface="+mn-lt"/>
                        </a:rPr>
                        <a:t> el </a:t>
                      </a:r>
                      <a:r>
                        <a:rPr lang="en-GB" sz="2400" b="0" i="0" u="none" strike="noStrike" baseline="0" dirty="0" err="1" smtClean="0">
                          <a:solidFill>
                            <a:srgbClr val="000000"/>
                          </a:solidFill>
                          <a:effectLst/>
                          <a:latin typeface="+mn-lt"/>
                        </a:rPr>
                        <a:t>año</a:t>
                      </a:r>
                      <a:r>
                        <a:rPr lang="en-GB" sz="2400" b="0" i="0" u="none" strike="noStrike" baseline="0" dirty="0" smtClean="0">
                          <a:solidFill>
                            <a:srgbClr val="000000"/>
                          </a:solidFill>
                          <a:effectLst/>
                          <a:latin typeface="+mn-lt"/>
                        </a:rPr>
                        <a:t> </a:t>
                      </a:r>
                      <a:r>
                        <a:rPr lang="en-GB" sz="2400" b="0" i="0" u="none" strike="noStrike" baseline="0" dirty="0" err="1" smtClean="0">
                          <a:solidFill>
                            <a:srgbClr val="000000"/>
                          </a:solidFill>
                          <a:effectLst/>
                          <a:latin typeface="+mn-lt"/>
                        </a:rPr>
                        <a:t>que</a:t>
                      </a:r>
                      <a:r>
                        <a:rPr lang="en-GB" sz="2400" b="0" i="0" u="none" strike="noStrike" baseline="0" dirty="0" smtClean="0">
                          <a:solidFill>
                            <a:srgbClr val="000000"/>
                          </a:solidFill>
                          <a:effectLst/>
                          <a:latin typeface="+mn-lt"/>
                        </a:rPr>
                        <a:t> </a:t>
                      </a:r>
                      <a:r>
                        <a:rPr lang="en-GB" sz="2400" b="0" i="0" u="none" strike="noStrike" baseline="0" dirty="0" err="1" smtClean="0">
                          <a:solidFill>
                            <a:srgbClr val="000000"/>
                          </a:solidFill>
                          <a:effectLst/>
                          <a:latin typeface="+mn-lt"/>
                        </a:rPr>
                        <a:t>viene</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to travel</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viajar</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when</a:t>
                      </a:r>
                      <a:r>
                        <a:rPr lang="en-GB" sz="2400" b="0" i="0" u="none" strike="noStrike" baseline="0" dirty="0" smtClean="0">
                          <a:solidFill>
                            <a:srgbClr val="000000"/>
                          </a:solidFill>
                          <a:effectLst/>
                          <a:latin typeface="+mn-lt"/>
                        </a:rPr>
                        <a:t> I’m older</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cuando</a:t>
                      </a:r>
                      <a:r>
                        <a:rPr lang="en-GB" sz="2400" b="0" i="0" u="none" strike="noStrike" dirty="0" smtClean="0">
                          <a:solidFill>
                            <a:srgbClr val="000000"/>
                          </a:solidFill>
                          <a:effectLst/>
                          <a:latin typeface="+mn-lt"/>
                        </a:rPr>
                        <a:t> sea mayor</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to earn</a:t>
                      </a:r>
                      <a:r>
                        <a:rPr lang="en-GB" sz="2400" b="0" i="0" u="none" strike="noStrike" baseline="0" dirty="0" smtClean="0">
                          <a:solidFill>
                            <a:srgbClr val="000000"/>
                          </a:solidFill>
                          <a:effectLst/>
                          <a:latin typeface="+mn-lt"/>
                        </a:rPr>
                        <a:t> lots of money</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ganar</a:t>
                      </a:r>
                      <a:r>
                        <a:rPr lang="en-GB" sz="2400" b="0" i="0" u="none" strike="noStrike" dirty="0" smtClean="0">
                          <a:solidFill>
                            <a:srgbClr val="000000"/>
                          </a:solidFill>
                          <a:effectLst/>
                          <a:latin typeface="+mn-lt"/>
                        </a:rPr>
                        <a:t> mucho </a:t>
                      </a:r>
                      <a:r>
                        <a:rPr lang="en-GB" sz="2400" b="0" i="0" u="none" strike="noStrike" dirty="0" err="1" smtClean="0">
                          <a:solidFill>
                            <a:srgbClr val="000000"/>
                          </a:solidFill>
                          <a:effectLst/>
                          <a:latin typeface="+mn-lt"/>
                        </a:rPr>
                        <a:t>dinero</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to go to university</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ir</a:t>
                      </a:r>
                      <a:r>
                        <a:rPr lang="en-GB" sz="2400" b="0" i="0" u="none" strike="noStrike" dirty="0" smtClean="0">
                          <a:solidFill>
                            <a:srgbClr val="000000"/>
                          </a:solidFill>
                          <a:effectLst/>
                          <a:latin typeface="+mn-lt"/>
                        </a:rPr>
                        <a:t> a la </a:t>
                      </a:r>
                      <a:r>
                        <a:rPr lang="en-GB" sz="2400" b="0" i="0" u="none" strike="noStrike" dirty="0" err="1" smtClean="0">
                          <a:solidFill>
                            <a:srgbClr val="000000"/>
                          </a:solidFill>
                          <a:effectLst/>
                          <a:latin typeface="+mn-lt"/>
                        </a:rPr>
                        <a:t>universidad</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to</a:t>
                      </a:r>
                      <a:r>
                        <a:rPr lang="en-GB" sz="2400" b="0" i="0" u="none" strike="noStrike" baseline="0" dirty="0" smtClean="0">
                          <a:solidFill>
                            <a:srgbClr val="000000"/>
                          </a:solidFill>
                          <a:effectLst/>
                          <a:latin typeface="+mn-lt"/>
                        </a:rPr>
                        <a:t> carry on studying</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seguir</a:t>
                      </a:r>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estudiando</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to</a:t>
                      </a:r>
                      <a:r>
                        <a:rPr lang="en-GB" sz="2400" b="0" i="0" u="none" strike="noStrike" baseline="0" dirty="0" smtClean="0">
                          <a:solidFill>
                            <a:srgbClr val="000000"/>
                          </a:solidFill>
                          <a:effectLst/>
                          <a:latin typeface="+mn-lt"/>
                        </a:rPr>
                        <a:t> work as a volunteer</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trabajar</a:t>
                      </a:r>
                      <a:r>
                        <a:rPr lang="en-GB" sz="2400" b="0" i="0" u="none" strike="noStrike" baseline="0" dirty="0" smtClean="0">
                          <a:solidFill>
                            <a:srgbClr val="000000"/>
                          </a:solidFill>
                          <a:effectLst/>
                          <a:latin typeface="+mn-lt"/>
                        </a:rPr>
                        <a:t> </a:t>
                      </a:r>
                      <a:r>
                        <a:rPr lang="en-GB" sz="2400" b="0" i="0" u="none" strike="noStrike" baseline="0" dirty="0" err="1" smtClean="0">
                          <a:solidFill>
                            <a:srgbClr val="000000"/>
                          </a:solidFill>
                          <a:effectLst/>
                          <a:latin typeface="+mn-lt"/>
                        </a:rPr>
                        <a:t>como</a:t>
                      </a:r>
                      <a:r>
                        <a:rPr lang="en-GB" sz="2400" b="0" i="0" u="none" strike="noStrike" baseline="0" dirty="0" smtClean="0">
                          <a:solidFill>
                            <a:srgbClr val="000000"/>
                          </a:solidFill>
                          <a:effectLst/>
                          <a:latin typeface="+mn-lt"/>
                        </a:rPr>
                        <a:t> </a:t>
                      </a:r>
                      <a:r>
                        <a:rPr lang="en-GB" sz="2400" b="0" i="0" u="none" strike="noStrike" baseline="0" dirty="0" err="1" smtClean="0">
                          <a:solidFill>
                            <a:srgbClr val="000000"/>
                          </a:solidFill>
                          <a:effectLst/>
                          <a:latin typeface="+mn-lt"/>
                        </a:rPr>
                        <a:t>voluntario</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to do an apprenticeship</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hacer</a:t>
                      </a:r>
                      <a:r>
                        <a:rPr lang="en-GB" sz="2400" b="0" i="0" u="none" strike="noStrike" dirty="0" smtClean="0">
                          <a:solidFill>
                            <a:srgbClr val="000000"/>
                          </a:solidFill>
                          <a:effectLst/>
                          <a:latin typeface="+mn-lt"/>
                        </a:rPr>
                        <a:t> un </a:t>
                      </a:r>
                      <a:r>
                        <a:rPr lang="en-GB" sz="2400" b="0" i="0" u="none" strike="noStrike" dirty="0" err="1" smtClean="0">
                          <a:solidFill>
                            <a:srgbClr val="000000"/>
                          </a:solidFill>
                          <a:effectLst/>
                          <a:latin typeface="+mn-lt"/>
                        </a:rPr>
                        <a:t>aprendizaje</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to look for a job</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buscar</a:t>
                      </a:r>
                      <a:r>
                        <a:rPr lang="en-GB" sz="2400" b="0" i="0" u="none" strike="noStrike" dirty="0" smtClean="0">
                          <a:solidFill>
                            <a:srgbClr val="000000"/>
                          </a:solidFill>
                          <a:effectLst/>
                          <a:latin typeface="+mn-lt"/>
                        </a:rPr>
                        <a:t> un </a:t>
                      </a:r>
                      <a:r>
                        <a:rPr lang="en-GB" sz="2400" b="0" i="0" u="none" strike="noStrike" dirty="0" err="1" smtClean="0">
                          <a:solidFill>
                            <a:srgbClr val="000000"/>
                          </a:solidFill>
                          <a:effectLst/>
                          <a:latin typeface="+mn-lt"/>
                        </a:rPr>
                        <a:t>puesto</a:t>
                      </a:r>
                      <a:r>
                        <a:rPr lang="en-GB" sz="2400" b="0" i="0" u="none" strike="noStrike" baseline="0" dirty="0" smtClean="0">
                          <a:solidFill>
                            <a:srgbClr val="000000"/>
                          </a:solidFill>
                          <a:effectLst/>
                          <a:latin typeface="+mn-lt"/>
                        </a:rPr>
                        <a:t> de </a:t>
                      </a:r>
                      <a:r>
                        <a:rPr lang="en-GB" sz="2400" b="0" i="0" u="none" strike="noStrike" baseline="0" dirty="0" err="1" smtClean="0">
                          <a:solidFill>
                            <a:srgbClr val="000000"/>
                          </a:solidFill>
                          <a:effectLst/>
                          <a:latin typeface="+mn-lt"/>
                        </a:rPr>
                        <a:t>trabajo</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to do A levels</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hacer</a:t>
                      </a:r>
                      <a:r>
                        <a:rPr lang="en-GB" sz="2400" b="0" i="0" u="none" strike="noStrike" dirty="0" smtClean="0">
                          <a:solidFill>
                            <a:srgbClr val="000000"/>
                          </a:solidFill>
                          <a:effectLst/>
                          <a:latin typeface="+mn-lt"/>
                        </a:rPr>
                        <a:t> el </a:t>
                      </a:r>
                      <a:r>
                        <a:rPr lang="en-GB" sz="2400" b="0" i="0" u="none" strike="noStrike" dirty="0" err="1" smtClean="0">
                          <a:solidFill>
                            <a:srgbClr val="000000"/>
                          </a:solidFill>
                          <a:effectLst/>
                          <a:latin typeface="+mn-lt"/>
                        </a:rPr>
                        <a:t>bachillerato</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I want</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quiero</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I’m going to</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voy</a:t>
                      </a:r>
                      <a:r>
                        <a:rPr lang="en-GB" sz="2400" b="0" i="0" u="none" strike="noStrike" dirty="0" smtClean="0">
                          <a:solidFill>
                            <a:srgbClr val="000000"/>
                          </a:solidFill>
                          <a:effectLst/>
                          <a:latin typeface="+mn-lt"/>
                        </a:rPr>
                        <a:t> a</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I hope to</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espero</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193">
                <a:tc>
                  <a:txBody>
                    <a:bodyPr/>
                    <a:lstStyle/>
                    <a:p>
                      <a:pPr algn="l" fontAlgn="b"/>
                      <a:r>
                        <a:rPr lang="en-GB" sz="2400" b="0" i="0" u="none" strike="noStrike" dirty="0" smtClean="0">
                          <a:solidFill>
                            <a:srgbClr val="000000"/>
                          </a:solidFill>
                          <a:effectLst/>
                          <a:latin typeface="+mn-lt"/>
                        </a:rPr>
                        <a:t> I intend to</a:t>
                      </a:r>
                      <a:endParaRPr lang="fr-FR" sz="2400" b="0" i="0" u="none" strike="noStrike" dirty="0">
                        <a:solidFill>
                          <a:srgbClr val="000000"/>
                        </a:solidFill>
                        <a:effectLst/>
                        <a:latin typeface="+mn-lt"/>
                      </a:endParaRPr>
                    </a:p>
                  </a:txBody>
                  <a:tcPr marL="5311" marR="5311" marT="531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GB" sz="2400" b="0" i="0" u="none" strike="noStrike" dirty="0" smtClean="0">
                          <a:solidFill>
                            <a:srgbClr val="000000"/>
                          </a:solidFill>
                          <a:effectLst/>
                          <a:latin typeface="+mn-lt"/>
                        </a:rPr>
                        <a:t> </a:t>
                      </a:r>
                      <a:r>
                        <a:rPr lang="en-GB" sz="2400" b="0" i="0" u="none" strike="noStrike" dirty="0" err="1" smtClean="0">
                          <a:solidFill>
                            <a:srgbClr val="000000"/>
                          </a:solidFill>
                          <a:effectLst/>
                          <a:latin typeface="+mn-lt"/>
                        </a:rPr>
                        <a:t>tengo</a:t>
                      </a:r>
                      <a:r>
                        <a:rPr lang="en-GB" sz="2400" b="0" i="0" u="none" strike="noStrike" dirty="0" smtClean="0">
                          <a:solidFill>
                            <a:srgbClr val="000000"/>
                          </a:solidFill>
                          <a:effectLst/>
                          <a:latin typeface="+mn-lt"/>
                        </a:rPr>
                        <a:t> la </a:t>
                      </a:r>
                      <a:r>
                        <a:rPr lang="en-GB" sz="2400" b="0" i="0" u="none" strike="noStrike" dirty="0" err="1" smtClean="0">
                          <a:solidFill>
                            <a:srgbClr val="000000"/>
                          </a:solidFill>
                          <a:effectLst/>
                          <a:latin typeface="+mn-lt"/>
                        </a:rPr>
                        <a:t>intención</a:t>
                      </a:r>
                      <a:r>
                        <a:rPr lang="en-GB" sz="2400" b="0" i="0" u="none" strike="noStrike" dirty="0" smtClean="0">
                          <a:solidFill>
                            <a:srgbClr val="000000"/>
                          </a:solidFill>
                          <a:effectLst/>
                          <a:latin typeface="+mn-lt"/>
                        </a:rPr>
                        <a:t> de</a:t>
                      </a:r>
                      <a:endParaRPr lang="fr-FR" sz="2400" b="0" i="0" u="none" strike="noStrike" dirty="0">
                        <a:solidFill>
                          <a:srgbClr val="000000"/>
                        </a:solidFill>
                        <a:effectLst/>
                        <a:latin typeface="+mn-lt"/>
                      </a:endParaRPr>
                    </a:p>
                  </a:txBody>
                  <a:tcPr marL="5311" marR="5311" marT="531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76084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b="1" dirty="0" err="1">
                <a:latin typeface="Segoe Print" pitchFamily="2" charset="0"/>
              </a:rPr>
              <a:t>carusel</a:t>
            </a:r>
            <a:endParaRPr lang="en-GB" b="1" dirty="0">
              <a:latin typeface="Segoe Print" pitchFamily="2" charset="0"/>
            </a:endParaRPr>
          </a:p>
        </p:txBody>
      </p:sp>
      <p:graphicFrame>
        <p:nvGraphicFramePr>
          <p:cNvPr id="95268" name="Group 36"/>
          <p:cNvGraphicFramePr>
            <a:graphicFrameLocks noGrp="1"/>
          </p:cNvGraphicFramePr>
          <p:nvPr>
            <p:ph idx="1"/>
            <p:extLst>
              <p:ext uri="{D42A27DB-BD31-4B8C-83A1-F6EECF244321}">
                <p14:modId xmlns:p14="http://schemas.microsoft.com/office/powerpoint/2010/main" val="2270883423"/>
              </p:ext>
            </p:extLst>
          </p:nvPr>
        </p:nvGraphicFramePr>
        <p:xfrm>
          <a:off x="457200" y="1600200"/>
          <a:ext cx="8229600" cy="4552316"/>
        </p:xfrm>
        <a:graphic>
          <a:graphicData uri="http://schemas.openxmlformats.org/drawingml/2006/table">
            <a:tbl>
              <a:tblPr/>
              <a:tblGrid>
                <a:gridCol w="1676400"/>
                <a:gridCol w="2438400"/>
                <a:gridCol w="2057400"/>
                <a:gridCol w="2057400"/>
              </a:tblGrid>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A</a:t>
                      </a:r>
                      <a:br>
                        <a:rPr kumimoji="0" lang="en-GB" sz="2800" b="0" i="0" u="none" strike="noStrike" cap="none" normalizeH="0" baseline="0" dirty="0" smtClean="0">
                          <a:ln>
                            <a:noFill/>
                          </a:ln>
                          <a:solidFill>
                            <a:schemeClr val="tx1"/>
                          </a:solidFill>
                          <a:effectLst/>
                          <a:latin typeface="Calibri" pitchFamily="34" charset="0"/>
                          <a:cs typeface="Calibri" pitchFamily="34" charset="0"/>
                        </a:rPr>
                      </a:br>
                      <a:r>
                        <a:rPr kumimoji="0" lang="en-GB" sz="1400" b="0" i="0" u="none" strike="noStrike" cap="none" normalizeH="0" baseline="0" dirty="0" smtClean="0">
                          <a:ln>
                            <a:noFill/>
                          </a:ln>
                          <a:solidFill>
                            <a:schemeClr val="tx1"/>
                          </a:solidFill>
                          <a:effectLst/>
                          <a:latin typeface="Calibri" pitchFamily="34" charset="0"/>
                          <a:cs typeface="Calibri" pitchFamily="34" charset="0"/>
                        </a:rPr>
                        <a:t>Ben, Adam, Fraser, Sophie, Amber</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ordenadores</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leer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hablar</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B</a:t>
                      </a:r>
                      <a:br>
                        <a:rPr kumimoji="0" lang="en-GB" sz="2800" b="0" i="0" u="none" strike="noStrike" cap="none" normalizeH="0" baseline="0" dirty="0" smtClean="0">
                          <a:ln>
                            <a:noFill/>
                          </a:ln>
                          <a:solidFill>
                            <a:schemeClr val="tx1"/>
                          </a:solidFill>
                          <a:effectLst/>
                          <a:latin typeface="Calibri" pitchFamily="34" charset="0"/>
                          <a:cs typeface="Calibri" pitchFamily="34" charset="0"/>
                        </a:rPr>
                      </a:br>
                      <a:r>
                        <a:rPr kumimoji="0" lang="en-GB" sz="1400" b="0" i="0" u="none" strike="noStrike" cap="none" normalizeH="0" baseline="0" dirty="0" err="1" smtClean="0">
                          <a:ln>
                            <a:noFill/>
                          </a:ln>
                          <a:solidFill>
                            <a:schemeClr val="tx1"/>
                          </a:solidFill>
                          <a:effectLst/>
                          <a:latin typeface="Calibri" pitchFamily="34" charset="0"/>
                          <a:cs typeface="Calibri" pitchFamily="34" charset="0"/>
                        </a:rPr>
                        <a:t>Rav</a:t>
                      </a:r>
                      <a:r>
                        <a:rPr kumimoji="0" lang="en-GB" sz="1400" b="0" i="0" u="none" strike="noStrike" cap="none" normalizeH="0" baseline="0" dirty="0" smtClean="0">
                          <a:ln>
                            <a:noFill/>
                          </a:ln>
                          <a:solidFill>
                            <a:schemeClr val="tx1"/>
                          </a:solidFill>
                          <a:effectLst/>
                          <a:latin typeface="Calibri" pitchFamily="34" charset="0"/>
                          <a:cs typeface="Calibri" pitchFamily="34" charset="0"/>
                        </a:rPr>
                        <a:t>, Charlie, Chloe, Leo, </a:t>
                      </a:r>
                      <a:r>
                        <a:rPr kumimoji="0" lang="en-GB" sz="1400" b="0" i="0" u="none" strike="noStrike" cap="none" normalizeH="0" baseline="0" dirty="0" err="1" smtClean="0">
                          <a:ln>
                            <a:noFill/>
                          </a:ln>
                          <a:solidFill>
                            <a:schemeClr val="tx1"/>
                          </a:solidFill>
                          <a:effectLst/>
                          <a:latin typeface="Calibri" pitchFamily="34" charset="0"/>
                          <a:cs typeface="Calibri" pitchFamily="34" charset="0"/>
                        </a:rPr>
                        <a:t>Izzy</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leer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hablar</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ordenadores</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C</a:t>
                      </a:r>
                      <a:br>
                        <a:rPr kumimoji="0" lang="en-GB" sz="2800" b="0" i="0" u="none" strike="noStrike" cap="none" normalizeH="0" baseline="0" dirty="0" smtClean="0">
                          <a:ln>
                            <a:noFill/>
                          </a:ln>
                          <a:solidFill>
                            <a:schemeClr val="tx1"/>
                          </a:solidFill>
                          <a:effectLst/>
                          <a:latin typeface="Calibri" pitchFamily="34" charset="0"/>
                          <a:cs typeface="Calibri" pitchFamily="34" charset="0"/>
                        </a:rPr>
                      </a:br>
                      <a:r>
                        <a:rPr kumimoji="0" lang="en-GB" sz="1400" b="0" i="0" u="none" strike="noStrike" cap="none" normalizeH="0" baseline="0" dirty="0" err="1" smtClean="0">
                          <a:ln>
                            <a:noFill/>
                          </a:ln>
                          <a:solidFill>
                            <a:schemeClr val="tx1"/>
                          </a:solidFill>
                          <a:effectLst/>
                          <a:latin typeface="Calibri" pitchFamily="34" charset="0"/>
                          <a:cs typeface="Calibri" pitchFamily="34" charset="0"/>
                        </a:rPr>
                        <a:t>Taj</a:t>
                      </a:r>
                      <a:r>
                        <a:rPr kumimoji="0" lang="en-GB" sz="1400" b="0" i="0" u="none" strike="noStrike" cap="none" normalizeH="0" baseline="0" dirty="0" smtClean="0">
                          <a:ln>
                            <a:noFill/>
                          </a:ln>
                          <a:solidFill>
                            <a:schemeClr val="tx1"/>
                          </a:solidFill>
                          <a:effectLst/>
                          <a:latin typeface="Calibri" pitchFamily="34" charset="0"/>
                          <a:cs typeface="Calibri" pitchFamily="34" charset="0"/>
                        </a:rPr>
                        <a:t>,</a:t>
                      </a:r>
                      <a:r>
                        <a:rPr kumimoji="0" lang="en-GB" sz="2800" b="0" i="0" u="none" strike="noStrike" cap="none" normalizeH="0" baseline="0" dirty="0" smtClean="0">
                          <a:ln>
                            <a:noFill/>
                          </a:ln>
                          <a:solidFill>
                            <a:schemeClr val="tx1"/>
                          </a:solidFill>
                          <a:effectLst/>
                          <a:latin typeface="Calibri" pitchFamily="34" charset="0"/>
                          <a:cs typeface="Calibri" pitchFamily="34" charset="0"/>
                        </a:rPr>
                        <a:t> </a:t>
                      </a:r>
                      <a:r>
                        <a:rPr kumimoji="0" lang="en-GB" sz="1400" b="0" i="0" u="none" strike="noStrike" cap="none" normalizeH="0" baseline="0" dirty="0" smtClean="0">
                          <a:ln>
                            <a:noFill/>
                          </a:ln>
                          <a:solidFill>
                            <a:schemeClr val="tx1"/>
                          </a:solidFill>
                          <a:effectLst/>
                          <a:latin typeface="Calibri" pitchFamily="34" charset="0"/>
                          <a:cs typeface="Calibri" pitchFamily="34" charset="0"/>
                        </a:rPr>
                        <a:t>Jamie, James, Ellis, Phoebe, Ryan</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hablar</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Calibri" pitchFamily="34" charset="0"/>
                          <a:cs typeface="Calibri" pitchFamily="34" charset="0"/>
                        </a:rPr>
                        <a:t>ordenadores</a:t>
                      </a:r>
                      <a:endParaRPr kumimoji="0" lang="en-GB" sz="28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Calibri" pitchFamily="34" charset="0"/>
                        </a:rPr>
                        <a:t>leer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57414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GB" b="1">
                <a:latin typeface="Segoe Print" pitchFamily="2" charset="0"/>
              </a:rPr>
              <a:t>ICT</a:t>
            </a:r>
          </a:p>
        </p:txBody>
      </p:sp>
      <p:sp>
        <p:nvSpPr>
          <p:cNvPr id="97283" name="Rectangle 3"/>
          <p:cNvSpPr>
            <a:spLocks noGrp="1" noChangeArrowheads="1"/>
          </p:cNvSpPr>
          <p:nvPr>
            <p:ph type="body" idx="1"/>
          </p:nvPr>
        </p:nvSpPr>
        <p:spPr/>
        <p:txBody>
          <a:bodyPr/>
          <a:lstStyle/>
          <a:p>
            <a:pPr>
              <a:lnSpc>
                <a:spcPct val="80000"/>
              </a:lnSpc>
              <a:buFontTx/>
              <a:buNone/>
            </a:pPr>
            <a:r>
              <a:rPr lang="en-GB" sz="2800" dirty="0">
                <a:latin typeface="Calibri" pitchFamily="34" charset="0"/>
                <a:cs typeface="Calibri" pitchFamily="34" charset="0"/>
                <a:hlinkClick r:id="rId2"/>
              </a:rPr>
              <a:t>www.languagesonline.org.uk</a:t>
            </a:r>
            <a:endParaRPr lang="en-GB" sz="2800" dirty="0">
              <a:latin typeface="Calibri" pitchFamily="34" charset="0"/>
              <a:cs typeface="Calibri" pitchFamily="34" charset="0"/>
            </a:endParaRPr>
          </a:p>
          <a:p>
            <a:pPr>
              <a:lnSpc>
                <a:spcPct val="80000"/>
              </a:lnSpc>
              <a:buFontTx/>
              <a:buNone/>
            </a:pPr>
            <a:r>
              <a:rPr lang="en-GB" sz="2800" dirty="0" err="1">
                <a:latin typeface="Calibri" pitchFamily="34" charset="0"/>
                <a:cs typeface="Calibri" pitchFamily="34" charset="0"/>
              </a:rPr>
              <a:t>Español</a:t>
            </a:r>
            <a:endParaRPr lang="en-GB" sz="2800" dirty="0">
              <a:latin typeface="Calibri" pitchFamily="34" charset="0"/>
              <a:cs typeface="Calibri" pitchFamily="34" charset="0"/>
            </a:endParaRPr>
          </a:p>
          <a:p>
            <a:pPr>
              <a:lnSpc>
                <a:spcPct val="80000"/>
              </a:lnSpc>
              <a:buFontTx/>
              <a:buNone/>
            </a:pPr>
            <a:r>
              <a:rPr lang="en-GB" sz="2800" dirty="0">
                <a:latin typeface="Calibri" pitchFamily="34" charset="0"/>
                <a:cs typeface="Calibri" pitchFamily="34" charset="0"/>
              </a:rPr>
              <a:t>Caminos 3</a:t>
            </a:r>
          </a:p>
          <a:p>
            <a:pPr>
              <a:lnSpc>
                <a:spcPct val="80000"/>
              </a:lnSpc>
              <a:buFontTx/>
              <a:buNone/>
            </a:pPr>
            <a:endParaRPr lang="en-GB" sz="2800" dirty="0">
              <a:latin typeface="Calibri" pitchFamily="34" charset="0"/>
              <a:cs typeface="Calibri" pitchFamily="34" charset="0"/>
            </a:endParaRPr>
          </a:p>
          <a:p>
            <a:pPr>
              <a:lnSpc>
                <a:spcPct val="80000"/>
              </a:lnSpc>
              <a:buFontTx/>
              <a:buNone/>
            </a:pPr>
            <a:r>
              <a:rPr lang="en-GB" sz="2800" dirty="0" err="1">
                <a:latin typeface="Calibri" pitchFamily="34" charset="0"/>
                <a:cs typeface="Calibri" pitchFamily="34" charset="0"/>
              </a:rPr>
              <a:t>Unidad</a:t>
            </a:r>
            <a:r>
              <a:rPr lang="en-GB" sz="2800" dirty="0">
                <a:latin typeface="Calibri" pitchFamily="34" charset="0"/>
                <a:cs typeface="Calibri" pitchFamily="34" charset="0"/>
              </a:rPr>
              <a:t> 15</a:t>
            </a:r>
          </a:p>
          <a:p>
            <a:pPr>
              <a:lnSpc>
                <a:spcPct val="80000"/>
              </a:lnSpc>
              <a:buFontTx/>
              <a:buNone/>
            </a:pPr>
            <a:r>
              <a:rPr lang="en-GB" sz="2800" dirty="0" err="1">
                <a:latin typeface="Calibri" pitchFamily="34" charset="0"/>
                <a:cs typeface="Calibri" pitchFamily="34" charset="0"/>
              </a:rPr>
              <a:t>Exs</a:t>
            </a:r>
            <a:r>
              <a:rPr lang="en-GB" sz="2800" dirty="0">
                <a:latin typeface="Calibri" pitchFamily="34" charset="0"/>
                <a:cs typeface="Calibri" pitchFamily="34" charset="0"/>
              </a:rPr>
              <a:t> 1-8, 17</a:t>
            </a:r>
          </a:p>
          <a:p>
            <a:pPr>
              <a:lnSpc>
                <a:spcPct val="80000"/>
              </a:lnSpc>
              <a:buFontTx/>
              <a:buNone/>
            </a:pPr>
            <a:endParaRPr lang="en-GB" sz="2800" dirty="0">
              <a:latin typeface="Calibri" pitchFamily="34" charset="0"/>
              <a:cs typeface="Calibri" pitchFamily="34" charset="0"/>
            </a:endParaRPr>
          </a:p>
          <a:p>
            <a:pPr>
              <a:lnSpc>
                <a:spcPct val="80000"/>
              </a:lnSpc>
              <a:buFontTx/>
              <a:buNone/>
            </a:pPr>
            <a:r>
              <a:rPr lang="en-GB" sz="2800" dirty="0">
                <a:latin typeface="Calibri" pitchFamily="34" charset="0"/>
                <a:cs typeface="Calibri" pitchFamily="34" charset="0"/>
              </a:rPr>
              <a:t>Extension</a:t>
            </a:r>
          </a:p>
          <a:p>
            <a:pPr>
              <a:lnSpc>
                <a:spcPct val="80000"/>
              </a:lnSpc>
              <a:buFontTx/>
              <a:buNone/>
            </a:pPr>
            <a:r>
              <a:rPr lang="en-GB" sz="2800" dirty="0" err="1">
                <a:latin typeface="Calibri" pitchFamily="34" charset="0"/>
                <a:cs typeface="Calibri" pitchFamily="34" charset="0"/>
              </a:rPr>
              <a:t>Unidad</a:t>
            </a:r>
            <a:r>
              <a:rPr lang="en-GB" sz="2800" dirty="0">
                <a:latin typeface="Calibri" pitchFamily="34" charset="0"/>
                <a:cs typeface="Calibri" pitchFamily="34" charset="0"/>
              </a:rPr>
              <a:t> 16</a:t>
            </a:r>
          </a:p>
          <a:p>
            <a:pPr>
              <a:lnSpc>
                <a:spcPct val="80000"/>
              </a:lnSpc>
              <a:buFontTx/>
              <a:buNone/>
            </a:pPr>
            <a:r>
              <a:rPr lang="en-GB" sz="2800" dirty="0">
                <a:latin typeface="Calibri" pitchFamily="34" charset="0"/>
                <a:cs typeface="Calibri" pitchFamily="34" charset="0"/>
              </a:rPr>
              <a:t>All </a:t>
            </a:r>
            <a:r>
              <a:rPr lang="en-GB" sz="2800" dirty="0" err="1">
                <a:latin typeface="Calibri" pitchFamily="34" charset="0"/>
                <a:cs typeface="Calibri" pitchFamily="34" charset="0"/>
              </a:rPr>
              <a:t>exs</a:t>
            </a:r>
            <a:r>
              <a:rPr lang="en-GB" sz="2800" dirty="0">
                <a:latin typeface="Calibri" pitchFamily="34" charset="0"/>
                <a:cs typeface="Calibri" pitchFamily="34" charset="0"/>
              </a:rPr>
              <a:t> </a:t>
            </a:r>
          </a:p>
          <a:p>
            <a:pPr>
              <a:lnSpc>
                <a:spcPct val="80000"/>
              </a:lnSpc>
              <a:buFontTx/>
              <a:buNone/>
            </a:pPr>
            <a:endParaRPr lang="en-GB" sz="2800" dirty="0">
              <a:latin typeface="Calibri" pitchFamily="34" charset="0"/>
              <a:cs typeface="Calibri" pitchFamily="34" charset="0"/>
            </a:endParaRPr>
          </a:p>
          <a:p>
            <a:pPr>
              <a:lnSpc>
                <a:spcPct val="80000"/>
              </a:lnSpc>
              <a:buFontTx/>
              <a:buNone/>
            </a:pPr>
            <a:endParaRPr lang="en-GB" sz="2800" dirty="0">
              <a:latin typeface="Calibri" pitchFamily="34" charset="0"/>
              <a:cs typeface="Calibri" pitchFamily="34" charset="0"/>
            </a:endParaRPr>
          </a:p>
          <a:p>
            <a:pPr>
              <a:lnSpc>
                <a:spcPct val="80000"/>
              </a:lnSpc>
              <a:buFontTx/>
              <a:buNone/>
            </a:pPr>
            <a:endParaRPr lang="en-GB" sz="2800" dirty="0">
              <a:latin typeface="Calibri" pitchFamily="34" charset="0"/>
              <a:cs typeface="Calibri" pitchFamily="34" charset="0"/>
            </a:endParaRPr>
          </a:p>
        </p:txBody>
      </p:sp>
      <p:sp>
        <p:nvSpPr>
          <p:cNvPr id="2" name="Rounded Rectangular Callout 1"/>
          <p:cNvSpPr/>
          <p:nvPr/>
        </p:nvSpPr>
        <p:spPr>
          <a:xfrm>
            <a:off x="5292080" y="2276872"/>
            <a:ext cx="3456384" cy="237626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Si </a:t>
            </a:r>
            <a:r>
              <a:rPr lang="en-GB" sz="3200" dirty="0" err="1" smtClean="0"/>
              <a:t>terminas</a:t>
            </a:r>
            <a:r>
              <a:rPr lang="en-GB" sz="3200" dirty="0" smtClean="0"/>
              <a:t> pronto, </a:t>
            </a:r>
            <a:r>
              <a:rPr lang="en-GB" sz="3200" dirty="0" err="1" smtClean="0"/>
              <a:t>usa</a:t>
            </a:r>
            <a:r>
              <a:rPr lang="en-GB" sz="3200" dirty="0" smtClean="0"/>
              <a:t> </a:t>
            </a:r>
            <a:r>
              <a:rPr lang="en-GB" sz="3200" dirty="0" smtClean="0">
                <a:hlinkClick r:id="rId3"/>
              </a:rPr>
              <a:t>www.quizlet.com</a:t>
            </a:r>
            <a:r>
              <a:rPr lang="en-GB" sz="3200" dirty="0" smtClean="0"/>
              <a:t> </a:t>
            </a:r>
            <a:endParaRPr lang="fr-FR" sz="3200" dirty="0"/>
          </a:p>
        </p:txBody>
      </p:sp>
    </p:spTree>
    <p:extLst>
      <p:ext uri="{BB962C8B-B14F-4D97-AF65-F5344CB8AC3E}">
        <p14:creationId xmlns:p14="http://schemas.microsoft.com/office/powerpoint/2010/main" val="2702375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27383"/>
            <a:ext cx="9937104" cy="1080120"/>
          </a:xfrm>
        </p:spPr>
        <p:txBody>
          <a:bodyPr/>
          <a:lstStyle/>
          <a:p>
            <a:pPr algn="l"/>
            <a:r>
              <a:rPr lang="es-ES_tradnl" b="1" dirty="0" smtClean="0">
                <a:latin typeface="Calibri"/>
                <a:cs typeface="Calibri"/>
              </a:rPr>
              <a:t>¿Qué planes tienes para e</a:t>
            </a:r>
            <a:r>
              <a:rPr lang="es-ES_tradnl" b="1" dirty="0" smtClean="0"/>
              <a:t>l  futuro?</a:t>
            </a:r>
            <a:endParaRPr lang="en-US" b="1" dirty="0"/>
          </a:p>
        </p:txBody>
      </p:sp>
      <p:sp>
        <p:nvSpPr>
          <p:cNvPr id="2" name="TextBox 1"/>
          <p:cNvSpPr txBox="1"/>
          <p:nvPr/>
        </p:nvSpPr>
        <p:spPr>
          <a:xfrm>
            <a:off x="395536" y="1916832"/>
            <a:ext cx="8424936" cy="400110"/>
          </a:xfrm>
          <a:prstGeom prst="rect">
            <a:avLst/>
          </a:prstGeom>
          <a:noFill/>
        </p:spPr>
        <p:txBody>
          <a:bodyPr wrap="square" rtlCol="0">
            <a:spAutoFit/>
          </a:bodyPr>
          <a:lstStyle/>
          <a:p>
            <a:r>
              <a:rPr lang="fr-FR" sz="2000" dirty="0" smtClean="0">
                <a:latin typeface="Calibri"/>
                <a:cs typeface="Calibri"/>
              </a:rPr>
              <a:t>¿</a:t>
            </a:r>
            <a:r>
              <a:rPr lang="fr-FR" sz="2000" dirty="0" err="1" smtClean="0">
                <a:latin typeface="Calibri"/>
                <a:cs typeface="Calibri"/>
              </a:rPr>
              <a:t>Quieres</a:t>
            </a:r>
            <a:r>
              <a:rPr lang="fr-FR" sz="2000" dirty="0" smtClean="0">
                <a:latin typeface="Calibri"/>
                <a:cs typeface="Calibri"/>
              </a:rPr>
              <a:t> </a:t>
            </a:r>
            <a:r>
              <a:rPr lang="fr-FR" sz="2000" dirty="0" err="1" smtClean="0">
                <a:latin typeface="Calibri"/>
                <a:cs typeface="Calibri"/>
              </a:rPr>
              <a:t>seguir</a:t>
            </a:r>
            <a:r>
              <a:rPr lang="fr-FR" sz="2000" dirty="0" smtClean="0">
                <a:latin typeface="Calibri"/>
                <a:cs typeface="Calibri"/>
              </a:rPr>
              <a:t> </a:t>
            </a:r>
            <a:r>
              <a:rPr lang="fr-FR" sz="2000" dirty="0" err="1" smtClean="0">
                <a:latin typeface="Calibri"/>
                <a:cs typeface="Calibri"/>
              </a:rPr>
              <a:t>estudiando</a:t>
            </a:r>
            <a:r>
              <a:rPr lang="fr-FR" sz="2000" dirty="0" smtClean="0">
                <a:latin typeface="Calibri"/>
                <a:cs typeface="Calibri"/>
              </a:rPr>
              <a:t>?</a:t>
            </a:r>
            <a:endParaRPr lang="fr-FR" sz="2000" dirty="0"/>
          </a:p>
        </p:txBody>
      </p:sp>
      <p:sp>
        <p:nvSpPr>
          <p:cNvPr id="5" name="TextBox 4"/>
          <p:cNvSpPr txBox="1"/>
          <p:nvPr/>
        </p:nvSpPr>
        <p:spPr>
          <a:xfrm>
            <a:off x="472061" y="4233282"/>
            <a:ext cx="8424936" cy="707886"/>
          </a:xfrm>
          <a:prstGeom prst="rect">
            <a:avLst/>
          </a:prstGeom>
          <a:noFill/>
        </p:spPr>
        <p:txBody>
          <a:bodyPr wrap="square" rtlCol="0">
            <a:spAutoFit/>
          </a:bodyPr>
          <a:lstStyle/>
          <a:p>
            <a:r>
              <a:rPr lang="fr-FR" sz="2000" dirty="0" smtClean="0">
                <a:latin typeface="Calibri"/>
                <a:cs typeface="Calibri"/>
              </a:rPr>
              <a:t>Y </a:t>
            </a:r>
            <a:r>
              <a:rPr lang="fr-FR" sz="2000" dirty="0" err="1" smtClean="0">
                <a:latin typeface="Calibri"/>
                <a:cs typeface="Calibri"/>
              </a:rPr>
              <a:t>más</a:t>
            </a:r>
            <a:r>
              <a:rPr lang="fr-FR" sz="2000" dirty="0" smtClean="0">
                <a:latin typeface="Calibri"/>
                <a:cs typeface="Calibri"/>
              </a:rPr>
              <a:t> en el </a:t>
            </a:r>
            <a:r>
              <a:rPr lang="fr-FR" sz="2000" dirty="0" err="1" smtClean="0">
                <a:latin typeface="Calibri"/>
                <a:cs typeface="Calibri"/>
              </a:rPr>
              <a:t>futuro</a:t>
            </a:r>
            <a:r>
              <a:rPr lang="fr-FR" sz="2000" dirty="0" smtClean="0">
                <a:latin typeface="Calibri"/>
                <a:cs typeface="Calibri"/>
              </a:rPr>
              <a:t>, </a:t>
            </a:r>
            <a:r>
              <a:rPr lang="fr-FR" sz="2000" dirty="0" smtClean="0">
                <a:cs typeface="Calibri"/>
              </a:rPr>
              <a:t>¿en </a:t>
            </a:r>
            <a:r>
              <a:rPr lang="fr-FR" sz="2000" dirty="0" err="1" smtClean="0">
                <a:cs typeface="Calibri"/>
              </a:rPr>
              <a:t>qué</a:t>
            </a:r>
            <a:r>
              <a:rPr lang="fr-FR" sz="2000" dirty="0" smtClean="0">
                <a:cs typeface="Calibri"/>
              </a:rPr>
              <a:t> </a:t>
            </a:r>
            <a:r>
              <a:rPr lang="fr-FR" sz="2000" dirty="0" err="1" smtClean="0">
                <a:cs typeface="Calibri"/>
              </a:rPr>
              <a:t>piensas</a:t>
            </a:r>
            <a:r>
              <a:rPr lang="fr-FR" sz="2000" dirty="0" smtClean="0">
                <a:cs typeface="Calibri"/>
              </a:rPr>
              <a:t> </a:t>
            </a:r>
            <a:r>
              <a:rPr lang="fr-FR" sz="2000" dirty="0" err="1" smtClean="0">
                <a:cs typeface="Calibri"/>
              </a:rPr>
              <a:t>trabajar</a:t>
            </a:r>
            <a:r>
              <a:rPr lang="fr-FR" sz="2000" dirty="0" smtClean="0">
                <a:cs typeface="Calibri"/>
              </a:rPr>
              <a:t>? (OR ¿</a:t>
            </a:r>
            <a:r>
              <a:rPr lang="fr-FR" sz="2000" dirty="0" err="1" smtClean="0">
                <a:cs typeface="Calibri"/>
              </a:rPr>
              <a:t>qué</a:t>
            </a:r>
            <a:r>
              <a:rPr lang="fr-FR" sz="2000" dirty="0" smtClean="0">
                <a:cs typeface="Calibri"/>
              </a:rPr>
              <a:t> </a:t>
            </a:r>
            <a:r>
              <a:rPr lang="fr-FR" sz="2000" dirty="0" err="1" smtClean="0">
                <a:cs typeface="Calibri"/>
              </a:rPr>
              <a:t>quieres</a:t>
            </a:r>
            <a:r>
              <a:rPr lang="fr-FR" sz="2000" dirty="0" smtClean="0">
                <a:cs typeface="Calibri"/>
              </a:rPr>
              <a:t> </a:t>
            </a:r>
            <a:r>
              <a:rPr lang="fr-FR" sz="2000" dirty="0" err="1" smtClean="0">
                <a:cs typeface="Calibri"/>
              </a:rPr>
              <a:t>hacer</a:t>
            </a:r>
            <a:r>
              <a:rPr lang="fr-FR" sz="2000" dirty="0" smtClean="0">
                <a:cs typeface="Calibri"/>
              </a:rPr>
              <a:t> </a:t>
            </a:r>
            <a:r>
              <a:rPr lang="fr-FR" sz="2000" dirty="0" err="1" smtClean="0">
                <a:cs typeface="Calibri"/>
              </a:rPr>
              <a:t>como</a:t>
            </a:r>
            <a:r>
              <a:rPr lang="fr-FR" sz="2000" dirty="0" smtClean="0">
                <a:cs typeface="Calibri"/>
              </a:rPr>
              <a:t> </a:t>
            </a:r>
            <a:r>
              <a:rPr lang="fr-FR" sz="2000" dirty="0" err="1" smtClean="0">
                <a:cs typeface="Calibri"/>
              </a:rPr>
              <a:t>profesión</a:t>
            </a:r>
            <a:r>
              <a:rPr lang="fr-FR" sz="2000" dirty="0" smtClean="0">
                <a:cs typeface="Calibri"/>
              </a:rPr>
              <a:t>?</a:t>
            </a:r>
            <a:endParaRPr lang="fr-FR" sz="2000" dirty="0"/>
          </a:p>
        </p:txBody>
      </p:sp>
      <p:sp>
        <p:nvSpPr>
          <p:cNvPr id="6" name="TextBox 5"/>
          <p:cNvSpPr txBox="1"/>
          <p:nvPr/>
        </p:nvSpPr>
        <p:spPr>
          <a:xfrm>
            <a:off x="395536" y="2466925"/>
            <a:ext cx="8424936" cy="400110"/>
          </a:xfrm>
          <a:prstGeom prst="rect">
            <a:avLst/>
          </a:prstGeom>
          <a:noFill/>
        </p:spPr>
        <p:txBody>
          <a:bodyPr wrap="square" rtlCol="0">
            <a:spAutoFit/>
          </a:bodyPr>
          <a:lstStyle/>
          <a:p>
            <a:r>
              <a:rPr lang="fr-FR" sz="2000" dirty="0" smtClean="0">
                <a:latin typeface="Calibri"/>
                <a:cs typeface="Calibri"/>
              </a:rPr>
              <a:t>¿</a:t>
            </a:r>
            <a:r>
              <a:rPr lang="fr-FR" sz="2000" dirty="0" err="1" smtClean="0">
                <a:latin typeface="Calibri"/>
                <a:cs typeface="Calibri"/>
              </a:rPr>
              <a:t>Qué</a:t>
            </a:r>
            <a:r>
              <a:rPr lang="fr-FR" sz="2000" dirty="0" smtClean="0">
                <a:latin typeface="Calibri"/>
                <a:cs typeface="Calibri"/>
              </a:rPr>
              <a:t> vas a </a:t>
            </a:r>
            <a:r>
              <a:rPr lang="fr-FR" sz="2000" dirty="0" err="1" smtClean="0">
                <a:latin typeface="Calibri"/>
                <a:cs typeface="Calibri"/>
              </a:rPr>
              <a:t>estudiar</a:t>
            </a:r>
            <a:r>
              <a:rPr lang="fr-FR" sz="2000" dirty="0" smtClean="0">
                <a:latin typeface="Calibri"/>
                <a:cs typeface="Calibri"/>
              </a:rPr>
              <a:t>?</a:t>
            </a:r>
            <a:endParaRPr lang="fr-FR" sz="2000" dirty="0"/>
          </a:p>
        </p:txBody>
      </p:sp>
      <p:sp>
        <p:nvSpPr>
          <p:cNvPr id="7" name="TextBox 6"/>
          <p:cNvSpPr txBox="1"/>
          <p:nvPr/>
        </p:nvSpPr>
        <p:spPr>
          <a:xfrm>
            <a:off x="395536" y="3068960"/>
            <a:ext cx="8424936" cy="400110"/>
          </a:xfrm>
          <a:prstGeom prst="rect">
            <a:avLst/>
          </a:prstGeom>
          <a:noFill/>
        </p:spPr>
        <p:txBody>
          <a:bodyPr wrap="square" rtlCol="0">
            <a:spAutoFit/>
          </a:bodyPr>
          <a:lstStyle/>
          <a:p>
            <a:r>
              <a:rPr lang="fr-FR" sz="2000" dirty="0" smtClean="0">
                <a:latin typeface="Calibri"/>
                <a:cs typeface="Calibri"/>
              </a:rPr>
              <a:t>¿</a:t>
            </a:r>
            <a:r>
              <a:rPr lang="fr-FR" sz="2000" dirty="0" err="1" smtClean="0">
                <a:latin typeface="Calibri"/>
                <a:cs typeface="Calibri"/>
              </a:rPr>
              <a:t>Dónde</a:t>
            </a:r>
            <a:r>
              <a:rPr lang="fr-FR" sz="2000" dirty="0" smtClean="0">
                <a:latin typeface="Calibri"/>
                <a:cs typeface="Calibri"/>
              </a:rPr>
              <a:t> </a:t>
            </a:r>
            <a:r>
              <a:rPr lang="fr-FR" sz="2000" dirty="0" err="1" smtClean="0">
                <a:latin typeface="Calibri"/>
                <a:cs typeface="Calibri"/>
              </a:rPr>
              <a:t>esperas</a:t>
            </a:r>
            <a:r>
              <a:rPr lang="fr-FR" sz="2000" dirty="0" smtClean="0">
                <a:latin typeface="Calibri"/>
                <a:cs typeface="Calibri"/>
              </a:rPr>
              <a:t> </a:t>
            </a:r>
            <a:r>
              <a:rPr lang="fr-FR" sz="2000" dirty="0" err="1" smtClean="0">
                <a:latin typeface="Calibri"/>
                <a:cs typeface="Calibri"/>
              </a:rPr>
              <a:t>estudiar</a:t>
            </a:r>
            <a:r>
              <a:rPr lang="fr-FR" sz="2000" dirty="0" smtClean="0">
                <a:latin typeface="Calibri"/>
                <a:cs typeface="Calibri"/>
              </a:rPr>
              <a:t>?</a:t>
            </a:r>
            <a:endParaRPr lang="fr-FR" sz="2000" dirty="0"/>
          </a:p>
        </p:txBody>
      </p:sp>
      <p:sp>
        <p:nvSpPr>
          <p:cNvPr id="8" name="TextBox 7"/>
          <p:cNvSpPr txBox="1"/>
          <p:nvPr/>
        </p:nvSpPr>
        <p:spPr>
          <a:xfrm>
            <a:off x="467544" y="5045114"/>
            <a:ext cx="8424936" cy="400110"/>
          </a:xfrm>
          <a:prstGeom prst="rect">
            <a:avLst/>
          </a:prstGeom>
          <a:noFill/>
        </p:spPr>
        <p:txBody>
          <a:bodyPr wrap="square" rtlCol="0">
            <a:spAutoFit/>
          </a:bodyPr>
          <a:lstStyle/>
          <a:p>
            <a:r>
              <a:rPr lang="fr-FR" sz="2000" dirty="0" smtClean="0">
                <a:latin typeface="Calibri"/>
                <a:cs typeface="Calibri"/>
              </a:rPr>
              <a:t>¿</a:t>
            </a:r>
            <a:r>
              <a:rPr lang="fr-FR" sz="2000" dirty="0" err="1" smtClean="0">
                <a:latin typeface="Calibri"/>
                <a:cs typeface="Calibri"/>
              </a:rPr>
              <a:t>Qué</a:t>
            </a:r>
            <a:r>
              <a:rPr lang="fr-FR" sz="2000" dirty="0" smtClean="0">
                <a:latin typeface="Calibri"/>
                <a:cs typeface="Calibri"/>
              </a:rPr>
              <a:t> </a:t>
            </a:r>
            <a:r>
              <a:rPr lang="fr-FR" sz="2000" dirty="0" err="1" smtClean="0">
                <a:latin typeface="Calibri"/>
                <a:cs typeface="Calibri"/>
              </a:rPr>
              <a:t>otros</a:t>
            </a:r>
            <a:r>
              <a:rPr lang="fr-FR" sz="2000" dirty="0" smtClean="0">
                <a:latin typeface="Calibri"/>
                <a:cs typeface="Calibri"/>
              </a:rPr>
              <a:t> planes </a:t>
            </a:r>
            <a:r>
              <a:rPr lang="fr-FR" sz="2000" dirty="0" err="1" smtClean="0">
                <a:latin typeface="Calibri"/>
                <a:cs typeface="Calibri"/>
              </a:rPr>
              <a:t>tienes</a:t>
            </a:r>
            <a:r>
              <a:rPr lang="fr-FR" sz="2000" dirty="0" smtClean="0">
                <a:latin typeface="Calibri"/>
                <a:cs typeface="Calibri"/>
              </a:rPr>
              <a:t>?</a:t>
            </a:r>
            <a:endParaRPr lang="fr-FR" sz="2000" dirty="0"/>
          </a:p>
        </p:txBody>
      </p:sp>
      <p:sp>
        <p:nvSpPr>
          <p:cNvPr id="9" name="TextBox 8"/>
          <p:cNvSpPr txBox="1"/>
          <p:nvPr/>
        </p:nvSpPr>
        <p:spPr>
          <a:xfrm>
            <a:off x="467544" y="5673442"/>
            <a:ext cx="8424936" cy="707886"/>
          </a:xfrm>
          <a:prstGeom prst="rect">
            <a:avLst/>
          </a:prstGeom>
          <a:noFill/>
        </p:spPr>
        <p:txBody>
          <a:bodyPr wrap="square" rtlCol="0">
            <a:spAutoFit/>
          </a:bodyPr>
          <a:lstStyle/>
          <a:p>
            <a:r>
              <a:rPr lang="fr-FR" sz="2000" dirty="0" smtClean="0">
                <a:latin typeface="Calibri"/>
                <a:cs typeface="Calibri"/>
              </a:rPr>
              <a:t>(¿</a:t>
            </a:r>
            <a:r>
              <a:rPr lang="fr-FR" sz="2000" dirty="0" err="1" smtClean="0">
                <a:latin typeface="Calibri"/>
                <a:cs typeface="Calibri"/>
              </a:rPr>
              <a:t>Quieres</a:t>
            </a:r>
            <a:r>
              <a:rPr lang="fr-FR" sz="2000" dirty="0" smtClean="0">
                <a:latin typeface="Calibri"/>
                <a:cs typeface="Calibri"/>
              </a:rPr>
              <a:t> </a:t>
            </a:r>
            <a:r>
              <a:rPr lang="fr-FR" sz="2000" dirty="0" err="1" smtClean="0">
                <a:latin typeface="Calibri"/>
                <a:cs typeface="Calibri"/>
              </a:rPr>
              <a:t>tener</a:t>
            </a:r>
            <a:r>
              <a:rPr lang="fr-FR" sz="2000" dirty="0" smtClean="0">
                <a:latin typeface="Calibri"/>
                <a:cs typeface="Calibri"/>
              </a:rPr>
              <a:t> </a:t>
            </a:r>
            <a:r>
              <a:rPr lang="fr-FR" sz="2000" dirty="0" err="1" smtClean="0">
                <a:latin typeface="Calibri"/>
                <a:cs typeface="Calibri"/>
              </a:rPr>
              <a:t>una</a:t>
            </a:r>
            <a:r>
              <a:rPr lang="fr-FR" sz="2000" dirty="0" smtClean="0">
                <a:latin typeface="Calibri"/>
                <a:cs typeface="Calibri"/>
              </a:rPr>
              <a:t> </a:t>
            </a:r>
            <a:r>
              <a:rPr lang="fr-FR" sz="2000" dirty="0" err="1" smtClean="0">
                <a:latin typeface="Calibri"/>
                <a:cs typeface="Calibri"/>
              </a:rPr>
              <a:t>familia</a:t>
            </a:r>
            <a:r>
              <a:rPr lang="fr-FR" sz="2000" dirty="0" smtClean="0">
                <a:latin typeface="Calibri"/>
                <a:cs typeface="Calibri"/>
              </a:rPr>
              <a:t>? </a:t>
            </a:r>
            <a:r>
              <a:rPr lang="fr-FR" sz="2000" dirty="0" smtClean="0">
                <a:cs typeface="Calibri"/>
              </a:rPr>
              <a:t>¿Te </a:t>
            </a:r>
            <a:r>
              <a:rPr lang="fr-FR" sz="2000" dirty="0" err="1" smtClean="0">
                <a:cs typeface="Calibri"/>
              </a:rPr>
              <a:t>gustaría</a:t>
            </a:r>
            <a:r>
              <a:rPr lang="fr-FR" sz="2000" dirty="0" smtClean="0">
                <a:cs typeface="Calibri"/>
              </a:rPr>
              <a:t> </a:t>
            </a:r>
            <a:r>
              <a:rPr lang="fr-FR" sz="2000" dirty="0" err="1" smtClean="0">
                <a:cs typeface="Calibri"/>
              </a:rPr>
              <a:t>viajar</a:t>
            </a:r>
            <a:r>
              <a:rPr lang="fr-FR" sz="2000" dirty="0" smtClean="0">
                <a:cs typeface="Calibri"/>
              </a:rPr>
              <a:t>? (¿</a:t>
            </a:r>
            <a:r>
              <a:rPr lang="fr-FR" sz="2000" dirty="0" err="1" smtClean="0">
                <a:cs typeface="Calibri"/>
              </a:rPr>
              <a:t>Dónde</a:t>
            </a:r>
            <a:r>
              <a:rPr lang="fr-FR" sz="2000" dirty="0" smtClean="0">
                <a:cs typeface="Calibri"/>
              </a:rPr>
              <a:t>?) ¿</a:t>
            </a:r>
            <a:r>
              <a:rPr lang="fr-FR" sz="2000" dirty="0" err="1" smtClean="0">
                <a:cs typeface="Calibri"/>
              </a:rPr>
              <a:t>Tienes</a:t>
            </a:r>
            <a:r>
              <a:rPr lang="fr-FR" sz="2000" dirty="0" smtClean="0">
                <a:cs typeface="Calibri"/>
              </a:rPr>
              <a:t> la </a:t>
            </a:r>
            <a:r>
              <a:rPr lang="fr-FR" sz="2000" dirty="0" err="1" smtClean="0">
                <a:cs typeface="Calibri"/>
              </a:rPr>
              <a:t>intención</a:t>
            </a:r>
            <a:r>
              <a:rPr lang="fr-FR" sz="2000" dirty="0" smtClean="0">
                <a:cs typeface="Calibri"/>
              </a:rPr>
              <a:t> de </a:t>
            </a:r>
            <a:r>
              <a:rPr lang="fr-FR" sz="2000" dirty="0" err="1" smtClean="0">
                <a:cs typeface="Calibri"/>
              </a:rPr>
              <a:t>vivir</a:t>
            </a:r>
            <a:r>
              <a:rPr lang="fr-FR" sz="2000" dirty="0" smtClean="0">
                <a:cs typeface="Calibri"/>
              </a:rPr>
              <a:t> en </a:t>
            </a:r>
            <a:r>
              <a:rPr lang="fr-FR" sz="2000" dirty="0" err="1" smtClean="0">
                <a:cs typeface="Calibri"/>
              </a:rPr>
              <a:t>otro</a:t>
            </a:r>
            <a:r>
              <a:rPr lang="fr-FR" sz="2000" dirty="0" smtClean="0">
                <a:cs typeface="Calibri"/>
              </a:rPr>
              <a:t> </a:t>
            </a:r>
            <a:r>
              <a:rPr lang="fr-FR" sz="2000" dirty="0" err="1" smtClean="0">
                <a:cs typeface="Calibri"/>
              </a:rPr>
              <a:t>país</a:t>
            </a:r>
            <a:r>
              <a:rPr lang="fr-FR" sz="2000" dirty="0" smtClean="0">
                <a:cs typeface="Calibri"/>
              </a:rPr>
              <a:t>? (¿</a:t>
            </a:r>
            <a:r>
              <a:rPr lang="fr-FR" sz="2000" dirty="0" err="1" smtClean="0">
                <a:cs typeface="Calibri"/>
              </a:rPr>
              <a:t>Dónde</a:t>
            </a:r>
            <a:r>
              <a:rPr lang="fr-FR" sz="2000" dirty="0" smtClean="0">
                <a:cs typeface="Calibri"/>
              </a:rPr>
              <a:t>?)</a:t>
            </a:r>
            <a:endParaRPr lang="fr-FR" sz="2000" dirty="0"/>
          </a:p>
        </p:txBody>
      </p:sp>
      <p:sp>
        <p:nvSpPr>
          <p:cNvPr id="10" name="TextBox 9"/>
          <p:cNvSpPr txBox="1"/>
          <p:nvPr/>
        </p:nvSpPr>
        <p:spPr>
          <a:xfrm>
            <a:off x="395536" y="3628069"/>
            <a:ext cx="8424936" cy="400110"/>
          </a:xfrm>
          <a:prstGeom prst="rect">
            <a:avLst/>
          </a:prstGeom>
          <a:noFill/>
        </p:spPr>
        <p:txBody>
          <a:bodyPr wrap="square" rtlCol="0">
            <a:spAutoFit/>
          </a:bodyPr>
          <a:lstStyle/>
          <a:p>
            <a:r>
              <a:rPr lang="fr-FR" sz="2000" dirty="0" smtClean="0">
                <a:latin typeface="Calibri"/>
                <a:cs typeface="Calibri"/>
              </a:rPr>
              <a:t>¿</a:t>
            </a:r>
            <a:r>
              <a:rPr lang="fr-FR" sz="2000" dirty="0" err="1" smtClean="0">
                <a:latin typeface="Calibri"/>
                <a:cs typeface="Calibri"/>
              </a:rPr>
              <a:t>Tienes</a:t>
            </a:r>
            <a:r>
              <a:rPr lang="fr-FR" sz="2000" dirty="0" smtClean="0">
                <a:latin typeface="Calibri"/>
                <a:cs typeface="Calibri"/>
              </a:rPr>
              <a:t> la </a:t>
            </a:r>
            <a:r>
              <a:rPr lang="fr-FR" sz="2000" dirty="0" err="1" smtClean="0">
                <a:latin typeface="Calibri"/>
                <a:cs typeface="Calibri"/>
              </a:rPr>
              <a:t>intención</a:t>
            </a:r>
            <a:r>
              <a:rPr lang="fr-FR" sz="2000" dirty="0" smtClean="0">
                <a:latin typeface="Calibri"/>
                <a:cs typeface="Calibri"/>
              </a:rPr>
              <a:t> de </a:t>
            </a:r>
            <a:r>
              <a:rPr lang="fr-FR" sz="2000" dirty="0" err="1" smtClean="0">
                <a:latin typeface="Calibri"/>
                <a:cs typeface="Calibri"/>
              </a:rPr>
              <a:t>ir</a:t>
            </a:r>
            <a:r>
              <a:rPr lang="fr-FR" sz="2000" dirty="0" smtClean="0">
                <a:latin typeface="Calibri"/>
                <a:cs typeface="Calibri"/>
              </a:rPr>
              <a:t> a la </a:t>
            </a:r>
            <a:r>
              <a:rPr lang="fr-FR" sz="2000" dirty="0" err="1" smtClean="0">
                <a:latin typeface="Calibri"/>
                <a:cs typeface="Calibri"/>
              </a:rPr>
              <a:t>universidad</a:t>
            </a:r>
            <a:r>
              <a:rPr lang="fr-FR" sz="2000" dirty="0" smtClean="0">
                <a:latin typeface="Calibri"/>
                <a:cs typeface="Calibri"/>
              </a:rPr>
              <a:t>? (¿Para </a:t>
            </a:r>
            <a:r>
              <a:rPr lang="fr-FR" sz="2000" dirty="0" err="1" smtClean="0">
                <a:latin typeface="Calibri"/>
                <a:cs typeface="Calibri"/>
              </a:rPr>
              <a:t>estudiar</a:t>
            </a:r>
            <a:r>
              <a:rPr lang="fr-FR" sz="2000" dirty="0" smtClean="0">
                <a:latin typeface="Calibri"/>
                <a:cs typeface="Calibri"/>
              </a:rPr>
              <a:t> </a:t>
            </a:r>
            <a:r>
              <a:rPr lang="fr-FR" sz="2000" dirty="0" err="1" smtClean="0">
                <a:latin typeface="Calibri"/>
                <a:cs typeface="Calibri"/>
              </a:rPr>
              <a:t>qué</a:t>
            </a:r>
            <a:r>
              <a:rPr lang="fr-FR" sz="2000" dirty="0" smtClean="0">
                <a:latin typeface="Calibri"/>
                <a:cs typeface="Calibri"/>
              </a:rPr>
              <a:t>? ¿</a:t>
            </a:r>
            <a:r>
              <a:rPr lang="fr-FR" sz="2000" dirty="0" err="1" smtClean="0">
                <a:latin typeface="Calibri"/>
                <a:cs typeface="Calibri"/>
              </a:rPr>
              <a:t>Sabes</a:t>
            </a:r>
            <a:r>
              <a:rPr lang="fr-FR" sz="2000" dirty="0" smtClean="0">
                <a:latin typeface="Calibri"/>
                <a:cs typeface="Calibri"/>
              </a:rPr>
              <a:t> </a:t>
            </a:r>
            <a:r>
              <a:rPr lang="fr-FR" sz="2000" dirty="0" err="1" smtClean="0">
                <a:latin typeface="Calibri"/>
                <a:cs typeface="Calibri"/>
              </a:rPr>
              <a:t>dónde</a:t>
            </a:r>
            <a:r>
              <a:rPr lang="fr-FR" sz="2000" dirty="0" smtClean="0">
                <a:latin typeface="Calibri"/>
                <a:cs typeface="Calibri"/>
              </a:rPr>
              <a:t>?) </a:t>
            </a:r>
            <a:endParaRPr lang="fr-FR" sz="2000" dirty="0"/>
          </a:p>
        </p:txBody>
      </p:sp>
      <p:sp>
        <p:nvSpPr>
          <p:cNvPr id="3" name="Rounded Rectangular Callout 2"/>
          <p:cNvSpPr/>
          <p:nvPr/>
        </p:nvSpPr>
        <p:spPr>
          <a:xfrm>
            <a:off x="4860032" y="908720"/>
            <a:ext cx="2452789" cy="155820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No lo </a:t>
            </a:r>
            <a:r>
              <a:rPr lang="en-GB" sz="2800" dirty="0" err="1" smtClean="0"/>
              <a:t>sé</a:t>
            </a:r>
            <a:r>
              <a:rPr lang="en-GB" sz="2800" dirty="0" smtClean="0"/>
              <a:t> </a:t>
            </a:r>
            <a:r>
              <a:rPr lang="en-GB" sz="2800" dirty="0" err="1" smtClean="0"/>
              <a:t>exactamente</a:t>
            </a:r>
            <a:r>
              <a:rPr lang="en-GB" sz="2800" dirty="0" smtClean="0"/>
              <a:t> </a:t>
            </a:r>
            <a:r>
              <a:rPr lang="en-GB" sz="2800" dirty="0" err="1" smtClean="0"/>
              <a:t>pero</a:t>
            </a:r>
            <a:r>
              <a:rPr lang="en-GB" sz="2800" dirty="0" smtClean="0"/>
              <a:t>…</a:t>
            </a:r>
            <a:endParaRPr lang="fr-FR" sz="2800" dirty="0"/>
          </a:p>
        </p:txBody>
      </p:sp>
      <p:pic>
        <p:nvPicPr>
          <p:cNvPr id="4"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52320" y="856825"/>
            <a:ext cx="1584176" cy="1980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155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38587517"/>
              </p:ext>
            </p:extLst>
          </p:nvPr>
        </p:nvGraphicFramePr>
        <p:xfrm>
          <a:off x="467544" y="908720"/>
          <a:ext cx="7992888" cy="5740114"/>
        </p:xfrm>
        <a:graphic>
          <a:graphicData uri="http://schemas.openxmlformats.org/drawingml/2006/table">
            <a:tbl>
              <a:tblPr firstRow="1" bandRow="1">
                <a:tableStyleId>{5940675A-B579-460E-94D1-54222C63F5DA}</a:tableStyleId>
              </a:tblPr>
              <a:tblGrid>
                <a:gridCol w="7992888"/>
              </a:tblGrid>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 </a:t>
                      </a:r>
                      <a:r>
                        <a:rPr lang="es-ES_tradnl" b="1" dirty="0" smtClean="0">
                          <a:latin typeface="+mn-lt"/>
                          <a:cs typeface="Calibri"/>
                        </a:rPr>
                        <a:t>¿Qué planes tienes para e</a:t>
                      </a:r>
                      <a:r>
                        <a:rPr lang="es-ES_tradnl" b="1" dirty="0" smtClean="0"/>
                        <a:t>l  futuro? </a:t>
                      </a:r>
                      <a:r>
                        <a:rPr lang="es-ES_tradnl" b="0" dirty="0" smtClean="0"/>
                        <a:t>(</a:t>
                      </a:r>
                      <a:r>
                        <a:rPr lang="fr-FR" sz="1800" dirty="0" smtClean="0">
                          <a:latin typeface="+mn-lt"/>
                          <a:cs typeface="Calibri"/>
                        </a:rPr>
                        <a:t>¿</a:t>
                      </a:r>
                      <a:r>
                        <a:rPr lang="fr-FR" sz="1800" dirty="0" err="1" smtClean="0">
                          <a:latin typeface="+mn-lt"/>
                          <a:cs typeface="Calibri"/>
                        </a:rPr>
                        <a:t>Quieres</a:t>
                      </a:r>
                      <a:r>
                        <a:rPr lang="fr-FR" sz="1800" dirty="0" smtClean="0">
                          <a:latin typeface="+mn-lt"/>
                          <a:cs typeface="Calibri"/>
                        </a:rPr>
                        <a:t> </a:t>
                      </a:r>
                      <a:r>
                        <a:rPr lang="fr-FR" sz="1800" dirty="0" err="1" smtClean="0">
                          <a:latin typeface="+mn-lt"/>
                          <a:cs typeface="Calibri"/>
                        </a:rPr>
                        <a:t>seguir</a:t>
                      </a:r>
                      <a:r>
                        <a:rPr lang="fr-FR" sz="1800" dirty="0" smtClean="0">
                          <a:latin typeface="+mn-lt"/>
                          <a:cs typeface="Calibri"/>
                        </a:rPr>
                        <a:t> </a:t>
                      </a:r>
                      <a:r>
                        <a:rPr lang="fr-FR" sz="1800" dirty="0" err="1" smtClean="0">
                          <a:latin typeface="+mn-lt"/>
                          <a:cs typeface="Calibri"/>
                        </a:rPr>
                        <a:t>estudiando</a:t>
                      </a:r>
                      <a:r>
                        <a:rPr lang="fr-FR" sz="1800" dirty="0" smtClean="0">
                          <a:latin typeface="+mn-lt"/>
                          <a:cs typeface="Calibri"/>
                        </a:rPr>
                        <a:t>?</a:t>
                      </a:r>
                      <a:r>
                        <a:rPr lang="fr-FR" sz="1800" dirty="0" smtClean="0">
                          <a:latin typeface="+mn-lt"/>
                          <a:cs typeface="+mn-cs"/>
                        </a:rPr>
                        <a:t>)</a:t>
                      </a:r>
                      <a:br>
                        <a:rPr lang="fr-FR" sz="1800" dirty="0" smtClean="0">
                          <a:latin typeface="+mn-lt"/>
                          <a:cs typeface="+mn-cs"/>
                        </a:rPr>
                      </a:br>
                      <a:endParaRPr lang="fr-FR" sz="1800" dirty="0" smtClean="0"/>
                    </a:p>
                  </a:txBody>
                  <a:tcPr/>
                </a:tc>
              </a:tr>
              <a:tr h="768085">
                <a:tc>
                  <a:txBody>
                    <a:bodyPr/>
                    <a:lstStyle/>
                    <a:p>
                      <a:endParaRPr lang="en-GB" dirty="0" smtClean="0"/>
                    </a:p>
                    <a:p>
                      <a:endParaRPr lang="en-GB" dirty="0" smtClean="0"/>
                    </a:p>
                    <a:p>
                      <a:endParaRPr lang="fr-FR" dirty="0"/>
                    </a:p>
                  </a:txBody>
                  <a:tcPr/>
                </a:tc>
              </a:tr>
              <a:tr h="768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 </a:t>
                      </a:r>
                      <a:r>
                        <a:rPr lang="fr-FR" sz="1800" dirty="0" smtClean="0">
                          <a:latin typeface="+mn-lt"/>
                          <a:cs typeface="Calibri"/>
                        </a:rPr>
                        <a:t>¿</a:t>
                      </a:r>
                      <a:r>
                        <a:rPr lang="fr-FR" sz="1800" dirty="0" err="1" smtClean="0">
                          <a:latin typeface="+mn-lt"/>
                          <a:cs typeface="Calibri"/>
                        </a:rPr>
                        <a:t>Qué</a:t>
                      </a:r>
                      <a:r>
                        <a:rPr lang="fr-FR" sz="1800" dirty="0" smtClean="0">
                          <a:latin typeface="+mn-lt"/>
                          <a:cs typeface="Calibri"/>
                        </a:rPr>
                        <a:t> vas a </a:t>
                      </a:r>
                      <a:r>
                        <a:rPr lang="fr-FR" sz="1800" dirty="0" err="1" smtClean="0">
                          <a:latin typeface="+mn-lt"/>
                          <a:cs typeface="Calibri"/>
                        </a:rPr>
                        <a:t>estudiar</a:t>
                      </a:r>
                      <a:r>
                        <a:rPr lang="fr-FR" sz="1800" dirty="0" smtClean="0">
                          <a:latin typeface="+mn-lt"/>
                          <a:cs typeface="Calibri"/>
                        </a:rPr>
                        <a:t>?</a:t>
                      </a:r>
                      <a:r>
                        <a:rPr lang="fr-FR" sz="1800" baseline="0" dirty="0" smtClean="0">
                          <a:latin typeface="+mn-lt"/>
                          <a:cs typeface="+mn-cs"/>
                        </a:rPr>
                        <a:t> (Y </a:t>
                      </a:r>
                      <a:r>
                        <a:rPr lang="fr-FR" sz="1800" dirty="0" smtClean="0">
                          <a:latin typeface="+mn-lt"/>
                          <a:cs typeface="Calibri"/>
                        </a:rPr>
                        <a:t>¿</a:t>
                      </a:r>
                      <a:r>
                        <a:rPr lang="fr-FR" sz="1800" dirty="0" err="1" smtClean="0">
                          <a:latin typeface="+mn-lt"/>
                          <a:cs typeface="Calibri"/>
                        </a:rPr>
                        <a:t>dónde</a:t>
                      </a:r>
                      <a:r>
                        <a:rPr lang="fr-FR" sz="1800" dirty="0" smtClean="0">
                          <a:latin typeface="+mn-lt"/>
                          <a:cs typeface="Calibri"/>
                        </a:rPr>
                        <a:t> </a:t>
                      </a:r>
                      <a:r>
                        <a:rPr lang="fr-FR" sz="1800" dirty="0" err="1" smtClean="0">
                          <a:latin typeface="+mn-lt"/>
                          <a:cs typeface="Calibri"/>
                        </a:rPr>
                        <a:t>esperas</a:t>
                      </a:r>
                      <a:r>
                        <a:rPr lang="fr-FR" sz="1800" dirty="0" smtClean="0">
                          <a:latin typeface="+mn-lt"/>
                          <a:cs typeface="Calibri"/>
                        </a:rPr>
                        <a:t> </a:t>
                      </a:r>
                      <a:r>
                        <a:rPr lang="fr-FR" sz="1800" dirty="0" err="1" smtClean="0">
                          <a:latin typeface="+mn-lt"/>
                          <a:cs typeface="Calibri"/>
                        </a:rPr>
                        <a:t>estudiar</a:t>
                      </a:r>
                      <a:r>
                        <a:rPr lang="fr-FR" sz="1800" dirty="0" smtClean="0">
                          <a:latin typeface="+mn-lt"/>
                          <a:cs typeface="Calibri"/>
                        </a:rPr>
                        <a:t>?</a:t>
                      </a:r>
                      <a:endParaRPr lang="fr-FR"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dirty="0" smtClean="0"/>
                    </a:p>
                  </a:txBody>
                  <a:tcPr/>
                </a:tc>
              </a:tr>
              <a:tr h="768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dirty="0" smtClean="0"/>
                    </a:p>
                  </a:txBody>
                  <a:tcPr/>
                </a:tc>
              </a:tr>
              <a:tr h="888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latin typeface="+mn-lt"/>
                          <a:cs typeface="Calibri"/>
                        </a:rPr>
                        <a:t>3.  ¿</a:t>
                      </a:r>
                      <a:r>
                        <a:rPr lang="fr-FR" sz="1800" dirty="0" err="1" smtClean="0">
                          <a:latin typeface="+mn-lt"/>
                          <a:cs typeface="Calibri"/>
                        </a:rPr>
                        <a:t>Tienes</a:t>
                      </a:r>
                      <a:r>
                        <a:rPr lang="fr-FR" sz="1800" dirty="0" smtClean="0">
                          <a:latin typeface="+mn-lt"/>
                          <a:cs typeface="Calibri"/>
                        </a:rPr>
                        <a:t> la </a:t>
                      </a:r>
                      <a:r>
                        <a:rPr lang="fr-FR" sz="1800" dirty="0" err="1" smtClean="0">
                          <a:latin typeface="+mn-lt"/>
                          <a:cs typeface="Calibri"/>
                        </a:rPr>
                        <a:t>intención</a:t>
                      </a:r>
                      <a:r>
                        <a:rPr lang="fr-FR" sz="1800" dirty="0" smtClean="0">
                          <a:latin typeface="+mn-lt"/>
                          <a:cs typeface="Calibri"/>
                        </a:rPr>
                        <a:t> de </a:t>
                      </a:r>
                      <a:r>
                        <a:rPr lang="fr-FR" sz="1800" dirty="0" err="1" smtClean="0">
                          <a:latin typeface="+mn-lt"/>
                          <a:cs typeface="Calibri"/>
                        </a:rPr>
                        <a:t>ir</a:t>
                      </a:r>
                      <a:r>
                        <a:rPr lang="fr-FR" sz="1800" dirty="0" smtClean="0">
                          <a:latin typeface="+mn-lt"/>
                          <a:cs typeface="Calibri"/>
                        </a:rPr>
                        <a:t> a la </a:t>
                      </a:r>
                      <a:r>
                        <a:rPr lang="fr-FR" sz="1800" dirty="0" err="1" smtClean="0">
                          <a:latin typeface="+mn-lt"/>
                          <a:cs typeface="Calibri"/>
                        </a:rPr>
                        <a:t>universidad</a:t>
                      </a:r>
                      <a:r>
                        <a:rPr lang="fr-FR" sz="1800" dirty="0" smtClean="0">
                          <a:latin typeface="+mn-lt"/>
                          <a:cs typeface="Calibri"/>
                        </a:rPr>
                        <a:t>? (¿Para </a:t>
                      </a:r>
                      <a:r>
                        <a:rPr lang="fr-FR" sz="1800" dirty="0" err="1" smtClean="0">
                          <a:latin typeface="+mn-lt"/>
                          <a:cs typeface="Calibri"/>
                        </a:rPr>
                        <a:t>estudiar</a:t>
                      </a:r>
                      <a:r>
                        <a:rPr lang="fr-FR" sz="1800" dirty="0" smtClean="0">
                          <a:latin typeface="+mn-lt"/>
                          <a:cs typeface="Calibri"/>
                        </a:rPr>
                        <a:t> </a:t>
                      </a:r>
                      <a:r>
                        <a:rPr lang="fr-FR" sz="1800" dirty="0" err="1" smtClean="0">
                          <a:latin typeface="+mn-lt"/>
                          <a:cs typeface="Calibri"/>
                        </a:rPr>
                        <a:t>qué</a:t>
                      </a:r>
                      <a:r>
                        <a:rPr lang="fr-FR" sz="1800" dirty="0" smtClean="0">
                          <a:latin typeface="+mn-lt"/>
                          <a:cs typeface="Calibri"/>
                        </a:rPr>
                        <a:t>? ¿</a:t>
                      </a:r>
                      <a:r>
                        <a:rPr lang="fr-FR" sz="1800" dirty="0" err="1" smtClean="0">
                          <a:latin typeface="+mn-lt"/>
                          <a:cs typeface="Calibri"/>
                        </a:rPr>
                        <a:t>Sabes</a:t>
                      </a:r>
                      <a:r>
                        <a:rPr lang="fr-FR" sz="1800" dirty="0" smtClean="0">
                          <a:latin typeface="+mn-lt"/>
                          <a:cs typeface="Calibri"/>
                        </a:rPr>
                        <a:t> </a:t>
                      </a:r>
                      <a:r>
                        <a:rPr lang="fr-FR" sz="1800" dirty="0" err="1" smtClean="0">
                          <a:latin typeface="+mn-lt"/>
                          <a:cs typeface="Calibri"/>
                        </a:rPr>
                        <a:t>dónde</a:t>
                      </a:r>
                      <a:r>
                        <a:rPr lang="fr-FR" sz="1800" dirty="0" smtClean="0">
                          <a:latin typeface="+mn-lt"/>
                          <a:cs typeface="Calibri"/>
                        </a:rPr>
                        <a:t>?) </a:t>
                      </a:r>
                      <a:endParaRPr lang="fr-FR" sz="1800" dirty="0" smtClean="0"/>
                    </a:p>
                    <a:p>
                      <a:endParaRPr lang="fr-FR" dirty="0"/>
                    </a:p>
                  </a:txBody>
                  <a:tcPr/>
                </a:tc>
              </a:tr>
              <a:tr h="768085">
                <a:tc>
                  <a:txBody>
                    <a:bodyPr/>
                    <a:lstStyle/>
                    <a:p>
                      <a:endParaRPr lang="en-GB" dirty="0" smtClean="0"/>
                    </a:p>
                    <a:p>
                      <a:endParaRPr lang="en-GB" dirty="0" smtClean="0"/>
                    </a:p>
                    <a:p>
                      <a:endParaRPr lang="en-GB" dirty="0" smtClean="0"/>
                    </a:p>
                    <a:p>
                      <a:endParaRPr lang="fr-FR" dirty="0"/>
                    </a:p>
                  </a:txBody>
                  <a:tcPr/>
                </a:tc>
              </a:tr>
            </a:tbl>
          </a:graphicData>
        </a:graphic>
      </p:graphicFrame>
    </p:spTree>
    <p:extLst>
      <p:ext uri="{BB962C8B-B14F-4D97-AF65-F5344CB8AC3E}">
        <p14:creationId xmlns:p14="http://schemas.microsoft.com/office/powerpoint/2010/main" val="2371837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01063336"/>
              </p:ext>
            </p:extLst>
          </p:nvPr>
        </p:nvGraphicFramePr>
        <p:xfrm>
          <a:off x="467544" y="188640"/>
          <a:ext cx="7992888" cy="6185990"/>
        </p:xfrm>
        <a:graphic>
          <a:graphicData uri="http://schemas.openxmlformats.org/drawingml/2006/table">
            <a:tbl>
              <a:tblPr firstRow="1" bandRow="1">
                <a:tableStyleId>{5940675A-B579-460E-94D1-54222C63F5DA}</a:tableStyleId>
              </a:tblPr>
              <a:tblGrid>
                <a:gridCol w="7992888"/>
              </a:tblGrid>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latin typeface="+mn-lt"/>
                          <a:cs typeface="Calibri"/>
                        </a:rPr>
                        <a:t>4.  Y </a:t>
                      </a:r>
                      <a:r>
                        <a:rPr lang="fr-FR" sz="1800" dirty="0" err="1" smtClean="0">
                          <a:latin typeface="+mn-lt"/>
                          <a:cs typeface="Calibri"/>
                        </a:rPr>
                        <a:t>más</a:t>
                      </a:r>
                      <a:r>
                        <a:rPr lang="fr-FR" sz="1800" dirty="0" smtClean="0">
                          <a:latin typeface="+mn-lt"/>
                          <a:cs typeface="Calibri"/>
                        </a:rPr>
                        <a:t> en el </a:t>
                      </a:r>
                      <a:r>
                        <a:rPr lang="fr-FR" sz="1800" dirty="0" err="1" smtClean="0">
                          <a:latin typeface="+mn-lt"/>
                          <a:cs typeface="Calibri"/>
                        </a:rPr>
                        <a:t>futuro</a:t>
                      </a:r>
                      <a:r>
                        <a:rPr lang="fr-FR" sz="1800" dirty="0" smtClean="0">
                          <a:latin typeface="+mn-lt"/>
                          <a:cs typeface="Calibri"/>
                        </a:rPr>
                        <a:t>, </a:t>
                      </a:r>
                      <a:r>
                        <a:rPr lang="fr-FR" sz="1800" dirty="0" smtClean="0">
                          <a:cs typeface="Calibri"/>
                        </a:rPr>
                        <a:t>¿en </a:t>
                      </a:r>
                      <a:r>
                        <a:rPr lang="fr-FR" sz="1800" dirty="0" err="1" smtClean="0">
                          <a:cs typeface="Calibri"/>
                        </a:rPr>
                        <a:t>qué</a:t>
                      </a:r>
                      <a:r>
                        <a:rPr lang="fr-FR" sz="1800" dirty="0" smtClean="0">
                          <a:cs typeface="Calibri"/>
                        </a:rPr>
                        <a:t> </a:t>
                      </a:r>
                      <a:r>
                        <a:rPr lang="fr-FR" sz="1800" dirty="0" err="1" smtClean="0">
                          <a:cs typeface="Calibri"/>
                        </a:rPr>
                        <a:t>piensas</a:t>
                      </a:r>
                      <a:r>
                        <a:rPr lang="fr-FR" sz="1800" dirty="0" smtClean="0">
                          <a:cs typeface="Calibri"/>
                        </a:rPr>
                        <a:t> </a:t>
                      </a:r>
                      <a:r>
                        <a:rPr lang="fr-FR" sz="1800" dirty="0" err="1" smtClean="0">
                          <a:cs typeface="Calibri"/>
                        </a:rPr>
                        <a:t>trabajar</a:t>
                      </a:r>
                      <a:r>
                        <a:rPr lang="fr-FR" sz="1800" dirty="0" smtClean="0">
                          <a:cs typeface="Calibri"/>
                        </a:rPr>
                        <a:t>? (OR ¿</a:t>
                      </a:r>
                      <a:r>
                        <a:rPr lang="fr-FR" sz="1800" dirty="0" err="1" smtClean="0">
                          <a:cs typeface="Calibri"/>
                        </a:rPr>
                        <a:t>qué</a:t>
                      </a:r>
                      <a:r>
                        <a:rPr lang="fr-FR" sz="1800" dirty="0" smtClean="0">
                          <a:cs typeface="Calibri"/>
                        </a:rPr>
                        <a:t> </a:t>
                      </a:r>
                      <a:r>
                        <a:rPr lang="fr-FR" sz="1800" dirty="0" err="1" smtClean="0">
                          <a:cs typeface="Calibri"/>
                        </a:rPr>
                        <a:t>quieres</a:t>
                      </a:r>
                      <a:r>
                        <a:rPr lang="fr-FR" sz="1800" dirty="0" smtClean="0">
                          <a:cs typeface="Calibri"/>
                        </a:rPr>
                        <a:t> </a:t>
                      </a:r>
                      <a:r>
                        <a:rPr lang="fr-FR" sz="1800" dirty="0" err="1" smtClean="0">
                          <a:cs typeface="Calibri"/>
                        </a:rPr>
                        <a:t>hacer</a:t>
                      </a:r>
                      <a:r>
                        <a:rPr lang="fr-FR" sz="1800" dirty="0" smtClean="0">
                          <a:cs typeface="Calibri"/>
                        </a:rPr>
                        <a:t> </a:t>
                      </a:r>
                      <a:r>
                        <a:rPr lang="fr-FR" sz="1800" dirty="0" err="1" smtClean="0">
                          <a:cs typeface="Calibri"/>
                        </a:rPr>
                        <a:t>como</a:t>
                      </a:r>
                      <a:r>
                        <a:rPr lang="fr-FR" sz="1800" dirty="0" smtClean="0">
                          <a:cs typeface="Calibri"/>
                        </a:rPr>
                        <a:t> </a:t>
                      </a:r>
                      <a:r>
                        <a:rPr lang="fr-FR" sz="1800" dirty="0" err="1" smtClean="0">
                          <a:cs typeface="Calibri"/>
                        </a:rPr>
                        <a:t>profesión</a:t>
                      </a:r>
                      <a:r>
                        <a:rPr lang="fr-FR" sz="1800" dirty="0" smtClean="0">
                          <a:cs typeface="Calibri"/>
                        </a:rPr>
                        <a:t>?</a:t>
                      </a:r>
                      <a:endParaRPr lang="fr-FR" sz="1800" dirty="0" smtClean="0"/>
                    </a:p>
                    <a:p>
                      <a:endParaRPr lang="fr-FR" dirty="0"/>
                    </a:p>
                  </a:txBody>
                  <a:tcPr/>
                </a:tc>
              </a:tr>
              <a:tr h="596159">
                <a:tc>
                  <a:txBody>
                    <a:bodyPr/>
                    <a:lstStyle/>
                    <a:p>
                      <a:endParaRPr lang="en-GB" dirty="0" smtClean="0"/>
                    </a:p>
                    <a:p>
                      <a:endParaRPr lang="en-GB" dirty="0" smtClean="0"/>
                    </a:p>
                    <a:p>
                      <a:endParaRPr lang="en-GB" dirty="0" smtClean="0"/>
                    </a:p>
                    <a:p>
                      <a:endParaRPr lang="fr-FR" dirty="0"/>
                    </a:p>
                  </a:txBody>
                  <a:tcPr/>
                </a:tc>
              </a:tr>
              <a:tr h="1979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latin typeface="+mn-lt"/>
                          <a:cs typeface="Calibri"/>
                        </a:rPr>
                        <a:t>5.  ¿</a:t>
                      </a:r>
                      <a:r>
                        <a:rPr lang="fr-FR" sz="1800" dirty="0" err="1" smtClean="0">
                          <a:latin typeface="+mn-lt"/>
                          <a:cs typeface="Calibri"/>
                        </a:rPr>
                        <a:t>Qué</a:t>
                      </a:r>
                      <a:r>
                        <a:rPr lang="fr-FR" sz="1800" dirty="0" smtClean="0">
                          <a:latin typeface="+mn-lt"/>
                          <a:cs typeface="Calibri"/>
                        </a:rPr>
                        <a:t> </a:t>
                      </a:r>
                      <a:r>
                        <a:rPr lang="fr-FR" sz="1800" dirty="0" err="1" smtClean="0">
                          <a:latin typeface="+mn-lt"/>
                          <a:cs typeface="Calibri"/>
                        </a:rPr>
                        <a:t>otros</a:t>
                      </a:r>
                      <a:r>
                        <a:rPr lang="fr-FR" sz="1800" dirty="0" smtClean="0">
                          <a:latin typeface="+mn-lt"/>
                          <a:cs typeface="Calibri"/>
                        </a:rPr>
                        <a:t> planes </a:t>
                      </a:r>
                      <a:r>
                        <a:rPr lang="fr-FR" sz="1800" dirty="0" err="1" smtClean="0">
                          <a:latin typeface="+mn-lt"/>
                          <a:cs typeface="Calibri"/>
                        </a:rPr>
                        <a:t>tienes</a:t>
                      </a:r>
                      <a:r>
                        <a:rPr lang="fr-FR" sz="1800" dirty="0" smtClean="0">
                          <a:latin typeface="+mn-lt"/>
                          <a:cs typeface="Calibri"/>
                        </a:rPr>
                        <a:t>? (¿</a:t>
                      </a:r>
                      <a:r>
                        <a:rPr lang="fr-FR" sz="1800" dirty="0" err="1" smtClean="0">
                          <a:latin typeface="+mn-lt"/>
                          <a:cs typeface="Calibri"/>
                        </a:rPr>
                        <a:t>Quieres</a:t>
                      </a:r>
                      <a:r>
                        <a:rPr lang="fr-FR" sz="1800" dirty="0" smtClean="0">
                          <a:latin typeface="+mn-lt"/>
                          <a:cs typeface="Calibri"/>
                        </a:rPr>
                        <a:t> </a:t>
                      </a:r>
                      <a:r>
                        <a:rPr lang="fr-FR" sz="1800" dirty="0" err="1" smtClean="0">
                          <a:latin typeface="+mn-lt"/>
                          <a:cs typeface="Calibri"/>
                        </a:rPr>
                        <a:t>tener</a:t>
                      </a:r>
                      <a:r>
                        <a:rPr lang="fr-FR" sz="1800" dirty="0" smtClean="0">
                          <a:latin typeface="+mn-lt"/>
                          <a:cs typeface="Calibri"/>
                        </a:rPr>
                        <a:t> </a:t>
                      </a:r>
                      <a:r>
                        <a:rPr lang="fr-FR" sz="1800" dirty="0" err="1" smtClean="0">
                          <a:latin typeface="+mn-lt"/>
                          <a:cs typeface="Calibri"/>
                        </a:rPr>
                        <a:t>una</a:t>
                      </a:r>
                      <a:r>
                        <a:rPr lang="fr-FR" sz="1800" dirty="0" smtClean="0">
                          <a:latin typeface="+mn-lt"/>
                          <a:cs typeface="Calibri"/>
                        </a:rPr>
                        <a:t> </a:t>
                      </a:r>
                      <a:r>
                        <a:rPr lang="fr-FR" sz="1800" dirty="0" err="1" smtClean="0">
                          <a:latin typeface="+mn-lt"/>
                          <a:cs typeface="Calibri"/>
                        </a:rPr>
                        <a:t>familia</a:t>
                      </a:r>
                      <a:r>
                        <a:rPr lang="fr-FR" sz="1800" dirty="0" smtClean="0">
                          <a:latin typeface="+mn-lt"/>
                          <a:cs typeface="Calibri"/>
                        </a:rPr>
                        <a:t>? </a:t>
                      </a:r>
                      <a:r>
                        <a:rPr lang="fr-FR" sz="1800" dirty="0" smtClean="0">
                          <a:cs typeface="Calibri"/>
                        </a:rPr>
                        <a:t>¿Te </a:t>
                      </a:r>
                      <a:r>
                        <a:rPr lang="fr-FR" sz="1800" dirty="0" err="1" smtClean="0">
                          <a:cs typeface="Calibri"/>
                        </a:rPr>
                        <a:t>gustaría</a:t>
                      </a:r>
                      <a:r>
                        <a:rPr lang="fr-FR" sz="1800" dirty="0" smtClean="0">
                          <a:cs typeface="Calibri"/>
                        </a:rPr>
                        <a:t> </a:t>
                      </a:r>
                      <a:r>
                        <a:rPr lang="fr-FR" sz="1800" dirty="0" err="1" smtClean="0">
                          <a:cs typeface="Calibri"/>
                        </a:rPr>
                        <a:t>viajar</a:t>
                      </a:r>
                      <a:r>
                        <a:rPr lang="fr-FR" sz="1800" dirty="0" smtClean="0">
                          <a:cs typeface="Calibri"/>
                        </a:rPr>
                        <a:t>? (¿</a:t>
                      </a:r>
                      <a:r>
                        <a:rPr lang="fr-FR" sz="1800" dirty="0" err="1" smtClean="0">
                          <a:cs typeface="Calibri"/>
                        </a:rPr>
                        <a:t>Dónde</a:t>
                      </a:r>
                      <a:r>
                        <a:rPr lang="fr-FR" sz="1800" dirty="0" smtClean="0">
                          <a:cs typeface="Calibri"/>
                        </a:rPr>
                        <a:t>?) ¿</a:t>
                      </a:r>
                      <a:r>
                        <a:rPr lang="fr-FR" sz="1800" dirty="0" err="1" smtClean="0">
                          <a:cs typeface="Calibri"/>
                        </a:rPr>
                        <a:t>Tienes</a:t>
                      </a:r>
                      <a:r>
                        <a:rPr lang="fr-FR" sz="1800" dirty="0" smtClean="0">
                          <a:cs typeface="Calibri"/>
                        </a:rPr>
                        <a:t> la </a:t>
                      </a:r>
                      <a:r>
                        <a:rPr lang="fr-FR" sz="1800" dirty="0" err="1" smtClean="0">
                          <a:cs typeface="Calibri"/>
                        </a:rPr>
                        <a:t>intención</a:t>
                      </a:r>
                      <a:r>
                        <a:rPr lang="fr-FR" sz="1800" dirty="0" smtClean="0">
                          <a:cs typeface="Calibri"/>
                        </a:rPr>
                        <a:t> de </a:t>
                      </a:r>
                      <a:r>
                        <a:rPr lang="fr-FR" sz="1800" dirty="0" err="1" smtClean="0">
                          <a:cs typeface="Calibri"/>
                        </a:rPr>
                        <a:t>vivir</a:t>
                      </a:r>
                      <a:r>
                        <a:rPr lang="fr-FR" sz="1800" dirty="0" smtClean="0">
                          <a:cs typeface="Calibri"/>
                        </a:rPr>
                        <a:t> en </a:t>
                      </a:r>
                      <a:r>
                        <a:rPr lang="fr-FR" sz="1800" dirty="0" err="1" smtClean="0">
                          <a:cs typeface="Calibri"/>
                        </a:rPr>
                        <a:t>otro</a:t>
                      </a:r>
                      <a:r>
                        <a:rPr lang="fr-FR" sz="1800" dirty="0" smtClean="0">
                          <a:cs typeface="Calibri"/>
                        </a:rPr>
                        <a:t> </a:t>
                      </a:r>
                      <a:r>
                        <a:rPr lang="fr-FR" sz="1800" dirty="0" err="1" smtClean="0">
                          <a:cs typeface="Calibri"/>
                        </a:rPr>
                        <a:t>país</a:t>
                      </a:r>
                      <a:r>
                        <a:rPr lang="fr-FR" sz="1800" dirty="0" smtClean="0">
                          <a:cs typeface="Calibri"/>
                        </a:rPr>
                        <a:t>? (¿</a:t>
                      </a:r>
                      <a:r>
                        <a:rPr lang="fr-FR" sz="1800" dirty="0" err="1" smtClean="0">
                          <a:cs typeface="Calibri"/>
                        </a:rPr>
                        <a:t>Dónde</a:t>
                      </a:r>
                      <a:r>
                        <a:rPr lang="fr-FR" sz="1800" dirty="0" smtClean="0">
                          <a:cs typeface="Calibri"/>
                        </a:rPr>
                        <a:t>?)</a:t>
                      </a:r>
                      <a:endParaRPr lang="fr-FR"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dirty="0" smtClean="0"/>
                    </a:p>
                    <a:p>
                      <a:endParaRPr lang="en-GB" dirty="0" smtClean="0"/>
                    </a:p>
                    <a:p>
                      <a:endParaRPr lang="fr-FR" dirty="0"/>
                    </a:p>
                  </a:txBody>
                  <a:tcPr/>
                </a:tc>
              </a:tr>
              <a:tr h="1937518">
                <a:tc>
                  <a:txBody>
                    <a:bodyPr/>
                    <a:lstStyle/>
                    <a:p>
                      <a:endParaRPr lang="en-GB" dirty="0" smtClean="0"/>
                    </a:p>
                    <a:p>
                      <a:endParaRPr lang="en-GB" dirty="0" smtClean="0"/>
                    </a:p>
                    <a:p>
                      <a:endParaRPr lang="en-GB" dirty="0" smtClean="0"/>
                    </a:p>
                    <a:p>
                      <a:endParaRPr lang="fr-FR" dirty="0"/>
                    </a:p>
                  </a:txBody>
                  <a:tcPr/>
                </a:tc>
              </a:tr>
            </a:tbl>
          </a:graphicData>
        </a:graphic>
      </p:graphicFrame>
    </p:spTree>
    <p:extLst>
      <p:ext uri="{BB962C8B-B14F-4D97-AF65-F5344CB8AC3E}">
        <p14:creationId xmlns:p14="http://schemas.microsoft.com/office/powerpoint/2010/main" val="1838492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1211</Words>
  <Application>Microsoft Office PowerPoint</Application>
  <PresentationFormat>On-screen Show (4:3)</PresentationFormat>
  <Paragraphs>203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¿Qué planes tienes  para el  futuro?</vt:lpstr>
      <vt:lpstr>PowerPoint Presentation</vt:lpstr>
      <vt:lpstr>PowerPoint Presentation</vt:lpstr>
      <vt:lpstr>PowerPoint Presentation</vt:lpstr>
      <vt:lpstr>carusel</vt:lpstr>
      <vt:lpstr>ICT</vt:lpstr>
      <vt:lpstr>¿Qué planes tienes para el  futuro?</vt:lpstr>
      <vt:lpstr>PowerPoint Presentation</vt:lpstr>
      <vt:lpstr>PowerPoint Presentation</vt:lpstr>
      <vt:lpstr>Si elijo estudiar. ¿Qué carrera?</vt:lpstr>
      <vt:lpstr>Carreras</vt:lpstr>
      <vt:lpstr>.... más carreras</vt:lpstr>
      <vt:lpstr>... ¿Y si no quiero ni estudiar ni trabajar?</vt:lpstr>
      <vt:lpstr>¡Otras posibilidades!</vt:lpstr>
      <vt:lpstr>carusel</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planes tienes  para el  futuro?</dc:title>
  <dc:creator>Mark Dawes</dc:creator>
  <cp:lastModifiedBy>Mark Dawes</cp:lastModifiedBy>
  <cp:revision>16</cp:revision>
  <cp:lastPrinted>2012-11-08T06:28:35Z</cp:lastPrinted>
  <dcterms:created xsi:type="dcterms:W3CDTF">2012-11-08T04:11:33Z</dcterms:created>
  <dcterms:modified xsi:type="dcterms:W3CDTF">2012-11-12T05:18:57Z</dcterms:modified>
</cp:coreProperties>
</file>