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61" r:id="rId2"/>
    <p:sldId id="257" r:id="rId3"/>
    <p:sldId id="258" r:id="rId4"/>
    <p:sldId id="256" r:id="rId5"/>
    <p:sldId id="259" r:id="rId6"/>
    <p:sldId id="262" r:id="rId7"/>
    <p:sldId id="263" r:id="rId8"/>
    <p:sldId id="264" r:id="rId9"/>
    <p:sldId id="265" r:id="rId10"/>
    <p:sldId id="266" r:id="rId11"/>
    <p:sldId id="268" r:id="rId12"/>
    <p:sldId id="270" r:id="rId13"/>
    <p:sldId id="269" r:id="rId14"/>
    <p:sldId id="260" r:id="rId15"/>
    <p:sldId id="267" r:id="rId16"/>
    <p:sldId id="274" r:id="rId17"/>
    <p:sldId id="275" r:id="rId1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A3E8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286" autoAdjust="0"/>
  </p:normalViewPr>
  <p:slideViewPr>
    <p:cSldViewPr>
      <p:cViewPr varScale="1">
        <p:scale>
          <a:sx n="100" d="100"/>
          <a:sy n="100" d="100"/>
        </p:scale>
        <p:origin x="-193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2D4139-8B62-46D5-91F7-7184A95E2C80}" type="datetimeFigureOut">
              <a:rPr lang="fr-FR" smtClean="0"/>
              <a:t>11/11/2012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17A56F-093A-4702-816E-5A30E51F197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2939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Using the </a:t>
            </a:r>
            <a:r>
              <a:rPr lang="en-GB" dirty="0" err="1" smtClean="0"/>
              <a:t>wordle</a:t>
            </a:r>
            <a:r>
              <a:rPr lang="en-GB" dirty="0" smtClean="0"/>
              <a:t>,</a:t>
            </a:r>
            <a:r>
              <a:rPr lang="en-GB" baseline="0" dirty="0" smtClean="0"/>
              <a:t> students categorise the words into the 3 sections.  Doing this they may need to ask the meaning of certain words.  Teacher can explain these in TL – using opposites and examples.  Lots of this language should be familiar from KS3.  Modelling the difference between </a:t>
            </a:r>
            <a:r>
              <a:rPr lang="en-GB" baseline="0" dirty="0" err="1" smtClean="0"/>
              <a:t>estudiaba</a:t>
            </a:r>
            <a:r>
              <a:rPr lang="en-GB" baseline="0" dirty="0" smtClean="0"/>
              <a:t> and </a:t>
            </a:r>
            <a:r>
              <a:rPr lang="en-GB" baseline="0" dirty="0" err="1" smtClean="0"/>
              <a:t>estudio</a:t>
            </a:r>
            <a:r>
              <a:rPr lang="en-GB" baseline="0" dirty="0" smtClean="0"/>
              <a:t> can also happen during this activity.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17A56F-093A-4702-816E-5A30E51F1974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31869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Students choose a subject that fits this opinion for them personally.  They may</a:t>
            </a:r>
            <a:r>
              <a:rPr lang="en-GB" baseline="0" dirty="0" smtClean="0"/>
              <a:t> need to put more than one subject in several boxes and have nothing for another – this is fine!  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17A56F-093A-4702-816E-5A30E51F1974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52386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Pair work.  Students ask</a:t>
            </a:r>
            <a:r>
              <a:rPr lang="en-GB" baseline="0" dirty="0" smtClean="0"/>
              <a:t> the other’s opinion on a variety of subjects.  Students extend their answers using the language from the </a:t>
            </a:r>
            <a:r>
              <a:rPr lang="en-GB" baseline="0" dirty="0" err="1" smtClean="0"/>
              <a:t>wordle</a:t>
            </a:r>
            <a:r>
              <a:rPr lang="en-GB" baseline="0" dirty="0" smtClean="0"/>
              <a:t> and the opinions sheet.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17A56F-093A-4702-816E-5A30E51F1974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90699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 reading activity where students have to select the favourite</a:t>
            </a:r>
            <a:r>
              <a:rPr lang="en-GB" baseline="0" dirty="0" smtClean="0"/>
              <a:t> day according to the opinions given.</a:t>
            </a:r>
            <a:br>
              <a:rPr lang="en-GB" baseline="0" dirty="0" smtClean="0"/>
            </a:br>
            <a:r>
              <a:rPr lang="en-GB" baseline="0" dirty="0" smtClean="0"/>
              <a:t>answers on next slide.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17A56F-093A-4702-816E-5A30E51F1974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50121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 reading activity where students have to select the favourite</a:t>
            </a:r>
            <a:r>
              <a:rPr lang="en-GB" baseline="0" dirty="0" smtClean="0"/>
              <a:t> day according to the opinions given.</a:t>
            </a:r>
            <a:br>
              <a:rPr lang="en-GB" baseline="0" dirty="0" smtClean="0"/>
            </a:br>
            <a:r>
              <a:rPr lang="en-GB" baseline="0" smtClean="0"/>
              <a:t>answers on next slide.</a:t>
            </a:r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17A56F-093A-4702-816E-5A30E51F1974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50121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Listening</a:t>
            </a:r>
            <a:r>
              <a:rPr lang="en-GB" baseline="0" dirty="0" smtClean="0"/>
              <a:t> file not included </a:t>
            </a:r>
            <a:r>
              <a:rPr lang="en-GB" baseline="0" smtClean="0"/>
              <a:t>for copyright.</a:t>
            </a:r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17A56F-093A-4702-816E-5A30E51F1974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04138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Pair work.  Students ask</a:t>
            </a:r>
            <a:r>
              <a:rPr lang="en-GB" baseline="0" dirty="0" smtClean="0"/>
              <a:t> the other’s opinion on a variety of subjects.  Students extend their answers using the language from the </a:t>
            </a:r>
            <a:r>
              <a:rPr lang="en-GB" baseline="0" dirty="0" err="1" smtClean="0"/>
              <a:t>wordle</a:t>
            </a:r>
            <a:r>
              <a:rPr lang="en-GB" baseline="0" dirty="0" smtClean="0"/>
              <a:t> and the opinions sheet.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17A56F-093A-4702-816E-5A30E51F1974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90699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Students choose a subject that fits this opinion for them personally.  They may</a:t>
            </a:r>
            <a:r>
              <a:rPr lang="en-GB" baseline="0" dirty="0" smtClean="0"/>
              <a:t> need to put more than one subject in several boxes and have nothing for another – this is fine!  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17A56F-093A-4702-816E-5A30E51F1974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5238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8A2CC-B513-4E26-9DFF-D91F4053284E}" type="datetimeFigureOut">
              <a:rPr lang="fr-FR" smtClean="0"/>
              <a:t>11/11/2012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1E2BE-EA4E-49D1-933A-07951CAF7EA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1869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8A2CC-B513-4E26-9DFF-D91F4053284E}" type="datetimeFigureOut">
              <a:rPr lang="fr-FR" smtClean="0"/>
              <a:t>11/11/2012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1E2BE-EA4E-49D1-933A-07951CAF7EA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113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8A2CC-B513-4E26-9DFF-D91F4053284E}" type="datetimeFigureOut">
              <a:rPr lang="fr-FR" smtClean="0"/>
              <a:t>11/11/2012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1E2BE-EA4E-49D1-933A-07951CAF7EA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9794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8A2CC-B513-4E26-9DFF-D91F4053284E}" type="datetimeFigureOut">
              <a:rPr lang="fr-FR" smtClean="0"/>
              <a:t>11/11/2012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1E2BE-EA4E-49D1-933A-07951CAF7EA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1765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8A2CC-B513-4E26-9DFF-D91F4053284E}" type="datetimeFigureOut">
              <a:rPr lang="fr-FR" smtClean="0"/>
              <a:t>11/11/2012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1E2BE-EA4E-49D1-933A-07951CAF7EA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5750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8A2CC-B513-4E26-9DFF-D91F4053284E}" type="datetimeFigureOut">
              <a:rPr lang="fr-FR" smtClean="0"/>
              <a:t>11/11/2012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1E2BE-EA4E-49D1-933A-07951CAF7EA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3899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8A2CC-B513-4E26-9DFF-D91F4053284E}" type="datetimeFigureOut">
              <a:rPr lang="fr-FR" smtClean="0"/>
              <a:t>11/11/2012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1E2BE-EA4E-49D1-933A-07951CAF7EA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8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8A2CC-B513-4E26-9DFF-D91F4053284E}" type="datetimeFigureOut">
              <a:rPr lang="fr-FR" smtClean="0"/>
              <a:t>11/11/2012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1E2BE-EA4E-49D1-933A-07951CAF7EA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0469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8A2CC-B513-4E26-9DFF-D91F4053284E}" type="datetimeFigureOut">
              <a:rPr lang="fr-FR" smtClean="0"/>
              <a:t>11/11/2012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1E2BE-EA4E-49D1-933A-07951CAF7EA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3171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8A2CC-B513-4E26-9DFF-D91F4053284E}" type="datetimeFigureOut">
              <a:rPr lang="fr-FR" smtClean="0"/>
              <a:t>11/11/2012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1E2BE-EA4E-49D1-933A-07951CAF7EA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833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8A2CC-B513-4E26-9DFF-D91F4053284E}" type="datetimeFigureOut">
              <a:rPr lang="fr-FR" smtClean="0"/>
              <a:t>11/11/2012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1E2BE-EA4E-49D1-933A-07951CAF7EA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3626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8A2CC-B513-4E26-9DFF-D91F4053284E}" type="datetimeFigureOut">
              <a:rPr lang="fr-FR" smtClean="0"/>
              <a:t>11/11/2012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1E2BE-EA4E-49D1-933A-07951CAF7EA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5389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5" Type="http://schemas.openxmlformats.org/officeDocument/2006/relationships/image" Target="../media/image14.wmf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Mis</a:t>
            </a:r>
            <a:r>
              <a:rPr lang="en-GB" dirty="0" smtClean="0"/>
              <a:t> </a:t>
            </a:r>
            <a:r>
              <a:rPr lang="en-GB" dirty="0" err="1" smtClean="0"/>
              <a:t>asignaturas</a:t>
            </a:r>
            <a:r>
              <a:rPr lang="en-GB" dirty="0" smtClean="0"/>
              <a:t> y </a:t>
            </a:r>
            <a:r>
              <a:rPr lang="en-GB" dirty="0" err="1" smtClean="0"/>
              <a:t>mis</a:t>
            </a:r>
            <a:r>
              <a:rPr lang="en-GB" dirty="0" smtClean="0"/>
              <a:t> </a:t>
            </a:r>
            <a:r>
              <a:rPr lang="en-GB" dirty="0" err="1" smtClean="0"/>
              <a:t>opiniones</a:t>
            </a:r>
            <a:endParaRPr lang="fr-FR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476672"/>
            <a:ext cx="10795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 descr="comput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72155"/>
            <a:ext cx="10795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 descr="PopSchool-Physic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5373688"/>
            <a:ext cx="1152525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9" descr="PopSchool-Biology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328" y="3645024"/>
            <a:ext cx="1295276" cy="1295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8" descr="SportsHobbies2Joggers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5228779"/>
            <a:ext cx="1368871" cy="1368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SportsHobbiesPiano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7475" y="5445124"/>
            <a:ext cx="1152525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8" descr="PopSchool-Drama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00" y="3429000"/>
            <a:ext cx="1224136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8" descr="PopSchool-Spanish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907" y="3717032"/>
            <a:ext cx="1224856" cy="1224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8" descr="PopSchool-ReligiousEducation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3860800"/>
            <a:ext cx="10795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8" descr="art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2073" y="1593232"/>
            <a:ext cx="1152525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8" descr="PopSchool-English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400717"/>
            <a:ext cx="1150937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8" descr="PlacesofWork-School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011905"/>
            <a:ext cx="10795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4" descr="Film-Historical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5503" y="332656"/>
            <a:ext cx="1223963" cy="103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44" descr="MC900446248[1]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157192"/>
            <a:ext cx="1138238" cy="115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5581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9804703"/>
              </p:ext>
            </p:extLst>
          </p:nvPr>
        </p:nvGraphicFramePr>
        <p:xfrm>
          <a:off x="251520" y="260648"/>
          <a:ext cx="8640960" cy="6341249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4320480"/>
                <a:gridCol w="4320480"/>
              </a:tblGrid>
              <a:tr h="410815">
                <a:tc>
                  <a:txBody>
                    <a:bodyPr/>
                    <a:lstStyle/>
                    <a:p>
                      <a:r>
                        <a:rPr lang="en-GB" sz="2000" dirty="0" err="1" smtClean="0"/>
                        <a:t>Español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err="1" smtClean="0"/>
                        <a:t>Inglés</a:t>
                      </a:r>
                      <a:endParaRPr lang="fr-FR" sz="2000" dirty="0"/>
                    </a:p>
                  </a:txBody>
                  <a:tcPr/>
                </a:tc>
              </a:tr>
              <a:tr h="410815">
                <a:tc>
                  <a:txBody>
                    <a:bodyPr/>
                    <a:lstStyle/>
                    <a:p>
                      <a:r>
                        <a:rPr lang="en-GB" sz="2200" dirty="0" smtClean="0"/>
                        <a:t>No </a:t>
                      </a:r>
                      <a:r>
                        <a:rPr lang="en-GB" sz="2200" i="1" dirty="0" err="1" smtClean="0"/>
                        <a:t>las</a:t>
                      </a:r>
                      <a:r>
                        <a:rPr lang="en-GB" sz="2200" dirty="0" smtClean="0"/>
                        <a:t> </a:t>
                      </a:r>
                      <a:r>
                        <a:rPr lang="en-GB" sz="2200" dirty="0" err="1" smtClean="0"/>
                        <a:t>aguanto</a:t>
                      </a:r>
                      <a:r>
                        <a:rPr lang="en-GB" sz="2200" dirty="0" smtClean="0"/>
                        <a:t>.</a:t>
                      </a:r>
                      <a:endParaRPr lang="fr-FR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000" dirty="0"/>
                    </a:p>
                  </a:txBody>
                  <a:tcPr/>
                </a:tc>
              </a:tr>
              <a:tr h="4745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El </a:t>
                      </a:r>
                      <a:r>
                        <a:rPr lang="en-GB" sz="2200" b="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profesor</a:t>
                      </a:r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no </a:t>
                      </a:r>
                      <a:r>
                        <a:rPr lang="en-GB" sz="2200" b="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hace</a:t>
                      </a:r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2200" b="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más</a:t>
                      </a:r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2200" b="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que</a:t>
                      </a:r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2200" b="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gritar</a:t>
                      </a:r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.</a:t>
                      </a:r>
                      <a:endParaRPr lang="fr-FR" sz="2200" b="0" dirty="0" smtClean="0">
                        <a:solidFill>
                          <a:schemeClr val="tx1"/>
                        </a:solidFill>
                        <a:latin typeface="Segoe Prin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000" dirty="0"/>
                    </a:p>
                  </a:txBody>
                  <a:tcPr/>
                </a:tc>
              </a:tr>
              <a:tr h="4108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Saco </a:t>
                      </a:r>
                      <a:r>
                        <a:rPr lang="en-GB" sz="2200" b="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buenas</a:t>
                      </a:r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2200" b="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notas</a:t>
                      </a:r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.</a:t>
                      </a:r>
                      <a:endParaRPr lang="fr-FR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000" dirty="0"/>
                    </a:p>
                  </a:txBody>
                  <a:tcPr/>
                </a:tc>
              </a:tr>
              <a:tr h="381273">
                <a:tc>
                  <a:txBody>
                    <a:bodyPr/>
                    <a:lstStyle/>
                    <a:p>
                      <a:r>
                        <a:rPr lang="en-GB" sz="2200" b="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Mi</a:t>
                      </a:r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2200" b="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profesor</a:t>
                      </a:r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2200" b="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explica</a:t>
                      </a:r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2200" b="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muy</a:t>
                      </a:r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2200" b="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bien</a:t>
                      </a:r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2200" b="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las</a:t>
                      </a:r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2200" b="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cosas</a:t>
                      </a:r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.</a:t>
                      </a:r>
                      <a:endParaRPr lang="fr-FR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000" dirty="0"/>
                    </a:p>
                  </a:txBody>
                  <a:tcPr/>
                </a:tc>
              </a:tr>
              <a:tr h="410815">
                <a:tc>
                  <a:txBody>
                    <a:bodyPr/>
                    <a:lstStyle/>
                    <a:p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Me </a:t>
                      </a:r>
                      <a:r>
                        <a:rPr lang="en-GB" sz="2200" b="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ayuda</a:t>
                      </a:r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mucho.</a:t>
                      </a:r>
                      <a:endParaRPr lang="fr-FR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000" dirty="0"/>
                    </a:p>
                  </a:txBody>
                  <a:tcPr/>
                </a:tc>
              </a:tr>
              <a:tr h="4108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No </a:t>
                      </a:r>
                      <a:r>
                        <a:rPr lang="en-GB" sz="2200" b="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están</a:t>
                      </a:r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mal. </a:t>
                      </a:r>
                      <a:endParaRPr lang="fr-FR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000" dirty="0"/>
                    </a:p>
                  </a:txBody>
                  <a:tcPr/>
                </a:tc>
              </a:tr>
              <a:tr h="410815">
                <a:tc>
                  <a:txBody>
                    <a:bodyPr/>
                    <a:lstStyle/>
                    <a:p>
                      <a:r>
                        <a:rPr lang="en-GB" sz="2200" b="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Enseña</a:t>
                      </a:r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2200" b="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bien</a:t>
                      </a:r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.</a:t>
                      </a:r>
                      <a:endParaRPr lang="fr-FR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000" dirty="0"/>
                    </a:p>
                  </a:txBody>
                  <a:tcPr/>
                </a:tc>
              </a:tr>
              <a:tr h="410815">
                <a:tc>
                  <a:txBody>
                    <a:bodyPr/>
                    <a:lstStyle/>
                    <a:p>
                      <a:r>
                        <a:rPr lang="en-GB" sz="2200" b="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Nos</a:t>
                      </a:r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pone </a:t>
                      </a:r>
                      <a:r>
                        <a:rPr lang="en-GB" sz="2200" b="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demasiados</a:t>
                      </a:r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2200" b="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deberes</a:t>
                      </a:r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.</a:t>
                      </a:r>
                      <a:endParaRPr lang="fr-FR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000" dirty="0"/>
                    </a:p>
                  </a:txBody>
                  <a:tcPr/>
                </a:tc>
              </a:tr>
              <a:tr h="410815">
                <a:tc>
                  <a:txBody>
                    <a:bodyPr/>
                    <a:lstStyle/>
                    <a:p>
                      <a:r>
                        <a:rPr lang="en-GB" sz="2200" b="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Estoy</a:t>
                      </a:r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de </a:t>
                      </a:r>
                      <a:r>
                        <a:rPr lang="en-GB" sz="2200" b="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acuerdo</a:t>
                      </a:r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con …</a:t>
                      </a:r>
                      <a:endParaRPr lang="fr-FR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000" dirty="0"/>
                    </a:p>
                  </a:txBody>
                  <a:tcPr/>
                </a:tc>
              </a:tr>
              <a:tr h="410815">
                <a:tc>
                  <a:txBody>
                    <a:bodyPr/>
                    <a:lstStyle/>
                    <a:p>
                      <a:r>
                        <a:rPr lang="en-GB" sz="2200" b="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Nos</a:t>
                      </a:r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2200" b="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hace</a:t>
                      </a:r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2200" b="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escribir</a:t>
                      </a:r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2200" b="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demasiado</a:t>
                      </a:r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endParaRPr lang="fr-FR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000" dirty="0"/>
                    </a:p>
                  </a:txBody>
                  <a:tcPr/>
                </a:tc>
              </a:tr>
              <a:tr h="4108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Nos</a:t>
                      </a:r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2200" b="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hacen</a:t>
                      </a:r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2200" b="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trabajar</a:t>
                      </a:r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mucho.</a:t>
                      </a:r>
                      <a:endParaRPr lang="fr-FR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000" dirty="0"/>
                    </a:p>
                  </a:txBody>
                  <a:tcPr/>
                </a:tc>
              </a:tr>
              <a:tr h="410815">
                <a:tc>
                  <a:txBody>
                    <a:bodyPr/>
                    <a:lstStyle/>
                    <a:p>
                      <a:r>
                        <a:rPr lang="en-GB" sz="2200" b="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Aproabaremos</a:t>
                      </a:r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los </a:t>
                      </a:r>
                      <a:r>
                        <a:rPr lang="en-GB" sz="2200" b="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exámenes</a:t>
                      </a:r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.</a:t>
                      </a:r>
                      <a:endParaRPr lang="fr-FR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000" dirty="0"/>
                    </a:p>
                  </a:txBody>
                  <a:tcPr/>
                </a:tc>
              </a:tr>
              <a:tr h="4108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Tienes</a:t>
                      </a:r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2200" b="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razón</a:t>
                      </a:r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.</a:t>
                      </a:r>
                      <a:endParaRPr lang="fr-FR" sz="2200" b="0" dirty="0" smtClean="0">
                        <a:solidFill>
                          <a:schemeClr val="tx1"/>
                        </a:solidFill>
                        <a:latin typeface="Segoe Prin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644008" y="692696"/>
            <a:ext cx="396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/>
              <a:t>I can’t stand </a:t>
            </a:r>
            <a:r>
              <a:rPr lang="en-GB" sz="2200" i="1" dirty="0" smtClean="0"/>
              <a:t>them.</a:t>
            </a:r>
            <a:endParaRPr lang="fr-FR" sz="22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4644008" y="1124744"/>
            <a:ext cx="396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/>
              <a:t>The teacher just shouts.</a:t>
            </a:r>
            <a:endParaRPr lang="fr-FR" sz="22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4644008" y="1556792"/>
            <a:ext cx="396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/>
              <a:t>I get good grades.</a:t>
            </a:r>
            <a:endParaRPr lang="fr-FR" sz="22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4644008" y="1988840"/>
            <a:ext cx="39604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/>
              <a:t>My teacher explains things really well.</a:t>
            </a:r>
            <a:endParaRPr lang="fr-FR" sz="22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4644008" y="2782089"/>
            <a:ext cx="396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/>
              <a:t>S/he helps a lot.</a:t>
            </a:r>
            <a:endParaRPr lang="fr-FR" sz="2200" i="1" dirty="0"/>
          </a:p>
        </p:txBody>
      </p:sp>
      <p:sp>
        <p:nvSpPr>
          <p:cNvPr id="8" name="TextBox 7"/>
          <p:cNvSpPr txBox="1"/>
          <p:nvPr/>
        </p:nvSpPr>
        <p:spPr>
          <a:xfrm>
            <a:off x="4644008" y="3214137"/>
            <a:ext cx="396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/>
              <a:t>They’re not bad</a:t>
            </a:r>
            <a:r>
              <a:rPr lang="en-GB" sz="2200" i="1" dirty="0" smtClean="0"/>
              <a:t>.</a:t>
            </a:r>
            <a:endParaRPr lang="fr-FR" sz="22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4644008" y="3646185"/>
            <a:ext cx="396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/>
              <a:t>S/he teaches well.</a:t>
            </a:r>
            <a:endParaRPr lang="fr-FR" sz="2200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4644008" y="4078233"/>
            <a:ext cx="43204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/>
              <a:t>S/he gives us too much homework.</a:t>
            </a:r>
            <a:endParaRPr lang="fr-FR" sz="2200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4644008" y="4510281"/>
            <a:ext cx="43204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/>
              <a:t>I agree with….</a:t>
            </a:r>
            <a:endParaRPr lang="fr-FR" sz="2200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4644008" y="4869160"/>
            <a:ext cx="43204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/>
              <a:t>S/he makes us write too much.</a:t>
            </a:r>
            <a:endParaRPr lang="fr-FR" sz="2200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4644008" y="5301208"/>
            <a:ext cx="43204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/>
              <a:t>They make us work a lot.</a:t>
            </a:r>
            <a:endParaRPr lang="fr-FR" sz="2200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4644008" y="5733256"/>
            <a:ext cx="43204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/>
              <a:t>We will pass the exams.</a:t>
            </a:r>
            <a:endParaRPr lang="fr-FR" sz="2200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4644008" y="6166465"/>
            <a:ext cx="43204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/>
              <a:t>You’re right.</a:t>
            </a:r>
            <a:endParaRPr lang="fr-FR" sz="2200" i="1" dirty="0"/>
          </a:p>
        </p:txBody>
      </p:sp>
    </p:spTree>
    <p:extLst>
      <p:ext uri="{BB962C8B-B14F-4D97-AF65-F5344CB8AC3E}">
        <p14:creationId xmlns:p14="http://schemas.microsoft.com/office/powerpoint/2010/main" val="2991296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5783458"/>
              </p:ext>
            </p:extLst>
          </p:nvPr>
        </p:nvGraphicFramePr>
        <p:xfrm>
          <a:off x="3249" y="0"/>
          <a:ext cx="9140750" cy="685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0375"/>
                <a:gridCol w="4570375"/>
              </a:tblGrid>
              <a:tr h="3429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429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4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23361" y="476672"/>
            <a:ext cx="2808312" cy="206210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3200" dirty="0" err="1" smtClean="0"/>
              <a:t>Izzy</a:t>
            </a:r>
            <a:r>
              <a:rPr lang="en-GB" sz="3200" dirty="0"/>
              <a:t/>
            </a:r>
            <a:br>
              <a:rPr lang="en-GB" sz="3200" dirty="0"/>
            </a:br>
            <a:r>
              <a:rPr lang="en-GB" sz="3200" dirty="0" err="1"/>
              <a:t>Taj</a:t>
            </a:r>
            <a:r>
              <a:rPr lang="en-GB" sz="3200" dirty="0"/>
              <a:t/>
            </a:r>
            <a:br>
              <a:rPr lang="en-GB" sz="3200" dirty="0"/>
            </a:br>
            <a:r>
              <a:rPr lang="en-GB" sz="3200" dirty="0" smtClean="0"/>
              <a:t>Adam</a:t>
            </a:r>
            <a:r>
              <a:rPr lang="en-GB" sz="3200" dirty="0"/>
              <a:t/>
            </a:r>
            <a:br>
              <a:rPr lang="en-GB" sz="3200" dirty="0"/>
            </a:br>
            <a:r>
              <a:rPr lang="en-GB" sz="3200" dirty="0" smtClean="0"/>
              <a:t>Ben</a:t>
            </a:r>
            <a:endParaRPr lang="en-GB" sz="32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047822" y="2924944"/>
            <a:ext cx="3240360" cy="1080120"/>
          </a:xfrm>
          <a:prstGeom prst="rect">
            <a:avLst/>
          </a:prstGeom>
          <a:solidFill>
            <a:srgbClr val="FFC000"/>
          </a:solidFill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err="1" smtClean="0"/>
              <a:t>Grupos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5076056" y="481540"/>
            <a:ext cx="2736304" cy="206210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Phoebe</a:t>
            </a:r>
            <a:br>
              <a:rPr lang="en-GB" sz="3200" dirty="0" smtClean="0"/>
            </a:br>
            <a:r>
              <a:rPr lang="en-GB" sz="3200" dirty="0" smtClean="0"/>
              <a:t>Ellis</a:t>
            </a:r>
            <a:r>
              <a:rPr lang="en-GB" sz="3200" dirty="0"/>
              <a:t/>
            </a:r>
            <a:br>
              <a:rPr lang="en-GB" sz="3200" dirty="0"/>
            </a:br>
            <a:r>
              <a:rPr lang="en-GB" sz="3200" dirty="0"/>
              <a:t>James</a:t>
            </a:r>
            <a:br>
              <a:rPr lang="en-GB" sz="3200" dirty="0"/>
            </a:br>
            <a:r>
              <a:rPr lang="en-GB" sz="3200" dirty="0"/>
              <a:t>Chloe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23361" y="4364991"/>
            <a:ext cx="2808312" cy="206210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3200" dirty="0" err="1" smtClean="0"/>
              <a:t>Rav</a:t>
            </a: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200" dirty="0" smtClean="0"/>
              <a:t>Leo</a:t>
            </a:r>
            <a:br>
              <a:rPr lang="en-GB" sz="3200" dirty="0" smtClean="0"/>
            </a:br>
            <a:r>
              <a:rPr lang="en-GB" sz="3200" dirty="0" smtClean="0"/>
              <a:t>Jamie</a:t>
            </a:r>
            <a:br>
              <a:rPr lang="en-GB" sz="3200" dirty="0" smtClean="0"/>
            </a:br>
            <a:r>
              <a:rPr lang="en-GB" sz="3200" dirty="0" smtClean="0"/>
              <a:t>Ryan</a:t>
            </a:r>
            <a:endParaRPr lang="en-GB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4920030" y="4354534"/>
            <a:ext cx="2736304" cy="206210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3200" dirty="0"/>
              <a:t>Fraser</a:t>
            </a:r>
            <a:br>
              <a:rPr lang="en-GB" sz="3200" dirty="0"/>
            </a:br>
            <a:r>
              <a:rPr lang="en-GB" sz="3200" dirty="0" smtClean="0"/>
              <a:t>Charlie</a:t>
            </a:r>
            <a:br>
              <a:rPr lang="en-GB" sz="3200" dirty="0" smtClean="0"/>
            </a:br>
            <a:r>
              <a:rPr lang="en-GB" sz="3200" dirty="0" smtClean="0"/>
              <a:t>Sophie</a:t>
            </a:r>
            <a:br>
              <a:rPr lang="en-GB" sz="3200" dirty="0" smtClean="0"/>
            </a:br>
            <a:r>
              <a:rPr lang="en-GB" sz="3200" dirty="0" smtClean="0"/>
              <a:t>Amber</a:t>
            </a:r>
            <a:endParaRPr lang="en-GB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-108520" y="-26291"/>
            <a:ext cx="11521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 smtClean="0">
                <a:latin typeface="Segoe Print" pitchFamily="2" charset="0"/>
              </a:rPr>
              <a:t>1</a:t>
            </a:r>
            <a:endParaRPr lang="fr-FR" sz="6000" b="1" dirty="0">
              <a:latin typeface="Segoe Print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973664" y="44624"/>
            <a:ext cx="11521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 smtClean="0">
                <a:latin typeface="Segoe Print" pitchFamily="2" charset="0"/>
              </a:rPr>
              <a:t>2</a:t>
            </a:r>
            <a:endParaRPr lang="fr-FR" sz="6000" b="1" dirty="0">
              <a:latin typeface="Segoe Print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233" y="3465004"/>
            <a:ext cx="11521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 smtClean="0">
                <a:latin typeface="Segoe Print" pitchFamily="2" charset="0"/>
              </a:rPr>
              <a:t>3</a:t>
            </a:r>
            <a:endParaRPr lang="fr-FR" sz="6000" b="1" dirty="0">
              <a:latin typeface="Segoe Print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001972" y="3497232"/>
            <a:ext cx="11521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 smtClean="0">
                <a:latin typeface="Segoe Print" pitchFamily="2" charset="0"/>
              </a:rPr>
              <a:t>4</a:t>
            </a:r>
            <a:endParaRPr lang="fr-FR" sz="6000" b="1" dirty="0">
              <a:latin typeface="Segoe Print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4634862"/>
              </p:ext>
            </p:extLst>
          </p:nvPr>
        </p:nvGraphicFramePr>
        <p:xfrm>
          <a:off x="2555776" y="766043"/>
          <a:ext cx="18002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002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Speaking</a:t>
                      </a:r>
                      <a:r>
                        <a:rPr lang="en-GB" baseline="0" dirty="0" smtClean="0"/>
                        <a:t> - ops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Interview prep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Computer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Opinions cards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9557777"/>
              </p:ext>
            </p:extLst>
          </p:nvPr>
        </p:nvGraphicFramePr>
        <p:xfrm>
          <a:off x="7002984" y="1060895"/>
          <a:ext cx="174548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4548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Interview prep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Computer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Opinions</a:t>
                      </a:r>
                      <a:r>
                        <a:rPr lang="en-GB" baseline="0" dirty="0" smtClean="0"/>
                        <a:t> cards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Speaking - ops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0847154"/>
              </p:ext>
            </p:extLst>
          </p:nvPr>
        </p:nvGraphicFramePr>
        <p:xfrm>
          <a:off x="2483768" y="4643905"/>
          <a:ext cx="174548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4548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Opinions cards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Speaking - ops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Interview prep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Computer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5610993"/>
              </p:ext>
            </p:extLst>
          </p:nvPr>
        </p:nvGraphicFramePr>
        <p:xfrm>
          <a:off x="7020272" y="4643905"/>
          <a:ext cx="174548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4548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Computer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Opinions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Speaking - ops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Interview prep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6309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260648"/>
            <a:ext cx="2564904" cy="249365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23528" y="2924944"/>
            <a:ext cx="806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fr-FR" sz="2400" dirty="0" smtClean="0">
                <a:latin typeface="Calibri"/>
                <a:cs typeface="Calibri"/>
              </a:rPr>
              <a:t>¿</a:t>
            </a:r>
            <a:r>
              <a:rPr lang="fr-FR" sz="2400" dirty="0" err="1" smtClean="0">
                <a:latin typeface="Calibri"/>
                <a:cs typeface="Calibri"/>
              </a:rPr>
              <a:t>Qué</a:t>
            </a:r>
            <a:r>
              <a:rPr lang="fr-FR" sz="2400" dirty="0" smtClean="0">
                <a:latin typeface="Calibri"/>
                <a:cs typeface="Calibri"/>
              </a:rPr>
              <a:t> </a:t>
            </a:r>
            <a:r>
              <a:rPr lang="fr-FR" sz="2400" dirty="0" err="1" smtClean="0">
                <a:latin typeface="Calibri"/>
                <a:cs typeface="Calibri"/>
              </a:rPr>
              <a:t>piensas</a:t>
            </a:r>
            <a:r>
              <a:rPr lang="fr-FR" sz="2400" dirty="0" smtClean="0">
                <a:latin typeface="Calibri"/>
                <a:cs typeface="Calibri"/>
              </a:rPr>
              <a:t> de (la </a:t>
            </a:r>
            <a:r>
              <a:rPr lang="fr-FR" sz="2400" dirty="0" err="1" smtClean="0">
                <a:latin typeface="Calibri"/>
                <a:cs typeface="Calibri"/>
              </a:rPr>
              <a:t>geografía</a:t>
            </a:r>
            <a:r>
              <a:rPr lang="fr-FR" sz="2400" dirty="0" smtClean="0">
                <a:latin typeface="Calibri"/>
                <a:cs typeface="Calibri"/>
              </a:rPr>
              <a:t>)?</a:t>
            </a:r>
            <a:endParaRPr lang="fr-FR" sz="2400" dirty="0"/>
          </a:p>
        </p:txBody>
      </p:sp>
      <p:sp>
        <p:nvSpPr>
          <p:cNvPr id="11" name="Rounded Rectangular Callout 10"/>
          <p:cNvSpPr/>
          <p:nvPr/>
        </p:nvSpPr>
        <p:spPr>
          <a:xfrm>
            <a:off x="827584" y="908720"/>
            <a:ext cx="1617688" cy="1080120"/>
          </a:xfrm>
          <a:prstGeom prst="wedgeRoundRectCallou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err="1" smtClean="0"/>
              <a:t>Es</a:t>
            </a:r>
            <a:r>
              <a:rPr lang="en-GB" sz="2400" b="1" dirty="0" smtClean="0"/>
              <a:t> mi </a:t>
            </a:r>
            <a:r>
              <a:rPr lang="en-GB" sz="2400" b="1" dirty="0" err="1" smtClean="0"/>
              <a:t>asignatura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favorita</a:t>
            </a:r>
            <a:r>
              <a:rPr lang="en-GB" sz="2400" b="1" dirty="0" smtClean="0"/>
              <a:t>.</a:t>
            </a:r>
            <a:endParaRPr lang="fr-FR" sz="2400" b="1" dirty="0" smtClean="0"/>
          </a:p>
        </p:txBody>
      </p:sp>
      <p:sp>
        <p:nvSpPr>
          <p:cNvPr id="12" name="Rounded Rectangular Callout 11"/>
          <p:cNvSpPr/>
          <p:nvPr/>
        </p:nvSpPr>
        <p:spPr>
          <a:xfrm>
            <a:off x="6516216" y="406510"/>
            <a:ext cx="2121744" cy="1654338"/>
          </a:xfrm>
          <a:prstGeom prst="wedgeRoundRectCallou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/>
              <a:t>Me </a:t>
            </a:r>
            <a:r>
              <a:rPr lang="en-GB" sz="2400" b="1" dirty="0" err="1" smtClean="0"/>
              <a:t>gusta</a:t>
            </a:r>
            <a:r>
              <a:rPr lang="en-GB" sz="2400" b="1" dirty="0" smtClean="0"/>
              <a:t> mucho </a:t>
            </a:r>
            <a:r>
              <a:rPr lang="en-GB" sz="2400" b="1" dirty="0" err="1" smtClean="0"/>
              <a:t>porque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es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muy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práctica</a:t>
            </a:r>
            <a:r>
              <a:rPr lang="en-GB" sz="2400" b="1" dirty="0" smtClean="0"/>
              <a:t>.</a:t>
            </a:r>
            <a:endParaRPr lang="fr-FR" sz="2400" b="1" dirty="0" smtClean="0"/>
          </a:p>
        </p:txBody>
      </p:sp>
      <p:sp>
        <p:nvSpPr>
          <p:cNvPr id="13" name="Rounded Rectangular Callout 12"/>
          <p:cNvSpPr/>
          <p:nvPr/>
        </p:nvSpPr>
        <p:spPr>
          <a:xfrm>
            <a:off x="339599" y="3501008"/>
            <a:ext cx="2121744" cy="1654338"/>
          </a:xfrm>
          <a:prstGeom prst="wedgeRoundRectCallou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/>
              <a:t>Me </a:t>
            </a:r>
            <a:r>
              <a:rPr lang="en-GB" sz="2400" b="1" dirty="0" err="1" smtClean="0"/>
              <a:t>gusta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porque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es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fácil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sacar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buenas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notas</a:t>
            </a:r>
            <a:r>
              <a:rPr lang="en-GB" sz="2400" b="1" dirty="0" smtClean="0"/>
              <a:t>.</a:t>
            </a:r>
            <a:endParaRPr lang="fr-FR" sz="2400" b="1" dirty="0" smtClean="0"/>
          </a:p>
        </p:txBody>
      </p:sp>
      <p:sp>
        <p:nvSpPr>
          <p:cNvPr id="14" name="Rounded Rectangular Callout 13"/>
          <p:cNvSpPr/>
          <p:nvPr/>
        </p:nvSpPr>
        <p:spPr>
          <a:xfrm>
            <a:off x="6261696" y="2708920"/>
            <a:ext cx="2376264" cy="1741154"/>
          </a:xfrm>
          <a:prstGeom prst="wedgeRoundRectCallou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/>
              <a:t>Me </a:t>
            </a:r>
            <a:r>
              <a:rPr lang="en-GB" sz="2400" b="1" dirty="0" err="1" smtClean="0"/>
              <a:t>gusta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porque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es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útil</a:t>
            </a:r>
            <a:r>
              <a:rPr lang="en-GB" sz="2400" b="1" dirty="0" smtClean="0"/>
              <a:t> e </a:t>
            </a:r>
            <a:r>
              <a:rPr lang="en-GB" sz="2400" b="1" dirty="0" err="1" smtClean="0"/>
              <a:t>importante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para</a:t>
            </a:r>
            <a:r>
              <a:rPr lang="en-GB" sz="2400" b="1" dirty="0" smtClean="0"/>
              <a:t> mi </a:t>
            </a:r>
            <a:r>
              <a:rPr lang="en-GB" sz="2400" b="1" dirty="0" err="1" smtClean="0"/>
              <a:t>futuro</a:t>
            </a:r>
            <a:r>
              <a:rPr lang="en-GB" sz="2400" b="1" dirty="0" smtClean="0"/>
              <a:t>.</a:t>
            </a:r>
            <a:endParaRPr lang="fr-FR" sz="2400" b="1" dirty="0" smtClean="0"/>
          </a:p>
        </p:txBody>
      </p:sp>
      <p:sp>
        <p:nvSpPr>
          <p:cNvPr id="15" name="Rounded Rectangular Callout 14"/>
          <p:cNvSpPr/>
          <p:nvPr/>
        </p:nvSpPr>
        <p:spPr>
          <a:xfrm>
            <a:off x="2915816" y="3622905"/>
            <a:ext cx="2121744" cy="1654338"/>
          </a:xfrm>
          <a:prstGeom prst="wedgeRoundRectCallou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/>
              <a:t>Me </a:t>
            </a:r>
            <a:r>
              <a:rPr lang="en-GB" sz="2400" b="1" dirty="0" err="1" smtClean="0"/>
              <a:t>gusta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porque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es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interesante</a:t>
            </a:r>
            <a:r>
              <a:rPr lang="en-GB" sz="2400" b="1" dirty="0" smtClean="0"/>
              <a:t>.</a:t>
            </a:r>
            <a:endParaRPr lang="fr-FR" sz="2400" b="1" dirty="0" smtClean="0"/>
          </a:p>
        </p:txBody>
      </p:sp>
      <p:sp>
        <p:nvSpPr>
          <p:cNvPr id="16" name="Rounded Rectangular Callout 15"/>
          <p:cNvSpPr/>
          <p:nvPr/>
        </p:nvSpPr>
        <p:spPr>
          <a:xfrm>
            <a:off x="5328084" y="4869160"/>
            <a:ext cx="2121744" cy="1654338"/>
          </a:xfrm>
          <a:prstGeom prst="wedgeRoundRectCallou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/>
              <a:t>No me </a:t>
            </a:r>
            <a:r>
              <a:rPr lang="en-GB" sz="2400" b="1" dirty="0" err="1" smtClean="0"/>
              <a:t>gusta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porque</a:t>
            </a:r>
            <a:r>
              <a:rPr lang="en-GB" sz="2400" b="1" dirty="0" smtClean="0"/>
              <a:t> el </a:t>
            </a:r>
            <a:r>
              <a:rPr lang="en-GB" sz="2400" b="1" dirty="0" err="1" smtClean="0"/>
              <a:t>profesor</a:t>
            </a:r>
            <a:r>
              <a:rPr lang="en-GB" sz="2400" b="1" dirty="0" smtClean="0"/>
              <a:t> me da </a:t>
            </a:r>
            <a:r>
              <a:rPr lang="en-GB" sz="2400" b="1" dirty="0" err="1" smtClean="0"/>
              <a:t>miedo</a:t>
            </a:r>
            <a:r>
              <a:rPr lang="en-GB" sz="2400" b="1" dirty="0" smtClean="0"/>
              <a:t>.</a:t>
            </a:r>
            <a:endParaRPr lang="fr-F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687228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0190222"/>
              </p:ext>
            </p:extLst>
          </p:nvPr>
        </p:nvGraphicFramePr>
        <p:xfrm>
          <a:off x="179512" y="332656"/>
          <a:ext cx="2088232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8232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Me </a:t>
                      </a:r>
                      <a:r>
                        <a:rPr lang="en-GB" sz="1800" dirty="0" err="1" smtClean="0"/>
                        <a:t>gusta</a:t>
                      </a:r>
                      <a:r>
                        <a:rPr lang="en-GB" sz="1800" baseline="0" dirty="0" smtClean="0"/>
                        <a:t> </a:t>
                      </a:r>
                      <a:r>
                        <a:rPr lang="en-GB" sz="1800" baseline="0" dirty="0" err="1" smtClean="0"/>
                        <a:t>porque</a:t>
                      </a:r>
                      <a:r>
                        <a:rPr lang="en-GB" sz="1800" baseline="0" dirty="0" smtClean="0"/>
                        <a:t> el </a:t>
                      </a:r>
                      <a:r>
                        <a:rPr lang="en-GB" sz="1800" baseline="0" dirty="0" err="1" smtClean="0"/>
                        <a:t>profesor</a:t>
                      </a:r>
                      <a:r>
                        <a:rPr lang="en-GB" sz="1800" baseline="0" dirty="0" smtClean="0"/>
                        <a:t> me </a:t>
                      </a:r>
                      <a:r>
                        <a:rPr lang="en-GB" sz="1800" baseline="0" dirty="0" err="1" smtClean="0"/>
                        <a:t>hace</a:t>
                      </a:r>
                      <a:r>
                        <a:rPr lang="en-GB" sz="1800" baseline="0" dirty="0" smtClean="0"/>
                        <a:t> </a:t>
                      </a:r>
                      <a:r>
                        <a:rPr lang="en-GB" sz="1800" baseline="0" dirty="0" err="1" smtClean="0"/>
                        <a:t>reír</a:t>
                      </a:r>
                      <a:r>
                        <a:rPr lang="en-GB" sz="1800" baseline="0" dirty="0" smtClean="0"/>
                        <a:t>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sz="1800" dirty="0" smtClean="0"/>
                    </a:p>
                    <a:p>
                      <a:endParaRPr lang="en-GB" sz="1800" dirty="0" smtClean="0"/>
                    </a:p>
                    <a:p>
                      <a:endParaRPr lang="fr-FR" sz="1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0357497"/>
              </p:ext>
            </p:extLst>
          </p:nvPr>
        </p:nvGraphicFramePr>
        <p:xfrm>
          <a:off x="2411760" y="332656"/>
          <a:ext cx="2088232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8232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800" dirty="0" err="1" smtClean="0"/>
                        <a:t>Es</a:t>
                      </a:r>
                      <a:r>
                        <a:rPr lang="en-GB" sz="1800" dirty="0" smtClean="0"/>
                        <a:t> (son) mi</a:t>
                      </a:r>
                      <a:r>
                        <a:rPr lang="en-GB" sz="1800" baseline="0" dirty="0" smtClean="0"/>
                        <a:t> </a:t>
                      </a:r>
                      <a:r>
                        <a:rPr lang="en-GB" sz="1800" baseline="0" dirty="0" err="1" smtClean="0"/>
                        <a:t>asignatura</a:t>
                      </a:r>
                      <a:r>
                        <a:rPr lang="en-GB" sz="1800" baseline="0" dirty="0" smtClean="0"/>
                        <a:t> </a:t>
                      </a:r>
                      <a:r>
                        <a:rPr lang="en-GB" sz="1800" baseline="0" dirty="0" err="1" smtClean="0"/>
                        <a:t>favorita</a:t>
                      </a:r>
                      <a:r>
                        <a:rPr lang="en-GB" sz="1800" baseline="0" dirty="0" smtClean="0"/>
                        <a:t>.</a:t>
                      </a:r>
                      <a:endParaRPr lang="fr-FR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sz="1800" dirty="0" smtClean="0"/>
                    </a:p>
                    <a:p>
                      <a:endParaRPr lang="en-GB" sz="1800" dirty="0" smtClean="0"/>
                    </a:p>
                    <a:p>
                      <a:endParaRPr lang="en-GB" sz="1800" dirty="0" smtClean="0"/>
                    </a:p>
                    <a:p>
                      <a:endParaRPr lang="fr-FR" sz="1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3136420"/>
              </p:ext>
            </p:extLst>
          </p:nvPr>
        </p:nvGraphicFramePr>
        <p:xfrm>
          <a:off x="4644008" y="332656"/>
          <a:ext cx="2088232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8232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Lo (la/los/</a:t>
                      </a:r>
                      <a:r>
                        <a:rPr lang="en-GB" sz="1800" dirty="0" err="1" smtClean="0"/>
                        <a:t>las</a:t>
                      </a:r>
                      <a:r>
                        <a:rPr lang="en-GB" sz="1800" dirty="0" smtClean="0"/>
                        <a:t>) </a:t>
                      </a:r>
                      <a:r>
                        <a:rPr lang="en-GB" sz="1800" dirty="0" err="1" smtClean="0"/>
                        <a:t>estudiaba</a:t>
                      </a:r>
                      <a:r>
                        <a:rPr lang="en-GB" sz="1800" dirty="0" smtClean="0"/>
                        <a:t> antes </a:t>
                      </a:r>
                      <a:r>
                        <a:rPr lang="en-GB" sz="1800" dirty="0" err="1" smtClean="0"/>
                        <a:t>pero</a:t>
                      </a:r>
                      <a:r>
                        <a:rPr lang="en-GB" sz="1800" dirty="0" smtClean="0"/>
                        <a:t> </a:t>
                      </a:r>
                      <a:r>
                        <a:rPr lang="en-GB" sz="1800" dirty="0" err="1" smtClean="0"/>
                        <a:t>ahora</a:t>
                      </a:r>
                      <a:r>
                        <a:rPr lang="en-GB" sz="1800" dirty="0" smtClean="0"/>
                        <a:t> no.</a:t>
                      </a:r>
                      <a:endParaRPr lang="fr-FR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sz="1800" dirty="0" smtClean="0"/>
                    </a:p>
                    <a:p>
                      <a:endParaRPr lang="en-GB" sz="1800" dirty="0" smtClean="0"/>
                    </a:p>
                    <a:p>
                      <a:endParaRPr lang="en-GB" sz="1800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4687224"/>
              </p:ext>
            </p:extLst>
          </p:nvPr>
        </p:nvGraphicFramePr>
        <p:xfrm>
          <a:off x="6876256" y="332656"/>
          <a:ext cx="2088232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8232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Me </a:t>
                      </a:r>
                      <a:r>
                        <a:rPr lang="en-GB" sz="1800" dirty="0" err="1" smtClean="0"/>
                        <a:t>gusta</a:t>
                      </a:r>
                      <a:r>
                        <a:rPr lang="en-GB" sz="1800" dirty="0" smtClean="0"/>
                        <a:t> mucho </a:t>
                      </a:r>
                      <a:r>
                        <a:rPr lang="en-GB" sz="1800" dirty="0" err="1" smtClean="0"/>
                        <a:t>porque</a:t>
                      </a:r>
                      <a:r>
                        <a:rPr lang="en-GB" sz="1800" dirty="0" smtClean="0"/>
                        <a:t> </a:t>
                      </a:r>
                      <a:r>
                        <a:rPr lang="en-GB" sz="1800" dirty="0" err="1" smtClean="0"/>
                        <a:t>es</a:t>
                      </a:r>
                      <a:r>
                        <a:rPr lang="en-GB" sz="1800" baseline="0" dirty="0" smtClean="0"/>
                        <a:t> (son) </a:t>
                      </a:r>
                      <a:r>
                        <a:rPr lang="en-GB" sz="1800" baseline="0" dirty="0" err="1" smtClean="0"/>
                        <a:t>muy</a:t>
                      </a:r>
                      <a:r>
                        <a:rPr lang="en-GB" sz="1800" baseline="0" dirty="0" smtClean="0"/>
                        <a:t> </a:t>
                      </a:r>
                      <a:r>
                        <a:rPr lang="en-GB" sz="1800" baseline="0" dirty="0" err="1" smtClean="0"/>
                        <a:t>práctico</a:t>
                      </a:r>
                      <a:r>
                        <a:rPr lang="en-GB" sz="1800" baseline="0" dirty="0" smtClean="0"/>
                        <a:t>/a(</a:t>
                      </a:r>
                      <a:r>
                        <a:rPr lang="en-GB" sz="1800" baseline="0" dirty="0" err="1" smtClean="0"/>
                        <a:t>os</a:t>
                      </a:r>
                      <a:r>
                        <a:rPr lang="en-GB" sz="1800" baseline="0" dirty="0" smtClean="0"/>
                        <a:t>/as)</a:t>
                      </a:r>
                      <a:endParaRPr lang="fr-FR" sz="1800" dirty="0"/>
                    </a:p>
                  </a:txBody>
                  <a:tcPr/>
                </a:tc>
              </a:tr>
              <a:tr h="301352">
                <a:tc>
                  <a:txBody>
                    <a:bodyPr/>
                    <a:lstStyle/>
                    <a:p>
                      <a:endParaRPr lang="en-GB" sz="1800" dirty="0" smtClean="0"/>
                    </a:p>
                    <a:p>
                      <a:endParaRPr lang="fr-FR" sz="1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6387569"/>
              </p:ext>
            </p:extLst>
          </p:nvPr>
        </p:nvGraphicFramePr>
        <p:xfrm>
          <a:off x="179512" y="2287776"/>
          <a:ext cx="2088232" cy="2103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8232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Me </a:t>
                      </a:r>
                      <a:r>
                        <a:rPr lang="en-GB" sz="1800" dirty="0" err="1" smtClean="0"/>
                        <a:t>gusta</a:t>
                      </a:r>
                      <a:r>
                        <a:rPr lang="en-GB" sz="1800" baseline="0" dirty="0" smtClean="0"/>
                        <a:t> </a:t>
                      </a:r>
                      <a:r>
                        <a:rPr lang="en-GB" sz="1800" baseline="0" dirty="0" err="1" smtClean="0"/>
                        <a:t>porque</a:t>
                      </a:r>
                      <a:r>
                        <a:rPr lang="en-GB" sz="1800" baseline="0" dirty="0" smtClean="0"/>
                        <a:t> </a:t>
                      </a:r>
                      <a:r>
                        <a:rPr lang="en-GB" sz="1800" baseline="0" dirty="0" err="1" smtClean="0"/>
                        <a:t>es</a:t>
                      </a:r>
                      <a:r>
                        <a:rPr lang="en-GB" sz="1800" baseline="0" dirty="0" smtClean="0"/>
                        <a:t> (son) </a:t>
                      </a:r>
                      <a:r>
                        <a:rPr lang="en-GB" sz="1800" baseline="0" dirty="0" err="1" smtClean="0"/>
                        <a:t>interesantes</a:t>
                      </a:r>
                      <a:r>
                        <a:rPr lang="en-GB" sz="1800" baseline="0" dirty="0" smtClean="0"/>
                        <a:t>.</a:t>
                      </a:r>
                      <a:endParaRPr lang="fr-FR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sz="1800" dirty="0" smtClean="0"/>
                    </a:p>
                    <a:p>
                      <a:endParaRPr lang="en-GB" sz="1800" dirty="0" smtClean="0"/>
                    </a:p>
                    <a:p>
                      <a:endParaRPr lang="en-GB" sz="1800" dirty="0" smtClean="0"/>
                    </a:p>
                    <a:p>
                      <a:endParaRPr lang="en-GB" sz="1800" dirty="0" smtClean="0"/>
                    </a:p>
                    <a:p>
                      <a:endParaRPr lang="fr-FR" sz="1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6748746"/>
              </p:ext>
            </p:extLst>
          </p:nvPr>
        </p:nvGraphicFramePr>
        <p:xfrm>
          <a:off x="2411760" y="2287776"/>
          <a:ext cx="2088232" cy="2103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8232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Me </a:t>
                      </a:r>
                      <a:r>
                        <a:rPr lang="en-GB" sz="1800" dirty="0" err="1" smtClean="0"/>
                        <a:t>gusta</a:t>
                      </a:r>
                      <a:r>
                        <a:rPr lang="en-GB" sz="1800" dirty="0" smtClean="0"/>
                        <a:t> </a:t>
                      </a:r>
                      <a:r>
                        <a:rPr lang="en-GB" sz="1800" dirty="0" err="1" smtClean="0"/>
                        <a:t>porque</a:t>
                      </a:r>
                      <a:r>
                        <a:rPr lang="en-GB" sz="1800" dirty="0" smtClean="0"/>
                        <a:t> </a:t>
                      </a:r>
                      <a:r>
                        <a:rPr lang="en-GB" sz="1800" dirty="0" err="1" smtClean="0"/>
                        <a:t>es</a:t>
                      </a:r>
                      <a:r>
                        <a:rPr lang="en-GB" sz="1800" dirty="0" smtClean="0"/>
                        <a:t>(son) </a:t>
                      </a:r>
                      <a:r>
                        <a:rPr lang="en-GB" sz="1800" dirty="0" err="1" smtClean="0"/>
                        <a:t>útil</a:t>
                      </a:r>
                      <a:r>
                        <a:rPr lang="en-GB" sz="1800" dirty="0" smtClean="0"/>
                        <a:t>(</a:t>
                      </a:r>
                      <a:r>
                        <a:rPr lang="en-GB" sz="1800" dirty="0" err="1" smtClean="0"/>
                        <a:t>es</a:t>
                      </a:r>
                      <a:r>
                        <a:rPr lang="en-GB" sz="1800" dirty="0" smtClean="0"/>
                        <a:t>) e </a:t>
                      </a:r>
                      <a:r>
                        <a:rPr lang="en-GB" sz="1800" dirty="0" err="1" smtClean="0"/>
                        <a:t>importante</a:t>
                      </a:r>
                      <a:r>
                        <a:rPr lang="en-GB" sz="1800" dirty="0" smtClean="0"/>
                        <a:t>(s) </a:t>
                      </a:r>
                      <a:r>
                        <a:rPr lang="en-GB" sz="1800" dirty="0" err="1" smtClean="0"/>
                        <a:t>para</a:t>
                      </a:r>
                      <a:r>
                        <a:rPr lang="en-GB" sz="1800" dirty="0" smtClean="0"/>
                        <a:t> mi </a:t>
                      </a:r>
                      <a:r>
                        <a:rPr lang="en-GB" sz="1800" dirty="0" err="1" smtClean="0"/>
                        <a:t>futuro</a:t>
                      </a:r>
                      <a:r>
                        <a:rPr lang="en-GB" sz="1800" dirty="0" smtClean="0"/>
                        <a:t>.</a:t>
                      </a:r>
                      <a:endParaRPr lang="fr-FR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sz="1800" dirty="0" smtClean="0"/>
                    </a:p>
                    <a:p>
                      <a:endParaRPr lang="en-GB" sz="1800" dirty="0" smtClean="0"/>
                    </a:p>
                    <a:p>
                      <a:endParaRPr lang="fr-FR" sz="1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3762280"/>
              </p:ext>
            </p:extLst>
          </p:nvPr>
        </p:nvGraphicFramePr>
        <p:xfrm>
          <a:off x="4644008" y="2287776"/>
          <a:ext cx="2088232" cy="2103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8232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800" dirty="0" err="1" smtClean="0"/>
                        <a:t>Nunca</a:t>
                      </a:r>
                      <a:r>
                        <a:rPr lang="en-GB" sz="1800" dirty="0" smtClean="0"/>
                        <a:t> lo (la/los/</a:t>
                      </a:r>
                      <a:r>
                        <a:rPr lang="en-GB" sz="1800" dirty="0" err="1" smtClean="0"/>
                        <a:t>las</a:t>
                      </a:r>
                      <a:r>
                        <a:rPr lang="en-GB" sz="1800" dirty="0" smtClean="0"/>
                        <a:t>)</a:t>
                      </a:r>
                      <a:r>
                        <a:rPr lang="en-GB" sz="1800" baseline="0" dirty="0" smtClean="0"/>
                        <a:t> he </a:t>
                      </a:r>
                      <a:r>
                        <a:rPr lang="en-GB" sz="1800" baseline="0" dirty="0" err="1" smtClean="0"/>
                        <a:t>estudiado</a:t>
                      </a:r>
                      <a:r>
                        <a:rPr lang="en-GB" sz="1800" baseline="0" dirty="0" smtClean="0"/>
                        <a:t>.</a:t>
                      </a:r>
                      <a:endParaRPr lang="fr-FR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sz="1800" dirty="0" smtClean="0"/>
                    </a:p>
                    <a:p>
                      <a:endParaRPr lang="en-GB" sz="1800" dirty="0" smtClean="0"/>
                    </a:p>
                    <a:p>
                      <a:endParaRPr lang="en-GB" sz="1800" dirty="0" smtClean="0"/>
                    </a:p>
                    <a:p>
                      <a:endParaRPr lang="en-GB" sz="1800" dirty="0" smtClean="0"/>
                    </a:p>
                    <a:p>
                      <a:endParaRPr lang="fr-FR" sz="1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9601612"/>
              </p:ext>
            </p:extLst>
          </p:nvPr>
        </p:nvGraphicFramePr>
        <p:xfrm>
          <a:off x="6876256" y="2287776"/>
          <a:ext cx="2088232" cy="2103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8232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Me </a:t>
                      </a:r>
                      <a:r>
                        <a:rPr lang="en-GB" sz="1800" dirty="0" err="1" smtClean="0"/>
                        <a:t>gusta</a:t>
                      </a:r>
                      <a:r>
                        <a:rPr lang="en-GB" sz="1800" dirty="0" smtClean="0"/>
                        <a:t> </a:t>
                      </a:r>
                      <a:r>
                        <a:rPr lang="en-GB" sz="1800" dirty="0" err="1" smtClean="0"/>
                        <a:t>porque</a:t>
                      </a:r>
                      <a:r>
                        <a:rPr lang="en-GB" sz="1800" dirty="0" smtClean="0"/>
                        <a:t> </a:t>
                      </a:r>
                      <a:r>
                        <a:rPr lang="en-GB" sz="1800" dirty="0" err="1" smtClean="0"/>
                        <a:t>es</a:t>
                      </a:r>
                      <a:r>
                        <a:rPr lang="en-GB" sz="1800" dirty="0" smtClean="0"/>
                        <a:t> </a:t>
                      </a:r>
                      <a:r>
                        <a:rPr lang="en-GB" sz="1800" dirty="0" err="1" smtClean="0"/>
                        <a:t>fácil</a:t>
                      </a:r>
                      <a:r>
                        <a:rPr lang="en-GB" sz="1800" dirty="0" smtClean="0"/>
                        <a:t> </a:t>
                      </a:r>
                      <a:r>
                        <a:rPr lang="en-GB" sz="1800" dirty="0" err="1" smtClean="0"/>
                        <a:t>sacar</a:t>
                      </a:r>
                      <a:r>
                        <a:rPr lang="en-GB" sz="1800" dirty="0" smtClean="0"/>
                        <a:t> </a:t>
                      </a:r>
                      <a:r>
                        <a:rPr lang="en-GB" sz="1800" dirty="0" err="1" smtClean="0"/>
                        <a:t>buenas</a:t>
                      </a:r>
                      <a:r>
                        <a:rPr lang="en-GB" sz="1800" dirty="0" smtClean="0"/>
                        <a:t> </a:t>
                      </a:r>
                      <a:r>
                        <a:rPr lang="en-GB" sz="1800" dirty="0" err="1" smtClean="0"/>
                        <a:t>notas</a:t>
                      </a:r>
                      <a:r>
                        <a:rPr lang="en-GB" sz="1800" dirty="0" smtClean="0"/>
                        <a:t>.</a:t>
                      </a:r>
                      <a:endParaRPr lang="fr-FR" sz="1800" dirty="0"/>
                    </a:p>
                  </a:txBody>
                  <a:tcPr/>
                </a:tc>
              </a:tr>
              <a:tr h="301352">
                <a:tc>
                  <a:txBody>
                    <a:bodyPr/>
                    <a:lstStyle/>
                    <a:p>
                      <a:endParaRPr lang="en-GB" sz="1800" dirty="0" smtClean="0"/>
                    </a:p>
                    <a:p>
                      <a:endParaRPr lang="en-GB" sz="1800" dirty="0" smtClean="0"/>
                    </a:p>
                    <a:p>
                      <a:endParaRPr lang="en-GB" sz="1800" dirty="0" smtClean="0"/>
                    </a:p>
                    <a:p>
                      <a:endParaRPr lang="fr-FR" sz="1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4016448"/>
              </p:ext>
            </p:extLst>
          </p:nvPr>
        </p:nvGraphicFramePr>
        <p:xfrm>
          <a:off x="179512" y="4566240"/>
          <a:ext cx="2088232" cy="2103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8232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No me </a:t>
                      </a:r>
                      <a:r>
                        <a:rPr lang="en-GB" sz="1800" dirty="0" err="1" smtClean="0"/>
                        <a:t>gusta</a:t>
                      </a:r>
                      <a:r>
                        <a:rPr lang="en-GB" sz="1800" dirty="0" smtClean="0"/>
                        <a:t> </a:t>
                      </a:r>
                      <a:r>
                        <a:rPr lang="en-GB" sz="1800" dirty="0" err="1" smtClean="0"/>
                        <a:t>porque</a:t>
                      </a:r>
                      <a:r>
                        <a:rPr lang="en-GB" sz="1800" dirty="0" smtClean="0"/>
                        <a:t> el </a:t>
                      </a:r>
                      <a:r>
                        <a:rPr lang="en-GB" sz="1800" dirty="0" err="1" smtClean="0"/>
                        <a:t>profesor</a:t>
                      </a:r>
                      <a:r>
                        <a:rPr lang="en-GB" sz="1800" dirty="0" smtClean="0"/>
                        <a:t> </a:t>
                      </a:r>
                      <a:r>
                        <a:rPr lang="en-GB" sz="1800" dirty="0" err="1" smtClean="0"/>
                        <a:t>es</a:t>
                      </a:r>
                      <a:r>
                        <a:rPr lang="en-GB" sz="1800" dirty="0" smtClean="0"/>
                        <a:t> </a:t>
                      </a:r>
                      <a:r>
                        <a:rPr lang="en-GB" sz="1800" dirty="0" err="1" smtClean="0"/>
                        <a:t>estricto</a:t>
                      </a:r>
                      <a:r>
                        <a:rPr lang="en-GB" sz="1800" dirty="0" smtClean="0"/>
                        <a:t> y me da </a:t>
                      </a:r>
                      <a:r>
                        <a:rPr lang="en-GB" sz="1800" dirty="0" err="1" smtClean="0"/>
                        <a:t>miedo</a:t>
                      </a:r>
                      <a:r>
                        <a:rPr lang="en-GB" sz="1800" dirty="0" smtClean="0"/>
                        <a:t>.</a:t>
                      </a:r>
                      <a:endParaRPr lang="fr-FR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sz="1800" dirty="0" smtClean="0"/>
                    </a:p>
                    <a:p>
                      <a:endParaRPr lang="en-GB" sz="1800" dirty="0" smtClean="0"/>
                    </a:p>
                    <a:p>
                      <a:endParaRPr lang="en-GB" sz="1800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2948094"/>
              </p:ext>
            </p:extLst>
          </p:nvPr>
        </p:nvGraphicFramePr>
        <p:xfrm>
          <a:off x="2411760" y="4566240"/>
          <a:ext cx="2088232" cy="2103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8232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No me </a:t>
                      </a:r>
                      <a:r>
                        <a:rPr lang="en-GB" sz="1800" dirty="0" err="1" smtClean="0"/>
                        <a:t>gusta</a:t>
                      </a:r>
                      <a:r>
                        <a:rPr lang="en-GB" sz="1800" dirty="0" smtClean="0"/>
                        <a:t> </a:t>
                      </a:r>
                      <a:r>
                        <a:rPr lang="en-GB" sz="1800" dirty="0" err="1" smtClean="0"/>
                        <a:t>porque</a:t>
                      </a:r>
                      <a:r>
                        <a:rPr lang="en-GB" sz="1800" dirty="0" smtClean="0"/>
                        <a:t> el </a:t>
                      </a:r>
                      <a:r>
                        <a:rPr lang="en-GB" sz="1800" dirty="0" err="1" smtClean="0"/>
                        <a:t>profesor</a:t>
                      </a:r>
                      <a:r>
                        <a:rPr lang="en-GB" sz="1800" dirty="0" smtClean="0"/>
                        <a:t> me da </a:t>
                      </a:r>
                      <a:r>
                        <a:rPr lang="en-GB" sz="1800" dirty="0" err="1" smtClean="0"/>
                        <a:t>muchos</a:t>
                      </a:r>
                      <a:r>
                        <a:rPr lang="en-GB" sz="1800" dirty="0" smtClean="0"/>
                        <a:t> </a:t>
                      </a:r>
                      <a:r>
                        <a:rPr lang="en-GB" sz="1800" dirty="0" err="1" smtClean="0"/>
                        <a:t>deberes</a:t>
                      </a:r>
                      <a:r>
                        <a:rPr lang="en-GB" sz="1800" dirty="0" smtClean="0"/>
                        <a:t>.</a:t>
                      </a:r>
                      <a:endParaRPr lang="fr-FR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sz="1800" dirty="0" smtClean="0"/>
                    </a:p>
                    <a:p>
                      <a:endParaRPr lang="en-GB" sz="1800" dirty="0" smtClean="0"/>
                    </a:p>
                    <a:p>
                      <a:endParaRPr lang="en-GB" sz="1800" dirty="0" smtClean="0"/>
                    </a:p>
                    <a:p>
                      <a:endParaRPr lang="en-GB" sz="1800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308350"/>
              </p:ext>
            </p:extLst>
          </p:nvPr>
        </p:nvGraphicFramePr>
        <p:xfrm>
          <a:off x="4644008" y="4566240"/>
          <a:ext cx="2088232" cy="2103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8232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No me </a:t>
                      </a:r>
                      <a:r>
                        <a:rPr lang="en-GB" sz="1800" dirty="0" err="1" smtClean="0"/>
                        <a:t>gusta</a:t>
                      </a:r>
                      <a:r>
                        <a:rPr lang="en-GB" sz="1800" dirty="0" smtClean="0"/>
                        <a:t> </a:t>
                      </a:r>
                      <a:r>
                        <a:rPr lang="en-GB" sz="1800" dirty="0" err="1" smtClean="0"/>
                        <a:t>porque</a:t>
                      </a:r>
                      <a:r>
                        <a:rPr lang="en-GB" sz="1800" dirty="0" smtClean="0"/>
                        <a:t> </a:t>
                      </a:r>
                      <a:r>
                        <a:rPr lang="en-GB" sz="1800" dirty="0" err="1" smtClean="0"/>
                        <a:t>es</a:t>
                      </a:r>
                      <a:r>
                        <a:rPr lang="en-GB" sz="1800" dirty="0" smtClean="0"/>
                        <a:t> (son) </a:t>
                      </a:r>
                      <a:r>
                        <a:rPr lang="en-GB" sz="1800" dirty="0" err="1" smtClean="0"/>
                        <a:t>difícil</a:t>
                      </a:r>
                      <a:r>
                        <a:rPr lang="en-GB" sz="1800" dirty="0" smtClean="0"/>
                        <a:t>(</a:t>
                      </a:r>
                      <a:r>
                        <a:rPr lang="en-GB" sz="1800" dirty="0" err="1" smtClean="0"/>
                        <a:t>es</a:t>
                      </a:r>
                      <a:r>
                        <a:rPr lang="en-GB" sz="1800" dirty="0" smtClean="0"/>
                        <a:t>)</a:t>
                      </a:r>
                      <a:r>
                        <a:rPr lang="en-GB" sz="1800" baseline="0" dirty="0" smtClean="0"/>
                        <a:t>.</a:t>
                      </a:r>
                      <a:endParaRPr lang="fr-FR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sz="1800" dirty="0" smtClean="0"/>
                    </a:p>
                    <a:p>
                      <a:endParaRPr lang="en-GB" sz="1800" dirty="0" smtClean="0"/>
                    </a:p>
                    <a:p>
                      <a:endParaRPr lang="en-GB" sz="1800" dirty="0" smtClean="0"/>
                    </a:p>
                    <a:p>
                      <a:endParaRPr lang="en-GB" sz="1800" dirty="0" smtClean="0"/>
                    </a:p>
                    <a:p>
                      <a:endParaRPr lang="fr-FR" sz="1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3871284"/>
              </p:ext>
            </p:extLst>
          </p:nvPr>
        </p:nvGraphicFramePr>
        <p:xfrm>
          <a:off x="6876256" y="4566240"/>
          <a:ext cx="2088232" cy="2103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8232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No me </a:t>
                      </a:r>
                      <a:r>
                        <a:rPr lang="en-GB" sz="1800" dirty="0" err="1" smtClean="0"/>
                        <a:t>gusta</a:t>
                      </a:r>
                      <a:r>
                        <a:rPr lang="en-GB" sz="1800" dirty="0" smtClean="0"/>
                        <a:t> </a:t>
                      </a:r>
                      <a:r>
                        <a:rPr lang="en-GB" sz="1800" dirty="0" err="1" smtClean="0"/>
                        <a:t>porque</a:t>
                      </a:r>
                      <a:r>
                        <a:rPr lang="en-GB" sz="1800" dirty="0" smtClean="0"/>
                        <a:t> soy </a:t>
                      </a:r>
                      <a:r>
                        <a:rPr lang="en-GB" sz="1800" dirty="0" err="1" smtClean="0"/>
                        <a:t>flojo</a:t>
                      </a:r>
                      <a:r>
                        <a:rPr lang="en-GB" sz="1800" dirty="0" smtClean="0"/>
                        <a:t>(a) en </a:t>
                      </a:r>
                      <a:r>
                        <a:rPr lang="en-GB" sz="1800" dirty="0" err="1" smtClean="0"/>
                        <a:t>esta</a:t>
                      </a:r>
                      <a:r>
                        <a:rPr lang="en-GB" sz="1800" dirty="0" smtClean="0"/>
                        <a:t> </a:t>
                      </a:r>
                      <a:r>
                        <a:rPr lang="en-GB" sz="1800" dirty="0" err="1" smtClean="0"/>
                        <a:t>asignatura</a:t>
                      </a:r>
                      <a:r>
                        <a:rPr lang="en-GB" sz="1800" dirty="0" smtClean="0"/>
                        <a:t>.</a:t>
                      </a:r>
                      <a:endParaRPr lang="fr-FR" sz="1800" dirty="0"/>
                    </a:p>
                  </a:txBody>
                  <a:tcPr/>
                </a:tc>
              </a:tr>
              <a:tr h="301352">
                <a:tc>
                  <a:txBody>
                    <a:bodyPr/>
                    <a:lstStyle/>
                    <a:p>
                      <a:endParaRPr lang="en-GB" sz="1800" dirty="0" smtClean="0"/>
                    </a:p>
                    <a:p>
                      <a:endParaRPr lang="en-GB" sz="1800" dirty="0" smtClean="0"/>
                    </a:p>
                    <a:p>
                      <a:endParaRPr lang="en-GB" sz="1800" dirty="0" smtClean="0"/>
                    </a:p>
                    <a:p>
                      <a:endParaRPr lang="fr-FR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626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260648"/>
            <a:ext cx="2564904" cy="249365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3528" y="3284984"/>
            <a:ext cx="806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fr-FR" sz="2400" dirty="0" smtClean="0">
                <a:latin typeface="Calibri"/>
                <a:cs typeface="Calibri"/>
              </a:rPr>
              <a:t>¿</a:t>
            </a:r>
            <a:r>
              <a:rPr lang="fr-FR" sz="2400" dirty="0" err="1" smtClean="0">
                <a:latin typeface="Calibri"/>
                <a:cs typeface="Calibri"/>
              </a:rPr>
              <a:t>Qué</a:t>
            </a:r>
            <a:r>
              <a:rPr lang="fr-FR" sz="2400" dirty="0" smtClean="0">
                <a:latin typeface="Calibri"/>
                <a:cs typeface="Calibri"/>
              </a:rPr>
              <a:t> </a:t>
            </a:r>
            <a:r>
              <a:rPr lang="fr-FR" sz="2400" dirty="0" err="1" smtClean="0">
                <a:latin typeface="Calibri"/>
                <a:cs typeface="Calibri"/>
              </a:rPr>
              <a:t>asignaturas</a:t>
            </a:r>
            <a:r>
              <a:rPr lang="fr-FR" sz="2400" dirty="0" smtClean="0">
                <a:latin typeface="Calibri"/>
                <a:cs typeface="Calibri"/>
              </a:rPr>
              <a:t> </a:t>
            </a:r>
            <a:r>
              <a:rPr lang="fr-FR" sz="2400" dirty="0" err="1" smtClean="0">
                <a:latin typeface="Calibri"/>
                <a:cs typeface="Calibri"/>
              </a:rPr>
              <a:t>estudias</a:t>
            </a:r>
            <a:r>
              <a:rPr lang="fr-FR" sz="2400" dirty="0" smtClean="0">
                <a:latin typeface="Calibri"/>
                <a:cs typeface="Calibri"/>
              </a:rPr>
              <a:t>?</a:t>
            </a:r>
            <a:endParaRPr lang="fr-FR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4032646"/>
            <a:ext cx="806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fr-FR" sz="2400" dirty="0" smtClean="0">
                <a:latin typeface="Calibri"/>
                <a:cs typeface="Calibri"/>
              </a:rPr>
              <a:t>¿</a:t>
            </a:r>
            <a:r>
              <a:rPr lang="fr-FR" sz="2400" dirty="0" err="1" smtClean="0">
                <a:latin typeface="Calibri"/>
                <a:cs typeface="Calibri"/>
              </a:rPr>
              <a:t>Qué</a:t>
            </a:r>
            <a:r>
              <a:rPr lang="fr-FR" sz="2400" dirty="0" smtClean="0">
                <a:latin typeface="Calibri"/>
                <a:cs typeface="Calibri"/>
              </a:rPr>
              <a:t> </a:t>
            </a:r>
            <a:r>
              <a:rPr lang="fr-FR" sz="2400" dirty="0" err="1" smtClean="0">
                <a:latin typeface="Calibri"/>
                <a:cs typeface="Calibri"/>
              </a:rPr>
              <a:t>asignaturas</a:t>
            </a:r>
            <a:r>
              <a:rPr lang="fr-FR" sz="2400" dirty="0" smtClean="0">
                <a:latin typeface="Calibri"/>
                <a:cs typeface="Calibri"/>
              </a:rPr>
              <a:t> te </a:t>
            </a:r>
            <a:r>
              <a:rPr lang="fr-FR" sz="2400" dirty="0" err="1" smtClean="0">
                <a:latin typeface="Calibri"/>
                <a:cs typeface="Calibri"/>
              </a:rPr>
              <a:t>gustan</a:t>
            </a:r>
            <a:r>
              <a:rPr lang="fr-FR" sz="2400" dirty="0" smtClean="0">
                <a:latin typeface="Calibri"/>
                <a:cs typeface="Calibri"/>
              </a:rPr>
              <a:t>? (¿Y </a:t>
            </a:r>
            <a:r>
              <a:rPr lang="fr-FR" sz="2400" dirty="0" err="1" smtClean="0">
                <a:latin typeface="Calibri"/>
                <a:cs typeface="Calibri"/>
              </a:rPr>
              <a:t>por</a:t>
            </a:r>
            <a:r>
              <a:rPr lang="fr-FR" sz="2400" dirty="0" smtClean="0">
                <a:latin typeface="Calibri"/>
                <a:cs typeface="Calibri"/>
              </a:rPr>
              <a:t> </a:t>
            </a:r>
            <a:r>
              <a:rPr lang="fr-FR" sz="2400" dirty="0" err="1" smtClean="0">
                <a:latin typeface="Calibri"/>
                <a:cs typeface="Calibri"/>
              </a:rPr>
              <a:t>qué</a:t>
            </a:r>
            <a:r>
              <a:rPr lang="fr-FR" sz="2400" dirty="0" smtClean="0">
                <a:latin typeface="Calibri"/>
                <a:cs typeface="Calibri"/>
              </a:rPr>
              <a:t>?)</a:t>
            </a:r>
            <a:endParaRPr lang="fr-FR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43436" y="4869160"/>
            <a:ext cx="806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fr-FR" sz="2400" dirty="0" smtClean="0">
                <a:latin typeface="Calibri"/>
                <a:cs typeface="Calibri"/>
              </a:rPr>
              <a:t>¿</a:t>
            </a:r>
            <a:r>
              <a:rPr lang="fr-FR" sz="2400" dirty="0" err="1" smtClean="0">
                <a:latin typeface="Calibri"/>
                <a:cs typeface="Calibri"/>
              </a:rPr>
              <a:t>Cuál</a:t>
            </a:r>
            <a:r>
              <a:rPr lang="fr-FR" sz="2400" dirty="0" smtClean="0">
                <a:latin typeface="Calibri"/>
                <a:cs typeface="Calibri"/>
              </a:rPr>
              <a:t> es la </a:t>
            </a:r>
            <a:r>
              <a:rPr lang="fr-FR" sz="2400" dirty="0" err="1" smtClean="0">
                <a:latin typeface="Calibri"/>
                <a:cs typeface="Calibri"/>
              </a:rPr>
              <a:t>asignatura</a:t>
            </a:r>
            <a:r>
              <a:rPr lang="fr-FR" sz="2400" dirty="0" smtClean="0">
                <a:latin typeface="Calibri"/>
                <a:cs typeface="Calibri"/>
              </a:rPr>
              <a:t> </a:t>
            </a:r>
            <a:r>
              <a:rPr lang="fr-FR" sz="2400" dirty="0" err="1" smtClean="0">
                <a:latin typeface="Calibri"/>
                <a:cs typeface="Calibri"/>
              </a:rPr>
              <a:t>más</a:t>
            </a:r>
            <a:r>
              <a:rPr lang="fr-FR" sz="2400" dirty="0" smtClean="0">
                <a:latin typeface="Calibri"/>
                <a:cs typeface="Calibri"/>
              </a:rPr>
              <a:t> importante para </a:t>
            </a:r>
            <a:r>
              <a:rPr lang="fr-FR" sz="2400" dirty="0" err="1" smtClean="0">
                <a:latin typeface="Calibri"/>
                <a:cs typeface="Calibri"/>
              </a:rPr>
              <a:t>tí</a:t>
            </a:r>
            <a:r>
              <a:rPr lang="fr-FR" sz="2400" dirty="0" smtClean="0">
                <a:latin typeface="Calibri"/>
                <a:cs typeface="Calibri"/>
              </a:rPr>
              <a:t>?</a:t>
            </a:r>
            <a:endParaRPr lang="fr-FR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48632" y="5703638"/>
            <a:ext cx="806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fr-FR" sz="2400" dirty="0" smtClean="0">
                <a:latin typeface="Calibri"/>
                <a:cs typeface="Calibri"/>
              </a:rPr>
              <a:t>¿Eres </a:t>
            </a:r>
            <a:r>
              <a:rPr lang="fr-FR" sz="2400" dirty="0" err="1" smtClean="0">
                <a:latin typeface="Calibri"/>
                <a:cs typeface="Calibri"/>
              </a:rPr>
              <a:t>fuerte</a:t>
            </a:r>
            <a:r>
              <a:rPr lang="fr-FR" sz="2400" dirty="0" smtClean="0">
                <a:latin typeface="Calibri"/>
                <a:cs typeface="Calibri"/>
              </a:rPr>
              <a:t> en (</a:t>
            </a:r>
            <a:r>
              <a:rPr lang="fr-FR" sz="2400" dirty="0" err="1" smtClean="0">
                <a:latin typeface="Calibri"/>
                <a:cs typeface="Calibri"/>
              </a:rPr>
              <a:t>matemáticas</a:t>
            </a:r>
            <a:r>
              <a:rPr lang="fr-FR" sz="2400" dirty="0" smtClean="0">
                <a:latin typeface="Calibri"/>
                <a:cs typeface="Calibri"/>
              </a:rPr>
              <a:t>)?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477093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251353"/>
            <a:ext cx="8784976" cy="144945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251353"/>
            <a:ext cx="955794" cy="818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9512" y="254752"/>
            <a:ext cx="806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fr-FR" sz="2400" dirty="0" smtClean="0">
                <a:latin typeface="Calibri"/>
                <a:cs typeface="Calibri"/>
              </a:rPr>
              <a:t>¿</a:t>
            </a:r>
            <a:r>
              <a:rPr lang="fr-FR" sz="2400" dirty="0" err="1" smtClean="0">
                <a:latin typeface="Calibri"/>
                <a:cs typeface="Calibri"/>
              </a:rPr>
              <a:t>Qué</a:t>
            </a:r>
            <a:r>
              <a:rPr lang="fr-FR" sz="2400" dirty="0" smtClean="0">
                <a:latin typeface="Calibri"/>
                <a:cs typeface="Calibri"/>
              </a:rPr>
              <a:t> </a:t>
            </a:r>
            <a:r>
              <a:rPr lang="fr-FR" sz="2400" dirty="0" err="1" smtClean="0">
                <a:latin typeface="Calibri"/>
                <a:cs typeface="Calibri"/>
              </a:rPr>
              <a:t>asignaturas</a:t>
            </a:r>
            <a:r>
              <a:rPr lang="fr-FR" sz="2400" dirty="0" smtClean="0">
                <a:latin typeface="Calibri"/>
                <a:cs typeface="Calibri"/>
              </a:rPr>
              <a:t> </a:t>
            </a:r>
            <a:r>
              <a:rPr lang="fr-FR" sz="2400" dirty="0" err="1" smtClean="0">
                <a:latin typeface="Calibri"/>
                <a:cs typeface="Calibri"/>
              </a:rPr>
              <a:t>estudias</a:t>
            </a:r>
            <a:r>
              <a:rPr lang="fr-FR" sz="2400" dirty="0" smtClean="0">
                <a:latin typeface="Calibri"/>
                <a:cs typeface="Calibri"/>
              </a:rPr>
              <a:t>?</a:t>
            </a:r>
            <a:endParaRPr lang="fr-FR" sz="2400" dirty="0"/>
          </a:p>
        </p:txBody>
      </p:sp>
      <p:sp>
        <p:nvSpPr>
          <p:cNvPr id="5" name="Rectangle 4"/>
          <p:cNvSpPr/>
          <p:nvPr/>
        </p:nvSpPr>
        <p:spPr>
          <a:xfrm>
            <a:off x="179512" y="1772816"/>
            <a:ext cx="8784976" cy="18094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1772816"/>
            <a:ext cx="955794" cy="818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179512" y="3645025"/>
            <a:ext cx="8784976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3645024"/>
            <a:ext cx="955794" cy="818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79512" y="1782111"/>
            <a:ext cx="806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fr-FR" sz="2400" dirty="0" smtClean="0">
                <a:latin typeface="Calibri"/>
                <a:cs typeface="Calibri"/>
              </a:rPr>
              <a:t>¿</a:t>
            </a:r>
            <a:r>
              <a:rPr lang="fr-FR" sz="2400" dirty="0" err="1" smtClean="0">
                <a:latin typeface="Calibri"/>
                <a:cs typeface="Calibri"/>
              </a:rPr>
              <a:t>Qué</a:t>
            </a:r>
            <a:r>
              <a:rPr lang="fr-FR" sz="2400" dirty="0" smtClean="0">
                <a:latin typeface="Calibri"/>
                <a:cs typeface="Calibri"/>
              </a:rPr>
              <a:t> </a:t>
            </a:r>
            <a:r>
              <a:rPr lang="fr-FR" sz="2400" dirty="0" err="1" smtClean="0">
                <a:latin typeface="Calibri"/>
                <a:cs typeface="Calibri"/>
              </a:rPr>
              <a:t>asignaturas</a:t>
            </a:r>
            <a:r>
              <a:rPr lang="fr-FR" sz="2400" dirty="0" smtClean="0">
                <a:latin typeface="Calibri"/>
                <a:cs typeface="Calibri"/>
              </a:rPr>
              <a:t> te </a:t>
            </a:r>
            <a:r>
              <a:rPr lang="fr-FR" sz="2400" dirty="0" err="1" smtClean="0">
                <a:latin typeface="Calibri"/>
                <a:cs typeface="Calibri"/>
              </a:rPr>
              <a:t>gustan</a:t>
            </a:r>
            <a:r>
              <a:rPr lang="fr-FR" sz="2400" dirty="0" smtClean="0">
                <a:latin typeface="Calibri"/>
                <a:cs typeface="Calibri"/>
              </a:rPr>
              <a:t>? (¿Y </a:t>
            </a:r>
            <a:r>
              <a:rPr lang="fr-FR" sz="2400" dirty="0" err="1" smtClean="0">
                <a:latin typeface="Calibri"/>
                <a:cs typeface="Calibri"/>
              </a:rPr>
              <a:t>por</a:t>
            </a:r>
            <a:r>
              <a:rPr lang="fr-FR" sz="2400" dirty="0" smtClean="0">
                <a:latin typeface="Calibri"/>
                <a:cs typeface="Calibri"/>
              </a:rPr>
              <a:t> </a:t>
            </a:r>
            <a:r>
              <a:rPr lang="fr-FR" sz="2400" dirty="0" err="1" smtClean="0">
                <a:latin typeface="Calibri"/>
                <a:cs typeface="Calibri"/>
              </a:rPr>
              <a:t>qué</a:t>
            </a:r>
            <a:r>
              <a:rPr lang="fr-FR" sz="2400" dirty="0" smtClean="0">
                <a:latin typeface="Calibri"/>
                <a:cs typeface="Calibri"/>
              </a:rPr>
              <a:t>?)</a:t>
            </a:r>
            <a:endParaRPr lang="fr-FR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179512" y="3645024"/>
            <a:ext cx="8064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fr-FR" sz="2400" dirty="0" smtClean="0">
                <a:latin typeface="Calibri"/>
                <a:cs typeface="Calibri"/>
              </a:rPr>
              <a:t>¿</a:t>
            </a:r>
            <a:r>
              <a:rPr lang="fr-FR" sz="2400" dirty="0" err="1" smtClean="0">
                <a:latin typeface="Calibri"/>
                <a:cs typeface="Calibri"/>
              </a:rPr>
              <a:t>Cuál</a:t>
            </a:r>
            <a:r>
              <a:rPr lang="fr-FR" sz="2400" dirty="0" smtClean="0">
                <a:latin typeface="Calibri"/>
                <a:cs typeface="Calibri"/>
              </a:rPr>
              <a:t> es la </a:t>
            </a:r>
            <a:r>
              <a:rPr lang="fr-FR" sz="2400" dirty="0" err="1" smtClean="0">
                <a:latin typeface="Calibri"/>
                <a:cs typeface="Calibri"/>
              </a:rPr>
              <a:t>asignatura</a:t>
            </a:r>
            <a:r>
              <a:rPr lang="fr-FR" sz="2400" dirty="0" smtClean="0">
                <a:latin typeface="Calibri"/>
                <a:cs typeface="Calibri"/>
              </a:rPr>
              <a:t> </a:t>
            </a:r>
            <a:r>
              <a:rPr lang="fr-FR" sz="2400" dirty="0" err="1" smtClean="0">
                <a:latin typeface="Calibri"/>
                <a:cs typeface="Calibri"/>
              </a:rPr>
              <a:t>más</a:t>
            </a:r>
            <a:r>
              <a:rPr lang="fr-FR" sz="2400" dirty="0" smtClean="0">
                <a:latin typeface="Calibri"/>
                <a:cs typeface="Calibri"/>
              </a:rPr>
              <a:t> importante para </a:t>
            </a:r>
            <a:r>
              <a:rPr lang="fr-FR" sz="2400" dirty="0" err="1" smtClean="0">
                <a:latin typeface="Calibri"/>
                <a:cs typeface="Calibri"/>
              </a:rPr>
              <a:t>tí</a:t>
            </a:r>
            <a:r>
              <a:rPr lang="fr-FR" sz="2400" dirty="0" smtClean="0">
                <a:latin typeface="Calibri"/>
                <a:cs typeface="Calibri"/>
              </a:rPr>
              <a:t>? </a:t>
            </a:r>
            <a:r>
              <a:rPr lang="fr-FR" sz="2400" dirty="0">
                <a:cs typeface="Calibri"/>
              </a:rPr>
              <a:t>(¿Y </a:t>
            </a:r>
            <a:r>
              <a:rPr lang="fr-FR" sz="2400" dirty="0" err="1">
                <a:cs typeface="Calibri"/>
              </a:rPr>
              <a:t>por</a:t>
            </a:r>
            <a:r>
              <a:rPr lang="fr-FR" sz="2400" dirty="0">
                <a:cs typeface="Calibri"/>
              </a:rPr>
              <a:t> </a:t>
            </a:r>
            <a:r>
              <a:rPr lang="fr-FR" sz="2400" dirty="0" err="1">
                <a:cs typeface="Calibri"/>
              </a:rPr>
              <a:t>qué</a:t>
            </a:r>
            <a:r>
              <a:rPr lang="fr-FR" sz="2400" dirty="0">
                <a:cs typeface="Calibri"/>
              </a:rPr>
              <a:t>?)</a:t>
            </a:r>
            <a:endParaRPr lang="fr-FR" sz="2400" dirty="0" smtClean="0"/>
          </a:p>
          <a:p>
            <a:endParaRPr lang="fr-FR" sz="2400" dirty="0"/>
          </a:p>
        </p:txBody>
      </p:sp>
      <p:sp>
        <p:nvSpPr>
          <p:cNvPr id="13" name="Rectangle 12"/>
          <p:cNvSpPr/>
          <p:nvPr/>
        </p:nvSpPr>
        <p:spPr>
          <a:xfrm>
            <a:off x="179512" y="5363921"/>
            <a:ext cx="8784976" cy="144945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4" name="Picture 1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5363921"/>
            <a:ext cx="955794" cy="818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79512" y="5373216"/>
            <a:ext cx="806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fr-FR" sz="2400" dirty="0" smtClean="0">
                <a:latin typeface="Calibri"/>
                <a:cs typeface="Calibri"/>
              </a:rPr>
              <a:t>¿Eres </a:t>
            </a:r>
            <a:r>
              <a:rPr lang="fr-FR" sz="2400" dirty="0" err="1" smtClean="0">
                <a:latin typeface="Calibri"/>
                <a:cs typeface="Calibri"/>
              </a:rPr>
              <a:t>fuerte</a:t>
            </a:r>
            <a:r>
              <a:rPr lang="fr-FR" sz="2400" dirty="0" smtClean="0">
                <a:latin typeface="Calibri"/>
                <a:cs typeface="Calibri"/>
              </a:rPr>
              <a:t> en (</a:t>
            </a:r>
            <a:r>
              <a:rPr lang="fr-FR" sz="2400" dirty="0" err="1" smtClean="0">
                <a:latin typeface="Calibri"/>
                <a:cs typeface="Calibri"/>
              </a:rPr>
              <a:t>matemáticas</a:t>
            </a:r>
            <a:r>
              <a:rPr lang="fr-FR" sz="2400" dirty="0" smtClean="0">
                <a:latin typeface="Calibri"/>
                <a:cs typeface="Calibri"/>
              </a:rPr>
              <a:t>)?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73763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2" grpId="0"/>
      <p:bldP spid="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6938" y="0"/>
            <a:ext cx="481012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91580" y="2204864"/>
            <a:ext cx="7560840" cy="203132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1.  Write as many different opinion phrases as you can in 10 minutes, using the words.  </a:t>
            </a:r>
            <a:br>
              <a:rPr lang="en-GB" dirty="0"/>
            </a:br>
            <a:r>
              <a:rPr lang="en-GB" dirty="0"/>
              <a:t>2.  These should be your real opinions.</a:t>
            </a:r>
            <a:br>
              <a:rPr lang="en-GB" dirty="0"/>
            </a:br>
            <a:r>
              <a:rPr lang="en-GB" dirty="0"/>
              <a:t>3.  You can repeat any words you like but try to use one example of each.  </a:t>
            </a:r>
            <a:br>
              <a:rPr lang="en-GB" dirty="0"/>
            </a:br>
            <a:r>
              <a:rPr lang="en-GB" dirty="0"/>
              <a:t>4.  MAKE SURE YOU THINK ABOUT SINGULAR/PLURAL AND USE THE RIGHT FORM OF THE VERB AND ADJECTIVE – IS IT ‘ES’ OR ‘SON’? </a:t>
            </a:r>
            <a:r>
              <a:rPr lang="es-ES_tradnl" dirty="0"/>
              <a:t>IS IT DIVERTIDO/A/OS/AS? ME GUSTA / ME GUSTAN?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796782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88" y="166688"/>
            <a:ext cx="8582025" cy="652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5335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84246"/>
            <a:ext cx="8924900" cy="5616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8799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79512" y="188640"/>
            <a:ext cx="4248472" cy="35367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Oval 2"/>
          <p:cNvSpPr/>
          <p:nvPr/>
        </p:nvSpPr>
        <p:spPr>
          <a:xfrm>
            <a:off x="4572000" y="205408"/>
            <a:ext cx="4320480" cy="36556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Oval 3"/>
          <p:cNvSpPr/>
          <p:nvPr/>
        </p:nvSpPr>
        <p:spPr>
          <a:xfrm>
            <a:off x="2267744" y="3356992"/>
            <a:ext cx="4176464" cy="33843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TextBox 4"/>
          <p:cNvSpPr txBox="1"/>
          <p:nvPr/>
        </p:nvSpPr>
        <p:spPr>
          <a:xfrm>
            <a:off x="107504" y="323364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Verbos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(7)</a:t>
            </a:r>
            <a:endParaRPr lang="fr-FR" dirty="0"/>
          </a:p>
        </p:txBody>
      </p:sp>
      <p:sp>
        <p:nvSpPr>
          <p:cNvPr id="6" name="TextBox 5"/>
          <p:cNvSpPr txBox="1"/>
          <p:nvPr/>
        </p:nvSpPr>
        <p:spPr>
          <a:xfrm>
            <a:off x="4355976" y="213794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Asignaturas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(16)</a:t>
            </a:r>
            <a:endParaRPr lang="fr-FR" dirty="0"/>
          </a:p>
        </p:txBody>
      </p:sp>
      <p:sp>
        <p:nvSpPr>
          <p:cNvPr id="7" name="TextBox 6"/>
          <p:cNvSpPr txBox="1"/>
          <p:nvPr/>
        </p:nvSpPr>
        <p:spPr>
          <a:xfrm>
            <a:off x="1547664" y="3861048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Opiniones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(11)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81276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5927332"/>
              </p:ext>
            </p:extLst>
          </p:nvPr>
        </p:nvGraphicFramePr>
        <p:xfrm>
          <a:off x="179512" y="332656"/>
          <a:ext cx="2088232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8232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Me </a:t>
                      </a:r>
                      <a:r>
                        <a:rPr lang="en-GB" sz="1800" dirty="0" err="1" smtClean="0"/>
                        <a:t>gusta</a:t>
                      </a:r>
                      <a:r>
                        <a:rPr lang="en-GB" sz="1800" baseline="0" dirty="0" smtClean="0"/>
                        <a:t> </a:t>
                      </a:r>
                      <a:r>
                        <a:rPr lang="en-GB" sz="1800" baseline="0" dirty="0" err="1" smtClean="0"/>
                        <a:t>porque</a:t>
                      </a:r>
                      <a:r>
                        <a:rPr lang="en-GB" sz="1800" baseline="0" dirty="0" smtClean="0"/>
                        <a:t> el </a:t>
                      </a:r>
                      <a:r>
                        <a:rPr lang="en-GB" sz="1800" baseline="0" dirty="0" err="1" smtClean="0"/>
                        <a:t>profesor</a:t>
                      </a:r>
                      <a:r>
                        <a:rPr lang="en-GB" sz="1800" baseline="0" dirty="0" smtClean="0"/>
                        <a:t> me </a:t>
                      </a:r>
                      <a:r>
                        <a:rPr lang="en-GB" sz="1800" baseline="0" dirty="0" err="1" smtClean="0"/>
                        <a:t>hace</a:t>
                      </a:r>
                      <a:r>
                        <a:rPr lang="en-GB" sz="1800" baseline="0" dirty="0" smtClean="0"/>
                        <a:t> </a:t>
                      </a:r>
                      <a:r>
                        <a:rPr lang="en-GB" sz="1800" baseline="0" dirty="0" err="1" smtClean="0"/>
                        <a:t>reír</a:t>
                      </a:r>
                      <a:r>
                        <a:rPr lang="en-GB" sz="1800" baseline="0" dirty="0" smtClean="0"/>
                        <a:t>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sz="1800" dirty="0" smtClean="0"/>
                    </a:p>
                    <a:p>
                      <a:endParaRPr lang="en-GB" sz="1800" dirty="0" smtClean="0"/>
                    </a:p>
                    <a:p>
                      <a:endParaRPr lang="fr-FR" sz="1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2141162"/>
              </p:ext>
            </p:extLst>
          </p:nvPr>
        </p:nvGraphicFramePr>
        <p:xfrm>
          <a:off x="2411760" y="332656"/>
          <a:ext cx="2088232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8232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800" dirty="0" err="1" smtClean="0"/>
                        <a:t>Es</a:t>
                      </a:r>
                      <a:r>
                        <a:rPr lang="en-GB" sz="1800" dirty="0" smtClean="0"/>
                        <a:t> (son) mi</a:t>
                      </a:r>
                      <a:r>
                        <a:rPr lang="en-GB" sz="1800" baseline="0" dirty="0" smtClean="0"/>
                        <a:t> </a:t>
                      </a:r>
                      <a:r>
                        <a:rPr lang="en-GB" sz="1800" baseline="0" dirty="0" err="1" smtClean="0"/>
                        <a:t>asignatura</a:t>
                      </a:r>
                      <a:r>
                        <a:rPr lang="en-GB" sz="1800" baseline="0" dirty="0" smtClean="0"/>
                        <a:t> </a:t>
                      </a:r>
                      <a:r>
                        <a:rPr lang="en-GB" sz="1800" baseline="0" dirty="0" err="1" smtClean="0"/>
                        <a:t>favorita</a:t>
                      </a:r>
                      <a:r>
                        <a:rPr lang="en-GB" sz="1800" baseline="0" dirty="0" smtClean="0"/>
                        <a:t>.</a:t>
                      </a:r>
                      <a:endParaRPr lang="fr-FR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sz="1800" dirty="0" smtClean="0"/>
                    </a:p>
                    <a:p>
                      <a:endParaRPr lang="en-GB" sz="1800" dirty="0" smtClean="0"/>
                    </a:p>
                    <a:p>
                      <a:endParaRPr lang="en-GB" sz="1800" dirty="0" smtClean="0"/>
                    </a:p>
                    <a:p>
                      <a:endParaRPr lang="fr-FR" sz="1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6945423"/>
              </p:ext>
            </p:extLst>
          </p:nvPr>
        </p:nvGraphicFramePr>
        <p:xfrm>
          <a:off x="4644008" y="332656"/>
          <a:ext cx="2088232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8232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Lo (la/los/</a:t>
                      </a:r>
                      <a:r>
                        <a:rPr lang="en-GB" sz="1800" dirty="0" err="1" smtClean="0"/>
                        <a:t>las</a:t>
                      </a:r>
                      <a:r>
                        <a:rPr lang="en-GB" sz="1800" dirty="0" smtClean="0"/>
                        <a:t>) </a:t>
                      </a:r>
                      <a:r>
                        <a:rPr lang="en-GB" sz="1800" dirty="0" err="1" smtClean="0"/>
                        <a:t>estudiaba</a:t>
                      </a:r>
                      <a:r>
                        <a:rPr lang="en-GB" sz="1800" dirty="0" smtClean="0"/>
                        <a:t> antes </a:t>
                      </a:r>
                      <a:r>
                        <a:rPr lang="en-GB" sz="1800" dirty="0" err="1" smtClean="0"/>
                        <a:t>pero</a:t>
                      </a:r>
                      <a:r>
                        <a:rPr lang="en-GB" sz="1800" dirty="0" smtClean="0"/>
                        <a:t> </a:t>
                      </a:r>
                      <a:r>
                        <a:rPr lang="en-GB" sz="1800" dirty="0" err="1" smtClean="0"/>
                        <a:t>ahora</a:t>
                      </a:r>
                      <a:r>
                        <a:rPr lang="en-GB" sz="1800" dirty="0" smtClean="0"/>
                        <a:t> no.</a:t>
                      </a:r>
                      <a:endParaRPr lang="fr-FR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sz="1800" dirty="0" smtClean="0"/>
                    </a:p>
                    <a:p>
                      <a:endParaRPr lang="en-GB" sz="1800" dirty="0" smtClean="0"/>
                    </a:p>
                    <a:p>
                      <a:endParaRPr lang="en-GB" sz="1800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2424896"/>
              </p:ext>
            </p:extLst>
          </p:nvPr>
        </p:nvGraphicFramePr>
        <p:xfrm>
          <a:off x="6876256" y="332656"/>
          <a:ext cx="2088232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8232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Me </a:t>
                      </a:r>
                      <a:r>
                        <a:rPr lang="en-GB" sz="1800" dirty="0" err="1" smtClean="0"/>
                        <a:t>gusta</a:t>
                      </a:r>
                      <a:r>
                        <a:rPr lang="en-GB" sz="1800" dirty="0" smtClean="0"/>
                        <a:t> mucho </a:t>
                      </a:r>
                      <a:r>
                        <a:rPr lang="en-GB" sz="1800" dirty="0" err="1" smtClean="0"/>
                        <a:t>porque</a:t>
                      </a:r>
                      <a:r>
                        <a:rPr lang="en-GB" sz="1800" dirty="0" smtClean="0"/>
                        <a:t> </a:t>
                      </a:r>
                      <a:r>
                        <a:rPr lang="en-GB" sz="1800" dirty="0" err="1" smtClean="0"/>
                        <a:t>es</a:t>
                      </a:r>
                      <a:r>
                        <a:rPr lang="en-GB" sz="1800" baseline="0" dirty="0" smtClean="0"/>
                        <a:t> (son) </a:t>
                      </a:r>
                      <a:r>
                        <a:rPr lang="en-GB" sz="1800" baseline="0" dirty="0" err="1" smtClean="0"/>
                        <a:t>muy</a:t>
                      </a:r>
                      <a:r>
                        <a:rPr lang="en-GB" sz="1800" baseline="0" dirty="0" smtClean="0"/>
                        <a:t> </a:t>
                      </a:r>
                      <a:r>
                        <a:rPr lang="en-GB" sz="1800" baseline="0" dirty="0" err="1" smtClean="0"/>
                        <a:t>práctico</a:t>
                      </a:r>
                      <a:r>
                        <a:rPr lang="en-GB" sz="1800" baseline="0" dirty="0" smtClean="0"/>
                        <a:t>/a(</a:t>
                      </a:r>
                      <a:r>
                        <a:rPr lang="en-GB" sz="1800" baseline="0" dirty="0" err="1" smtClean="0"/>
                        <a:t>os</a:t>
                      </a:r>
                      <a:r>
                        <a:rPr lang="en-GB" sz="1800" baseline="0" dirty="0" smtClean="0"/>
                        <a:t>/as)</a:t>
                      </a:r>
                      <a:endParaRPr lang="fr-FR" sz="1800" dirty="0"/>
                    </a:p>
                  </a:txBody>
                  <a:tcPr/>
                </a:tc>
              </a:tr>
              <a:tr h="301352">
                <a:tc>
                  <a:txBody>
                    <a:bodyPr/>
                    <a:lstStyle/>
                    <a:p>
                      <a:endParaRPr lang="en-GB" sz="1800" dirty="0" smtClean="0"/>
                    </a:p>
                    <a:p>
                      <a:endParaRPr lang="fr-FR" sz="1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6089876"/>
              </p:ext>
            </p:extLst>
          </p:nvPr>
        </p:nvGraphicFramePr>
        <p:xfrm>
          <a:off x="179512" y="2287776"/>
          <a:ext cx="2088232" cy="2103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8232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Me </a:t>
                      </a:r>
                      <a:r>
                        <a:rPr lang="en-GB" sz="1800" dirty="0" err="1" smtClean="0"/>
                        <a:t>gusta</a:t>
                      </a:r>
                      <a:r>
                        <a:rPr lang="en-GB" sz="1800" baseline="0" dirty="0" smtClean="0"/>
                        <a:t> </a:t>
                      </a:r>
                      <a:r>
                        <a:rPr lang="en-GB" sz="1800" baseline="0" dirty="0" err="1" smtClean="0"/>
                        <a:t>porque</a:t>
                      </a:r>
                      <a:r>
                        <a:rPr lang="en-GB" sz="1800" baseline="0" dirty="0" smtClean="0"/>
                        <a:t> </a:t>
                      </a:r>
                      <a:r>
                        <a:rPr lang="en-GB" sz="1800" baseline="0" dirty="0" err="1" smtClean="0"/>
                        <a:t>es</a:t>
                      </a:r>
                      <a:r>
                        <a:rPr lang="en-GB" sz="1800" baseline="0" dirty="0" smtClean="0"/>
                        <a:t> (son) </a:t>
                      </a:r>
                      <a:r>
                        <a:rPr lang="en-GB" sz="1800" baseline="0" dirty="0" err="1" smtClean="0"/>
                        <a:t>interesantes</a:t>
                      </a:r>
                      <a:r>
                        <a:rPr lang="en-GB" sz="1800" baseline="0" dirty="0" smtClean="0"/>
                        <a:t>.</a:t>
                      </a:r>
                      <a:endParaRPr lang="fr-FR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sz="1800" dirty="0" smtClean="0"/>
                    </a:p>
                    <a:p>
                      <a:endParaRPr lang="en-GB" sz="1800" dirty="0" smtClean="0"/>
                    </a:p>
                    <a:p>
                      <a:endParaRPr lang="en-GB" sz="1800" dirty="0" smtClean="0"/>
                    </a:p>
                    <a:p>
                      <a:endParaRPr lang="en-GB" sz="1800" dirty="0" smtClean="0"/>
                    </a:p>
                    <a:p>
                      <a:endParaRPr lang="fr-FR" sz="1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3486513"/>
              </p:ext>
            </p:extLst>
          </p:nvPr>
        </p:nvGraphicFramePr>
        <p:xfrm>
          <a:off x="2411760" y="2287776"/>
          <a:ext cx="2088232" cy="2103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8232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Me </a:t>
                      </a:r>
                      <a:r>
                        <a:rPr lang="en-GB" sz="1800" dirty="0" err="1" smtClean="0"/>
                        <a:t>gusta</a:t>
                      </a:r>
                      <a:r>
                        <a:rPr lang="en-GB" sz="1800" dirty="0" smtClean="0"/>
                        <a:t> </a:t>
                      </a:r>
                      <a:r>
                        <a:rPr lang="en-GB" sz="1800" dirty="0" err="1" smtClean="0"/>
                        <a:t>porque</a:t>
                      </a:r>
                      <a:r>
                        <a:rPr lang="en-GB" sz="1800" dirty="0" smtClean="0"/>
                        <a:t> </a:t>
                      </a:r>
                      <a:r>
                        <a:rPr lang="en-GB" sz="1800" dirty="0" err="1" smtClean="0"/>
                        <a:t>es</a:t>
                      </a:r>
                      <a:r>
                        <a:rPr lang="en-GB" sz="1800" dirty="0" smtClean="0"/>
                        <a:t>(son) </a:t>
                      </a:r>
                      <a:r>
                        <a:rPr lang="en-GB" sz="1800" dirty="0" err="1" smtClean="0"/>
                        <a:t>útil</a:t>
                      </a:r>
                      <a:r>
                        <a:rPr lang="en-GB" sz="1800" dirty="0" smtClean="0"/>
                        <a:t>(</a:t>
                      </a:r>
                      <a:r>
                        <a:rPr lang="en-GB" sz="1800" dirty="0" err="1" smtClean="0"/>
                        <a:t>es</a:t>
                      </a:r>
                      <a:r>
                        <a:rPr lang="en-GB" sz="1800" dirty="0" smtClean="0"/>
                        <a:t>) e </a:t>
                      </a:r>
                      <a:r>
                        <a:rPr lang="en-GB" sz="1800" dirty="0" err="1" smtClean="0"/>
                        <a:t>importante</a:t>
                      </a:r>
                      <a:r>
                        <a:rPr lang="en-GB" sz="1800" dirty="0" smtClean="0"/>
                        <a:t>(s) </a:t>
                      </a:r>
                      <a:r>
                        <a:rPr lang="en-GB" sz="1800" dirty="0" err="1" smtClean="0"/>
                        <a:t>para</a:t>
                      </a:r>
                      <a:r>
                        <a:rPr lang="en-GB" sz="1800" dirty="0" smtClean="0"/>
                        <a:t> mi </a:t>
                      </a:r>
                      <a:r>
                        <a:rPr lang="en-GB" sz="1800" dirty="0" err="1" smtClean="0"/>
                        <a:t>futuro</a:t>
                      </a:r>
                      <a:r>
                        <a:rPr lang="en-GB" sz="1800" dirty="0" smtClean="0"/>
                        <a:t>.</a:t>
                      </a:r>
                      <a:endParaRPr lang="fr-FR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sz="1800" dirty="0" smtClean="0"/>
                    </a:p>
                    <a:p>
                      <a:endParaRPr lang="en-GB" sz="1800" dirty="0" smtClean="0"/>
                    </a:p>
                    <a:p>
                      <a:endParaRPr lang="fr-FR" sz="1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2694604"/>
              </p:ext>
            </p:extLst>
          </p:nvPr>
        </p:nvGraphicFramePr>
        <p:xfrm>
          <a:off x="4644008" y="2287776"/>
          <a:ext cx="2088232" cy="2103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8232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800" dirty="0" err="1" smtClean="0"/>
                        <a:t>Nunca</a:t>
                      </a:r>
                      <a:r>
                        <a:rPr lang="en-GB" sz="1800" dirty="0" smtClean="0"/>
                        <a:t> lo (la/los/</a:t>
                      </a:r>
                      <a:r>
                        <a:rPr lang="en-GB" sz="1800" dirty="0" err="1" smtClean="0"/>
                        <a:t>las</a:t>
                      </a:r>
                      <a:r>
                        <a:rPr lang="en-GB" sz="1800" dirty="0" smtClean="0"/>
                        <a:t>)</a:t>
                      </a:r>
                      <a:r>
                        <a:rPr lang="en-GB" sz="1800" baseline="0" dirty="0" smtClean="0"/>
                        <a:t> he </a:t>
                      </a:r>
                      <a:r>
                        <a:rPr lang="en-GB" sz="1800" baseline="0" dirty="0" err="1" smtClean="0"/>
                        <a:t>estudiado</a:t>
                      </a:r>
                      <a:r>
                        <a:rPr lang="en-GB" sz="1800" baseline="0" dirty="0" smtClean="0"/>
                        <a:t>.</a:t>
                      </a:r>
                      <a:endParaRPr lang="fr-FR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sz="1800" dirty="0" smtClean="0"/>
                    </a:p>
                    <a:p>
                      <a:endParaRPr lang="en-GB" sz="1800" dirty="0" smtClean="0"/>
                    </a:p>
                    <a:p>
                      <a:endParaRPr lang="en-GB" sz="1800" dirty="0" smtClean="0"/>
                    </a:p>
                    <a:p>
                      <a:endParaRPr lang="en-GB" sz="1800" dirty="0" smtClean="0"/>
                    </a:p>
                    <a:p>
                      <a:endParaRPr lang="fr-FR" sz="1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6311971"/>
              </p:ext>
            </p:extLst>
          </p:nvPr>
        </p:nvGraphicFramePr>
        <p:xfrm>
          <a:off x="6876256" y="2287776"/>
          <a:ext cx="2088232" cy="2103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8232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Me </a:t>
                      </a:r>
                      <a:r>
                        <a:rPr lang="en-GB" sz="1800" dirty="0" err="1" smtClean="0"/>
                        <a:t>gusta</a:t>
                      </a:r>
                      <a:r>
                        <a:rPr lang="en-GB" sz="1800" dirty="0" smtClean="0"/>
                        <a:t> </a:t>
                      </a:r>
                      <a:r>
                        <a:rPr lang="en-GB" sz="1800" dirty="0" err="1" smtClean="0"/>
                        <a:t>porque</a:t>
                      </a:r>
                      <a:r>
                        <a:rPr lang="en-GB" sz="1800" dirty="0" smtClean="0"/>
                        <a:t> </a:t>
                      </a:r>
                      <a:r>
                        <a:rPr lang="en-GB" sz="1800" dirty="0" err="1" smtClean="0"/>
                        <a:t>es</a:t>
                      </a:r>
                      <a:r>
                        <a:rPr lang="en-GB" sz="1800" dirty="0" smtClean="0"/>
                        <a:t> </a:t>
                      </a:r>
                      <a:r>
                        <a:rPr lang="en-GB" sz="1800" dirty="0" err="1" smtClean="0"/>
                        <a:t>fácil</a:t>
                      </a:r>
                      <a:r>
                        <a:rPr lang="en-GB" sz="1800" dirty="0" smtClean="0"/>
                        <a:t> </a:t>
                      </a:r>
                      <a:r>
                        <a:rPr lang="en-GB" sz="1800" dirty="0" err="1" smtClean="0"/>
                        <a:t>sacar</a:t>
                      </a:r>
                      <a:r>
                        <a:rPr lang="en-GB" sz="1800" dirty="0" smtClean="0"/>
                        <a:t> </a:t>
                      </a:r>
                      <a:r>
                        <a:rPr lang="en-GB" sz="1800" dirty="0" err="1" smtClean="0"/>
                        <a:t>buenas</a:t>
                      </a:r>
                      <a:r>
                        <a:rPr lang="en-GB" sz="1800" dirty="0" smtClean="0"/>
                        <a:t> </a:t>
                      </a:r>
                      <a:r>
                        <a:rPr lang="en-GB" sz="1800" dirty="0" err="1" smtClean="0"/>
                        <a:t>notas</a:t>
                      </a:r>
                      <a:r>
                        <a:rPr lang="en-GB" sz="1800" dirty="0" smtClean="0"/>
                        <a:t>.</a:t>
                      </a:r>
                      <a:endParaRPr lang="fr-FR" sz="1800" dirty="0"/>
                    </a:p>
                  </a:txBody>
                  <a:tcPr/>
                </a:tc>
              </a:tr>
              <a:tr h="301352">
                <a:tc>
                  <a:txBody>
                    <a:bodyPr/>
                    <a:lstStyle/>
                    <a:p>
                      <a:endParaRPr lang="en-GB" sz="1800" dirty="0" smtClean="0"/>
                    </a:p>
                    <a:p>
                      <a:endParaRPr lang="en-GB" sz="1800" dirty="0" smtClean="0"/>
                    </a:p>
                    <a:p>
                      <a:endParaRPr lang="en-GB" sz="1800" dirty="0" smtClean="0"/>
                    </a:p>
                    <a:p>
                      <a:endParaRPr lang="fr-FR" sz="1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6260815"/>
              </p:ext>
            </p:extLst>
          </p:nvPr>
        </p:nvGraphicFramePr>
        <p:xfrm>
          <a:off x="179512" y="4566240"/>
          <a:ext cx="2088232" cy="2103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8232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No me </a:t>
                      </a:r>
                      <a:r>
                        <a:rPr lang="en-GB" sz="1800" dirty="0" err="1" smtClean="0"/>
                        <a:t>gusta</a:t>
                      </a:r>
                      <a:r>
                        <a:rPr lang="en-GB" sz="1800" dirty="0" smtClean="0"/>
                        <a:t> </a:t>
                      </a:r>
                      <a:r>
                        <a:rPr lang="en-GB" sz="1800" dirty="0" err="1" smtClean="0"/>
                        <a:t>porque</a:t>
                      </a:r>
                      <a:r>
                        <a:rPr lang="en-GB" sz="1800" dirty="0" smtClean="0"/>
                        <a:t> el </a:t>
                      </a:r>
                      <a:r>
                        <a:rPr lang="en-GB" sz="1800" dirty="0" err="1" smtClean="0"/>
                        <a:t>profesor</a:t>
                      </a:r>
                      <a:r>
                        <a:rPr lang="en-GB" sz="1800" dirty="0" smtClean="0"/>
                        <a:t> </a:t>
                      </a:r>
                      <a:r>
                        <a:rPr lang="en-GB" sz="1800" dirty="0" err="1" smtClean="0"/>
                        <a:t>es</a:t>
                      </a:r>
                      <a:r>
                        <a:rPr lang="en-GB" sz="1800" dirty="0" smtClean="0"/>
                        <a:t> </a:t>
                      </a:r>
                      <a:r>
                        <a:rPr lang="en-GB" sz="1800" dirty="0" err="1" smtClean="0"/>
                        <a:t>estricto</a:t>
                      </a:r>
                      <a:r>
                        <a:rPr lang="en-GB" sz="1800" dirty="0" smtClean="0"/>
                        <a:t> y me da </a:t>
                      </a:r>
                      <a:r>
                        <a:rPr lang="en-GB" sz="1800" dirty="0" err="1" smtClean="0"/>
                        <a:t>miedo</a:t>
                      </a:r>
                      <a:r>
                        <a:rPr lang="en-GB" sz="1800" dirty="0" smtClean="0"/>
                        <a:t>.</a:t>
                      </a:r>
                      <a:endParaRPr lang="fr-FR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sz="1800" dirty="0" smtClean="0"/>
                    </a:p>
                    <a:p>
                      <a:endParaRPr lang="en-GB" sz="1800" dirty="0" smtClean="0"/>
                    </a:p>
                    <a:p>
                      <a:endParaRPr lang="en-GB" sz="1800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8953062"/>
              </p:ext>
            </p:extLst>
          </p:nvPr>
        </p:nvGraphicFramePr>
        <p:xfrm>
          <a:off x="2411760" y="4566240"/>
          <a:ext cx="2088232" cy="2103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8232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No me </a:t>
                      </a:r>
                      <a:r>
                        <a:rPr lang="en-GB" sz="1800" dirty="0" err="1" smtClean="0"/>
                        <a:t>gusta</a:t>
                      </a:r>
                      <a:r>
                        <a:rPr lang="en-GB" sz="1800" dirty="0" smtClean="0"/>
                        <a:t> </a:t>
                      </a:r>
                      <a:r>
                        <a:rPr lang="en-GB" sz="1800" dirty="0" err="1" smtClean="0"/>
                        <a:t>porque</a:t>
                      </a:r>
                      <a:r>
                        <a:rPr lang="en-GB" sz="1800" dirty="0" smtClean="0"/>
                        <a:t> el </a:t>
                      </a:r>
                      <a:r>
                        <a:rPr lang="en-GB" sz="1800" dirty="0" err="1" smtClean="0"/>
                        <a:t>profesor</a:t>
                      </a:r>
                      <a:r>
                        <a:rPr lang="en-GB" sz="1800" dirty="0" smtClean="0"/>
                        <a:t> me da </a:t>
                      </a:r>
                      <a:r>
                        <a:rPr lang="en-GB" sz="1800" dirty="0" err="1" smtClean="0"/>
                        <a:t>muchos</a:t>
                      </a:r>
                      <a:r>
                        <a:rPr lang="en-GB" sz="1800" dirty="0" smtClean="0"/>
                        <a:t> </a:t>
                      </a:r>
                      <a:r>
                        <a:rPr lang="en-GB" sz="1800" dirty="0" err="1" smtClean="0"/>
                        <a:t>deberes</a:t>
                      </a:r>
                      <a:r>
                        <a:rPr lang="en-GB" sz="1800" dirty="0" smtClean="0"/>
                        <a:t>.</a:t>
                      </a:r>
                      <a:endParaRPr lang="fr-FR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sz="1800" dirty="0" smtClean="0"/>
                    </a:p>
                    <a:p>
                      <a:endParaRPr lang="en-GB" sz="1800" dirty="0" smtClean="0"/>
                    </a:p>
                    <a:p>
                      <a:endParaRPr lang="en-GB" sz="1800" dirty="0" smtClean="0"/>
                    </a:p>
                    <a:p>
                      <a:endParaRPr lang="en-GB" sz="1800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0289704"/>
              </p:ext>
            </p:extLst>
          </p:nvPr>
        </p:nvGraphicFramePr>
        <p:xfrm>
          <a:off x="4644008" y="4566240"/>
          <a:ext cx="2088232" cy="2103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8232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No me </a:t>
                      </a:r>
                      <a:r>
                        <a:rPr lang="en-GB" sz="1800" dirty="0" err="1" smtClean="0"/>
                        <a:t>gusta</a:t>
                      </a:r>
                      <a:r>
                        <a:rPr lang="en-GB" sz="1800" dirty="0" smtClean="0"/>
                        <a:t> </a:t>
                      </a:r>
                      <a:r>
                        <a:rPr lang="en-GB" sz="1800" dirty="0" err="1" smtClean="0"/>
                        <a:t>porque</a:t>
                      </a:r>
                      <a:r>
                        <a:rPr lang="en-GB" sz="1800" dirty="0" smtClean="0"/>
                        <a:t> </a:t>
                      </a:r>
                      <a:r>
                        <a:rPr lang="en-GB" sz="1800" dirty="0" err="1" smtClean="0"/>
                        <a:t>es</a:t>
                      </a:r>
                      <a:r>
                        <a:rPr lang="en-GB" sz="1800" dirty="0" smtClean="0"/>
                        <a:t> (son) </a:t>
                      </a:r>
                      <a:r>
                        <a:rPr lang="en-GB" sz="1800" dirty="0" err="1" smtClean="0"/>
                        <a:t>difícil</a:t>
                      </a:r>
                      <a:r>
                        <a:rPr lang="en-GB" sz="1800" dirty="0" smtClean="0"/>
                        <a:t>(</a:t>
                      </a:r>
                      <a:r>
                        <a:rPr lang="en-GB" sz="1800" dirty="0" err="1" smtClean="0"/>
                        <a:t>es</a:t>
                      </a:r>
                      <a:r>
                        <a:rPr lang="en-GB" sz="1800" dirty="0" smtClean="0"/>
                        <a:t>)</a:t>
                      </a:r>
                      <a:r>
                        <a:rPr lang="en-GB" sz="1800" baseline="0" dirty="0" smtClean="0"/>
                        <a:t>.</a:t>
                      </a:r>
                      <a:endParaRPr lang="fr-FR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sz="1800" dirty="0" smtClean="0"/>
                    </a:p>
                    <a:p>
                      <a:endParaRPr lang="en-GB" sz="1800" dirty="0" smtClean="0"/>
                    </a:p>
                    <a:p>
                      <a:endParaRPr lang="en-GB" sz="1800" dirty="0" smtClean="0"/>
                    </a:p>
                    <a:p>
                      <a:endParaRPr lang="en-GB" sz="1800" dirty="0" smtClean="0"/>
                    </a:p>
                    <a:p>
                      <a:endParaRPr lang="fr-FR" sz="1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7570701"/>
              </p:ext>
            </p:extLst>
          </p:nvPr>
        </p:nvGraphicFramePr>
        <p:xfrm>
          <a:off x="6876256" y="4566240"/>
          <a:ext cx="2088232" cy="2103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8232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No me </a:t>
                      </a:r>
                      <a:r>
                        <a:rPr lang="en-GB" sz="1800" dirty="0" err="1" smtClean="0"/>
                        <a:t>gusta</a:t>
                      </a:r>
                      <a:r>
                        <a:rPr lang="en-GB" sz="1800" dirty="0" smtClean="0"/>
                        <a:t> </a:t>
                      </a:r>
                      <a:r>
                        <a:rPr lang="en-GB" sz="1800" dirty="0" err="1" smtClean="0"/>
                        <a:t>porque</a:t>
                      </a:r>
                      <a:r>
                        <a:rPr lang="en-GB" sz="1800" dirty="0" smtClean="0"/>
                        <a:t> soy </a:t>
                      </a:r>
                      <a:r>
                        <a:rPr lang="en-GB" sz="1800" dirty="0" err="1" smtClean="0"/>
                        <a:t>flojo</a:t>
                      </a:r>
                      <a:r>
                        <a:rPr lang="en-GB" sz="1800" dirty="0" smtClean="0"/>
                        <a:t>(a) en </a:t>
                      </a:r>
                      <a:r>
                        <a:rPr lang="en-GB" sz="1800" dirty="0" err="1" smtClean="0"/>
                        <a:t>esta</a:t>
                      </a:r>
                      <a:r>
                        <a:rPr lang="en-GB" sz="1800" dirty="0" smtClean="0"/>
                        <a:t> </a:t>
                      </a:r>
                      <a:r>
                        <a:rPr lang="en-GB" sz="1800" dirty="0" err="1" smtClean="0"/>
                        <a:t>asignatura</a:t>
                      </a:r>
                      <a:r>
                        <a:rPr lang="en-GB" sz="1800" dirty="0" smtClean="0"/>
                        <a:t>.</a:t>
                      </a:r>
                      <a:endParaRPr lang="fr-FR" sz="1800" dirty="0"/>
                    </a:p>
                  </a:txBody>
                  <a:tcPr/>
                </a:tc>
              </a:tr>
              <a:tr h="301352">
                <a:tc>
                  <a:txBody>
                    <a:bodyPr/>
                    <a:lstStyle/>
                    <a:p>
                      <a:endParaRPr lang="en-GB" sz="1800" dirty="0" smtClean="0"/>
                    </a:p>
                    <a:p>
                      <a:endParaRPr lang="en-GB" sz="1800" dirty="0" smtClean="0"/>
                    </a:p>
                    <a:p>
                      <a:endParaRPr lang="en-GB" sz="1800" dirty="0" smtClean="0"/>
                    </a:p>
                    <a:p>
                      <a:endParaRPr lang="fr-FR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832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260648"/>
            <a:ext cx="2564904" cy="249365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23528" y="2924944"/>
            <a:ext cx="806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fr-FR" sz="2400" dirty="0" smtClean="0">
                <a:latin typeface="Calibri"/>
                <a:cs typeface="Calibri"/>
              </a:rPr>
              <a:t>¿</a:t>
            </a:r>
            <a:r>
              <a:rPr lang="fr-FR" sz="2400" dirty="0" err="1" smtClean="0">
                <a:latin typeface="Calibri"/>
                <a:cs typeface="Calibri"/>
              </a:rPr>
              <a:t>Qué</a:t>
            </a:r>
            <a:r>
              <a:rPr lang="fr-FR" sz="2400" dirty="0" smtClean="0">
                <a:latin typeface="Calibri"/>
                <a:cs typeface="Calibri"/>
              </a:rPr>
              <a:t> </a:t>
            </a:r>
            <a:r>
              <a:rPr lang="fr-FR" sz="2400" dirty="0" err="1" smtClean="0">
                <a:latin typeface="Calibri"/>
                <a:cs typeface="Calibri"/>
              </a:rPr>
              <a:t>piensas</a:t>
            </a:r>
            <a:r>
              <a:rPr lang="fr-FR" sz="2400" dirty="0" smtClean="0">
                <a:latin typeface="Calibri"/>
                <a:cs typeface="Calibri"/>
              </a:rPr>
              <a:t> de (la </a:t>
            </a:r>
            <a:r>
              <a:rPr lang="fr-FR" sz="2400" dirty="0" err="1" smtClean="0">
                <a:latin typeface="Calibri"/>
                <a:cs typeface="Calibri"/>
              </a:rPr>
              <a:t>geografía</a:t>
            </a:r>
            <a:r>
              <a:rPr lang="fr-FR" sz="2400" dirty="0" smtClean="0">
                <a:latin typeface="Calibri"/>
                <a:cs typeface="Calibri"/>
              </a:rPr>
              <a:t>)?</a:t>
            </a:r>
            <a:endParaRPr lang="fr-FR" sz="2400" dirty="0"/>
          </a:p>
        </p:txBody>
      </p:sp>
      <p:sp>
        <p:nvSpPr>
          <p:cNvPr id="11" name="Rounded Rectangular Callout 10"/>
          <p:cNvSpPr/>
          <p:nvPr/>
        </p:nvSpPr>
        <p:spPr>
          <a:xfrm>
            <a:off x="827584" y="908720"/>
            <a:ext cx="1617688" cy="1080120"/>
          </a:xfrm>
          <a:prstGeom prst="wedgeRoundRectCallou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err="1" smtClean="0"/>
              <a:t>Es</a:t>
            </a:r>
            <a:r>
              <a:rPr lang="en-GB" sz="2400" b="1" dirty="0" smtClean="0"/>
              <a:t> mi </a:t>
            </a:r>
            <a:r>
              <a:rPr lang="en-GB" sz="2400" b="1" dirty="0" err="1" smtClean="0"/>
              <a:t>asignatura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favorita</a:t>
            </a:r>
            <a:r>
              <a:rPr lang="en-GB" sz="2400" b="1" dirty="0" smtClean="0"/>
              <a:t>.</a:t>
            </a:r>
            <a:endParaRPr lang="fr-FR" sz="2400" b="1" dirty="0" smtClean="0"/>
          </a:p>
        </p:txBody>
      </p:sp>
      <p:sp>
        <p:nvSpPr>
          <p:cNvPr id="12" name="Rounded Rectangular Callout 11"/>
          <p:cNvSpPr/>
          <p:nvPr/>
        </p:nvSpPr>
        <p:spPr>
          <a:xfrm>
            <a:off x="6516216" y="406510"/>
            <a:ext cx="2121744" cy="1654338"/>
          </a:xfrm>
          <a:prstGeom prst="wedgeRoundRectCallou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/>
              <a:t>Me </a:t>
            </a:r>
            <a:r>
              <a:rPr lang="en-GB" sz="2400" b="1" dirty="0" err="1" smtClean="0"/>
              <a:t>gusta</a:t>
            </a:r>
            <a:r>
              <a:rPr lang="en-GB" sz="2400" b="1" dirty="0" smtClean="0"/>
              <a:t> mucho </a:t>
            </a:r>
            <a:r>
              <a:rPr lang="en-GB" sz="2400" b="1" dirty="0" err="1" smtClean="0"/>
              <a:t>porque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es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muy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práctica</a:t>
            </a:r>
            <a:r>
              <a:rPr lang="en-GB" sz="2400" b="1" dirty="0" smtClean="0"/>
              <a:t>.</a:t>
            </a:r>
            <a:endParaRPr lang="fr-FR" sz="2400" b="1" dirty="0" smtClean="0"/>
          </a:p>
        </p:txBody>
      </p:sp>
      <p:sp>
        <p:nvSpPr>
          <p:cNvPr id="13" name="Rounded Rectangular Callout 12"/>
          <p:cNvSpPr/>
          <p:nvPr/>
        </p:nvSpPr>
        <p:spPr>
          <a:xfrm>
            <a:off x="339599" y="3501008"/>
            <a:ext cx="2121744" cy="1654338"/>
          </a:xfrm>
          <a:prstGeom prst="wedgeRoundRectCallou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/>
              <a:t>Me </a:t>
            </a:r>
            <a:r>
              <a:rPr lang="en-GB" sz="2400" b="1" dirty="0" err="1" smtClean="0"/>
              <a:t>gusta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porque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es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fácil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sacar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buenas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notas</a:t>
            </a:r>
            <a:r>
              <a:rPr lang="en-GB" sz="2400" b="1" dirty="0" smtClean="0"/>
              <a:t>.</a:t>
            </a:r>
            <a:endParaRPr lang="fr-FR" sz="2400" b="1" dirty="0" smtClean="0"/>
          </a:p>
        </p:txBody>
      </p:sp>
      <p:sp>
        <p:nvSpPr>
          <p:cNvPr id="14" name="Rounded Rectangular Callout 13"/>
          <p:cNvSpPr/>
          <p:nvPr/>
        </p:nvSpPr>
        <p:spPr>
          <a:xfrm>
            <a:off x="6261696" y="2708920"/>
            <a:ext cx="2376264" cy="1741154"/>
          </a:xfrm>
          <a:prstGeom prst="wedgeRoundRectCallou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/>
              <a:t>Me </a:t>
            </a:r>
            <a:r>
              <a:rPr lang="en-GB" sz="2400" b="1" dirty="0" err="1" smtClean="0"/>
              <a:t>gusta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porque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es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útil</a:t>
            </a:r>
            <a:r>
              <a:rPr lang="en-GB" sz="2400" b="1" dirty="0" smtClean="0"/>
              <a:t> e </a:t>
            </a:r>
            <a:r>
              <a:rPr lang="en-GB" sz="2400" b="1" dirty="0" err="1" smtClean="0"/>
              <a:t>importante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para</a:t>
            </a:r>
            <a:r>
              <a:rPr lang="en-GB" sz="2400" b="1" dirty="0" smtClean="0"/>
              <a:t> mi </a:t>
            </a:r>
            <a:r>
              <a:rPr lang="en-GB" sz="2400" b="1" dirty="0" err="1" smtClean="0"/>
              <a:t>futuro</a:t>
            </a:r>
            <a:r>
              <a:rPr lang="en-GB" sz="2400" b="1" dirty="0" smtClean="0"/>
              <a:t>.</a:t>
            </a:r>
            <a:endParaRPr lang="fr-FR" sz="2400" b="1" dirty="0" smtClean="0"/>
          </a:p>
        </p:txBody>
      </p:sp>
      <p:sp>
        <p:nvSpPr>
          <p:cNvPr id="15" name="Rounded Rectangular Callout 14"/>
          <p:cNvSpPr/>
          <p:nvPr/>
        </p:nvSpPr>
        <p:spPr>
          <a:xfrm>
            <a:off x="2915816" y="3622905"/>
            <a:ext cx="2121744" cy="1654338"/>
          </a:xfrm>
          <a:prstGeom prst="wedgeRoundRectCallou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/>
              <a:t>Me </a:t>
            </a:r>
            <a:r>
              <a:rPr lang="en-GB" sz="2400" b="1" dirty="0" err="1" smtClean="0"/>
              <a:t>gusta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porque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es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interesante</a:t>
            </a:r>
            <a:r>
              <a:rPr lang="en-GB" sz="2400" b="1" dirty="0" smtClean="0"/>
              <a:t>.</a:t>
            </a:r>
            <a:endParaRPr lang="fr-FR" sz="2400" b="1" dirty="0" smtClean="0"/>
          </a:p>
        </p:txBody>
      </p:sp>
      <p:sp>
        <p:nvSpPr>
          <p:cNvPr id="16" name="Rounded Rectangular Callout 15"/>
          <p:cNvSpPr/>
          <p:nvPr/>
        </p:nvSpPr>
        <p:spPr>
          <a:xfrm>
            <a:off x="5328084" y="4869160"/>
            <a:ext cx="2121744" cy="1654338"/>
          </a:xfrm>
          <a:prstGeom prst="wedgeRoundRectCallou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/>
              <a:t>No me </a:t>
            </a:r>
            <a:r>
              <a:rPr lang="en-GB" sz="2400" b="1" dirty="0" err="1" smtClean="0"/>
              <a:t>gusta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porque</a:t>
            </a:r>
            <a:r>
              <a:rPr lang="en-GB" sz="2400" b="1" dirty="0" smtClean="0"/>
              <a:t> el </a:t>
            </a:r>
            <a:r>
              <a:rPr lang="en-GB" sz="2400" b="1" dirty="0" err="1" smtClean="0"/>
              <a:t>profesor</a:t>
            </a:r>
            <a:r>
              <a:rPr lang="en-GB" sz="2400" b="1" dirty="0" smtClean="0"/>
              <a:t> me da </a:t>
            </a:r>
            <a:r>
              <a:rPr lang="en-GB" sz="2400" b="1" dirty="0" err="1" smtClean="0"/>
              <a:t>miedo</a:t>
            </a:r>
            <a:r>
              <a:rPr lang="en-GB" sz="2400" b="1" dirty="0" smtClean="0"/>
              <a:t>.</a:t>
            </a:r>
            <a:endParaRPr lang="fr-F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420220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5519846"/>
              </p:ext>
            </p:extLst>
          </p:nvPr>
        </p:nvGraphicFramePr>
        <p:xfrm>
          <a:off x="251522" y="188640"/>
          <a:ext cx="8712966" cy="333756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792087"/>
                <a:gridCol w="1711826"/>
                <a:gridCol w="1543805"/>
                <a:gridCol w="1646730"/>
                <a:gridCol w="1566355"/>
                <a:gridCol w="1452163"/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lunes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martes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miércoles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jueves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viernes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08.40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inglés</a:t>
                      </a:r>
                      <a:endParaRPr lang="fr-FR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informática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francés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historia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dibujo</a:t>
                      </a:r>
                      <a:endParaRPr lang="fr-F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9.30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ciencias</a:t>
                      </a:r>
                      <a:endParaRPr lang="fr-FR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inglés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informática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inglés</a:t>
                      </a:r>
                      <a:endParaRPr lang="fr-F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10.20</a:t>
                      </a:r>
                      <a:endParaRPr lang="fr-FR" dirty="0"/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>
                          <a:latin typeface="Segoe Print" pitchFamily="2" charset="0"/>
                        </a:rPr>
                        <a:t>el </a:t>
                      </a:r>
                      <a:r>
                        <a:rPr lang="en-GB" b="1" dirty="0" err="1" smtClean="0">
                          <a:latin typeface="Segoe Print" pitchFamily="2" charset="0"/>
                        </a:rPr>
                        <a:t>recreo</a:t>
                      </a:r>
                      <a:r>
                        <a:rPr lang="en-GB" b="1" dirty="0" smtClean="0">
                          <a:latin typeface="Segoe Print" pitchFamily="2" charset="0"/>
                        </a:rPr>
                        <a:t> - el </a:t>
                      </a:r>
                      <a:r>
                        <a:rPr lang="en-GB" b="1" dirty="0" err="1" smtClean="0">
                          <a:latin typeface="Segoe Print" pitchFamily="2" charset="0"/>
                        </a:rPr>
                        <a:t>recreo</a:t>
                      </a:r>
                      <a:r>
                        <a:rPr lang="fr-FR" b="1" baseline="0" dirty="0" smtClean="0">
                          <a:latin typeface="Segoe Print" pitchFamily="2" charset="0"/>
                        </a:rPr>
                        <a:t> - </a:t>
                      </a:r>
                      <a:r>
                        <a:rPr lang="en-GB" b="1" dirty="0" smtClean="0">
                          <a:latin typeface="Segoe Print" pitchFamily="2" charset="0"/>
                        </a:rPr>
                        <a:t>el </a:t>
                      </a:r>
                      <a:r>
                        <a:rPr lang="en-GB" b="1" dirty="0" err="1" smtClean="0">
                          <a:latin typeface="Segoe Print" pitchFamily="2" charset="0"/>
                        </a:rPr>
                        <a:t>recreo</a:t>
                      </a:r>
                      <a:r>
                        <a:rPr lang="fr-FR" b="1" baseline="0" dirty="0" smtClean="0">
                          <a:latin typeface="Segoe Print" pitchFamily="2" charset="0"/>
                        </a:rPr>
                        <a:t> - </a:t>
                      </a:r>
                      <a:r>
                        <a:rPr lang="en-GB" b="1" dirty="0" smtClean="0">
                          <a:latin typeface="Segoe Print" pitchFamily="2" charset="0"/>
                        </a:rPr>
                        <a:t>el </a:t>
                      </a:r>
                      <a:r>
                        <a:rPr lang="en-GB" b="1" dirty="0" err="1" smtClean="0">
                          <a:latin typeface="Segoe Print" pitchFamily="2" charset="0"/>
                        </a:rPr>
                        <a:t>recreo</a:t>
                      </a:r>
                      <a:r>
                        <a:rPr lang="fr-FR" b="1" baseline="0" dirty="0" smtClean="0">
                          <a:latin typeface="Segoe Print" pitchFamily="2" charset="0"/>
                        </a:rPr>
                        <a:t> - </a:t>
                      </a:r>
                      <a:r>
                        <a:rPr lang="en-GB" b="1" dirty="0" smtClean="0">
                          <a:latin typeface="Segoe Print" pitchFamily="2" charset="0"/>
                        </a:rPr>
                        <a:t>el </a:t>
                      </a:r>
                      <a:r>
                        <a:rPr lang="en-GB" b="1" dirty="0" err="1" smtClean="0">
                          <a:latin typeface="Segoe Print" pitchFamily="2" charset="0"/>
                        </a:rPr>
                        <a:t>recreo</a:t>
                      </a:r>
                      <a:r>
                        <a:rPr lang="fr-FR" b="1" baseline="0" dirty="0" smtClean="0">
                          <a:latin typeface="Segoe Print" pitchFamily="2" charset="0"/>
                        </a:rPr>
                        <a:t> - </a:t>
                      </a:r>
                      <a:r>
                        <a:rPr lang="en-GB" b="1" dirty="0" smtClean="0">
                          <a:latin typeface="Segoe Print" pitchFamily="2" charset="0"/>
                        </a:rPr>
                        <a:t>el </a:t>
                      </a:r>
                      <a:r>
                        <a:rPr lang="en-GB" b="1" dirty="0" err="1" smtClean="0">
                          <a:latin typeface="Segoe Print" pitchFamily="2" charset="0"/>
                        </a:rPr>
                        <a:t>recreo</a:t>
                      </a:r>
                      <a:endParaRPr lang="fr-FR" b="1" dirty="0" smtClean="0">
                        <a:latin typeface="Segoe Print" pitchFamily="2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10.40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español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matemáticas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geografía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español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ed.física</a:t>
                      </a:r>
                      <a:endParaRPr lang="fr-F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11.30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historia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inglés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español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historia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tecnología</a:t>
                      </a:r>
                      <a:endParaRPr lang="fr-F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12.20</a:t>
                      </a:r>
                      <a:endParaRPr lang="fr-FR" dirty="0"/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>
                          <a:latin typeface="Segoe Print" pitchFamily="2" charset="0"/>
                        </a:rPr>
                        <a:t>la </a:t>
                      </a:r>
                      <a:r>
                        <a:rPr lang="en-GB" b="1" dirty="0" err="1" smtClean="0">
                          <a:latin typeface="Segoe Print" pitchFamily="2" charset="0"/>
                        </a:rPr>
                        <a:t>hora</a:t>
                      </a:r>
                      <a:r>
                        <a:rPr lang="en-GB" b="1" dirty="0" smtClean="0">
                          <a:latin typeface="Segoe Print" pitchFamily="2" charset="0"/>
                        </a:rPr>
                        <a:t> de comer - la </a:t>
                      </a:r>
                      <a:r>
                        <a:rPr lang="en-GB" b="1" dirty="0" err="1" smtClean="0">
                          <a:latin typeface="Segoe Print" pitchFamily="2" charset="0"/>
                        </a:rPr>
                        <a:t>hora</a:t>
                      </a:r>
                      <a:r>
                        <a:rPr lang="en-GB" b="1" dirty="0" smtClean="0">
                          <a:latin typeface="Segoe Print" pitchFamily="2" charset="0"/>
                        </a:rPr>
                        <a:t> de comer - la </a:t>
                      </a:r>
                      <a:r>
                        <a:rPr lang="en-GB" b="1" dirty="0" err="1" smtClean="0">
                          <a:latin typeface="Segoe Print" pitchFamily="2" charset="0"/>
                        </a:rPr>
                        <a:t>hora</a:t>
                      </a:r>
                      <a:r>
                        <a:rPr lang="en-GB" b="1" dirty="0" smtClean="0">
                          <a:latin typeface="Segoe Print" pitchFamily="2" charset="0"/>
                        </a:rPr>
                        <a:t> de comer </a:t>
                      </a:r>
                      <a:endParaRPr lang="fr-FR" b="1" dirty="0">
                        <a:latin typeface="Segoe Print" pitchFamily="2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1.10</a:t>
                      </a:r>
                      <a:endParaRPr lang="fr-FR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 smtClean="0"/>
                        <a:t>educación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física</a:t>
                      </a:r>
                      <a:endParaRPr lang="fr-FR" dirty="0" smtClean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comercio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filosofía</a:t>
                      </a:r>
                      <a:r>
                        <a:rPr lang="en-GB" baseline="0" dirty="0" smtClean="0"/>
                        <a:t> y </a:t>
                      </a:r>
                      <a:r>
                        <a:rPr lang="en-GB" baseline="0" dirty="0" err="1" smtClean="0"/>
                        <a:t>ética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matemáticas</a:t>
                      </a:r>
                      <a:endParaRPr lang="fr-FR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ciencias</a:t>
                      </a:r>
                      <a:endParaRPr lang="fr-F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2.00</a:t>
                      </a:r>
                      <a:endParaRPr lang="fr-FR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matemáticas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dibujo</a:t>
                      </a:r>
                      <a:endParaRPr lang="fr-FR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323528" y="3717032"/>
            <a:ext cx="4248472" cy="86409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>
                <a:solidFill>
                  <a:schemeClr val="tx1"/>
                </a:solidFill>
                <a:latin typeface="Segoe Print" pitchFamily="2" charset="0"/>
              </a:rPr>
              <a:t>Me </a:t>
            </a:r>
            <a:r>
              <a:rPr lang="en-GB" dirty="0" err="1" smtClean="0">
                <a:solidFill>
                  <a:schemeClr val="tx1"/>
                </a:solidFill>
                <a:latin typeface="Segoe Print" pitchFamily="2" charset="0"/>
              </a:rPr>
              <a:t>encanta</a:t>
            </a:r>
            <a:r>
              <a:rPr lang="en-GB" dirty="0" smtClean="0">
                <a:solidFill>
                  <a:schemeClr val="tx1"/>
                </a:solidFill>
                <a:latin typeface="Segoe Print" pitchFamily="2" charset="0"/>
              </a:rPr>
              <a:t> el </a:t>
            </a:r>
            <a:r>
              <a:rPr lang="en-GB" dirty="0" err="1" smtClean="0">
                <a:solidFill>
                  <a:schemeClr val="tx1"/>
                </a:solidFill>
                <a:latin typeface="Segoe Print" pitchFamily="2" charset="0"/>
              </a:rPr>
              <a:t>deporte</a:t>
            </a:r>
            <a:r>
              <a:rPr lang="en-GB" dirty="0" smtClean="0">
                <a:solidFill>
                  <a:schemeClr val="tx1"/>
                </a:solidFill>
                <a:latin typeface="Segoe Print" pitchFamily="2" charset="0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Segoe Print" pitchFamily="2" charset="0"/>
              </a:rPr>
              <a:t>así</a:t>
            </a:r>
            <a:r>
              <a:rPr lang="en-GB" dirty="0" smtClean="0">
                <a:solidFill>
                  <a:schemeClr val="tx1"/>
                </a:solidFill>
                <a:latin typeface="Segoe Print" pitchFamily="2" charset="0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Segoe Print" pitchFamily="2" charset="0"/>
              </a:rPr>
              <a:t>que</a:t>
            </a:r>
            <a:r>
              <a:rPr lang="en-GB" dirty="0" smtClean="0">
                <a:solidFill>
                  <a:schemeClr val="tx1"/>
                </a:solidFill>
                <a:latin typeface="Segoe Print" pitchFamily="2" charset="0"/>
              </a:rPr>
              <a:t> mi </a:t>
            </a:r>
            <a:r>
              <a:rPr lang="en-GB" dirty="0" err="1" smtClean="0">
                <a:solidFill>
                  <a:schemeClr val="tx1"/>
                </a:solidFill>
                <a:latin typeface="Segoe Print" pitchFamily="2" charset="0"/>
              </a:rPr>
              <a:t>día</a:t>
            </a:r>
            <a:r>
              <a:rPr lang="en-GB" dirty="0" smtClean="0">
                <a:solidFill>
                  <a:schemeClr val="tx1"/>
                </a:solidFill>
                <a:latin typeface="Segoe Print" pitchFamily="2" charset="0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Segoe Print" pitchFamily="2" charset="0"/>
              </a:rPr>
              <a:t>preferido</a:t>
            </a:r>
            <a:r>
              <a:rPr lang="en-GB" dirty="0" smtClean="0">
                <a:solidFill>
                  <a:schemeClr val="tx1"/>
                </a:solidFill>
                <a:latin typeface="Segoe Print" pitchFamily="2" charset="0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Segoe Print" pitchFamily="2" charset="0"/>
              </a:rPr>
              <a:t>es</a:t>
            </a:r>
            <a:r>
              <a:rPr lang="en-GB" dirty="0" smtClean="0">
                <a:solidFill>
                  <a:schemeClr val="tx1"/>
                </a:solidFill>
                <a:latin typeface="Segoe Print" pitchFamily="2" charset="0"/>
              </a:rPr>
              <a:t> el </a:t>
            </a:r>
            <a:r>
              <a:rPr lang="en-GB" dirty="0" err="1" smtClean="0">
                <a:solidFill>
                  <a:schemeClr val="tx1"/>
                </a:solidFill>
                <a:latin typeface="Segoe Print" pitchFamily="2" charset="0"/>
              </a:rPr>
              <a:t>único</a:t>
            </a:r>
            <a:r>
              <a:rPr lang="en-GB" dirty="0" smtClean="0">
                <a:solidFill>
                  <a:schemeClr val="tx1"/>
                </a:solidFill>
                <a:latin typeface="Segoe Print" pitchFamily="2" charset="0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Segoe Print" pitchFamily="2" charset="0"/>
              </a:rPr>
              <a:t>día</a:t>
            </a:r>
            <a:r>
              <a:rPr lang="en-GB" dirty="0" smtClean="0">
                <a:solidFill>
                  <a:schemeClr val="tx1"/>
                </a:solidFill>
                <a:latin typeface="Segoe Print" pitchFamily="2" charset="0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Segoe Print" pitchFamily="2" charset="0"/>
              </a:rPr>
              <a:t>que</a:t>
            </a:r>
            <a:r>
              <a:rPr lang="en-GB" dirty="0" smtClean="0">
                <a:solidFill>
                  <a:schemeClr val="tx1"/>
                </a:solidFill>
                <a:latin typeface="Segoe Print" pitchFamily="2" charset="0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Segoe Print" pitchFamily="2" charset="0"/>
              </a:rPr>
              <a:t>tengo</a:t>
            </a:r>
            <a:r>
              <a:rPr lang="en-GB" dirty="0" smtClean="0">
                <a:solidFill>
                  <a:schemeClr val="tx1"/>
                </a:solidFill>
                <a:latin typeface="Segoe Print" pitchFamily="2" charset="0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Segoe Print" pitchFamily="2" charset="0"/>
              </a:rPr>
              <a:t>una</a:t>
            </a:r>
            <a:r>
              <a:rPr lang="en-GB" dirty="0" smtClean="0">
                <a:solidFill>
                  <a:schemeClr val="tx1"/>
                </a:solidFill>
                <a:latin typeface="Segoe Print" pitchFamily="2" charset="0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Segoe Print" pitchFamily="2" charset="0"/>
              </a:rPr>
              <a:t>clase</a:t>
            </a:r>
            <a:r>
              <a:rPr lang="en-GB" dirty="0" smtClean="0">
                <a:solidFill>
                  <a:schemeClr val="tx1"/>
                </a:solidFill>
                <a:latin typeface="Segoe Print" pitchFamily="2" charset="0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Segoe Print" pitchFamily="2" charset="0"/>
              </a:rPr>
              <a:t>doble</a:t>
            </a:r>
            <a:r>
              <a:rPr lang="en-GB" dirty="0" smtClean="0">
                <a:solidFill>
                  <a:schemeClr val="tx1"/>
                </a:solidFill>
                <a:latin typeface="Segoe Print" pitchFamily="2" charset="0"/>
              </a:rPr>
              <a:t> de </a:t>
            </a:r>
            <a:r>
              <a:rPr lang="en-GB" dirty="0" err="1" smtClean="0">
                <a:solidFill>
                  <a:schemeClr val="tx1"/>
                </a:solidFill>
                <a:latin typeface="Segoe Print" pitchFamily="2" charset="0"/>
              </a:rPr>
              <a:t>deporte</a:t>
            </a:r>
            <a:r>
              <a:rPr lang="en-GB" dirty="0" smtClean="0">
                <a:solidFill>
                  <a:schemeClr val="tx1"/>
                </a:solidFill>
                <a:latin typeface="Segoe Print" pitchFamily="2" charset="0"/>
              </a:rPr>
              <a:t>.</a:t>
            </a:r>
            <a:endParaRPr lang="fr-FR" dirty="0">
              <a:solidFill>
                <a:schemeClr val="tx1"/>
              </a:solidFill>
              <a:latin typeface="Segoe Print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496" y="3645024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1</a:t>
            </a:r>
            <a:endParaRPr lang="fr-FR" b="1" dirty="0"/>
          </a:p>
        </p:txBody>
      </p:sp>
      <p:sp>
        <p:nvSpPr>
          <p:cNvPr id="5" name="Rounded Rectangle 4"/>
          <p:cNvSpPr/>
          <p:nvPr/>
        </p:nvSpPr>
        <p:spPr>
          <a:xfrm>
            <a:off x="4788024" y="3717032"/>
            <a:ext cx="4248472" cy="86409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>
                <a:solidFill>
                  <a:schemeClr val="tx1"/>
                </a:solidFill>
                <a:latin typeface="Segoe Print" pitchFamily="2" charset="0"/>
              </a:rPr>
              <a:t>No me </a:t>
            </a:r>
            <a:r>
              <a:rPr lang="en-GB" dirty="0" err="1" smtClean="0">
                <a:solidFill>
                  <a:schemeClr val="tx1"/>
                </a:solidFill>
                <a:latin typeface="Segoe Print" pitchFamily="2" charset="0"/>
              </a:rPr>
              <a:t>gusta</a:t>
            </a:r>
            <a:r>
              <a:rPr lang="en-GB" dirty="0" smtClean="0">
                <a:solidFill>
                  <a:schemeClr val="tx1"/>
                </a:solidFill>
                <a:latin typeface="Segoe Print" pitchFamily="2" charset="0"/>
              </a:rPr>
              <a:t> el </a:t>
            </a:r>
            <a:r>
              <a:rPr lang="en-GB" dirty="0" err="1" smtClean="0">
                <a:solidFill>
                  <a:schemeClr val="tx1"/>
                </a:solidFill>
                <a:latin typeface="Segoe Print" pitchFamily="2" charset="0"/>
              </a:rPr>
              <a:t>colegio</a:t>
            </a:r>
            <a:r>
              <a:rPr lang="en-GB" dirty="0" smtClean="0">
                <a:solidFill>
                  <a:schemeClr val="tx1"/>
                </a:solidFill>
                <a:latin typeface="Segoe Print" pitchFamily="2" charset="0"/>
              </a:rPr>
              <a:t> en </a:t>
            </a:r>
            <a:r>
              <a:rPr lang="en-GB" dirty="0" err="1" smtClean="0">
                <a:solidFill>
                  <a:schemeClr val="tx1"/>
                </a:solidFill>
                <a:latin typeface="Segoe Print" pitchFamily="2" charset="0"/>
              </a:rPr>
              <a:t>absoluto</a:t>
            </a:r>
            <a:r>
              <a:rPr lang="en-GB" dirty="0" smtClean="0">
                <a:solidFill>
                  <a:schemeClr val="tx1"/>
                </a:solidFill>
                <a:latin typeface="Segoe Print" pitchFamily="2" charset="0"/>
              </a:rPr>
              <a:t>. </a:t>
            </a:r>
            <a:r>
              <a:rPr lang="en-GB" dirty="0" err="1" smtClean="0">
                <a:solidFill>
                  <a:schemeClr val="tx1"/>
                </a:solidFill>
                <a:latin typeface="Segoe Print" pitchFamily="2" charset="0"/>
              </a:rPr>
              <a:t>Pero</a:t>
            </a:r>
            <a:r>
              <a:rPr lang="en-GB" dirty="0" smtClean="0">
                <a:solidFill>
                  <a:schemeClr val="tx1"/>
                </a:solidFill>
                <a:latin typeface="Segoe Print" pitchFamily="2" charset="0"/>
              </a:rPr>
              <a:t> lo </a:t>
            </a:r>
            <a:r>
              <a:rPr lang="en-GB" dirty="0" err="1" smtClean="0">
                <a:solidFill>
                  <a:schemeClr val="tx1"/>
                </a:solidFill>
                <a:latin typeface="Segoe Print" pitchFamily="2" charset="0"/>
              </a:rPr>
              <a:t>que</a:t>
            </a:r>
            <a:r>
              <a:rPr lang="en-GB" dirty="0" smtClean="0">
                <a:solidFill>
                  <a:schemeClr val="tx1"/>
                </a:solidFill>
                <a:latin typeface="Segoe Print" pitchFamily="2" charset="0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Segoe Print" pitchFamily="2" charset="0"/>
              </a:rPr>
              <a:t>menos</a:t>
            </a:r>
            <a:r>
              <a:rPr lang="en-GB" dirty="0" smtClean="0">
                <a:solidFill>
                  <a:schemeClr val="tx1"/>
                </a:solidFill>
                <a:latin typeface="Segoe Print" pitchFamily="2" charset="0"/>
              </a:rPr>
              <a:t> me </a:t>
            </a:r>
            <a:r>
              <a:rPr lang="en-GB" dirty="0" err="1" smtClean="0">
                <a:solidFill>
                  <a:schemeClr val="tx1"/>
                </a:solidFill>
                <a:latin typeface="Segoe Print" pitchFamily="2" charset="0"/>
              </a:rPr>
              <a:t>gusta</a:t>
            </a:r>
            <a:r>
              <a:rPr lang="en-GB" dirty="0" smtClean="0">
                <a:solidFill>
                  <a:schemeClr val="tx1"/>
                </a:solidFill>
                <a:latin typeface="Segoe Print" pitchFamily="2" charset="0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Segoe Print" pitchFamily="2" charset="0"/>
              </a:rPr>
              <a:t>es</a:t>
            </a:r>
            <a:r>
              <a:rPr lang="en-GB" dirty="0" smtClean="0">
                <a:solidFill>
                  <a:schemeClr val="tx1"/>
                </a:solidFill>
                <a:latin typeface="Segoe Print" pitchFamily="2" charset="0"/>
              </a:rPr>
              <a:t> el </a:t>
            </a:r>
            <a:r>
              <a:rPr lang="en-GB" dirty="0" err="1" smtClean="0">
                <a:solidFill>
                  <a:schemeClr val="tx1"/>
                </a:solidFill>
                <a:latin typeface="Segoe Print" pitchFamily="2" charset="0"/>
              </a:rPr>
              <a:t>inglés</a:t>
            </a:r>
            <a:r>
              <a:rPr lang="en-GB" dirty="0" smtClean="0">
                <a:solidFill>
                  <a:schemeClr val="tx1"/>
                </a:solidFill>
                <a:latin typeface="Segoe Print" pitchFamily="2" charset="0"/>
              </a:rPr>
              <a:t>. </a:t>
            </a:r>
            <a:endParaRPr lang="fr-FR" dirty="0">
              <a:solidFill>
                <a:schemeClr val="tx1"/>
              </a:solidFill>
              <a:latin typeface="Segoe Print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99992" y="3645024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2</a:t>
            </a:r>
            <a:endParaRPr lang="fr-FR" b="1" dirty="0"/>
          </a:p>
        </p:txBody>
      </p:sp>
      <p:sp>
        <p:nvSpPr>
          <p:cNvPr id="7" name="Rounded Rectangle 6"/>
          <p:cNvSpPr/>
          <p:nvPr/>
        </p:nvSpPr>
        <p:spPr>
          <a:xfrm>
            <a:off x="323528" y="4725144"/>
            <a:ext cx="4248472" cy="86409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>
                <a:solidFill>
                  <a:schemeClr val="tx1"/>
                </a:solidFill>
                <a:latin typeface="Segoe Print" pitchFamily="2" charset="0"/>
              </a:rPr>
              <a:t>La </a:t>
            </a:r>
            <a:r>
              <a:rPr lang="en-GB" dirty="0" err="1" smtClean="0">
                <a:solidFill>
                  <a:schemeClr val="tx1"/>
                </a:solidFill>
                <a:latin typeface="Segoe Print" pitchFamily="2" charset="0"/>
              </a:rPr>
              <a:t>asignatura</a:t>
            </a:r>
            <a:r>
              <a:rPr lang="en-GB" dirty="0" smtClean="0">
                <a:solidFill>
                  <a:schemeClr val="tx1"/>
                </a:solidFill>
                <a:latin typeface="Segoe Print" pitchFamily="2" charset="0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Segoe Print" pitchFamily="2" charset="0"/>
              </a:rPr>
              <a:t>que</a:t>
            </a:r>
            <a:r>
              <a:rPr lang="en-GB" dirty="0" smtClean="0">
                <a:solidFill>
                  <a:schemeClr val="tx1"/>
                </a:solidFill>
                <a:latin typeface="Segoe Print" pitchFamily="2" charset="0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Segoe Print" pitchFamily="2" charset="0"/>
              </a:rPr>
              <a:t>más</a:t>
            </a:r>
            <a:r>
              <a:rPr lang="en-GB" dirty="0" smtClean="0">
                <a:solidFill>
                  <a:schemeClr val="tx1"/>
                </a:solidFill>
                <a:latin typeface="Segoe Print" pitchFamily="2" charset="0"/>
              </a:rPr>
              <a:t> me </a:t>
            </a:r>
            <a:r>
              <a:rPr lang="en-GB" dirty="0" err="1" smtClean="0">
                <a:solidFill>
                  <a:schemeClr val="tx1"/>
                </a:solidFill>
                <a:latin typeface="Segoe Print" pitchFamily="2" charset="0"/>
              </a:rPr>
              <a:t>gusta</a:t>
            </a:r>
            <a:r>
              <a:rPr lang="en-GB" dirty="0" smtClean="0">
                <a:solidFill>
                  <a:schemeClr val="tx1"/>
                </a:solidFill>
                <a:latin typeface="Segoe Print" pitchFamily="2" charset="0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Segoe Print" pitchFamily="2" charset="0"/>
              </a:rPr>
              <a:t>es</a:t>
            </a:r>
            <a:r>
              <a:rPr lang="en-GB" dirty="0" smtClean="0">
                <a:solidFill>
                  <a:schemeClr val="tx1"/>
                </a:solidFill>
                <a:latin typeface="Segoe Print" pitchFamily="2" charset="0"/>
              </a:rPr>
              <a:t> la </a:t>
            </a:r>
            <a:r>
              <a:rPr lang="en-GB" dirty="0" err="1" smtClean="0">
                <a:solidFill>
                  <a:schemeClr val="tx1"/>
                </a:solidFill>
                <a:latin typeface="Segoe Print" pitchFamily="2" charset="0"/>
              </a:rPr>
              <a:t>histora</a:t>
            </a:r>
            <a:r>
              <a:rPr lang="en-GB" dirty="0">
                <a:solidFill>
                  <a:schemeClr val="tx1"/>
                </a:solidFill>
                <a:latin typeface="Segoe Print" pitchFamily="2" charset="0"/>
              </a:rPr>
              <a:t> </a:t>
            </a:r>
            <a:r>
              <a:rPr lang="en-GB" dirty="0" smtClean="0">
                <a:solidFill>
                  <a:schemeClr val="tx1"/>
                </a:solidFill>
                <a:latin typeface="Segoe Print" pitchFamily="2" charset="0"/>
              </a:rPr>
              <a:t>– el </a:t>
            </a:r>
            <a:r>
              <a:rPr lang="en-GB" dirty="0" err="1" smtClean="0">
                <a:solidFill>
                  <a:schemeClr val="tx1"/>
                </a:solidFill>
                <a:latin typeface="Segoe Print" pitchFamily="2" charset="0"/>
              </a:rPr>
              <a:t>día</a:t>
            </a:r>
            <a:r>
              <a:rPr lang="en-GB" dirty="0" smtClean="0">
                <a:solidFill>
                  <a:schemeClr val="tx1"/>
                </a:solidFill>
                <a:latin typeface="Segoe Print" pitchFamily="2" charset="0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Segoe Print" pitchFamily="2" charset="0"/>
              </a:rPr>
              <a:t>que</a:t>
            </a:r>
            <a:r>
              <a:rPr lang="en-GB" dirty="0" smtClean="0">
                <a:solidFill>
                  <a:schemeClr val="tx1"/>
                </a:solidFill>
                <a:latin typeface="Segoe Print" pitchFamily="2" charset="0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Segoe Print" pitchFamily="2" charset="0"/>
              </a:rPr>
              <a:t>tenemos</a:t>
            </a:r>
            <a:r>
              <a:rPr lang="en-GB" dirty="0" smtClean="0">
                <a:solidFill>
                  <a:schemeClr val="tx1"/>
                </a:solidFill>
                <a:latin typeface="Segoe Print" pitchFamily="2" charset="0"/>
              </a:rPr>
              <a:t> dos </a:t>
            </a:r>
            <a:r>
              <a:rPr lang="en-GB" dirty="0" err="1" smtClean="0">
                <a:solidFill>
                  <a:schemeClr val="tx1"/>
                </a:solidFill>
                <a:latin typeface="Segoe Print" pitchFamily="2" charset="0"/>
              </a:rPr>
              <a:t>clases</a:t>
            </a:r>
            <a:r>
              <a:rPr lang="en-GB" dirty="0" smtClean="0">
                <a:solidFill>
                  <a:schemeClr val="tx1"/>
                </a:solidFill>
                <a:latin typeface="Segoe Print" pitchFamily="2" charset="0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Segoe Print" pitchFamily="2" charset="0"/>
              </a:rPr>
              <a:t>es</a:t>
            </a:r>
            <a:r>
              <a:rPr lang="en-GB" dirty="0" smtClean="0">
                <a:solidFill>
                  <a:schemeClr val="tx1"/>
                </a:solidFill>
                <a:latin typeface="Segoe Print" pitchFamily="2" charset="0"/>
              </a:rPr>
              <a:t> mi </a:t>
            </a:r>
            <a:r>
              <a:rPr lang="en-GB" dirty="0" err="1" smtClean="0">
                <a:solidFill>
                  <a:schemeClr val="tx1"/>
                </a:solidFill>
                <a:latin typeface="Segoe Print" pitchFamily="2" charset="0"/>
              </a:rPr>
              <a:t>favorito</a:t>
            </a:r>
            <a:r>
              <a:rPr lang="en-GB" dirty="0" smtClean="0">
                <a:solidFill>
                  <a:schemeClr val="tx1"/>
                </a:solidFill>
                <a:latin typeface="Segoe Print" pitchFamily="2" charset="0"/>
              </a:rPr>
              <a:t>.</a:t>
            </a:r>
            <a:endParaRPr lang="fr-FR" dirty="0">
              <a:solidFill>
                <a:schemeClr val="tx1"/>
              </a:solidFill>
              <a:latin typeface="Segoe Print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496" y="4653136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3</a:t>
            </a:r>
            <a:endParaRPr lang="fr-FR" b="1" dirty="0"/>
          </a:p>
        </p:txBody>
      </p:sp>
      <p:sp>
        <p:nvSpPr>
          <p:cNvPr id="9" name="Rounded Rectangle 8"/>
          <p:cNvSpPr/>
          <p:nvPr/>
        </p:nvSpPr>
        <p:spPr>
          <a:xfrm>
            <a:off x="4788024" y="4725144"/>
            <a:ext cx="4248472" cy="86409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dirty="0" smtClean="0">
                <a:solidFill>
                  <a:schemeClr val="tx1"/>
                </a:solidFill>
                <a:latin typeface="Segoe Print" pitchFamily="2" charset="0"/>
              </a:rPr>
              <a:t>En el </a:t>
            </a:r>
            <a:r>
              <a:rPr lang="en-GB" sz="1600" dirty="0" err="1" smtClean="0">
                <a:solidFill>
                  <a:schemeClr val="tx1"/>
                </a:solidFill>
                <a:latin typeface="Segoe Print" pitchFamily="2" charset="0"/>
              </a:rPr>
              <a:t>futuro</a:t>
            </a:r>
            <a:r>
              <a:rPr lang="en-GB" sz="1600" dirty="0" smtClean="0">
                <a:solidFill>
                  <a:schemeClr val="tx1"/>
                </a:solidFill>
                <a:latin typeface="Segoe Print" pitchFamily="2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Segoe Print" pitchFamily="2" charset="0"/>
              </a:rPr>
              <a:t>quiero</a:t>
            </a:r>
            <a:r>
              <a:rPr lang="en-GB" sz="1600" dirty="0" smtClean="0">
                <a:solidFill>
                  <a:schemeClr val="tx1"/>
                </a:solidFill>
                <a:latin typeface="Segoe Print" pitchFamily="2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Segoe Print" pitchFamily="2" charset="0"/>
              </a:rPr>
              <a:t>ser</a:t>
            </a:r>
            <a:r>
              <a:rPr lang="en-GB" sz="1600" dirty="0" smtClean="0">
                <a:solidFill>
                  <a:schemeClr val="tx1"/>
                </a:solidFill>
                <a:latin typeface="Segoe Print" pitchFamily="2" charset="0"/>
              </a:rPr>
              <a:t> hombre de </a:t>
            </a:r>
            <a:r>
              <a:rPr lang="en-GB" sz="1600" dirty="0" err="1" smtClean="0">
                <a:solidFill>
                  <a:schemeClr val="tx1"/>
                </a:solidFill>
                <a:latin typeface="Segoe Print" pitchFamily="2" charset="0"/>
              </a:rPr>
              <a:t>negocios</a:t>
            </a:r>
            <a:r>
              <a:rPr lang="en-GB" sz="1600" dirty="0" smtClean="0">
                <a:solidFill>
                  <a:schemeClr val="tx1"/>
                </a:solidFill>
                <a:latin typeface="Segoe Print" pitchFamily="2" charset="0"/>
              </a:rPr>
              <a:t>, </a:t>
            </a:r>
            <a:r>
              <a:rPr lang="en-GB" sz="1600" dirty="0" err="1" smtClean="0">
                <a:solidFill>
                  <a:schemeClr val="tx1"/>
                </a:solidFill>
                <a:latin typeface="Segoe Print" pitchFamily="2" charset="0"/>
              </a:rPr>
              <a:t>así</a:t>
            </a:r>
            <a:r>
              <a:rPr lang="en-GB" sz="1600" dirty="0">
                <a:solidFill>
                  <a:schemeClr val="tx1"/>
                </a:solidFill>
                <a:latin typeface="Segoe Print" pitchFamily="2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Segoe Print" pitchFamily="2" charset="0"/>
              </a:rPr>
              <a:t>que</a:t>
            </a:r>
            <a:r>
              <a:rPr lang="en-GB" sz="1600" dirty="0" smtClean="0">
                <a:solidFill>
                  <a:schemeClr val="tx1"/>
                </a:solidFill>
                <a:latin typeface="Segoe Print" pitchFamily="2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Segoe Print" pitchFamily="2" charset="0"/>
              </a:rPr>
              <a:t>trabajar</a:t>
            </a:r>
            <a:r>
              <a:rPr lang="en-GB" sz="1600" dirty="0" smtClean="0">
                <a:solidFill>
                  <a:schemeClr val="tx1"/>
                </a:solidFill>
                <a:latin typeface="Segoe Print" pitchFamily="2" charset="0"/>
              </a:rPr>
              <a:t> con los </a:t>
            </a:r>
            <a:r>
              <a:rPr lang="en-GB" sz="1600" dirty="0" err="1" smtClean="0">
                <a:solidFill>
                  <a:schemeClr val="tx1"/>
                </a:solidFill>
                <a:latin typeface="Segoe Print" pitchFamily="2" charset="0"/>
              </a:rPr>
              <a:t>ordenadores</a:t>
            </a:r>
            <a:r>
              <a:rPr lang="en-GB" sz="1600" dirty="0" smtClean="0">
                <a:solidFill>
                  <a:schemeClr val="tx1"/>
                </a:solidFill>
                <a:latin typeface="Segoe Print" pitchFamily="2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Segoe Print" pitchFamily="2" charset="0"/>
              </a:rPr>
              <a:t>será</a:t>
            </a:r>
            <a:r>
              <a:rPr lang="en-GB" sz="1600" dirty="0" smtClean="0">
                <a:solidFill>
                  <a:schemeClr val="tx1"/>
                </a:solidFill>
                <a:latin typeface="Segoe Print" pitchFamily="2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Segoe Print" pitchFamily="2" charset="0"/>
              </a:rPr>
              <a:t>muy</a:t>
            </a:r>
            <a:r>
              <a:rPr lang="en-GB" sz="1600" dirty="0" smtClean="0">
                <a:solidFill>
                  <a:schemeClr val="tx1"/>
                </a:solidFill>
                <a:latin typeface="Segoe Print" pitchFamily="2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Segoe Print" pitchFamily="2" charset="0"/>
              </a:rPr>
              <a:t>importante</a:t>
            </a:r>
            <a:r>
              <a:rPr lang="en-GB" sz="1600" dirty="0" smtClean="0">
                <a:solidFill>
                  <a:schemeClr val="tx1"/>
                </a:solidFill>
                <a:latin typeface="Segoe Print" pitchFamily="2" charset="0"/>
              </a:rPr>
              <a:t>.</a:t>
            </a:r>
            <a:endParaRPr lang="fr-FR" sz="1600" dirty="0">
              <a:solidFill>
                <a:schemeClr val="tx1"/>
              </a:solidFill>
              <a:latin typeface="Segoe Print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99992" y="4653136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4</a:t>
            </a:r>
            <a:endParaRPr lang="fr-FR" b="1" dirty="0"/>
          </a:p>
        </p:txBody>
      </p:sp>
      <p:sp>
        <p:nvSpPr>
          <p:cNvPr id="11" name="Rounded Rectangle 10"/>
          <p:cNvSpPr/>
          <p:nvPr/>
        </p:nvSpPr>
        <p:spPr>
          <a:xfrm>
            <a:off x="323528" y="5733256"/>
            <a:ext cx="4248472" cy="86409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>
                <a:solidFill>
                  <a:schemeClr val="tx1"/>
                </a:solidFill>
                <a:latin typeface="Segoe Print" pitchFamily="2" charset="0"/>
              </a:rPr>
              <a:t>Me </a:t>
            </a:r>
            <a:r>
              <a:rPr lang="en-GB" dirty="0" err="1" smtClean="0">
                <a:solidFill>
                  <a:schemeClr val="tx1"/>
                </a:solidFill>
                <a:latin typeface="Segoe Print" pitchFamily="2" charset="0"/>
              </a:rPr>
              <a:t>encantan</a:t>
            </a:r>
            <a:r>
              <a:rPr lang="en-GB" dirty="0" smtClean="0">
                <a:solidFill>
                  <a:schemeClr val="tx1"/>
                </a:solidFill>
                <a:latin typeface="Segoe Print" pitchFamily="2" charset="0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Segoe Print" pitchFamily="2" charset="0"/>
              </a:rPr>
              <a:t>las</a:t>
            </a:r>
            <a:r>
              <a:rPr lang="en-GB" dirty="0" smtClean="0">
                <a:solidFill>
                  <a:schemeClr val="tx1"/>
                </a:solidFill>
                <a:latin typeface="Segoe Print" pitchFamily="2" charset="0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Segoe Print" pitchFamily="2" charset="0"/>
              </a:rPr>
              <a:t>asignaturas</a:t>
            </a:r>
            <a:r>
              <a:rPr lang="en-GB" dirty="0" smtClean="0">
                <a:solidFill>
                  <a:schemeClr val="tx1"/>
                </a:solidFill>
                <a:latin typeface="Segoe Print" pitchFamily="2" charset="0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Segoe Print" pitchFamily="2" charset="0"/>
              </a:rPr>
              <a:t>prácticas</a:t>
            </a:r>
            <a:r>
              <a:rPr lang="en-GB" dirty="0" smtClean="0">
                <a:solidFill>
                  <a:schemeClr val="tx1"/>
                </a:solidFill>
                <a:latin typeface="Segoe Print" pitchFamily="2" charset="0"/>
              </a:rPr>
              <a:t> y </a:t>
            </a:r>
            <a:r>
              <a:rPr lang="en-GB" dirty="0" err="1" smtClean="0">
                <a:solidFill>
                  <a:schemeClr val="tx1"/>
                </a:solidFill>
                <a:latin typeface="Segoe Print" pitchFamily="2" charset="0"/>
              </a:rPr>
              <a:t>creativas</a:t>
            </a:r>
            <a:r>
              <a:rPr lang="en-GB" dirty="0" smtClean="0">
                <a:solidFill>
                  <a:schemeClr val="tx1"/>
                </a:solidFill>
                <a:latin typeface="Segoe Print" pitchFamily="2" charset="0"/>
              </a:rPr>
              <a:t>.</a:t>
            </a:r>
            <a:endParaRPr lang="fr-FR" dirty="0">
              <a:solidFill>
                <a:schemeClr val="tx1"/>
              </a:solidFill>
              <a:latin typeface="Segoe Print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496" y="5661248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5</a:t>
            </a:r>
            <a:endParaRPr lang="fr-FR" b="1" dirty="0"/>
          </a:p>
        </p:txBody>
      </p:sp>
      <p:sp>
        <p:nvSpPr>
          <p:cNvPr id="13" name="Rounded Rectangle 12"/>
          <p:cNvSpPr/>
          <p:nvPr/>
        </p:nvSpPr>
        <p:spPr>
          <a:xfrm>
            <a:off x="4788024" y="5733256"/>
            <a:ext cx="4248472" cy="86409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>
                <a:solidFill>
                  <a:schemeClr val="tx1"/>
                </a:solidFill>
                <a:latin typeface="Segoe Print" pitchFamily="2" charset="0"/>
              </a:rPr>
              <a:t>Me </a:t>
            </a:r>
            <a:r>
              <a:rPr lang="en-GB" dirty="0" err="1" smtClean="0">
                <a:solidFill>
                  <a:schemeClr val="tx1"/>
                </a:solidFill>
                <a:latin typeface="Segoe Print" pitchFamily="2" charset="0"/>
              </a:rPr>
              <a:t>encantan</a:t>
            </a:r>
            <a:r>
              <a:rPr lang="en-GB" dirty="0" smtClean="0">
                <a:solidFill>
                  <a:schemeClr val="tx1"/>
                </a:solidFill>
                <a:latin typeface="Segoe Print" pitchFamily="2" charset="0"/>
              </a:rPr>
              <a:t> los </a:t>
            </a:r>
            <a:r>
              <a:rPr lang="en-GB" dirty="0" err="1" smtClean="0">
                <a:solidFill>
                  <a:schemeClr val="tx1"/>
                </a:solidFill>
                <a:latin typeface="Segoe Print" pitchFamily="2" charset="0"/>
              </a:rPr>
              <a:t>idiomas</a:t>
            </a:r>
            <a:r>
              <a:rPr lang="en-GB" dirty="0" smtClean="0">
                <a:solidFill>
                  <a:schemeClr val="tx1"/>
                </a:solidFill>
                <a:latin typeface="Segoe Print" pitchFamily="2" charset="0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Segoe Print" pitchFamily="2" charset="0"/>
              </a:rPr>
              <a:t>porque</a:t>
            </a:r>
            <a:r>
              <a:rPr lang="en-GB" dirty="0" smtClean="0">
                <a:solidFill>
                  <a:schemeClr val="tx1"/>
                </a:solidFill>
                <a:latin typeface="Segoe Print" pitchFamily="2" charset="0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Segoe Print" pitchFamily="2" charset="0"/>
              </a:rPr>
              <a:t>cuando</a:t>
            </a:r>
            <a:r>
              <a:rPr lang="en-GB" dirty="0" smtClean="0">
                <a:solidFill>
                  <a:schemeClr val="tx1"/>
                </a:solidFill>
                <a:latin typeface="Segoe Print" pitchFamily="2" charset="0"/>
              </a:rPr>
              <a:t> sea mayor </a:t>
            </a:r>
            <a:r>
              <a:rPr lang="en-GB" dirty="0" err="1" smtClean="0">
                <a:solidFill>
                  <a:schemeClr val="tx1"/>
                </a:solidFill>
                <a:latin typeface="Segoe Print" pitchFamily="2" charset="0"/>
              </a:rPr>
              <a:t>quiero</a:t>
            </a:r>
            <a:r>
              <a:rPr lang="en-GB" dirty="0" smtClean="0">
                <a:solidFill>
                  <a:schemeClr val="tx1"/>
                </a:solidFill>
                <a:latin typeface="Segoe Print" pitchFamily="2" charset="0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Segoe Print" pitchFamily="2" charset="0"/>
              </a:rPr>
              <a:t>viajar</a:t>
            </a:r>
            <a:r>
              <a:rPr lang="en-GB" dirty="0" smtClean="0">
                <a:solidFill>
                  <a:schemeClr val="tx1"/>
                </a:solidFill>
                <a:latin typeface="Segoe Print" pitchFamily="2" charset="0"/>
              </a:rPr>
              <a:t>.</a:t>
            </a:r>
            <a:endParaRPr lang="fr-FR" dirty="0">
              <a:solidFill>
                <a:schemeClr val="tx1"/>
              </a:solidFill>
              <a:latin typeface="Segoe Print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99992" y="5661248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6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95892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0950052"/>
              </p:ext>
            </p:extLst>
          </p:nvPr>
        </p:nvGraphicFramePr>
        <p:xfrm>
          <a:off x="251522" y="188640"/>
          <a:ext cx="8712966" cy="333756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792087"/>
                <a:gridCol w="1711826"/>
                <a:gridCol w="1543805"/>
                <a:gridCol w="1646730"/>
                <a:gridCol w="1566355"/>
                <a:gridCol w="1452163"/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lunes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martes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miércoles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jueves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viernes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08.40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inglés</a:t>
                      </a:r>
                      <a:endParaRPr lang="fr-FR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informática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francés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historia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dibujo</a:t>
                      </a:r>
                      <a:endParaRPr lang="fr-F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9.30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ciencias</a:t>
                      </a:r>
                      <a:endParaRPr lang="fr-FR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inglés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informática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inglés</a:t>
                      </a:r>
                      <a:endParaRPr lang="fr-F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10.20</a:t>
                      </a:r>
                      <a:endParaRPr lang="fr-FR" dirty="0"/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>
                          <a:latin typeface="Segoe Print" pitchFamily="2" charset="0"/>
                        </a:rPr>
                        <a:t>el </a:t>
                      </a:r>
                      <a:r>
                        <a:rPr lang="en-GB" b="1" dirty="0" err="1" smtClean="0">
                          <a:latin typeface="Segoe Print" pitchFamily="2" charset="0"/>
                        </a:rPr>
                        <a:t>recreo</a:t>
                      </a:r>
                      <a:r>
                        <a:rPr lang="en-GB" b="1" dirty="0" smtClean="0">
                          <a:latin typeface="Segoe Print" pitchFamily="2" charset="0"/>
                        </a:rPr>
                        <a:t> - el </a:t>
                      </a:r>
                      <a:r>
                        <a:rPr lang="en-GB" b="1" dirty="0" err="1" smtClean="0">
                          <a:latin typeface="Segoe Print" pitchFamily="2" charset="0"/>
                        </a:rPr>
                        <a:t>recreo</a:t>
                      </a:r>
                      <a:r>
                        <a:rPr lang="fr-FR" b="1" baseline="0" dirty="0" smtClean="0">
                          <a:latin typeface="Segoe Print" pitchFamily="2" charset="0"/>
                        </a:rPr>
                        <a:t> - </a:t>
                      </a:r>
                      <a:r>
                        <a:rPr lang="en-GB" b="1" dirty="0" smtClean="0">
                          <a:latin typeface="Segoe Print" pitchFamily="2" charset="0"/>
                        </a:rPr>
                        <a:t>el </a:t>
                      </a:r>
                      <a:r>
                        <a:rPr lang="en-GB" b="1" dirty="0" err="1" smtClean="0">
                          <a:latin typeface="Segoe Print" pitchFamily="2" charset="0"/>
                        </a:rPr>
                        <a:t>recreo</a:t>
                      </a:r>
                      <a:r>
                        <a:rPr lang="fr-FR" b="1" baseline="0" dirty="0" smtClean="0">
                          <a:latin typeface="Segoe Print" pitchFamily="2" charset="0"/>
                        </a:rPr>
                        <a:t> - </a:t>
                      </a:r>
                      <a:r>
                        <a:rPr lang="en-GB" b="1" dirty="0" smtClean="0">
                          <a:latin typeface="Segoe Print" pitchFamily="2" charset="0"/>
                        </a:rPr>
                        <a:t>el </a:t>
                      </a:r>
                      <a:r>
                        <a:rPr lang="en-GB" b="1" dirty="0" err="1" smtClean="0">
                          <a:latin typeface="Segoe Print" pitchFamily="2" charset="0"/>
                        </a:rPr>
                        <a:t>recreo</a:t>
                      </a:r>
                      <a:r>
                        <a:rPr lang="fr-FR" b="1" baseline="0" dirty="0" smtClean="0">
                          <a:latin typeface="Segoe Print" pitchFamily="2" charset="0"/>
                        </a:rPr>
                        <a:t> - </a:t>
                      </a:r>
                      <a:r>
                        <a:rPr lang="en-GB" b="1" dirty="0" smtClean="0">
                          <a:latin typeface="Segoe Print" pitchFamily="2" charset="0"/>
                        </a:rPr>
                        <a:t>el </a:t>
                      </a:r>
                      <a:r>
                        <a:rPr lang="en-GB" b="1" dirty="0" err="1" smtClean="0">
                          <a:latin typeface="Segoe Print" pitchFamily="2" charset="0"/>
                        </a:rPr>
                        <a:t>recreo</a:t>
                      </a:r>
                      <a:r>
                        <a:rPr lang="fr-FR" b="1" baseline="0" dirty="0" smtClean="0">
                          <a:latin typeface="Segoe Print" pitchFamily="2" charset="0"/>
                        </a:rPr>
                        <a:t> - </a:t>
                      </a:r>
                      <a:r>
                        <a:rPr lang="en-GB" b="1" dirty="0" smtClean="0">
                          <a:latin typeface="Segoe Print" pitchFamily="2" charset="0"/>
                        </a:rPr>
                        <a:t>el </a:t>
                      </a:r>
                      <a:r>
                        <a:rPr lang="en-GB" b="1" dirty="0" err="1" smtClean="0">
                          <a:latin typeface="Segoe Print" pitchFamily="2" charset="0"/>
                        </a:rPr>
                        <a:t>recreo</a:t>
                      </a:r>
                      <a:endParaRPr lang="fr-FR" b="1" dirty="0" smtClean="0">
                        <a:latin typeface="Segoe Print" pitchFamily="2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10.40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español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matemáticas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geografía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español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ed.física</a:t>
                      </a:r>
                      <a:endParaRPr lang="fr-F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11.30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historia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inglés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español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historia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tecnología</a:t>
                      </a:r>
                      <a:endParaRPr lang="fr-F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12.20</a:t>
                      </a:r>
                      <a:endParaRPr lang="fr-FR" dirty="0"/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>
                          <a:latin typeface="Segoe Print" pitchFamily="2" charset="0"/>
                        </a:rPr>
                        <a:t>la </a:t>
                      </a:r>
                      <a:r>
                        <a:rPr lang="en-GB" b="1" dirty="0" err="1" smtClean="0">
                          <a:latin typeface="Segoe Print" pitchFamily="2" charset="0"/>
                        </a:rPr>
                        <a:t>hora</a:t>
                      </a:r>
                      <a:r>
                        <a:rPr lang="en-GB" b="1" dirty="0" smtClean="0">
                          <a:latin typeface="Segoe Print" pitchFamily="2" charset="0"/>
                        </a:rPr>
                        <a:t> de comer - la </a:t>
                      </a:r>
                      <a:r>
                        <a:rPr lang="en-GB" b="1" dirty="0" err="1" smtClean="0">
                          <a:latin typeface="Segoe Print" pitchFamily="2" charset="0"/>
                        </a:rPr>
                        <a:t>hora</a:t>
                      </a:r>
                      <a:r>
                        <a:rPr lang="en-GB" b="1" dirty="0" smtClean="0">
                          <a:latin typeface="Segoe Print" pitchFamily="2" charset="0"/>
                        </a:rPr>
                        <a:t> de comer - la </a:t>
                      </a:r>
                      <a:r>
                        <a:rPr lang="en-GB" b="1" dirty="0" err="1" smtClean="0">
                          <a:latin typeface="Segoe Print" pitchFamily="2" charset="0"/>
                        </a:rPr>
                        <a:t>hora</a:t>
                      </a:r>
                      <a:r>
                        <a:rPr lang="en-GB" b="1" dirty="0" smtClean="0">
                          <a:latin typeface="Segoe Print" pitchFamily="2" charset="0"/>
                        </a:rPr>
                        <a:t> de comer </a:t>
                      </a:r>
                      <a:endParaRPr lang="fr-FR" b="1" dirty="0">
                        <a:latin typeface="Segoe Print" pitchFamily="2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1.10</a:t>
                      </a:r>
                      <a:endParaRPr lang="fr-FR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 smtClean="0"/>
                        <a:t>educación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física</a:t>
                      </a:r>
                      <a:endParaRPr lang="fr-FR" dirty="0" smtClean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comercio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filosofía</a:t>
                      </a:r>
                      <a:r>
                        <a:rPr lang="en-GB" baseline="0" dirty="0" smtClean="0"/>
                        <a:t> y </a:t>
                      </a:r>
                      <a:r>
                        <a:rPr lang="en-GB" baseline="0" dirty="0" err="1" smtClean="0"/>
                        <a:t>ética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matemáticas</a:t>
                      </a:r>
                      <a:endParaRPr lang="fr-FR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ciencias</a:t>
                      </a:r>
                      <a:endParaRPr lang="fr-F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2.00</a:t>
                      </a:r>
                      <a:endParaRPr lang="fr-FR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matemáticas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dibujo</a:t>
                      </a:r>
                      <a:endParaRPr lang="fr-FR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323528" y="3717032"/>
            <a:ext cx="4248472" cy="86409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>
                <a:solidFill>
                  <a:schemeClr val="tx1"/>
                </a:solidFill>
                <a:latin typeface="Segoe Print" pitchFamily="2" charset="0"/>
              </a:rPr>
              <a:t>Me </a:t>
            </a:r>
            <a:r>
              <a:rPr lang="en-GB" dirty="0" err="1" smtClean="0">
                <a:solidFill>
                  <a:schemeClr val="tx1"/>
                </a:solidFill>
                <a:latin typeface="Segoe Print" pitchFamily="2" charset="0"/>
              </a:rPr>
              <a:t>encanta</a:t>
            </a:r>
            <a:r>
              <a:rPr lang="en-GB" dirty="0" smtClean="0">
                <a:solidFill>
                  <a:schemeClr val="tx1"/>
                </a:solidFill>
                <a:latin typeface="Segoe Print" pitchFamily="2" charset="0"/>
              </a:rPr>
              <a:t> el </a:t>
            </a:r>
            <a:r>
              <a:rPr lang="en-GB" dirty="0" err="1" smtClean="0">
                <a:solidFill>
                  <a:schemeClr val="tx1"/>
                </a:solidFill>
                <a:latin typeface="Segoe Print" pitchFamily="2" charset="0"/>
              </a:rPr>
              <a:t>deporte</a:t>
            </a:r>
            <a:r>
              <a:rPr lang="en-GB" dirty="0" smtClean="0">
                <a:solidFill>
                  <a:schemeClr val="tx1"/>
                </a:solidFill>
                <a:latin typeface="Segoe Print" pitchFamily="2" charset="0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Segoe Print" pitchFamily="2" charset="0"/>
              </a:rPr>
              <a:t>así</a:t>
            </a:r>
            <a:r>
              <a:rPr lang="en-GB" dirty="0" smtClean="0">
                <a:solidFill>
                  <a:schemeClr val="tx1"/>
                </a:solidFill>
                <a:latin typeface="Segoe Print" pitchFamily="2" charset="0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Segoe Print" pitchFamily="2" charset="0"/>
              </a:rPr>
              <a:t>que</a:t>
            </a:r>
            <a:r>
              <a:rPr lang="en-GB" dirty="0" smtClean="0">
                <a:solidFill>
                  <a:schemeClr val="tx1"/>
                </a:solidFill>
                <a:latin typeface="Segoe Print" pitchFamily="2" charset="0"/>
              </a:rPr>
              <a:t> mi </a:t>
            </a:r>
            <a:r>
              <a:rPr lang="en-GB" dirty="0" err="1" smtClean="0">
                <a:solidFill>
                  <a:schemeClr val="tx1"/>
                </a:solidFill>
                <a:latin typeface="Segoe Print" pitchFamily="2" charset="0"/>
              </a:rPr>
              <a:t>día</a:t>
            </a:r>
            <a:r>
              <a:rPr lang="en-GB" dirty="0" smtClean="0">
                <a:solidFill>
                  <a:schemeClr val="tx1"/>
                </a:solidFill>
                <a:latin typeface="Segoe Print" pitchFamily="2" charset="0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Segoe Print" pitchFamily="2" charset="0"/>
              </a:rPr>
              <a:t>preferido</a:t>
            </a:r>
            <a:r>
              <a:rPr lang="en-GB" dirty="0" smtClean="0">
                <a:solidFill>
                  <a:schemeClr val="tx1"/>
                </a:solidFill>
                <a:latin typeface="Segoe Print" pitchFamily="2" charset="0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Segoe Print" pitchFamily="2" charset="0"/>
              </a:rPr>
              <a:t>es</a:t>
            </a:r>
            <a:r>
              <a:rPr lang="en-GB" dirty="0" smtClean="0">
                <a:solidFill>
                  <a:schemeClr val="tx1"/>
                </a:solidFill>
                <a:latin typeface="Segoe Print" pitchFamily="2" charset="0"/>
              </a:rPr>
              <a:t> el </a:t>
            </a:r>
            <a:r>
              <a:rPr lang="en-GB" dirty="0" err="1" smtClean="0">
                <a:solidFill>
                  <a:schemeClr val="tx1"/>
                </a:solidFill>
                <a:latin typeface="Segoe Print" pitchFamily="2" charset="0"/>
              </a:rPr>
              <a:t>único</a:t>
            </a:r>
            <a:r>
              <a:rPr lang="en-GB" dirty="0" smtClean="0">
                <a:solidFill>
                  <a:schemeClr val="tx1"/>
                </a:solidFill>
                <a:latin typeface="Segoe Print" pitchFamily="2" charset="0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Segoe Print" pitchFamily="2" charset="0"/>
              </a:rPr>
              <a:t>día</a:t>
            </a:r>
            <a:r>
              <a:rPr lang="en-GB" dirty="0" smtClean="0">
                <a:solidFill>
                  <a:schemeClr val="tx1"/>
                </a:solidFill>
                <a:latin typeface="Segoe Print" pitchFamily="2" charset="0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Segoe Print" pitchFamily="2" charset="0"/>
              </a:rPr>
              <a:t>que</a:t>
            </a:r>
            <a:r>
              <a:rPr lang="en-GB" dirty="0" smtClean="0">
                <a:solidFill>
                  <a:schemeClr val="tx1"/>
                </a:solidFill>
                <a:latin typeface="Segoe Print" pitchFamily="2" charset="0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Segoe Print" pitchFamily="2" charset="0"/>
              </a:rPr>
              <a:t>tengo</a:t>
            </a:r>
            <a:r>
              <a:rPr lang="en-GB" dirty="0" smtClean="0">
                <a:solidFill>
                  <a:schemeClr val="tx1"/>
                </a:solidFill>
                <a:latin typeface="Segoe Print" pitchFamily="2" charset="0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Segoe Print" pitchFamily="2" charset="0"/>
              </a:rPr>
              <a:t>una</a:t>
            </a:r>
            <a:r>
              <a:rPr lang="en-GB" dirty="0" smtClean="0">
                <a:solidFill>
                  <a:schemeClr val="tx1"/>
                </a:solidFill>
                <a:latin typeface="Segoe Print" pitchFamily="2" charset="0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Segoe Print" pitchFamily="2" charset="0"/>
              </a:rPr>
              <a:t>clase</a:t>
            </a:r>
            <a:r>
              <a:rPr lang="en-GB" dirty="0" smtClean="0">
                <a:solidFill>
                  <a:schemeClr val="tx1"/>
                </a:solidFill>
                <a:latin typeface="Segoe Print" pitchFamily="2" charset="0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Segoe Print" pitchFamily="2" charset="0"/>
              </a:rPr>
              <a:t>doble</a:t>
            </a:r>
            <a:r>
              <a:rPr lang="en-GB" dirty="0" smtClean="0">
                <a:solidFill>
                  <a:schemeClr val="tx1"/>
                </a:solidFill>
                <a:latin typeface="Segoe Print" pitchFamily="2" charset="0"/>
              </a:rPr>
              <a:t> de </a:t>
            </a:r>
            <a:r>
              <a:rPr lang="en-GB" dirty="0" err="1" smtClean="0">
                <a:solidFill>
                  <a:schemeClr val="tx1"/>
                </a:solidFill>
                <a:latin typeface="Segoe Print" pitchFamily="2" charset="0"/>
              </a:rPr>
              <a:t>deporte</a:t>
            </a:r>
            <a:r>
              <a:rPr lang="en-GB" dirty="0" smtClean="0">
                <a:solidFill>
                  <a:schemeClr val="tx1"/>
                </a:solidFill>
                <a:latin typeface="Segoe Print" pitchFamily="2" charset="0"/>
              </a:rPr>
              <a:t>.</a:t>
            </a:r>
            <a:endParaRPr lang="fr-FR" dirty="0">
              <a:solidFill>
                <a:schemeClr val="tx1"/>
              </a:solidFill>
              <a:latin typeface="Segoe Print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496" y="3645024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1</a:t>
            </a:r>
            <a:endParaRPr lang="fr-FR" b="1" dirty="0"/>
          </a:p>
        </p:txBody>
      </p:sp>
      <p:sp>
        <p:nvSpPr>
          <p:cNvPr id="5" name="Rounded Rectangle 4"/>
          <p:cNvSpPr/>
          <p:nvPr/>
        </p:nvSpPr>
        <p:spPr>
          <a:xfrm>
            <a:off x="4788024" y="3717032"/>
            <a:ext cx="4248472" cy="86409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>
                <a:solidFill>
                  <a:schemeClr val="tx1"/>
                </a:solidFill>
                <a:latin typeface="Segoe Print" pitchFamily="2" charset="0"/>
              </a:rPr>
              <a:t>No me </a:t>
            </a:r>
            <a:r>
              <a:rPr lang="en-GB" dirty="0" err="1" smtClean="0">
                <a:solidFill>
                  <a:schemeClr val="tx1"/>
                </a:solidFill>
                <a:latin typeface="Segoe Print" pitchFamily="2" charset="0"/>
              </a:rPr>
              <a:t>gusta</a:t>
            </a:r>
            <a:r>
              <a:rPr lang="en-GB" dirty="0" smtClean="0">
                <a:solidFill>
                  <a:schemeClr val="tx1"/>
                </a:solidFill>
                <a:latin typeface="Segoe Print" pitchFamily="2" charset="0"/>
              </a:rPr>
              <a:t> el </a:t>
            </a:r>
            <a:r>
              <a:rPr lang="en-GB" dirty="0" err="1" smtClean="0">
                <a:solidFill>
                  <a:schemeClr val="tx1"/>
                </a:solidFill>
                <a:latin typeface="Segoe Print" pitchFamily="2" charset="0"/>
              </a:rPr>
              <a:t>colegio</a:t>
            </a:r>
            <a:r>
              <a:rPr lang="en-GB" dirty="0" smtClean="0">
                <a:solidFill>
                  <a:schemeClr val="tx1"/>
                </a:solidFill>
                <a:latin typeface="Segoe Print" pitchFamily="2" charset="0"/>
              </a:rPr>
              <a:t> en </a:t>
            </a:r>
            <a:r>
              <a:rPr lang="en-GB" dirty="0" err="1" smtClean="0">
                <a:solidFill>
                  <a:schemeClr val="tx1"/>
                </a:solidFill>
                <a:latin typeface="Segoe Print" pitchFamily="2" charset="0"/>
              </a:rPr>
              <a:t>absoluto</a:t>
            </a:r>
            <a:r>
              <a:rPr lang="en-GB" dirty="0" smtClean="0">
                <a:solidFill>
                  <a:schemeClr val="tx1"/>
                </a:solidFill>
                <a:latin typeface="Segoe Print" pitchFamily="2" charset="0"/>
              </a:rPr>
              <a:t>. </a:t>
            </a:r>
            <a:r>
              <a:rPr lang="en-GB" dirty="0" err="1" smtClean="0">
                <a:solidFill>
                  <a:schemeClr val="tx1"/>
                </a:solidFill>
                <a:latin typeface="Segoe Print" pitchFamily="2" charset="0"/>
              </a:rPr>
              <a:t>Pero</a:t>
            </a:r>
            <a:r>
              <a:rPr lang="en-GB" dirty="0" smtClean="0">
                <a:solidFill>
                  <a:schemeClr val="tx1"/>
                </a:solidFill>
                <a:latin typeface="Segoe Print" pitchFamily="2" charset="0"/>
              </a:rPr>
              <a:t> lo </a:t>
            </a:r>
            <a:r>
              <a:rPr lang="en-GB" dirty="0" err="1" smtClean="0">
                <a:solidFill>
                  <a:schemeClr val="tx1"/>
                </a:solidFill>
                <a:latin typeface="Segoe Print" pitchFamily="2" charset="0"/>
              </a:rPr>
              <a:t>que</a:t>
            </a:r>
            <a:r>
              <a:rPr lang="en-GB" dirty="0" smtClean="0">
                <a:solidFill>
                  <a:schemeClr val="tx1"/>
                </a:solidFill>
                <a:latin typeface="Segoe Print" pitchFamily="2" charset="0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Segoe Print" pitchFamily="2" charset="0"/>
              </a:rPr>
              <a:t>menos</a:t>
            </a:r>
            <a:r>
              <a:rPr lang="en-GB" dirty="0" smtClean="0">
                <a:solidFill>
                  <a:schemeClr val="tx1"/>
                </a:solidFill>
                <a:latin typeface="Segoe Print" pitchFamily="2" charset="0"/>
              </a:rPr>
              <a:t> me </a:t>
            </a:r>
            <a:r>
              <a:rPr lang="en-GB" dirty="0" err="1" smtClean="0">
                <a:solidFill>
                  <a:schemeClr val="tx1"/>
                </a:solidFill>
                <a:latin typeface="Segoe Print" pitchFamily="2" charset="0"/>
              </a:rPr>
              <a:t>gusta</a:t>
            </a:r>
            <a:r>
              <a:rPr lang="en-GB" dirty="0" smtClean="0">
                <a:solidFill>
                  <a:schemeClr val="tx1"/>
                </a:solidFill>
                <a:latin typeface="Segoe Print" pitchFamily="2" charset="0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Segoe Print" pitchFamily="2" charset="0"/>
              </a:rPr>
              <a:t>es</a:t>
            </a:r>
            <a:r>
              <a:rPr lang="en-GB" dirty="0" smtClean="0">
                <a:solidFill>
                  <a:schemeClr val="tx1"/>
                </a:solidFill>
                <a:latin typeface="Segoe Print" pitchFamily="2" charset="0"/>
              </a:rPr>
              <a:t> el </a:t>
            </a:r>
            <a:r>
              <a:rPr lang="en-GB" dirty="0" err="1" smtClean="0">
                <a:solidFill>
                  <a:schemeClr val="tx1"/>
                </a:solidFill>
                <a:latin typeface="Segoe Print" pitchFamily="2" charset="0"/>
              </a:rPr>
              <a:t>inglés</a:t>
            </a:r>
            <a:r>
              <a:rPr lang="en-GB" dirty="0" smtClean="0">
                <a:solidFill>
                  <a:schemeClr val="tx1"/>
                </a:solidFill>
                <a:latin typeface="Segoe Print" pitchFamily="2" charset="0"/>
              </a:rPr>
              <a:t>. </a:t>
            </a:r>
            <a:endParaRPr lang="fr-FR" dirty="0">
              <a:solidFill>
                <a:schemeClr val="tx1"/>
              </a:solidFill>
              <a:latin typeface="Segoe Print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99992" y="3645024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2</a:t>
            </a:r>
            <a:endParaRPr lang="fr-FR" b="1" dirty="0"/>
          </a:p>
        </p:txBody>
      </p:sp>
      <p:sp>
        <p:nvSpPr>
          <p:cNvPr id="7" name="Rounded Rectangle 6"/>
          <p:cNvSpPr/>
          <p:nvPr/>
        </p:nvSpPr>
        <p:spPr>
          <a:xfrm>
            <a:off x="323528" y="4725144"/>
            <a:ext cx="4248472" cy="86409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>
                <a:solidFill>
                  <a:schemeClr val="tx1"/>
                </a:solidFill>
                <a:latin typeface="Segoe Print" pitchFamily="2" charset="0"/>
              </a:rPr>
              <a:t>La </a:t>
            </a:r>
            <a:r>
              <a:rPr lang="en-GB" dirty="0" err="1" smtClean="0">
                <a:solidFill>
                  <a:schemeClr val="tx1"/>
                </a:solidFill>
                <a:latin typeface="Segoe Print" pitchFamily="2" charset="0"/>
              </a:rPr>
              <a:t>asignatura</a:t>
            </a:r>
            <a:r>
              <a:rPr lang="en-GB" dirty="0" smtClean="0">
                <a:solidFill>
                  <a:schemeClr val="tx1"/>
                </a:solidFill>
                <a:latin typeface="Segoe Print" pitchFamily="2" charset="0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Segoe Print" pitchFamily="2" charset="0"/>
              </a:rPr>
              <a:t>que</a:t>
            </a:r>
            <a:r>
              <a:rPr lang="en-GB" dirty="0" smtClean="0">
                <a:solidFill>
                  <a:schemeClr val="tx1"/>
                </a:solidFill>
                <a:latin typeface="Segoe Print" pitchFamily="2" charset="0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Segoe Print" pitchFamily="2" charset="0"/>
              </a:rPr>
              <a:t>más</a:t>
            </a:r>
            <a:r>
              <a:rPr lang="en-GB" dirty="0" smtClean="0">
                <a:solidFill>
                  <a:schemeClr val="tx1"/>
                </a:solidFill>
                <a:latin typeface="Segoe Print" pitchFamily="2" charset="0"/>
              </a:rPr>
              <a:t> me </a:t>
            </a:r>
            <a:r>
              <a:rPr lang="en-GB" dirty="0" err="1" smtClean="0">
                <a:solidFill>
                  <a:schemeClr val="tx1"/>
                </a:solidFill>
                <a:latin typeface="Segoe Print" pitchFamily="2" charset="0"/>
              </a:rPr>
              <a:t>gusta</a:t>
            </a:r>
            <a:r>
              <a:rPr lang="en-GB" dirty="0" smtClean="0">
                <a:solidFill>
                  <a:schemeClr val="tx1"/>
                </a:solidFill>
                <a:latin typeface="Segoe Print" pitchFamily="2" charset="0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Segoe Print" pitchFamily="2" charset="0"/>
              </a:rPr>
              <a:t>es</a:t>
            </a:r>
            <a:r>
              <a:rPr lang="en-GB" dirty="0" smtClean="0">
                <a:solidFill>
                  <a:schemeClr val="tx1"/>
                </a:solidFill>
                <a:latin typeface="Segoe Print" pitchFamily="2" charset="0"/>
              </a:rPr>
              <a:t> la </a:t>
            </a:r>
            <a:r>
              <a:rPr lang="en-GB" dirty="0" err="1" smtClean="0">
                <a:solidFill>
                  <a:schemeClr val="tx1"/>
                </a:solidFill>
                <a:latin typeface="Segoe Print" pitchFamily="2" charset="0"/>
              </a:rPr>
              <a:t>histora</a:t>
            </a:r>
            <a:r>
              <a:rPr lang="en-GB" dirty="0">
                <a:solidFill>
                  <a:schemeClr val="tx1"/>
                </a:solidFill>
                <a:latin typeface="Segoe Print" pitchFamily="2" charset="0"/>
              </a:rPr>
              <a:t> </a:t>
            </a:r>
            <a:r>
              <a:rPr lang="en-GB" dirty="0" smtClean="0">
                <a:solidFill>
                  <a:schemeClr val="tx1"/>
                </a:solidFill>
                <a:latin typeface="Segoe Print" pitchFamily="2" charset="0"/>
              </a:rPr>
              <a:t>– el </a:t>
            </a:r>
            <a:r>
              <a:rPr lang="en-GB" dirty="0" err="1" smtClean="0">
                <a:solidFill>
                  <a:schemeClr val="tx1"/>
                </a:solidFill>
                <a:latin typeface="Segoe Print" pitchFamily="2" charset="0"/>
              </a:rPr>
              <a:t>día</a:t>
            </a:r>
            <a:r>
              <a:rPr lang="en-GB" dirty="0" smtClean="0">
                <a:solidFill>
                  <a:schemeClr val="tx1"/>
                </a:solidFill>
                <a:latin typeface="Segoe Print" pitchFamily="2" charset="0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Segoe Print" pitchFamily="2" charset="0"/>
              </a:rPr>
              <a:t>que</a:t>
            </a:r>
            <a:r>
              <a:rPr lang="en-GB" dirty="0" smtClean="0">
                <a:solidFill>
                  <a:schemeClr val="tx1"/>
                </a:solidFill>
                <a:latin typeface="Segoe Print" pitchFamily="2" charset="0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Segoe Print" pitchFamily="2" charset="0"/>
              </a:rPr>
              <a:t>tenemos</a:t>
            </a:r>
            <a:r>
              <a:rPr lang="en-GB" dirty="0" smtClean="0">
                <a:solidFill>
                  <a:schemeClr val="tx1"/>
                </a:solidFill>
                <a:latin typeface="Segoe Print" pitchFamily="2" charset="0"/>
              </a:rPr>
              <a:t> dos </a:t>
            </a:r>
            <a:r>
              <a:rPr lang="en-GB" dirty="0" err="1" smtClean="0">
                <a:solidFill>
                  <a:schemeClr val="tx1"/>
                </a:solidFill>
                <a:latin typeface="Segoe Print" pitchFamily="2" charset="0"/>
              </a:rPr>
              <a:t>clases</a:t>
            </a:r>
            <a:r>
              <a:rPr lang="en-GB" dirty="0" smtClean="0">
                <a:solidFill>
                  <a:schemeClr val="tx1"/>
                </a:solidFill>
                <a:latin typeface="Segoe Print" pitchFamily="2" charset="0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Segoe Print" pitchFamily="2" charset="0"/>
              </a:rPr>
              <a:t>es</a:t>
            </a:r>
            <a:r>
              <a:rPr lang="en-GB" dirty="0" smtClean="0">
                <a:solidFill>
                  <a:schemeClr val="tx1"/>
                </a:solidFill>
                <a:latin typeface="Segoe Print" pitchFamily="2" charset="0"/>
              </a:rPr>
              <a:t> mi </a:t>
            </a:r>
            <a:r>
              <a:rPr lang="en-GB" dirty="0" err="1" smtClean="0">
                <a:solidFill>
                  <a:schemeClr val="tx1"/>
                </a:solidFill>
                <a:latin typeface="Segoe Print" pitchFamily="2" charset="0"/>
              </a:rPr>
              <a:t>favorito</a:t>
            </a:r>
            <a:r>
              <a:rPr lang="en-GB" dirty="0" smtClean="0">
                <a:solidFill>
                  <a:schemeClr val="tx1"/>
                </a:solidFill>
                <a:latin typeface="Segoe Print" pitchFamily="2" charset="0"/>
              </a:rPr>
              <a:t>.</a:t>
            </a:r>
            <a:endParaRPr lang="fr-FR" dirty="0">
              <a:solidFill>
                <a:schemeClr val="tx1"/>
              </a:solidFill>
              <a:latin typeface="Segoe Print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496" y="4653136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3</a:t>
            </a:r>
            <a:endParaRPr lang="fr-FR" b="1" dirty="0"/>
          </a:p>
        </p:txBody>
      </p:sp>
      <p:sp>
        <p:nvSpPr>
          <p:cNvPr id="9" name="Rounded Rectangle 8"/>
          <p:cNvSpPr/>
          <p:nvPr/>
        </p:nvSpPr>
        <p:spPr>
          <a:xfrm>
            <a:off x="4788024" y="4725144"/>
            <a:ext cx="4248472" cy="86409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dirty="0" smtClean="0">
                <a:solidFill>
                  <a:schemeClr val="tx1"/>
                </a:solidFill>
                <a:latin typeface="Segoe Print" pitchFamily="2" charset="0"/>
              </a:rPr>
              <a:t>En el </a:t>
            </a:r>
            <a:r>
              <a:rPr lang="en-GB" sz="1600" dirty="0" err="1" smtClean="0">
                <a:solidFill>
                  <a:schemeClr val="tx1"/>
                </a:solidFill>
                <a:latin typeface="Segoe Print" pitchFamily="2" charset="0"/>
              </a:rPr>
              <a:t>futuro</a:t>
            </a:r>
            <a:r>
              <a:rPr lang="en-GB" sz="1600" dirty="0" smtClean="0">
                <a:solidFill>
                  <a:schemeClr val="tx1"/>
                </a:solidFill>
                <a:latin typeface="Segoe Print" pitchFamily="2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Segoe Print" pitchFamily="2" charset="0"/>
              </a:rPr>
              <a:t>quiero</a:t>
            </a:r>
            <a:r>
              <a:rPr lang="en-GB" sz="1600" dirty="0" smtClean="0">
                <a:solidFill>
                  <a:schemeClr val="tx1"/>
                </a:solidFill>
                <a:latin typeface="Segoe Print" pitchFamily="2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Segoe Print" pitchFamily="2" charset="0"/>
              </a:rPr>
              <a:t>ser</a:t>
            </a:r>
            <a:r>
              <a:rPr lang="en-GB" sz="1600" dirty="0" smtClean="0">
                <a:solidFill>
                  <a:schemeClr val="tx1"/>
                </a:solidFill>
                <a:latin typeface="Segoe Print" pitchFamily="2" charset="0"/>
              </a:rPr>
              <a:t> hombre de </a:t>
            </a:r>
            <a:r>
              <a:rPr lang="en-GB" sz="1600" dirty="0" err="1" smtClean="0">
                <a:solidFill>
                  <a:schemeClr val="tx1"/>
                </a:solidFill>
                <a:latin typeface="Segoe Print" pitchFamily="2" charset="0"/>
              </a:rPr>
              <a:t>negocios</a:t>
            </a:r>
            <a:r>
              <a:rPr lang="en-GB" sz="1600" dirty="0" smtClean="0">
                <a:solidFill>
                  <a:schemeClr val="tx1"/>
                </a:solidFill>
                <a:latin typeface="Segoe Print" pitchFamily="2" charset="0"/>
              </a:rPr>
              <a:t>, </a:t>
            </a:r>
            <a:r>
              <a:rPr lang="en-GB" sz="1600" dirty="0" err="1" smtClean="0">
                <a:solidFill>
                  <a:schemeClr val="tx1"/>
                </a:solidFill>
                <a:latin typeface="Segoe Print" pitchFamily="2" charset="0"/>
              </a:rPr>
              <a:t>así</a:t>
            </a:r>
            <a:r>
              <a:rPr lang="en-GB" sz="1600" dirty="0">
                <a:solidFill>
                  <a:schemeClr val="tx1"/>
                </a:solidFill>
                <a:latin typeface="Segoe Print" pitchFamily="2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Segoe Print" pitchFamily="2" charset="0"/>
              </a:rPr>
              <a:t>que</a:t>
            </a:r>
            <a:r>
              <a:rPr lang="en-GB" sz="1600" dirty="0" smtClean="0">
                <a:solidFill>
                  <a:schemeClr val="tx1"/>
                </a:solidFill>
                <a:latin typeface="Segoe Print" pitchFamily="2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Segoe Print" pitchFamily="2" charset="0"/>
              </a:rPr>
              <a:t>trabajar</a:t>
            </a:r>
            <a:r>
              <a:rPr lang="en-GB" sz="1600" dirty="0" smtClean="0">
                <a:solidFill>
                  <a:schemeClr val="tx1"/>
                </a:solidFill>
                <a:latin typeface="Segoe Print" pitchFamily="2" charset="0"/>
              </a:rPr>
              <a:t> con los </a:t>
            </a:r>
            <a:r>
              <a:rPr lang="en-GB" sz="1600" dirty="0" err="1" smtClean="0">
                <a:solidFill>
                  <a:schemeClr val="tx1"/>
                </a:solidFill>
                <a:latin typeface="Segoe Print" pitchFamily="2" charset="0"/>
              </a:rPr>
              <a:t>ordenadores</a:t>
            </a:r>
            <a:r>
              <a:rPr lang="en-GB" sz="1600" dirty="0" smtClean="0">
                <a:solidFill>
                  <a:schemeClr val="tx1"/>
                </a:solidFill>
                <a:latin typeface="Segoe Print" pitchFamily="2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Segoe Print" pitchFamily="2" charset="0"/>
              </a:rPr>
              <a:t>será</a:t>
            </a:r>
            <a:r>
              <a:rPr lang="en-GB" sz="1600" dirty="0" smtClean="0">
                <a:solidFill>
                  <a:schemeClr val="tx1"/>
                </a:solidFill>
                <a:latin typeface="Segoe Print" pitchFamily="2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Segoe Print" pitchFamily="2" charset="0"/>
              </a:rPr>
              <a:t>muy</a:t>
            </a:r>
            <a:r>
              <a:rPr lang="en-GB" sz="1600" dirty="0" smtClean="0">
                <a:solidFill>
                  <a:schemeClr val="tx1"/>
                </a:solidFill>
                <a:latin typeface="Segoe Print" pitchFamily="2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Segoe Print" pitchFamily="2" charset="0"/>
              </a:rPr>
              <a:t>importante</a:t>
            </a:r>
            <a:r>
              <a:rPr lang="en-GB" sz="1600" dirty="0" smtClean="0">
                <a:solidFill>
                  <a:schemeClr val="tx1"/>
                </a:solidFill>
                <a:latin typeface="Segoe Print" pitchFamily="2" charset="0"/>
              </a:rPr>
              <a:t>.</a:t>
            </a:r>
            <a:endParaRPr lang="fr-FR" sz="1600" dirty="0">
              <a:solidFill>
                <a:schemeClr val="tx1"/>
              </a:solidFill>
              <a:latin typeface="Segoe Print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99992" y="4653136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4</a:t>
            </a:r>
            <a:endParaRPr lang="fr-FR" b="1" dirty="0"/>
          </a:p>
        </p:txBody>
      </p:sp>
      <p:sp>
        <p:nvSpPr>
          <p:cNvPr id="11" name="Rounded Rectangle 10"/>
          <p:cNvSpPr/>
          <p:nvPr/>
        </p:nvSpPr>
        <p:spPr>
          <a:xfrm>
            <a:off x="323528" y="5733256"/>
            <a:ext cx="4248472" cy="86409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>
                <a:solidFill>
                  <a:schemeClr val="tx1"/>
                </a:solidFill>
                <a:latin typeface="Segoe Print" pitchFamily="2" charset="0"/>
              </a:rPr>
              <a:t>Me </a:t>
            </a:r>
            <a:r>
              <a:rPr lang="en-GB" dirty="0" err="1" smtClean="0">
                <a:solidFill>
                  <a:schemeClr val="tx1"/>
                </a:solidFill>
                <a:latin typeface="Segoe Print" pitchFamily="2" charset="0"/>
              </a:rPr>
              <a:t>encantan</a:t>
            </a:r>
            <a:r>
              <a:rPr lang="en-GB" dirty="0" smtClean="0">
                <a:solidFill>
                  <a:schemeClr val="tx1"/>
                </a:solidFill>
                <a:latin typeface="Segoe Print" pitchFamily="2" charset="0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Segoe Print" pitchFamily="2" charset="0"/>
              </a:rPr>
              <a:t>las</a:t>
            </a:r>
            <a:r>
              <a:rPr lang="en-GB" dirty="0" smtClean="0">
                <a:solidFill>
                  <a:schemeClr val="tx1"/>
                </a:solidFill>
                <a:latin typeface="Segoe Print" pitchFamily="2" charset="0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Segoe Print" pitchFamily="2" charset="0"/>
              </a:rPr>
              <a:t>asignaturas</a:t>
            </a:r>
            <a:r>
              <a:rPr lang="en-GB" dirty="0" smtClean="0">
                <a:solidFill>
                  <a:schemeClr val="tx1"/>
                </a:solidFill>
                <a:latin typeface="Segoe Print" pitchFamily="2" charset="0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Segoe Print" pitchFamily="2" charset="0"/>
              </a:rPr>
              <a:t>prácticas</a:t>
            </a:r>
            <a:r>
              <a:rPr lang="en-GB" dirty="0" smtClean="0">
                <a:solidFill>
                  <a:schemeClr val="tx1"/>
                </a:solidFill>
                <a:latin typeface="Segoe Print" pitchFamily="2" charset="0"/>
              </a:rPr>
              <a:t> y </a:t>
            </a:r>
            <a:r>
              <a:rPr lang="en-GB" dirty="0" err="1" smtClean="0">
                <a:solidFill>
                  <a:schemeClr val="tx1"/>
                </a:solidFill>
                <a:latin typeface="Segoe Print" pitchFamily="2" charset="0"/>
              </a:rPr>
              <a:t>creativas</a:t>
            </a:r>
            <a:r>
              <a:rPr lang="en-GB" dirty="0" smtClean="0">
                <a:solidFill>
                  <a:schemeClr val="tx1"/>
                </a:solidFill>
                <a:latin typeface="Segoe Print" pitchFamily="2" charset="0"/>
              </a:rPr>
              <a:t>.</a:t>
            </a:r>
            <a:endParaRPr lang="fr-FR" dirty="0">
              <a:solidFill>
                <a:schemeClr val="tx1"/>
              </a:solidFill>
              <a:latin typeface="Segoe Print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496" y="5661248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5</a:t>
            </a:r>
            <a:endParaRPr lang="fr-FR" b="1" dirty="0"/>
          </a:p>
        </p:txBody>
      </p:sp>
      <p:sp>
        <p:nvSpPr>
          <p:cNvPr id="13" name="Rounded Rectangle 12"/>
          <p:cNvSpPr/>
          <p:nvPr/>
        </p:nvSpPr>
        <p:spPr>
          <a:xfrm>
            <a:off x="4788024" y="5733256"/>
            <a:ext cx="4248472" cy="86409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>
                <a:solidFill>
                  <a:schemeClr val="tx1"/>
                </a:solidFill>
                <a:latin typeface="Segoe Print" pitchFamily="2" charset="0"/>
              </a:rPr>
              <a:t>Me </a:t>
            </a:r>
            <a:r>
              <a:rPr lang="en-GB" dirty="0" err="1" smtClean="0">
                <a:solidFill>
                  <a:schemeClr val="tx1"/>
                </a:solidFill>
                <a:latin typeface="Segoe Print" pitchFamily="2" charset="0"/>
              </a:rPr>
              <a:t>encantan</a:t>
            </a:r>
            <a:r>
              <a:rPr lang="en-GB" dirty="0" smtClean="0">
                <a:solidFill>
                  <a:schemeClr val="tx1"/>
                </a:solidFill>
                <a:latin typeface="Segoe Print" pitchFamily="2" charset="0"/>
              </a:rPr>
              <a:t> los </a:t>
            </a:r>
            <a:r>
              <a:rPr lang="en-GB" dirty="0" err="1" smtClean="0">
                <a:solidFill>
                  <a:schemeClr val="tx1"/>
                </a:solidFill>
                <a:latin typeface="Segoe Print" pitchFamily="2" charset="0"/>
              </a:rPr>
              <a:t>idiomas</a:t>
            </a:r>
            <a:r>
              <a:rPr lang="en-GB" dirty="0" smtClean="0">
                <a:solidFill>
                  <a:schemeClr val="tx1"/>
                </a:solidFill>
                <a:latin typeface="Segoe Print" pitchFamily="2" charset="0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Segoe Print" pitchFamily="2" charset="0"/>
              </a:rPr>
              <a:t>porque</a:t>
            </a:r>
            <a:r>
              <a:rPr lang="en-GB" dirty="0" smtClean="0">
                <a:solidFill>
                  <a:schemeClr val="tx1"/>
                </a:solidFill>
                <a:latin typeface="Segoe Print" pitchFamily="2" charset="0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Segoe Print" pitchFamily="2" charset="0"/>
              </a:rPr>
              <a:t>cuando</a:t>
            </a:r>
            <a:r>
              <a:rPr lang="en-GB" dirty="0" smtClean="0">
                <a:solidFill>
                  <a:schemeClr val="tx1"/>
                </a:solidFill>
                <a:latin typeface="Segoe Print" pitchFamily="2" charset="0"/>
              </a:rPr>
              <a:t> sea mayor </a:t>
            </a:r>
            <a:r>
              <a:rPr lang="en-GB" dirty="0" err="1" smtClean="0">
                <a:solidFill>
                  <a:schemeClr val="tx1"/>
                </a:solidFill>
                <a:latin typeface="Segoe Print" pitchFamily="2" charset="0"/>
              </a:rPr>
              <a:t>quiero</a:t>
            </a:r>
            <a:r>
              <a:rPr lang="en-GB" dirty="0" smtClean="0">
                <a:solidFill>
                  <a:schemeClr val="tx1"/>
                </a:solidFill>
                <a:latin typeface="Segoe Print" pitchFamily="2" charset="0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Segoe Print" pitchFamily="2" charset="0"/>
              </a:rPr>
              <a:t>viajar</a:t>
            </a:r>
            <a:r>
              <a:rPr lang="en-GB" dirty="0" smtClean="0">
                <a:solidFill>
                  <a:schemeClr val="tx1"/>
                </a:solidFill>
                <a:latin typeface="Segoe Print" pitchFamily="2" charset="0"/>
              </a:rPr>
              <a:t>.</a:t>
            </a:r>
            <a:endParaRPr lang="fr-FR" dirty="0">
              <a:solidFill>
                <a:schemeClr val="tx1"/>
              </a:solidFill>
              <a:latin typeface="Segoe Print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99992" y="5661248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6</a:t>
            </a:r>
            <a:endParaRPr lang="fr-FR" b="1" dirty="0"/>
          </a:p>
        </p:txBody>
      </p:sp>
      <p:sp>
        <p:nvSpPr>
          <p:cNvPr id="15" name="TextBox 14"/>
          <p:cNvSpPr txBox="1"/>
          <p:nvPr/>
        </p:nvSpPr>
        <p:spPr>
          <a:xfrm rot="20314804">
            <a:off x="1334422" y="3908527"/>
            <a:ext cx="1872208" cy="46166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err="1" smtClean="0">
                <a:solidFill>
                  <a:schemeClr val="bg1"/>
                </a:solidFill>
                <a:latin typeface="Segoe Print" pitchFamily="2" charset="0"/>
              </a:rPr>
              <a:t>lunes</a:t>
            </a:r>
            <a:endParaRPr lang="fr-FR" sz="2400" b="1" dirty="0">
              <a:solidFill>
                <a:schemeClr val="bg1"/>
              </a:solidFill>
              <a:latin typeface="Segoe Print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rot="20314804">
            <a:off x="6823890" y="3865549"/>
            <a:ext cx="1872208" cy="46166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err="1" smtClean="0">
                <a:solidFill>
                  <a:schemeClr val="bg1"/>
                </a:solidFill>
                <a:latin typeface="Segoe Print" pitchFamily="2" charset="0"/>
              </a:rPr>
              <a:t>jueves</a:t>
            </a:r>
            <a:endParaRPr lang="fr-FR" sz="2400" b="1" dirty="0">
              <a:solidFill>
                <a:schemeClr val="bg1"/>
              </a:solidFill>
              <a:latin typeface="Segoe Print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 rot="20314804">
            <a:off x="1927346" y="4880411"/>
            <a:ext cx="1872208" cy="46166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err="1" smtClean="0">
                <a:solidFill>
                  <a:schemeClr val="bg1"/>
                </a:solidFill>
                <a:latin typeface="Segoe Print" pitchFamily="2" charset="0"/>
              </a:rPr>
              <a:t>jueves</a:t>
            </a:r>
            <a:endParaRPr lang="fr-FR" sz="2400" b="1" dirty="0">
              <a:solidFill>
                <a:schemeClr val="bg1"/>
              </a:solidFill>
              <a:latin typeface="Segoe Print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 rot="20314804">
            <a:off x="6535859" y="4907050"/>
            <a:ext cx="1872208" cy="46166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err="1" smtClean="0">
                <a:solidFill>
                  <a:schemeClr val="bg1"/>
                </a:solidFill>
                <a:latin typeface="Segoe Print" pitchFamily="2" charset="0"/>
              </a:rPr>
              <a:t>martes</a:t>
            </a:r>
            <a:endParaRPr lang="fr-FR" sz="2400" b="1" dirty="0">
              <a:solidFill>
                <a:schemeClr val="bg1"/>
              </a:solidFill>
              <a:latin typeface="Segoe Print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 rot="20314804">
            <a:off x="2574569" y="5915161"/>
            <a:ext cx="1872208" cy="46166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err="1" smtClean="0">
                <a:solidFill>
                  <a:schemeClr val="bg1"/>
                </a:solidFill>
                <a:latin typeface="Segoe Print" pitchFamily="2" charset="0"/>
              </a:rPr>
              <a:t>viernes</a:t>
            </a:r>
            <a:endParaRPr lang="fr-FR" sz="2400" b="1" dirty="0">
              <a:solidFill>
                <a:schemeClr val="bg1"/>
              </a:solidFill>
              <a:latin typeface="Segoe Print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 rot="20314804">
            <a:off x="6823891" y="5945023"/>
            <a:ext cx="1872208" cy="46166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err="1" smtClean="0">
                <a:solidFill>
                  <a:schemeClr val="bg1"/>
                </a:solidFill>
                <a:latin typeface="Segoe Print" pitchFamily="2" charset="0"/>
              </a:rPr>
              <a:t>miércoles</a:t>
            </a:r>
            <a:endParaRPr lang="fr-FR" sz="2400" b="1" dirty="0">
              <a:solidFill>
                <a:schemeClr val="bg1"/>
              </a:solidFill>
              <a:latin typeface="Segoe Pri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5050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46833"/>
            <a:ext cx="1282453" cy="1246829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1979712" y="260648"/>
            <a:ext cx="4248472" cy="504056"/>
          </a:xfrm>
          <a:prstGeom prst="roundRect">
            <a:avLst/>
          </a:prstGeom>
          <a:solidFill>
            <a:srgbClr val="A3E8E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 dirty="0" smtClean="0">
                <a:solidFill>
                  <a:schemeClr val="tx1"/>
                </a:solidFill>
                <a:latin typeface="Calibri"/>
                <a:cs typeface="Calibri"/>
              </a:rPr>
              <a:t>¿</a:t>
            </a:r>
            <a:r>
              <a:rPr lang="en-GB" sz="2000" dirty="0" err="1" smtClean="0">
                <a:solidFill>
                  <a:schemeClr val="tx1"/>
                </a:solidFill>
                <a:latin typeface="Calibri"/>
                <a:cs typeface="Calibri"/>
              </a:rPr>
              <a:t>Qué</a:t>
            </a:r>
            <a:r>
              <a:rPr lang="en-GB" sz="2000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  <a:latin typeface="Calibri"/>
                <a:cs typeface="Calibri"/>
              </a:rPr>
              <a:t>opinas</a:t>
            </a:r>
            <a:r>
              <a:rPr lang="en-GB" sz="2000" dirty="0" smtClean="0">
                <a:solidFill>
                  <a:schemeClr val="tx1"/>
                </a:solidFill>
                <a:latin typeface="Calibri"/>
                <a:cs typeface="Calibri"/>
              </a:rPr>
              <a:t> de </a:t>
            </a:r>
            <a:r>
              <a:rPr lang="en-GB" sz="2000" dirty="0" err="1" smtClean="0">
                <a:solidFill>
                  <a:schemeClr val="tx1"/>
                </a:solidFill>
                <a:latin typeface="Calibri"/>
                <a:cs typeface="Calibri"/>
              </a:rPr>
              <a:t>las</a:t>
            </a:r>
            <a:r>
              <a:rPr lang="en-GB" sz="2000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  <a:latin typeface="Calibri"/>
                <a:cs typeface="Calibri"/>
              </a:rPr>
              <a:t>ciencias</a:t>
            </a:r>
            <a:r>
              <a:rPr lang="en-GB" sz="2000" dirty="0" smtClean="0">
                <a:solidFill>
                  <a:schemeClr val="tx1"/>
                </a:solidFill>
                <a:latin typeface="Calibri"/>
                <a:cs typeface="Calibri"/>
              </a:rPr>
              <a:t>, </a:t>
            </a:r>
            <a:r>
              <a:rPr lang="en-GB" sz="2000" dirty="0" err="1" smtClean="0">
                <a:solidFill>
                  <a:schemeClr val="tx1"/>
                </a:solidFill>
                <a:latin typeface="Calibri"/>
                <a:cs typeface="Calibri"/>
              </a:rPr>
              <a:t>Yésica</a:t>
            </a:r>
            <a:r>
              <a:rPr lang="en-GB" sz="2000" dirty="0" smtClean="0">
                <a:solidFill>
                  <a:schemeClr val="tx1"/>
                </a:solidFill>
                <a:latin typeface="Calibri"/>
                <a:cs typeface="Calibri"/>
              </a:rPr>
              <a:t>?</a:t>
            </a:r>
            <a:endParaRPr lang="fr-FR" sz="2000" dirty="0">
              <a:solidFill>
                <a:schemeClr val="tx1"/>
              </a:solidFill>
              <a:latin typeface="Segoe Print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969079" y="870248"/>
            <a:ext cx="4248472" cy="623414"/>
          </a:xfrm>
          <a:prstGeom prst="round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 b="1" dirty="0" smtClean="0">
                <a:solidFill>
                  <a:schemeClr val="tx1"/>
                </a:solidFill>
                <a:latin typeface="Calibri"/>
                <a:cs typeface="Calibri"/>
              </a:rPr>
              <a:t>No </a:t>
            </a:r>
            <a:r>
              <a:rPr lang="en-GB" sz="2000" b="1" dirty="0" err="1" smtClean="0">
                <a:solidFill>
                  <a:schemeClr val="tx1"/>
                </a:solidFill>
                <a:latin typeface="Calibri"/>
                <a:cs typeface="Calibri"/>
              </a:rPr>
              <a:t>las</a:t>
            </a:r>
            <a:r>
              <a:rPr lang="en-GB" sz="2000" b="1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sz="2000" b="1" dirty="0" err="1" smtClean="0">
                <a:solidFill>
                  <a:schemeClr val="tx1"/>
                </a:solidFill>
                <a:latin typeface="Calibri"/>
                <a:cs typeface="Calibri"/>
              </a:rPr>
              <a:t>aguanto</a:t>
            </a:r>
            <a:r>
              <a:rPr lang="en-GB" sz="2000" dirty="0" smtClean="0">
                <a:solidFill>
                  <a:schemeClr val="tx1"/>
                </a:solidFill>
                <a:latin typeface="Calibri"/>
                <a:cs typeface="Calibri"/>
              </a:rPr>
              <a:t>.  Son </a:t>
            </a:r>
            <a:r>
              <a:rPr lang="en-GB" sz="2000" dirty="0" err="1" smtClean="0">
                <a:solidFill>
                  <a:schemeClr val="tx1"/>
                </a:solidFill>
                <a:latin typeface="Calibri"/>
                <a:cs typeface="Calibri"/>
              </a:rPr>
              <a:t>muy</a:t>
            </a:r>
            <a:r>
              <a:rPr lang="en-GB" sz="2000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  <a:latin typeface="Calibri"/>
                <a:cs typeface="Calibri"/>
              </a:rPr>
              <a:t>difíciles</a:t>
            </a:r>
            <a:r>
              <a:rPr lang="en-GB" sz="2000" dirty="0" smtClean="0">
                <a:solidFill>
                  <a:schemeClr val="tx1"/>
                </a:solidFill>
                <a:latin typeface="Calibri"/>
                <a:cs typeface="Calibri"/>
              </a:rPr>
              <a:t> y </a:t>
            </a:r>
            <a:r>
              <a:rPr lang="en-GB" sz="2000" b="1" dirty="0" smtClean="0">
                <a:solidFill>
                  <a:schemeClr val="tx1"/>
                </a:solidFill>
                <a:latin typeface="Calibri"/>
                <a:cs typeface="Calibri"/>
              </a:rPr>
              <a:t>el </a:t>
            </a:r>
            <a:r>
              <a:rPr lang="en-GB" sz="2000" b="1" dirty="0" err="1" smtClean="0">
                <a:solidFill>
                  <a:schemeClr val="tx1"/>
                </a:solidFill>
                <a:latin typeface="Calibri"/>
                <a:cs typeface="Calibri"/>
              </a:rPr>
              <a:t>profesor</a:t>
            </a:r>
            <a:r>
              <a:rPr lang="en-GB" sz="2000" b="1" dirty="0" smtClean="0">
                <a:solidFill>
                  <a:schemeClr val="tx1"/>
                </a:solidFill>
                <a:latin typeface="Calibri"/>
                <a:cs typeface="Calibri"/>
              </a:rPr>
              <a:t> no </a:t>
            </a:r>
            <a:r>
              <a:rPr lang="en-GB" sz="2000" b="1" dirty="0" err="1" smtClean="0">
                <a:solidFill>
                  <a:schemeClr val="tx1"/>
                </a:solidFill>
                <a:latin typeface="Calibri"/>
                <a:cs typeface="Calibri"/>
              </a:rPr>
              <a:t>hace</a:t>
            </a:r>
            <a:r>
              <a:rPr lang="en-GB" sz="2000" b="1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sz="2000" b="1" dirty="0" err="1" smtClean="0">
                <a:solidFill>
                  <a:schemeClr val="tx1"/>
                </a:solidFill>
                <a:latin typeface="Calibri"/>
                <a:cs typeface="Calibri"/>
              </a:rPr>
              <a:t>más</a:t>
            </a:r>
            <a:r>
              <a:rPr lang="en-GB" sz="2000" b="1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sz="2000" b="1" dirty="0" err="1" smtClean="0">
                <a:solidFill>
                  <a:schemeClr val="tx1"/>
                </a:solidFill>
                <a:latin typeface="Calibri"/>
                <a:cs typeface="Calibri"/>
              </a:rPr>
              <a:t>que</a:t>
            </a:r>
            <a:r>
              <a:rPr lang="en-GB" sz="2000" b="1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sz="2000" b="1" dirty="0" err="1" smtClean="0">
                <a:solidFill>
                  <a:schemeClr val="tx1"/>
                </a:solidFill>
                <a:latin typeface="Calibri"/>
                <a:cs typeface="Calibri"/>
              </a:rPr>
              <a:t>gritar</a:t>
            </a:r>
            <a:r>
              <a:rPr lang="en-GB" sz="2000" b="1" dirty="0" smtClean="0">
                <a:solidFill>
                  <a:schemeClr val="tx1"/>
                </a:solidFill>
                <a:latin typeface="Calibri"/>
                <a:cs typeface="Calibri"/>
              </a:rPr>
              <a:t>.</a:t>
            </a:r>
            <a:endParaRPr lang="fr-FR" sz="2000" b="1" dirty="0">
              <a:solidFill>
                <a:schemeClr val="tx1"/>
              </a:solidFill>
              <a:latin typeface="Segoe Print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05981" y="246833"/>
            <a:ext cx="3017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latin typeface="Segoe Print" pitchFamily="2" charset="0"/>
              </a:rPr>
              <a:t>1</a:t>
            </a:r>
            <a:endParaRPr lang="fr-FR" sz="3200" b="1" dirty="0">
              <a:latin typeface="Segoe Print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81235" y="1628800"/>
            <a:ext cx="4248472" cy="567186"/>
          </a:xfrm>
          <a:prstGeom prst="roundRect">
            <a:avLst/>
          </a:prstGeom>
          <a:solidFill>
            <a:srgbClr val="A3E8E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 dirty="0" smtClean="0">
                <a:solidFill>
                  <a:schemeClr val="tx1"/>
                </a:solidFill>
                <a:latin typeface="Calibri"/>
                <a:cs typeface="Calibri"/>
              </a:rPr>
              <a:t>Martín, ¿</a:t>
            </a:r>
            <a:r>
              <a:rPr lang="en-GB" sz="2000" dirty="0" err="1" smtClean="0">
                <a:solidFill>
                  <a:schemeClr val="tx1"/>
                </a:solidFill>
                <a:latin typeface="Calibri"/>
                <a:cs typeface="Calibri"/>
              </a:rPr>
              <a:t>Tienes</a:t>
            </a:r>
            <a:r>
              <a:rPr lang="en-GB" sz="2000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  <a:latin typeface="Calibri"/>
                <a:cs typeface="Calibri"/>
              </a:rPr>
              <a:t>una</a:t>
            </a:r>
            <a:r>
              <a:rPr lang="en-GB" sz="2000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  <a:latin typeface="Calibri"/>
                <a:cs typeface="Calibri"/>
              </a:rPr>
              <a:t>asignatura</a:t>
            </a:r>
            <a:r>
              <a:rPr lang="en-GB" sz="2000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  <a:latin typeface="Calibri"/>
                <a:cs typeface="Calibri"/>
              </a:rPr>
              <a:t>preferida</a:t>
            </a:r>
            <a:r>
              <a:rPr lang="en-GB" sz="2000" dirty="0" smtClean="0">
                <a:solidFill>
                  <a:schemeClr val="tx1"/>
                </a:solidFill>
                <a:latin typeface="Calibri"/>
                <a:cs typeface="Calibri"/>
              </a:rPr>
              <a:t> – o un </a:t>
            </a:r>
            <a:r>
              <a:rPr lang="en-GB" sz="2000" dirty="0" err="1" smtClean="0">
                <a:solidFill>
                  <a:schemeClr val="tx1"/>
                </a:solidFill>
                <a:latin typeface="Calibri"/>
                <a:cs typeface="Calibri"/>
              </a:rPr>
              <a:t>profesor</a:t>
            </a:r>
            <a:r>
              <a:rPr lang="en-GB" sz="2000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  <a:latin typeface="Calibri"/>
                <a:cs typeface="Calibri"/>
              </a:rPr>
              <a:t>preferido</a:t>
            </a:r>
            <a:r>
              <a:rPr lang="en-GB" sz="2000" dirty="0" smtClean="0">
                <a:solidFill>
                  <a:schemeClr val="tx1"/>
                </a:solidFill>
                <a:latin typeface="Calibri"/>
                <a:cs typeface="Calibri"/>
              </a:rPr>
              <a:t>?</a:t>
            </a:r>
            <a:endParaRPr lang="fr-FR" sz="2000" dirty="0">
              <a:solidFill>
                <a:schemeClr val="tx1"/>
              </a:solidFill>
              <a:latin typeface="Segoe Print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70602" y="2301530"/>
            <a:ext cx="4389430" cy="1127470"/>
          </a:xfrm>
          <a:prstGeom prst="round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 dirty="0" smtClean="0">
                <a:solidFill>
                  <a:schemeClr val="tx1"/>
                </a:solidFill>
                <a:latin typeface="Calibri"/>
                <a:cs typeface="Calibri"/>
              </a:rPr>
              <a:t>Me </a:t>
            </a:r>
            <a:r>
              <a:rPr lang="en-GB" sz="2000" dirty="0" err="1" smtClean="0">
                <a:solidFill>
                  <a:schemeClr val="tx1"/>
                </a:solidFill>
                <a:latin typeface="Calibri"/>
                <a:cs typeface="Calibri"/>
              </a:rPr>
              <a:t>encantan</a:t>
            </a:r>
            <a:r>
              <a:rPr lang="en-GB" sz="2000" dirty="0" smtClean="0">
                <a:solidFill>
                  <a:schemeClr val="tx1"/>
                </a:solidFill>
                <a:latin typeface="Calibri"/>
                <a:cs typeface="Calibri"/>
              </a:rPr>
              <a:t> los </a:t>
            </a:r>
            <a:r>
              <a:rPr lang="en-GB" sz="2000" dirty="0" err="1" smtClean="0">
                <a:solidFill>
                  <a:schemeClr val="tx1"/>
                </a:solidFill>
                <a:latin typeface="Calibri"/>
                <a:cs typeface="Calibri"/>
              </a:rPr>
              <a:t>idiomas</a:t>
            </a:r>
            <a:r>
              <a:rPr lang="en-GB" sz="2000" dirty="0" smtClean="0">
                <a:solidFill>
                  <a:schemeClr val="tx1"/>
                </a:solidFill>
                <a:latin typeface="Calibri"/>
                <a:cs typeface="Calibri"/>
              </a:rPr>
              <a:t>.  </a:t>
            </a:r>
            <a:r>
              <a:rPr lang="en-GB" sz="2000" b="1" dirty="0" smtClean="0">
                <a:solidFill>
                  <a:schemeClr val="tx1"/>
                </a:solidFill>
                <a:latin typeface="Calibri"/>
                <a:cs typeface="Calibri"/>
              </a:rPr>
              <a:t>Saco </a:t>
            </a:r>
            <a:r>
              <a:rPr lang="en-GB" sz="2000" b="1" dirty="0" err="1" smtClean="0">
                <a:solidFill>
                  <a:schemeClr val="tx1"/>
                </a:solidFill>
                <a:latin typeface="Calibri"/>
                <a:cs typeface="Calibri"/>
              </a:rPr>
              <a:t>buenas</a:t>
            </a:r>
            <a:r>
              <a:rPr lang="en-GB" sz="2000" b="1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sz="2000" b="1" dirty="0" err="1" smtClean="0">
                <a:solidFill>
                  <a:schemeClr val="tx1"/>
                </a:solidFill>
                <a:latin typeface="Calibri"/>
                <a:cs typeface="Calibri"/>
              </a:rPr>
              <a:t>notas</a:t>
            </a:r>
            <a:r>
              <a:rPr lang="en-GB" sz="2000" b="1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  <a:latin typeface="Calibri"/>
                <a:cs typeface="Calibri"/>
              </a:rPr>
              <a:t>porque</a:t>
            </a:r>
            <a:r>
              <a:rPr lang="en-GB" sz="2000" b="1" dirty="0" smtClean="0">
                <a:solidFill>
                  <a:schemeClr val="tx1"/>
                </a:solidFill>
                <a:latin typeface="Calibri"/>
                <a:cs typeface="Calibri"/>
              </a:rPr>
              <a:t> mi </a:t>
            </a:r>
            <a:r>
              <a:rPr lang="en-GB" sz="2000" b="1" dirty="0" err="1" smtClean="0">
                <a:solidFill>
                  <a:schemeClr val="tx1"/>
                </a:solidFill>
                <a:latin typeface="Calibri"/>
                <a:cs typeface="Calibri"/>
              </a:rPr>
              <a:t>profesor</a:t>
            </a:r>
            <a:r>
              <a:rPr lang="en-GB" sz="2000" b="1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sz="2000" b="1" dirty="0" err="1" smtClean="0">
                <a:solidFill>
                  <a:schemeClr val="tx1"/>
                </a:solidFill>
                <a:latin typeface="Calibri"/>
                <a:cs typeface="Calibri"/>
              </a:rPr>
              <a:t>explica</a:t>
            </a:r>
            <a:r>
              <a:rPr lang="en-GB" sz="2000" b="1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sz="2000" b="1" dirty="0" err="1" smtClean="0">
                <a:solidFill>
                  <a:schemeClr val="tx1"/>
                </a:solidFill>
                <a:latin typeface="Calibri"/>
                <a:cs typeface="Calibri"/>
              </a:rPr>
              <a:t>muy</a:t>
            </a:r>
            <a:r>
              <a:rPr lang="en-GB" sz="2000" b="1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sz="2000" b="1" dirty="0" err="1" smtClean="0">
                <a:solidFill>
                  <a:schemeClr val="tx1"/>
                </a:solidFill>
                <a:latin typeface="Calibri"/>
                <a:cs typeface="Calibri"/>
              </a:rPr>
              <a:t>bien</a:t>
            </a:r>
            <a:r>
              <a:rPr lang="en-GB" sz="2000" b="1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sz="2000" b="1" dirty="0" err="1" smtClean="0">
                <a:solidFill>
                  <a:schemeClr val="tx1"/>
                </a:solidFill>
                <a:latin typeface="Calibri"/>
                <a:cs typeface="Calibri"/>
              </a:rPr>
              <a:t>las</a:t>
            </a:r>
            <a:r>
              <a:rPr lang="en-GB" sz="2000" b="1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sz="2000" b="1" dirty="0" err="1" smtClean="0">
                <a:solidFill>
                  <a:schemeClr val="tx1"/>
                </a:solidFill>
                <a:latin typeface="Calibri"/>
                <a:cs typeface="Calibri"/>
              </a:rPr>
              <a:t>cosas</a:t>
            </a:r>
            <a:r>
              <a:rPr lang="en-GB" sz="2000" b="1" dirty="0" smtClean="0">
                <a:solidFill>
                  <a:schemeClr val="tx1"/>
                </a:solidFill>
                <a:latin typeface="Calibri"/>
                <a:cs typeface="Calibri"/>
              </a:rPr>
              <a:t>.  Me </a:t>
            </a:r>
            <a:r>
              <a:rPr lang="en-GB" sz="2000" b="1" dirty="0" err="1" smtClean="0">
                <a:solidFill>
                  <a:schemeClr val="tx1"/>
                </a:solidFill>
                <a:latin typeface="Calibri"/>
                <a:cs typeface="Calibri"/>
              </a:rPr>
              <a:t>ayuda</a:t>
            </a:r>
            <a:r>
              <a:rPr lang="en-GB" sz="2000" b="1" dirty="0" smtClean="0">
                <a:solidFill>
                  <a:schemeClr val="tx1"/>
                </a:solidFill>
                <a:latin typeface="Calibri"/>
                <a:cs typeface="Calibri"/>
              </a:rPr>
              <a:t> mucho.</a:t>
            </a:r>
            <a:endParaRPr lang="fr-FR" sz="2000" b="1" dirty="0">
              <a:solidFill>
                <a:schemeClr val="tx1"/>
              </a:solidFill>
              <a:latin typeface="Segoe Print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496" y="1556792"/>
            <a:ext cx="3017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latin typeface="Segoe Print" pitchFamily="2" charset="0"/>
              </a:rPr>
              <a:t>2</a:t>
            </a:r>
            <a:endParaRPr lang="fr-FR" sz="3200" b="1" dirty="0">
              <a:latin typeface="Segoe Print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233763" y="1628800"/>
            <a:ext cx="3802733" cy="567186"/>
          </a:xfrm>
          <a:prstGeom prst="roundRect">
            <a:avLst/>
          </a:prstGeom>
          <a:solidFill>
            <a:srgbClr val="A3E8E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 dirty="0" smtClean="0">
                <a:solidFill>
                  <a:schemeClr val="tx1"/>
                </a:solidFill>
                <a:latin typeface="Calibri"/>
                <a:cs typeface="Calibri"/>
              </a:rPr>
              <a:t>¿</a:t>
            </a:r>
            <a:r>
              <a:rPr lang="en-GB" sz="2000" dirty="0" err="1" smtClean="0">
                <a:solidFill>
                  <a:schemeClr val="tx1"/>
                </a:solidFill>
                <a:latin typeface="Calibri"/>
                <a:cs typeface="Calibri"/>
              </a:rPr>
              <a:t>Qué</a:t>
            </a:r>
            <a:r>
              <a:rPr lang="en-GB" sz="2000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  <a:latin typeface="Calibri"/>
                <a:cs typeface="Calibri"/>
              </a:rPr>
              <a:t>piensas</a:t>
            </a:r>
            <a:r>
              <a:rPr lang="en-GB" sz="2000" dirty="0" smtClean="0">
                <a:solidFill>
                  <a:schemeClr val="tx1"/>
                </a:solidFill>
                <a:latin typeface="Calibri"/>
                <a:cs typeface="Calibri"/>
              </a:rPr>
              <a:t> de la </a:t>
            </a:r>
            <a:r>
              <a:rPr lang="en-GB" sz="2000" dirty="0" err="1" smtClean="0">
                <a:solidFill>
                  <a:schemeClr val="tx1"/>
                </a:solidFill>
                <a:latin typeface="Calibri"/>
                <a:cs typeface="Calibri"/>
              </a:rPr>
              <a:t>historia</a:t>
            </a:r>
            <a:r>
              <a:rPr lang="en-GB" sz="2000" dirty="0" smtClean="0">
                <a:solidFill>
                  <a:schemeClr val="tx1"/>
                </a:solidFill>
                <a:latin typeface="Calibri"/>
                <a:cs typeface="Calibri"/>
              </a:rPr>
              <a:t> y la </a:t>
            </a:r>
            <a:r>
              <a:rPr lang="en-GB" sz="2000" dirty="0" err="1" smtClean="0">
                <a:solidFill>
                  <a:schemeClr val="tx1"/>
                </a:solidFill>
                <a:latin typeface="Calibri"/>
                <a:cs typeface="Calibri"/>
              </a:rPr>
              <a:t>geografía</a:t>
            </a:r>
            <a:r>
              <a:rPr lang="en-GB" sz="2000" dirty="0" smtClean="0">
                <a:solidFill>
                  <a:schemeClr val="tx1"/>
                </a:solidFill>
                <a:latin typeface="Calibri"/>
                <a:cs typeface="Calibri"/>
              </a:rPr>
              <a:t>, </a:t>
            </a:r>
            <a:r>
              <a:rPr lang="en-GB" sz="2000" dirty="0" err="1" smtClean="0">
                <a:solidFill>
                  <a:schemeClr val="tx1"/>
                </a:solidFill>
                <a:latin typeface="Calibri"/>
                <a:cs typeface="Calibri"/>
              </a:rPr>
              <a:t>Yésica</a:t>
            </a:r>
            <a:r>
              <a:rPr lang="en-GB" sz="2000" dirty="0" smtClean="0">
                <a:solidFill>
                  <a:schemeClr val="tx1"/>
                </a:solidFill>
                <a:latin typeface="Calibri"/>
                <a:cs typeface="Calibri"/>
              </a:rPr>
              <a:t>?</a:t>
            </a:r>
            <a:endParaRPr lang="fr-FR" sz="2000" dirty="0">
              <a:solidFill>
                <a:schemeClr val="tx1"/>
              </a:solidFill>
              <a:latin typeface="Segoe Print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223130" y="2301530"/>
            <a:ext cx="3813366" cy="1127470"/>
          </a:xfrm>
          <a:prstGeom prst="round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 b="1" dirty="0" smtClean="0">
                <a:solidFill>
                  <a:schemeClr val="tx1"/>
                </a:solidFill>
                <a:latin typeface="Calibri"/>
                <a:cs typeface="Calibri"/>
              </a:rPr>
              <a:t>No </a:t>
            </a:r>
            <a:r>
              <a:rPr lang="en-GB" sz="2000" b="1" dirty="0" err="1" smtClean="0">
                <a:solidFill>
                  <a:schemeClr val="tx1"/>
                </a:solidFill>
                <a:latin typeface="Calibri"/>
                <a:cs typeface="Calibri"/>
              </a:rPr>
              <a:t>están</a:t>
            </a:r>
            <a:r>
              <a:rPr lang="en-GB" sz="2000" b="1" dirty="0" smtClean="0">
                <a:solidFill>
                  <a:schemeClr val="tx1"/>
                </a:solidFill>
                <a:latin typeface="Calibri"/>
                <a:cs typeface="Calibri"/>
              </a:rPr>
              <a:t> mal.  </a:t>
            </a:r>
            <a:r>
              <a:rPr lang="en-GB" sz="2000" dirty="0" smtClean="0">
                <a:solidFill>
                  <a:schemeClr val="tx1"/>
                </a:solidFill>
                <a:latin typeface="Calibri"/>
                <a:cs typeface="Calibri"/>
              </a:rPr>
              <a:t>El </a:t>
            </a:r>
            <a:r>
              <a:rPr lang="en-GB" sz="2000" dirty="0" err="1" smtClean="0">
                <a:solidFill>
                  <a:schemeClr val="tx1"/>
                </a:solidFill>
                <a:latin typeface="Calibri"/>
                <a:cs typeface="Calibri"/>
              </a:rPr>
              <a:t>Señor</a:t>
            </a:r>
            <a:r>
              <a:rPr lang="en-GB" sz="2000" dirty="0" smtClean="0">
                <a:solidFill>
                  <a:schemeClr val="tx1"/>
                </a:solidFill>
                <a:latin typeface="Calibri"/>
                <a:cs typeface="Calibri"/>
              </a:rPr>
              <a:t> Montoya </a:t>
            </a:r>
            <a:r>
              <a:rPr lang="en-GB" sz="2000" b="1" dirty="0" err="1" smtClean="0">
                <a:solidFill>
                  <a:schemeClr val="tx1"/>
                </a:solidFill>
                <a:latin typeface="Calibri"/>
                <a:cs typeface="Calibri"/>
              </a:rPr>
              <a:t>enseña</a:t>
            </a:r>
            <a:r>
              <a:rPr lang="en-GB" sz="2000" b="1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sz="2000" b="1" dirty="0" err="1" smtClean="0">
                <a:solidFill>
                  <a:schemeClr val="tx1"/>
                </a:solidFill>
                <a:latin typeface="Calibri"/>
                <a:cs typeface="Calibri"/>
              </a:rPr>
              <a:t>bien</a:t>
            </a:r>
            <a:r>
              <a:rPr lang="en-GB" sz="2000" b="1" dirty="0" smtClean="0">
                <a:solidFill>
                  <a:schemeClr val="tx1"/>
                </a:solidFill>
                <a:latin typeface="Calibri"/>
                <a:cs typeface="Calibri"/>
              </a:rPr>
              <a:t>, </a:t>
            </a:r>
            <a:r>
              <a:rPr lang="en-GB" sz="2000" dirty="0" err="1" smtClean="0">
                <a:solidFill>
                  <a:schemeClr val="tx1"/>
                </a:solidFill>
                <a:latin typeface="Calibri"/>
                <a:cs typeface="Calibri"/>
              </a:rPr>
              <a:t>pero</a:t>
            </a:r>
            <a:r>
              <a:rPr lang="en-GB" sz="2000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sz="2000" b="1" dirty="0" err="1" smtClean="0">
                <a:solidFill>
                  <a:schemeClr val="tx1"/>
                </a:solidFill>
                <a:latin typeface="Calibri"/>
                <a:cs typeface="Calibri"/>
              </a:rPr>
              <a:t>nos</a:t>
            </a:r>
            <a:r>
              <a:rPr lang="en-GB" sz="2000" b="1" dirty="0" smtClean="0">
                <a:solidFill>
                  <a:schemeClr val="tx1"/>
                </a:solidFill>
                <a:latin typeface="Calibri"/>
                <a:cs typeface="Calibri"/>
              </a:rPr>
              <a:t> pone </a:t>
            </a:r>
            <a:r>
              <a:rPr lang="en-GB" sz="2000" b="1" dirty="0" err="1" smtClean="0">
                <a:solidFill>
                  <a:schemeClr val="tx1"/>
                </a:solidFill>
                <a:latin typeface="Calibri"/>
                <a:cs typeface="Calibri"/>
              </a:rPr>
              <a:t>demasiados</a:t>
            </a:r>
            <a:r>
              <a:rPr lang="en-GB" sz="2000" b="1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sz="2000" b="1" dirty="0" err="1" smtClean="0">
                <a:solidFill>
                  <a:schemeClr val="tx1"/>
                </a:solidFill>
                <a:latin typeface="Calibri"/>
                <a:cs typeface="Calibri"/>
              </a:rPr>
              <a:t>deberes</a:t>
            </a:r>
            <a:r>
              <a:rPr lang="en-GB" sz="2000" b="1" dirty="0" smtClean="0">
                <a:solidFill>
                  <a:schemeClr val="tx1"/>
                </a:solidFill>
                <a:latin typeface="Calibri"/>
                <a:cs typeface="Calibri"/>
              </a:rPr>
              <a:t>.</a:t>
            </a:r>
            <a:endParaRPr lang="fr-FR" sz="2000" b="1" dirty="0">
              <a:solidFill>
                <a:schemeClr val="tx1"/>
              </a:solidFill>
              <a:latin typeface="Segoe Print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88024" y="1556792"/>
            <a:ext cx="3017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latin typeface="Segoe Print" pitchFamily="2" charset="0"/>
              </a:rPr>
              <a:t>3</a:t>
            </a:r>
            <a:endParaRPr lang="fr-FR" sz="3200" b="1" dirty="0">
              <a:latin typeface="Segoe Print" pitchFamily="2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81235" y="3573016"/>
            <a:ext cx="3802733" cy="567186"/>
          </a:xfrm>
          <a:prstGeom prst="roundRect">
            <a:avLst/>
          </a:prstGeom>
          <a:solidFill>
            <a:srgbClr val="A3E8E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 dirty="0" smtClean="0">
                <a:solidFill>
                  <a:schemeClr val="tx1"/>
                </a:solidFill>
                <a:latin typeface="Calibri"/>
                <a:cs typeface="Calibri"/>
              </a:rPr>
              <a:t>Y </a:t>
            </a:r>
            <a:r>
              <a:rPr lang="en-GB" sz="2000" dirty="0" err="1" smtClean="0">
                <a:solidFill>
                  <a:schemeClr val="tx1"/>
                </a:solidFill>
                <a:latin typeface="Calibri"/>
                <a:cs typeface="Calibri"/>
              </a:rPr>
              <a:t>tú</a:t>
            </a:r>
            <a:r>
              <a:rPr lang="en-GB" sz="2000" dirty="0" smtClean="0">
                <a:solidFill>
                  <a:schemeClr val="tx1"/>
                </a:solidFill>
                <a:latin typeface="Calibri"/>
                <a:cs typeface="Calibri"/>
              </a:rPr>
              <a:t>, ¿</a:t>
            </a:r>
            <a:r>
              <a:rPr lang="en-GB" sz="2000" dirty="0" err="1" smtClean="0">
                <a:solidFill>
                  <a:schemeClr val="tx1"/>
                </a:solidFill>
                <a:latin typeface="Calibri"/>
                <a:cs typeface="Calibri"/>
              </a:rPr>
              <a:t>Qué</a:t>
            </a:r>
            <a:r>
              <a:rPr lang="en-GB" sz="2000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  <a:latin typeface="Calibri"/>
                <a:cs typeface="Calibri"/>
              </a:rPr>
              <a:t>opinas</a:t>
            </a:r>
            <a:r>
              <a:rPr lang="en-GB" sz="2000" dirty="0" smtClean="0">
                <a:solidFill>
                  <a:schemeClr val="tx1"/>
                </a:solidFill>
                <a:latin typeface="Calibri"/>
                <a:cs typeface="Calibri"/>
              </a:rPr>
              <a:t>, Martín?</a:t>
            </a:r>
            <a:endParaRPr lang="fr-FR" sz="2000" dirty="0">
              <a:solidFill>
                <a:schemeClr val="tx1"/>
              </a:solidFill>
              <a:latin typeface="Segoe Print" pitchFamily="2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70602" y="4245746"/>
            <a:ext cx="3813366" cy="1631526"/>
          </a:xfrm>
          <a:prstGeom prst="round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 b="1" dirty="0" err="1" smtClean="0">
                <a:solidFill>
                  <a:schemeClr val="tx1"/>
                </a:solidFill>
                <a:latin typeface="Calibri"/>
                <a:cs typeface="Calibri"/>
              </a:rPr>
              <a:t>Estoy</a:t>
            </a:r>
            <a:r>
              <a:rPr lang="en-GB" sz="2000" b="1" dirty="0" smtClean="0">
                <a:solidFill>
                  <a:schemeClr val="tx1"/>
                </a:solidFill>
                <a:latin typeface="Calibri"/>
                <a:cs typeface="Calibri"/>
              </a:rPr>
              <a:t> de </a:t>
            </a:r>
            <a:r>
              <a:rPr lang="en-GB" sz="2000" b="1" dirty="0" err="1" smtClean="0">
                <a:solidFill>
                  <a:schemeClr val="tx1"/>
                </a:solidFill>
                <a:latin typeface="Calibri"/>
                <a:cs typeface="Calibri"/>
              </a:rPr>
              <a:t>acuerdo</a:t>
            </a:r>
            <a:r>
              <a:rPr lang="en-GB" sz="2000" b="1" dirty="0" smtClean="0">
                <a:solidFill>
                  <a:schemeClr val="tx1"/>
                </a:solidFill>
                <a:latin typeface="Calibri"/>
                <a:cs typeface="Calibri"/>
              </a:rPr>
              <a:t> con </a:t>
            </a:r>
            <a:r>
              <a:rPr lang="en-GB" sz="2000" dirty="0" err="1" smtClean="0">
                <a:solidFill>
                  <a:schemeClr val="tx1"/>
                </a:solidFill>
                <a:latin typeface="Calibri"/>
                <a:cs typeface="Calibri"/>
              </a:rPr>
              <a:t>Yésica</a:t>
            </a:r>
            <a:r>
              <a:rPr lang="en-GB" sz="2000" dirty="0" smtClean="0">
                <a:solidFill>
                  <a:schemeClr val="tx1"/>
                </a:solidFill>
                <a:latin typeface="Calibri"/>
                <a:cs typeface="Calibri"/>
              </a:rPr>
              <a:t>.  </a:t>
            </a:r>
            <a:r>
              <a:rPr lang="en-GB" sz="2000" dirty="0" err="1" smtClean="0">
                <a:solidFill>
                  <a:schemeClr val="tx1"/>
                </a:solidFill>
                <a:latin typeface="Calibri"/>
                <a:cs typeface="Calibri"/>
              </a:rPr>
              <a:t>Considero</a:t>
            </a:r>
            <a:r>
              <a:rPr lang="en-GB" sz="2000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  <a:latin typeface="Calibri"/>
                <a:cs typeface="Calibri"/>
              </a:rPr>
              <a:t>que</a:t>
            </a:r>
            <a:r>
              <a:rPr lang="en-GB" sz="2000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  <a:latin typeface="Calibri"/>
                <a:cs typeface="Calibri"/>
              </a:rPr>
              <a:t>estas</a:t>
            </a:r>
            <a:r>
              <a:rPr lang="en-GB" sz="2000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  <a:latin typeface="Calibri"/>
                <a:cs typeface="Calibri"/>
              </a:rPr>
              <a:t>asignaturas</a:t>
            </a:r>
            <a:r>
              <a:rPr lang="en-GB" sz="2000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  <a:latin typeface="Calibri"/>
                <a:cs typeface="Calibri"/>
              </a:rPr>
              <a:t>están</a:t>
            </a:r>
            <a:r>
              <a:rPr lang="en-GB" sz="2000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  <a:latin typeface="Calibri"/>
                <a:cs typeface="Calibri"/>
              </a:rPr>
              <a:t>bien</a:t>
            </a:r>
            <a:r>
              <a:rPr lang="en-GB" sz="2000" dirty="0" smtClean="0">
                <a:solidFill>
                  <a:schemeClr val="tx1"/>
                </a:solidFill>
                <a:latin typeface="Calibri"/>
                <a:cs typeface="Calibri"/>
              </a:rPr>
              <a:t>, </a:t>
            </a:r>
            <a:r>
              <a:rPr lang="en-GB" sz="2000" dirty="0" err="1" smtClean="0">
                <a:solidFill>
                  <a:schemeClr val="tx1"/>
                </a:solidFill>
                <a:latin typeface="Calibri"/>
                <a:cs typeface="Calibri"/>
              </a:rPr>
              <a:t>pero</a:t>
            </a:r>
            <a:r>
              <a:rPr lang="en-GB" sz="2000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  <a:latin typeface="Calibri"/>
                <a:cs typeface="Calibri"/>
              </a:rPr>
              <a:t>que</a:t>
            </a:r>
            <a:r>
              <a:rPr lang="en-GB" sz="2000" dirty="0" smtClean="0">
                <a:solidFill>
                  <a:schemeClr val="tx1"/>
                </a:solidFill>
                <a:latin typeface="Calibri"/>
                <a:cs typeface="Calibri"/>
              </a:rPr>
              <a:t> el </a:t>
            </a:r>
            <a:r>
              <a:rPr lang="en-GB" sz="2000" dirty="0" err="1" smtClean="0">
                <a:solidFill>
                  <a:schemeClr val="tx1"/>
                </a:solidFill>
                <a:latin typeface="Calibri"/>
                <a:cs typeface="Calibri"/>
              </a:rPr>
              <a:t>profesor</a:t>
            </a:r>
            <a:r>
              <a:rPr lang="en-GB" sz="2000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sz="2000" b="1" dirty="0" err="1" smtClean="0">
                <a:solidFill>
                  <a:schemeClr val="tx1"/>
                </a:solidFill>
                <a:latin typeface="Calibri"/>
                <a:cs typeface="Calibri"/>
              </a:rPr>
              <a:t>nos</a:t>
            </a:r>
            <a:r>
              <a:rPr lang="en-GB" sz="2000" b="1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sz="2000" b="1" dirty="0" err="1" smtClean="0">
                <a:solidFill>
                  <a:schemeClr val="tx1"/>
                </a:solidFill>
                <a:latin typeface="Calibri"/>
                <a:cs typeface="Calibri"/>
              </a:rPr>
              <a:t>hace</a:t>
            </a:r>
            <a:r>
              <a:rPr lang="en-GB" sz="2000" b="1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sz="2000" b="1" dirty="0" err="1" smtClean="0">
                <a:solidFill>
                  <a:schemeClr val="tx1"/>
                </a:solidFill>
                <a:latin typeface="Calibri"/>
                <a:cs typeface="Calibri"/>
              </a:rPr>
              <a:t>escribir</a:t>
            </a:r>
            <a:r>
              <a:rPr lang="en-GB" sz="2000" b="1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sz="2000" b="1" dirty="0" err="1" smtClean="0">
                <a:solidFill>
                  <a:schemeClr val="tx1"/>
                </a:solidFill>
                <a:latin typeface="Calibri"/>
                <a:cs typeface="Calibri"/>
              </a:rPr>
              <a:t>demasiado</a:t>
            </a:r>
            <a:r>
              <a:rPr lang="en-GB" sz="2000" b="1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sz="2000" dirty="0" smtClean="0">
                <a:solidFill>
                  <a:schemeClr val="tx1"/>
                </a:solidFill>
                <a:latin typeface="Calibri"/>
                <a:cs typeface="Calibri"/>
              </a:rPr>
              <a:t>y </a:t>
            </a:r>
            <a:r>
              <a:rPr lang="en-GB" sz="2000" dirty="0" err="1" smtClean="0">
                <a:solidFill>
                  <a:schemeClr val="tx1"/>
                </a:solidFill>
                <a:latin typeface="Calibri"/>
                <a:cs typeface="Calibri"/>
              </a:rPr>
              <a:t>es</a:t>
            </a:r>
            <a:r>
              <a:rPr lang="en-GB" sz="2000" dirty="0" smtClean="0">
                <a:solidFill>
                  <a:schemeClr val="tx1"/>
                </a:solidFill>
                <a:latin typeface="Calibri"/>
                <a:cs typeface="Calibri"/>
              </a:rPr>
              <a:t> en </a:t>
            </a:r>
            <a:r>
              <a:rPr lang="en-GB" sz="2000" dirty="0" err="1" smtClean="0">
                <a:solidFill>
                  <a:schemeClr val="tx1"/>
                </a:solidFill>
                <a:latin typeface="Calibri"/>
                <a:cs typeface="Calibri"/>
              </a:rPr>
              <a:t>realidad</a:t>
            </a:r>
            <a:r>
              <a:rPr lang="en-GB" sz="2000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  <a:latin typeface="Calibri"/>
                <a:cs typeface="Calibri"/>
              </a:rPr>
              <a:t>bastante</a:t>
            </a:r>
            <a:r>
              <a:rPr lang="en-GB" sz="2000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  <a:latin typeface="Calibri"/>
                <a:cs typeface="Calibri"/>
              </a:rPr>
              <a:t>aburrido</a:t>
            </a:r>
            <a:r>
              <a:rPr lang="en-GB" sz="2000" dirty="0" smtClean="0">
                <a:solidFill>
                  <a:schemeClr val="tx1"/>
                </a:solidFill>
                <a:latin typeface="Calibri"/>
                <a:cs typeface="Calibri"/>
              </a:rPr>
              <a:t>.</a:t>
            </a:r>
            <a:endParaRPr lang="fr-FR" sz="2000" dirty="0">
              <a:solidFill>
                <a:schemeClr val="tx1"/>
              </a:solidFill>
              <a:latin typeface="Segoe Print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496" y="3501008"/>
            <a:ext cx="3017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latin typeface="Segoe Print" pitchFamily="2" charset="0"/>
              </a:rPr>
              <a:t>4</a:t>
            </a:r>
            <a:endParaRPr lang="fr-FR" sz="3200" b="1" dirty="0">
              <a:latin typeface="Segoe Print" pitchFamily="2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4945731" y="3725416"/>
            <a:ext cx="3802733" cy="567186"/>
          </a:xfrm>
          <a:prstGeom prst="roundRect">
            <a:avLst/>
          </a:prstGeom>
          <a:solidFill>
            <a:srgbClr val="A3E8E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 dirty="0" err="1" smtClean="0">
                <a:solidFill>
                  <a:schemeClr val="tx1"/>
                </a:solidFill>
                <a:latin typeface="Calibri"/>
                <a:cs typeface="Calibri"/>
              </a:rPr>
              <a:t>Entonces</a:t>
            </a:r>
            <a:r>
              <a:rPr lang="en-GB" sz="2000" dirty="0" smtClean="0">
                <a:solidFill>
                  <a:schemeClr val="tx1"/>
                </a:solidFill>
                <a:latin typeface="Calibri"/>
                <a:cs typeface="Calibri"/>
              </a:rPr>
              <a:t>, ¿</a:t>
            </a:r>
            <a:r>
              <a:rPr lang="en-GB" sz="2000" dirty="0" err="1" smtClean="0">
                <a:solidFill>
                  <a:schemeClr val="tx1"/>
                </a:solidFill>
                <a:latin typeface="Calibri"/>
                <a:cs typeface="Calibri"/>
              </a:rPr>
              <a:t>Crees</a:t>
            </a:r>
            <a:r>
              <a:rPr lang="en-GB" sz="2000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  <a:latin typeface="Calibri"/>
                <a:cs typeface="Calibri"/>
              </a:rPr>
              <a:t>tú</a:t>
            </a:r>
            <a:r>
              <a:rPr lang="en-GB" sz="2000" dirty="0" smtClean="0">
                <a:solidFill>
                  <a:schemeClr val="tx1"/>
                </a:solidFill>
                <a:latin typeface="Calibri"/>
                <a:cs typeface="Calibri"/>
              </a:rPr>
              <a:t>, </a:t>
            </a:r>
            <a:r>
              <a:rPr lang="en-GB" sz="2000" dirty="0" err="1" smtClean="0">
                <a:solidFill>
                  <a:schemeClr val="tx1"/>
                </a:solidFill>
                <a:latin typeface="Calibri"/>
                <a:cs typeface="Calibri"/>
              </a:rPr>
              <a:t>Yésica</a:t>
            </a:r>
            <a:r>
              <a:rPr lang="en-GB" sz="2000" dirty="0" smtClean="0">
                <a:solidFill>
                  <a:schemeClr val="tx1"/>
                </a:solidFill>
                <a:latin typeface="Calibri"/>
                <a:cs typeface="Calibri"/>
              </a:rPr>
              <a:t>, </a:t>
            </a:r>
            <a:r>
              <a:rPr lang="en-GB" sz="2000" dirty="0" err="1" smtClean="0">
                <a:solidFill>
                  <a:schemeClr val="tx1"/>
                </a:solidFill>
                <a:latin typeface="Calibri"/>
                <a:cs typeface="Calibri"/>
              </a:rPr>
              <a:t>que</a:t>
            </a:r>
            <a:r>
              <a:rPr lang="en-GB" sz="2000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  <a:latin typeface="Calibri"/>
                <a:cs typeface="Calibri"/>
              </a:rPr>
              <a:t>nuestro</a:t>
            </a:r>
            <a:r>
              <a:rPr lang="en-GB" sz="2000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  <a:latin typeface="Calibri"/>
                <a:cs typeface="Calibri"/>
              </a:rPr>
              <a:t>cole</a:t>
            </a:r>
            <a:r>
              <a:rPr lang="en-GB" sz="2000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  <a:latin typeface="Calibri"/>
                <a:cs typeface="Calibri"/>
              </a:rPr>
              <a:t>es</a:t>
            </a:r>
            <a:r>
              <a:rPr lang="en-GB" sz="2000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  <a:latin typeface="Calibri"/>
                <a:cs typeface="Calibri"/>
              </a:rPr>
              <a:t>bueno</a:t>
            </a:r>
            <a:r>
              <a:rPr lang="en-GB" sz="2000" dirty="0" smtClean="0">
                <a:solidFill>
                  <a:schemeClr val="tx1"/>
                </a:solidFill>
                <a:latin typeface="Calibri"/>
                <a:cs typeface="Calibri"/>
              </a:rPr>
              <a:t>?</a:t>
            </a:r>
            <a:endParaRPr lang="fr-FR" sz="2000" dirty="0">
              <a:solidFill>
                <a:schemeClr val="tx1"/>
              </a:solidFill>
              <a:latin typeface="Segoe Print" pitchFamily="2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4935098" y="4398146"/>
            <a:ext cx="3813366" cy="1631526"/>
          </a:xfrm>
          <a:prstGeom prst="round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 dirty="0" err="1" smtClean="0">
                <a:solidFill>
                  <a:schemeClr val="tx1"/>
                </a:solidFill>
                <a:latin typeface="Calibri"/>
                <a:cs typeface="Calibri"/>
              </a:rPr>
              <a:t>Pues</a:t>
            </a:r>
            <a:r>
              <a:rPr lang="en-GB" sz="2000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  <a:latin typeface="Calibri"/>
                <a:cs typeface="Calibri"/>
              </a:rPr>
              <a:t>sí</a:t>
            </a:r>
            <a:r>
              <a:rPr lang="en-GB" sz="2000" b="1" dirty="0" smtClean="0">
                <a:solidFill>
                  <a:schemeClr val="tx1"/>
                </a:solidFill>
                <a:latin typeface="Calibri"/>
                <a:cs typeface="Calibri"/>
              </a:rPr>
              <a:t>.  </a:t>
            </a:r>
            <a:r>
              <a:rPr lang="en-GB" sz="2000" b="1" dirty="0" err="1" smtClean="0">
                <a:solidFill>
                  <a:schemeClr val="tx1"/>
                </a:solidFill>
                <a:latin typeface="Calibri"/>
                <a:cs typeface="Calibri"/>
              </a:rPr>
              <a:t>Nos</a:t>
            </a:r>
            <a:r>
              <a:rPr lang="en-GB" sz="2000" b="1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sz="2000" b="1" dirty="0" err="1" smtClean="0">
                <a:solidFill>
                  <a:schemeClr val="tx1"/>
                </a:solidFill>
                <a:latin typeface="Calibri"/>
                <a:cs typeface="Calibri"/>
              </a:rPr>
              <a:t>hacen</a:t>
            </a:r>
            <a:r>
              <a:rPr lang="en-GB" sz="2000" b="1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sz="2000" b="1" dirty="0" err="1" smtClean="0">
                <a:solidFill>
                  <a:schemeClr val="tx1"/>
                </a:solidFill>
                <a:latin typeface="Calibri"/>
                <a:cs typeface="Calibri"/>
              </a:rPr>
              <a:t>trabajar</a:t>
            </a:r>
            <a:r>
              <a:rPr lang="en-GB" sz="2000" b="1" dirty="0" smtClean="0">
                <a:solidFill>
                  <a:schemeClr val="tx1"/>
                </a:solidFill>
                <a:latin typeface="Calibri"/>
                <a:cs typeface="Calibri"/>
              </a:rPr>
              <a:t> mucho </a:t>
            </a:r>
            <a:r>
              <a:rPr lang="en-GB" sz="2000" dirty="0" smtClean="0">
                <a:solidFill>
                  <a:schemeClr val="tx1"/>
                </a:solidFill>
                <a:latin typeface="Calibri"/>
                <a:cs typeface="Calibri"/>
              </a:rPr>
              <a:t>y </a:t>
            </a:r>
            <a:r>
              <a:rPr lang="en-GB" sz="2000" dirty="0" err="1" smtClean="0">
                <a:solidFill>
                  <a:schemeClr val="tx1"/>
                </a:solidFill>
                <a:latin typeface="Calibri"/>
                <a:cs typeface="Calibri"/>
              </a:rPr>
              <a:t>así</a:t>
            </a:r>
            <a:r>
              <a:rPr lang="en-GB" sz="2000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sz="2000" b="1" dirty="0" err="1" smtClean="0">
                <a:solidFill>
                  <a:schemeClr val="tx1"/>
                </a:solidFill>
                <a:latin typeface="Calibri"/>
                <a:cs typeface="Calibri"/>
              </a:rPr>
              <a:t>aproabaremos</a:t>
            </a:r>
            <a:r>
              <a:rPr lang="en-GB" sz="2000" b="1" dirty="0" smtClean="0">
                <a:solidFill>
                  <a:schemeClr val="tx1"/>
                </a:solidFill>
                <a:latin typeface="Calibri"/>
                <a:cs typeface="Calibri"/>
              </a:rPr>
              <a:t> los </a:t>
            </a:r>
            <a:r>
              <a:rPr lang="en-GB" sz="2000" b="1" dirty="0" err="1" smtClean="0">
                <a:solidFill>
                  <a:schemeClr val="tx1"/>
                </a:solidFill>
                <a:latin typeface="Calibri"/>
                <a:cs typeface="Calibri"/>
              </a:rPr>
              <a:t>exámenes</a:t>
            </a:r>
            <a:r>
              <a:rPr lang="en-GB" sz="2000" b="1" dirty="0" smtClean="0">
                <a:solidFill>
                  <a:schemeClr val="tx1"/>
                </a:solidFill>
                <a:latin typeface="Calibri"/>
                <a:cs typeface="Calibri"/>
              </a:rPr>
              <a:t>, </a:t>
            </a:r>
            <a:r>
              <a:rPr lang="en-GB" sz="2000" dirty="0" err="1" smtClean="0">
                <a:solidFill>
                  <a:schemeClr val="tx1"/>
                </a:solidFill>
                <a:latin typeface="Calibri"/>
                <a:cs typeface="Calibri"/>
              </a:rPr>
              <a:t>que</a:t>
            </a:r>
            <a:r>
              <a:rPr lang="en-GB" sz="2000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  <a:latin typeface="Calibri"/>
                <a:cs typeface="Calibri"/>
              </a:rPr>
              <a:t>es</a:t>
            </a:r>
            <a:r>
              <a:rPr lang="en-GB" sz="2000" dirty="0" smtClean="0">
                <a:solidFill>
                  <a:schemeClr val="tx1"/>
                </a:solidFill>
                <a:latin typeface="Calibri"/>
                <a:cs typeface="Calibri"/>
              </a:rPr>
              <a:t> lo </a:t>
            </a:r>
            <a:r>
              <a:rPr lang="en-GB" sz="2000" dirty="0" err="1" smtClean="0">
                <a:solidFill>
                  <a:schemeClr val="tx1"/>
                </a:solidFill>
                <a:latin typeface="Calibri"/>
                <a:cs typeface="Calibri"/>
              </a:rPr>
              <a:t>importante</a:t>
            </a:r>
            <a:r>
              <a:rPr lang="en-GB" sz="2000" dirty="0" smtClean="0">
                <a:solidFill>
                  <a:schemeClr val="tx1"/>
                </a:solidFill>
                <a:latin typeface="Calibri"/>
                <a:cs typeface="Calibri"/>
              </a:rPr>
              <a:t>.  </a:t>
            </a:r>
            <a:r>
              <a:rPr lang="en-GB" sz="2000" dirty="0" err="1" smtClean="0">
                <a:solidFill>
                  <a:schemeClr val="tx1"/>
                </a:solidFill>
                <a:latin typeface="Calibri"/>
                <a:cs typeface="Calibri"/>
              </a:rPr>
              <a:t>Creo</a:t>
            </a:r>
            <a:r>
              <a:rPr lang="en-GB" sz="2000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  <a:latin typeface="Calibri"/>
                <a:cs typeface="Calibri"/>
              </a:rPr>
              <a:t>que</a:t>
            </a:r>
            <a:r>
              <a:rPr lang="en-GB" sz="2000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sz="2000" b="1" dirty="0" err="1" smtClean="0">
                <a:solidFill>
                  <a:schemeClr val="tx1"/>
                </a:solidFill>
                <a:latin typeface="Calibri"/>
                <a:cs typeface="Calibri"/>
              </a:rPr>
              <a:t>tienes</a:t>
            </a:r>
            <a:r>
              <a:rPr lang="en-GB" sz="2000" b="1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sz="2000" b="1" dirty="0" err="1" smtClean="0">
                <a:solidFill>
                  <a:schemeClr val="tx1"/>
                </a:solidFill>
                <a:latin typeface="Calibri"/>
                <a:cs typeface="Calibri"/>
              </a:rPr>
              <a:t>razón</a:t>
            </a:r>
            <a:r>
              <a:rPr lang="en-GB" sz="2000" b="1" dirty="0" smtClean="0">
                <a:solidFill>
                  <a:schemeClr val="tx1"/>
                </a:solidFill>
                <a:latin typeface="Calibri"/>
                <a:cs typeface="Calibri"/>
              </a:rPr>
              <a:t>.</a:t>
            </a:r>
            <a:endParaRPr lang="fr-FR" sz="2000" dirty="0">
              <a:solidFill>
                <a:schemeClr val="tx1"/>
              </a:solidFill>
              <a:latin typeface="Segoe Print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499992" y="3653408"/>
            <a:ext cx="3017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latin typeface="Segoe Print" pitchFamily="2" charset="0"/>
              </a:rPr>
              <a:t>5</a:t>
            </a:r>
            <a:endParaRPr lang="fr-FR" sz="3200" b="1" dirty="0">
              <a:latin typeface="Segoe Print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37219" y="6093296"/>
            <a:ext cx="84832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Escucha</a:t>
            </a:r>
            <a:r>
              <a:rPr lang="en-GB" dirty="0" smtClean="0"/>
              <a:t> la </a:t>
            </a:r>
            <a:r>
              <a:rPr lang="en-GB" dirty="0" err="1" smtClean="0"/>
              <a:t>entrevista</a:t>
            </a:r>
            <a:r>
              <a:rPr lang="en-GB" dirty="0" smtClean="0"/>
              <a:t>.  </a:t>
            </a:r>
            <a:r>
              <a:rPr lang="en-GB" dirty="0" smtClean="0">
                <a:latin typeface="Calibri"/>
                <a:cs typeface="Calibri"/>
              </a:rPr>
              <a:t>¿</a:t>
            </a:r>
            <a:r>
              <a:rPr lang="en-GB" dirty="0" err="1" smtClean="0">
                <a:latin typeface="Calibri"/>
                <a:cs typeface="Calibri"/>
              </a:rPr>
              <a:t>Qué</a:t>
            </a:r>
            <a:r>
              <a:rPr lang="en-GB" dirty="0" smtClean="0">
                <a:latin typeface="Calibri"/>
                <a:cs typeface="Calibri"/>
              </a:rPr>
              <a:t> </a:t>
            </a:r>
            <a:r>
              <a:rPr lang="en-GB" dirty="0" err="1" smtClean="0">
                <a:latin typeface="Calibri"/>
                <a:cs typeface="Calibri"/>
              </a:rPr>
              <a:t>significan</a:t>
            </a:r>
            <a:r>
              <a:rPr lang="en-GB" dirty="0" smtClean="0">
                <a:latin typeface="Calibri"/>
                <a:cs typeface="Calibri"/>
              </a:rPr>
              <a:t> </a:t>
            </a:r>
            <a:r>
              <a:rPr lang="en-GB" dirty="0" err="1" smtClean="0">
                <a:latin typeface="Calibri"/>
                <a:cs typeface="Calibri"/>
              </a:rPr>
              <a:t>las</a:t>
            </a:r>
            <a:r>
              <a:rPr lang="en-GB" dirty="0" smtClean="0">
                <a:latin typeface="Calibri"/>
                <a:cs typeface="Calibri"/>
              </a:rPr>
              <a:t> </a:t>
            </a:r>
            <a:r>
              <a:rPr lang="en-GB" dirty="0" err="1" smtClean="0">
                <a:latin typeface="Calibri"/>
                <a:cs typeface="Calibri"/>
              </a:rPr>
              <a:t>frases</a:t>
            </a:r>
            <a:r>
              <a:rPr lang="en-GB" dirty="0" smtClean="0">
                <a:latin typeface="Calibri"/>
                <a:cs typeface="Calibri"/>
              </a:rPr>
              <a:t> </a:t>
            </a:r>
            <a:r>
              <a:rPr lang="en-GB" b="1" dirty="0" smtClean="0">
                <a:latin typeface="Calibri"/>
                <a:cs typeface="Calibri"/>
              </a:rPr>
              <a:t>en </a:t>
            </a:r>
            <a:r>
              <a:rPr lang="en-GB" b="1" dirty="0" err="1" smtClean="0">
                <a:latin typeface="Calibri"/>
                <a:cs typeface="Calibri"/>
              </a:rPr>
              <a:t>negrita</a:t>
            </a:r>
            <a:r>
              <a:rPr lang="en-GB" dirty="0" smtClean="0">
                <a:latin typeface="Calibri"/>
                <a:cs typeface="Calibri"/>
              </a:rPr>
              <a:t>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4676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1419791"/>
              </p:ext>
            </p:extLst>
          </p:nvPr>
        </p:nvGraphicFramePr>
        <p:xfrm>
          <a:off x="251520" y="260648"/>
          <a:ext cx="8640960" cy="6341249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4320480"/>
                <a:gridCol w="4320480"/>
              </a:tblGrid>
              <a:tr h="410815">
                <a:tc>
                  <a:txBody>
                    <a:bodyPr/>
                    <a:lstStyle/>
                    <a:p>
                      <a:r>
                        <a:rPr lang="en-GB" sz="2000" dirty="0" err="1" smtClean="0"/>
                        <a:t>Español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err="1" smtClean="0"/>
                        <a:t>Inglés</a:t>
                      </a:r>
                      <a:endParaRPr lang="fr-FR" sz="2000" dirty="0"/>
                    </a:p>
                  </a:txBody>
                  <a:tcPr/>
                </a:tc>
              </a:tr>
              <a:tr h="410815">
                <a:tc>
                  <a:txBody>
                    <a:bodyPr/>
                    <a:lstStyle/>
                    <a:p>
                      <a:r>
                        <a:rPr lang="en-GB" sz="2200" dirty="0" smtClean="0"/>
                        <a:t>No </a:t>
                      </a:r>
                      <a:r>
                        <a:rPr lang="en-GB" sz="2200" i="1" dirty="0" err="1" smtClean="0"/>
                        <a:t>las</a:t>
                      </a:r>
                      <a:r>
                        <a:rPr lang="en-GB" sz="2200" dirty="0" smtClean="0"/>
                        <a:t> </a:t>
                      </a:r>
                      <a:r>
                        <a:rPr lang="en-GB" sz="2200" dirty="0" err="1" smtClean="0"/>
                        <a:t>aguanto</a:t>
                      </a:r>
                      <a:r>
                        <a:rPr lang="en-GB" sz="2200" dirty="0" smtClean="0"/>
                        <a:t>.</a:t>
                      </a:r>
                      <a:endParaRPr lang="fr-FR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000" dirty="0"/>
                    </a:p>
                  </a:txBody>
                  <a:tcPr/>
                </a:tc>
              </a:tr>
              <a:tr h="4745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El </a:t>
                      </a:r>
                      <a:r>
                        <a:rPr lang="en-GB" sz="2200" b="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profesor</a:t>
                      </a:r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no </a:t>
                      </a:r>
                      <a:r>
                        <a:rPr lang="en-GB" sz="2200" b="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hace</a:t>
                      </a:r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2200" b="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más</a:t>
                      </a:r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2200" b="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que</a:t>
                      </a:r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2200" b="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gritar</a:t>
                      </a:r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.</a:t>
                      </a:r>
                      <a:endParaRPr lang="fr-FR" sz="2200" b="0" dirty="0" smtClean="0">
                        <a:solidFill>
                          <a:schemeClr val="tx1"/>
                        </a:solidFill>
                        <a:latin typeface="Segoe Prin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000" dirty="0"/>
                    </a:p>
                  </a:txBody>
                  <a:tcPr/>
                </a:tc>
              </a:tr>
              <a:tr h="4108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Saco </a:t>
                      </a:r>
                      <a:r>
                        <a:rPr lang="en-GB" sz="2200" b="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buenas</a:t>
                      </a:r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2200" b="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notas</a:t>
                      </a:r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.</a:t>
                      </a:r>
                      <a:endParaRPr lang="fr-FR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000" dirty="0"/>
                    </a:p>
                  </a:txBody>
                  <a:tcPr/>
                </a:tc>
              </a:tr>
              <a:tr h="381273">
                <a:tc>
                  <a:txBody>
                    <a:bodyPr/>
                    <a:lstStyle/>
                    <a:p>
                      <a:r>
                        <a:rPr lang="en-GB" sz="2200" b="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Mi</a:t>
                      </a:r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2200" b="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profesor</a:t>
                      </a:r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2200" b="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explica</a:t>
                      </a:r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2200" b="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muy</a:t>
                      </a:r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2200" b="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bien</a:t>
                      </a:r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2200" b="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las</a:t>
                      </a:r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2200" b="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cosas</a:t>
                      </a:r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.</a:t>
                      </a:r>
                      <a:endParaRPr lang="fr-FR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000" dirty="0"/>
                    </a:p>
                  </a:txBody>
                  <a:tcPr/>
                </a:tc>
              </a:tr>
              <a:tr h="410815">
                <a:tc>
                  <a:txBody>
                    <a:bodyPr/>
                    <a:lstStyle/>
                    <a:p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Me </a:t>
                      </a:r>
                      <a:r>
                        <a:rPr lang="en-GB" sz="2200" b="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ayuda</a:t>
                      </a:r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mucho.</a:t>
                      </a:r>
                      <a:endParaRPr lang="fr-FR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000" dirty="0"/>
                    </a:p>
                  </a:txBody>
                  <a:tcPr/>
                </a:tc>
              </a:tr>
              <a:tr h="4108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No </a:t>
                      </a:r>
                      <a:r>
                        <a:rPr lang="en-GB" sz="2200" b="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están</a:t>
                      </a:r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mal. </a:t>
                      </a:r>
                      <a:endParaRPr lang="fr-FR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000" dirty="0"/>
                    </a:p>
                  </a:txBody>
                  <a:tcPr/>
                </a:tc>
              </a:tr>
              <a:tr h="410815">
                <a:tc>
                  <a:txBody>
                    <a:bodyPr/>
                    <a:lstStyle/>
                    <a:p>
                      <a:r>
                        <a:rPr lang="en-GB" sz="2200" b="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Enseña</a:t>
                      </a:r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2200" b="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bien</a:t>
                      </a:r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.</a:t>
                      </a:r>
                      <a:endParaRPr lang="fr-FR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000" dirty="0"/>
                    </a:p>
                  </a:txBody>
                  <a:tcPr/>
                </a:tc>
              </a:tr>
              <a:tr h="410815">
                <a:tc>
                  <a:txBody>
                    <a:bodyPr/>
                    <a:lstStyle/>
                    <a:p>
                      <a:r>
                        <a:rPr lang="en-GB" sz="2200" b="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Nos</a:t>
                      </a:r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pone </a:t>
                      </a:r>
                      <a:r>
                        <a:rPr lang="en-GB" sz="2200" b="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demasiados</a:t>
                      </a:r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2200" b="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deberes</a:t>
                      </a:r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.</a:t>
                      </a:r>
                      <a:endParaRPr lang="fr-FR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000" dirty="0"/>
                    </a:p>
                  </a:txBody>
                  <a:tcPr/>
                </a:tc>
              </a:tr>
              <a:tr h="410815">
                <a:tc>
                  <a:txBody>
                    <a:bodyPr/>
                    <a:lstStyle/>
                    <a:p>
                      <a:r>
                        <a:rPr lang="en-GB" sz="2200" b="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Estoy</a:t>
                      </a:r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de </a:t>
                      </a:r>
                      <a:r>
                        <a:rPr lang="en-GB" sz="2200" b="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acuerdo</a:t>
                      </a:r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con </a:t>
                      </a:r>
                      <a:endParaRPr lang="fr-FR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000" dirty="0"/>
                    </a:p>
                  </a:txBody>
                  <a:tcPr/>
                </a:tc>
              </a:tr>
              <a:tr h="410815">
                <a:tc>
                  <a:txBody>
                    <a:bodyPr/>
                    <a:lstStyle/>
                    <a:p>
                      <a:r>
                        <a:rPr lang="en-GB" sz="2200" b="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Nos</a:t>
                      </a:r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2200" b="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hace</a:t>
                      </a:r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2200" b="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escribir</a:t>
                      </a:r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2200" b="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demasiado</a:t>
                      </a:r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endParaRPr lang="fr-FR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000" dirty="0"/>
                    </a:p>
                  </a:txBody>
                  <a:tcPr/>
                </a:tc>
              </a:tr>
              <a:tr h="4108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Nos</a:t>
                      </a:r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2200" b="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hacen</a:t>
                      </a:r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2200" b="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trabajar</a:t>
                      </a:r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mucho.</a:t>
                      </a:r>
                      <a:endParaRPr lang="fr-FR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000" dirty="0"/>
                    </a:p>
                  </a:txBody>
                  <a:tcPr/>
                </a:tc>
              </a:tr>
              <a:tr h="410815">
                <a:tc>
                  <a:txBody>
                    <a:bodyPr/>
                    <a:lstStyle/>
                    <a:p>
                      <a:r>
                        <a:rPr lang="en-GB" sz="2200" b="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Aproabaremos</a:t>
                      </a:r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los </a:t>
                      </a:r>
                      <a:r>
                        <a:rPr lang="en-GB" sz="2200" b="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exámenes</a:t>
                      </a:r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.</a:t>
                      </a:r>
                      <a:endParaRPr lang="fr-FR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000" dirty="0"/>
                    </a:p>
                  </a:txBody>
                  <a:tcPr/>
                </a:tc>
              </a:tr>
              <a:tr h="4108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Tienes</a:t>
                      </a:r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2200" b="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razón</a:t>
                      </a:r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.</a:t>
                      </a:r>
                      <a:endParaRPr lang="fr-FR" sz="2200" b="0" dirty="0" smtClean="0">
                        <a:solidFill>
                          <a:schemeClr val="tx1"/>
                        </a:solidFill>
                        <a:latin typeface="Segoe Prin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347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2189</TotalTime>
  <Words>1465</Words>
  <Application>Microsoft Office PowerPoint</Application>
  <PresentationFormat>On-screen Show (4:3)</PresentationFormat>
  <Paragraphs>305</Paragraphs>
  <Slides>17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Mis asignaturas y mis opiniones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Dawes</dc:creator>
  <cp:lastModifiedBy>Mark Dawes</cp:lastModifiedBy>
  <cp:revision>27</cp:revision>
  <dcterms:created xsi:type="dcterms:W3CDTF">2012-09-30T05:05:07Z</dcterms:created>
  <dcterms:modified xsi:type="dcterms:W3CDTF">2012-11-12T05:10:24Z</dcterms:modified>
</cp:coreProperties>
</file>