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00" r:id="rId41"/>
    <p:sldId id="301" r:id="rId42"/>
    <p:sldId id="302" r:id="rId43"/>
    <p:sldId id="303" r:id="rId44"/>
    <p:sldId id="306" r:id="rId45"/>
    <p:sldId id="307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7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9" r:id="rId63"/>
    <p:sldId id="330" r:id="rId64"/>
    <p:sldId id="331" r:id="rId65"/>
    <p:sldId id="332" r:id="rId66"/>
    <p:sldId id="333" r:id="rId67"/>
    <p:sldId id="334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6067E-23D6-4916-A9D5-FEE6C25A257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3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989CD8-B13F-431C-A950-DBE217B57E1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5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D69A4-0A96-4B5D-B89B-C87AAD2E724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5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DE478-4880-4D97-83FA-52EA1CBADF4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59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7CC31-5262-4F6F-8855-A53A99A58BE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311FA-A72C-43D6-B888-4F874D3F228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7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DA6AF-586B-4A00-AA35-ED90CFCCF53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5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CA8A1-6F67-417B-808E-544A99F8554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8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9B74A-467F-44E0-A674-F7AF7CB506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8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1A2C6-D4D0-4F2F-BD37-832F5381DCF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DEA5D8-0DBF-4F41-B599-D8FC250C8CA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47A0A2-86C9-43CF-8DBE-B7A9656F4D06}" type="slidenum">
              <a:rPr lang="es-E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5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ambridge-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3048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628775"/>
            <a:ext cx="40544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33550" y="5381625"/>
            <a:ext cx="44227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4800" b="1">
                <a:solidFill>
                  <a:srgbClr val="FF0000"/>
                </a:solidFill>
              </a:rPr>
              <a:t>Comida rápida</a:t>
            </a:r>
          </a:p>
        </p:txBody>
      </p:sp>
    </p:spTree>
    <p:extLst>
      <p:ext uri="{BB962C8B-B14F-4D97-AF65-F5344CB8AC3E}">
        <p14:creationId xmlns:p14="http://schemas.microsoft.com/office/powerpoint/2010/main" val="205097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2268538" y="4941888"/>
            <a:ext cx="5721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Las anchoas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5111750" cy="385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3128962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79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3348038" y="4724400"/>
            <a:ext cx="51117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La lechuga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4392613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1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3500438" y="4941888"/>
            <a:ext cx="42989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El tomate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20713"/>
            <a:ext cx="43211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22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547813" y="5229225"/>
            <a:ext cx="62801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El huevo duro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67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3132138" y="5084763"/>
            <a:ext cx="46545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La cebolla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40322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0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468313" y="5013325"/>
            <a:ext cx="83121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La tortilla francesa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192837" cy="377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34925" y="5084763"/>
            <a:ext cx="90741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La tortilla de patatas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5903912" cy="391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5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3132138" y="5084763"/>
            <a:ext cx="39941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El bacon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5688012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1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042988" y="5084763"/>
            <a:ext cx="7499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La hamburguesa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5473700" cy="399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41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611188" y="5192713"/>
            <a:ext cx="81597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El lomo (de cerdo)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4105275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6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na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465637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sandw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741613"/>
            <a:ext cx="4497387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93763" y="2778125"/>
            <a:ext cx="3230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000000"/>
                </a:solidFill>
              </a:rPr>
              <a:t>EL BOCADILLO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219700" y="5586413"/>
            <a:ext cx="3052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000000"/>
                </a:solidFill>
              </a:rPr>
              <a:t>EL SANDWICH</a:t>
            </a:r>
          </a:p>
        </p:txBody>
      </p:sp>
    </p:spTree>
    <p:extLst>
      <p:ext uri="{BB962C8B-B14F-4D97-AF65-F5344CB8AC3E}">
        <p14:creationId xmlns:p14="http://schemas.microsoft.com/office/powerpoint/2010/main" val="30780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206500" y="5084763"/>
            <a:ext cx="65341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Los calamares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4484687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08050"/>
            <a:ext cx="3840162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06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1925638" y="4868863"/>
            <a:ext cx="56705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La salchicha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6172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9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latin typeface="+mj-lt"/>
              </a:rPr>
              <a:t>Clasifica</a:t>
            </a:r>
            <a:r>
              <a:rPr lang="en-GB" sz="2000" b="1" dirty="0" smtClean="0">
                <a:latin typeface="+mj-lt"/>
              </a:rPr>
              <a:t> los </a:t>
            </a:r>
            <a:r>
              <a:rPr lang="en-GB" sz="2000" b="1" dirty="0" err="1" smtClean="0">
                <a:latin typeface="+mj-lt"/>
              </a:rPr>
              <a:t>ingredientes</a:t>
            </a:r>
            <a:r>
              <a:rPr lang="en-GB" sz="2000" b="1" dirty="0" smtClean="0">
                <a:latin typeface="+mj-lt"/>
              </a:rPr>
              <a:t> y los </a:t>
            </a:r>
            <a:r>
              <a:rPr lang="en-GB" sz="2000" b="1" dirty="0" err="1" smtClean="0">
                <a:latin typeface="+mj-lt"/>
              </a:rPr>
              <a:t>productos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 err="1" smtClean="0">
                <a:latin typeface="+mj-lt"/>
              </a:rPr>
              <a:t>que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 err="1" smtClean="0">
                <a:latin typeface="+mj-lt"/>
              </a:rPr>
              <a:t>aparecen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 err="1" smtClean="0">
                <a:latin typeface="+mj-lt"/>
              </a:rPr>
              <a:t>en</a:t>
            </a:r>
            <a:r>
              <a:rPr lang="en-GB" sz="2000" b="1" dirty="0" smtClean="0">
                <a:latin typeface="+mj-lt"/>
              </a:rPr>
              <a:t> la carta de </a:t>
            </a:r>
            <a:r>
              <a:rPr lang="en-GB" sz="2000" b="1" dirty="0" err="1" smtClean="0">
                <a:latin typeface="+mj-lt"/>
              </a:rPr>
              <a:t>bocadillos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 err="1" smtClean="0">
                <a:latin typeface="+mj-lt"/>
              </a:rPr>
              <a:t>en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 err="1" smtClean="0">
                <a:latin typeface="+mj-lt"/>
              </a:rPr>
              <a:t>las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 err="1" smtClean="0">
                <a:latin typeface="+mj-lt"/>
              </a:rPr>
              <a:t>siguientes</a:t>
            </a:r>
            <a:r>
              <a:rPr lang="en-GB" sz="2000" b="1" dirty="0" smtClean="0">
                <a:latin typeface="+mj-lt"/>
              </a:rPr>
              <a:t> </a:t>
            </a:r>
            <a:r>
              <a:rPr lang="en-GB" sz="2000" b="1" dirty="0" err="1" smtClean="0">
                <a:latin typeface="+mj-lt"/>
              </a:rPr>
              <a:t>categorías</a:t>
            </a:r>
            <a:r>
              <a:rPr lang="en-GB" sz="2000" b="1" dirty="0" smtClean="0">
                <a:latin typeface="+mj-lt"/>
              </a:rPr>
              <a:t>. </a:t>
            </a:r>
            <a:endParaRPr lang="en-GB" sz="2000" b="1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86616"/>
              </p:ext>
            </p:extLst>
          </p:nvPr>
        </p:nvGraphicFramePr>
        <p:xfrm>
          <a:off x="143506" y="1268760"/>
          <a:ext cx="8856988" cy="475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284"/>
                <a:gridCol w="1265284"/>
                <a:gridCol w="1265284"/>
                <a:gridCol w="1265284"/>
                <a:gridCol w="1265284"/>
                <a:gridCol w="1265284"/>
                <a:gridCol w="1265284"/>
              </a:tblGrid>
              <a:tr h="194421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carne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pescado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embutido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verduras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lácteos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Salsas y </a:t>
                      </a:r>
                      <a:r>
                        <a:rPr lang="en-GB" sz="1200" dirty="0" err="1" smtClean="0">
                          <a:solidFill>
                            <a:schemeClr val="tx1"/>
                          </a:solidFill>
                        </a:rPr>
                        <a:t>condimentos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solidFill>
                            <a:schemeClr val="tx1"/>
                          </a:solidFill>
                        </a:rPr>
                        <a:t>otros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83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Chorizo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" t="23717" r="85100" b="45179"/>
          <a:stretch/>
        </p:blipFill>
        <p:spPr bwMode="auto">
          <a:xfrm>
            <a:off x="267157" y="1864248"/>
            <a:ext cx="1008112" cy="106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t="23717" r="68947" b="45179"/>
          <a:stretch/>
        </p:blipFill>
        <p:spPr bwMode="auto">
          <a:xfrm>
            <a:off x="1428977" y="1864248"/>
            <a:ext cx="1161822" cy="106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6" t="25342" r="56359" b="43554"/>
          <a:stretch/>
        </p:blipFill>
        <p:spPr bwMode="auto">
          <a:xfrm>
            <a:off x="2743199" y="1864248"/>
            <a:ext cx="1161822" cy="106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7" t="25748" r="42867" b="43148"/>
          <a:stretch/>
        </p:blipFill>
        <p:spPr bwMode="auto">
          <a:xfrm>
            <a:off x="3991089" y="1864248"/>
            <a:ext cx="1161822" cy="106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5" t="24935" r="30959" b="43961"/>
          <a:stretch/>
        </p:blipFill>
        <p:spPr bwMode="auto">
          <a:xfrm>
            <a:off x="5292080" y="1864248"/>
            <a:ext cx="1080120" cy="106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8" t="24529" r="13096" b="44367"/>
          <a:stretch/>
        </p:blipFill>
        <p:spPr bwMode="auto">
          <a:xfrm>
            <a:off x="6578530" y="1864248"/>
            <a:ext cx="1089814" cy="106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04900"/>
            <a:ext cx="6985000" cy="47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9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5256213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3025"/>
            <a:ext cx="5256213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6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497887" cy="572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6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arroz con le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540067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11188" y="5335588"/>
            <a:ext cx="8278812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0000"/>
                </a:solidFill>
                <a:latin typeface="Tahoma" pitchFamily="34" charset="0"/>
              </a:rPr>
              <a:t>El arroz con leche</a:t>
            </a:r>
          </a:p>
        </p:txBody>
      </p:sp>
    </p:spTree>
    <p:extLst>
      <p:ext uri="{BB962C8B-B14F-4D97-AF65-F5344CB8AC3E}">
        <p14:creationId xmlns:p14="http://schemas.microsoft.com/office/powerpoint/2010/main" val="29366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resto-pa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6191250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924300" y="5408613"/>
            <a:ext cx="42910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0000"/>
                </a:solidFill>
                <a:latin typeface="Tahoma" pitchFamily="34" charset="0"/>
              </a:rPr>
              <a:t>La paella</a:t>
            </a:r>
          </a:p>
        </p:txBody>
      </p:sp>
      <p:pic>
        <p:nvPicPr>
          <p:cNvPr id="30724" name="Picture 8" descr="pae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00438"/>
            <a:ext cx="20066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2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merluza a la rom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662622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-36513" y="5591175"/>
            <a:ext cx="912177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6000" b="1">
                <a:solidFill>
                  <a:srgbClr val="FF0000"/>
                </a:solidFill>
                <a:latin typeface="Tahoma" pitchFamily="34" charset="0"/>
              </a:rPr>
              <a:t>La merluza a la romana</a:t>
            </a:r>
          </a:p>
        </p:txBody>
      </p:sp>
    </p:spTree>
    <p:extLst>
      <p:ext uri="{BB962C8B-B14F-4D97-AF65-F5344CB8AC3E}">
        <p14:creationId xmlns:p14="http://schemas.microsoft.com/office/powerpoint/2010/main" val="31517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gazpa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714375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348038" y="152400"/>
            <a:ext cx="565308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0000"/>
                </a:solidFill>
                <a:latin typeface="Tahoma" pitchFamily="34" charset="0"/>
              </a:rPr>
              <a:t>El gazpacho</a:t>
            </a:r>
          </a:p>
        </p:txBody>
      </p:sp>
    </p:spTree>
    <p:extLst>
      <p:ext uri="{BB962C8B-B14F-4D97-AF65-F5344CB8AC3E}">
        <p14:creationId xmlns:p14="http://schemas.microsoft.com/office/powerpoint/2010/main" val="279109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omida (Aula)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5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anelones-espina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3375"/>
            <a:ext cx="6697663" cy="490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274763" y="5373688"/>
            <a:ext cx="66103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0000"/>
                </a:solidFill>
                <a:latin typeface="Tahoma" pitchFamily="34" charset="0"/>
              </a:rPr>
              <a:t>Los canelones</a:t>
            </a:r>
          </a:p>
        </p:txBody>
      </p:sp>
    </p:spTree>
    <p:extLst>
      <p:ext uri="{BB962C8B-B14F-4D97-AF65-F5344CB8AC3E}">
        <p14:creationId xmlns:p14="http://schemas.microsoft.com/office/powerpoint/2010/main" val="38590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484947373_71ab9a3f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63373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07950" y="5519738"/>
            <a:ext cx="8847138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6600" b="1">
                <a:solidFill>
                  <a:srgbClr val="FF0000"/>
                </a:solidFill>
                <a:latin typeface="Tahoma" pitchFamily="34" charset="0"/>
              </a:rPr>
              <a:t>El bistec con patatas</a:t>
            </a:r>
          </a:p>
        </p:txBody>
      </p:sp>
    </p:spTree>
    <p:extLst>
      <p:ext uri="{BB962C8B-B14F-4D97-AF65-F5344CB8AC3E}">
        <p14:creationId xmlns:p14="http://schemas.microsoft.com/office/powerpoint/2010/main" val="284750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hel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31788"/>
            <a:ext cx="4568825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6" descr="helado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933825"/>
            <a:ext cx="149542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79388" y="458788"/>
            <a:ext cx="40322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6600" b="1">
                <a:solidFill>
                  <a:srgbClr val="FF0000"/>
                </a:solidFill>
                <a:latin typeface="Tahoma" pitchFamily="34" charset="0"/>
              </a:rPr>
              <a:t>El helado</a:t>
            </a:r>
          </a:p>
        </p:txBody>
      </p:sp>
    </p:spTree>
    <p:extLst>
      <p:ext uri="{BB962C8B-B14F-4D97-AF65-F5344CB8AC3E}">
        <p14:creationId xmlns:p14="http://schemas.microsoft.com/office/powerpoint/2010/main" val="406233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Lenteja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5399087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8" descr="20071019181005-lentejas-y-arro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97200"/>
            <a:ext cx="2987675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4" descr="lenteja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2873375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395288" y="5264150"/>
            <a:ext cx="56705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0000"/>
                </a:solidFill>
                <a:latin typeface="Tahoma" pitchFamily="34" charset="0"/>
              </a:rPr>
              <a:t>Las lentejas</a:t>
            </a:r>
          </a:p>
        </p:txBody>
      </p:sp>
    </p:spTree>
    <p:extLst>
      <p:ext uri="{BB962C8B-B14F-4D97-AF65-F5344CB8AC3E}">
        <p14:creationId xmlns:p14="http://schemas.microsoft.com/office/powerpoint/2010/main" val="304013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bcn_barboqueria_sard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7688"/>
            <a:ext cx="7848600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50825" y="5668963"/>
            <a:ext cx="877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5400" b="1">
                <a:solidFill>
                  <a:srgbClr val="FF0000"/>
                </a:solidFill>
                <a:latin typeface="Tahoma" pitchFamily="34" charset="0"/>
              </a:rPr>
              <a:t>Las sardinas a la plancha</a:t>
            </a:r>
          </a:p>
        </p:txBody>
      </p:sp>
    </p:spTree>
    <p:extLst>
      <p:ext uri="{BB962C8B-B14F-4D97-AF65-F5344CB8AC3E}">
        <p14:creationId xmlns:p14="http://schemas.microsoft.com/office/powerpoint/2010/main" val="2752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judias_verdes_con_pata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4813"/>
            <a:ext cx="60960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07950" y="5302250"/>
            <a:ext cx="89535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6000" b="1">
                <a:solidFill>
                  <a:srgbClr val="FF0000"/>
                </a:solidFill>
                <a:latin typeface="Tahoma" pitchFamily="34" charset="0"/>
              </a:rPr>
              <a:t>La verdura con patatas</a:t>
            </a:r>
          </a:p>
        </p:txBody>
      </p:sp>
    </p:spTree>
    <p:extLst>
      <p:ext uri="{BB962C8B-B14F-4D97-AF65-F5344CB8AC3E}">
        <p14:creationId xmlns:p14="http://schemas.microsoft.com/office/powerpoint/2010/main" val="315916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tortilla de patata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5616575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5" descr="tortilla de pata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0" y="2924175"/>
            <a:ext cx="27051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95288" y="5643563"/>
            <a:ext cx="8128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6000" b="1">
                <a:solidFill>
                  <a:srgbClr val="FF0000"/>
                </a:solidFill>
                <a:latin typeface="Tahoma" pitchFamily="34" charset="0"/>
              </a:rPr>
              <a:t>La tortilla de patatas</a:t>
            </a:r>
          </a:p>
        </p:txBody>
      </p:sp>
    </p:spTree>
    <p:extLst>
      <p:ext uri="{BB962C8B-B14F-4D97-AF65-F5344CB8AC3E}">
        <p14:creationId xmlns:p14="http://schemas.microsoft.com/office/powerpoint/2010/main" val="465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Arroz a la cub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5689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-36513" y="152400"/>
            <a:ext cx="9182101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0000"/>
                </a:solidFill>
                <a:latin typeface="Tahoma" pitchFamily="34" charset="0"/>
              </a:rPr>
              <a:t>El arroz a la cubana</a:t>
            </a:r>
          </a:p>
        </p:txBody>
      </p:sp>
    </p:spTree>
    <p:extLst>
      <p:ext uri="{BB962C8B-B14F-4D97-AF65-F5344CB8AC3E}">
        <p14:creationId xmlns:p14="http://schemas.microsoft.com/office/powerpoint/2010/main" val="33247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150332069_a7e1786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2225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7" descr="huevospata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3257550"/>
            <a:ext cx="34464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395288" y="4298950"/>
            <a:ext cx="4562475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5400" b="1">
                <a:solidFill>
                  <a:srgbClr val="FF0000"/>
                </a:solidFill>
                <a:latin typeface="Tahoma" pitchFamily="34" charset="0"/>
              </a:rPr>
              <a:t>Los huevos fritos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5400" b="1">
                <a:solidFill>
                  <a:srgbClr val="FF0000"/>
                </a:solidFill>
                <a:latin typeface="Tahoma" pitchFamily="34" charset="0"/>
              </a:rPr>
              <a:t>con patatas</a:t>
            </a:r>
          </a:p>
        </p:txBody>
      </p:sp>
    </p:spTree>
    <p:extLst>
      <p:ext uri="{BB962C8B-B14F-4D97-AF65-F5344CB8AC3E}">
        <p14:creationId xmlns:p14="http://schemas.microsoft.com/office/powerpoint/2010/main" val="18845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Fruta-vari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2103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539750" y="5445125"/>
            <a:ext cx="83883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6600" b="1">
                <a:solidFill>
                  <a:srgbClr val="FF0000"/>
                </a:solidFill>
                <a:latin typeface="Tahoma" pitchFamily="34" charset="0"/>
              </a:rPr>
              <a:t>La fruta del tiempo</a:t>
            </a:r>
          </a:p>
        </p:txBody>
      </p:sp>
    </p:spTree>
    <p:extLst>
      <p:ext uri="{BB962C8B-B14F-4D97-AF65-F5344CB8AC3E}">
        <p14:creationId xmlns:p14="http://schemas.microsoft.com/office/powerpoint/2010/main" val="76560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3668712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4284663" y="3789363"/>
            <a:ext cx="45529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El chorizo</a:t>
            </a:r>
          </a:p>
        </p:txBody>
      </p:sp>
    </p:spTree>
    <p:extLst>
      <p:ext uri="{BB962C8B-B14F-4D97-AF65-F5344CB8AC3E}">
        <p14:creationId xmlns:p14="http://schemas.microsoft.com/office/powerpoint/2010/main" val="381542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79388" y="110212"/>
            <a:ext cx="229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3600" b="1" dirty="0">
                <a:solidFill>
                  <a:srgbClr val="FF0000"/>
                </a:solidFill>
              </a:rPr>
              <a:t>En un bar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4541838" y="4652963"/>
            <a:ext cx="4602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¤ </a:t>
            </a:r>
            <a:r>
              <a:rPr lang="en-GB" altLang="en-US" b="1">
                <a:solidFill>
                  <a:srgbClr val="333399"/>
                </a:solidFill>
                <a:latin typeface="Tahoma" pitchFamily="34" charset="0"/>
              </a:rPr>
              <a:t>Good Morning. What would you like?</a:t>
            </a:r>
            <a:endParaRPr lang="es-ES" altLang="en-US" b="1">
              <a:solidFill>
                <a:srgbClr val="333399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• </a:t>
            </a:r>
            <a:r>
              <a:rPr lang="en-GB" altLang="en-US" b="1">
                <a:solidFill>
                  <a:srgbClr val="333399"/>
                </a:solidFill>
                <a:latin typeface="Tahoma" pitchFamily="34" charset="0"/>
              </a:rPr>
              <a:t>Hello. Can I have a coffee, please?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4787900" y="1557338"/>
            <a:ext cx="4356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¤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GB" altLang="en-US" b="1">
                <a:solidFill>
                  <a:srgbClr val="333399"/>
                </a:solidFill>
                <a:latin typeface="Tahoma" pitchFamily="34" charset="0"/>
              </a:rPr>
              <a:t>Can I have another coffee, please?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333399"/>
                </a:solidFill>
              </a:rPr>
              <a:t>•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r>
              <a:rPr lang="en-GB" altLang="en-US" b="1">
                <a:solidFill>
                  <a:srgbClr val="333399"/>
                </a:solidFill>
                <a:latin typeface="Tahoma" pitchFamily="34" charset="0"/>
              </a:rPr>
              <a:t>Right away</a:t>
            </a:r>
            <a:endParaRPr lang="es-ES" altLang="en-US" b="1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5651500" y="2997200"/>
            <a:ext cx="2203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¤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GB" altLang="en-US" b="1">
                <a:solidFill>
                  <a:srgbClr val="333399"/>
                </a:solidFill>
                <a:latin typeface="Tahoma" pitchFamily="34" charset="0"/>
              </a:rPr>
              <a:t>How much is it?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333399"/>
                </a:solidFill>
              </a:rPr>
              <a:t>•</a:t>
            </a:r>
            <a:r>
              <a:rPr lang="en-GB" altLang="en-US">
                <a:solidFill>
                  <a:srgbClr val="000000"/>
                </a:solidFill>
              </a:rPr>
              <a:t> </a:t>
            </a:r>
            <a:r>
              <a:rPr lang="en-GB" altLang="en-US" b="1">
                <a:solidFill>
                  <a:srgbClr val="333399"/>
                </a:solidFill>
                <a:latin typeface="Tahoma" pitchFamily="34" charset="0"/>
              </a:rPr>
              <a:t>Two thirty</a:t>
            </a:r>
            <a:endParaRPr lang="es-ES" altLang="en-US" b="1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-36513" y="1363663"/>
            <a:ext cx="4448176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Hola. Buenos días. ¿Qué le pongo?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s-E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Hola. ¿Me pone un café, por favor?</a:t>
            </a: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0" y="3092450"/>
            <a:ext cx="39735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¿Me pone otro café, por favor?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s-E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Ahora mismo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0" y="4972050"/>
            <a:ext cx="22113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¿Qué le debo?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s-E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Dos con treinta</a:t>
            </a:r>
          </a:p>
        </p:txBody>
      </p:sp>
      <p:sp>
        <p:nvSpPr>
          <p:cNvPr id="46089" name="Rectangle 12"/>
          <p:cNvSpPr>
            <a:spLocks noChangeArrowheads="1"/>
          </p:cNvSpPr>
          <p:nvPr/>
        </p:nvSpPr>
        <p:spPr bwMode="auto">
          <a:xfrm>
            <a:off x="0" y="1341438"/>
            <a:ext cx="43561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6090" name="Rectangle 13"/>
          <p:cNvSpPr>
            <a:spLocks noChangeArrowheads="1"/>
          </p:cNvSpPr>
          <p:nvPr/>
        </p:nvSpPr>
        <p:spPr bwMode="auto">
          <a:xfrm>
            <a:off x="0" y="2997200"/>
            <a:ext cx="3924300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6091" name="Rectangle 14"/>
          <p:cNvSpPr>
            <a:spLocks noChangeArrowheads="1"/>
          </p:cNvSpPr>
          <p:nvPr/>
        </p:nvSpPr>
        <p:spPr bwMode="auto">
          <a:xfrm>
            <a:off x="0" y="4868863"/>
            <a:ext cx="2555875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6092" name="Rectangle 15"/>
          <p:cNvSpPr>
            <a:spLocks noChangeArrowheads="1"/>
          </p:cNvSpPr>
          <p:nvPr/>
        </p:nvSpPr>
        <p:spPr bwMode="auto">
          <a:xfrm>
            <a:off x="4716463" y="1268413"/>
            <a:ext cx="4427537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6093" name="Rectangle 16"/>
          <p:cNvSpPr>
            <a:spLocks noChangeArrowheads="1"/>
          </p:cNvSpPr>
          <p:nvPr/>
        </p:nvSpPr>
        <p:spPr bwMode="auto">
          <a:xfrm>
            <a:off x="5364163" y="2852738"/>
            <a:ext cx="2952750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6094" name="Rectangle 17"/>
          <p:cNvSpPr>
            <a:spLocks noChangeArrowheads="1"/>
          </p:cNvSpPr>
          <p:nvPr/>
        </p:nvSpPr>
        <p:spPr bwMode="auto">
          <a:xfrm>
            <a:off x="4500563" y="4437063"/>
            <a:ext cx="4643437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6095" name="Text Box 19"/>
          <p:cNvSpPr txBox="1">
            <a:spLocks noChangeArrowheads="1"/>
          </p:cNvSpPr>
          <p:nvPr/>
        </p:nvSpPr>
        <p:spPr bwMode="auto">
          <a:xfrm>
            <a:off x="34925" y="1016000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46096" name="Text Box 20"/>
          <p:cNvSpPr txBox="1">
            <a:spLocks noChangeArrowheads="1"/>
          </p:cNvSpPr>
          <p:nvPr/>
        </p:nvSpPr>
        <p:spPr bwMode="auto">
          <a:xfrm>
            <a:off x="179388" y="4365625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46097" name="Text Box 21"/>
          <p:cNvSpPr txBox="1">
            <a:spLocks noChangeArrowheads="1"/>
          </p:cNvSpPr>
          <p:nvPr/>
        </p:nvSpPr>
        <p:spPr bwMode="auto">
          <a:xfrm>
            <a:off x="179388" y="2565400"/>
            <a:ext cx="3444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46098" name="Text Box 22"/>
          <p:cNvSpPr txBox="1">
            <a:spLocks noChangeArrowheads="1"/>
          </p:cNvSpPr>
          <p:nvPr/>
        </p:nvSpPr>
        <p:spPr bwMode="auto">
          <a:xfrm>
            <a:off x="4716463" y="836613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46099" name="Text Box 23"/>
          <p:cNvSpPr txBox="1">
            <a:spLocks noChangeArrowheads="1"/>
          </p:cNvSpPr>
          <p:nvPr/>
        </p:nvSpPr>
        <p:spPr bwMode="auto">
          <a:xfrm>
            <a:off x="5003800" y="2852738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46100" name="Text Box 24"/>
          <p:cNvSpPr txBox="1">
            <a:spLocks noChangeArrowheads="1"/>
          </p:cNvSpPr>
          <p:nvPr/>
        </p:nvSpPr>
        <p:spPr bwMode="auto">
          <a:xfrm>
            <a:off x="4572000" y="4005263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5776" y="46946"/>
            <a:ext cx="6505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Lee </a:t>
            </a:r>
            <a:r>
              <a:rPr lang="en-GB" sz="1600" dirty="0" err="1" smtClean="0"/>
              <a:t>estos</a:t>
            </a:r>
            <a:r>
              <a:rPr lang="en-GB" sz="1600" dirty="0" smtClean="0"/>
              <a:t> </a:t>
            </a:r>
            <a:r>
              <a:rPr lang="en-GB" sz="1600" dirty="0" err="1" smtClean="0"/>
              <a:t>fragmentos</a:t>
            </a:r>
            <a:r>
              <a:rPr lang="en-GB" sz="1600" dirty="0" smtClean="0"/>
              <a:t> de </a:t>
            </a:r>
            <a:r>
              <a:rPr lang="en-GB" sz="1600" dirty="0" err="1" smtClean="0"/>
              <a:t>diálogos</a:t>
            </a:r>
            <a:r>
              <a:rPr lang="en-GB" sz="1600" dirty="0" smtClean="0"/>
              <a:t> ¿</a:t>
            </a:r>
            <a:r>
              <a:rPr lang="en-GB" sz="1600" dirty="0" err="1" smtClean="0"/>
              <a:t>Quién</a:t>
            </a:r>
            <a:r>
              <a:rPr lang="en-GB" sz="1600" dirty="0" smtClean="0"/>
              <a:t> </a:t>
            </a:r>
            <a:r>
              <a:rPr lang="en-GB" sz="1600" dirty="0" err="1" smtClean="0"/>
              <a:t>crees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dice </a:t>
            </a:r>
            <a:r>
              <a:rPr lang="en-GB" sz="1600" dirty="0" err="1" smtClean="0"/>
              <a:t>cada</a:t>
            </a:r>
            <a:r>
              <a:rPr lang="en-GB" sz="1600" dirty="0" smtClean="0"/>
              <a:t> </a:t>
            </a:r>
            <a:r>
              <a:rPr lang="en-GB" sz="1600" dirty="0" err="1" smtClean="0"/>
              <a:t>frase</a:t>
            </a:r>
            <a:r>
              <a:rPr lang="en-GB" sz="1600" dirty="0" smtClean="0"/>
              <a:t>: el </a:t>
            </a:r>
            <a:r>
              <a:rPr lang="en-GB" sz="1600" dirty="0" err="1" smtClean="0"/>
              <a:t>camarero</a:t>
            </a:r>
            <a:r>
              <a:rPr lang="en-GB" sz="1600" dirty="0" smtClean="0"/>
              <a:t> (A) o el </a:t>
            </a:r>
            <a:r>
              <a:rPr lang="en-GB" sz="1600" dirty="0" err="1" smtClean="0"/>
              <a:t>cliente</a:t>
            </a:r>
            <a:r>
              <a:rPr lang="en-GB" sz="1600" dirty="0" smtClean="0"/>
              <a:t> (B)? </a:t>
            </a:r>
            <a:r>
              <a:rPr lang="en-GB" sz="1600" dirty="0" err="1" smtClean="0"/>
              <a:t>Márcalo</a:t>
            </a:r>
            <a:r>
              <a:rPr lang="en-GB" sz="1600" dirty="0" smtClean="0"/>
              <a:t>.</a:t>
            </a:r>
          </a:p>
          <a:p>
            <a:r>
              <a:rPr lang="en-GB" sz="1600" dirty="0" err="1" smtClean="0"/>
              <a:t>Relaciona</a:t>
            </a:r>
            <a:r>
              <a:rPr lang="en-GB" sz="1600" dirty="0" smtClean="0"/>
              <a:t> los </a:t>
            </a:r>
            <a:r>
              <a:rPr lang="en-GB" sz="1600" dirty="0" err="1" smtClean="0"/>
              <a:t>textos</a:t>
            </a:r>
            <a:r>
              <a:rPr lang="en-GB" sz="1600" dirty="0" smtClean="0"/>
              <a:t> </a:t>
            </a:r>
            <a:r>
              <a:rPr lang="en-GB" sz="1600" dirty="0" err="1" smtClean="0"/>
              <a:t>en</a:t>
            </a:r>
            <a:r>
              <a:rPr lang="en-GB" sz="1600" dirty="0" smtClean="0"/>
              <a:t> </a:t>
            </a:r>
            <a:r>
              <a:rPr lang="en-GB" sz="1600" dirty="0" err="1" smtClean="0"/>
              <a:t>español</a:t>
            </a:r>
            <a:r>
              <a:rPr lang="en-GB" sz="1600" dirty="0" smtClean="0"/>
              <a:t> con los </a:t>
            </a:r>
            <a:r>
              <a:rPr lang="en-GB" sz="1600" dirty="0" err="1" smtClean="0"/>
              <a:t>textos</a:t>
            </a:r>
            <a:r>
              <a:rPr lang="en-GB" sz="1600" dirty="0"/>
              <a:t> </a:t>
            </a:r>
            <a:r>
              <a:rPr lang="en-GB" sz="1600" dirty="0" err="1" smtClean="0"/>
              <a:t>en</a:t>
            </a:r>
            <a:r>
              <a:rPr lang="en-GB" sz="1600" dirty="0" smtClean="0"/>
              <a:t> </a:t>
            </a:r>
            <a:r>
              <a:rPr lang="en-GB" sz="1600" dirty="0" err="1" smtClean="0"/>
              <a:t>inglés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519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8738" y="65559"/>
            <a:ext cx="407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3600" b="1" dirty="0">
                <a:solidFill>
                  <a:srgbClr val="FF0000"/>
                </a:solidFill>
              </a:rPr>
              <a:t>En un restaurante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419725" y="5589736"/>
            <a:ext cx="284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Tahoma" pitchFamily="34" charset="0"/>
              </a:rPr>
              <a:t>¤ </a:t>
            </a:r>
            <a:r>
              <a:rPr lang="en-GB" altLang="en-US" b="1">
                <a:solidFill>
                  <a:srgbClr val="333399"/>
                </a:solidFill>
                <a:latin typeface="Tahoma" pitchFamily="34" charset="0"/>
              </a:rPr>
              <a:t>And as main course?</a:t>
            </a:r>
            <a:endParaRPr lang="es-ES" altLang="en-US" b="1">
              <a:solidFill>
                <a:srgbClr val="333399"/>
              </a:solidFill>
              <a:latin typeface="Tahoma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333399"/>
                </a:solidFill>
                <a:latin typeface="Tahoma" pitchFamily="34" charset="0"/>
                <a:cs typeface="Tahoma" pitchFamily="34" charset="0"/>
              </a:rPr>
              <a:t>•</a:t>
            </a:r>
            <a:r>
              <a:rPr lang="en-GB" altLang="en-US" b="1">
                <a:solidFill>
                  <a:srgbClr val="333399"/>
                </a:solidFill>
                <a:latin typeface="Tahoma" pitchFamily="34" charset="0"/>
              </a:rPr>
              <a:t>As main course: hake.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5148263" y="2429023"/>
            <a:ext cx="361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¤</a:t>
            </a:r>
            <a:r>
              <a:rPr lang="en-US" altLang="en-US">
                <a:solidFill>
                  <a:srgbClr val="333399"/>
                </a:solidFill>
              </a:rPr>
              <a:t> </a:t>
            </a:r>
            <a:r>
              <a:rPr lang="en-GB" altLang="en-US" b="1">
                <a:solidFill>
                  <a:srgbClr val="333399"/>
                </a:solidFill>
              </a:rPr>
              <a:t>What would you like to drink?</a:t>
            </a:r>
            <a:endParaRPr lang="en-GB" altLang="en-US" b="1">
              <a:solidFill>
                <a:srgbClr val="333399"/>
              </a:solidFill>
              <a:latin typeface="Tahoma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333399"/>
                </a:solidFill>
              </a:rPr>
              <a:t>•</a:t>
            </a:r>
            <a:r>
              <a:rPr lang="en-GB" altLang="en-US">
                <a:solidFill>
                  <a:srgbClr val="333399"/>
                </a:solidFill>
              </a:rPr>
              <a:t> </a:t>
            </a:r>
            <a:r>
              <a:rPr lang="en-GB" altLang="en-US" b="1">
                <a:solidFill>
                  <a:srgbClr val="333399"/>
                </a:solidFill>
              </a:rPr>
              <a:t>Still water</a:t>
            </a:r>
            <a:r>
              <a:rPr lang="es-ES" alt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5651500" y="3932386"/>
            <a:ext cx="2940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  <a:latin typeface="Tahoma" pitchFamily="34" charset="0"/>
              </a:rPr>
              <a:t>¤ </a:t>
            </a:r>
            <a:r>
              <a:rPr lang="en-GB" altLang="en-US" b="1">
                <a:solidFill>
                  <a:srgbClr val="333399"/>
                </a:solidFill>
                <a:latin typeface="Tahoma" pitchFamily="34" charset="0"/>
              </a:rPr>
              <a:t>What would you like?</a:t>
            </a:r>
            <a:r>
              <a:rPr lang="es-ES" altLang="en-US" b="1">
                <a:solidFill>
                  <a:srgbClr val="333399"/>
                </a:solidFill>
                <a:latin typeface="Tahoma" pitchFamily="34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333399"/>
                </a:solidFill>
                <a:latin typeface="Tahoma" pitchFamily="34" charset="0"/>
              </a:rPr>
              <a:t>• </a:t>
            </a:r>
            <a:r>
              <a:rPr lang="en-GB" altLang="en-US" b="1">
                <a:solidFill>
                  <a:srgbClr val="333399"/>
                </a:solidFill>
                <a:latin typeface="Tahoma" pitchFamily="34" charset="0"/>
              </a:rPr>
              <a:t>As starter: salad…</a:t>
            </a:r>
            <a:endParaRPr lang="es-ES" altLang="en-US" b="1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143842" y="1762398"/>
            <a:ext cx="31988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¿Qué desea?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s-E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De primero, ensalada… 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43842" y="5433293"/>
            <a:ext cx="22701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¿Para beber?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s-E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Un agua sin gas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143842" y="3562623"/>
            <a:ext cx="29479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¿Y de segundo?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s-E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De segundo, merluza.</a:t>
            </a:r>
          </a:p>
        </p:txBody>
      </p:sp>
      <p:sp>
        <p:nvSpPr>
          <p:cNvPr id="47113" name="Rectangle 11"/>
          <p:cNvSpPr>
            <a:spLocks noChangeArrowheads="1"/>
          </p:cNvSpPr>
          <p:nvPr/>
        </p:nvSpPr>
        <p:spPr bwMode="auto">
          <a:xfrm>
            <a:off x="143842" y="1740173"/>
            <a:ext cx="3348038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7114" name="Rectangle 12"/>
          <p:cNvSpPr>
            <a:spLocks noChangeArrowheads="1"/>
          </p:cNvSpPr>
          <p:nvPr/>
        </p:nvSpPr>
        <p:spPr bwMode="auto">
          <a:xfrm>
            <a:off x="143842" y="3540398"/>
            <a:ext cx="3203575" cy="1008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143842" y="5338043"/>
            <a:ext cx="2411413" cy="1008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7116" name="Rectangle 14"/>
          <p:cNvSpPr>
            <a:spLocks noChangeArrowheads="1"/>
          </p:cNvSpPr>
          <p:nvPr/>
        </p:nvSpPr>
        <p:spPr bwMode="auto">
          <a:xfrm>
            <a:off x="4787900" y="2205186"/>
            <a:ext cx="4356100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7117" name="Rectangle 15"/>
          <p:cNvSpPr>
            <a:spLocks noChangeArrowheads="1"/>
          </p:cNvSpPr>
          <p:nvPr/>
        </p:nvSpPr>
        <p:spPr bwMode="auto">
          <a:xfrm>
            <a:off x="5508625" y="3860948"/>
            <a:ext cx="3095625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7118" name="Rectangle 16"/>
          <p:cNvSpPr>
            <a:spLocks noChangeArrowheads="1"/>
          </p:cNvSpPr>
          <p:nvPr/>
        </p:nvSpPr>
        <p:spPr bwMode="auto">
          <a:xfrm>
            <a:off x="4427538" y="5373836"/>
            <a:ext cx="4716462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7119" name="Text Box 17"/>
          <p:cNvSpPr txBox="1">
            <a:spLocks noChangeArrowheads="1"/>
          </p:cNvSpPr>
          <p:nvPr/>
        </p:nvSpPr>
        <p:spPr bwMode="auto">
          <a:xfrm>
            <a:off x="202580" y="1306785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47120" name="Text Box 18"/>
          <p:cNvSpPr txBox="1">
            <a:spLocks noChangeArrowheads="1"/>
          </p:cNvSpPr>
          <p:nvPr/>
        </p:nvSpPr>
        <p:spPr bwMode="auto">
          <a:xfrm>
            <a:off x="251792" y="3143523"/>
            <a:ext cx="344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47121" name="Text Box 19"/>
          <p:cNvSpPr txBox="1">
            <a:spLocks noChangeArrowheads="1"/>
          </p:cNvSpPr>
          <p:nvPr/>
        </p:nvSpPr>
        <p:spPr bwMode="auto">
          <a:xfrm>
            <a:off x="251792" y="4941168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47122" name="Text Box 20"/>
          <p:cNvSpPr txBox="1">
            <a:spLocks noChangeArrowheads="1"/>
          </p:cNvSpPr>
          <p:nvPr/>
        </p:nvSpPr>
        <p:spPr bwMode="auto">
          <a:xfrm>
            <a:off x="4873625" y="1773386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47123" name="Text Box 21"/>
          <p:cNvSpPr txBox="1">
            <a:spLocks noChangeArrowheads="1"/>
          </p:cNvSpPr>
          <p:nvPr/>
        </p:nvSpPr>
        <p:spPr bwMode="auto">
          <a:xfrm>
            <a:off x="5089525" y="3789511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47124" name="Text Box 22"/>
          <p:cNvSpPr txBox="1">
            <a:spLocks noChangeArrowheads="1"/>
          </p:cNvSpPr>
          <p:nvPr/>
        </p:nvSpPr>
        <p:spPr bwMode="auto">
          <a:xfrm>
            <a:off x="4500563" y="4976961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7125" y="706909"/>
            <a:ext cx="6505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Lee </a:t>
            </a:r>
            <a:r>
              <a:rPr lang="en-GB" sz="1600" dirty="0" err="1" smtClean="0"/>
              <a:t>estos</a:t>
            </a:r>
            <a:r>
              <a:rPr lang="en-GB" sz="1600" dirty="0" smtClean="0"/>
              <a:t> </a:t>
            </a:r>
            <a:r>
              <a:rPr lang="en-GB" sz="1600" dirty="0" err="1" smtClean="0"/>
              <a:t>fragmentos</a:t>
            </a:r>
            <a:r>
              <a:rPr lang="en-GB" sz="1600" dirty="0" smtClean="0"/>
              <a:t> de </a:t>
            </a:r>
            <a:r>
              <a:rPr lang="en-GB" sz="1600" dirty="0" err="1" smtClean="0"/>
              <a:t>diálogos</a:t>
            </a:r>
            <a:r>
              <a:rPr lang="en-GB" sz="1600" dirty="0" smtClean="0"/>
              <a:t> ¿</a:t>
            </a:r>
            <a:r>
              <a:rPr lang="en-GB" sz="1600" dirty="0" err="1" smtClean="0"/>
              <a:t>Quién</a:t>
            </a:r>
            <a:r>
              <a:rPr lang="en-GB" sz="1600" dirty="0" smtClean="0"/>
              <a:t> </a:t>
            </a:r>
            <a:r>
              <a:rPr lang="en-GB" sz="1600" dirty="0" err="1" smtClean="0"/>
              <a:t>crees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dice </a:t>
            </a:r>
            <a:r>
              <a:rPr lang="en-GB" sz="1600" dirty="0" err="1" smtClean="0"/>
              <a:t>cada</a:t>
            </a:r>
            <a:r>
              <a:rPr lang="en-GB" sz="1600" dirty="0" smtClean="0"/>
              <a:t> </a:t>
            </a:r>
            <a:r>
              <a:rPr lang="en-GB" sz="1600" dirty="0" err="1" smtClean="0"/>
              <a:t>frase</a:t>
            </a:r>
            <a:r>
              <a:rPr lang="en-GB" sz="1600" dirty="0" smtClean="0"/>
              <a:t>: el </a:t>
            </a:r>
            <a:r>
              <a:rPr lang="en-GB" sz="1600" dirty="0" err="1" smtClean="0"/>
              <a:t>camarero</a:t>
            </a:r>
            <a:r>
              <a:rPr lang="en-GB" sz="1600" dirty="0" smtClean="0"/>
              <a:t> (A) o el </a:t>
            </a:r>
            <a:r>
              <a:rPr lang="en-GB" sz="1600" dirty="0" err="1" smtClean="0"/>
              <a:t>cliente</a:t>
            </a:r>
            <a:r>
              <a:rPr lang="en-GB" sz="1600" dirty="0" smtClean="0"/>
              <a:t> (B)? </a:t>
            </a:r>
            <a:r>
              <a:rPr lang="en-GB" sz="1600" dirty="0" err="1" smtClean="0"/>
              <a:t>Márcalo</a:t>
            </a:r>
            <a:r>
              <a:rPr lang="en-GB" sz="1600" dirty="0" smtClean="0"/>
              <a:t>.</a:t>
            </a:r>
          </a:p>
          <a:p>
            <a:r>
              <a:rPr lang="en-GB" sz="1600" dirty="0" err="1" smtClean="0"/>
              <a:t>Relaciona</a:t>
            </a:r>
            <a:r>
              <a:rPr lang="en-GB" sz="1600" dirty="0" smtClean="0"/>
              <a:t> los </a:t>
            </a:r>
            <a:r>
              <a:rPr lang="en-GB" sz="1600" dirty="0" err="1" smtClean="0"/>
              <a:t>textos</a:t>
            </a:r>
            <a:r>
              <a:rPr lang="en-GB" sz="1600" dirty="0" smtClean="0"/>
              <a:t> </a:t>
            </a:r>
            <a:r>
              <a:rPr lang="en-GB" sz="1600" dirty="0" err="1" smtClean="0"/>
              <a:t>en</a:t>
            </a:r>
            <a:r>
              <a:rPr lang="en-GB" sz="1600" dirty="0" smtClean="0"/>
              <a:t> </a:t>
            </a:r>
            <a:r>
              <a:rPr lang="en-GB" sz="1600" dirty="0" err="1" smtClean="0"/>
              <a:t>español</a:t>
            </a:r>
            <a:r>
              <a:rPr lang="en-GB" sz="1600" dirty="0" smtClean="0"/>
              <a:t> con los </a:t>
            </a:r>
            <a:r>
              <a:rPr lang="en-GB" sz="1600" dirty="0" err="1" smtClean="0"/>
              <a:t>textos</a:t>
            </a:r>
            <a:r>
              <a:rPr lang="en-GB" sz="1600" dirty="0"/>
              <a:t> </a:t>
            </a:r>
            <a:r>
              <a:rPr lang="en-GB" sz="1600" dirty="0" err="1" smtClean="0"/>
              <a:t>en</a:t>
            </a:r>
            <a:r>
              <a:rPr lang="en-GB" sz="1600" dirty="0" smtClean="0"/>
              <a:t> </a:t>
            </a:r>
            <a:r>
              <a:rPr lang="en-GB" sz="1600" dirty="0" err="1" smtClean="0"/>
              <a:t>inglés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0233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0768" y="44624"/>
            <a:ext cx="4070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3600" b="1" dirty="0">
                <a:solidFill>
                  <a:srgbClr val="FF0000"/>
                </a:solidFill>
              </a:rPr>
              <a:t>En un restaurante</a:t>
            </a: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578350" y="4435747"/>
            <a:ext cx="4565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¤ </a:t>
            </a:r>
            <a:r>
              <a:rPr lang="en-GB" altLang="en-US" b="1">
                <a:solidFill>
                  <a:srgbClr val="333399"/>
                </a:solidFill>
              </a:rPr>
              <a:t>Excuse me; have you got ‘gazpacho’?</a:t>
            </a:r>
            <a:r>
              <a:rPr lang="en-GB" altLang="en-US">
                <a:solidFill>
                  <a:srgbClr val="333399"/>
                </a:solidFill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333399"/>
                </a:solidFill>
              </a:rPr>
              <a:t>•</a:t>
            </a:r>
            <a:r>
              <a:rPr lang="en-GB" altLang="en-US">
                <a:solidFill>
                  <a:srgbClr val="333399"/>
                </a:solidFill>
              </a:rPr>
              <a:t> </a:t>
            </a:r>
            <a:r>
              <a:rPr lang="en-GB" altLang="en-US" b="1">
                <a:solidFill>
                  <a:srgbClr val="333399"/>
                </a:solidFill>
              </a:rPr>
              <a:t>I am sorry, we have it only in summer.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572000" y="1843360"/>
            <a:ext cx="459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¤</a:t>
            </a:r>
            <a:r>
              <a:rPr lang="en-US" altLang="en-US">
                <a:solidFill>
                  <a:srgbClr val="333399"/>
                </a:solidFill>
              </a:rPr>
              <a:t> </a:t>
            </a:r>
            <a:r>
              <a:rPr lang="en-GB" altLang="en-US" b="1">
                <a:solidFill>
                  <a:srgbClr val="333399"/>
                </a:solidFill>
              </a:rPr>
              <a:t>Excuse me; can I have the bill, please?</a:t>
            </a:r>
            <a:endParaRPr lang="es-ES" altLang="en-US" b="1">
              <a:solidFill>
                <a:srgbClr val="333399"/>
              </a:solidFill>
              <a:latin typeface="Tahoma" pitchFamily="34" charset="0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4787900" y="2779985"/>
            <a:ext cx="460851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¤</a:t>
            </a:r>
            <a:r>
              <a:rPr lang="en-US" altLang="en-US">
                <a:solidFill>
                  <a:srgbClr val="333399"/>
                </a:solidFill>
              </a:rPr>
              <a:t> </a:t>
            </a:r>
            <a:r>
              <a:rPr lang="en-GB" altLang="en-US" b="1">
                <a:solidFill>
                  <a:srgbClr val="333399"/>
                </a:solidFill>
              </a:rPr>
              <a:t>Excuse me, can I have some bread?</a:t>
            </a:r>
            <a:r>
              <a:rPr lang="en-GB" altLang="en-US">
                <a:solidFill>
                  <a:srgbClr val="333399"/>
                </a:solidFill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333399"/>
                </a:solidFill>
              </a:rPr>
              <a:t>•</a:t>
            </a:r>
            <a:r>
              <a:rPr lang="en-GB" altLang="en-US">
                <a:solidFill>
                  <a:srgbClr val="333399"/>
                </a:solidFill>
              </a:rPr>
              <a:t> </a:t>
            </a:r>
            <a:r>
              <a:rPr lang="en-GB" altLang="en-US" b="1">
                <a:solidFill>
                  <a:srgbClr val="333399"/>
                </a:solidFill>
              </a:rPr>
              <a:t>Of course, right away.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¤</a:t>
            </a:r>
            <a:r>
              <a:rPr lang="en-GB" altLang="en-US">
                <a:solidFill>
                  <a:srgbClr val="333399"/>
                </a:solidFill>
              </a:rPr>
              <a:t> </a:t>
            </a:r>
            <a:r>
              <a:rPr lang="en-GB" altLang="en-US" b="1">
                <a:solidFill>
                  <a:srgbClr val="333399"/>
                </a:solidFill>
              </a:rPr>
              <a:t>Thank you.</a:t>
            </a:r>
            <a:endParaRPr lang="es-ES" altLang="en-US" b="1">
              <a:solidFill>
                <a:srgbClr val="333399"/>
              </a:solidFill>
            </a:endParaRPr>
          </a:p>
        </p:txBody>
      </p:sp>
      <p:sp>
        <p:nvSpPr>
          <p:cNvPr id="48134" name="Text Box 8"/>
          <p:cNvSpPr txBox="1">
            <a:spLocks noChangeArrowheads="1"/>
          </p:cNvSpPr>
          <p:nvPr/>
        </p:nvSpPr>
        <p:spPr bwMode="auto">
          <a:xfrm>
            <a:off x="395288" y="3596308"/>
            <a:ext cx="37592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ahoma" pitchFamily="34" charset="0"/>
              </a:rPr>
              <a:t>Perdone,</a:t>
            </a:r>
            <a:r>
              <a:rPr lang="en-US" altLang="en-US" b="1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¿me trae la cuenta,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	por favor?</a:t>
            </a:r>
          </a:p>
        </p:txBody>
      </p:sp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425450" y="1701800"/>
            <a:ext cx="32829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ahoma" pitchFamily="34" charset="0"/>
              </a:rPr>
              <a:t>Perdone,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¿me puede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traer un poco de pan?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s-E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Claro, en seguida.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Gracias</a:t>
            </a:r>
          </a:p>
        </p:txBody>
      </p:sp>
      <p:sp>
        <p:nvSpPr>
          <p:cNvPr id="48136" name="Text Box 11"/>
          <p:cNvSpPr txBox="1">
            <a:spLocks noChangeArrowheads="1"/>
          </p:cNvSpPr>
          <p:nvPr/>
        </p:nvSpPr>
        <p:spPr bwMode="auto">
          <a:xfrm>
            <a:off x="179512" y="4584476"/>
            <a:ext cx="4597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□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ahoma" pitchFamily="34" charset="0"/>
              </a:rPr>
              <a:t>Perdone</a:t>
            </a:r>
            <a:r>
              <a:rPr lang="en-US" altLang="en-US" b="1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es-ES" altLang="en-US" b="1" dirty="0">
                <a:solidFill>
                  <a:srgbClr val="000000"/>
                </a:solidFill>
                <a:latin typeface="Tahoma" pitchFamily="34" charset="0"/>
              </a:rPr>
              <a:t>¿la sopa de qué es?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0000"/>
                </a:solidFill>
              </a:rPr>
              <a:t>□</a:t>
            </a:r>
            <a:r>
              <a:rPr lang="es-ES" altLang="en-US" dirty="0">
                <a:solidFill>
                  <a:srgbClr val="000000"/>
                </a:solidFill>
              </a:rPr>
              <a:t> </a:t>
            </a:r>
            <a:r>
              <a:rPr lang="es-ES" altLang="en-US" b="1" dirty="0">
                <a:solidFill>
                  <a:srgbClr val="000000"/>
                </a:solidFill>
                <a:latin typeface="Tahoma" pitchFamily="34" charset="0"/>
              </a:rPr>
              <a:t>De pollo. Lleva verduras </a:t>
            </a:r>
            <a:r>
              <a:rPr lang="es-ES" altLang="en-US" b="1" dirty="0" smtClean="0">
                <a:solidFill>
                  <a:srgbClr val="000000"/>
                </a:solidFill>
                <a:latin typeface="Tahoma" pitchFamily="34" charset="0"/>
              </a:rPr>
              <a:t>y fideos</a:t>
            </a:r>
            <a:r>
              <a:rPr lang="es-ES" altLang="en-US" b="1" dirty="0">
                <a:solidFill>
                  <a:srgbClr val="00000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48137" name="Text Box 12"/>
          <p:cNvSpPr txBox="1">
            <a:spLocks noChangeArrowheads="1"/>
          </p:cNvSpPr>
          <p:nvPr/>
        </p:nvSpPr>
        <p:spPr bwMode="auto">
          <a:xfrm>
            <a:off x="395288" y="5835650"/>
            <a:ext cx="37115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Perdone, ¿tienen gazpacho?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00"/>
                </a:solidFill>
              </a:rPr>
              <a:t>□</a:t>
            </a:r>
            <a:r>
              <a:rPr lang="es-ES" altLang="en-US">
                <a:solidFill>
                  <a:srgbClr val="000000"/>
                </a:solidFill>
              </a:rPr>
              <a:t> </a:t>
            </a:r>
            <a:r>
              <a:rPr lang="es-ES" altLang="en-US" b="1">
                <a:solidFill>
                  <a:srgbClr val="000000"/>
                </a:solidFill>
                <a:latin typeface="Tahoma" pitchFamily="34" charset="0"/>
              </a:rPr>
              <a:t>No, lo siento, solo en verano</a:t>
            </a:r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360363" y="1773238"/>
            <a:ext cx="3419475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8139" name="Rectangle 14"/>
          <p:cNvSpPr>
            <a:spLocks noChangeArrowheads="1"/>
          </p:cNvSpPr>
          <p:nvPr/>
        </p:nvSpPr>
        <p:spPr bwMode="auto">
          <a:xfrm>
            <a:off x="431800" y="5922963"/>
            <a:ext cx="3635375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8140" name="Rectangle 15"/>
          <p:cNvSpPr>
            <a:spLocks noChangeArrowheads="1"/>
          </p:cNvSpPr>
          <p:nvPr/>
        </p:nvSpPr>
        <p:spPr bwMode="auto">
          <a:xfrm>
            <a:off x="203200" y="4584476"/>
            <a:ext cx="4224338" cy="115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8141" name="Rectangle 16"/>
          <p:cNvSpPr>
            <a:spLocks noChangeArrowheads="1"/>
          </p:cNvSpPr>
          <p:nvPr/>
        </p:nvSpPr>
        <p:spPr bwMode="auto">
          <a:xfrm>
            <a:off x="4500563" y="4292872"/>
            <a:ext cx="4679950" cy="935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8142" name="Rectangle 17"/>
          <p:cNvSpPr>
            <a:spLocks noChangeArrowheads="1"/>
          </p:cNvSpPr>
          <p:nvPr/>
        </p:nvSpPr>
        <p:spPr bwMode="auto">
          <a:xfrm>
            <a:off x="4787900" y="2708547"/>
            <a:ext cx="4356100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8143" name="Rectangle 18"/>
          <p:cNvSpPr>
            <a:spLocks noChangeArrowheads="1"/>
          </p:cNvSpPr>
          <p:nvPr/>
        </p:nvSpPr>
        <p:spPr bwMode="auto">
          <a:xfrm>
            <a:off x="4572000" y="1627460"/>
            <a:ext cx="4572000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8144" name="Rectangle 19"/>
          <p:cNvSpPr>
            <a:spLocks noChangeArrowheads="1"/>
          </p:cNvSpPr>
          <p:nvPr/>
        </p:nvSpPr>
        <p:spPr bwMode="auto">
          <a:xfrm>
            <a:off x="395288" y="3572495"/>
            <a:ext cx="3816350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8145" name="Rectangle 20"/>
          <p:cNvSpPr>
            <a:spLocks noChangeArrowheads="1"/>
          </p:cNvSpPr>
          <p:nvPr/>
        </p:nvSpPr>
        <p:spPr bwMode="auto">
          <a:xfrm>
            <a:off x="4500563" y="5588272"/>
            <a:ext cx="4643437" cy="108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8146" name="Rectangle 21"/>
          <p:cNvSpPr>
            <a:spLocks noChangeArrowheads="1"/>
          </p:cNvSpPr>
          <p:nvPr/>
        </p:nvSpPr>
        <p:spPr bwMode="auto">
          <a:xfrm>
            <a:off x="4572000" y="5732735"/>
            <a:ext cx="4572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99"/>
                </a:solidFill>
              </a:rPr>
              <a:t>¤</a:t>
            </a:r>
            <a:r>
              <a:rPr lang="en-US" altLang="en-US">
                <a:solidFill>
                  <a:srgbClr val="333399"/>
                </a:solidFill>
              </a:rPr>
              <a:t> </a:t>
            </a:r>
            <a:r>
              <a:rPr lang="en-GB" altLang="en-US" b="1">
                <a:solidFill>
                  <a:srgbClr val="333399"/>
                </a:solidFill>
              </a:rPr>
              <a:t>Excuse me; what is in the soup?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b="1">
                <a:solidFill>
                  <a:srgbClr val="333399"/>
                </a:solidFill>
              </a:rPr>
              <a:t>•</a:t>
            </a:r>
            <a:r>
              <a:rPr lang="en-GB" altLang="en-US">
                <a:solidFill>
                  <a:srgbClr val="333399"/>
                </a:solidFill>
              </a:rPr>
              <a:t> </a:t>
            </a:r>
            <a:r>
              <a:rPr lang="en-GB" altLang="en-US" b="1">
                <a:solidFill>
                  <a:srgbClr val="333399"/>
                </a:solidFill>
              </a:rPr>
              <a:t>It is chicken soup with vegetables and noodles.</a:t>
            </a:r>
            <a:endParaRPr lang="es-ES" altLang="en-US" b="1">
              <a:solidFill>
                <a:srgbClr val="333399"/>
              </a:solidFill>
            </a:endParaRPr>
          </a:p>
        </p:txBody>
      </p:sp>
      <p:sp>
        <p:nvSpPr>
          <p:cNvPr id="48147" name="Text Box 22"/>
          <p:cNvSpPr txBox="1">
            <a:spLocks noChangeArrowheads="1"/>
          </p:cNvSpPr>
          <p:nvPr/>
        </p:nvSpPr>
        <p:spPr bwMode="auto">
          <a:xfrm>
            <a:off x="34925" y="1736725"/>
            <a:ext cx="336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48148" name="Text Box 23"/>
          <p:cNvSpPr txBox="1">
            <a:spLocks noChangeArrowheads="1"/>
          </p:cNvSpPr>
          <p:nvPr/>
        </p:nvSpPr>
        <p:spPr bwMode="auto">
          <a:xfrm>
            <a:off x="0" y="3574083"/>
            <a:ext cx="344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48149" name="Text Box 24"/>
          <p:cNvSpPr txBox="1">
            <a:spLocks noChangeArrowheads="1"/>
          </p:cNvSpPr>
          <p:nvPr/>
        </p:nvSpPr>
        <p:spPr bwMode="auto">
          <a:xfrm>
            <a:off x="-65980" y="4472285"/>
            <a:ext cx="317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48150" name="Text Box 25"/>
          <p:cNvSpPr txBox="1">
            <a:spLocks noChangeArrowheads="1"/>
          </p:cNvSpPr>
          <p:nvPr/>
        </p:nvSpPr>
        <p:spPr bwMode="auto">
          <a:xfrm>
            <a:off x="107950" y="5911850"/>
            <a:ext cx="344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d</a:t>
            </a:r>
          </a:p>
        </p:txBody>
      </p:sp>
      <p:sp>
        <p:nvSpPr>
          <p:cNvPr id="48151" name="Text Box 26"/>
          <p:cNvSpPr txBox="1">
            <a:spLocks noChangeArrowheads="1"/>
          </p:cNvSpPr>
          <p:nvPr/>
        </p:nvSpPr>
        <p:spPr bwMode="auto">
          <a:xfrm>
            <a:off x="4211638" y="1771922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48152" name="Text Box 27"/>
          <p:cNvSpPr txBox="1">
            <a:spLocks noChangeArrowheads="1"/>
          </p:cNvSpPr>
          <p:nvPr/>
        </p:nvSpPr>
        <p:spPr bwMode="auto">
          <a:xfrm>
            <a:off x="4427538" y="2779985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48153" name="Text Box 28"/>
          <p:cNvSpPr txBox="1">
            <a:spLocks noChangeArrowheads="1"/>
          </p:cNvSpPr>
          <p:nvPr/>
        </p:nvSpPr>
        <p:spPr bwMode="auto">
          <a:xfrm>
            <a:off x="4500563" y="3932510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48154" name="Text Box 29"/>
          <p:cNvSpPr txBox="1">
            <a:spLocks noChangeArrowheads="1"/>
          </p:cNvSpPr>
          <p:nvPr/>
        </p:nvSpPr>
        <p:spPr bwMode="auto">
          <a:xfrm>
            <a:off x="4500563" y="5227910"/>
            <a:ext cx="346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000" b="1">
                <a:solidFill>
                  <a:srgbClr val="FF0000"/>
                </a:solidFill>
                <a:latin typeface="Tahoma" pitchFamily="34" charset="0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55776" y="623010"/>
            <a:ext cx="65058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Lee </a:t>
            </a:r>
            <a:r>
              <a:rPr lang="en-GB" sz="1600" dirty="0" err="1" smtClean="0"/>
              <a:t>estos</a:t>
            </a:r>
            <a:r>
              <a:rPr lang="en-GB" sz="1600" dirty="0" smtClean="0"/>
              <a:t> </a:t>
            </a:r>
            <a:r>
              <a:rPr lang="en-GB" sz="1600" dirty="0" err="1" smtClean="0"/>
              <a:t>fragmentos</a:t>
            </a:r>
            <a:r>
              <a:rPr lang="en-GB" sz="1600" dirty="0" smtClean="0"/>
              <a:t> de </a:t>
            </a:r>
            <a:r>
              <a:rPr lang="en-GB" sz="1600" dirty="0" err="1" smtClean="0"/>
              <a:t>diálogos</a:t>
            </a:r>
            <a:r>
              <a:rPr lang="en-GB" sz="1600" dirty="0" smtClean="0"/>
              <a:t> ¿</a:t>
            </a:r>
            <a:r>
              <a:rPr lang="en-GB" sz="1600" dirty="0" err="1" smtClean="0"/>
              <a:t>Quién</a:t>
            </a:r>
            <a:r>
              <a:rPr lang="en-GB" sz="1600" dirty="0" smtClean="0"/>
              <a:t> </a:t>
            </a:r>
            <a:r>
              <a:rPr lang="en-GB" sz="1600" dirty="0" err="1" smtClean="0"/>
              <a:t>crees</a:t>
            </a:r>
            <a:r>
              <a:rPr lang="en-GB" sz="1600" dirty="0" smtClean="0"/>
              <a:t> </a:t>
            </a:r>
            <a:r>
              <a:rPr lang="en-GB" sz="1600" dirty="0" err="1" smtClean="0"/>
              <a:t>que</a:t>
            </a:r>
            <a:r>
              <a:rPr lang="en-GB" sz="1600" dirty="0" smtClean="0"/>
              <a:t> dice </a:t>
            </a:r>
            <a:r>
              <a:rPr lang="en-GB" sz="1600" dirty="0" err="1" smtClean="0"/>
              <a:t>cada</a:t>
            </a:r>
            <a:r>
              <a:rPr lang="en-GB" sz="1600" dirty="0" smtClean="0"/>
              <a:t> </a:t>
            </a:r>
            <a:r>
              <a:rPr lang="en-GB" sz="1600" dirty="0" err="1" smtClean="0"/>
              <a:t>frase</a:t>
            </a:r>
            <a:r>
              <a:rPr lang="en-GB" sz="1600" dirty="0" smtClean="0"/>
              <a:t>: el </a:t>
            </a:r>
            <a:r>
              <a:rPr lang="en-GB" sz="1600" dirty="0" err="1" smtClean="0"/>
              <a:t>camarero</a:t>
            </a:r>
            <a:r>
              <a:rPr lang="en-GB" sz="1600" dirty="0" smtClean="0"/>
              <a:t> (A) o el </a:t>
            </a:r>
            <a:r>
              <a:rPr lang="en-GB" sz="1600" dirty="0" err="1" smtClean="0"/>
              <a:t>cliente</a:t>
            </a:r>
            <a:r>
              <a:rPr lang="en-GB" sz="1600" dirty="0" smtClean="0"/>
              <a:t> (B)? </a:t>
            </a:r>
            <a:r>
              <a:rPr lang="en-GB" sz="1600" dirty="0" err="1" smtClean="0"/>
              <a:t>Márcalo</a:t>
            </a:r>
            <a:r>
              <a:rPr lang="en-GB" sz="1600" dirty="0" smtClean="0"/>
              <a:t>.</a:t>
            </a:r>
          </a:p>
          <a:p>
            <a:r>
              <a:rPr lang="en-GB" sz="1600" dirty="0" err="1" smtClean="0"/>
              <a:t>Relaciona</a:t>
            </a:r>
            <a:r>
              <a:rPr lang="en-GB" sz="1600" dirty="0" smtClean="0"/>
              <a:t> los </a:t>
            </a:r>
            <a:r>
              <a:rPr lang="en-GB" sz="1600" dirty="0" err="1" smtClean="0"/>
              <a:t>textos</a:t>
            </a:r>
            <a:r>
              <a:rPr lang="en-GB" sz="1600" dirty="0" smtClean="0"/>
              <a:t> </a:t>
            </a:r>
            <a:r>
              <a:rPr lang="en-GB" sz="1600" dirty="0" err="1" smtClean="0"/>
              <a:t>en</a:t>
            </a:r>
            <a:r>
              <a:rPr lang="en-GB" sz="1600" dirty="0" smtClean="0"/>
              <a:t> </a:t>
            </a:r>
            <a:r>
              <a:rPr lang="en-GB" sz="1600" dirty="0" err="1" smtClean="0"/>
              <a:t>español</a:t>
            </a:r>
            <a:r>
              <a:rPr lang="en-GB" sz="1600" dirty="0" smtClean="0"/>
              <a:t> con los </a:t>
            </a:r>
            <a:r>
              <a:rPr lang="en-GB" sz="1600" dirty="0" err="1" smtClean="0"/>
              <a:t>textos</a:t>
            </a:r>
            <a:r>
              <a:rPr lang="en-GB" sz="1600" dirty="0"/>
              <a:t> </a:t>
            </a:r>
            <a:r>
              <a:rPr lang="en-GB" sz="1600" dirty="0" err="1" smtClean="0"/>
              <a:t>en</a:t>
            </a:r>
            <a:r>
              <a:rPr lang="en-GB" sz="1600" dirty="0" smtClean="0"/>
              <a:t> </a:t>
            </a:r>
            <a:r>
              <a:rPr lang="en-GB" sz="1600" dirty="0" err="1" smtClean="0"/>
              <a:t>inglés</a:t>
            </a:r>
            <a:r>
              <a:rPr lang="en-GB" sz="1600" dirty="0" smtClean="0"/>
              <a:t>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0240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6"/>
          <a:stretch>
            <a:fillRect/>
          </a:stretch>
        </p:blipFill>
        <p:spPr bwMode="auto">
          <a:xfrm>
            <a:off x="569913" y="819150"/>
            <a:ext cx="7889875" cy="520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34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4213" y="1773238"/>
            <a:ext cx="6624637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Camarero: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Hola, buenos días.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1: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Buenos días.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Camarero: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¿Ya lo saben?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1: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Sí, mire, yo, ____________ quiero gazpacho.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2: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¿Qué ___________ la ensalada griega?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Camarero: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Tomate, queso, aceitunas negras y orégano.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2: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Pues, para mí, la ensalada griega.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Camarero: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Gazpacho y ensalada. Muy bien. ________________.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1: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Para mí, bistec _______________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2: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Yo, merluza a la romana.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Camarero: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Y, ¿qué les pongo __________________?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1: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____________ para mí.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2: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Yo quiero agua ____________ fría.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Camarero: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Muy bien.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(…)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1: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Perdone, ¿ _______________ un poco más de pan, por favor?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Camarero: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Sí, ahora mismo.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2: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Y _________, por favor.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(…)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Camarero: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¿Desean ____________ de postre?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1: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¿Qué hay?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Camarero: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Hoy tenemos ______________ yogur y flan.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1: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Yo quiero un yogur.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2: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Yo, flan.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Cliente 1: ______________________.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200">
                <a:solidFill>
                  <a:srgbClr val="000000"/>
                </a:solidFill>
              </a:rPr>
              <a:t>Camarero: </a:t>
            </a:r>
            <a:r>
              <a:rPr lang="es-ES" altLang="en-US" sz="1200">
                <a:solidFill>
                  <a:srgbClr val="000000"/>
                </a:solidFill>
                <a:latin typeface="Comic Sans MS" pitchFamily="66" charset="0"/>
              </a:rPr>
              <a:t>Ahora mismo.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58750" y="42863"/>
            <a:ext cx="75376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400" dirty="0">
                <a:solidFill>
                  <a:srgbClr val="000000"/>
                </a:solidFill>
              </a:rPr>
              <a:t>A. Completa el diálogo con las siguientes palabras y expresiones</a:t>
            </a:r>
            <a:r>
              <a:rPr lang="es-ES" altLang="en-US" sz="1400" dirty="0" smtClean="0">
                <a:solidFill>
                  <a:srgbClr val="000000"/>
                </a:solidFill>
              </a:rPr>
              <a:t>. Hay una opción que sobra.</a:t>
            </a:r>
            <a:endParaRPr lang="es-ES" altLang="en-US" sz="1400" dirty="0">
              <a:solidFill>
                <a:srgbClr val="000000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 rot="-442083">
            <a:off x="231775" y="427038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</a:rPr>
              <a:t>otra agua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 rot="383664">
            <a:off x="1692275" y="476250"/>
            <a:ext cx="1860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</a:rPr>
              <a:t>¿Y de segundo?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 rot="-268045">
            <a:off x="3779838" y="404813"/>
            <a:ext cx="221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</a:rPr>
              <a:t>La cuenta, por favor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208713" y="280988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</a:rPr>
              <a:t>de primero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 rot="626248">
            <a:off x="179388" y="1052513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</a:rPr>
              <a:t>con patatas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 rot="591949">
            <a:off x="1763713" y="908050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</a:rPr>
              <a:t>Una cerveza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 rot="835012">
            <a:off x="4140200" y="9810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</a:rPr>
              <a:t>lleva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 rot="993424">
            <a:off x="5775325" y="857250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</a:rPr>
              <a:t>macedonia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 rot="236711">
            <a:off x="7740650" y="549275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</a:rPr>
              <a:t>nos trae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 rot="-562891">
            <a:off x="7000875" y="1360488"/>
            <a:ext cx="128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</a:rPr>
              <a:t>para beber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 rot="-354369">
            <a:off x="4767263" y="1431925"/>
            <a:ext cx="131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</a:rPr>
              <a:t>un poco de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 rot="-770862">
            <a:off x="6856413" y="1936750"/>
            <a:ext cx="141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</a:rPr>
              <a:t>alguna cosa</a:t>
            </a: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 rot="-412904">
            <a:off x="2824163" y="1289050"/>
            <a:ext cx="90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>
                <a:solidFill>
                  <a:srgbClr val="000000"/>
                </a:solidFill>
              </a:rPr>
              <a:t>sin gas</a:t>
            </a:r>
          </a:p>
        </p:txBody>
      </p:sp>
    </p:spTree>
    <p:extLst>
      <p:ext uri="{BB962C8B-B14F-4D97-AF65-F5344CB8AC3E}">
        <p14:creationId xmlns:p14="http://schemas.microsoft.com/office/powerpoint/2010/main" val="34381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50825" y="404813"/>
            <a:ext cx="2430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FF0000"/>
                </a:solidFill>
              </a:rPr>
              <a:t>1. Camarero: ¿Qué desea?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50825" y="927100"/>
            <a:ext cx="4608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2. Cliente: Sí, mire, yo, de primero quiero</a:t>
            </a:r>
          </a:p>
        </p:txBody>
      </p:sp>
      <p:graphicFrame>
        <p:nvGraphicFramePr>
          <p:cNvPr id="131076" name="Group 4"/>
          <p:cNvGraphicFramePr>
            <a:graphicFrameLocks noGrp="1"/>
          </p:cNvGraphicFramePr>
          <p:nvPr/>
        </p:nvGraphicFramePr>
        <p:xfrm>
          <a:off x="3922713" y="430213"/>
          <a:ext cx="2087562" cy="1273175"/>
        </p:xfrm>
        <a:graphic>
          <a:graphicData uri="http://schemas.openxmlformats.org/drawingml/2006/table">
            <a:tbl>
              <a:tblPr/>
              <a:tblGrid>
                <a:gridCol w="2087562"/>
              </a:tblGrid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4427538" y="501650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gazpacho</a:t>
            </a: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4354513" y="1006475"/>
            <a:ext cx="1223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ensalada</a:t>
            </a: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4140200" y="1365250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la sopa del día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265113" y="3916363"/>
            <a:ext cx="3640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FF0000"/>
                </a:solidFill>
              </a:rPr>
              <a:t>5. Camarero: Y, ¿qué le pongo de beber?</a:t>
            </a: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250825" y="1700213"/>
            <a:ext cx="3560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FF0000"/>
                </a:solidFill>
              </a:rPr>
              <a:t>3. Camarero: Muy bien. ¿Y de segundo?</a:t>
            </a: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50825" y="2565400"/>
            <a:ext cx="1030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4. Cliente:</a:t>
            </a:r>
          </a:p>
        </p:txBody>
      </p:sp>
      <p:graphicFrame>
        <p:nvGraphicFramePr>
          <p:cNvPr id="131092" name="Group 20"/>
          <p:cNvGraphicFramePr>
            <a:graphicFrameLocks noGrp="1"/>
          </p:cNvGraphicFramePr>
          <p:nvPr/>
        </p:nvGraphicFramePr>
        <p:xfrm>
          <a:off x="1331913" y="2060575"/>
          <a:ext cx="4895850" cy="1273175"/>
        </p:xfrm>
        <a:graphic>
          <a:graphicData uri="http://schemas.openxmlformats.org/drawingml/2006/table">
            <a:tbl>
              <a:tblPr/>
              <a:tblGrid>
                <a:gridCol w="4895850"/>
              </a:tblGrid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1549400" y="2132013"/>
            <a:ext cx="302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Bistec con patatas fritas</a:t>
            </a:r>
          </a:p>
        </p:txBody>
      </p:sp>
      <p:sp>
        <p:nvSpPr>
          <p:cNvPr id="53279" name="Rectangle 31"/>
          <p:cNvSpPr>
            <a:spLocks noChangeArrowheads="1"/>
          </p:cNvSpPr>
          <p:nvPr/>
        </p:nvSpPr>
        <p:spPr bwMode="auto">
          <a:xfrm>
            <a:off x="1547813" y="2565400"/>
            <a:ext cx="4679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Calamares a la romana con ensalada</a:t>
            </a:r>
          </a:p>
        </p:txBody>
      </p:sp>
      <p:sp>
        <p:nvSpPr>
          <p:cNvPr id="53280" name="Rectangle 32"/>
          <p:cNvSpPr>
            <a:spLocks noChangeArrowheads="1"/>
          </p:cNvSpPr>
          <p:nvPr/>
        </p:nvSpPr>
        <p:spPr bwMode="auto">
          <a:xfrm>
            <a:off x="1549400" y="2997200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Paella</a:t>
            </a:r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6300788" y="2565400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por favor</a:t>
            </a:r>
          </a:p>
        </p:txBody>
      </p:sp>
      <p:sp>
        <p:nvSpPr>
          <p:cNvPr id="53282" name="Rectangle 34"/>
          <p:cNvSpPr>
            <a:spLocks noChangeArrowheads="1"/>
          </p:cNvSpPr>
          <p:nvPr/>
        </p:nvSpPr>
        <p:spPr bwMode="auto">
          <a:xfrm>
            <a:off x="4325938" y="3933825"/>
            <a:ext cx="165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6. Cliente: Quiero</a:t>
            </a:r>
          </a:p>
        </p:txBody>
      </p:sp>
      <p:graphicFrame>
        <p:nvGraphicFramePr>
          <p:cNvPr id="131107" name="Group 35"/>
          <p:cNvGraphicFramePr>
            <a:graphicFrameLocks noGrp="1"/>
          </p:cNvGraphicFramePr>
          <p:nvPr/>
        </p:nvGraphicFramePr>
        <p:xfrm>
          <a:off x="5938838" y="3429000"/>
          <a:ext cx="2087562" cy="1228725"/>
        </p:xfrm>
        <a:graphic>
          <a:graphicData uri="http://schemas.openxmlformats.org/drawingml/2006/table">
            <a:tbl>
              <a:tblPr/>
              <a:tblGrid>
                <a:gridCol w="2087562"/>
              </a:tblGrid>
              <a:tr h="434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93" name="Rectangle 45"/>
          <p:cNvSpPr>
            <a:spLocks noChangeArrowheads="1"/>
          </p:cNvSpPr>
          <p:nvPr/>
        </p:nvSpPr>
        <p:spPr bwMode="auto">
          <a:xfrm>
            <a:off x="6154738" y="3455988"/>
            <a:ext cx="1368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agua sin gas</a:t>
            </a:r>
          </a:p>
        </p:txBody>
      </p:sp>
      <p:sp>
        <p:nvSpPr>
          <p:cNvPr id="53294" name="Rectangle 46"/>
          <p:cNvSpPr>
            <a:spLocks noChangeArrowheads="1"/>
          </p:cNvSpPr>
          <p:nvPr/>
        </p:nvSpPr>
        <p:spPr bwMode="auto">
          <a:xfrm>
            <a:off x="6156325" y="3960813"/>
            <a:ext cx="1223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cerveza</a:t>
            </a:r>
          </a:p>
        </p:txBody>
      </p:sp>
      <p:sp>
        <p:nvSpPr>
          <p:cNvPr id="53295" name="Rectangle 47"/>
          <p:cNvSpPr>
            <a:spLocks noChangeArrowheads="1"/>
          </p:cNvSpPr>
          <p:nvPr/>
        </p:nvSpPr>
        <p:spPr bwMode="auto">
          <a:xfrm>
            <a:off x="6156325" y="4319588"/>
            <a:ext cx="2087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vino tinto</a:t>
            </a:r>
          </a:p>
        </p:txBody>
      </p:sp>
      <p:sp>
        <p:nvSpPr>
          <p:cNvPr id="53296" name="Rectangle 48"/>
          <p:cNvSpPr>
            <a:spLocks noChangeArrowheads="1"/>
          </p:cNvSpPr>
          <p:nvPr/>
        </p:nvSpPr>
        <p:spPr bwMode="auto">
          <a:xfrm>
            <a:off x="265113" y="4797425"/>
            <a:ext cx="3316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FF0000"/>
                </a:solidFill>
              </a:rPr>
              <a:t>7. Camarero: ¿Desea algo de postre?</a:t>
            </a:r>
          </a:p>
        </p:txBody>
      </p:sp>
      <p:sp>
        <p:nvSpPr>
          <p:cNvPr id="53297" name="Rectangle 49"/>
          <p:cNvSpPr>
            <a:spLocks noChangeArrowheads="1"/>
          </p:cNvSpPr>
          <p:nvPr/>
        </p:nvSpPr>
        <p:spPr bwMode="auto">
          <a:xfrm>
            <a:off x="5292725" y="5445125"/>
            <a:ext cx="1655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n-US" sz="1400" b="1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10. Cliente: Pues </a:t>
            </a:r>
          </a:p>
        </p:txBody>
      </p:sp>
      <p:sp>
        <p:nvSpPr>
          <p:cNvPr id="53298" name="Rectangle 50"/>
          <p:cNvSpPr>
            <a:spLocks noChangeArrowheads="1"/>
          </p:cNvSpPr>
          <p:nvPr/>
        </p:nvSpPr>
        <p:spPr bwMode="auto">
          <a:xfrm>
            <a:off x="3995738" y="4797425"/>
            <a:ext cx="199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8. Cliente: ¿Qué hay?</a:t>
            </a:r>
          </a:p>
        </p:txBody>
      </p:sp>
      <p:sp>
        <p:nvSpPr>
          <p:cNvPr id="53299" name="Rectangle 51"/>
          <p:cNvSpPr>
            <a:spLocks noChangeArrowheads="1"/>
          </p:cNvSpPr>
          <p:nvPr/>
        </p:nvSpPr>
        <p:spPr bwMode="auto">
          <a:xfrm>
            <a:off x="239713" y="5661025"/>
            <a:ext cx="4960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FF0000"/>
                </a:solidFill>
              </a:rPr>
              <a:t>9. Camarero: Hoy tenemos arroz con leche, flan y helado</a:t>
            </a:r>
          </a:p>
        </p:txBody>
      </p:sp>
      <p:graphicFrame>
        <p:nvGraphicFramePr>
          <p:cNvPr id="131124" name="Group 52"/>
          <p:cNvGraphicFramePr>
            <a:graphicFrameLocks noGrp="1"/>
          </p:cNvGraphicFramePr>
          <p:nvPr/>
        </p:nvGraphicFramePr>
        <p:xfrm>
          <a:off x="6877050" y="5157788"/>
          <a:ext cx="2087563" cy="1228725"/>
        </p:xfrm>
        <a:graphic>
          <a:graphicData uri="http://schemas.openxmlformats.org/drawingml/2006/table">
            <a:tbl>
              <a:tblPr/>
              <a:tblGrid>
                <a:gridCol w="2087563"/>
              </a:tblGrid>
              <a:tr h="434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10" name="Rectangle 62"/>
          <p:cNvSpPr>
            <a:spLocks noChangeArrowheads="1"/>
          </p:cNvSpPr>
          <p:nvPr/>
        </p:nvSpPr>
        <p:spPr bwMode="auto">
          <a:xfrm>
            <a:off x="6948488" y="5184775"/>
            <a:ext cx="1873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arroz con leche</a:t>
            </a:r>
          </a:p>
        </p:txBody>
      </p:sp>
      <p:sp>
        <p:nvSpPr>
          <p:cNvPr id="53311" name="Rectangle 63"/>
          <p:cNvSpPr>
            <a:spLocks noChangeArrowheads="1"/>
          </p:cNvSpPr>
          <p:nvPr/>
        </p:nvSpPr>
        <p:spPr bwMode="auto">
          <a:xfrm>
            <a:off x="6948488" y="5689600"/>
            <a:ext cx="12239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flan </a:t>
            </a:r>
          </a:p>
        </p:txBody>
      </p:sp>
      <p:sp>
        <p:nvSpPr>
          <p:cNvPr id="53312" name="Rectangle 64"/>
          <p:cNvSpPr>
            <a:spLocks noChangeArrowheads="1"/>
          </p:cNvSpPr>
          <p:nvPr/>
        </p:nvSpPr>
        <p:spPr bwMode="auto">
          <a:xfrm>
            <a:off x="6948488" y="6048375"/>
            <a:ext cx="20875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n-US" sz="1400" b="1">
                <a:solidFill>
                  <a:srgbClr val="000000"/>
                </a:solidFill>
              </a:rPr>
              <a:t>helado de chocolate</a:t>
            </a:r>
          </a:p>
        </p:txBody>
      </p:sp>
    </p:spTree>
    <p:extLst>
      <p:ext uri="{BB962C8B-B14F-4D97-AF65-F5344CB8AC3E}">
        <p14:creationId xmlns:p14="http://schemas.microsoft.com/office/powerpoint/2010/main" val="249184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616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6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777163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89138"/>
            <a:ext cx="4227512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3851275" y="5949950"/>
            <a:ext cx="1368425" cy="503238"/>
          </a:xfrm>
          <a:prstGeom prst="rect">
            <a:avLst/>
          </a:prstGeom>
          <a:solidFill>
            <a:srgbClr val="7558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800" b="1">
                <a:solidFill>
                  <a:srgbClr val="000000"/>
                </a:solidFill>
              </a:rPr>
              <a:t>FRITO</a:t>
            </a:r>
          </a:p>
        </p:txBody>
      </p:sp>
    </p:spTree>
    <p:extLst>
      <p:ext uri="{BB962C8B-B14F-4D97-AF65-F5344CB8AC3E}">
        <p14:creationId xmlns:p14="http://schemas.microsoft.com/office/powerpoint/2010/main" val="38430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777163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89138"/>
            <a:ext cx="41402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8" name="Rectangle 7"/>
          <p:cNvSpPr>
            <a:spLocks noChangeArrowheads="1"/>
          </p:cNvSpPr>
          <p:nvPr/>
        </p:nvSpPr>
        <p:spPr bwMode="auto">
          <a:xfrm>
            <a:off x="2987675" y="6021388"/>
            <a:ext cx="3097213" cy="576262"/>
          </a:xfrm>
          <a:prstGeom prst="rect">
            <a:avLst/>
          </a:prstGeom>
          <a:solidFill>
            <a:srgbClr val="7558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800" b="1">
                <a:solidFill>
                  <a:srgbClr val="000000"/>
                </a:solidFill>
              </a:rPr>
              <a:t>A LA PLANCHA</a:t>
            </a:r>
          </a:p>
        </p:txBody>
      </p:sp>
    </p:spTree>
    <p:extLst>
      <p:ext uri="{BB962C8B-B14F-4D97-AF65-F5344CB8AC3E}">
        <p14:creationId xmlns:p14="http://schemas.microsoft.com/office/powerpoint/2010/main" val="35899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777163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89138"/>
            <a:ext cx="4311650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3563938" y="5876925"/>
            <a:ext cx="2303462" cy="503238"/>
          </a:xfrm>
          <a:prstGeom prst="rect">
            <a:avLst/>
          </a:prstGeom>
          <a:solidFill>
            <a:srgbClr val="7558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800" b="1">
                <a:solidFill>
                  <a:srgbClr val="000000"/>
                </a:solidFill>
              </a:rPr>
              <a:t>COCIDO</a:t>
            </a:r>
          </a:p>
        </p:txBody>
      </p:sp>
    </p:spTree>
    <p:extLst>
      <p:ext uri="{BB962C8B-B14F-4D97-AF65-F5344CB8AC3E}">
        <p14:creationId xmlns:p14="http://schemas.microsoft.com/office/powerpoint/2010/main" val="9634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504190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2484438" y="5300663"/>
            <a:ext cx="60769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El salchichón</a:t>
            </a:r>
          </a:p>
        </p:txBody>
      </p:sp>
    </p:spTree>
    <p:extLst>
      <p:ext uri="{BB962C8B-B14F-4D97-AF65-F5344CB8AC3E}">
        <p14:creationId xmlns:p14="http://schemas.microsoft.com/office/powerpoint/2010/main" val="323432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777163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89138"/>
            <a:ext cx="43386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3851275" y="6022975"/>
            <a:ext cx="1657350" cy="574675"/>
          </a:xfrm>
          <a:prstGeom prst="rect">
            <a:avLst/>
          </a:prstGeom>
          <a:solidFill>
            <a:srgbClr val="7558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800" b="1">
                <a:solidFill>
                  <a:srgbClr val="000000"/>
                </a:solidFill>
              </a:rPr>
              <a:t>CRUDO</a:t>
            </a:r>
          </a:p>
        </p:txBody>
      </p:sp>
    </p:spTree>
    <p:extLst>
      <p:ext uri="{BB962C8B-B14F-4D97-AF65-F5344CB8AC3E}">
        <p14:creationId xmlns:p14="http://schemas.microsoft.com/office/powerpoint/2010/main" val="384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777163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89138"/>
            <a:ext cx="4017963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3563938" y="5734050"/>
            <a:ext cx="2087562" cy="647700"/>
          </a:xfrm>
          <a:prstGeom prst="rect">
            <a:avLst/>
          </a:prstGeom>
          <a:solidFill>
            <a:srgbClr val="7558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800" b="1">
                <a:solidFill>
                  <a:srgbClr val="000000"/>
                </a:solidFill>
              </a:rPr>
              <a:t>AL HORNO</a:t>
            </a:r>
          </a:p>
        </p:txBody>
      </p:sp>
    </p:spTree>
    <p:extLst>
      <p:ext uri="{BB962C8B-B14F-4D97-AF65-F5344CB8AC3E}">
        <p14:creationId xmlns:p14="http://schemas.microsoft.com/office/powerpoint/2010/main" val="317410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0"/>
            <a:ext cx="7777163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989138"/>
            <a:ext cx="4265612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4" name="Rectangle 6"/>
          <p:cNvSpPr>
            <a:spLocks noChangeArrowheads="1"/>
          </p:cNvSpPr>
          <p:nvPr/>
        </p:nvSpPr>
        <p:spPr bwMode="auto">
          <a:xfrm>
            <a:off x="3492500" y="5805488"/>
            <a:ext cx="2232025" cy="576262"/>
          </a:xfrm>
          <a:prstGeom prst="rect">
            <a:avLst/>
          </a:prstGeom>
          <a:solidFill>
            <a:srgbClr val="7558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2800" b="1">
                <a:solidFill>
                  <a:srgbClr val="000000"/>
                </a:solidFill>
              </a:rPr>
              <a:t>AL VAPOR</a:t>
            </a:r>
          </a:p>
        </p:txBody>
      </p:sp>
    </p:spTree>
    <p:extLst>
      <p:ext uri="{BB962C8B-B14F-4D97-AF65-F5344CB8AC3E}">
        <p14:creationId xmlns:p14="http://schemas.microsoft.com/office/powerpoint/2010/main" val="20677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" b="65741"/>
          <a:stretch>
            <a:fillRect/>
          </a:stretch>
        </p:blipFill>
        <p:spPr bwMode="auto">
          <a:xfrm>
            <a:off x="0" y="0"/>
            <a:ext cx="914400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55" b="16389"/>
          <a:stretch>
            <a:fillRect/>
          </a:stretch>
        </p:blipFill>
        <p:spPr bwMode="auto">
          <a:xfrm rot="192558">
            <a:off x="581025" y="4868863"/>
            <a:ext cx="795655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958975" y="3429000"/>
            <a:ext cx="606901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>
                <a:solidFill>
                  <a:srgbClr val="FF0000"/>
                </a:solidFill>
                <a:latin typeface="Comic Sans MS" pitchFamily="66" charset="0"/>
              </a:rPr>
              <a:t>Yo como el pescado a la plancha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>
                <a:solidFill>
                  <a:srgbClr val="FF0000"/>
                </a:solidFill>
                <a:latin typeface="Comic Sans MS" pitchFamily="66" charset="0"/>
              </a:rPr>
              <a:t>Yo como la carne asad</a:t>
            </a:r>
            <a:r>
              <a:rPr lang="en-GB" altLang="en-US" sz="2400" b="1" i="1">
                <a:solidFill>
                  <a:srgbClr val="000000"/>
                </a:solidFill>
                <a:latin typeface="Comic Sans MS" pitchFamily="66" charset="0"/>
              </a:rPr>
              <a:t>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400" b="1" i="1">
                <a:solidFill>
                  <a:srgbClr val="FF0000"/>
                </a:solidFill>
                <a:latin typeface="Comic Sans MS" pitchFamily="66" charset="0"/>
              </a:rPr>
              <a:t>Yo como los huevos frit</a:t>
            </a:r>
            <a:r>
              <a:rPr lang="en-GB" altLang="en-US" sz="2400" b="1" i="1">
                <a:solidFill>
                  <a:srgbClr val="000000"/>
                </a:solidFill>
                <a:latin typeface="Comic Sans MS" pitchFamily="66" charset="0"/>
              </a:rPr>
              <a:t>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sz="2400" b="1" i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1"/>
          <a:stretch>
            <a:fillRect/>
          </a:stretch>
        </p:blipFill>
        <p:spPr bwMode="auto">
          <a:xfrm>
            <a:off x="1403350" y="504825"/>
            <a:ext cx="6337300" cy="623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48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187450" y="404813"/>
            <a:ext cx="4513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333399"/>
                </a:solidFill>
              </a:rPr>
              <a:t>¿Como tomas el café?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63575" y="2316163"/>
            <a:ext cx="3902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0000"/>
                </a:solidFill>
              </a:rPr>
              <a:t>Yo tomo el café con…</a:t>
            </a:r>
          </a:p>
        </p:txBody>
      </p:sp>
      <p:pic>
        <p:nvPicPr>
          <p:cNvPr id="67588" name="Picture 4" descr="ima_le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33131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5408613" y="4765675"/>
            <a:ext cx="1095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FF0000"/>
                </a:solidFill>
              </a:rPr>
              <a:t>leche</a:t>
            </a:r>
          </a:p>
        </p:txBody>
      </p:sp>
      <p:pic>
        <p:nvPicPr>
          <p:cNvPr id="67590" name="Picture 6" descr="caf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891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22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187450" y="404813"/>
            <a:ext cx="4513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333399"/>
                </a:solidFill>
              </a:rPr>
              <a:t>¿Como tomas el café?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07950" y="2838450"/>
            <a:ext cx="451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0000"/>
                </a:solidFill>
              </a:rPr>
              <a:t>Yo tomo el café con/sin…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995988" y="4724400"/>
            <a:ext cx="13128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FF0000"/>
                </a:solidFill>
              </a:rPr>
              <a:t>azúcar</a:t>
            </a:r>
          </a:p>
        </p:txBody>
      </p:sp>
      <p:pic>
        <p:nvPicPr>
          <p:cNvPr id="68613" name="Picture 5" descr="azu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952625"/>
            <a:ext cx="4229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af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8913"/>
            <a:ext cx="16573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187450" y="404813"/>
            <a:ext cx="4062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333399"/>
                </a:solidFill>
              </a:rPr>
              <a:t>¿Cómo tomas el té?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468313" y="262255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0000"/>
                </a:solidFill>
              </a:rPr>
              <a:t>Yo tomo el té con…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076825" y="5286375"/>
            <a:ext cx="1095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FF0000"/>
                </a:solidFill>
              </a:rPr>
              <a:t>leche</a:t>
            </a:r>
          </a:p>
        </p:txBody>
      </p:sp>
      <p:pic>
        <p:nvPicPr>
          <p:cNvPr id="69637" name="Picture 5" descr="bxp1598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20113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6" descr="ima_lec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89138"/>
            <a:ext cx="33131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5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187450" y="404813"/>
            <a:ext cx="4062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333399"/>
                </a:solidFill>
              </a:rPr>
              <a:t>¿Cómo tomas el té?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468313" y="262255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0000"/>
                </a:solidFill>
              </a:rPr>
              <a:t>Yo tomo el té con…</a:t>
            </a:r>
          </a:p>
        </p:txBody>
      </p:sp>
      <p:pic>
        <p:nvPicPr>
          <p:cNvPr id="70660" name="Picture 4" descr="bxp1598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20113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508625" y="4724400"/>
            <a:ext cx="1312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FF0000"/>
                </a:solidFill>
              </a:rPr>
              <a:t>azúcar</a:t>
            </a:r>
          </a:p>
        </p:txBody>
      </p:sp>
      <p:pic>
        <p:nvPicPr>
          <p:cNvPr id="70662" name="Picture 6" descr="azu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52625"/>
            <a:ext cx="4229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1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187450" y="404813"/>
            <a:ext cx="4062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333399"/>
                </a:solidFill>
              </a:rPr>
              <a:t>¿Cómo tomas el té?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468313" y="262255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0000"/>
                </a:solidFill>
              </a:rPr>
              <a:t>Yo tomo el té con…</a:t>
            </a:r>
          </a:p>
        </p:txBody>
      </p:sp>
      <p:pic>
        <p:nvPicPr>
          <p:cNvPr id="71684" name="Picture 4" descr="bxp1598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0"/>
            <a:ext cx="20113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5095875" y="5357813"/>
            <a:ext cx="1131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FF0000"/>
                </a:solidFill>
              </a:rPr>
              <a:t>limón</a:t>
            </a:r>
          </a:p>
        </p:txBody>
      </p:sp>
      <p:pic>
        <p:nvPicPr>
          <p:cNvPr id="71686" name="Picture 6" descr="limon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060575"/>
            <a:ext cx="30908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8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642938" y="5300663"/>
            <a:ext cx="82105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El jamón (serrano)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47625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3382963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90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187450" y="404813"/>
            <a:ext cx="4760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333399"/>
                </a:solidFill>
              </a:rPr>
              <a:t>¿ Cómo tomas el agua?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468313" y="2622550"/>
            <a:ext cx="4019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0000"/>
                </a:solidFill>
              </a:rPr>
              <a:t>Yo tomo el agua con…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5718175" y="5357813"/>
            <a:ext cx="1014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FF0000"/>
                </a:solidFill>
              </a:rPr>
              <a:t>hielo</a:t>
            </a:r>
          </a:p>
        </p:txBody>
      </p:sp>
      <p:pic>
        <p:nvPicPr>
          <p:cNvPr id="72709" name="Picture 5" descr="hie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298132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6" descr="agua min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0"/>
            <a:ext cx="14382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88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187450" y="404813"/>
            <a:ext cx="464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200" b="1">
                <a:solidFill>
                  <a:srgbClr val="333399"/>
                </a:solidFill>
              </a:rPr>
              <a:t>¿Cómo tomas el agua?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68313" y="2622550"/>
            <a:ext cx="4632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0000"/>
                </a:solidFill>
              </a:rPr>
              <a:t>Yo tomo el agua con/sin…</a:t>
            </a:r>
          </a:p>
        </p:txBody>
      </p:sp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6005513" y="4941888"/>
            <a:ext cx="798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FF0000"/>
                </a:solidFill>
              </a:rPr>
              <a:t>gas</a:t>
            </a:r>
          </a:p>
        </p:txBody>
      </p:sp>
      <p:pic>
        <p:nvPicPr>
          <p:cNvPr id="73733" name="Picture 7" descr="agua%20con%20g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22336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8" descr="agua min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15113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69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769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9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0"/>
            <a:ext cx="6699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3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191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25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74900"/>
            <a:ext cx="61214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574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22955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"/>
            <a:ext cx="22955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0"/>
            <a:ext cx="21955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04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903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7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0"/>
            <a:ext cx="64389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69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273175" y="5229225"/>
            <a:ext cx="61785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El jamón york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20713"/>
            <a:ext cx="4537075" cy="430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7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170238" y="5300663"/>
            <a:ext cx="39941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El queso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957263"/>
            <a:ext cx="5118100" cy="40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17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3500438" y="4941888"/>
            <a:ext cx="32321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n-US" sz="7200" b="1">
                <a:solidFill>
                  <a:srgbClr val="FFFF00"/>
                </a:solidFill>
              </a:rPr>
              <a:t>El atún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4968875" cy="374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196975"/>
            <a:ext cx="31686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65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1062</Words>
  <Application>Microsoft Office PowerPoint</Application>
  <PresentationFormat>On-screen Show (4:3)</PresentationFormat>
  <Paragraphs>210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Comberton VC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 Garcia-Fernanadez</dc:creator>
  <cp:lastModifiedBy>Francisco Garcia-Fernanadez</cp:lastModifiedBy>
  <cp:revision>6</cp:revision>
  <dcterms:created xsi:type="dcterms:W3CDTF">2014-09-29T13:01:17Z</dcterms:created>
  <dcterms:modified xsi:type="dcterms:W3CDTF">2014-09-29T14:14:13Z</dcterms:modified>
</cp:coreProperties>
</file>