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6B14-15C2-4AC0-8530-7609280505D1}" type="datetimeFigureOut">
              <a:rPr lang="fr-FR" smtClean="0"/>
              <a:t>02/02/2012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1D18-EA27-407E-B2B9-A548E7A800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95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6B14-15C2-4AC0-8530-7609280505D1}" type="datetimeFigureOut">
              <a:rPr lang="fr-FR" smtClean="0"/>
              <a:t>02/02/2012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1D18-EA27-407E-B2B9-A548E7A800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47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6B14-15C2-4AC0-8530-7609280505D1}" type="datetimeFigureOut">
              <a:rPr lang="fr-FR" smtClean="0"/>
              <a:t>02/02/2012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1D18-EA27-407E-B2B9-A548E7A800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74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6B14-15C2-4AC0-8530-7609280505D1}" type="datetimeFigureOut">
              <a:rPr lang="fr-FR" smtClean="0"/>
              <a:t>02/02/2012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1D18-EA27-407E-B2B9-A548E7A800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9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6B14-15C2-4AC0-8530-7609280505D1}" type="datetimeFigureOut">
              <a:rPr lang="fr-FR" smtClean="0"/>
              <a:t>02/02/2012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1D18-EA27-407E-B2B9-A548E7A800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93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6B14-15C2-4AC0-8530-7609280505D1}" type="datetimeFigureOut">
              <a:rPr lang="fr-FR" smtClean="0"/>
              <a:t>02/02/2012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1D18-EA27-407E-B2B9-A548E7A800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33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6B14-15C2-4AC0-8530-7609280505D1}" type="datetimeFigureOut">
              <a:rPr lang="fr-FR" smtClean="0"/>
              <a:t>02/02/2012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1D18-EA27-407E-B2B9-A548E7A800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42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6B14-15C2-4AC0-8530-7609280505D1}" type="datetimeFigureOut">
              <a:rPr lang="fr-FR" smtClean="0"/>
              <a:t>02/02/2012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1D18-EA27-407E-B2B9-A548E7A800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20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6B14-15C2-4AC0-8530-7609280505D1}" type="datetimeFigureOut">
              <a:rPr lang="fr-FR" smtClean="0"/>
              <a:t>02/02/2012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1D18-EA27-407E-B2B9-A548E7A800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40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6B14-15C2-4AC0-8530-7609280505D1}" type="datetimeFigureOut">
              <a:rPr lang="fr-FR" smtClean="0"/>
              <a:t>02/02/2012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1D18-EA27-407E-B2B9-A548E7A800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70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6B14-15C2-4AC0-8530-7609280505D1}" type="datetimeFigureOut">
              <a:rPr lang="fr-FR" smtClean="0"/>
              <a:t>02/02/2012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1D18-EA27-407E-B2B9-A548E7A800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69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6B14-15C2-4AC0-8530-7609280505D1}" type="datetimeFigureOut">
              <a:rPr lang="fr-FR" smtClean="0"/>
              <a:t>02/02/2012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F1D18-EA27-407E-B2B9-A548E7A800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20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627625"/>
              </p:ext>
            </p:extLst>
          </p:nvPr>
        </p:nvGraphicFramePr>
        <p:xfrm>
          <a:off x="395536" y="332656"/>
          <a:ext cx="8496945" cy="64495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52328"/>
                <a:gridCol w="2642048"/>
                <a:gridCol w="2902569"/>
              </a:tblGrid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acceder a la universidad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to get into university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take an exam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aprender de memoria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fail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aprobar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have bad manners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coger apuntes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be illiterate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dar pautas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be cultured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darse bien/mal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be rude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decir palabrotas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be over 18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ejercer una profesión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strike="sngStrike">
                          <a:effectLst/>
                        </a:rPr>
                        <a:t>to get into university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escolarizar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provide schooling for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estar al día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be up to date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estar chupado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be a pushover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hacer pellas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play truant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imponer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impose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inculcar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instill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presentarse a un examen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to learn by heart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repasar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to pass (*ue)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salir adelante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to make notes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ser analfabeto 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to provide guidelines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ser culto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be good/bad at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ser de mala educación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swear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ser mayor de edad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ply a trade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suspender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revise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tener malos modales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 succeed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66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196837"/>
              </p:ext>
            </p:extLst>
          </p:nvPr>
        </p:nvGraphicFramePr>
        <p:xfrm>
          <a:off x="395536" y="188640"/>
          <a:ext cx="8496946" cy="64495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76264"/>
                <a:gridCol w="3672408"/>
                <a:gridCol w="2448274"/>
              </a:tblGrid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acceder a la universidad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to get into university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take an exam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aprender de memoria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 </a:t>
                      </a:r>
                      <a:r>
                        <a:rPr lang="es-ES" sz="1600" b="1" i="1" dirty="0" err="1" smtClean="0">
                          <a:solidFill>
                            <a:srgbClr val="0070C0"/>
                          </a:solidFill>
                          <a:effectLst/>
                        </a:rPr>
                        <a:t>to</a:t>
                      </a:r>
                      <a:r>
                        <a:rPr lang="es-E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s-ES" sz="1600" b="1" i="1" dirty="0" err="1" smtClean="0">
                          <a:solidFill>
                            <a:srgbClr val="0070C0"/>
                          </a:solidFill>
                          <a:effectLst/>
                        </a:rPr>
                        <a:t>learn</a:t>
                      </a:r>
                      <a:r>
                        <a:rPr lang="es-E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s-ES" sz="1600" b="1" i="1" dirty="0" err="1" smtClean="0">
                          <a:solidFill>
                            <a:srgbClr val="0070C0"/>
                          </a:solidFill>
                          <a:effectLst/>
                        </a:rPr>
                        <a:t>by</a:t>
                      </a:r>
                      <a:r>
                        <a:rPr lang="es-E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s-ES" sz="1600" b="1" i="1" dirty="0" err="1" smtClean="0">
                          <a:solidFill>
                            <a:srgbClr val="0070C0"/>
                          </a:solidFill>
                          <a:effectLst/>
                        </a:rPr>
                        <a:t>heart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fail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aprobar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s-ES" sz="1600" b="1" i="1" dirty="0" err="1" smtClean="0">
                          <a:solidFill>
                            <a:srgbClr val="0070C0"/>
                          </a:solidFill>
                          <a:effectLst/>
                        </a:rPr>
                        <a:t>to</a:t>
                      </a:r>
                      <a:r>
                        <a:rPr lang="es-E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s-ES" sz="1600" b="1" i="1" dirty="0" err="1" smtClean="0">
                          <a:solidFill>
                            <a:srgbClr val="0070C0"/>
                          </a:solidFill>
                          <a:effectLst/>
                        </a:rPr>
                        <a:t>pass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have bad manners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coger apuntes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s-ES" sz="1600" b="1" i="1" dirty="0" err="1" smtClean="0">
                          <a:solidFill>
                            <a:srgbClr val="0070C0"/>
                          </a:solidFill>
                          <a:effectLst/>
                        </a:rPr>
                        <a:t>to</a:t>
                      </a:r>
                      <a:r>
                        <a:rPr lang="es-E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s-ES" sz="1600" b="1" i="1" dirty="0" err="1" smtClean="0">
                          <a:solidFill>
                            <a:srgbClr val="0070C0"/>
                          </a:solidFill>
                          <a:effectLst/>
                        </a:rPr>
                        <a:t>make</a:t>
                      </a:r>
                      <a:r>
                        <a:rPr lang="es-E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 notes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be illiterate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dar pautas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s-ES" sz="1600" b="1" i="1" dirty="0" err="1" smtClean="0">
                          <a:solidFill>
                            <a:srgbClr val="0070C0"/>
                          </a:solidFill>
                          <a:effectLst/>
                        </a:rPr>
                        <a:t>to</a:t>
                      </a:r>
                      <a:r>
                        <a:rPr lang="es-E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s-ES" sz="1600" b="1" i="1" dirty="0" err="1" smtClean="0">
                          <a:solidFill>
                            <a:srgbClr val="0070C0"/>
                          </a:solidFill>
                          <a:effectLst/>
                        </a:rPr>
                        <a:t>provide</a:t>
                      </a:r>
                      <a:r>
                        <a:rPr lang="es-E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s-ES" sz="1600" b="1" i="1" dirty="0" err="1" smtClean="0">
                          <a:solidFill>
                            <a:srgbClr val="0070C0"/>
                          </a:solidFill>
                          <a:effectLst/>
                        </a:rPr>
                        <a:t>guidelines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be cultured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darse bien/mal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to be good at / bad at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be rude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decir palabrotas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to swear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be over 18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ejercer una profesión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to ply</a:t>
                      </a:r>
                      <a:r>
                        <a:rPr lang="en-US" sz="1600" b="1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a trade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strike="sngStrike">
                          <a:effectLst/>
                        </a:rPr>
                        <a:t>to get into university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escolarizar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to provide schooling for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provide schooling for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estar al día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to be up to date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be up to date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estar chupado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to be dead easy (also skinny,</a:t>
                      </a:r>
                      <a:r>
                        <a:rPr lang="en-US" sz="1600" b="1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also drunk)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 be </a:t>
                      </a:r>
                      <a:r>
                        <a:rPr lang="en-US" sz="1600" dirty="0" smtClean="0">
                          <a:effectLst/>
                        </a:rPr>
                        <a:t>dead easy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hacer pellas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to skive off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 </a:t>
                      </a:r>
                      <a:r>
                        <a:rPr lang="en-US" sz="1600" dirty="0" smtClean="0">
                          <a:effectLst/>
                        </a:rPr>
                        <a:t>skive off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imponer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to impose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impose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inculcar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to instill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instill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presentarse a un examen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to take an exam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to learn by heart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repasar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to revise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to pass (*ue)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salir adelante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to succeed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to make notes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ser analfabeto 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to be illiterate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to provide guidelines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ser culto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to be cultured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be good/bad at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ser de mala educación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to be rude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swear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ser mayor de edad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to be over 18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ply a trade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suspender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to fail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revise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tener malos modales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effectLst/>
                        </a:rPr>
                        <a:t>to have bad habits</a:t>
                      </a:r>
                      <a:endParaRPr lang="en-GB" sz="16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 succeed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17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208954"/>
              </p:ext>
            </p:extLst>
          </p:nvPr>
        </p:nvGraphicFramePr>
        <p:xfrm>
          <a:off x="611560" y="116632"/>
          <a:ext cx="7992888" cy="66248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66127"/>
                <a:gridCol w="2534086"/>
                <a:gridCol w="2692675"/>
              </a:tblGrid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alumno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pupil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academic year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asignatura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behavior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aula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board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beca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boarding school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catedrático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bookshop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clases extra-escolares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term</a:t>
                      </a:r>
                      <a:endParaRPr lang="en-GB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colegio </a:t>
                      </a:r>
                      <a:r>
                        <a:rPr lang="es-ES" sz="1400" dirty="0" smtClean="0">
                          <a:effectLst/>
                        </a:rPr>
                        <a:t>interno / internado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classmate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compañero de clase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classroom (m)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comportamiento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clever </a:t>
                      </a:r>
                      <a:r>
                        <a:rPr lang="en-US" sz="1400" dirty="0" smtClean="0">
                          <a:effectLst/>
                        </a:rPr>
                        <a:t>clogs / </a:t>
                      </a:r>
                      <a:r>
                        <a:rPr lang="en-US" sz="1400" dirty="0" err="1" smtClean="0">
                          <a:effectLst/>
                        </a:rPr>
                        <a:t>boff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curso académico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desk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educación primaria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essay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educación secundaria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extracurricular classes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formación continúa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failure at school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formación profesional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gifted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fracaso escolar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know-it-all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instituto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lifelong learning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librería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mark/grade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listillo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performance </a:t>
                      </a:r>
                      <a:r>
                        <a:rPr lang="en-US" sz="1400" dirty="0" smtClean="0">
                          <a:effectLst/>
                        </a:rPr>
                        <a:t>/attainment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nota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primary education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personal docente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trike="sngStrike">
                          <a:effectLst/>
                        </a:rPr>
                        <a:t>pupil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pizarra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scholarship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pupitre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secondary education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redacción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secondary school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rendimiento escolar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subject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sabelotodo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teacher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superdotado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teaching staff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trimestre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vocational training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7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679523"/>
              </p:ext>
            </p:extLst>
          </p:nvPr>
        </p:nvGraphicFramePr>
        <p:xfrm>
          <a:off x="611560" y="116632"/>
          <a:ext cx="7992888" cy="66248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66127"/>
                <a:gridCol w="2534086"/>
                <a:gridCol w="2692675"/>
              </a:tblGrid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alumno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pupil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academic year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asignatura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subject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behavior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aula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classroom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board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beca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scholarship/grant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boarding school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catedrático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teacher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bookshop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clases extra-escolares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extra-curricular classes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term</a:t>
                      </a:r>
                      <a:endParaRPr lang="en-GB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colegio </a:t>
                      </a:r>
                      <a:r>
                        <a:rPr lang="es-ES" sz="1400" dirty="0" smtClean="0">
                          <a:effectLst/>
                        </a:rPr>
                        <a:t>interno / internado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boarding school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classmate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compañero de clase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classmate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classroom (m)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comportamiento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behaviour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clever </a:t>
                      </a:r>
                      <a:r>
                        <a:rPr lang="en-US" sz="1400" dirty="0" smtClean="0">
                          <a:effectLst/>
                        </a:rPr>
                        <a:t>clogs / </a:t>
                      </a:r>
                      <a:r>
                        <a:rPr lang="en-US" sz="1400" dirty="0" err="1" smtClean="0">
                          <a:effectLst/>
                        </a:rPr>
                        <a:t>boff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curso académico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academic year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desk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educación primaria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primary education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essay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educación secundaria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secondary education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extracurricular classes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formación continúa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lifelong learning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failure at school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formación profesional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vocational</a:t>
                      </a:r>
                      <a:r>
                        <a:rPr lang="en-US" sz="1400" b="1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training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gifted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fracaso escolar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failure at school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know-it-all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instituto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school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lifelong learning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librería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bookshop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mark/grade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listillo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clever clogs / </a:t>
                      </a:r>
                      <a:r>
                        <a:rPr lang="en-US" sz="1400" b="1" i="1" dirty="0" err="1" smtClean="0">
                          <a:solidFill>
                            <a:srgbClr val="0070C0"/>
                          </a:solidFill>
                          <a:effectLst/>
                        </a:rPr>
                        <a:t>boff</a:t>
                      </a:r>
                      <a:endParaRPr lang="en-GB" sz="1400" b="1" i="1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performance </a:t>
                      </a:r>
                      <a:r>
                        <a:rPr lang="en-US" sz="1400" dirty="0" smtClean="0">
                          <a:effectLst/>
                        </a:rPr>
                        <a:t>/attainment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nota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mark/grade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primary education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personal docente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teaching staff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trike="sngStrike">
                          <a:effectLst/>
                        </a:rPr>
                        <a:t>pupil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pizarra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board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scholarship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pupitre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desk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secondary education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redacción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essay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secondary school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rendimiento escolar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performance / attainment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subject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sabelotodo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know-it-all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teacher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superdotado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gifted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teaching staff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trimestre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</a:rPr>
                        <a:t>term</a:t>
                      </a:r>
                      <a:endParaRPr lang="en-GB" sz="1400" b="1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vocational training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74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On-screen Show (4:3)</PresentationFormat>
  <Paragraphs>300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Dawes</dc:creator>
  <cp:lastModifiedBy>Mark Dawes</cp:lastModifiedBy>
  <cp:revision>1</cp:revision>
  <dcterms:created xsi:type="dcterms:W3CDTF">2012-02-02T07:01:31Z</dcterms:created>
  <dcterms:modified xsi:type="dcterms:W3CDTF">2012-02-02T07:01:50Z</dcterms:modified>
</cp:coreProperties>
</file>