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76" r:id="rId4"/>
    <p:sldId id="278" r:id="rId5"/>
    <p:sldId id="279" r:id="rId6"/>
    <p:sldId id="280" r:id="rId7"/>
    <p:sldId id="281" r:id="rId8"/>
    <p:sldId id="282" r:id="rId9"/>
    <p:sldId id="283" r:id="rId10"/>
    <p:sldId id="284" r:id="rId11"/>
    <p:sldId id="285" r:id="rId12"/>
    <p:sldId id="286" r:id="rId13"/>
    <p:sldId id="277" r:id="rId14"/>
    <p:sldId id="297" r:id="rId15"/>
    <p:sldId id="301" r:id="rId16"/>
    <p:sldId id="296" r:id="rId17"/>
    <p:sldId id="295" r:id="rId18"/>
    <p:sldId id="287" r:id="rId19"/>
    <p:sldId id="291" r:id="rId20"/>
    <p:sldId id="292" r:id="rId21"/>
    <p:sldId id="298" r:id="rId22"/>
    <p:sldId id="290" r:id="rId23"/>
    <p:sldId id="294" r:id="rId24"/>
    <p:sldId id="275" r:id="rId25"/>
    <p:sldId id="299" r:id="rId26"/>
    <p:sldId id="264" r:id="rId27"/>
    <p:sldId id="263" r:id="rId28"/>
    <p:sldId id="267" r:id="rId29"/>
    <p:sldId id="257" r:id="rId30"/>
    <p:sldId id="293" r:id="rId31"/>
    <p:sldId id="258" r:id="rId32"/>
    <p:sldId id="300" r:id="rId33"/>
    <p:sldId id="289"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257" autoAdjust="0"/>
  </p:normalViewPr>
  <p:slideViewPr>
    <p:cSldViewPr>
      <p:cViewPr>
        <p:scale>
          <a:sx n="69" d="100"/>
          <a:sy n="69" d="100"/>
        </p:scale>
        <p:origin x="-2832" y="-228"/>
      </p:cViewPr>
      <p:guideLst>
        <p:guide orient="horz" pos="2160"/>
        <p:guide pos="2880"/>
      </p:guideLst>
    </p:cSldViewPr>
  </p:slideViewPr>
  <p:notesTextViewPr>
    <p:cViewPr>
      <p:scale>
        <a:sx n="1" d="1"/>
        <a:sy n="1" d="1"/>
      </p:scale>
      <p:origin x="0" y="0"/>
    </p:cViewPr>
  </p:notesTextViewPr>
  <p:sorterViewPr>
    <p:cViewPr>
      <p:scale>
        <a:sx n="100" d="100"/>
        <a:sy n="100" d="100"/>
      </p:scale>
      <p:origin x="0" y="20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D2B58-7669-489A-9AA6-5D469CE1BE9F}" type="datetimeFigureOut">
              <a:rPr lang="fr-FR" smtClean="0"/>
              <a:t>24/11/2012</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70FCE5-F3BF-4F2E-97B2-55770C86436E}" type="slidenum">
              <a:rPr lang="fr-FR" smtClean="0"/>
              <a:t>‹#›</a:t>
            </a:fld>
            <a:endParaRPr lang="fr-FR"/>
          </a:p>
        </p:txBody>
      </p:sp>
    </p:spTree>
    <p:extLst>
      <p:ext uri="{BB962C8B-B14F-4D97-AF65-F5344CB8AC3E}">
        <p14:creationId xmlns:p14="http://schemas.microsoft.com/office/powerpoint/2010/main" val="1017880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Ask students to anticipate things</a:t>
            </a:r>
            <a:r>
              <a:rPr lang="en-GB" baseline="0" dirty="0" smtClean="0"/>
              <a:t> that affect our happiness.</a:t>
            </a:r>
            <a:endParaRPr lang="fr-FR" dirty="0"/>
          </a:p>
        </p:txBody>
      </p:sp>
      <p:sp>
        <p:nvSpPr>
          <p:cNvPr id="4" name="Slide Number Placeholder 3"/>
          <p:cNvSpPr>
            <a:spLocks noGrp="1"/>
          </p:cNvSpPr>
          <p:nvPr>
            <p:ph type="sldNum" sz="quarter" idx="10"/>
          </p:nvPr>
        </p:nvSpPr>
        <p:spPr/>
        <p:txBody>
          <a:bodyPr/>
          <a:lstStyle/>
          <a:p>
            <a:fld id="{E070FCE5-F3BF-4F2E-97B2-55770C86436E}" type="slidenum">
              <a:rPr lang="fr-FR" smtClean="0"/>
              <a:t>2</a:t>
            </a:fld>
            <a:endParaRPr lang="fr-FR"/>
          </a:p>
        </p:txBody>
      </p:sp>
    </p:spTree>
    <p:extLst>
      <p:ext uri="{BB962C8B-B14F-4D97-AF65-F5344CB8AC3E}">
        <p14:creationId xmlns:p14="http://schemas.microsoft.com/office/powerpoint/2010/main" val="3916954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Introduction:</a:t>
            </a:r>
            <a:br>
              <a:rPr lang="en-GB" dirty="0" smtClean="0"/>
            </a:br>
            <a:r>
              <a:rPr lang="en-GB" dirty="0" smtClean="0"/>
              <a:t>People want to be happy.  It would be</a:t>
            </a:r>
            <a:r>
              <a:rPr lang="en-GB" baseline="0" dirty="0" smtClean="0"/>
              <a:t> good surely to </a:t>
            </a:r>
            <a:r>
              <a:rPr lang="en-GB" baseline="0" dirty="0" err="1" smtClean="0"/>
              <a:t>adimire</a:t>
            </a:r>
            <a:r>
              <a:rPr lang="en-GB" baseline="0" dirty="0" smtClean="0"/>
              <a:t> those who are happy and have happy people as our role models.  We can see why people aspire to be famous, like a pop star or a footballer.  It is because their lives seem </a:t>
            </a:r>
            <a:r>
              <a:rPr lang="en-GB" baseline="0" dirty="0" err="1" smtClean="0"/>
              <a:t>glamourous</a:t>
            </a:r>
            <a:r>
              <a:rPr lang="en-GB" baseline="0" dirty="0" smtClean="0"/>
              <a:t>, luxurious, easy. We encounter these people in the media and they often seem happy.  Are they therefore useful role models for young people?</a:t>
            </a:r>
            <a:br>
              <a:rPr lang="en-GB" baseline="0" dirty="0" smtClean="0"/>
            </a:br>
            <a:r>
              <a:rPr lang="en-GB" baseline="0" dirty="0" smtClean="0"/>
              <a:t/>
            </a:r>
            <a:br>
              <a:rPr lang="en-GB" baseline="0" dirty="0" smtClean="0"/>
            </a:br>
            <a:r>
              <a:rPr lang="en-GB" baseline="0" dirty="0" smtClean="0"/>
              <a:t>Para 1:  We have evidence that wealth correlates positively with happiness. (</a:t>
            </a:r>
            <a:r>
              <a:rPr lang="en-GB" baseline="0" dirty="0" err="1" smtClean="0"/>
              <a:t>está</a:t>
            </a:r>
            <a:r>
              <a:rPr lang="en-GB" baseline="0" dirty="0" smtClean="0"/>
              <a:t> </a:t>
            </a:r>
            <a:r>
              <a:rPr lang="en-GB" baseline="0" dirty="0" err="1" smtClean="0"/>
              <a:t>correlacionado</a:t>
            </a:r>
            <a:r>
              <a:rPr lang="en-GB" baseline="0" dirty="0" smtClean="0"/>
              <a:t> con)  So on average richer people are happier than poor people.  We also know that good-looking people are happier on average and this applies to many footballers / pop stars.  But we also know that once basic needs are satisfied, the relationship between money and happiness is much more complex, and more money doesn’t mean more happiness.  We know that poor people can be very happy, but also that rich and famous people can be very unhappy.  There are often cases of suicide amongst actors, models and musicians especially.  One reason for this is that young, ambitious people often set themselves difficult goals and are happy when they don’t reach them.</a:t>
            </a:r>
            <a:br>
              <a:rPr lang="en-GB" baseline="0" dirty="0" smtClean="0"/>
            </a:br>
            <a:r>
              <a:rPr lang="en-GB" baseline="0" dirty="0" smtClean="0"/>
              <a:t/>
            </a:r>
            <a:br>
              <a:rPr lang="en-GB" baseline="0" dirty="0" smtClean="0"/>
            </a:br>
            <a:r>
              <a:rPr lang="en-GB" baseline="0" dirty="0" smtClean="0"/>
              <a:t>Para 2:  There are many factors that contribute to happiness and are more significant than wealth and beauty, such as family / friends, relationships, (lo social / lo familial) and faith, as well as genetic make up.  It also seems to be important that wealthy people share their riches.  Charity and altruism are strongly associated with happiness – clearly it makes us feel good to give to others.  There are not many footballers and pop stars who give significant amounts of their money away, or who live frugally.  (But there are some – and you could give an example?)</a:t>
            </a:r>
            <a:br>
              <a:rPr lang="en-GB" baseline="0" dirty="0" smtClean="0"/>
            </a:br>
            <a:r>
              <a:rPr lang="en-GB" baseline="0" dirty="0" smtClean="0"/>
              <a:t/>
            </a:r>
            <a:br>
              <a:rPr lang="en-GB" baseline="0" dirty="0" smtClean="0"/>
            </a:br>
            <a:r>
              <a:rPr lang="en-GB" baseline="0" dirty="0" smtClean="0"/>
              <a:t>In choosing good role models, it seems it might be best to select those people who are happy, rather than those who are famous, beautiful or rich.  One definition of happiness that I like is that </a:t>
            </a:r>
            <a:r>
              <a:rPr lang="en-GB" baseline="0" dirty="0" err="1" smtClean="0"/>
              <a:t>happinesss</a:t>
            </a:r>
            <a:r>
              <a:rPr lang="en-GB" baseline="0" dirty="0" smtClean="0"/>
              <a:t> is about always having something to do, someone to love and something to hope for.  </a:t>
            </a:r>
            <a:r>
              <a:rPr kumimoji="0" lang="fr-FR" sz="1200" b="0" i="0" u="none" strike="noStrike" cap="none" normalizeH="0" baseline="0" dirty="0" smtClean="0">
                <a:ln>
                  <a:noFill/>
                </a:ln>
                <a:solidFill>
                  <a:schemeClr val="tx2"/>
                </a:solidFill>
                <a:effectLst/>
                <a:latin typeface="Arial" pitchFamily="34" charset="0"/>
              </a:rPr>
              <a:t>La </a:t>
            </a:r>
            <a:r>
              <a:rPr kumimoji="0" lang="fr-FR" sz="1200" b="0" i="0" u="none" strike="noStrike" cap="none" normalizeH="0" baseline="0" dirty="0" err="1" smtClean="0">
                <a:ln>
                  <a:noFill/>
                </a:ln>
                <a:solidFill>
                  <a:schemeClr val="tx2"/>
                </a:solidFill>
                <a:effectLst/>
                <a:latin typeface="Arial" pitchFamily="34" charset="0"/>
              </a:rPr>
              <a:t>dicha</a:t>
            </a:r>
            <a:r>
              <a:rPr kumimoji="0" lang="fr-FR" sz="1200" b="0" i="0" u="none" strike="noStrike" cap="none" normalizeH="0" baseline="0" dirty="0" smtClean="0">
                <a:ln>
                  <a:noFill/>
                </a:ln>
                <a:solidFill>
                  <a:schemeClr val="tx2"/>
                </a:solidFill>
                <a:effectLst/>
                <a:latin typeface="Arial" pitchFamily="34" charset="0"/>
              </a:rPr>
              <a:t> de la vida consiste en </a:t>
            </a:r>
            <a:r>
              <a:rPr kumimoji="0" lang="fr-FR" sz="1200" b="0" i="0" u="none" strike="noStrike" cap="none" normalizeH="0" baseline="0" dirty="0" err="1" smtClean="0">
                <a:ln>
                  <a:noFill/>
                </a:ln>
                <a:solidFill>
                  <a:schemeClr val="tx2"/>
                </a:solidFill>
                <a:effectLst/>
                <a:latin typeface="Arial" pitchFamily="34" charset="0"/>
              </a:rPr>
              <a:t>tener</a:t>
            </a:r>
            <a:r>
              <a:rPr kumimoji="0" lang="fr-FR" sz="1200" b="0" i="0" u="none" strike="noStrike" cap="none" normalizeH="0" baseline="0" dirty="0" smtClean="0">
                <a:ln>
                  <a:noFill/>
                </a:ln>
                <a:solidFill>
                  <a:schemeClr val="tx2"/>
                </a:solidFill>
                <a:effectLst/>
                <a:latin typeface="Arial" pitchFamily="34" charset="0"/>
              </a:rPr>
              <a:t> </a:t>
            </a:r>
            <a:r>
              <a:rPr kumimoji="0" lang="fr-FR" sz="1200" b="0" i="0" u="none" strike="noStrike" cap="none" normalizeH="0" baseline="0" dirty="0" err="1" smtClean="0">
                <a:ln>
                  <a:noFill/>
                </a:ln>
                <a:solidFill>
                  <a:schemeClr val="tx2"/>
                </a:solidFill>
                <a:effectLst/>
                <a:latin typeface="Arial" pitchFamily="34" charset="0"/>
              </a:rPr>
              <a:t>siempre</a:t>
            </a:r>
            <a:r>
              <a:rPr kumimoji="0" lang="fr-FR" sz="1200" b="0" i="0" u="none" strike="noStrike" cap="none" normalizeH="0" baseline="0" dirty="0" smtClean="0">
                <a:ln>
                  <a:noFill/>
                </a:ln>
                <a:solidFill>
                  <a:schemeClr val="tx2"/>
                </a:solidFill>
                <a:effectLst/>
                <a:latin typeface="Arial" pitchFamily="34" charset="0"/>
              </a:rPr>
              <a:t> </a:t>
            </a:r>
            <a:r>
              <a:rPr kumimoji="0" lang="fr-FR" sz="1200" b="0" i="0" u="none" strike="noStrike" cap="none" normalizeH="0" baseline="0" dirty="0" err="1" smtClean="0">
                <a:ln>
                  <a:noFill/>
                </a:ln>
                <a:solidFill>
                  <a:schemeClr val="tx2"/>
                </a:solidFill>
                <a:effectLst/>
                <a:latin typeface="Arial" pitchFamily="34" charset="0"/>
              </a:rPr>
              <a:t>algo</a:t>
            </a:r>
            <a:r>
              <a:rPr kumimoji="0" lang="fr-FR" sz="1200" b="0" i="0" u="none" strike="noStrike" cap="none" normalizeH="0" baseline="0" dirty="0" smtClean="0">
                <a:ln>
                  <a:noFill/>
                </a:ln>
                <a:solidFill>
                  <a:schemeClr val="tx2"/>
                </a:solidFill>
                <a:effectLst/>
                <a:latin typeface="Arial" pitchFamily="34" charset="0"/>
              </a:rPr>
              <a:t> que </a:t>
            </a:r>
            <a:r>
              <a:rPr kumimoji="0" lang="fr-FR" sz="1200" b="0" i="0" u="none" strike="noStrike" cap="none" normalizeH="0" baseline="0" dirty="0" err="1" smtClean="0">
                <a:ln>
                  <a:noFill/>
                </a:ln>
                <a:solidFill>
                  <a:schemeClr val="tx2"/>
                </a:solidFill>
                <a:effectLst/>
                <a:latin typeface="Arial" pitchFamily="34" charset="0"/>
              </a:rPr>
              <a:t>hacer</a:t>
            </a:r>
            <a:r>
              <a:rPr kumimoji="0" lang="fr-FR" sz="1200" b="0" i="0" u="none" strike="noStrike" cap="none" normalizeH="0" baseline="0" dirty="0" smtClean="0">
                <a:ln>
                  <a:noFill/>
                </a:ln>
                <a:solidFill>
                  <a:schemeClr val="tx2"/>
                </a:solidFill>
                <a:effectLst/>
                <a:latin typeface="Arial" pitchFamily="34" charset="0"/>
              </a:rPr>
              <a:t>, </a:t>
            </a:r>
            <a:r>
              <a:rPr kumimoji="0" lang="fr-FR" sz="1200" b="0" i="0" u="none" strike="noStrike" cap="none" normalizeH="0" baseline="0" dirty="0" err="1" smtClean="0">
                <a:ln>
                  <a:noFill/>
                </a:ln>
                <a:solidFill>
                  <a:schemeClr val="tx2"/>
                </a:solidFill>
                <a:effectLst/>
                <a:latin typeface="Arial" pitchFamily="34" charset="0"/>
              </a:rPr>
              <a:t>alguien</a:t>
            </a:r>
            <a:r>
              <a:rPr kumimoji="0" lang="fr-FR" sz="1200" b="0" i="0" u="none" strike="noStrike" cap="none" normalizeH="0" baseline="0" dirty="0" smtClean="0">
                <a:ln>
                  <a:noFill/>
                </a:ln>
                <a:solidFill>
                  <a:schemeClr val="tx2"/>
                </a:solidFill>
                <a:effectLst/>
                <a:latin typeface="Arial" pitchFamily="34" charset="0"/>
              </a:rPr>
              <a:t> a </a:t>
            </a:r>
            <a:r>
              <a:rPr kumimoji="0" lang="fr-FR" sz="1200" b="0" i="0" u="none" strike="noStrike" cap="none" normalizeH="0" baseline="0" dirty="0" err="1" smtClean="0">
                <a:ln>
                  <a:noFill/>
                </a:ln>
                <a:solidFill>
                  <a:schemeClr val="tx2"/>
                </a:solidFill>
                <a:effectLst/>
                <a:latin typeface="Arial" pitchFamily="34" charset="0"/>
              </a:rPr>
              <a:t>quien</a:t>
            </a:r>
            <a:r>
              <a:rPr kumimoji="0" lang="fr-FR" sz="1200" b="0" i="0" u="none" strike="noStrike" cap="none" normalizeH="0" baseline="0" dirty="0" smtClean="0">
                <a:ln>
                  <a:noFill/>
                </a:ln>
                <a:solidFill>
                  <a:schemeClr val="tx2"/>
                </a:solidFill>
                <a:effectLst/>
                <a:latin typeface="Arial" pitchFamily="34" charset="0"/>
              </a:rPr>
              <a:t> </a:t>
            </a:r>
            <a:r>
              <a:rPr kumimoji="0" lang="fr-FR" sz="1200" b="0" i="0" u="none" strike="noStrike" cap="none" normalizeH="0" baseline="0" dirty="0" err="1" smtClean="0">
                <a:ln>
                  <a:noFill/>
                </a:ln>
                <a:solidFill>
                  <a:schemeClr val="tx2"/>
                </a:solidFill>
                <a:effectLst/>
                <a:latin typeface="Arial" pitchFamily="34" charset="0"/>
              </a:rPr>
              <a:t>amar</a:t>
            </a:r>
            <a:r>
              <a:rPr kumimoji="0" lang="fr-FR" sz="1200" b="0" i="0" u="none" strike="noStrike" cap="none" normalizeH="0" baseline="0" dirty="0" smtClean="0">
                <a:ln>
                  <a:noFill/>
                </a:ln>
                <a:solidFill>
                  <a:schemeClr val="tx2"/>
                </a:solidFill>
                <a:effectLst/>
                <a:latin typeface="Arial" pitchFamily="34" charset="0"/>
              </a:rPr>
              <a:t> y </a:t>
            </a:r>
            <a:r>
              <a:rPr kumimoji="0" lang="fr-FR" sz="1200" b="0" i="0" u="none" strike="noStrike" cap="none" normalizeH="0" baseline="0" dirty="0" err="1" smtClean="0">
                <a:ln>
                  <a:noFill/>
                </a:ln>
                <a:solidFill>
                  <a:schemeClr val="tx2"/>
                </a:solidFill>
                <a:effectLst/>
                <a:latin typeface="Arial" pitchFamily="34" charset="0"/>
              </a:rPr>
              <a:t>alguna</a:t>
            </a:r>
            <a:r>
              <a:rPr kumimoji="0" lang="fr-FR" sz="1200" b="0" i="0" u="none" strike="noStrike" cap="none" normalizeH="0" baseline="0" dirty="0" smtClean="0">
                <a:ln>
                  <a:noFill/>
                </a:ln>
                <a:solidFill>
                  <a:schemeClr val="tx2"/>
                </a:solidFill>
                <a:effectLst/>
                <a:latin typeface="Arial" pitchFamily="34" charset="0"/>
              </a:rPr>
              <a:t> </a:t>
            </a:r>
            <a:r>
              <a:rPr kumimoji="0" lang="fr-FR" sz="1200" b="0" i="0" u="none" strike="noStrike" cap="none" normalizeH="0" baseline="0" dirty="0" err="1" smtClean="0">
                <a:ln>
                  <a:noFill/>
                </a:ln>
                <a:solidFill>
                  <a:schemeClr val="tx2"/>
                </a:solidFill>
                <a:effectLst/>
                <a:latin typeface="Arial" pitchFamily="34" charset="0"/>
              </a:rPr>
              <a:t>cosa</a:t>
            </a:r>
            <a:r>
              <a:rPr kumimoji="0" lang="fr-FR" sz="1200" b="0" i="0" u="none" strike="noStrike" cap="none" normalizeH="0" baseline="0" dirty="0" smtClean="0">
                <a:ln>
                  <a:noFill/>
                </a:ln>
                <a:solidFill>
                  <a:schemeClr val="tx2"/>
                </a:solidFill>
                <a:effectLst/>
                <a:latin typeface="Arial" pitchFamily="34" charset="0"/>
              </a:rPr>
              <a:t> que </a:t>
            </a:r>
            <a:r>
              <a:rPr kumimoji="0" lang="fr-FR" sz="1200" b="0" i="0" u="none" strike="noStrike" cap="none" normalizeH="0" baseline="0" dirty="0" err="1" smtClean="0">
                <a:ln>
                  <a:noFill/>
                </a:ln>
                <a:solidFill>
                  <a:schemeClr val="tx2"/>
                </a:solidFill>
                <a:effectLst/>
                <a:latin typeface="Arial" pitchFamily="34" charset="0"/>
              </a:rPr>
              <a:t>esperar</a:t>
            </a:r>
            <a:r>
              <a:rPr kumimoji="0" lang="fr-FR" sz="1200" b="0" i="0" u="none" strike="noStrike" cap="none" normalizeH="0" baseline="0" dirty="0" smtClean="0">
                <a:ln>
                  <a:noFill/>
                </a:ln>
                <a:solidFill>
                  <a:schemeClr val="tx2"/>
                </a:solidFill>
                <a:effectLst/>
                <a:latin typeface="Arial" pitchFamily="34" charset="0"/>
              </a:rPr>
              <a:t>.  This </a:t>
            </a:r>
            <a:r>
              <a:rPr kumimoji="0" lang="fr-FR" sz="1200" b="0" i="0" u="none" strike="noStrike" cap="none" normalizeH="0" baseline="0" dirty="0" err="1" smtClean="0">
                <a:ln>
                  <a:noFill/>
                </a:ln>
                <a:solidFill>
                  <a:schemeClr val="tx2"/>
                </a:solidFill>
                <a:effectLst/>
                <a:latin typeface="Arial" pitchFamily="34" charset="0"/>
              </a:rPr>
              <a:t>might</a:t>
            </a:r>
            <a:r>
              <a:rPr kumimoji="0" lang="fr-FR" sz="1200" b="0" i="0" u="none" strike="noStrike" cap="none" normalizeH="0" baseline="0" dirty="0" smtClean="0">
                <a:ln>
                  <a:noFill/>
                </a:ln>
                <a:solidFill>
                  <a:schemeClr val="tx2"/>
                </a:solidFill>
                <a:effectLst/>
                <a:latin typeface="Arial" pitchFamily="34" charset="0"/>
              </a:rPr>
              <a:t> </a:t>
            </a:r>
            <a:r>
              <a:rPr kumimoji="0" lang="fr-FR" sz="1200" b="0" i="0" u="none" strike="noStrike" cap="none" normalizeH="0" baseline="0" dirty="0" err="1" smtClean="0">
                <a:ln>
                  <a:noFill/>
                </a:ln>
                <a:solidFill>
                  <a:schemeClr val="tx2"/>
                </a:solidFill>
                <a:effectLst/>
                <a:latin typeface="Arial" pitchFamily="34" charset="0"/>
              </a:rPr>
              <a:t>apply</a:t>
            </a:r>
            <a:r>
              <a:rPr kumimoji="0" lang="fr-FR" sz="1200" b="0" i="0" u="none" strike="noStrike" cap="none" normalizeH="0" baseline="0" dirty="0" smtClean="0">
                <a:ln>
                  <a:noFill/>
                </a:ln>
                <a:solidFill>
                  <a:schemeClr val="tx2"/>
                </a:solidFill>
                <a:effectLst/>
                <a:latin typeface="Arial" pitchFamily="34" charset="0"/>
              </a:rPr>
              <a:t> to a footballer or a pop star, but </a:t>
            </a:r>
            <a:r>
              <a:rPr kumimoji="0" lang="fr-FR" sz="1200" b="0" i="0" u="none" strike="noStrike" cap="none" normalizeH="0" baseline="0" dirty="0" err="1" smtClean="0">
                <a:ln>
                  <a:noFill/>
                </a:ln>
                <a:solidFill>
                  <a:schemeClr val="tx2"/>
                </a:solidFill>
                <a:effectLst/>
                <a:latin typeface="Arial" pitchFamily="34" charset="0"/>
              </a:rPr>
              <a:t>it</a:t>
            </a:r>
            <a:r>
              <a:rPr kumimoji="0" lang="fr-FR" sz="1200" b="0" i="0" u="none" strike="noStrike" cap="none" normalizeH="0" baseline="0" dirty="0" smtClean="0">
                <a:ln>
                  <a:noFill/>
                </a:ln>
                <a:solidFill>
                  <a:schemeClr val="tx2"/>
                </a:solidFill>
                <a:effectLst/>
                <a:latin typeface="Arial" pitchFamily="34" charset="0"/>
              </a:rPr>
              <a:t> </a:t>
            </a:r>
            <a:r>
              <a:rPr kumimoji="0" lang="fr-FR" sz="1200" b="0" i="0" u="none" strike="noStrike" cap="none" normalizeH="0" baseline="0" dirty="0" err="1" smtClean="0">
                <a:ln>
                  <a:noFill/>
                </a:ln>
                <a:solidFill>
                  <a:schemeClr val="tx2"/>
                </a:solidFill>
                <a:effectLst/>
                <a:latin typeface="Arial" pitchFamily="34" charset="0"/>
              </a:rPr>
              <a:t>could</a:t>
            </a:r>
            <a:r>
              <a:rPr kumimoji="0" lang="fr-FR" sz="1200" b="0" i="0" u="none" strike="noStrike" cap="none" normalizeH="0" baseline="0" dirty="0" smtClean="0">
                <a:ln>
                  <a:noFill/>
                </a:ln>
                <a:solidFill>
                  <a:schemeClr val="tx2"/>
                </a:solidFill>
                <a:effectLst/>
                <a:latin typeface="Arial" pitchFamily="34" charset="0"/>
              </a:rPr>
              <a:t> </a:t>
            </a:r>
            <a:r>
              <a:rPr kumimoji="0" lang="fr-FR" sz="1200" b="0" i="0" u="none" strike="noStrike" cap="none" normalizeH="0" baseline="0" dirty="0" err="1" smtClean="0">
                <a:ln>
                  <a:noFill/>
                </a:ln>
                <a:solidFill>
                  <a:schemeClr val="tx2"/>
                </a:solidFill>
                <a:effectLst/>
                <a:latin typeface="Arial" pitchFamily="34" charset="0"/>
              </a:rPr>
              <a:t>just</a:t>
            </a:r>
            <a:r>
              <a:rPr kumimoji="0" lang="fr-FR" sz="1200" b="0" i="0" u="none" strike="noStrike" cap="none" normalizeH="0" baseline="0" dirty="0" smtClean="0">
                <a:ln>
                  <a:noFill/>
                </a:ln>
                <a:solidFill>
                  <a:schemeClr val="tx2"/>
                </a:solidFill>
                <a:effectLst/>
                <a:latin typeface="Arial" pitchFamily="34" charset="0"/>
              </a:rPr>
              <a:t> as </a:t>
            </a:r>
            <a:r>
              <a:rPr kumimoji="0" lang="fr-FR" sz="1200" b="0" i="0" u="none" strike="noStrike" cap="none" normalizeH="0" baseline="0" dirty="0" err="1" smtClean="0">
                <a:ln>
                  <a:noFill/>
                </a:ln>
                <a:solidFill>
                  <a:schemeClr val="tx2"/>
                </a:solidFill>
                <a:effectLst/>
                <a:latin typeface="Arial" pitchFamily="34" charset="0"/>
              </a:rPr>
              <a:t>easily</a:t>
            </a:r>
            <a:r>
              <a:rPr kumimoji="0" lang="fr-FR" sz="1200" b="0" i="0" u="none" strike="noStrike" cap="none" normalizeH="0" baseline="0" dirty="0" smtClean="0">
                <a:ln>
                  <a:noFill/>
                </a:ln>
                <a:solidFill>
                  <a:schemeClr val="tx2"/>
                </a:solidFill>
                <a:effectLst/>
                <a:latin typeface="Arial" pitchFamily="34" charset="0"/>
              </a:rPr>
              <a:t> </a:t>
            </a:r>
            <a:r>
              <a:rPr kumimoji="0" lang="fr-FR" sz="1200" b="0" i="0" u="none" strike="noStrike" cap="none" normalizeH="0" baseline="0" dirty="0" err="1" smtClean="0">
                <a:ln>
                  <a:noFill/>
                </a:ln>
                <a:solidFill>
                  <a:schemeClr val="tx2"/>
                </a:solidFill>
                <a:effectLst/>
                <a:latin typeface="Arial" pitchFamily="34" charset="0"/>
              </a:rPr>
              <a:t>apply</a:t>
            </a:r>
            <a:r>
              <a:rPr kumimoji="0" lang="fr-FR" sz="1200" b="0" i="0" u="none" strike="noStrike" cap="none" normalizeH="0" baseline="0" dirty="0" smtClean="0">
                <a:ln>
                  <a:noFill/>
                </a:ln>
                <a:solidFill>
                  <a:schemeClr val="tx2"/>
                </a:solidFill>
                <a:effectLst/>
                <a:latin typeface="Arial" pitchFamily="34" charset="0"/>
              </a:rPr>
              <a:t> to a </a:t>
            </a:r>
            <a:r>
              <a:rPr kumimoji="0" lang="fr-FR" sz="1200" b="0" i="0" u="none" strike="noStrike" cap="none" normalizeH="0" baseline="0" dirty="0" err="1" smtClean="0">
                <a:ln>
                  <a:noFill/>
                </a:ln>
                <a:solidFill>
                  <a:schemeClr val="tx2"/>
                </a:solidFill>
                <a:effectLst/>
                <a:latin typeface="Arial" pitchFamily="34" charset="0"/>
              </a:rPr>
              <a:t>family</a:t>
            </a:r>
            <a:r>
              <a:rPr kumimoji="0" lang="fr-FR" sz="1200" b="0" i="0" u="none" strike="noStrike" cap="none" normalizeH="0" baseline="0" dirty="0" smtClean="0">
                <a:ln>
                  <a:noFill/>
                </a:ln>
                <a:solidFill>
                  <a:schemeClr val="tx2"/>
                </a:solidFill>
                <a:effectLst/>
                <a:latin typeface="Arial" pitchFamily="34" charset="0"/>
              </a:rPr>
              <a:t> </a:t>
            </a:r>
            <a:r>
              <a:rPr kumimoji="0" lang="fr-FR" sz="1200" b="0" i="0" u="none" strike="noStrike" cap="none" normalizeH="0" baseline="0" dirty="0" err="1" smtClean="0">
                <a:ln>
                  <a:noFill/>
                </a:ln>
                <a:solidFill>
                  <a:schemeClr val="tx2"/>
                </a:solidFill>
                <a:effectLst/>
                <a:latin typeface="Arial" pitchFamily="34" charset="0"/>
              </a:rPr>
              <a:t>member</a:t>
            </a:r>
            <a:r>
              <a:rPr kumimoji="0" lang="fr-FR" sz="1200" b="0" i="0" u="none" strike="noStrike" cap="none" normalizeH="0" baseline="0" dirty="0" smtClean="0">
                <a:ln>
                  <a:noFill/>
                </a:ln>
                <a:solidFill>
                  <a:schemeClr val="tx2"/>
                </a:solidFill>
                <a:effectLst/>
                <a:latin typeface="Arial" pitchFamily="34" charset="0"/>
              </a:rPr>
              <a:t>, a </a:t>
            </a:r>
            <a:r>
              <a:rPr kumimoji="0" lang="fr-FR" sz="1200" b="0" i="0" u="none" strike="noStrike" cap="none" normalizeH="0" baseline="0" dirty="0" err="1" smtClean="0">
                <a:ln>
                  <a:noFill/>
                </a:ln>
                <a:solidFill>
                  <a:schemeClr val="tx2"/>
                </a:solidFill>
                <a:effectLst/>
                <a:latin typeface="Arial" pitchFamily="34" charset="0"/>
              </a:rPr>
              <a:t>teacher</a:t>
            </a:r>
            <a:r>
              <a:rPr kumimoji="0" lang="fr-FR" sz="1200" b="0" i="0" u="none" strike="noStrike" cap="none" normalizeH="0" baseline="0" dirty="0" smtClean="0">
                <a:ln>
                  <a:noFill/>
                </a:ln>
                <a:solidFill>
                  <a:schemeClr val="tx2"/>
                </a:solidFill>
                <a:effectLst/>
                <a:latin typeface="Arial" pitchFamily="34" charset="0"/>
              </a:rPr>
              <a:t> or a </a:t>
            </a:r>
            <a:r>
              <a:rPr kumimoji="0" lang="fr-FR" sz="1200" b="0" i="0" u="none" strike="noStrike" cap="none" normalizeH="0" baseline="0" dirty="0" err="1" smtClean="0">
                <a:ln>
                  <a:noFill/>
                </a:ln>
                <a:solidFill>
                  <a:schemeClr val="tx2"/>
                </a:solidFill>
                <a:effectLst/>
                <a:latin typeface="Arial" pitchFamily="34" charset="0"/>
              </a:rPr>
              <a:t>friend</a:t>
            </a:r>
            <a:r>
              <a:rPr kumimoji="0" lang="fr-FR" sz="1200" b="0" i="0" u="none" strike="noStrike" cap="none" normalizeH="0" baseline="0" dirty="0" smtClean="0">
                <a:ln>
                  <a:noFill/>
                </a:ln>
                <a:solidFill>
                  <a:schemeClr val="tx2"/>
                </a:solidFill>
                <a:effectLst/>
                <a:latin typeface="Arial" pitchFamily="34" charset="0"/>
              </a:rPr>
              <a:t>.</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a:p>
            <a:endParaRPr lang="fr-FR" dirty="0"/>
          </a:p>
        </p:txBody>
      </p:sp>
      <p:sp>
        <p:nvSpPr>
          <p:cNvPr id="4" name="Slide Number Placeholder 3"/>
          <p:cNvSpPr>
            <a:spLocks noGrp="1"/>
          </p:cNvSpPr>
          <p:nvPr>
            <p:ph type="sldNum" sz="quarter" idx="10"/>
          </p:nvPr>
        </p:nvSpPr>
        <p:spPr/>
        <p:txBody>
          <a:bodyPr/>
          <a:lstStyle/>
          <a:p>
            <a:fld id="{E070FCE5-F3BF-4F2E-97B2-55770C86436E}" type="slidenum">
              <a:rPr lang="fr-FR" smtClean="0"/>
              <a:t>32</a:t>
            </a:fld>
            <a:endParaRPr lang="fr-FR"/>
          </a:p>
        </p:txBody>
      </p:sp>
    </p:spTree>
    <p:extLst>
      <p:ext uri="{BB962C8B-B14F-4D97-AF65-F5344CB8AC3E}">
        <p14:creationId xmlns:p14="http://schemas.microsoft.com/office/powerpoint/2010/main" val="4201338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latin typeface="Calibri"/>
              </a:rPr>
              <a:t>¿</a:t>
            </a:r>
            <a:r>
              <a:rPr lang="fr-FR" dirty="0" err="1" smtClean="0">
                <a:latin typeface="Calibri"/>
              </a:rPr>
              <a:t>Qué</a:t>
            </a:r>
            <a:r>
              <a:rPr lang="fr-FR" dirty="0" smtClean="0">
                <a:latin typeface="Calibri"/>
              </a:rPr>
              <a:t> </a:t>
            </a:r>
            <a:r>
              <a:rPr lang="fr-FR" dirty="0" err="1" smtClean="0">
                <a:latin typeface="Calibri"/>
              </a:rPr>
              <a:t>implica</a:t>
            </a:r>
            <a:r>
              <a:rPr lang="fr-FR" dirty="0" smtClean="0">
                <a:latin typeface="Calibri"/>
              </a:rPr>
              <a:t> el </a:t>
            </a:r>
            <a:r>
              <a:rPr lang="fr-FR" dirty="0" err="1" smtClean="0">
                <a:latin typeface="Calibri"/>
              </a:rPr>
              <a:t>título</a:t>
            </a:r>
            <a:r>
              <a:rPr lang="fr-FR" dirty="0" smtClean="0">
                <a:latin typeface="Calibri"/>
              </a:rPr>
              <a:t>?   (</a:t>
            </a:r>
            <a:r>
              <a:rPr lang="fr-FR" dirty="0" err="1" smtClean="0">
                <a:latin typeface="Calibri"/>
              </a:rPr>
              <a:t>una</a:t>
            </a:r>
            <a:r>
              <a:rPr lang="fr-FR" dirty="0" smtClean="0">
                <a:latin typeface="Calibri"/>
              </a:rPr>
              <a:t> </a:t>
            </a:r>
            <a:r>
              <a:rPr lang="fr-FR" dirty="0" err="1" smtClean="0">
                <a:latin typeface="Calibri"/>
              </a:rPr>
              <a:t>incompatibilidad</a:t>
            </a:r>
            <a:r>
              <a:rPr lang="fr-FR" baseline="0" dirty="0" smtClean="0">
                <a:latin typeface="Calibri"/>
              </a:rPr>
              <a:t> entre la </a:t>
            </a:r>
            <a:r>
              <a:rPr lang="fr-FR" baseline="0" dirty="0" err="1" smtClean="0">
                <a:latin typeface="Calibri"/>
              </a:rPr>
              <a:t>riqueza</a:t>
            </a:r>
            <a:r>
              <a:rPr lang="fr-FR" baseline="0" dirty="0" smtClean="0">
                <a:latin typeface="Calibri"/>
              </a:rPr>
              <a:t> y la </a:t>
            </a:r>
            <a:r>
              <a:rPr lang="fr-FR" baseline="0" dirty="0" err="1" smtClean="0">
                <a:latin typeface="Calibri"/>
              </a:rPr>
              <a:t>felicidad</a:t>
            </a:r>
            <a:r>
              <a:rPr lang="fr-FR" baseline="0" dirty="0" smtClean="0">
                <a:latin typeface="Calibri"/>
              </a:rPr>
              <a:t>)</a:t>
            </a:r>
            <a:br>
              <a:rPr lang="fr-FR" baseline="0" dirty="0" smtClean="0">
                <a:latin typeface="Calibri"/>
              </a:rPr>
            </a:br>
            <a:r>
              <a:rPr lang="fr-FR" baseline="0" dirty="0" smtClean="0">
                <a:latin typeface="Calibri"/>
              </a:rPr>
              <a:t>Para </a:t>
            </a:r>
            <a:r>
              <a:rPr lang="fr-FR" baseline="0" dirty="0" err="1" smtClean="0">
                <a:latin typeface="Calibri"/>
              </a:rPr>
              <a:t>abordar</a:t>
            </a:r>
            <a:r>
              <a:rPr lang="fr-FR" baseline="0" dirty="0" smtClean="0">
                <a:latin typeface="Calibri"/>
              </a:rPr>
              <a:t> el </a:t>
            </a:r>
            <a:r>
              <a:rPr lang="fr-FR" baseline="0" dirty="0" err="1" smtClean="0">
                <a:latin typeface="Calibri"/>
              </a:rPr>
              <a:t>tema</a:t>
            </a:r>
            <a:r>
              <a:rPr lang="fr-FR" baseline="0" dirty="0" smtClean="0">
                <a:latin typeface="Calibri"/>
              </a:rPr>
              <a:t> </a:t>
            </a:r>
            <a:r>
              <a:rPr lang="fr-FR" baseline="0" dirty="0" err="1" smtClean="0">
                <a:latin typeface="Calibri"/>
              </a:rPr>
              <a:t>hay</a:t>
            </a:r>
            <a:r>
              <a:rPr lang="fr-FR" baseline="0" dirty="0" smtClean="0">
                <a:latin typeface="Calibri"/>
              </a:rPr>
              <a:t> que </a:t>
            </a:r>
            <a:r>
              <a:rPr lang="fr-FR" baseline="0" dirty="0" err="1" smtClean="0">
                <a:latin typeface="Calibri"/>
              </a:rPr>
              <a:t>explorar</a:t>
            </a:r>
            <a:r>
              <a:rPr lang="fr-FR" baseline="0" dirty="0" smtClean="0">
                <a:latin typeface="Calibri"/>
              </a:rPr>
              <a:t> los </a:t>
            </a:r>
            <a:r>
              <a:rPr lang="fr-FR" baseline="0" dirty="0" err="1" smtClean="0">
                <a:latin typeface="Calibri"/>
              </a:rPr>
              <a:t>factores</a:t>
            </a:r>
            <a:r>
              <a:rPr lang="fr-FR" baseline="0" dirty="0" smtClean="0">
                <a:latin typeface="Calibri"/>
              </a:rPr>
              <a:t> de la </a:t>
            </a:r>
            <a:r>
              <a:rPr lang="fr-FR" baseline="0" dirty="0" err="1" smtClean="0">
                <a:latin typeface="Calibri"/>
              </a:rPr>
              <a:t>felicidad</a:t>
            </a:r>
            <a:r>
              <a:rPr lang="fr-FR" baseline="0" dirty="0" smtClean="0">
                <a:latin typeface="Calibri"/>
              </a:rPr>
              <a:t> </a:t>
            </a:r>
            <a:r>
              <a:rPr lang="fr-FR" baseline="0" dirty="0" err="1" smtClean="0">
                <a:latin typeface="Calibri"/>
              </a:rPr>
              <a:t>humana</a:t>
            </a:r>
            <a:r>
              <a:rPr lang="fr-FR" baseline="0" dirty="0" smtClean="0">
                <a:latin typeface="Calibri"/>
              </a:rPr>
              <a:t>.  </a:t>
            </a:r>
          </a:p>
          <a:p>
            <a:endParaRPr lang="en-GB" baseline="0" dirty="0" smtClean="0">
              <a:latin typeface="Calibri"/>
            </a:endParaRPr>
          </a:p>
          <a:p>
            <a:r>
              <a:rPr lang="en-GB" baseline="0" dirty="0" smtClean="0">
                <a:latin typeface="Calibri"/>
              </a:rPr>
              <a:t>Para 1:  positive relationship between happiness and wealth.  Evidence = richer people are happier.  Too simplistic.  After basic needs satisfied, it is more a question of the status money brings.  It’s clear that it is not the only factor, too.</a:t>
            </a:r>
            <a:br>
              <a:rPr lang="en-GB" baseline="0" dirty="0" smtClean="0">
                <a:latin typeface="Calibri"/>
              </a:rPr>
            </a:br>
            <a:r>
              <a:rPr lang="en-GB" baseline="0" dirty="0" smtClean="0">
                <a:latin typeface="Calibri"/>
              </a:rPr>
              <a:t/>
            </a:r>
            <a:br>
              <a:rPr lang="en-GB" baseline="0" dirty="0" smtClean="0">
                <a:latin typeface="Calibri"/>
              </a:rPr>
            </a:br>
            <a:r>
              <a:rPr lang="en-GB" baseline="0" dirty="0" smtClean="0">
                <a:latin typeface="Calibri"/>
              </a:rPr>
              <a:t>Para 2:  More factors – the genetic and/or social dimensions.</a:t>
            </a:r>
            <a:br>
              <a:rPr lang="en-GB" baseline="0" dirty="0" smtClean="0">
                <a:latin typeface="Calibri"/>
              </a:rPr>
            </a:br>
            <a:r>
              <a:rPr lang="en-GB" baseline="0" dirty="0" smtClean="0">
                <a:latin typeface="Calibri"/>
              </a:rPr>
              <a:t/>
            </a:r>
            <a:br>
              <a:rPr lang="en-GB" baseline="0" dirty="0" smtClean="0">
                <a:latin typeface="Calibri"/>
              </a:rPr>
            </a:br>
            <a:r>
              <a:rPr lang="en-GB" baseline="0" dirty="0" smtClean="0">
                <a:latin typeface="Calibri"/>
              </a:rPr>
              <a:t>Para 3:  Can wealth be a barrier to happiness?  Eye of the needle.  Also </a:t>
            </a:r>
            <a:r>
              <a:rPr lang="en-GB" baseline="0" dirty="0" err="1" smtClean="0">
                <a:latin typeface="Calibri"/>
              </a:rPr>
              <a:t>altruismo</a:t>
            </a:r>
            <a:r>
              <a:rPr lang="en-GB" baseline="0" dirty="0" smtClean="0">
                <a:latin typeface="Calibri"/>
              </a:rPr>
              <a:t> is what very wealthy people turn towards (give examples)  It feels good to give.</a:t>
            </a:r>
            <a:br>
              <a:rPr lang="en-GB" baseline="0" dirty="0" smtClean="0">
                <a:latin typeface="Calibri"/>
              </a:rPr>
            </a:br>
            <a:r>
              <a:rPr lang="en-GB" baseline="0" dirty="0" smtClean="0">
                <a:latin typeface="Calibri"/>
              </a:rPr>
              <a:t/>
            </a:r>
            <a:br>
              <a:rPr lang="en-GB" baseline="0" dirty="0" smtClean="0">
                <a:latin typeface="Calibri"/>
              </a:rPr>
            </a:br>
            <a:r>
              <a:rPr lang="en-GB" baseline="0" dirty="0" smtClean="0">
                <a:latin typeface="Calibri"/>
              </a:rPr>
              <a:t>Conclude: poor people can be happy, rich people can be happy.  The decisive factor is not therefore money.  Key to happiness is living in the moment and being happy with what you have.  As ……says: “</a:t>
            </a:r>
            <a:endParaRPr lang="fr-FR" dirty="0"/>
          </a:p>
        </p:txBody>
      </p:sp>
      <p:sp>
        <p:nvSpPr>
          <p:cNvPr id="4" name="Slide Number Placeholder 3"/>
          <p:cNvSpPr>
            <a:spLocks noGrp="1"/>
          </p:cNvSpPr>
          <p:nvPr>
            <p:ph type="sldNum" sz="quarter" idx="10"/>
          </p:nvPr>
        </p:nvSpPr>
        <p:spPr/>
        <p:txBody>
          <a:bodyPr/>
          <a:lstStyle/>
          <a:p>
            <a:fld id="{E070FCE5-F3BF-4F2E-97B2-55770C86436E}" type="slidenum">
              <a:rPr lang="fr-FR" smtClean="0"/>
              <a:t>33</a:t>
            </a:fld>
            <a:endParaRPr lang="fr-FR"/>
          </a:p>
        </p:txBody>
      </p:sp>
    </p:spTree>
    <p:extLst>
      <p:ext uri="{BB962C8B-B14F-4D97-AF65-F5344CB8AC3E}">
        <p14:creationId xmlns:p14="http://schemas.microsoft.com/office/powerpoint/2010/main" val="3194891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smtClean="0"/>
              <a:t>Adapted</a:t>
            </a:r>
            <a:r>
              <a:rPr lang="fr-FR" dirty="0" smtClean="0"/>
              <a:t> </a:t>
            </a:r>
            <a:r>
              <a:rPr lang="fr-FR" dirty="0" err="1" smtClean="0"/>
              <a:t>from</a:t>
            </a:r>
            <a:r>
              <a:rPr lang="fr-FR" dirty="0" smtClean="0"/>
              <a:t>:  http</a:t>
            </a:r>
            <a:r>
              <a:rPr lang="fr-FR" dirty="0" smtClean="0"/>
              <a:t>://www.trabajo.com.mx/10_claves_de_la_felicidad.htm</a:t>
            </a:r>
            <a:endParaRPr lang="fr-FR" dirty="0"/>
          </a:p>
        </p:txBody>
      </p:sp>
      <p:sp>
        <p:nvSpPr>
          <p:cNvPr id="4" name="Slide Number Placeholder 3"/>
          <p:cNvSpPr>
            <a:spLocks noGrp="1"/>
          </p:cNvSpPr>
          <p:nvPr>
            <p:ph type="sldNum" sz="quarter" idx="10"/>
          </p:nvPr>
        </p:nvSpPr>
        <p:spPr/>
        <p:txBody>
          <a:bodyPr/>
          <a:lstStyle/>
          <a:p>
            <a:fld id="{E070FCE5-F3BF-4F2E-97B2-55770C86436E}" type="slidenum">
              <a:rPr lang="fr-FR" smtClean="0"/>
              <a:t>3</a:t>
            </a:fld>
            <a:endParaRPr lang="fr-FR"/>
          </a:p>
        </p:txBody>
      </p:sp>
    </p:spTree>
    <p:extLst>
      <p:ext uri="{BB962C8B-B14F-4D97-AF65-F5344CB8AC3E}">
        <p14:creationId xmlns:p14="http://schemas.microsoft.com/office/powerpoint/2010/main" val="4249651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to write the factor and a sentence to summarise the purported</a:t>
            </a:r>
            <a:r>
              <a:rPr lang="en-GB" baseline="0" dirty="0" smtClean="0"/>
              <a:t> impact on people’s happiness, according to the text.</a:t>
            </a:r>
            <a:br>
              <a:rPr lang="en-GB" baseline="0" dirty="0" smtClean="0"/>
            </a:br>
            <a:r>
              <a:rPr lang="en-GB" baseline="0" dirty="0" smtClean="0"/>
              <a:t>We will use this as a basis for some oral discussion.  </a:t>
            </a:r>
            <a:endParaRPr lang="fr-FR" dirty="0"/>
          </a:p>
        </p:txBody>
      </p:sp>
      <p:sp>
        <p:nvSpPr>
          <p:cNvPr id="4" name="Slide Number Placeholder 3"/>
          <p:cNvSpPr>
            <a:spLocks noGrp="1"/>
          </p:cNvSpPr>
          <p:nvPr>
            <p:ph type="sldNum" sz="quarter" idx="10"/>
          </p:nvPr>
        </p:nvSpPr>
        <p:spPr/>
        <p:txBody>
          <a:bodyPr/>
          <a:lstStyle/>
          <a:p>
            <a:fld id="{E070FCE5-F3BF-4F2E-97B2-55770C86436E}" type="slidenum">
              <a:rPr lang="fr-FR" smtClean="0"/>
              <a:t>13</a:t>
            </a:fld>
            <a:endParaRPr lang="fr-FR"/>
          </a:p>
        </p:txBody>
      </p:sp>
    </p:spTree>
    <p:extLst>
      <p:ext uri="{BB962C8B-B14F-4D97-AF65-F5344CB8AC3E}">
        <p14:creationId xmlns:p14="http://schemas.microsoft.com/office/powerpoint/2010/main" val="3549270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YouTube clip here: </a:t>
            </a:r>
            <a:endParaRPr lang="fr-FR" dirty="0"/>
          </a:p>
        </p:txBody>
      </p:sp>
      <p:sp>
        <p:nvSpPr>
          <p:cNvPr id="4" name="Slide Number Placeholder 3"/>
          <p:cNvSpPr>
            <a:spLocks noGrp="1"/>
          </p:cNvSpPr>
          <p:nvPr>
            <p:ph type="sldNum" sz="quarter" idx="10"/>
          </p:nvPr>
        </p:nvSpPr>
        <p:spPr/>
        <p:txBody>
          <a:bodyPr/>
          <a:lstStyle/>
          <a:p>
            <a:fld id="{E070FCE5-F3BF-4F2E-97B2-55770C86436E}" type="slidenum">
              <a:rPr lang="fr-FR" smtClean="0"/>
              <a:t>16</a:t>
            </a:fld>
            <a:endParaRPr lang="fr-FR"/>
          </a:p>
        </p:txBody>
      </p:sp>
    </p:spTree>
    <p:extLst>
      <p:ext uri="{BB962C8B-B14F-4D97-AF65-F5344CB8AC3E}">
        <p14:creationId xmlns:p14="http://schemas.microsoft.com/office/powerpoint/2010/main" val="2882188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_tradnl" sz="1200" b="1" kern="1200" dirty="0" err="1" smtClean="0">
                <a:solidFill>
                  <a:schemeClr val="tx1"/>
                </a:solidFill>
                <a:effectLst/>
                <a:latin typeface="+mn-lt"/>
                <a:ea typeface="+mn-ea"/>
                <a:cs typeface="+mn-cs"/>
              </a:rPr>
              <a:t>Eduard</a:t>
            </a:r>
            <a:r>
              <a:rPr lang="es-ES_tradnl" sz="1200" b="1" kern="1200" dirty="0" smtClean="0">
                <a:solidFill>
                  <a:schemeClr val="tx1"/>
                </a:solidFill>
                <a:effectLst/>
                <a:latin typeface="+mn-lt"/>
                <a:ea typeface="+mn-ea"/>
                <a:cs typeface="+mn-cs"/>
              </a:rPr>
              <a:t> </a:t>
            </a:r>
            <a:r>
              <a:rPr lang="es-ES_tradnl" sz="1200" b="1" kern="1200" dirty="0" err="1" smtClean="0">
                <a:solidFill>
                  <a:schemeClr val="tx1"/>
                </a:solidFill>
                <a:effectLst/>
                <a:latin typeface="+mn-lt"/>
                <a:ea typeface="+mn-ea"/>
                <a:cs typeface="+mn-cs"/>
              </a:rPr>
              <a:t>Punset</a:t>
            </a:r>
            <a:r>
              <a:rPr lang="es-ES_tradnl" sz="1200" b="1" kern="1200" dirty="0" smtClean="0">
                <a:solidFill>
                  <a:schemeClr val="tx1"/>
                </a:solidFill>
                <a:effectLst/>
                <a:latin typeface="+mn-lt"/>
                <a:ea typeface="+mn-ea"/>
                <a:cs typeface="+mn-cs"/>
              </a:rPr>
              <a:t> </a:t>
            </a:r>
            <a:r>
              <a:rPr lang="es-ES_tradnl" sz="1200" b="1" kern="1200" dirty="0" err="1" smtClean="0">
                <a:solidFill>
                  <a:schemeClr val="tx1"/>
                </a:solidFill>
                <a:effectLst/>
                <a:latin typeface="+mn-lt"/>
                <a:ea typeface="+mn-ea"/>
                <a:cs typeface="+mn-cs"/>
              </a:rPr>
              <a:t>Casals</a:t>
            </a:r>
            <a:r>
              <a:rPr lang="es-ES_tradnl" sz="1200" kern="1200" baseline="300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(Barcelona, España, 9 de noviembre de 1936), también llamado </a:t>
            </a:r>
            <a:r>
              <a:rPr lang="es-ES_tradnl" sz="1200" b="1" kern="1200" dirty="0" smtClean="0">
                <a:solidFill>
                  <a:schemeClr val="tx1"/>
                </a:solidFill>
                <a:effectLst/>
                <a:latin typeface="+mn-lt"/>
                <a:ea typeface="+mn-ea"/>
                <a:cs typeface="+mn-cs"/>
              </a:rPr>
              <a:t>Eduardo </a:t>
            </a:r>
            <a:r>
              <a:rPr lang="es-ES_tradnl" sz="1200" b="1" kern="1200" dirty="0" err="1" smtClean="0">
                <a:solidFill>
                  <a:schemeClr val="tx1"/>
                </a:solidFill>
                <a:effectLst/>
                <a:latin typeface="+mn-lt"/>
                <a:ea typeface="+mn-ea"/>
                <a:cs typeface="+mn-cs"/>
              </a:rPr>
              <a:t>Punset</a:t>
            </a:r>
            <a:r>
              <a:rPr lang="es-ES_tradnl" sz="1200" b="1" kern="1200" dirty="0" smtClean="0">
                <a:solidFill>
                  <a:schemeClr val="tx1"/>
                </a:solidFill>
                <a:effectLst/>
                <a:latin typeface="+mn-lt"/>
                <a:ea typeface="+mn-ea"/>
                <a:cs typeface="+mn-cs"/>
              </a:rPr>
              <a:t> </a:t>
            </a:r>
            <a:r>
              <a:rPr lang="es-ES_tradnl" sz="1200" b="1" kern="1200" dirty="0" err="1" smtClean="0">
                <a:solidFill>
                  <a:schemeClr val="tx1"/>
                </a:solidFill>
                <a:effectLst/>
                <a:latin typeface="+mn-lt"/>
                <a:ea typeface="+mn-ea"/>
                <a:cs typeface="+mn-cs"/>
              </a:rPr>
              <a:t>Casals</a:t>
            </a:r>
            <a:r>
              <a:rPr lang="es-ES_tradnl" sz="1200" kern="1200" dirty="0" smtClean="0">
                <a:solidFill>
                  <a:schemeClr val="tx1"/>
                </a:solidFill>
                <a:effectLst/>
                <a:latin typeface="+mn-lt"/>
                <a:ea typeface="+mn-ea"/>
                <a:cs typeface="+mn-cs"/>
              </a:rPr>
              <a:t>, es un jurista, escritor, economista y divulgador científico español que fue a su vez político en la Transición democrática de España formando parte de las filas de UCD y más tarde del CDS.</a:t>
            </a:r>
            <a:endParaRPr lang="fr-FR"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Posteriormente ha ejercido su actividad en el área de la divulgación científica, siendo autor de varios libros sobre el tema y colaborador en varios medios. Desde 1996 dirige el programa Redes de TVE, donde se tratan diversos temas científicos, como la sociología, la medicina, la biología o la astronomía, entre otros.</a:t>
            </a:r>
          </a:p>
          <a:p>
            <a:endParaRPr lang="es-ES_tradnl" sz="1200" kern="1200" dirty="0" smtClean="0">
              <a:solidFill>
                <a:schemeClr val="tx1"/>
              </a:solidFill>
              <a:effectLst/>
              <a:latin typeface="+mn-lt"/>
              <a:ea typeface="+mn-ea"/>
              <a:cs typeface="+mn-cs"/>
            </a:endParaRPr>
          </a:p>
          <a:p>
            <a:endParaRPr lang="fr-FR" sz="1200" kern="1200" dirty="0" smtClean="0">
              <a:solidFill>
                <a:schemeClr val="tx1"/>
              </a:solidFill>
              <a:effectLst/>
              <a:latin typeface="+mn-lt"/>
              <a:ea typeface="+mn-ea"/>
              <a:cs typeface="+mn-cs"/>
            </a:endParaRPr>
          </a:p>
          <a:p>
            <a:r>
              <a:rPr lang="fr-FR" smtClean="0"/>
              <a:t>http://www.youtube.com/watch?v=vqwBQDiRNhY&amp;feature=related </a:t>
            </a:r>
            <a:endParaRPr lang="fr-FR" dirty="0"/>
          </a:p>
        </p:txBody>
      </p:sp>
      <p:sp>
        <p:nvSpPr>
          <p:cNvPr id="4" name="Slide Number Placeholder 3"/>
          <p:cNvSpPr>
            <a:spLocks noGrp="1"/>
          </p:cNvSpPr>
          <p:nvPr>
            <p:ph type="sldNum" sz="quarter" idx="10"/>
          </p:nvPr>
        </p:nvSpPr>
        <p:spPr/>
        <p:txBody>
          <a:bodyPr/>
          <a:lstStyle/>
          <a:p>
            <a:fld id="{E070FCE5-F3BF-4F2E-97B2-55770C86436E}" type="slidenum">
              <a:rPr lang="fr-FR" smtClean="0"/>
              <a:t>17</a:t>
            </a:fld>
            <a:endParaRPr lang="fr-FR"/>
          </a:p>
        </p:txBody>
      </p:sp>
    </p:spTree>
    <p:extLst>
      <p:ext uri="{BB962C8B-B14F-4D97-AF65-F5344CB8AC3E}">
        <p14:creationId xmlns:p14="http://schemas.microsoft.com/office/powerpoint/2010/main" val="3813446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E070FCE5-F3BF-4F2E-97B2-55770C86436E}" type="slidenum">
              <a:rPr lang="fr-FR" smtClean="0"/>
              <a:t>22</a:t>
            </a:fld>
            <a:endParaRPr lang="fr-FR" dirty="0"/>
          </a:p>
        </p:txBody>
      </p:sp>
    </p:spTree>
    <p:extLst>
      <p:ext uri="{BB962C8B-B14F-4D97-AF65-F5344CB8AC3E}">
        <p14:creationId xmlns:p14="http://schemas.microsoft.com/office/powerpoint/2010/main" val="2659706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http://www.proverbia.net/citastema.asp?tematica=4</a:t>
            </a:r>
            <a:endParaRPr lang="fr-FR" dirty="0"/>
          </a:p>
        </p:txBody>
      </p:sp>
      <p:sp>
        <p:nvSpPr>
          <p:cNvPr id="4" name="Slide Number Placeholder 3"/>
          <p:cNvSpPr>
            <a:spLocks noGrp="1"/>
          </p:cNvSpPr>
          <p:nvPr>
            <p:ph type="sldNum" sz="quarter" idx="10"/>
          </p:nvPr>
        </p:nvSpPr>
        <p:spPr/>
        <p:txBody>
          <a:bodyPr/>
          <a:lstStyle/>
          <a:p>
            <a:fld id="{E070FCE5-F3BF-4F2E-97B2-55770C86436E}" type="slidenum">
              <a:rPr lang="fr-FR" smtClean="0"/>
              <a:t>23</a:t>
            </a:fld>
            <a:endParaRPr lang="fr-FR"/>
          </a:p>
        </p:txBody>
      </p:sp>
    </p:spTree>
    <p:extLst>
      <p:ext uri="{BB962C8B-B14F-4D97-AF65-F5344CB8AC3E}">
        <p14:creationId xmlns:p14="http://schemas.microsoft.com/office/powerpoint/2010/main" val="3239199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http://humanismoyconectividad.wordpress.com/2008/03/31/butan/</a:t>
            </a:r>
            <a:endParaRPr lang="fr-FR" dirty="0"/>
          </a:p>
        </p:txBody>
      </p:sp>
      <p:sp>
        <p:nvSpPr>
          <p:cNvPr id="4" name="Slide Number Placeholder 3"/>
          <p:cNvSpPr>
            <a:spLocks noGrp="1"/>
          </p:cNvSpPr>
          <p:nvPr>
            <p:ph type="sldNum" sz="quarter" idx="10"/>
          </p:nvPr>
        </p:nvSpPr>
        <p:spPr/>
        <p:txBody>
          <a:bodyPr/>
          <a:lstStyle/>
          <a:p>
            <a:fld id="{E070FCE5-F3BF-4F2E-97B2-55770C86436E}" type="slidenum">
              <a:rPr lang="fr-FR" smtClean="0"/>
              <a:t>24</a:t>
            </a:fld>
            <a:endParaRPr lang="fr-FR"/>
          </a:p>
        </p:txBody>
      </p:sp>
    </p:spTree>
    <p:extLst>
      <p:ext uri="{BB962C8B-B14F-4D97-AF65-F5344CB8AC3E}">
        <p14:creationId xmlns:p14="http://schemas.microsoft.com/office/powerpoint/2010/main" val="3363863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err="1" smtClean="0">
                <a:solidFill>
                  <a:schemeClr val="tx1"/>
                </a:solidFill>
                <a:effectLst/>
                <a:latin typeface="+mn-lt"/>
                <a:ea typeface="+mn-ea"/>
                <a:cs typeface="+mn-cs"/>
              </a:rPr>
              <a:t>Maslow</a:t>
            </a:r>
            <a:r>
              <a:rPr lang="es-ES" sz="1200" kern="1200" dirty="0" smtClean="0">
                <a:solidFill>
                  <a:schemeClr val="tx1"/>
                </a:solidFill>
                <a:effectLst/>
                <a:latin typeface="+mn-lt"/>
                <a:ea typeface="+mn-ea"/>
                <a:cs typeface="+mn-cs"/>
              </a:rPr>
              <a:t> basa su teoría de motivaciones en las necesidades y los deseos de las personas. Sostiene que puede aplicarse tanto en la vida familiar, como en el trabajo, la política o cualquier otra actividad humana. Define cinco niveles de necesidades y deseos, ordenados en forma ascendente, lo que indica que, en general, primero se debe satisfacer la primera categoría y después las siguientes. Sin embargo, reconoce también que un individuo puede estar involucrado en dos o tres niveles al mismo tiempo. Estas categorías son las siguientes: </a:t>
            </a:r>
            <a:endParaRPr lang="fr-F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r>
              <a:rPr lang="es-ES" sz="1200" b="1" kern="1200" dirty="0" smtClean="0">
                <a:solidFill>
                  <a:schemeClr val="tx1"/>
                </a:solidFill>
                <a:effectLst/>
                <a:latin typeface="+mn-lt"/>
                <a:ea typeface="+mn-ea"/>
                <a:cs typeface="+mn-cs"/>
              </a:rPr>
              <a:t>FISIOLÓGICAS. </a:t>
            </a:r>
            <a:r>
              <a:rPr lang="es-ES" sz="1200" kern="1200" dirty="0" smtClean="0">
                <a:solidFill>
                  <a:schemeClr val="tx1"/>
                </a:solidFill>
                <a:effectLst/>
                <a:latin typeface="+mn-lt"/>
                <a:ea typeface="+mn-ea"/>
                <a:cs typeface="+mn-cs"/>
              </a:rPr>
              <a:t>Son las necesidades </a:t>
            </a:r>
            <a:r>
              <a:rPr lang="es-ES" sz="1200" b="1" kern="1200" dirty="0" smtClean="0">
                <a:solidFill>
                  <a:schemeClr val="tx1"/>
                </a:solidFill>
                <a:effectLst/>
                <a:latin typeface="+mn-lt"/>
                <a:ea typeface="+mn-ea"/>
                <a:cs typeface="+mn-cs"/>
              </a:rPr>
              <a:t>biológicas básicas </a:t>
            </a:r>
            <a:r>
              <a:rPr lang="es-ES" sz="1200" kern="1200" dirty="0" smtClean="0">
                <a:solidFill>
                  <a:schemeClr val="tx1"/>
                </a:solidFill>
                <a:effectLst/>
                <a:latin typeface="+mn-lt"/>
                <a:ea typeface="+mn-ea"/>
                <a:cs typeface="+mn-cs"/>
              </a:rPr>
              <a:t>de subsistencia, cuya satisfacción es urgente, impostergable más allá de un límite. Los motivadores son el hambre, la sed, el cansancio, el sueño, el apetito sexual. En el individuo, las reacciones frente a una carencia de este tipo pueden llegar a ser violentas. </a:t>
            </a:r>
            <a:endParaRPr lang="fr-F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DE SEGURIDAD. </a:t>
            </a:r>
            <a:r>
              <a:rPr lang="es-ES" sz="1200" kern="1200" dirty="0" smtClean="0">
                <a:solidFill>
                  <a:schemeClr val="tx1"/>
                </a:solidFill>
                <a:effectLst/>
                <a:latin typeface="+mn-lt"/>
                <a:ea typeface="+mn-ea"/>
                <a:cs typeface="+mn-cs"/>
              </a:rPr>
              <a:t>Son las necesidades </a:t>
            </a:r>
            <a:r>
              <a:rPr lang="es-ES" sz="1200" b="1" kern="1200" dirty="0" smtClean="0">
                <a:solidFill>
                  <a:schemeClr val="tx1"/>
                </a:solidFill>
                <a:effectLst/>
                <a:latin typeface="+mn-lt"/>
                <a:ea typeface="+mn-ea"/>
                <a:cs typeface="+mn-cs"/>
              </a:rPr>
              <a:t>psicológicas</a:t>
            </a:r>
            <a:r>
              <a:rPr lang="es-ES" sz="1200" kern="1200" dirty="0" smtClean="0">
                <a:solidFill>
                  <a:schemeClr val="tx1"/>
                </a:solidFill>
                <a:effectLst/>
                <a:latin typeface="+mn-lt"/>
                <a:ea typeface="+mn-ea"/>
                <a:cs typeface="+mn-cs"/>
              </a:rPr>
              <a:t>, que dan al individuo tranquilidad y confianza. Los motivadores son, entre otros, la certeza sobre algo, la tranquilidad que da una buena chapa en la puerta, el bienestar físico, la salud, el orden. Son los elementos que garantizan la conservación de lo que se ha logrado en el nivel anterior. </a:t>
            </a:r>
            <a:endParaRPr lang="fr-F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DE PERTENENCIA.</a:t>
            </a:r>
            <a:r>
              <a:rPr lang="es-ES" sz="1200" kern="1200" dirty="0" smtClean="0">
                <a:solidFill>
                  <a:schemeClr val="tx1"/>
                </a:solidFill>
                <a:effectLst/>
                <a:latin typeface="+mn-lt"/>
                <a:ea typeface="+mn-ea"/>
                <a:cs typeface="+mn-cs"/>
              </a:rPr>
              <a:t> Son las necesidades </a:t>
            </a:r>
            <a:r>
              <a:rPr lang="es-ES" sz="1200" b="1" kern="1200" dirty="0" smtClean="0">
                <a:solidFill>
                  <a:schemeClr val="tx1"/>
                </a:solidFill>
                <a:effectLst/>
                <a:latin typeface="+mn-lt"/>
                <a:ea typeface="+mn-ea"/>
                <a:cs typeface="+mn-cs"/>
              </a:rPr>
              <a:t>sociales</a:t>
            </a:r>
            <a:r>
              <a:rPr lang="es-ES" sz="1200" kern="1200" dirty="0" smtClean="0">
                <a:solidFill>
                  <a:schemeClr val="tx1"/>
                </a:solidFill>
                <a:effectLst/>
                <a:latin typeface="+mn-lt"/>
                <a:ea typeface="+mn-ea"/>
                <a:cs typeface="+mn-cs"/>
              </a:rPr>
              <a:t>. Están en el ámbito de las relaciones del individuo con los grupos en los que interactúa, sea en el ámbito familiar, social, religioso, de trabajo u otros. Los motivadores son el impulso hacia la interacción con otras personas semejantes a ellos, la aceptación en el grupo, el afecto, así como la necesidad o deseo de compartir actividades observando las normas y costumbres adoptadas por el grupo. En toda empresa existe un clima laboral que se debe conocer y cuyas costumbres se deben acatar. Entre los elementos que se pueden observar en las empresas podemos citar:</a:t>
            </a:r>
            <a:endParaRPr lang="fr-F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DE ESTIMACIÓN.</a:t>
            </a:r>
            <a:r>
              <a:rPr lang="es-ES" sz="1200" kern="1200" dirty="0" smtClean="0">
                <a:solidFill>
                  <a:schemeClr val="tx1"/>
                </a:solidFill>
                <a:effectLst/>
                <a:latin typeface="+mn-lt"/>
                <a:ea typeface="+mn-ea"/>
                <a:cs typeface="+mn-cs"/>
              </a:rPr>
              <a:t> Son las necesidades y deseos </a:t>
            </a:r>
            <a:r>
              <a:rPr lang="es-ES" sz="1200" b="1" kern="1200" dirty="0" smtClean="0">
                <a:solidFill>
                  <a:schemeClr val="tx1"/>
                </a:solidFill>
                <a:effectLst/>
                <a:latin typeface="+mn-lt"/>
                <a:ea typeface="+mn-ea"/>
                <a:cs typeface="+mn-cs"/>
              </a:rPr>
              <a:t>afectivos</a:t>
            </a:r>
            <a:r>
              <a:rPr lang="es-ES" sz="1200" kern="1200" dirty="0" smtClean="0">
                <a:solidFill>
                  <a:schemeClr val="tx1"/>
                </a:solidFill>
                <a:effectLst/>
                <a:latin typeface="+mn-lt"/>
                <a:ea typeface="+mn-ea"/>
                <a:cs typeface="+mn-cs"/>
              </a:rPr>
              <a:t> de carácter íntimo e individual, como el amor, la posesión del ser amado o de un objeto que satisfaga su ego. Es lo que se siente al adquirir un automóvil lujoso u otro bien que lo haga crecer en status ante su grupo. También está la necesidad o deseo de lograr el éxito, el prestigio y el reconocimiento por parte de los demás, el que otros conozcan una labor bien hecha, recibir un premio. </a:t>
            </a:r>
            <a:endParaRPr lang="fr-F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es-MX" sz="1200" b="1" kern="1200" dirty="0" smtClean="0">
                <a:solidFill>
                  <a:schemeClr val="tx1"/>
                </a:solidFill>
                <a:effectLst/>
                <a:latin typeface="+mn-lt"/>
                <a:ea typeface="+mn-ea"/>
                <a:cs typeface="+mn-cs"/>
              </a:rPr>
              <a:t>DE AUTO-REALIZACIÓN.</a:t>
            </a:r>
            <a:r>
              <a:rPr lang="es-MX" sz="1200" kern="1200" dirty="0" smtClean="0">
                <a:solidFill>
                  <a:schemeClr val="tx1"/>
                </a:solidFill>
                <a:effectLst/>
                <a:latin typeface="+mn-lt"/>
                <a:ea typeface="+mn-ea"/>
                <a:cs typeface="+mn-cs"/>
              </a:rPr>
              <a:t> Son los deseos de </a:t>
            </a:r>
            <a:r>
              <a:rPr lang="es-MX" sz="1200" b="1" kern="1200" dirty="0" smtClean="0">
                <a:solidFill>
                  <a:schemeClr val="tx1"/>
                </a:solidFill>
                <a:effectLst/>
                <a:latin typeface="+mn-lt"/>
                <a:ea typeface="+mn-ea"/>
                <a:cs typeface="+mn-cs"/>
              </a:rPr>
              <a:t>satisfacción personal</a:t>
            </a:r>
            <a:r>
              <a:rPr lang="es-MX" sz="1200" kern="1200" dirty="0" smtClean="0">
                <a:solidFill>
                  <a:schemeClr val="tx1"/>
                </a:solidFill>
                <a:effectLst/>
                <a:latin typeface="+mn-lt"/>
                <a:ea typeface="+mn-ea"/>
                <a:cs typeface="+mn-cs"/>
              </a:rPr>
              <a:t> que producen un sentimiento de triunfo, la sensación de poder y dominio, que incrementa el autoestima de la persona, lo que él o ella piensan sobre sí mismos. Es la culminación de las aspiraciones más deseadas, de alcanzar metas difíciles, de hacer algo que exija emplearse a fondo.</a:t>
            </a:r>
            <a:endParaRPr lang="fr-FR" sz="1200" kern="1200" dirty="0" smtClean="0">
              <a:solidFill>
                <a:schemeClr val="tx1"/>
              </a:solidFill>
              <a:effectLst/>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fld id="{E070FCE5-F3BF-4F2E-97B2-55770C86436E}" type="slidenum">
              <a:rPr lang="fr-FR" smtClean="0"/>
              <a:t>26</a:t>
            </a:fld>
            <a:endParaRPr lang="fr-FR"/>
          </a:p>
        </p:txBody>
      </p:sp>
    </p:spTree>
    <p:extLst>
      <p:ext uri="{BB962C8B-B14F-4D97-AF65-F5344CB8AC3E}">
        <p14:creationId xmlns:p14="http://schemas.microsoft.com/office/powerpoint/2010/main" val="1217282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B3F1FDE2-390C-45B2-A2ED-86DF75FD8EC7}" type="datetimeFigureOut">
              <a:rPr lang="fr-FR" smtClean="0"/>
              <a:t>24/11/2012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8CB205-3C89-47A4-B76D-27BEA46613B9}" type="slidenum">
              <a:rPr lang="fr-FR" smtClean="0"/>
              <a:t>‹#›</a:t>
            </a:fld>
            <a:endParaRPr lang="fr-FR"/>
          </a:p>
        </p:txBody>
      </p:sp>
    </p:spTree>
    <p:extLst>
      <p:ext uri="{BB962C8B-B14F-4D97-AF65-F5344CB8AC3E}">
        <p14:creationId xmlns:p14="http://schemas.microsoft.com/office/powerpoint/2010/main" val="4119175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B3F1FDE2-390C-45B2-A2ED-86DF75FD8EC7}" type="datetimeFigureOut">
              <a:rPr lang="fr-FR" smtClean="0"/>
              <a:t>24/11/2012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8CB205-3C89-47A4-B76D-27BEA46613B9}" type="slidenum">
              <a:rPr lang="fr-FR" smtClean="0"/>
              <a:t>‹#›</a:t>
            </a:fld>
            <a:endParaRPr lang="fr-FR"/>
          </a:p>
        </p:txBody>
      </p:sp>
    </p:spTree>
    <p:extLst>
      <p:ext uri="{BB962C8B-B14F-4D97-AF65-F5344CB8AC3E}">
        <p14:creationId xmlns:p14="http://schemas.microsoft.com/office/powerpoint/2010/main" val="361264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B3F1FDE2-390C-45B2-A2ED-86DF75FD8EC7}" type="datetimeFigureOut">
              <a:rPr lang="fr-FR" smtClean="0"/>
              <a:t>24/11/2012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8CB205-3C89-47A4-B76D-27BEA46613B9}" type="slidenum">
              <a:rPr lang="fr-FR" smtClean="0"/>
              <a:t>‹#›</a:t>
            </a:fld>
            <a:endParaRPr lang="fr-FR"/>
          </a:p>
        </p:txBody>
      </p:sp>
    </p:spTree>
    <p:extLst>
      <p:ext uri="{BB962C8B-B14F-4D97-AF65-F5344CB8AC3E}">
        <p14:creationId xmlns:p14="http://schemas.microsoft.com/office/powerpoint/2010/main" val="3939584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B3F1FDE2-390C-45B2-A2ED-86DF75FD8EC7}" type="datetimeFigureOut">
              <a:rPr lang="fr-FR" smtClean="0"/>
              <a:t>24/11/2012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8CB205-3C89-47A4-B76D-27BEA46613B9}" type="slidenum">
              <a:rPr lang="fr-FR" smtClean="0"/>
              <a:t>‹#›</a:t>
            </a:fld>
            <a:endParaRPr lang="fr-FR"/>
          </a:p>
        </p:txBody>
      </p:sp>
    </p:spTree>
    <p:extLst>
      <p:ext uri="{BB962C8B-B14F-4D97-AF65-F5344CB8AC3E}">
        <p14:creationId xmlns:p14="http://schemas.microsoft.com/office/powerpoint/2010/main" val="810901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F1FDE2-390C-45B2-A2ED-86DF75FD8EC7}" type="datetimeFigureOut">
              <a:rPr lang="fr-FR" smtClean="0"/>
              <a:t>24/11/2012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8CB205-3C89-47A4-B76D-27BEA46613B9}" type="slidenum">
              <a:rPr lang="fr-FR" smtClean="0"/>
              <a:t>‹#›</a:t>
            </a:fld>
            <a:endParaRPr lang="fr-FR"/>
          </a:p>
        </p:txBody>
      </p:sp>
    </p:spTree>
    <p:extLst>
      <p:ext uri="{BB962C8B-B14F-4D97-AF65-F5344CB8AC3E}">
        <p14:creationId xmlns:p14="http://schemas.microsoft.com/office/powerpoint/2010/main" val="1371949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B3F1FDE2-390C-45B2-A2ED-86DF75FD8EC7}" type="datetimeFigureOut">
              <a:rPr lang="fr-FR" smtClean="0"/>
              <a:t>24/11/2012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8CB205-3C89-47A4-B76D-27BEA46613B9}" type="slidenum">
              <a:rPr lang="fr-FR" smtClean="0"/>
              <a:t>‹#›</a:t>
            </a:fld>
            <a:endParaRPr lang="fr-FR"/>
          </a:p>
        </p:txBody>
      </p:sp>
    </p:spTree>
    <p:extLst>
      <p:ext uri="{BB962C8B-B14F-4D97-AF65-F5344CB8AC3E}">
        <p14:creationId xmlns:p14="http://schemas.microsoft.com/office/powerpoint/2010/main" val="3965958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B3F1FDE2-390C-45B2-A2ED-86DF75FD8EC7}" type="datetimeFigureOut">
              <a:rPr lang="fr-FR" smtClean="0"/>
              <a:t>24/11/2012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78CB205-3C89-47A4-B76D-27BEA46613B9}" type="slidenum">
              <a:rPr lang="fr-FR" smtClean="0"/>
              <a:t>‹#›</a:t>
            </a:fld>
            <a:endParaRPr lang="fr-FR"/>
          </a:p>
        </p:txBody>
      </p:sp>
    </p:spTree>
    <p:extLst>
      <p:ext uri="{BB962C8B-B14F-4D97-AF65-F5344CB8AC3E}">
        <p14:creationId xmlns:p14="http://schemas.microsoft.com/office/powerpoint/2010/main" val="3762612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B3F1FDE2-390C-45B2-A2ED-86DF75FD8EC7}" type="datetimeFigureOut">
              <a:rPr lang="fr-FR" smtClean="0"/>
              <a:t>24/11/2012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8CB205-3C89-47A4-B76D-27BEA46613B9}" type="slidenum">
              <a:rPr lang="fr-FR" smtClean="0"/>
              <a:t>‹#›</a:t>
            </a:fld>
            <a:endParaRPr lang="fr-FR"/>
          </a:p>
        </p:txBody>
      </p:sp>
    </p:spTree>
    <p:extLst>
      <p:ext uri="{BB962C8B-B14F-4D97-AF65-F5344CB8AC3E}">
        <p14:creationId xmlns:p14="http://schemas.microsoft.com/office/powerpoint/2010/main" val="348058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1FDE2-390C-45B2-A2ED-86DF75FD8EC7}" type="datetimeFigureOut">
              <a:rPr lang="fr-FR" smtClean="0"/>
              <a:t>24/11/2012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78CB205-3C89-47A4-B76D-27BEA46613B9}" type="slidenum">
              <a:rPr lang="fr-FR" smtClean="0"/>
              <a:t>‹#›</a:t>
            </a:fld>
            <a:endParaRPr lang="fr-FR"/>
          </a:p>
        </p:txBody>
      </p:sp>
    </p:spTree>
    <p:extLst>
      <p:ext uri="{BB962C8B-B14F-4D97-AF65-F5344CB8AC3E}">
        <p14:creationId xmlns:p14="http://schemas.microsoft.com/office/powerpoint/2010/main" val="145856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1FDE2-390C-45B2-A2ED-86DF75FD8EC7}" type="datetimeFigureOut">
              <a:rPr lang="fr-FR" smtClean="0"/>
              <a:t>24/11/2012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8CB205-3C89-47A4-B76D-27BEA46613B9}" type="slidenum">
              <a:rPr lang="fr-FR" smtClean="0"/>
              <a:t>‹#›</a:t>
            </a:fld>
            <a:endParaRPr lang="fr-FR"/>
          </a:p>
        </p:txBody>
      </p:sp>
    </p:spTree>
    <p:extLst>
      <p:ext uri="{BB962C8B-B14F-4D97-AF65-F5344CB8AC3E}">
        <p14:creationId xmlns:p14="http://schemas.microsoft.com/office/powerpoint/2010/main" val="67386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F1FDE2-390C-45B2-A2ED-86DF75FD8EC7}" type="datetimeFigureOut">
              <a:rPr lang="fr-FR" smtClean="0"/>
              <a:t>24/11/2012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8CB205-3C89-47A4-B76D-27BEA46613B9}" type="slidenum">
              <a:rPr lang="fr-FR" smtClean="0"/>
              <a:t>‹#›</a:t>
            </a:fld>
            <a:endParaRPr lang="fr-FR"/>
          </a:p>
        </p:txBody>
      </p:sp>
    </p:spTree>
    <p:extLst>
      <p:ext uri="{BB962C8B-B14F-4D97-AF65-F5344CB8AC3E}">
        <p14:creationId xmlns:p14="http://schemas.microsoft.com/office/powerpoint/2010/main" val="3963344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1FDE2-390C-45B2-A2ED-86DF75FD8EC7}" type="datetimeFigureOut">
              <a:rPr lang="fr-FR" smtClean="0"/>
              <a:t>24/11/2012</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8CB205-3C89-47A4-B76D-27BEA46613B9}" type="slidenum">
              <a:rPr lang="fr-FR" smtClean="0"/>
              <a:t>‹#›</a:t>
            </a:fld>
            <a:endParaRPr lang="fr-FR"/>
          </a:p>
        </p:txBody>
      </p:sp>
    </p:spTree>
    <p:extLst>
      <p:ext uri="{BB962C8B-B14F-4D97-AF65-F5344CB8AC3E}">
        <p14:creationId xmlns:p14="http://schemas.microsoft.com/office/powerpoint/2010/main" val="2585651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jpe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9.png"/><Relationship Id="rId4" Type="http://schemas.openxmlformats.org/officeDocument/2006/relationships/image" Target="../media/image4.jp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vqwBQDiRNhY"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hyperlink" Target="http://musica.terra.es/articulo/los-diez-mas-ricos-de-la-musica-8225.htm?idfot=4" TargetMode="External"/><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hyperlink" Target="http://musica.terra.es/articulo/los-diez-mas-ricos-de-la-musica-8225.htm?idfot=1" TargetMode="External"/><Relationship Id="rId1" Type="http://schemas.openxmlformats.org/officeDocument/2006/relationships/slideLayout" Target="../slideLayouts/slideLayout7.xml"/><Relationship Id="rId6" Type="http://schemas.openxmlformats.org/officeDocument/2006/relationships/hyperlink" Target="http://musica.terra.es/articulo/los-diez-mas-ricos-de-la-musica-8225.htm?idfot=3" TargetMode="External"/><Relationship Id="rId5" Type="http://schemas.openxmlformats.org/officeDocument/2006/relationships/image" Target="../media/image27.jpeg"/><Relationship Id="rId4" Type="http://schemas.openxmlformats.org/officeDocument/2006/relationships/hyperlink" Target="http://musica.terra.es/articulo/los-diez-mas-ricos-de-la-musica-8225.htm?idfot=2" TargetMode="External"/><Relationship Id="rId9"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musica.terra.es/articulo/los-diez-mas-ricos-de-la-musica-8225.htm?idfot=9" TargetMode="External"/><Relationship Id="rId13"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2.jpeg"/><Relationship Id="rId12" Type="http://schemas.openxmlformats.org/officeDocument/2006/relationships/hyperlink" Target="http://musica.terra.es/articulo/los-diez-mas-ricos-de-la-musica-8225.htm?idfot=5" TargetMode="External"/><Relationship Id="rId2" Type="http://schemas.openxmlformats.org/officeDocument/2006/relationships/hyperlink" Target="http://musica.terra.es/articulo/los-diez-mas-ricos-de-la-musica-8225.htm?idfot=6" TargetMode="External"/><Relationship Id="rId1" Type="http://schemas.openxmlformats.org/officeDocument/2006/relationships/slideLayout" Target="../slideLayouts/slideLayout7.xml"/><Relationship Id="rId6" Type="http://schemas.openxmlformats.org/officeDocument/2006/relationships/hyperlink" Target="http://musica.terra.es/articulo/los-diez-mas-ricos-de-la-musica-8225.htm?idfot=8" TargetMode="External"/><Relationship Id="rId11" Type="http://schemas.openxmlformats.org/officeDocument/2006/relationships/image" Target="../media/image34.jpeg"/><Relationship Id="rId5" Type="http://schemas.openxmlformats.org/officeDocument/2006/relationships/image" Target="../media/image31.jpeg"/><Relationship Id="rId10" Type="http://schemas.openxmlformats.org/officeDocument/2006/relationships/hyperlink" Target="http://musica.terra.es/articulo/los-diez-mas-ricos-de-la-musica-8225.htm?idfot=10" TargetMode="External"/><Relationship Id="rId4" Type="http://schemas.openxmlformats.org/officeDocument/2006/relationships/hyperlink" Target="http://musica.terra.es/articulo/los-diez-mas-ricos-de-la-musica-8225.htm?idfot=7" TargetMode="External"/><Relationship Id="rId9"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eJ8q3U4voUs" TargetMode="External"/><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www.proverbia.net/enviar_frase.asp?id=1553" TargetMode="External"/><Relationship Id="rId3" Type="http://schemas.openxmlformats.org/officeDocument/2006/relationships/hyperlink" Target="http://www.proverbia.net/enviar_frase.asp?id=453054342" TargetMode="External"/><Relationship Id="rId7" Type="http://schemas.openxmlformats.org/officeDocument/2006/relationships/hyperlink" Target="http://www.proverbia.net/enviar_frase.asp?id=2039"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www.proverbia.net/enviar_frase.asp?id=8271" TargetMode="External"/><Relationship Id="rId5" Type="http://schemas.openxmlformats.org/officeDocument/2006/relationships/image" Target="../media/image38.gif"/><Relationship Id="rId4" Type="http://schemas.openxmlformats.org/officeDocument/2006/relationships/hyperlink" Target="http://www.proverbia.net/enviar_frase.asp?id=200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es.wikipedia.org/wiki/Felicidad_Interna_Bruta"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commons.wikimedia.org/wiki/File:Warren_Buffett_Signature.svg" TargetMode="External"/><Relationship Id="rId2" Type="http://schemas.openxmlformats.org/officeDocument/2006/relationships/image" Target="../media/image44.jp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71400"/>
            <a:ext cx="7772400" cy="1470025"/>
          </a:xfrm>
        </p:spPr>
        <p:txBody>
          <a:bodyPr>
            <a:noAutofit/>
          </a:bodyPr>
          <a:lstStyle/>
          <a:p>
            <a:r>
              <a:rPr lang="en-GB" sz="6000" b="1" dirty="0" smtClean="0"/>
              <a:t>la </a:t>
            </a:r>
            <a:r>
              <a:rPr lang="en-GB" sz="6000" b="1" dirty="0" err="1" smtClean="0"/>
              <a:t>felicidad</a:t>
            </a:r>
            <a:endParaRPr lang="fr-FR" sz="6000" b="1" dirty="0"/>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1052736"/>
            <a:ext cx="6404336" cy="4265288"/>
          </a:xfrm>
          <a:prstGeom prst="rect">
            <a:avLst/>
          </a:prstGeom>
        </p:spPr>
      </p:pic>
      <p:sp>
        <p:nvSpPr>
          <p:cNvPr id="3" name="Rectangle 2"/>
          <p:cNvSpPr/>
          <p:nvPr/>
        </p:nvSpPr>
        <p:spPr>
          <a:xfrm>
            <a:off x="674548" y="5589240"/>
            <a:ext cx="8006551" cy="646331"/>
          </a:xfrm>
          <a:prstGeom prst="rect">
            <a:avLst/>
          </a:prstGeom>
        </p:spPr>
        <p:txBody>
          <a:bodyPr wrap="none">
            <a:spAutoFit/>
          </a:bodyPr>
          <a:lstStyle/>
          <a:p>
            <a:r>
              <a:rPr lang="es-ES_tradnl" sz="3600" b="1" dirty="0"/>
              <a:t>¿es mejor ser pobre y feliz o rico y triste?</a:t>
            </a:r>
            <a:endParaRPr lang="fr-FR" sz="3600" b="1" dirty="0"/>
          </a:p>
        </p:txBody>
      </p:sp>
    </p:spTree>
    <p:extLst>
      <p:ext uri="{BB962C8B-B14F-4D97-AF65-F5344CB8AC3E}">
        <p14:creationId xmlns:p14="http://schemas.microsoft.com/office/powerpoint/2010/main" val="1524898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1926" y="1625161"/>
            <a:ext cx="4015830" cy="4708981"/>
          </a:xfrm>
          <a:prstGeom prst="rect">
            <a:avLst/>
          </a:prstGeom>
        </p:spPr>
        <p:txBody>
          <a:bodyPr wrap="square">
            <a:spAutoFit/>
          </a:bodyPr>
          <a:lstStyle/>
          <a:p>
            <a:r>
              <a:rPr lang="es-ES" sz="2000" dirty="0" smtClean="0"/>
              <a:t>"Esto se hace patente en situaciones difíciles. </a:t>
            </a:r>
            <a:r>
              <a:rPr lang="es-ES" sz="2000" i="1" dirty="0" smtClean="0"/>
              <a:t>Las creencias religiosas pueden ser un arma muy poderosa para enfrentar la adversidad".</a:t>
            </a:r>
          </a:p>
          <a:p>
            <a:r>
              <a:rPr lang="es-ES" sz="2000" dirty="0" smtClean="0"/>
              <a:t>Además</a:t>
            </a:r>
            <a:r>
              <a:rPr lang="es-ES" sz="2000" b="1" i="1" dirty="0" smtClean="0"/>
              <a:t>, la religión fomenta la interacción y el apoyo sociales</a:t>
            </a:r>
            <a:r>
              <a:rPr lang="es-ES" sz="2000" dirty="0" smtClean="0"/>
              <a:t>. Sin embargo, </a:t>
            </a:r>
            <a:r>
              <a:rPr lang="es-ES" sz="2000" dirty="0" err="1" smtClean="0"/>
              <a:t>Koenig</a:t>
            </a:r>
            <a:r>
              <a:rPr lang="es-ES" sz="2000" dirty="0" smtClean="0"/>
              <a:t> considera que no se trata sólo de recibir. "Los estudios muestran que quienes ayudan a los demás se sienten bien consigo mismos, e incluso viven más", dice. Esto, afirman los investigadores, hace que la práctica religiosa sea una fuente de mayor satisfacción que otras actividades sociales.</a:t>
            </a:r>
            <a:endParaRPr lang="es-ES" sz="20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41" y="2739961"/>
            <a:ext cx="453390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4191" y="27908"/>
            <a:ext cx="4572000" cy="2677656"/>
          </a:xfrm>
          <a:prstGeom prst="rect">
            <a:avLst/>
          </a:prstGeom>
        </p:spPr>
        <p:txBody>
          <a:bodyPr>
            <a:spAutoFit/>
          </a:bodyPr>
          <a:lstStyle/>
          <a:p>
            <a:r>
              <a:rPr lang="en-GB" sz="2400" b="1" dirty="0"/>
              <a:t>8 – la </a:t>
            </a:r>
            <a:r>
              <a:rPr lang="en-GB" sz="2400" b="1" dirty="0" err="1"/>
              <a:t>fe</a:t>
            </a:r>
            <a:endParaRPr lang="fr-FR" sz="2400" b="1" dirty="0"/>
          </a:p>
          <a:p>
            <a:r>
              <a:rPr lang="es-ES" b="1" i="1" dirty="0"/>
              <a:t>Muchos estudios han encontrado una relación positiva entre la fe y la felicidad. </a:t>
            </a:r>
            <a:r>
              <a:rPr lang="es-ES" dirty="0"/>
              <a:t>Creer en que existe una vida después de la muerte les da sentido y consuelo a muchas personas, además de paliar el sentimiento de estar solas en el mundo, sobre todo al envejecer, explica Harold </a:t>
            </a:r>
            <a:r>
              <a:rPr lang="es-ES" dirty="0" err="1"/>
              <a:t>Koenig</a:t>
            </a:r>
            <a:r>
              <a:rPr lang="es-ES" dirty="0"/>
              <a:t>, del Centro Médico de la Universidad </a:t>
            </a:r>
            <a:r>
              <a:rPr lang="es-ES" dirty="0" err="1"/>
              <a:t>Duke</a:t>
            </a:r>
            <a:r>
              <a:rPr lang="es-ES" dirty="0"/>
              <a:t>. </a:t>
            </a:r>
            <a:endParaRPr lang="fr-FR" dirty="0"/>
          </a:p>
        </p:txBody>
      </p:sp>
    </p:spTree>
    <p:extLst>
      <p:ext uri="{BB962C8B-B14F-4D97-AF65-F5344CB8AC3E}">
        <p14:creationId xmlns:p14="http://schemas.microsoft.com/office/powerpoint/2010/main" val="2519191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88640"/>
            <a:ext cx="7776864" cy="2739211"/>
          </a:xfrm>
          <a:prstGeom prst="rect">
            <a:avLst/>
          </a:prstGeom>
        </p:spPr>
        <p:txBody>
          <a:bodyPr wrap="square">
            <a:spAutoFit/>
          </a:bodyPr>
          <a:lstStyle/>
          <a:p>
            <a:r>
              <a:rPr lang="en-GB" sz="3200" b="1" dirty="0" smtClean="0"/>
              <a:t>9 – la </a:t>
            </a:r>
            <a:r>
              <a:rPr lang="en-GB" sz="3200" b="1" dirty="0" err="1" smtClean="0"/>
              <a:t>caridad</a:t>
            </a:r>
            <a:endParaRPr lang="fr-FR" sz="3200" b="1" dirty="0" smtClean="0"/>
          </a:p>
          <a:p>
            <a:r>
              <a:rPr lang="es-ES" sz="2000" b="1" i="1" dirty="0" smtClean="0"/>
              <a:t>Diversos estudios han encontrado una relación entre la felicidad y el altruismo. </a:t>
            </a:r>
            <a:r>
              <a:rPr lang="es-ES" sz="2000" dirty="0" smtClean="0"/>
              <a:t>Con todo, los que comparten el dinero tienden a presentar los rasgos de personalidad de quienes buscan realizarse plenamente; es decir, ser mejores como individuos. Se cree que </a:t>
            </a:r>
            <a:r>
              <a:rPr lang="es-ES" sz="2000" b="1" i="1" dirty="0" smtClean="0"/>
              <a:t>un acto aislado de generosidad no aumenta la felicidad de las personas, pero sí los efectos acumulativos de ser generoso.</a:t>
            </a:r>
          </a:p>
          <a:p>
            <a:endParaRPr lang="es-ES" sz="2000"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046" y="2708920"/>
            <a:ext cx="3766094" cy="376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5952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88640"/>
            <a:ext cx="7776864" cy="2739211"/>
          </a:xfrm>
          <a:prstGeom prst="rect">
            <a:avLst/>
          </a:prstGeom>
        </p:spPr>
        <p:txBody>
          <a:bodyPr wrap="square">
            <a:spAutoFit/>
          </a:bodyPr>
          <a:lstStyle/>
          <a:p>
            <a:r>
              <a:rPr lang="en-GB" sz="3200" b="1" dirty="0" smtClean="0"/>
              <a:t>10 – la </a:t>
            </a:r>
            <a:r>
              <a:rPr lang="en-GB" sz="3200" b="1" dirty="0" err="1" smtClean="0"/>
              <a:t>edad</a:t>
            </a:r>
            <a:endParaRPr lang="fr-FR" sz="3200" b="1" dirty="0" smtClean="0"/>
          </a:p>
          <a:p>
            <a:r>
              <a:rPr lang="es-ES" sz="2000" dirty="0" smtClean="0"/>
              <a:t>¿Por qué los viejos son más felices?. Algunos científicos creen que es porque </a:t>
            </a:r>
            <a:r>
              <a:rPr lang="es-ES" sz="2000" b="1" i="1" dirty="0" smtClean="0"/>
              <a:t>esperan que la vida sea más dura y aprenden a sobrellevarla</a:t>
            </a:r>
            <a:r>
              <a:rPr lang="es-ES" sz="2000" dirty="0" smtClean="0"/>
              <a:t>, o porque </a:t>
            </a:r>
            <a:r>
              <a:rPr lang="es-ES" sz="2000" b="1" i="1" dirty="0" smtClean="0"/>
              <a:t>son más realistas y sólo se trazan metas que están a su alcance</a:t>
            </a:r>
            <a:r>
              <a:rPr lang="es-ES" sz="2000" dirty="0" smtClean="0"/>
              <a:t>. Pero </a:t>
            </a:r>
            <a:r>
              <a:rPr lang="es-ES" sz="2000" dirty="0" err="1" smtClean="0"/>
              <a:t>Carstensen</a:t>
            </a:r>
            <a:r>
              <a:rPr lang="es-ES" sz="2000" dirty="0" smtClean="0"/>
              <a:t> cree que, conforme se le va agotando el tiempo, </a:t>
            </a:r>
            <a:r>
              <a:rPr lang="es-ES" sz="2000" b="1" i="1" dirty="0" smtClean="0"/>
              <a:t>la gente mayor aprende a concentrarse en lo que la hace feliz y a soslayar lo que no.</a:t>
            </a:r>
          </a:p>
          <a:p>
            <a:endParaRPr lang="es-ES" sz="2000"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6221" y="2636912"/>
            <a:ext cx="5343525"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3738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91409298"/>
              </p:ext>
            </p:extLst>
          </p:nvPr>
        </p:nvGraphicFramePr>
        <p:xfrm>
          <a:off x="0" y="0"/>
          <a:ext cx="9144000" cy="6858000"/>
        </p:xfrm>
        <a:graphic>
          <a:graphicData uri="http://schemas.openxmlformats.org/drawingml/2006/table">
            <a:tbl>
              <a:tblPr firstRow="1" bandRow="1">
                <a:tableStyleId>{5940675A-B579-460E-94D1-54222C63F5DA}</a:tableStyleId>
              </a:tblPr>
              <a:tblGrid>
                <a:gridCol w="1403648"/>
                <a:gridCol w="3168352"/>
                <a:gridCol w="1296144"/>
                <a:gridCol w="3275856"/>
              </a:tblGrid>
              <a:tr h="1371600">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r>
              <a:tr h="137160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137160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137160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137160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bl>
          </a:graphicData>
        </a:graphic>
      </p:graphicFrame>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260648"/>
            <a:ext cx="1177483" cy="88233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38" y="1556792"/>
            <a:ext cx="1316717" cy="100811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6016" y="116028"/>
            <a:ext cx="995363" cy="1171576"/>
          </a:xfrm>
          <a:prstGeom prst="rect">
            <a:avLst/>
          </a:prstGeom>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2924944"/>
            <a:ext cx="1177483" cy="1004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680" y="4293096"/>
            <a:ext cx="1050032" cy="1050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0661" y="5636025"/>
            <a:ext cx="731168" cy="109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49407" y="1517131"/>
            <a:ext cx="728580" cy="1087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15330" y="2979382"/>
            <a:ext cx="1196734" cy="950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15331" y="4214229"/>
            <a:ext cx="1196734" cy="119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579488" y="5804896"/>
            <a:ext cx="1287682" cy="858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481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58006030"/>
              </p:ext>
            </p:extLst>
          </p:nvPr>
        </p:nvGraphicFramePr>
        <p:xfrm>
          <a:off x="467544" y="332656"/>
          <a:ext cx="8136904" cy="6172200"/>
        </p:xfrm>
        <a:graphic>
          <a:graphicData uri="http://schemas.openxmlformats.org/drawingml/2006/table">
            <a:tbl>
              <a:tblPr firstRow="1" bandRow="1">
                <a:tableStyleId>{5940675A-B579-460E-94D1-54222C63F5DA}</a:tableStyleId>
              </a:tblPr>
              <a:tblGrid>
                <a:gridCol w="2160240"/>
                <a:gridCol w="1908212"/>
                <a:gridCol w="2034226"/>
                <a:gridCol w="2034226"/>
              </a:tblGrid>
              <a:tr h="370840">
                <a:tc>
                  <a:txBody>
                    <a:bodyPr/>
                    <a:lstStyle/>
                    <a:p>
                      <a:r>
                        <a:rPr lang="en-GB" dirty="0" smtClean="0"/>
                        <a:t>to determine</a:t>
                      </a:r>
                      <a:endParaRPr lang="fr-FR" dirty="0"/>
                    </a:p>
                  </a:txBody>
                  <a:tcPr/>
                </a:tc>
                <a:tc>
                  <a:txBody>
                    <a:bodyPr/>
                    <a:lstStyle/>
                    <a:p>
                      <a:endParaRPr lang="fr-FR"/>
                    </a:p>
                  </a:txBody>
                  <a:tcPr/>
                </a:tc>
                <a:tc>
                  <a:txBody>
                    <a:bodyPr/>
                    <a:lstStyle/>
                    <a:p>
                      <a:r>
                        <a:rPr lang="en-GB" dirty="0" smtClean="0"/>
                        <a:t>happiness </a:t>
                      </a:r>
                      <a:endParaRPr lang="fr-FR" dirty="0"/>
                    </a:p>
                  </a:txBody>
                  <a:tcPr/>
                </a:tc>
                <a:tc>
                  <a:txBody>
                    <a:bodyPr/>
                    <a:lstStyle/>
                    <a:p>
                      <a:endParaRPr lang="fr-FR"/>
                    </a:p>
                  </a:txBody>
                  <a:tcPr/>
                </a:tc>
              </a:tr>
              <a:tr h="370840">
                <a:tc>
                  <a:txBody>
                    <a:bodyPr/>
                    <a:lstStyle/>
                    <a:p>
                      <a:r>
                        <a:rPr lang="en-GB" dirty="0" smtClean="0"/>
                        <a:t>to be determined by</a:t>
                      </a:r>
                      <a:endParaRPr lang="fr-FR" dirty="0"/>
                    </a:p>
                  </a:txBody>
                  <a:tcPr/>
                </a:tc>
                <a:tc>
                  <a:txBody>
                    <a:bodyPr/>
                    <a:lstStyle/>
                    <a:p>
                      <a:endParaRPr lang="fr-FR"/>
                    </a:p>
                  </a:txBody>
                  <a:tcPr/>
                </a:tc>
                <a:tc>
                  <a:txBody>
                    <a:bodyPr/>
                    <a:lstStyle/>
                    <a:p>
                      <a:r>
                        <a:rPr lang="en-GB" dirty="0" smtClean="0"/>
                        <a:t>happiness</a:t>
                      </a:r>
                      <a:endParaRPr lang="fr-FR" dirty="0"/>
                    </a:p>
                  </a:txBody>
                  <a:tcPr/>
                </a:tc>
                <a:tc>
                  <a:txBody>
                    <a:bodyPr/>
                    <a:lstStyle/>
                    <a:p>
                      <a:endParaRPr lang="fr-FR"/>
                    </a:p>
                  </a:txBody>
                  <a:tcPr/>
                </a:tc>
              </a:tr>
              <a:tr h="370840">
                <a:tc>
                  <a:txBody>
                    <a:bodyPr/>
                    <a:lstStyle/>
                    <a:p>
                      <a:r>
                        <a:rPr lang="en-GB" dirty="0" smtClean="0"/>
                        <a:t>to be related to</a:t>
                      </a:r>
                      <a:endParaRPr lang="fr-FR" dirty="0"/>
                    </a:p>
                  </a:txBody>
                  <a:tcPr/>
                </a:tc>
                <a:tc>
                  <a:txBody>
                    <a:bodyPr/>
                    <a:lstStyle/>
                    <a:p>
                      <a:endParaRPr lang="fr-FR"/>
                    </a:p>
                  </a:txBody>
                  <a:tcPr/>
                </a:tc>
                <a:tc>
                  <a:txBody>
                    <a:bodyPr/>
                    <a:lstStyle/>
                    <a:p>
                      <a:r>
                        <a:rPr lang="en-GB" dirty="0" smtClean="0"/>
                        <a:t>incompatibility</a:t>
                      </a:r>
                      <a:endParaRPr lang="fr-FR" dirty="0"/>
                    </a:p>
                  </a:txBody>
                  <a:tcPr/>
                </a:tc>
                <a:tc>
                  <a:txBody>
                    <a:bodyPr/>
                    <a:lstStyle/>
                    <a:p>
                      <a:endParaRPr lang="fr-FR"/>
                    </a:p>
                  </a:txBody>
                  <a:tcPr/>
                </a:tc>
              </a:tr>
              <a:tr h="370840">
                <a:tc>
                  <a:txBody>
                    <a:bodyPr/>
                    <a:lstStyle/>
                    <a:p>
                      <a:r>
                        <a:rPr lang="en-GB" dirty="0" smtClean="0"/>
                        <a:t>to be </a:t>
                      </a:r>
                      <a:r>
                        <a:rPr lang="en-GB" dirty="0" err="1" smtClean="0"/>
                        <a:t>asociated</a:t>
                      </a:r>
                      <a:r>
                        <a:rPr lang="en-GB" dirty="0" smtClean="0"/>
                        <a:t> with</a:t>
                      </a:r>
                      <a:endParaRPr lang="fr-FR" dirty="0"/>
                    </a:p>
                  </a:txBody>
                  <a:tcPr/>
                </a:tc>
                <a:tc>
                  <a:txBody>
                    <a:bodyPr/>
                    <a:lstStyle/>
                    <a:p>
                      <a:endParaRPr lang="fr-FR"/>
                    </a:p>
                  </a:txBody>
                  <a:tcPr/>
                </a:tc>
                <a:tc>
                  <a:txBody>
                    <a:bodyPr/>
                    <a:lstStyle/>
                    <a:p>
                      <a:r>
                        <a:rPr lang="en-GB" dirty="0" smtClean="0"/>
                        <a:t>validity</a:t>
                      </a:r>
                      <a:endParaRPr lang="fr-FR" dirty="0"/>
                    </a:p>
                  </a:txBody>
                  <a:tcPr/>
                </a:tc>
                <a:tc>
                  <a:txBody>
                    <a:bodyPr/>
                    <a:lstStyle/>
                    <a:p>
                      <a:endParaRPr lang="fr-FR"/>
                    </a:p>
                  </a:txBody>
                  <a:tcPr/>
                </a:tc>
              </a:tr>
              <a:tr h="370840">
                <a:tc>
                  <a:txBody>
                    <a:bodyPr/>
                    <a:lstStyle/>
                    <a:p>
                      <a:r>
                        <a:rPr lang="en-GB" dirty="0" smtClean="0"/>
                        <a:t>to have an important</a:t>
                      </a:r>
                      <a:r>
                        <a:rPr lang="en-GB" baseline="0" dirty="0" smtClean="0"/>
                        <a:t> role</a:t>
                      </a:r>
                      <a:endParaRPr lang="fr-FR" dirty="0"/>
                    </a:p>
                  </a:txBody>
                  <a:tcPr/>
                </a:tc>
                <a:tc>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smtClean="0"/>
                        <a:t>contradicción</a:t>
                      </a:r>
                      <a:endParaRPr lang="fr-FR" dirty="0" smtClean="0"/>
                    </a:p>
                  </a:txBody>
                  <a:tcPr/>
                </a:tc>
                <a:tc>
                  <a:txBody>
                    <a:bodyPr/>
                    <a:lstStyle/>
                    <a:p>
                      <a:endParaRPr lang="fr-FR" dirty="0"/>
                    </a:p>
                  </a:txBody>
                  <a:tcPr/>
                </a:tc>
              </a:tr>
              <a:tr h="370840">
                <a:tc>
                  <a:txBody>
                    <a:bodyPr/>
                    <a:lstStyle/>
                    <a:p>
                      <a:r>
                        <a:rPr lang="en-GB" dirty="0" smtClean="0"/>
                        <a:t>to influence</a:t>
                      </a:r>
                      <a:endParaRPr lang="fr-FR" dirty="0"/>
                    </a:p>
                  </a:txBody>
                  <a:tcPr/>
                </a:tc>
                <a:tc>
                  <a:txBody>
                    <a:bodyPr/>
                    <a:lstStyle/>
                    <a:p>
                      <a:endParaRPr lang="fr-FR" dirty="0"/>
                    </a:p>
                  </a:txBody>
                  <a:tcPr/>
                </a:tc>
                <a:tc>
                  <a:txBody>
                    <a:bodyPr/>
                    <a:lstStyle/>
                    <a:p>
                      <a:r>
                        <a:rPr lang="en-GB" dirty="0" smtClean="0"/>
                        <a:t>the key </a:t>
                      </a:r>
                      <a:endParaRPr lang="fr-FR" dirty="0"/>
                    </a:p>
                  </a:txBody>
                  <a:tcPr/>
                </a:tc>
                <a:tc>
                  <a:txBody>
                    <a:bodyPr/>
                    <a:lstStyle/>
                    <a:p>
                      <a:endParaRPr lang="fr-FR" dirty="0"/>
                    </a:p>
                  </a:txBody>
                  <a:tcPr/>
                </a:tc>
              </a:tr>
              <a:tr h="370840">
                <a:tc>
                  <a:txBody>
                    <a:bodyPr/>
                    <a:lstStyle/>
                    <a:p>
                      <a:r>
                        <a:rPr lang="en-GB" dirty="0" smtClean="0"/>
                        <a:t>to contribute to</a:t>
                      </a:r>
                      <a:endParaRPr lang="fr-FR" dirty="0"/>
                    </a:p>
                  </a:txBody>
                  <a:tcPr/>
                </a:tc>
                <a:tc>
                  <a:txBody>
                    <a:bodyPr/>
                    <a:lstStyle/>
                    <a:p>
                      <a:endParaRPr lang="fr-FR" dirty="0"/>
                    </a:p>
                  </a:txBody>
                  <a:tcPr/>
                </a:tc>
                <a:tc>
                  <a:txBody>
                    <a:bodyPr/>
                    <a:lstStyle/>
                    <a:p>
                      <a:r>
                        <a:rPr lang="en-GB" dirty="0" smtClean="0"/>
                        <a:t>genes</a:t>
                      </a:r>
                      <a:endParaRPr lang="fr-FR" dirty="0"/>
                    </a:p>
                  </a:txBody>
                  <a:tcPr/>
                </a:tc>
                <a:tc>
                  <a:txBody>
                    <a:bodyPr/>
                    <a:lstStyle/>
                    <a:p>
                      <a:endParaRPr lang="fr-FR" dirty="0"/>
                    </a:p>
                  </a:txBody>
                  <a:tcPr/>
                </a:tc>
              </a:tr>
              <a:tr h="370840">
                <a:tc>
                  <a:txBody>
                    <a:bodyPr/>
                    <a:lstStyle/>
                    <a:p>
                      <a:r>
                        <a:rPr lang="en-GB" dirty="0" smtClean="0"/>
                        <a:t>to discover a link  between.. and…</a:t>
                      </a:r>
                      <a:endParaRPr lang="fr-FR" dirty="0"/>
                    </a:p>
                  </a:txBody>
                  <a:tcPr/>
                </a:tc>
                <a:tc>
                  <a:txBody>
                    <a:bodyPr/>
                    <a:lstStyle/>
                    <a:p>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to hit</a:t>
                      </a:r>
                      <a:r>
                        <a:rPr lang="en-GB" baseline="0" dirty="0" smtClean="0"/>
                        <a:t> the nail on the head</a:t>
                      </a:r>
                      <a:endParaRPr lang="fr-FR" dirty="0" smtClean="0"/>
                    </a:p>
                  </a:txBody>
                  <a:tcPr/>
                </a:tc>
                <a:tc>
                  <a:txBody>
                    <a:bodyPr/>
                    <a:lstStyle/>
                    <a:p>
                      <a:endParaRPr lang="fr-FR" dirty="0"/>
                    </a:p>
                  </a:txBody>
                  <a:tcPr/>
                </a:tc>
              </a:tr>
              <a:tr h="370840">
                <a:tc>
                  <a:txBody>
                    <a:bodyPr/>
                    <a:lstStyle/>
                    <a:p>
                      <a:r>
                        <a:rPr lang="en-GB" dirty="0" smtClean="0"/>
                        <a:t>to find a positive relationship between.. and…</a:t>
                      </a:r>
                      <a:endParaRPr lang="fr-FR" dirty="0"/>
                    </a:p>
                  </a:txBody>
                  <a:tcPr/>
                </a:tc>
                <a:tc>
                  <a:txBody>
                    <a:bodyPr/>
                    <a:lstStyle/>
                    <a:p>
                      <a:endParaRPr lang="fr-FR" dirty="0"/>
                    </a:p>
                  </a:txBody>
                  <a:tcPr/>
                </a:tc>
                <a:tc>
                  <a:txBody>
                    <a:bodyPr/>
                    <a:lstStyle/>
                    <a:p>
                      <a:r>
                        <a:rPr lang="en-GB" dirty="0" smtClean="0"/>
                        <a:t>the grass is always greener</a:t>
                      </a:r>
                      <a:endParaRPr lang="fr-FR" dirty="0"/>
                    </a:p>
                  </a:txBody>
                  <a:tcPr/>
                </a:tc>
                <a:tc>
                  <a:txBody>
                    <a:bodyPr/>
                    <a:lstStyle/>
                    <a:p>
                      <a:r>
                        <a:rPr lang="en-GB" dirty="0" err="1" smtClean="0"/>
                        <a:t>nadie</a:t>
                      </a:r>
                      <a:r>
                        <a:rPr lang="en-GB" dirty="0" smtClean="0"/>
                        <a:t> </a:t>
                      </a:r>
                      <a:r>
                        <a:rPr lang="en-GB" dirty="0" err="1" smtClean="0"/>
                        <a:t>está</a:t>
                      </a:r>
                      <a:r>
                        <a:rPr lang="en-GB" dirty="0" smtClean="0"/>
                        <a:t> </a:t>
                      </a:r>
                      <a:r>
                        <a:rPr lang="en-GB" dirty="0" err="1" smtClean="0"/>
                        <a:t>contento</a:t>
                      </a:r>
                      <a:r>
                        <a:rPr lang="en-GB" baseline="0" dirty="0" smtClean="0"/>
                        <a:t> con </a:t>
                      </a:r>
                      <a:r>
                        <a:rPr lang="en-GB" baseline="0" dirty="0" err="1" smtClean="0"/>
                        <a:t>su</a:t>
                      </a:r>
                      <a:r>
                        <a:rPr lang="en-GB" baseline="0" dirty="0" smtClean="0"/>
                        <a:t> </a:t>
                      </a:r>
                      <a:r>
                        <a:rPr lang="en-GB" baseline="0" dirty="0" err="1" smtClean="0"/>
                        <a:t>suerte</a:t>
                      </a:r>
                      <a:endParaRPr lang="fr-FR" dirty="0"/>
                    </a:p>
                  </a:txBody>
                  <a:tcPr/>
                </a:tc>
              </a:tr>
              <a:tr h="370840">
                <a:tc>
                  <a:txBody>
                    <a:bodyPr/>
                    <a:lstStyle/>
                    <a:p>
                      <a:r>
                        <a:rPr lang="en-GB" dirty="0" smtClean="0"/>
                        <a:t>to have (a lot) to do with</a:t>
                      </a:r>
                      <a:endParaRPr lang="fr-FR" dirty="0"/>
                    </a:p>
                  </a:txBody>
                  <a:tcPr/>
                </a:tc>
                <a:tc>
                  <a:txBody>
                    <a:bodyPr/>
                    <a:lstStyle/>
                    <a:p>
                      <a:endParaRPr lang="fr-FR" dirty="0"/>
                    </a:p>
                  </a:txBody>
                  <a:tcPr/>
                </a:tc>
                <a:tc>
                  <a:txBody>
                    <a:bodyPr/>
                    <a:lstStyle/>
                    <a:p>
                      <a:r>
                        <a:rPr lang="en-GB" dirty="0" smtClean="0"/>
                        <a:t>happiness</a:t>
                      </a:r>
                      <a:r>
                        <a:rPr lang="en-GB" baseline="0" dirty="0" smtClean="0"/>
                        <a:t> is always out of reach</a:t>
                      </a:r>
                      <a:endParaRPr lang="fr-FR" dirty="0"/>
                    </a:p>
                  </a:txBody>
                  <a:tcPr/>
                </a:tc>
                <a:tc>
                  <a:txBody>
                    <a:bodyPr/>
                    <a:lstStyle/>
                    <a:p>
                      <a:endParaRPr lang="fr-FR" dirty="0"/>
                    </a:p>
                  </a:txBody>
                  <a:tcPr/>
                </a:tc>
              </a:tr>
              <a:tr h="370840">
                <a:tc>
                  <a:txBody>
                    <a:bodyPr/>
                    <a:lstStyle/>
                    <a:p>
                      <a:r>
                        <a:rPr lang="en-GB" dirty="0" smtClean="0"/>
                        <a:t>to set oneself goals</a:t>
                      </a:r>
                      <a:endParaRPr lang="fr-FR" dirty="0"/>
                    </a:p>
                  </a:txBody>
                  <a:tcPr/>
                </a:tc>
                <a:tc>
                  <a:txBody>
                    <a:bodyPr/>
                    <a:lstStyle/>
                    <a:p>
                      <a:endParaRPr lang="fr-FR" dirty="0"/>
                    </a:p>
                  </a:txBody>
                  <a:tcPr/>
                </a:tc>
                <a:tc>
                  <a:txBody>
                    <a:bodyPr/>
                    <a:lstStyle/>
                    <a:p>
                      <a:r>
                        <a:rPr lang="en-GB" dirty="0" smtClean="0"/>
                        <a:t>expectations</a:t>
                      </a:r>
                      <a:endParaRPr lang="fr-FR" dirty="0"/>
                    </a:p>
                  </a:txBody>
                  <a:tcPr/>
                </a:tc>
                <a:tc>
                  <a:txBody>
                    <a:bodyPr/>
                    <a:lstStyle/>
                    <a:p>
                      <a:endParaRPr lang="fr-FR" dirty="0"/>
                    </a:p>
                  </a:txBody>
                  <a:tcPr/>
                </a:tc>
              </a:tr>
              <a:tr h="370840">
                <a:tc>
                  <a:txBody>
                    <a:bodyPr/>
                    <a:lstStyle/>
                    <a:p>
                      <a:r>
                        <a:rPr lang="en-GB" dirty="0" smtClean="0"/>
                        <a:t>to satisfy</a:t>
                      </a:r>
                      <a:r>
                        <a:rPr lang="en-GB" baseline="0" dirty="0" smtClean="0"/>
                        <a:t> our desires</a:t>
                      </a:r>
                      <a:endParaRPr lang="fr-FR" dirty="0"/>
                    </a:p>
                  </a:txBody>
                  <a:tcPr/>
                </a:tc>
                <a:tc>
                  <a:txBody>
                    <a:bodyPr/>
                    <a:lstStyle/>
                    <a:p>
                      <a:endParaRPr lang="fr-FR" dirty="0"/>
                    </a:p>
                  </a:txBody>
                  <a:tcPr/>
                </a:tc>
                <a:tc>
                  <a:txBody>
                    <a:bodyPr/>
                    <a:lstStyle/>
                    <a:p>
                      <a:r>
                        <a:rPr lang="en-GB" dirty="0" smtClean="0"/>
                        <a:t>aspirations</a:t>
                      </a:r>
                      <a:endParaRPr lang="fr-FR" dirty="0"/>
                    </a:p>
                  </a:txBody>
                  <a:tcPr/>
                </a:tc>
                <a:tc>
                  <a:txBody>
                    <a:bodyPr/>
                    <a:lstStyle/>
                    <a:p>
                      <a:endParaRPr lang="fr-FR" dirty="0"/>
                    </a:p>
                  </a:txBody>
                  <a:tcPr/>
                </a:tc>
              </a:tr>
              <a:tr h="370840">
                <a:tc>
                  <a:txBody>
                    <a:bodyPr/>
                    <a:lstStyle/>
                    <a:p>
                      <a:r>
                        <a:rPr lang="en-GB" dirty="0" smtClean="0"/>
                        <a:t>t</a:t>
                      </a:r>
                      <a:r>
                        <a:rPr lang="en-GB" baseline="0" dirty="0" smtClean="0"/>
                        <a:t>o exceed</a:t>
                      </a:r>
                      <a:endParaRPr lang="fr-FR" dirty="0"/>
                    </a:p>
                  </a:txBody>
                  <a:tcPr/>
                </a:tc>
                <a:tc>
                  <a:txBody>
                    <a:bodyPr/>
                    <a:lstStyle/>
                    <a:p>
                      <a:endParaRPr lang="fr-FR" dirty="0"/>
                    </a:p>
                  </a:txBody>
                  <a:tcPr/>
                </a:tc>
                <a:tc>
                  <a:txBody>
                    <a:bodyPr/>
                    <a:lstStyle/>
                    <a:p>
                      <a:r>
                        <a:rPr lang="en-GB" dirty="0" smtClean="0"/>
                        <a:t>hopes</a:t>
                      </a:r>
                      <a:endParaRPr lang="fr-FR"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val="1443169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13718417"/>
              </p:ext>
            </p:extLst>
          </p:nvPr>
        </p:nvGraphicFramePr>
        <p:xfrm>
          <a:off x="179512" y="332656"/>
          <a:ext cx="8784976" cy="6380480"/>
        </p:xfrm>
        <a:graphic>
          <a:graphicData uri="http://schemas.openxmlformats.org/drawingml/2006/table">
            <a:tbl>
              <a:tblPr firstRow="1" bandRow="1">
                <a:tableStyleId>{5940675A-B579-460E-94D1-54222C63F5DA}</a:tableStyleId>
              </a:tblPr>
              <a:tblGrid>
                <a:gridCol w="2332295"/>
                <a:gridCol w="2060193"/>
                <a:gridCol w="2196244"/>
                <a:gridCol w="2196244"/>
              </a:tblGrid>
              <a:tr h="370840">
                <a:tc>
                  <a:txBody>
                    <a:bodyPr/>
                    <a:lstStyle/>
                    <a:p>
                      <a:r>
                        <a:rPr lang="en-GB" dirty="0" smtClean="0"/>
                        <a:t>to determine</a:t>
                      </a:r>
                      <a:endParaRPr lang="fr-FR" dirty="0"/>
                    </a:p>
                  </a:txBody>
                  <a:tcPr/>
                </a:tc>
                <a:tc>
                  <a:txBody>
                    <a:bodyPr/>
                    <a:lstStyle/>
                    <a:p>
                      <a:r>
                        <a:rPr lang="en-GB" sz="1600" dirty="0" err="1" smtClean="0"/>
                        <a:t>determinar</a:t>
                      </a:r>
                      <a:endParaRPr lang="fr-FR" sz="1600" dirty="0"/>
                    </a:p>
                  </a:txBody>
                  <a:tcPr>
                    <a:solidFill>
                      <a:schemeClr val="tx2">
                        <a:lumMod val="20000"/>
                        <a:lumOff val="80000"/>
                      </a:schemeClr>
                    </a:solidFill>
                  </a:tcPr>
                </a:tc>
                <a:tc>
                  <a:txBody>
                    <a:bodyPr/>
                    <a:lstStyle/>
                    <a:p>
                      <a:r>
                        <a:rPr lang="en-GB" dirty="0" smtClean="0"/>
                        <a:t>happiness </a:t>
                      </a:r>
                      <a:endParaRPr lang="fr-FR" dirty="0"/>
                    </a:p>
                  </a:txBody>
                  <a:tcPr/>
                </a:tc>
                <a:tc>
                  <a:txBody>
                    <a:bodyPr/>
                    <a:lstStyle/>
                    <a:p>
                      <a:r>
                        <a:rPr lang="en-GB" sz="1600" dirty="0" smtClean="0"/>
                        <a:t>la </a:t>
                      </a:r>
                      <a:r>
                        <a:rPr lang="en-GB" sz="1600" dirty="0" err="1" smtClean="0"/>
                        <a:t>felicidad</a:t>
                      </a:r>
                      <a:endParaRPr lang="fr-FR" sz="1600" dirty="0"/>
                    </a:p>
                  </a:txBody>
                  <a:tcPr>
                    <a:solidFill>
                      <a:schemeClr val="tx2">
                        <a:lumMod val="20000"/>
                        <a:lumOff val="80000"/>
                      </a:schemeClr>
                    </a:solidFill>
                  </a:tcPr>
                </a:tc>
              </a:tr>
              <a:tr h="370840">
                <a:tc>
                  <a:txBody>
                    <a:bodyPr/>
                    <a:lstStyle/>
                    <a:p>
                      <a:r>
                        <a:rPr lang="en-GB" dirty="0" smtClean="0"/>
                        <a:t>to be determined by</a:t>
                      </a:r>
                      <a:endParaRPr lang="fr-FR" dirty="0"/>
                    </a:p>
                  </a:txBody>
                  <a:tcPr/>
                </a:tc>
                <a:tc>
                  <a:txBody>
                    <a:bodyPr/>
                    <a:lstStyle/>
                    <a:p>
                      <a:r>
                        <a:rPr lang="en-GB" sz="1600" dirty="0" err="1" smtClean="0"/>
                        <a:t>estar</a:t>
                      </a:r>
                      <a:r>
                        <a:rPr lang="en-GB" sz="1600" dirty="0" smtClean="0"/>
                        <a:t> </a:t>
                      </a:r>
                      <a:r>
                        <a:rPr lang="en-GB" sz="1600" dirty="0" err="1" smtClean="0"/>
                        <a:t>determinado</a:t>
                      </a:r>
                      <a:r>
                        <a:rPr lang="en-GB" sz="1600" dirty="0" smtClean="0"/>
                        <a:t> </a:t>
                      </a:r>
                      <a:r>
                        <a:rPr lang="en-GB" sz="1600" dirty="0" err="1" smtClean="0"/>
                        <a:t>por</a:t>
                      </a:r>
                      <a:endParaRPr lang="fr-FR" sz="1600" dirty="0"/>
                    </a:p>
                  </a:txBody>
                  <a:tcPr>
                    <a:solidFill>
                      <a:schemeClr val="tx2">
                        <a:lumMod val="20000"/>
                        <a:lumOff val="80000"/>
                      </a:schemeClr>
                    </a:solidFill>
                  </a:tcPr>
                </a:tc>
                <a:tc>
                  <a:txBody>
                    <a:bodyPr/>
                    <a:lstStyle/>
                    <a:p>
                      <a:r>
                        <a:rPr lang="en-GB" dirty="0" smtClean="0"/>
                        <a:t>happiness</a:t>
                      </a:r>
                      <a:endParaRPr lang="fr-FR" dirty="0"/>
                    </a:p>
                  </a:txBody>
                  <a:tcPr/>
                </a:tc>
                <a:tc>
                  <a:txBody>
                    <a:bodyPr/>
                    <a:lstStyle/>
                    <a:p>
                      <a:r>
                        <a:rPr lang="en-GB" sz="1600" dirty="0" smtClean="0"/>
                        <a:t>la </a:t>
                      </a:r>
                      <a:r>
                        <a:rPr lang="en-GB" sz="1600" dirty="0" err="1" smtClean="0"/>
                        <a:t>dicha</a:t>
                      </a:r>
                      <a:endParaRPr lang="fr-FR" sz="1600" dirty="0"/>
                    </a:p>
                  </a:txBody>
                  <a:tcPr>
                    <a:solidFill>
                      <a:schemeClr val="tx2">
                        <a:lumMod val="20000"/>
                        <a:lumOff val="80000"/>
                      </a:schemeClr>
                    </a:solidFill>
                  </a:tcPr>
                </a:tc>
              </a:tr>
              <a:tr h="370840">
                <a:tc>
                  <a:txBody>
                    <a:bodyPr/>
                    <a:lstStyle/>
                    <a:p>
                      <a:r>
                        <a:rPr lang="en-GB" dirty="0" smtClean="0"/>
                        <a:t>to be related to</a:t>
                      </a:r>
                      <a:endParaRPr lang="fr-FR" dirty="0"/>
                    </a:p>
                  </a:txBody>
                  <a:tcPr/>
                </a:tc>
                <a:tc>
                  <a:txBody>
                    <a:bodyPr/>
                    <a:lstStyle/>
                    <a:p>
                      <a:r>
                        <a:rPr lang="en-GB" sz="1600" dirty="0" err="1" smtClean="0"/>
                        <a:t>relacionarse</a:t>
                      </a:r>
                      <a:r>
                        <a:rPr lang="en-GB" sz="1600" dirty="0" smtClean="0"/>
                        <a:t> con</a:t>
                      </a:r>
                      <a:endParaRPr lang="fr-FR" sz="1600" dirty="0"/>
                    </a:p>
                  </a:txBody>
                  <a:tcPr>
                    <a:solidFill>
                      <a:schemeClr val="tx2">
                        <a:lumMod val="20000"/>
                        <a:lumOff val="80000"/>
                      </a:schemeClr>
                    </a:solidFill>
                  </a:tcPr>
                </a:tc>
                <a:tc>
                  <a:txBody>
                    <a:bodyPr/>
                    <a:lstStyle/>
                    <a:p>
                      <a:r>
                        <a:rPr lang="en-GB" dirty="0" smtClean="0"/>
                        <a:t>incompatibility</a:t>
                      </a:r>
                      <a:endParaRPr lang="fr-FR" dirty="0"/>
                    </a:p>
                  </a:txBody>
                  <a:tcPr/>
                </a:tc>
                <a:tc>
                  <a:txBody>
                    <a:bodyPr/>
                    <a:lstStyle/>
                    <a:p>
                      <a:r>
                        <a:rPr lang="en-GB" sz="1600" dirty="0" smtClean="0"/>
                        <a:t>la </a:t>
                      </a:r>
                      <a:r>
                        <a:rPr lang="en-GB" sz="1600" dirty="0" err="1" smtClean="0"/>
                        <a:t>incompatibilidad</a:t>
                      </a:r>
                      <a:endParaRPr lang="fr-FR" sz="1600" dirty="0"/>
                    </a:p>
                  </a:txBody>
                  <a:tcPr>
                    <a:solidFill>
                      <a:schemeClr val="tx2">
                        <a:lumMod val="20000"/>
                        <a:lumOff val="80000"/>
                      </a:schemeClr>
                    </a:solidFill>
                  </a:tcPr>
                </a:tc>
              </a:tr>
              <a:tr h="370840">
                <a:tc>
                  <a:txBody>
                    <a:bodyPr/>
                    <a:lstStyle/>
                    <a:p>
                      <a:r>
                        <a:rPr lang="en-GB" dirty="0" smtClean="0"/>
                        <a:t>to be </a:t>
                      </a:r>
                      <a:r>
                        <a:rPr lang="en-GB" dirty="0" err="1" smtClean="0"/>
                        <a:t>asociated</a:t>
                      </a:r>
                      <a:r>
                        <a:rPr lang="en-GB" dirty="0" smtClean="0"/>
                        <a:t> with</a:t>
                      </a:r>
                      <a:endParaRPr lang="fr-FR" dirty="0"/>
                    </a:p>
                  </a:txBody>
                  <a:tcPr/>
                </a:tc>
                <a:tc>
                  <a:txBody>
                    <a:bodyPr/>
                    <a:lstStyle/>
                    <a:p>
                      <a:r>
                        <a:rPr lang="en-GB" sz="1600" dirty="0" err="1" smtClean="0"/>
                        <a:t>asociarse</a:t>
                      </a:r>
                      <a:r>
                        <a:rPr lang="en-GB" sz="1600" baseline="0" dirty="0" smtClean="0"/>
                        <a:t> con</a:t>
                      </a:r>
                      <a:endParaRPr lang="fr-FR" sz="1600" dirty="0"/>
                    </a:p>
                  </a:txBody>
                  <a:tcPr>
                    <a:solidFill>
                      <a:schemeClr val="tx2">
                        <a:lumMod val="20000"/>
                        <a:lumOff val="80000"/>
                      </a:schemeClr>
                    </a:solidFill>
                  </a:tcPr>
                </a:tc>
                <a:tc>
                  <a:txBody>
                    <a:bodyPr/>
                    <a:lstStyle/>
                    <a:p>
                      <a:r>
                        <a:rPr lang="en-GB" dirty="0" smtClean="0"/>
                        <a:t>validity</a:t>
                      </a:r>
                      <a:endParaRPr lang="fr-FR" dirty="0"/>
                    </a:p>
                  </a:txBody>
                  <a:tcPr/>
                </a:tc>
                <a:tc>
                  <a:txBody>
                    <a:bodyPr/>
                    <a:lstStyle/>
                    <a:p>
                      <a:r>
                        <a:rPr lang="en-GB" sz="1600" dirty="0" smtClean="0"/>
                        <a:t>la </a:t>
                      </a:r>
                      <a:r>
                        <a:rPr lang="en-GB" sz="1600" dirty="0" err="1" smtClean="0"/>
                        <a:t>validez</a:t>
                      </a:r>
                      <a:endParaRPr lang="fr-FR" sz="1600" dirty="0"/>
                    </a:p>
                  </a:txBody>
                  <a:tcPr>
                    <a:solidFill>
                      <a:schemeClr val="tx2">
                        <a:lumMod val="20000"/>
                        <a:lumOff val="80000"/>
                      </a:schemeClr>
                    </a:solidFill>
                  </a:tcPr>
                </a:tc>
              </a:tr>
              <a:tr h="370840">
                <a:tc>
                  <a:txBody>
                    <a:bodyPr/>
                    <a:lstStyle/>
                    <a:p>
                      <a:r>
                        <a:rPr lang="en-GB" dirty="0" smtClean="0"/>
                        <a:t>to have an important</a:t>
                      </a:r>
                      <a:r>
                        <a:rPr lang="en-GB" baseline="0" dirty="0" smtClean="0"/>
                        <a:t> role</a:t>
                      </a:r>
                      <a:endParaRPr lang="fr-FR" dirty="0"/>
                    </a:p>
                  </a:txBody>
                  <a:tcPr/>
                </a:tc>
                <a:tc>
                  <a:txBody>
                    <a:bodyPr/>
                    <a:lstStyle/>
                    <a:p>
                      <a:r>
                        <a:rPr lang="en-GB" sz="1600" dirty="0" err="1" smtClean="0"/>
                        <a:t>tener</a:t>
                      </a:r>
                      <a:r>
                        <a:rPr lang="en-GB" sz="1600" dirty="0" smtClean="0"/>
                        <a:t> un </a:t>
                      </a:r>
                      <a:r>
                        <a:rPr lang="en-GB" sz="1600" dirty="0" err="1" smtClean="0"/>
                        <a:t>papel</a:t>
                      </a:r>
                      <a:r>
                        <a:rPr lang="en-GB" sz="1600" baseline="0" dirty="0" smtClean="0"/>
                        <a:t> </a:t>
                      </a:r>
                      <a:r>
                        <a:rPr lang="en-GB" sz="1600" baseline="0" dirty="0" err="1" smtClean="0"/>
                        <a:t>importante</a:t>
                      </a:r>
                      <a:endParaRPr lang="fr-FR" sz="1600" dirty="0"/>
                    </a:p>
                  </a:txBody>
                  <a:tcPr>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contradiction</a:t>
                      </a:r>
                      <a:endParaRPr lang="fr-FR" dirty="0" smtClean="0"/>
                    </a:p>
                  </a:txBody>
                  <a:tcPr/>
                </a:tc>
                <a:tc>
                  <a:txBody>
                    <a:bodyPr/>
                    <a:lstStyle/>
                    <a:p>
                      <a:r>
                        <a:rPr lang="en-GB" sz="1600" dirty="0" smtClean="0"/>
                        <a:t>la </a:t>
                      </a:r>
                      <a:r>
                        <a:rPr lang="en-GB" sz="1600" dirty="0" err="1" smtClean="0"/>
                        <a:t>contradicción</a:t>
                      </a:r>
                      <a:endParaRPr lang="fr-FR" sz="1600" dirty="0"/>
                    </a:p>
                  </a:txBody>
                  <a:tcPr>
                    <a:solidFill>
                      <a:schemeClr val="tx2">
                        <a:lumMod val="20000"/>
                        <a:lumOff val="80000"/>
                      </a:schemeClr>
                    </a:solidFill>
                  </a:tcPr>
                </a:tc>
              </a:tr>
              <a:tr h="370840">
                <a:tc>
                  <a:txBody>
                    <a:bodyPr/>
                    <a:lstStyle/>
                    <a:p>
                      <a:r>
                        <a:rPr lang="en-GB" dirty="0" smtClean="0"/>
                        <a:t>to influence</a:t>
                      </a:r>
                      <a:endParaRPr lang="fr-FR" dirty="0"/>
                    </a:p>
                  </a:txBody>
                  <a:tcPr/>
                </a:tc>
                <a:tc>
                  <a:txBody>
                    <a:bodyPr/>
                    <a:lstStyle/>
                    <a:p>
                      <a:r>
                        <a:rPr lang="en-GB" sz="1600" dirty="0" err="1" smtClean="0"/>
                        <a:t>influir</a:t>
                      </a:r>
                      <a:r>
                        <a:rPr lang="en-GB" sz="1600" baseline="0" dirty="0" smtClean="0"/>
                        <a:t> en</a:t>
                      </a:r>
                      <a:endParaRPr lang="fr-FR" sz="1600" dirty="0"/>
                    </a:p>
                  </a:txBody>
                  <a:tcPr>
                    <a:solidFill>
                      <a:schemeClr val="tx2">
                        <a:lumMod val="20000"/>
                        <a:lumOff val="80000"/>
                      </a:schemeClr>
                    </a:solidFill>
                  </a:tcPr>
                </a:tc>
                <a:tc>
                  <a:txBody>
                    <a:bodyPr/>
                    <a:lstStyle/>
                    <a:p>
                      <a:r>
                        <a:rPr lang="en-GB" dirty="0" smtClean="0"/>
                        <a:t>the key </a:t>
                      </a:r>
                      <a:endParaRPr lang="fr-FR" dirty="0"/>
                    </a:p>
                  </a:txBody>
                  <a:tcPr/>
                </a:tc>
                <a:tc>
                  <a:txBody>
                    <a:bodyPr/>
                    <a:lstStyle/>
                    <a:p>
                      <a:r>
                        <a:rPr lang="en-GB" sz="1600" dirty="0" smtClean="0"/>
                        <a:t>la clave</a:t>
                      </a:r>
                      <a:endParaRPr lang="fr-FR" sz="1600" dirty="0"/>
                    </a:p>
                  </a:txBody>
                  <a:tcPr>
                    <a:solidFill>
                      <a:schemeClr val="tx2">
                        <a:lumMod val="20000"/>
                        <a:lumOff val="80000"/>
                      </a:schemeClr>
                    </a:solidFill>
                  </a:tcPr>
                </a:tc>
              </a:tr>
              <a:tr h="370840">
                <a:tc>
                  <a:txBody>
                    <a:bodyPr/>
                    <a:lstStyle/>
                    <a:p>
                      <a:r>
                        <a:rPr lang="en-GB" dirty="0" smtClean="0"/>
                        <a:t>to contribute to</a:t>
                      </a:r>
                      <a:endParaRPr lang="fr-FR" dirty="0"/>
                    </a:p>
                  </a:txBody>
                  <a:tcPr/>
                </a:tc>
                <a:tc>
                  <a:txBody>
                    <a:bodyPr/>
                    <a:lstStyle/>
                    <a:p>
                      <a:r>
                        <a:rPr lang="en-GB" sz="1600" dirty="0" err="1" smtClean="0"/>
                        <a:t>contribuir</a:t>
                      </a:r>
                      <a:r>
                        <a:rPr lang="en-GB" sz="1600" dirty="0" smtClean="0"/>
                        <a:t> a</a:t>
                      </a:r>
                      <a:endParaRPr lang="fr-FR" sz="1600" dirty="0"/>
                    </a:p>
                  </a:txBody>
                  <a:tcPr>
                    <a:solidFill>
                      <a:schemeClr val="tx2">
                        <a:lumMod val="20000"/>
                        <a:lumOff val="80000"/>
                      </a:schemeClr>
                    </a:solidFill>
                  </a:tcPr>
                </a:tc>
                <a:tc>
                  <a:txBody>
                    <a:bodyPr/>
                    <a:lstStyle/>
                    <a:p>
                      <a:r>
                        <a:rPr lang="en-GB" dirty="0" smtClean="0"/>
                        <a:t>genes</a:t>
                      </a:r>
                      <a:endParaRPr lang="fr-FR" dirty="0"/>
                    </a:p>
                  </a:txBody>
                  <a:tcPr/>
                </a:tc>
                <a:tc>
                  <a:txBody>
                    <a:bodyPr/>
                    <a:lstStyle/>
                    <a:p>
                      <a:r>
                        <a:rPr lang="en-GB" sz="1600" dirty="0" smtClean="0"/>
                        <a:t>los genes</a:t>
                      </a:r>
                      <a:endParaRPr lang="fr-FR" sz="1600" dirty="0"/>
                    </a:p>
                  </a:txBody>
                  <a:tcPr>
                    <a:solidFill>
                      <a:schemeClr val="tx2">
                        <a:lumMod val="20000"/>
                        <a:lumOff val="80000"/>
                      </a:schemeClr>
                    </a:solidFill>
                  </a:tcPr>
                </a:tc>
              </a:tr>
              <a:tr h="370840">
                <a:tc>
                  <a:txBody>
                    <a:bodyPr/>
                    <a:lstStyle/>
                    <a:p>
                      <a:r>
                        <a:rPr lang="en-GB" dirty="0" smtClean="0"/>
                        <a:t>to discover a link  between.. and…</a:t>
                      </a:r>
                      <a:endParaRPr lang="fr-FR" dirty="0"/>
                    </a:p>
                  </a:txBody>
                  <a:tcPr/>
                </a:tc>
                <a:tc>
                  <a:txBody>
                    <a:bodyPr/>
                    <a:lstStyle/>
                    <a:p>
                      <a:r>
                        <a:rPr lang="en-GB" sz="1600" dirty="0" err="1" smtClean="0"/>
                        <a:t>descubri</a:t>
                      </a:r>
                      <a:r>
                        <a:rPr lang="en-GB" sz="1600" baseline="0" dirty="0" err="1" smtClean="0"/>
                        <a:t>r</a:t>
                      </a:r>
                      <a:r>
                        <a:rPr lang="en-GB" sz="1600" baseline="0" dirty="0" smtClean="0"/>
                        <a:t> un enlace / un </a:t>
                      </a:r>
                      <a:r>
                        <a:rPr lang="en-GB" sz="1600" baseline="0" dirty="0" err="1" smtClean="0"/>
                        <a:t>vínculo</a:t>
                      </a:r>
                      <a:r>
                        <a:rPr lang="en-GB" sz="1600" baseline="0" dirty="0" smtClean="0"/>
                        <a:t> entre ..y..</a:t>
                      </a:r>
                      <a:endParaRPr lang="fr-FR" sz="1600" dirty="0"/>
                    </a:p>
                  </a:txBody>
                  <a:tcPr>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to hit</a:t>
                      </a:r>
                      <a:r>
                        <a:rPr lang="en-GB" baseline="0" dirty="0" smtClean="0"/>
                        <a:t> the nail on the head</a:t>
                      </a:r>
                      <a:endParaRPr lang="fr-FR" dirty="0" smtClean="0"/>
                    </a:p>
                  </a:txBody>
                  <a:tcPr/>
                </a:tc>
                <a:tc>
                  <a:txBody>
                    <a:bodyPr/>
                    <a:lstStyle/>
                    <a:p>
                      <a:r>
                        <a:rPr lang="en-GB" sz="1600" dirty="0" err="1" smtClean="0"/>
                        <a:t>dar</a:t>
                      </a:r>
                      <a:r>
                        <a:rPr lang="en-GB" sz="1600" dirty="0" smtClean="0"/>
                        <a:t> en la clave</a:t>
                      </a:r>
                      <a:endParaRPr lang="fr-FR" sz="1600" dirty="0"/>
                    </a:p>
                  </a:txBody>
                  <a:tcPr>
                    <a:solidFill>
                      <a:schemeClr val="tx2">
                        <a:lumMod val="20000"/>
                        <a:lumOff val="80000"/>
                      </a:schemeClr>
                    </a:solidFill>
                  </a:tcPr>
                </a:tc>
              </a:tr>
              <a:tr h="370840">
                <a:tc>
                  <a:txBody>
                    <a:bodyPr/>
                    <a:lstStyle/>
                    <a:p>
                      <a:r>
                        <a:rPr lang="en-GB" dirty="0" smtClean="0"/>
                        <a:t>to find a positive relationship between.. and…</a:t>
                      </a:r>
                      <a:endParaRPr lang="fr-FR" dirty="0"/>
                    </a:p>
                  </a:txBody>
                  <a:tcPr/>
                </a:tc>
                <a:tc>
                  <a:txBody>
                    <a:bodyPr/>
                    <a:lstStyle/>
                    <a:p>
                      <a:r>
                        <a:rPr lang="en-GB" sz="1600" dirty="0" err="1" smtClean="0"/>
                        <a:t>encontrar</a:t>
                      </a:r>
                      <a:r>
                        <a:rPr lang="en-GB" sz="1600" dirty="0" smtClean="0"/>
                        <a:t> </a:t>
                      </a:r>
                      <a:r>
                        <a:rPr lang="en-GB" sz="1600" dirty="0" err="1" smtClean="0"/>
                        <a:t>una</a:t>
                      </a:r>
                      <a:r>
                        <a:rPr lang="en-GB" sz="1600" dirty="0" smtClean="0"/>
                        <a:t> </a:t>
                      </a:r>
                      <a:r>
                        <a:rPr lang="en-GB" sz="1600" dirty="0" err="1" smtClean="0"/>
                        <a:t>relación</a:t>
                      </a:r>
                      <a:r>
                        <a:rPr lang="en-GB" sz="1600" baseline="0" dirty="0" smtClean="0"/>
                        <a:t> </a:t>
                      </a:r>
                      <a:r>
                        <a:rPr lang="en-GB" sz="1600" baseline="0" dirty="0" err="1" smtClean="0"/>
                        <a:t>positiva</a:t>
                      </a:r>
                      <a:r>
                        <a:rPr lang="en-GB" sz="1600" baseline="0" dirty="0" smtClean="0"/>
                        <a:t> </a:t>
                      </a:r>
                      <a:r>
                        <a:rPr lang="en-GB" sz="1600" baseline="0" dirty="0" err="1" smtClean="0"/>
                        <a:t>entre..y</a:t>
                      </a:r>
                      <a:r>
                        <a:rPr lang="en-GB" sz="1600" baseline="0" dirty="0" smtClean="0"/>
                        <a:t>..</a:t>
                      </a:r>
                      <a:endParaRPr lang="fr-FR" sz="1600" dirty="0"/>
                    </a:p>
                  </a:txBody>
                  <a:tcPr>
                    <a:solidFill>
                      <a:schemeClr val="tx2">
                        <a:lumMod val="20000"/>
                        <a:lumOff val="80000"/>
                      </a:schemeClr>
                    </a:solidFill>
                  </a:tcPr>
                </a:tc>
                <a:tc>
                  <a:txBody>
                    <a:bodyPr/>
                    <a:lstStyle/>
                    <a:p>
                      <a:r>
                        <a:rPr lang="en-GB" dirty="0" smtClean="0"/>
                        <a:t>the grass is always greener</a:t>
                      </a:r>
                      <a:endParaRPr lang="fr-FR" dirty="0"/>
                    </a:p>
                  </a:txBody>
                  <a:tcPr/>
                </a:tc>
                <a:tc>
                  <a:txBody>
                    <a:bodyPr/>
                    <a:lstStyle/>
                    <a:p>
                      <a:r>
                        <a:rPr lang="en-GB" sz="1600" dirty="0" err="1" smtClean="0"/>
                        <a:t>nadie</a:t>
                      </a:r>
                      <a:r>
                        <a:rPr lang="en-GB" sz="1600" dirty="0" smtClean="0"/>
                        <a:t> </a:t>
                      </a:r>
                      <a:r>
                        <a:rPr lang="en-GB" sz="1600" dirty="0" err="1" smtClean="0"/>
                        <a:t>está</a:t>
                      </a:r>
                      <a:r>
                        <a:rPr lang="en-GB" sz="1600" dirty="0" smtClean="0"/>
                        <a:t> </a:t>
                      </a:r>
                      <a:r>
                        <a:rPr lang="en-GB" sz="1600" dirty="0" err="1" smtClean="0"/>
                        <a:t>contento</a:t>
                      </a:r>
                      <a:r>
                        <a:rPr lang="en-GB" sz="1600" baseline="0" dirty="0" smtClean="0"/>
                        <a:t> con </a:t>
                      </a:r>
                      <a:r>
                        <a:rPr lang="en-GB" sz="1600" baseline="0" dirty="0" err="1" smtClean="0"/>
                        <a:t>su</a:t>
                      </a:r>
                      <a:r>
                        <a:rPr lang="en-GB" sz="1600" baseline="0" dirty="0" smtClean="0"/>
                        <a:t> </a:t>
                      </a:r>
                      <a:r>
                        <a:rPr lang="en-GB" sz="1600" baseline="0" dirty="0" err="1" smtClean="0"/>
                        <a:t>suerte</a:t>
                      </a:r>
                      <a:endParaRPr lang="fr-FR" sz="1600" dirty="0"/>
                    </a:p>
                  </a:txBody>
                  <a:tcPr>
                    <a:solidFill>
                      <a:schemeClr val="tx2">
                        <a:lumMod val="20000"/>
                        <a:lumOff val="80000"/>
                      </a:schemeClr>
                    </a:solidFill>
                  </a:tcPr>
                </a:tc>
              </a:tr>
              <a:tr h="370840">
                <a:tc>
                  <a:txBody>
                    <a:bodyPr/>
                    <a:lstStyle/>
                    <a:p>
                      <a:r>
                        <a:rPr lang="en-GB" dirty="0" smtClean="0"/>
                        <a:t>to have (a lot) to do with</a:t>
                      </a:r>
                      <a:endParaRPr lang="fr-FR" dirty="0"/>
                    </a:p>
                  </a:txBody>
                  <a:tcPr/>
                </a:tc>
                <a:tc>
                  <a:txBody>
                    <a:bodyPr/>
                    <a:lstStyle/>
                    <a:p>
                      <a:r>
                        <a:rPr lang="en-GB" sz="1600" dirty="0" err="1" smtClean="0"/>
                        <a:t>tener</a:t>
                      </a:r>
                      <a:r>
                        <a:rPr lang="en-GB" sz="1600" dirty="0" smtClean="0"/>
                        <a:t> (mucho) </a:t>
                      </a:r>
                      <a:r>
                        <a:rPr lang="en-GB" sz="1600" dirty="0" err="1" smtClean="0"/>
                        <a:t>que</a:t>
                      </a:r>
                      <a:r>
                        <a:rPr lang="en-GB" sz="1600" dirty="0" smtClean="0"/>
                        <a:t> </a:t>
                      </a:r>
                      <a:r>
                        <a:rPr lang="en-GB" sz="1600" dirty="0" err="1" smtClean="0"/>
                        <a:t>ver</a:t>
                      </a:r>
                      <a:r>
                        <a:rPr lang="en-GB" sz="1600" dirty="0" smtClean="0"/>
                        <a:t> con</a:t>
                      </a:r>
                      <a:endParaRPr lang="fr-FR" sz="1600" dirty="0"/>
                    </a:p>
                  </a:txBody>
                  <a:tcPr>
                    <a:solidFill>
                      <a:schemeClr val="tx2">
                        <a:lumMod val="20000"/>
                        <a:lumOff val="80000"/>
                      </a:schemeClr>
                    </a:solidFill>
                  </a:tcPr>
                </a:tc>
                <a:tc>
                  <a:txBody>
                    <a:bodyPr/>
                    <a:lstStyle/>
                    <a:p>
                      <a:r>
                        <a:rPr lang="en-GB" dirty="0" smtClean="0"/>
                        <a:t>happiness</a:t>
                      </a:r>
                      <a:r>
                        <a:rPr lang="en-GB" baseline="0" dirty="0" smtClean="0"/>
                        <a:t> is always out of reach</a:t>
                      </a:r>
                      <a:endParaRPr lang="fr-FR" dirty="0"/>
                    </a:p>
                  </a:txBody>
                  <a:tcPr/>
                </a:tc>
                <a:tc>
                  <a:txBody>
                    <a:bodyPr/>
                    <a:lstStyle/>
                    <a:p>
                      <a:r>
                        <a:rPr lang="en-GB" sz="1600" dirty="0" smtClean="0"/>
                        <a:t>la </a:t>
                      </a:r>
                      <a:r>
                        <a:rPr lang="en-GB" sz="1600" dirty="0" err="1" smtClean="0"/>
                        <a:t>felicidad</a:t>
                      </a:r>
                      <a:r>
                        <a:rPr lang="en-GB" sz="1600" baseline="0" dirty="0" smtClean="0"/>
                        <a:t> </a:t>
                      </a:r>
                      <a:r>
                        <a:rPr lang="en-GB" sz="1600" baseline="0" dirty="0" err="1" smtClean="0"/>
                        <a:t>está</a:t>
                      </a:r>
                      <a:r>
                        <a:rPr lang="en-GB" sz="1600" baseline="0" dirty="0" smtClean="0"/>
                        <a:t> </a:t>
                      </a:r>
                      <a:r>
                        <a:rPr lang="en-GB" sz="1600" baseline="0" dirty="0" err="1" smtClean="0"/>
                        <a:t>siempre</a:t>
                      </a:r>
                      <a:r>
                        <a:rPr lang="en-GB" sz="1600" baseline="0" dirty="0" smtClean="0"/>
                        <a:t> </a:t>
                      </a:r>
                      <a:r>
                        <a:rPr lang="en-GB" sz="1600" baseline="0" dirty="0" err="1" smtClean="0"/>
                        <a:t>fuera</a:t>
                      </a:r>
                      <a:r>
                        <a:rPr lang="en-GB" sz="1600" baseline="0" dirty="0" smtClean="0"/>
                        <a:t> del </a:t>
                      </a:r>
                      <a:r>
                        <a:rPr lang="en-GB" sz="1600" baseline="0" dirty="0" err="1" smtClean="0"/>
                        <a:t>alcance</a:t>
                      </a:r>
                      <a:endParaRPr lang="fr-FR" sz="1600" dirty="0"/>
                    </a:p>
                  </a:txBody>
                  <a:tcPr>
                    <a:solidFill>
                      <a:schemeClr val="tx2">
                        <a:lumMod val="20000"/>
                        <a:lumOff val="80000"/>
                      </a:schemeClr>
                    </a:solidFill>
                  </a:tcPr>
                </a:tc>
              </a:tr>
              <a:tr h="370840">
                <a:tc>
                  <a:txBody>
                    <a:bodyPr/>
                    <a:lstStyle/>
                    <a:p>
                      <a:r>
                        <a:rPr lang="en-GB" dirty="0" smtClean="0"/>
                        <a:t>to set oneself goals</a:t>
                      </a:r>
                      <a:endParaRPr lang="fr-FR" dirty="0"/>
                    </a:p>
                  </a:txBody>
                  <a:tcPr/>
                </a:tc>
                <a:tc>
                  <a:txBody>
                    <a:bodyPr/>
                    <a:lstStyle/>
                    <a:p>
                      <a:r>
                        <a:rPr lang="en-GB" sz="1600" dirty="0" err="1" smtClean="0"/>
                        <a:t>trazarse</a:t>
                      </a:r>
                      <a:r>
                        <a:rPr lang="en-GB" sz="1600" dirty="0" smtClean="0"/>
                        <a:t> </a:t>
                      </a:r>
                      <a:r>
                        <a:rPr lang="en-GB" sz="1600" dirty="0" err="1" smtClean="0"/>
                        <a:t>metas</a:t>
                      </a:r>
                      <a:endParaRPr lang="fr-FR" sz="1600" dirty="0"/>
                    </a:p>
                  </a:txBody>
                  <a:tcPr>
                    <a:solidFill>
                      <a:schemeClr val="tx2">
                        <a:lumMod val="20000"/>
                        <a:lumOff val="80000"/>
                      </a:schemeClr>
                    </a:solidFill>
                  </a:tcPr>
                </a:tc>
                <a:tc>
                  <a:txBody>
                    <a:bodyPr/>
                    <a:lstStyle/>
                    <a:p>
                      <a:r>
                        <a:rPr lang="en-GB" dirty="0" smtClean="0"/>
                        <a:t>expectations</a:t>
                      </a:r>
                      <a:endParaRPr lang="fr-FR" dirty="0"/>
                    </a:p>
                  </a:txBody>
                  <a:tcPr/>
                </a:tc>
                <a:tc>
                  <a:txBody>
                    <a:bodyPr/>
                    <a:lstStyle/>
                    <a:p>
                      <a:r>
                        <a:rPr lang="en-GB" sz="1600" dirty="0" err="1" smtClean="0"/>
                        <a:t>las</a:t>
                      </a:r>
                      <a:r>
                        <a:rPr lang="en-GB" sz="1600" baseline="0" dirty="0" smtClean="0"/>
                        <a:t> </a:t>
                      </a:r>
                      <a:r>
                        <a:rPr lang="en-GB" sz="1600" baseline="0" dirty="0" err="1" smtClean="0"/>
                        <a:t>expectativas</a:t>
                      </a:r>
                      <a:endParaRPr lang="fr-FR" sz="1600" dirty="0"/>
                    </a:p>
                  </a:txBody>
                  <a:tcPr>
                    <a:solidFill>
                      <a:schemeClr val="tx2">
                        <a:lumMod val="20000"/>
                        <a:lumOff val="80000"/>
                      </a:schemeClr>
                    </a:solidFill>
                  </a:tcPr>
                </a:tc>
              </a:tr>
              <a:tr h="370840">
                <a:tc>
                  <a:txBody>
                    <a:bodyPr/>
                    <a:lstStyle/>
                    <a:p>
                      <a:r>
                        <a:rPr lang="en-GB" dirty="0" smtClean="0"/>
                        <a:t>to satisfy</a:t>
                      </a:r>
                      <a:r>
                        <a:rPr lang="en-GB" baseline="0" dirty="0" smtClean="0"/>
                        <a:t> our desires</a:t>
                      </a:r>
                      <a:endParaRPr lang="fr-FR" dirty="0"/>
                    </a:p>
                  </a:txBody>
                  <a:tcPr/>
                </a:tc>
                <a:tc>
                  <a:txBody>
                    <a:bodyPr/>
                    <a:lstStyle/>
                    <a:p>
                      <a:r>
                        <a:rPr lang="en-GB" sz="1600" dirty="0" err="1" smtClean="0"/>
                        <a:t>satisfacer</a:t>
                      </a:r>
                      <a:r>
                        <a:rPr lang="en-GB" sz="1600" baseline="0" dirty="0" smtClean="0"/>
                        <a:t> </a:t>
                      </a:r>
                      <a:r>
                        <a:rPr lang="en-GB" sz="1600" baseline="0" dirty="0" err="1" smtClean="0"/>
                        <a:t>nuestros</a:t>
                      </a:r>
                      <a:r>
                        <a:rPr lang="en-GB" sz="1600" baseline="0" dirty="0" smtClean="0"/>
                        <a:t> </a:t>
                      </a:r>
                      <a:r>
                        <a:rPr lang="en-GB" sz="1600" baseline="0" dirty="0" err="1" smtClean="0"/>
                        <a:t>deseos</a:t>
                      </a:r>
                      <a:endParaRPr lang="fr-FR" sz="1600" dirty="0"/>
                    </a:p>
                  </a:txBody>
                  <a:tcPr>
                    <a:solidFill>
                      <a:schemeClr val="tx2">
                        <a:lumMod val="20000"/>
                        <a:lumOff val="80000"/>
                      </a:schemeClr>
                    </a:solidFill>
                  </a:tcPr>
                </a:tc>
                <a:tc>
                  <a:txBody>
                    <a:bodyPr/>
                    <a:lstStyle/>
                    <a:p>
                      <a:r>
                        <a:rPr lang="en-GB" dirty="0" smtClean="0"/>
                        <a:t>aspirations</a:t>
                      </a:r>
                      <a:endParaRPr lang="fr-FR" dirty="0"/>
                    </a:p>
                  </a:txBody>
                  <a:tcPr/>
                </a:tc>
                <a:tc>
                  <a:txBody>
                    <a:bodyPr/>
                    <a:lstStyle/>
                    <a:p>
                      <a:r>
                        <a:rPr lang="en-GB" sz="1600" dirty="0" err="1" smtClean="0"/>
                        <a:t>las</a:t>
                      </a:r>
                      <a:r>
                        <a:rPr lang="en-GB" sz="1600" dirty="0" smtClean="0"/>
                        <a:t> </a:t>
                      </a:r>
                      <a:r>
                        <a:rPr lang="en-GB" sz="1600" dirty="0" err="1" smtClean="0"/>
                        <a:t>aspiraciones</a:t>
                      </a:r>
                      <a:endParaRPr lang="fr-FR" sz="1600" dirty="0"/>
                    </a:p>
                  </a:txBody>
                  <a:tcPr>
                    <a:solidFill>
                      <a:schemeClr val="tx2">
                        <a:lumMod val="20000"/>
                        <a:lumOff val="80000"/>
                      </a:schemeClr>
                    </a:solidFill>
                  </a:tcPr>
                </a:tc>
              </a:tr>
              <a:tr h="370840">
                <a:tc>
                  <a:txBody>
                    <a:bodyPr/>
                    <a:lstStyle/>
                    <a:p>
                      <a:r>
                        <a:rPr lang="en-GB" dirty="0" smtClean="0"/>
                        <a:t>t</a:t>
                      </a:r>
                      <a:r>
                        <a:rPr lang="en-GB" baseline="0" dirty="0" smtClean="0"/>
                        <a:t>o exceed</a:t>
                      </a:r>
                      <a:endParaRPr lang="fr-FR" dirty="0"/>
                    </a:p>
                  </a:txBody>
                  <a:tcPr/>
                </a:tc>
                <a:tc>
                  <a:txBody>
                    <a:bodyPr/>
                    <a:lstStyle/>
                    <a:p>
                      <a:r>
                        <a:rPr lang="en-GB" sz="1600" dirty="0" err="1" smtClean="0"/>
                        <a:t>superar</a:t>
                      </a:r>
                      <a:endParaRPr lang="fr-FR" sz="1600" dirty="0"/>
                    </a:p>
                  </a:txBody>
                  <a:tcPr>
                    <a:solidFill>
                      <a:schemeClr val="tx2">
                        <a:lumMod val="20000"/>
                        <a:lumOff val="80000"/>
                      </a:schemeClr>
                    </a:solidFill>
                  </a:tcPr>
                </a:tc>
                <a:tc>
                  <a:txBody>
                    <a:bodyPr/>
                    <a:lstStyle/>
                    <a:p>
                      <a:r>
                        <a:rPr lang="en-GB" dirty="0" smtClean="0"/>
                        <a:t>hopes</a:t>
                      </a:r>
                      <a:endParaRPr lang="fr-FR" dirty="0"/>
                    </a:p>
                  </a:txBody>
                  <a:tcPr/>
                </a:tc>
                <a:tc>
                  <a:txBody>
                    <a:bodyPr/>
                    <a:lstStyle/>
                    <a:p>
                      <a:r>
                        <a:rPr lang="en-GB" sz="1600" dirty="0" err="1" smtClean="0"/>
                        <a:t>las</a:t>
                      </a:r>
                      <a:r>
                        <a:rPr lang="en-GB" sz="1600" dirty="0" smtClean="0"/>
                        <a:t> </a:t>
                      </a:r>
                      <a:r>
                        <a:rPr lang="en-GB" sz="1600" dirty="0" err="1" smtClean="0"/>
                        <a:t>esperanzas</a:t>
                      </a:r>
                      <a:endParaRPr lang="fr-FR" sz="1600" dirty="0"/>
                    </a:p>
                  </a:txBody>
                  <a:tcPr>
                    <a:solidFill>
                      <a:schemeClr val="tx2">
                        <a:lumMod val="20000"/>
                        <a:lumOff val="80000"/>
                      </a:schemeClr>
                    </a:solidFill>
                  </a:tcPr>
                </a:tc>
              </a:tr>
            </a:tbl>
          </a:graphicData>
        </a:graphic>
      </p:graphicFrame>
    </p:spTree>
    <p:extLst>
      <p:ext uri="{BB962C8B-B14F-4D97-AF65-F5344CB8AC3E}">
        <p14:creationId xmlns:p14="http://schemas.microsoft.com/office/powerpoint/2010/main" val="172454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5877272"/>
            <a:ext cx="8496944" cy="646331"/>
          </a:xfrm>
          <a:prstGeom prst="rect">
            <a:avLst/>
          </a:prstGeom>
        </p:spPr>
        <p:txBody>
          <a:bodyPr wrap="square">
            <a:spAutoFit/>
          </a:bodyPr>
          <a:lstStyle/>
          <a:p>
            <a:r>
              <a:rPr lang="fr-FR" dirty="0" smtClean="0">
                <a:hlinkClick r:id="rId3"/>
              </a:rPr>
              <a:t/>
            </a:r>
            <a:br>
              <a:rPr lang="fr-FR" dirty="0" smtClean="0">
                <a:hlinkClick r:id="rId3"/>
              </a:rPr>
            </a:br>
            <a:r>
              <a:rPr lang="fr-FR" dirty="0" smtClean="0">
                <a:hlinkClick r:id="rId3"/>
              </a:rPr>
              <a:t>http</a:t>
            </a:r>
            <a:r>
              <a:rPr lang="fr-FR" dirty="0">
                <a:hlinkClick r:id="rId3"/>
              </a:rPr>
              <a:t>://</a:t>
            </a:r>
            <a:r>
              <a:rPr lang="fr-FR" dirty="0" smtClean="0">
                <a:hlinkClick r:id="rId3"/>
              </a:rPr>
              <a:t>www.youtube.com/watch?v=vqwBQDiRNhY</a:t>
            </a:r>
            <a:r>
              <a:rPr lang="fr-FR" dirty="0" smtClean="0"/>
              <a:t> </a:t>
            </a:r>
            <a:endParaRPr lang="fr-FR"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8242" y="1124744"/>
            <a:ext cx="5807516" cy="436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759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76672"/>
            <a:ext cx="565785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9349" y="2132856"/>
            <a:ext cx="4151694" cy="3684628"/>
          </a:xfrm>
          <a:prstGeom prst="rect">
            <a:avLst/>
          </a:prstGeom>
        </p:spPr>
      </p:pic>
      <p:sp>
        <p:nvSpPr>
          <p:cNvPr id="3" name="TextBox 2"/>
          <p:cNvSpPr txBox="1"/>
          <p:nvPr/>
        </p:nvSpPr>
        <p:spPr>
          <a:xfrm>
            <a:off x="395536" y="3068960"/>
            <a:ext cx="3888432" cy="1569660"/>
          </a:xfrm>
          <a:prstGeom prst="rect">
            <a:avLst/>
          </a:prstGeom>
          <a:noFill/>
        </p:spPr>
        <p:txBody>
          <a:bodyPr wrap="square" rtlCol="0">
            <a:spAutoFit/>
          </a:bodyPr>
          <a:lstStyle/>
          <a:p>
            <a:r>
              <a:rPr lang="en-GB" sz="2400" dirty="0" smtClean="0"/>
              <a:t>Eduardo </a:t>
            </a:r>
            <a:r>
              <a:rPr lang="en-GB" sz="2400" dirty="0" err="1" smtClean="0"/>
              <a:t>Punset</a:t>
            </a:r>
            <a:r>
              <a:rPr lang="en-GB" sz="2400" dirty="0" smtClean="0"/>
              <a:t> dice </a:t>
            </a:r>
            <a:r>
              <a:rPr lang="en-GB" sz="2400" dirty="0" err="1" smtClean="0"/>
              <a:t>que</a:t>
            </a:r>
            <a:r>
              <a:rPr lang="en-GB" sz="2400" dirty="0" smtClean="0"/>
              <a:t> lo </a:t>
            </a:r>
            <a:r>
              <a:rPr lang="en-GB" sz="2400" dirty="0" err="1" smtClean="0"/>
              <a:t>más</a:t>
            </a:r>
            <a:r>
              <a:rPr lang="en-GB" sz="2400" dirty="0" smtClean="0"/>
              <a:t> </a:t>
            </a:r>
            <a:r>
              <a:rPr lang="en-GB" sz="2400" dirty="0" err="1" smtClean="0"/>
              <a:t>importante</a:t>
            </a:r>
            <a:r>
              <a:rPr lang="en-GB" sz="2400" dirty="0" smtClean="0"/>
              <a:t> en la </a:t>
            </a:r>
            <a:r>
              <a:rPr lang="en-GB" sz="2400" dirty="0" err="1" smtClean="0"/>
              <a:t>vida</a:t>
            </a:r>
            <a:r>
              <a:rPr lang="en-GB" sz="2400" dirty="0" smtClean="0"/>
              <a:t> </a:t>
            </a:r>
            <a:r>
              <a:rPr lang="en-GB" sz="2400" dirty="0" err="1" smtClean="0"/>
              <a:t>es</a:t>
            </a:r>
            <a:r>
              <a:rPr lang="en-GB" sz="2400" dirty="0" smtClean="0"/>
              <a:t> </a:t>
            </a:r>
            <a:r>
              <a:rPr lang="en-GB" sz="2400" dirty="0" err="1" smtClean="0"/>
              <a:t>saber</a:t>
            </a:r>
            <a:r>
              <a:rPr lang="en-GB" sz="2400" dirty="0" smtClean="0"/>
              <a:t> </a:t>
            </a:r>
            <a:r>
              <a:rPr lang="en-GB" sz="2400" dirty="0" err="1" smtClean="0"/>
              <a:t>que</a:t>
            </a:r>
            <a:r>
              <a:rPr lang="en-GB" sz="2400" dirty="0" smtClean="0"/>
              <a:t> hay </a:t>
            </a:r>
            <a:r>
              <a:rPr lang="en-GB" sz="2400" dirty="0" err="1" smtClean="0"/>
              <a:t>vida</a:t>
            </a:r>
            <a:r>
              <a:rPr lang="en-GB" sz="2400" dirty="0" smtClean="0"/>
              <a:t> </a:t>
            </a:r>
            <a:r>
              <a:rPr lang="en-GB" sz="2400" b="1" dirty="0" smtClean="0"/>
              <a:t>antes</a:t>
            </a:r>
            <a:r>
              <a:rPr lang="en-GB" sz="2400" dirty="0" smtClean="0"/>
              <a:t> de la </a:t>
            </a:r>
            <a:r>
              <a:rPr lang="en-GB" sz="2400" dirty="0" err="1" smtClean="0"/>
              <a:t>muerte</a:t>
            </a:r>
            <a:r>
              <a:rPr lang="en-GB" sz="2400" dirty="0" smtClean="0"/>
              <a:t> y </a:t>
            </a:r>
            <a:r>
              <a:rPr lang="en-GB" sz="2400" dirty="0" err="1" smtClean="0"/>
              <a:t>vivirla</a:t>
            </a:r>
            <a:r>
              <a:rPr lang="en-GB" sz="2400" dirty="0" smtClean="0"/>
              <a:t>.</a:t>
            </a:r>
            <a:endParaRPr lang="fr-FR" sz="2400" dirty="0"/>
          </a:p>
        </p:txBody>
      </p:sp>
    </p:spTree>
    <p:extLst>
      <p:ext uri="{BB962C8B-B14F-4D97-AF65-F5344CB8AC3E}">
        <p14:creationId xmlns:p14="http://schemas.microsoft.com/office/powerpoint/2010/main" val="10628205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YO SOY FELIZ YO SOY RICO por ANDREW CORENTT"/>
          <p:cNvPicPr/>
          <p:nvPr/>
        </p:nvPicPr>
        <p:blipFill>
          <a:blip r:embed="rId2">
            <a:extLst>
              <a:ext uri="{28A0092B-C50C-407E-A947-70E740481C1C}">
                <a14:useLocalDpi xmlns:a14="http://schemas.microsoft.com/office/drawing/2010/main" val="0"/>
              </a:ext>
            </a:extLst>
          </a:blip>
          <a:srcRect/>
          <a:stretch>
            <a:fillRect/>
          </a:stretch>
        </p:blipFill>
        <p:spPr bwMode="auto">
          <a:xfrm>
            <a:off x="288882" y="3394160"/>
            <a:ext cx="3888432" cy="3240360"/>
          </a:xfrm>
          <a:prstGeom prst="rect">
            <a:avLst/>
          </a:prstGeom>
          <a:noFill/>
          <a:ln>
            <a:noFill/>
          </a:ln>
        </p:spPr>
      </p:pic>
      <p:sp>
        <p:nvSpPr>
          <p:cNvPr id="3" name="Rectangle 2"/>
          <p:cNvSpPr/>
          <p:nvPr/>
        </p:nvSpPr>
        <p:spPr>
          <a:xfrm>
            <a:off x="4119960" y="4005064"/>
            <a:ext cx="4860032" cy="2308324"/>
          </a:xfrm>
          <a:prstGeom prst="rect">
            <a:avLst/>
          </a:prstGeom>
        </p:spPr>
        <p:txBody>
          <a:bodyPr wrap="square">
            <a:spAutoFit/>
          </a:bodyPr>
          <a:lstStyle/>
          <a:p>
            <a:r>
              <a:rPr lang="es-ES_tradnl" sz="2400" dirty="0" smtClean="0"/>
              <a:t>“La </a:t>
            </a:r>
            <a:r>
              <a:rPr lang="es-ES_tradnl" sz="2400" dirty="0"/>
              <a:t>verdadera fuente de riqueza y capital en esta nueva era no son cosas materiales…lo son la mente humana, el espíritu humano, la imaginación humana, y nuestra fe en el futuro </a:t>
            </a:r>
            <a:r>
              <a:rPr lang="es-ES_tradnl" sz="2400" dirty="0" smtClean="0"/>
              <a:t>“.– </a:t>
            </a:r>
            <a:r>
              <a:rPr lang="es-ES_tradnl" sz="2400" dirty="0"/>
              <a:t>Steve Forbes</a:t>
            </a:r>
            <a:endParaRPr lang="fr-FR"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4668" y="548680"/>
            <a:ext cx="4745324" cy="3167658"/>
          </a:xfrm>
          <a:prstGeom prst="rect">
            <a:avLst/>
          </a:prstGeom>
        </p:spPr>
      </p:pic>
      <p:sp>
        <p:nvSpPr>
          <p:cNvPr id="5" name="Rectangle 4"/>
          <p:cNvSpPr/>
          <p:nvPr/>
        </p:nvSpPr>
        <p:spPr>
          <a:xfrm>
            <a:off x="288882" y="344822"/>
            <a:ext cx="3419022" cy="2677656"/>
          </a:xfrm>
          <a:prstGeom prst="rect">
            <a:avLst/>
          </a:prstGeom>
        </p:spPr>
        <p:txBody>
          <a:bodyPr wrap="square">
            <a:spAutoFit/>
          </a:bodyPr>
          <a:lstStyle/>
          <a:p>
            <a:r>
              <a:rPr lang="es-ES_tradnl" sz="2400" b="1" dirty="0"/>
              <a:t>¿es mejor ser pobre y feliz o rico y triste?</a:t>
            </a:r>
            <a:endParaRPr lang="fr-FR" sz="2400" b="1" dirty="0"/>
          </a:p>
          <a:p>
            <a:r>
              <a:rPr lang="es-ES_tradnl" sz="2400" dirty="0"/>
              <a:t>no </a:t>
            </a:r>
            <a:r>
              <a:rPr lang="es-ES_tradnl" sz="2400" dirty="0" smtClean="0"/>
              <a:t>sé … </a:t>
            </a:r>
            <a:r>
              <a:rPr lang="es-ES_tradnl" sz="2400" dirty="0"/>
              <a:t>todo el mundo me dice que es mejor ser pobre y feliz pero yo... </a:t>
            </a:r>
            <a:br>
              <a:rPr lang="es-ES_tradnl" sz="2400" dirty="0"/>
            </a:br>
            <a:r>
              <a:rPr lang="fr-FR" sz="2400" dirty="0" err="1"/>
              <a:t>prefiero</a:t>
            </a:r>
            <a:r>
              <a:rPr lang="fr-FR" sz="2400" dirty="0"/>
              <a:t> </a:t>
            </a:r>
            <a:r>
              <a:rPr lang="fr-FR" sz="2400" dirty="0" err="1"/>
              <a:t>llorar</a:t>
            </a:r>
            <a:r>
              <a:rPr lang="fr-FR" sz="2400" dirty="0"/>
              <a:t> en un </a:t>
            </a:r>
            <a:r>
              <a:rPr lang="fr-FR" sz="2400" dirty="0" err="1"/>
              <a:t>ferrari</a:t>
            </a:r>
            <a:endParaRPr lang="fr-FR" sz="2400" dirty="0"/>
          </a:p>
        </p:txBody>
      </p:sp>
    </p:spTree>
    <p:extLst>
      <p:ext uri="{BB962C8B-B14F-4D97-AF65-F5344CB8AC3E}">
        <p14:creationId xmlns:p14="http://schemas.microsoft.com/office/powerpoint/2010/main" val="3846194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23" descr="U2 ...">
            <a:hlinkClick r:id="rId2" tooltip="&quot;Enlace a la foto 1&quo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136" y="239721"/>
            <a:ext cx="1920608" cy="1488471"/>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22" descr="Bon Jovi  ...">
            <a:hlinkClick r:id="rId4" tooltip="&quot;Enlace a la foto 2&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631" y="1916239"/>
            <a:ext cx="1920608" cy="1440457"/>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21" descr="Elton John ...">
            <a:hlinkClick r:id="rId6" tooltip="&quot;Enlace a la foto 3&quo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630" y="3500712"/>
            <a:ext cx="1948721" cy="1437182"/>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20" descr="Lady Gaga ...">
            <a:hlinkClick r:id="rId8" tooltip="&quot;Enlace a la foto 4&quo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5536" y="5156896"/>
            <a:ext cx="1920608" cy="14404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Rectangle 12"/>
          <p:cNvSpPr>
            <a:spLocks noChangeArrowheads="1"/>
          </p:cNvSpPr>
          <p:nvPr/>
        </p:nvSpPr>
        <p:spPr bwMode="auto">
          <a:xfrm>
            <a:off x="0" y="1047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4" name="Rectangle 13"/>
          <p:cNvSpPr>
            <a:spLocks noChangeArrowheads="1"/>
          </p:cNvSpPr>
          <p:nvPr/>
        </p:nvSpPr>
        <p:spPr bwMode="auto">
          <a:xfrm>
            <a:off x="0" y="1619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5" name="Rectangle 14"/>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6" name="Rectangle 15"/>
          <p:cNvSpPr>
            <a:spLocks noChangeArrowheads="1"/>
          </p:cNvSpPr>
          <p:nvPr/>
        </p:nvSpPr>
        <p:spPr bwMode="auto">
          <a:xfrm>
            <a:off x="0" y="2752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7" name="Rectangle 16"/>
          <p:cNvSpPr>
            <a:spLocks noChangeArrowheads="1"/>
          </p:cNvSpPr>
          <p:nvPr/>
        </p:nvSpPr>
        <p:spPr bwMode="auto">
          <a:xfrm>
            <a:off x="0" y="3305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8" name="Rectangle 17"/>
          <p:cNvSpPr>
            <a:spLocks noChangeArrowheads="1"/>
          </p:cNvSpPr>
          <p:nvPr/>
        </p:nvSpPr>
        <p:spPr bwMode="auto">
          <a:xfrm>
            <a:off x="0" y="3895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9" name="Rectangle 18"/>
          <p:cNvSpPr>
            <a:spLocks noChangeArrowheads="1"/>
          </p:cNvSpPr>
          <p:nvPr/>
        </p:nvSpPr>
        <p:spPr bwMode="auto">
          <a:xfrm>
            <a:off x="0" y="4467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10" name="Rectangle 19"/>
          <p:cNvSpPr>
            <a:spLocks noChangeArrowheads="1"/>
          </p:cNvSpPr>
          <p:nvPr/>
        </p:nvSpPr>
        <p:spPr bwMode="auto">
          <a:xfrm>
            <a:off x="0" y="5048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11" name="Rectangle 20"/>
          <p:cNvSpPr>
            <a:spLocks noChangeArrowheads="1"/>
          </p:cNvSpPr>
          <p:nvPr/>
        </p:nvSpPr>
        <p:spPr bwMode="auto">
          <a:xfrm>
            <a:off x="0" y="5619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14" name="Rectangle 13"/>
          <p:cNvSpPr/>
          <p:nvPr/>
        </p:nvSpPr>
        <p:spPr>
          <a:xfrm>
            <a:off x="2699792" y="231321"/>
            <a:ext cx="6102424" cy="6370975"/>
          </a:xfrm>
          <a:prstGeom prst="rect">
            <a:avLst/>
          </a:prstGeom>
        </p:spPr>
        <p:txBody>
          <a:bodyPr wrap="square">
            <a:spAutoFit/>
          </a:bodyPr>
          <a:lstStyle/>
          <a:p>
            <a:r>
              <a:rPr lang="es-ES_tradnl" sz="2400" dirty="0"/>
              <a:t>No es de extrañar que tantísimos adolescentes sueñen con convertirse algún día en estrella del rock o del pop. Viendo cómo viven las grandes celebridades de la música, cualquiera estaría dispuesto a llevar una existencia similar repleta de lujos, glamour y dinero… muchísimo dinero. </a:t>
            </a:r>
          </a:p>
          <a:p>
            <a:r>
              <a:rPr lang="es-ES_tradnl" sz="2400" dirty="0"/>
              <a:t>los irlandeses U2 quienes han recaudado en tan solo un año 195 millones de dólares, un hecho que les ha colocado por segunda vez consecutiva en lo más alto de la lista que publica anualmente la revista Forbes. </a:t>
            </a:r>
            <a:endParaRPr lang="fr-FR" sz="2400" dirty="0"/>
          </a:p>
          <a:p>
            <a:r>
              <a:rPr lang="es-ES_tradnl" sz="2400" dirty="0"/>
              <a:t>En segunda posición nos encontramos con </a:t>
            </a:r>
            <a:r>
              <a:rPr lang="es-ES_tradnl" sz="2400" b="1" dirty="0"/>
              <a:t>Bon </a:t>
            </a:r>
            <a:r>
              <a:rPr lang="es-ES_tradnl" sz="2400" b="1" dirty="0" err="1"/>
              <a:t>Jovi</a:t>
            </a:r>
            <a:r>
              <a:rPr lang="es-ES_tradnl" sz="2400" dirty="0"/>
              <a:t> quien ha ingresado 125 millones de dólares, seguido de </a:t>
            </a:r>
            <a:r>
              <a:rPr lang="es-ES_tradnl" sz="2400" b="1" dirty="0"/>
              <a:t>Elton John</a:t>
            </a:r>
            <a:r>
              <a:rPr lang="es-ES_tradnl" sz="2400" dirty="0"/>
              <a:t> con 100 millones de dólares para redondear su vertiginosa fortuna personal. Y ¿</a:t>
            </a:r>
            <a:r>
              <a:rPr lang="es-ES_tradnl" sz="2400" b="1" dirty="0"/>
              <a:t>Lady Gaga?</a:t>
            </a:r>
            <a:r>
              <a:rPr lang="es-ES_tradnl" sz="2400" dirty="0"/>
              <a:t> En cuarto lugar, con 90 millones de dólares. </a:t>
            </a:r>
          </a:p>
        </p:txBody>
      </p:sp>
    </p:spTree>
    <p:extLst>
      <p:ext uri="{BB962C8B-B14F-4D97-AF65-F5344CB8AC3E}">
        <p14:creationId xmlns:p14="http://schemas.microsoft.com/office/powerpoint/2010/main" val="1189353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4800" b="1" dirty="0" smtClean="0">
                <a:latin typeface="Calibri"/>
              </a:rPr>
              <a:t>¿</a:t>
            </a:r>
            <a:r>
              <a:rPr lang="fr-FR" sz="4800" b="1" dirty="0" err="1" smtClean="0">
                <a:latin typeface="Calibri"/>
              </a:rPr>
              <a:t>Qué</a:t>
            </a:r>
            <a:r>
              <a:rPr lang="fr-FR" sz="4800" b="1" dirty="0" smtClean="0">
                <a:latin typeface="Calibri"/>
              </a:rPr>
              <a:t> es </a:t>
            </a:r>
            <a:r>
              <a:rPr lang="fr-FR" sz="4800" b="1" dirty="0" err="1" smtClean="0">
                <a:latin typeface="Calibri"/>
              </a:rPr>
              <a:t>lo</a:t>
            </a:r>
            <a:r>
              <a:rPr lang="fr-FR" sz="4800" b="1" dirty="0" smtClean="0">
                <a:latin typeface="Calibri"/>
              </a:rPr>
              <a:t> que nos </a:t>
            </a:r>
            <a:r>
              <a:rPr lang="fr-FR" sz="4800" b="1" dirty="0" err="1" smtClean="0">
                <a:latin typeface="Calibri"/>
              </a:rPr>
              <a:t>hace</a:t>
            </a:r>
            <a:r>
              <a:rPr lang="fr-FR" sz="4800" b="1" dirty="0" smtClean="0">
                <a:latin typeface="Calibri"/>
              </a:rPr>
              <a:t> </a:t>
            </a:r>
            <a:r>
              <a:rPr lang="fr-FR" sz="4800" b="1" dirty="0" err="1" smtClean="0">
                <a:latin typeface="Calibri"/>
              </a:rPr>
              <a:t>feliz</a:t>
            </a:r>
            <a:r>
              <a:rPr lang="fr-FR" sz="4800" b="1" dirty="0" smtClean="0">
                <a:latin typeface="Calibri"/>
              </a:rPr>
              <a:t>?</a:t>
            </a:r>
            <a:endParaRPr lang="fr-FR" sz="48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6434" y="1700808"/>
            <a:ext cx="5423838" cy="4949413"/>
          </a:xfrm>
          <a:prstGeom prst="rect">
            <a:avLst/>
          </a:prstGeom>
        </p:spPr>
      </p:pic>
    </p:spTree>
    <p:extLst>
      <p:ext uri="{BB962C8B-B14F-4D97-AF65-F5344CB8AC3E}">
        <p14:creationId xmlns:p14="http://schemas.microsoft.com/office/powerpoint/2010/main" val="2998587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678732" y="487025"/>
            <a:ext cx="4125516" cy="6370975"/>
          </a:xfrm>
          <a:prstGeom prst="rect">
            <a:avLst/>
          </a:prstGeom>
        </p:spPr>
        <p:txBody>
          <a:bodyPr wrap="square">
            <a:spAutoFit/>
          </a:bodyPr>
          <a:lstStyle/>
          <a:p>
            <a:r>
              <a:rPr lang="es-ES_tradnl" sz="2400" dirty="0" smtClean="0"/>
              <a:t>En </a:t>
            </a:r>
            <a:r>
              <a:rPr lang="es-ES_tradnl" sz="2400" dirty="0"/>
              <a:t>el número 5 está </a:t>
            </a:r>
            <a:r>
              <a:rPr lang="es-ES_tradnl" sz="2400" b="1" dirty="0" smtClean="0"/>
              <a:t>Michael </a:t>
            </a:r>
            <a:r>
              <a:rPr lang="es-ES_tradnl" sz="2400" b="1" dirty="0" err="1"/>
              <a:t>Bublé</a:t>
            </a:r>
            <a:r>
              <a:rPr lang="es-ES_tradnl" sz="2400" dirty="0"/>
              <a:t> con 70 millones de dólares, seguido de muy cerca por </a:t>
            </a:r>
            <a:r>
              <a:rPr lang="es-ES_tradnl" sz="2400" b="1" dirty="0"/>
              <a:t>Paul McCartney</a:t>
            </a:r>
            <a:r>
              <a:rPr lang="es-ES_tradnl" sz="2400" dirty="0"/>
              <a:t> con 67 millones. En séptima posición, </a:t>
            </a:r>
            <a:r>
              <a:rPr lang="es-ES_tradnl" sz="2400" b="1" dirty="0" err="1"/>
              <a:t>The</a:t>
            </a:r>
            <a:r>
              <a:rPr lang="es-ES_tradnl" sz="2400" b="1" dirty="0"/>
              <a:t> Black </a:t>
            </a:r>
            <a:r>
              <a:rPr lang="es-ES_tradnl" sz="2400" b="1" dirty="0" err="1"/>
              <a:t>Eyed</a:t>
            </a:r>
            <a:r>
              <a:rPr lang="es-ES_tradnl" sz="2400" b="1" dirty="0"/>
              <a:t> Peas</a:t>
            </a:r>
            <a:r>
              <a:rPr lang="es-ES_tradnl" sz="2400" dirty="0"/>
              <a:t> con 61 millones, </a:t>
            </a:r>
            <a:r>
              <a:rPr lang="es-ES_tradnl" sz="2400" b="1" dirty="0" err="1"/>
              <a:t>The</a:t>
            </a:r>
            <a:r>
              <a:rPr lang="es-ES_tradnl" sz="2400" b="1" dirty="0"/>
              <a:t> </a:t>
            </a:r>
            <a:r>
              <a:rPr lang="es-ES_tradnl" sz="2400" b="1" dirty="0" err="1"/>
              <a:t>Eagles</a:t>
            </a:r>
            <a:r>
              <a:rPr lang="es-ES_tradnl" sz="2400" dirty="0"/>
              <a:t> en octavo lugar con 60 millones. ¿Y con quién nos encontramos en el número 9? A </a:t>
            </a:r>
            <a:r>
              <a:rPr lang="es-ES_tradnl" sz="2400" b="1" dirty="0"/>
              <a:t>Justin </a:t>
            </a:r>
            <a:r>
              <a:rPr lang="es-ES_tradnl" sz="2400" b="1" dirty="0" err="1"/>
              <a:t>Bieber</a:t>
            </a:r>
            <a:r>
              <a:rPr lang="es-ES_tradnl" sz="2400" dirty="0"/>
              <a:t>, ni más ni menos que con 53 millones de dólares siendo aún menor de edad… Finalmente cierra la lista y con sorpresa, </a:t>
            </a:r>
            <a:r>
              <a:rPr lang="es-ES_tradnl" sz="2400" b="1" dirty="0" err="1"/>
              <a:t>Dave</a:t>
            </a:r>
            <a:r>
              <a:rPr lang="es-ES_tradnl" sz="2400" b="1" dirty="0"/>
              <a:t> </a:t>
            </a:r>
            <a:r>
              <a:rPr lang="es-ES_tradnl" sz="2400" b="1" dirty="0" err="1"/>
              <a:t>Matthews</a:t>
            </a:r>
            <a:r>
              <a:rPr lang="es-ES_tradnl" sz="2400" b="1" dirty="0"/>
              <a:t> Band</a:t>
            </a:r>
            <a:r>
              <a:rPr lang="es-ES_tradnl" sz="2400" dirty="0"/>
              <a:t> con 51 millones de dólares. </a:t>
            </a:r>
            <a:endParaRPr lang="fr-FR" sz="2400" dirty="0"/>
          </a:p>
          <a:p>
            <a:endParaRPr lang="fr-FR" sz="2400" dirty="0"/>
          </a:p>
        </p:txBody>
      </p:sp>
      <p:pic>
        <p:nvPicPr>
          <p:cNvPr id="2" name="Picture 18" descr="Paul McCartney ...">
            <a:hlinkClick r:id="rId2" tooltip="&quot;Enlace a la foto 6&quo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818" y="2329789"/>
            <a:ext cx="1955293" cy="15153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7" descr="The Black Eyed Peas ...">
            <a:hlinkClick r:id="rId4" tooltip="&quot;Enlace a la foto 7&quo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818" y="4691553"/>
            <a:ext cx="2008859" cy="15066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The Eagles ...">
            <a:hlinkClick r:id="rId6" tooltip="&quot;Enlace a la foto 8&quo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9671" y="421036"/>
            <a:ext cx="1712209" cy="13055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5" descr="Justin Bieber ...">
            <a:hlinkClick r:id="rId8" tooltip="&quot;Enlace a la foto 9&quo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27960" y="2460133"/>
            <a:ext cx="1846678" cy="13850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Dave Matthews Band ...">
            <a:hlinkClick r:id="rId10" tooltip="&quot;Enlace a la foto 10&quo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29670" y="4564856"/>
            <a:ext cx="1844967" cy="13837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9" descr="Michael Bublé ...">
            <a:hlinkClick r:id="rId12" tooltip="&quot;Enlace a la foto 5&quo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6467" y="260649"/>
            <a:ext cx="2021993" cy="1465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098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40522"/>
            <a:ext cx="6192688" cy="603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3528" y="5805264"/>
            <a:ext cx="8136904" cy="369332"/>
          </a:xfrm>
          <a:prstGeom prst="rect">
            <a:avLst/>
          </a:prstGeom>
        </p:spPr>
        <p:txBody>
          <a:bodyPr wrap="square">
            <a:spAutoFit/>
          </a:bodyPr>
          <a:lstStyle/>
          <a:p>
            <a:r>
              <a:rPr lang="fr-FR" dirty="0">
                <a:hlinkClick r:id="rId3"/>
              </a:rPr>
              <a:t>http://</a:t>
            </a:r>
            <a:r>
              <a:rPr lang="fr-FR" dirty="0" smtClean="0">
                <a:hlinkClick r:id="rId3"/>
              </a:rPr>
              <a:t>www.youtube.com/watch?v=eJ8q3U4voUs</a:t>
            </a:r>
            <a:r>
              <a:rPr lang="fr-FR" dirty="0" smtClean="0"/>
              <a:t> </a:t>
            </a:r>
            <a:endParaRPr lang="fr-FR" dirty="0"/>
          </a:p>
        </p:txBody>
      </p:sp>
    </p:spTree>
    <p:extLst>
      <p:ext uri="{BB962C8B-B14F-4D97-AF65-F5344CB8AC3E}">
        <p14:creationId xmlns:p14="http://schemas.microsoft.com/office/powerpoint/2010/main" val="3536884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04664"/>
            <a:ext cx="4572000" cy="1200329"/>
          </a:xfrm>
          <a:prstGeom prst="rect">
            <a:avLst/>
          </a:prstGeom>
        </p:spPr>
        <p:txBody>
          <a:bodyPr>
            <a:spAutoFit/>
          </a:bodyPr>
          <a:lstStyle/>
          <a:p>
            <a:r>
              <a:rPr lang="es-ES_tradnl" sz="2400" b="1" dirty="0"/>
              <a:t>"Es más fácil que un camello pase por el ojo de una aguja que un rico entre en el Reino de los Cielos"</a:t>
            </a:r>
            <a:endParaRPr lang="fr-FR" sz="24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05" y="2108512"/>
            <a:ext cx="4752975" cy="3476625"/>
          </a:xfrm>
          <a:prstGeom prst="rect">
            <a:avLst/>
          </a:prstGeom>
        </p:spPr>
      </p:pic>
      <p:sp>
        <p:nvSpPr>
          <p:cNvPr id="4" name="Rectangle 3"/>
          <p:cNvSpPr/>
          <p:nvPr/>
        </p:nvSpPr>
        <p:spPr>
          <a:xfrm>
            <a:off x="5137734" y="332656"/>
            <a:ext cx="4006266" cy="6740307"/>
          </a:xfrm>
          <a:prstGeom prst="rect">
            <a:avLst/>
          </a:prstGeom>
        </p:spPr>
        <p:txBody>
          <a:bodyPr wrap="square">
            <a:spAutoFit/>
          </a:bodyPr>
          <a:lstStyle/>
          <a:p>
            <a:r>
              <a:rPr lang="es-ES_tradnl" sz="2400" dirty="0"/>
              <a:t>La frase </a:t>
            </a:r>
            <a:r>
              <a:rPr lang="es-ES_tradnl" sz="2400" dirty="0" smtClean="0"/>
              <a:t>aparece </a:t>
            </a:r>
            <a:r>
              <a:rPr lang="es-ES_tradnl" sz="2400" dirty="0"/>
              <a:t>en el evangelio de Mateo (Mt 19,24). ¿Cómo debemos de interpretar estas palabras de Jesús? Es preciso aclarar antes de nada que Jesús nunca condenó la riqueza ni los bienes en sí mismos. Lo que condena son las </a:t>
            </a:r>
            <a:r>
              <a:rPr lang="es-ES_tradnl" sz="2400" dirty="0" smtClean="0"/>
              <a:t>personas </a:t>
            </a:r>
            <a:r>
              <a:rPr lang="es-ES_tradnl" sz="2400" dirty="0"/>
              <a:t>cuyo único interés es acumular bienes y dinero para su propia satisfacción, no teniendo presente las necesidades del mundo. Se refiere a las personas con fortunas cuyo corazón está apegado exclusivamente al dinero. </a:t>
            </a:r>
            <a:br>
              <a:rPr lang="es-ES_tradnl" sz="2400" dirty="0"/>
            </a:br>
            <a:endParaRPr lang="fr-FR" sz="2400" dirty="0"/>
          </a:p>
        </p:txBody>
      </p:sp>
    </p:spTree>
    <p:extLst>
      <p:ext uri="{BB962C8B-B14F-4D97-AF65-F5344CB8AC3E}">
        <p14:creationId xmlns:p14="http://schemas.microsoft.com/office/powerpoint/2010/main" val="12856083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31775" y="103847"/>
            <a:ext cx="8748464" cy="6709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2"/>
                </a:solidFill>
                <a:effectLst/>
                <a:latin typeface="Arial" pitchFamily="34" charset="0"/>
              </a:rPr>
              <a:t>La </a:t>
            </a:r>
            <a:r>
              <a:rPr kumimoji="0" lang="fr-FR" sz="2000" b="0" i="0" u="none" strike="noStrike" cap="none" normalizeH="0" baseline="0" dirty="0" err="1" smtClean="0">
                <a:ln>
                  <a:noFill/>
                </a:ln>
                <a:solidFill>
                  <a:schemeClr val="tx2"/>
                </a:solidFill>
                <a:effectLst/>
                <a:latin typeface="Arial" pitchFamily="34" charset="0"/>
              </a:rPr>
              <a:t>dicha</a:t>
            </a:r>
            <a:r>
              <a:rPr kumimoji="0" lang="fr-FR" sz="2000" b="0" i="0" u="none" strike="noStrike" cap="none" normalizeH="0" baseline="0" dirty="0" smtClean="0">
                <a:ln>
                  <a:noFill/>
                </a:ln>
                <a:solidFill>
                  <a:schemeClr val="tx2"/>
                </a:solidFill>
                <a:effectLst/>
                <a:latin typeface="Arial" pitchFamily="34" charset="0"/>
              </a:rPr>
              <a:t> de la vida consiste en </a:t>
            </a:r>
            <a:r>
              <a:rPr kumimoji="0" lang="fr-FR" sz="2000" b="0" i="0" u="none" strike="noStrike" cap="none" normalizeH="0" baseline="0" dirty="0" err="1" smtClean="0">
                <a:ln>
                  <a:noFill/>
                </a:ln>
                <a:solidFill>
                  <a:schemeClr val="tx2"/>
                </a:solidFill>
                <a:effectLst/>
                <a:latin typeface="Arial" pitchFamily="34" charset="0"/>
              </a:rPr>
              <a:t>tener</a:t>
            </a:r>
            <a:r>
              <a:rPr kumimoji="0" lang="fr-FR" sz="2000" b="0" i="0" u="none" strike="noStrike" cap="none" normalizeH="0" baseline="0" dirty="0" smtClean="0">
                <a:ln>
                  <a:noFill/>
                </a:ln>
                <a:solidFill>
                  <a:schemeClr val="tx2"/>
                </a:solidFill>
                <a:effectLst/>
                <a:latin typeface="Arial" pitchFamily="34" charset="0"/>
              </a:rPr>
              <a:t> </a:t>
            </a:r>
            <a:r>
              <a:rPr kumimoji="0" lang="fr-FR" sz="2000" b="0" i="0" u="none" strike="noStrike" cap="none" normalizeH="0" baseline="0" dirty="0" err="1" smtClean="0">
                <a:ln>
                  <a:noFill/>
                </a:ln>
                <a:solidFill>
                  <a:schemeClr val="tx2"/>
                </a:solidFill>
                <a:effectLst/>
                <a:latin typeface="Arial" pitchFamily="34" charset="0"/>
              </a:rPr>
              <a:t>siempre</a:t>
            </a:r>
            <a:r>
              <a:rPr kumimoji="0" lang="fr-FR" sz="2000" b="0" i="0" u="none" strike="noStrike" cap="none" normalizeH="0" baseline="0" dirty="0" smtClean="0">
                <a:ln>
                  <a:noFill/>
                </a:ln>
                <a:solidFill>
                  <a:schemeClr val="tx2"/>
                </a:solidFill>
                <a:effectLst/>
                <a:latin typeface="Arial" pitchFamily="34" charset="0"/>
              </a:rPr>
              <a:t> </a:t>
            </a:r>
            <a:r>
              <a:rPr kumimoji="0" lang="fr-FR" sz="2000" b="0" i="0" u="none" strike="noStrike" cap="none" normalizeH="0" baseline="0" dirty="0" err="1" smtClean="0">
                <a:ln>
                  <a:noFill/>
                </a:ln>
                <a:solidFill>
                  <a:schemeClr val="tx2"/>
                </a:solidFill>
                <a:effectLst/>
                <a:latin typeface="Arial" pitchFamily="34" charset="0"/>
              </a:rPr>
              <a:t>algo</a:t>
            </a:r>
            <a:r>
              <a:rPr kumimoji="0" lang="fr-FR" sz="2000" b="0" i="0" u="none" strike="noStrike" cap="none" normalizeH="0" baseline="0" dirty="0" smtClean="0">
                <a:ln>
                  <a:noFill/>
                </a:ln>
                <a:solidFill>
                  <a:schemeClr val="tx2"/>
                </a:solidFill>
                <a:effectLst/>
                <a:latin typeface="Arial" pitchFamily="34" charset="0"/>
              </a:rPr>
              <a:t> que </a:t>
            </a:r>
            <a:r>
              <a:rPr kumimoji="0" lang="fr-FR" sz="2000" b="0" i="0" u="none" strike="noStrike" cap="none" normalizeH="0" baseline="0" dirty="0" err="1" smtClean="0">
                <a:ln>
                  <a:noFill/>
                </a:ln>
                <a:solidFill>
                  <a:schemeClr val="tx2"/>
                </a:solidFill>
                <a:effectLst/>
                <a:latin typeface="Arial" pitchFamily="34" charset="0"/>
              </a:rPr>
              <a:t>hacer</a:t>
            </a:r>
            <a:r>
              <a:rPr kumimoji="0" lang="fr-FR" sz="2000" b="0" i="0" u="none" strike="noStrike" cap="none" normalizeH="0" baseline="0" dirty="0" smtClean="0">
                <a:ln>
                  <a:noFill/>
                </a:ln>
                <a:solidFill>
                  <a:schemeClr val="tx2"/>
                </a:solidFill>
                <a:effectLst/>
                <a:latin typeface="Arial" pitchFamily="34" charset="0"/>
              </a:rPr>
              <a:t>, </a:t>
            </a:r>
            <a:r>
              <a:rPr kumimoji="0" lang="fr-FR" sz="2000" b="0" i="0" u="none" strike="noStrike" cap="none" normalizeH="0" baseline="0" dirty="0" err="1" smtClean="0">
                <a:ln>
                  <a:noFill/>
                </a:ln>
                <a:solidFill>
                  <a:schemeClr val="tx2"/>
                </a:solidFill>
                <a:effectLst/>
                <a:latin typeface="Arial" pitchFamily="34" charset="0"/>
              </a:rPr>
              <a:t>alguien</a:t>
            </a:r>
            <a:r>
              <a:rPr kumimoji="0" lang="fr-FR" sz="2000" b="0" i="0" u="none" strike="noStrike" cap="none" normalizeH="0" baseline="0" dirty="0" smtClean="0">
                <a:ln>
                  <a:noFill/>
                </a:ln>
                <a:solidFill>
                  <a:schemeClr val="tx2"/>
                </a:solidFill>
                <a:effectLst/>
                <a:latin typeface="Arial" pitchFamily="34" charset="0"/>
              </a:rPr>
              <a:t> a </a:t>
            </a:r>
            <a:r>
              <a:rPr kumimoji="0" lang="fr-FR" sz="2000" b="0" i="0" u="none" strike="noStrike" cap="none" normalizeH="0" baseline="0" dirty="0" err="1" smtClean="0">
                <a:ln>
                  <a:noFill/>
                </a:ln>
                <a:solidFill>
                  <a:schemeClr val="tx2"/>
                </a:solidFill>
                <a:effectLst/>
                <a:latin typeface="Arial" pitchFamily="34" charset="0"/>
              </a:rPr>
              <a:t>quien</a:t>
            </a:r>
            <a:r>
              <a:rPr kumimoji="0" lang="fr-FR" sz="2000" b="0" i="0" u="none" strike="noStrike" cap="none" normalizeH="0" baseline="0" dirty="0" smtClean="0">
                <a:ln>
                  <a:noFill/>
                </a:ln>
                <a:solidFill>
                  <a:schemeClr val="tx2"/>
                </a:solidFill>
                <a:effectLst/>
                <a:latin typeface="Arial" pitchFamily="34" charset="0"/>
              </a:rPr>
              <a:t> </a:t>
            </a:r>
            <a:r>
              <a:rPr kumimoji="0" lang="fr-FR" sz="2000" b="0" i="0" u="none" strike="noStrike" cap="none" normalizeH="0" baseline="0" dirty="0" err="1" smtClean="0">
                <a:ln>
                  <a:noFill/>
                </a:ln>
                <a:solidFill>
                  <a:schemeClr val="tx2"/>
                </a:solidFill>
                <a:effectLst/>
                <a:latin typeface="Arial" pitchFamily="34" charset="0"/>
              </a:rPr>
              <a:t>amar</a:t>
            </a:r>
            <a:r>
              <a:rPr kumimoji="0" lang="fr-FR" sz="2000" b="0" i="0" u="none" strike="noStrike" cap="none" normalizeH="0" baseline="0" dirty="0" smtClean="0">
                <a:ln>
                  <a:noFill/>
                </a:ln>
                <a:solidFill>
                  <a:schemeClr val="tx2"/>
                </a:solidFill>
                <a:effectLst/>
                <a:latin typeface="Arial" pitchFamily="34" charset="0"/>
              </a:rPr>
              <a:t> y </a:t>
            </a:r>
            <a:r>
              <a:rPr kumimoji="0" lang="fr-FR" sz="2000" b="0" i="0" u="none" strike="noStrike" cap="none" normalizeH="0" baseline="0" dirty="0" err="1" smtClean="0">
                <a:ln>
                  <a:noFill/>
                </a:ln>
                <a:solidFill>
                  <a:schemeClr val="tx2"/>
                </a:solidFill>
                <a:effectLst/>
                <a:latin typeface="Arial" pitchFamily="34" charset="0"/>
              </a:rPr>
              <a:t>alguna</a:t>
            </a:r>
            <a:r>
              <a:rPr kumimoji="0" lang="fr-FR" sz="2000" b="0" i="0" u="none" strike="noStrike" cap="none" normalizeH="0" baseline="0" dirty="0" smtClean="0">
                <a:ln>
                  <a:noFill/>
                </a:ln>
                <a:solidFill>
                  <a:schemeClr val="tx2"/>
                </a:solidFill>
                <a:effectLst/>
                <a:latin typeface="Arial" pitchFamily="34" charset="0"/>
              </a:rPr>
              <a:t> </a:t>
            </a:r>
            <a:r>
              <a:rPr kumimoji="0" lang="fr-FR" sz="2000" b="0" i="0" u="none" strike="noStrike" cap="none" normalizeH="0" baseline="0" dirty="0" err="1" smtClean="0">
                <a:ln>
                  <a:noFill/>
                </a:ln>
                <a:solidFill>
                  <a:schemeClr val="tx2"/>
                </a:solidFill>
                <a:effectLst/>
                <a:latin typeface="Arial" pitchFamily="34" charset="0"/>
              </a:rPr>
              <a:t>cosa</a:t>
            </a:r>
            <a:r>
              <a:rPr kumimoji="0" lang="fr-FR" sz="2000" b="0" i="0" u="none" strike="noStrike" cap="none" normalizeH="0" baseline="0" dirty="0" smtClean="0">
                <a:ln>
                  <a:noFill/>
                </a:ln>
                <a:solidFill>
                  <a:schemeClr val="tx2"/>
                </a:solidFill>
                <a:effectLst/>
                <a:latin typeface="Arial" pitchFamily="34" charset="0"/>
              </a:rPr>
              <a:t> que </a:t>
            </a:r>
            <a:r>
              <a:rPr kumimoji="0" lang="fr-FR" sz="2000" b="0" i="0" u="none" strike="noStrike" cap="none" normalizeH="0" baseline="0" dirty="0" err="1" smtClean="0">
                <a:ln>
                  <a:noFill/>
                </a:ln>
                <a:solidFill>
                  <a:schemeClr val="tx2"/>
                </a:solidFill>
                <a:effectLst/>
                <a:latin typeface="Arial" pitchFamily="34" charset="0"/>
              </a:rPr>
              <a:t>esperar</a:t>
            </a:r>
            <a:r>
              <a:rPr kumimoji="0" lang="fr-FR" sz="2000" b="0" i="0" u="none" strike="noStrike" cap="none" normalizeH="0" baseline="0" dirty="0" smtClean="0">
                <a:ln>
                  <a:noFill/>
                </a:ln>
                <a:solidFill>
                  <a:schemeClr val="tx2"/>
                </a:solidFill>
                <a:effectLst/>
                <a:latin typeface="Arial" pitchFamily="34" charset="0"/>
              </a:rPr>
              <a: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rPr>
              <a:t>Thomas </a:t>
            </a:r>
            <a:r>
              <a:rPr kumimoji="0" lang="fr-FR" b="0" i="0" u="none" strike="noStrike" cap="none" normalizeH="0" baseline="0" dirty="0" err="1" smtClean="0">
                <a:ln>
                  <a:noFill/>
                </a:ln>
                <a:solidFill>
                  <a:schemeClr val="tx1"/>
                </a:solidFill>
                <a:effectLst/>
                <a:latin typeface="Arial" pitchFamily="34" charset="0"/>
              </a:rPr>
              <a:t>Chalmers</a:t>
            </a:r>
            <a:r>
              <a:rPr kumimoji="0" lang="fr-FR" b="0" i="0" u="none" strike="noStrike" cap="none" normalizeH="0" baseline="0" dirty="0" smtClean="0">
                <a:ln>
                  <a:noFill/>
                </a:ln>
                <a:solidFill>
                  <a:schemeClr val="tx1"/>
                </a:solidFill>
                <a:effectLst/>
                <a:latin typeface="Arial" pitchFamily="34" charset="0"/>
              </a:rPr>
              <a:t> (1780-1847) </a:t>
            </a:r>
            <a:r>
              <a:rPr kumimoji="0" lang="fr-FR" b="0" i="0" u="none" strike="noStrike" cap="none" normalizeH="0" baseline="0" dirty="0" err="1" smtClean="0">
                <a:ln>
                  <a:noFill/>
                </a:ln>
                <a:solidFill>
                  <a:schemeClr val="tx1"/>
                </a:solidFill>
                <a:effectLst/>
                <a:latin typeface="Arial" pitchFamily="34" charset="0"/>
              </a:rPr>
              <a:t>Ministro</a:t>
            </a:r>
            <a:r>
              <a:rPr kumimoji="0" lang="fr-FR" b="0" i="0" u="none" strike="noStrike" cap="none" normalizeH="0" baseline="0" dirty="0" smtClean="0">
                <a:ln>
                  <a:noFill/>
                </a:ln>
                <a:solidFill>
                  <a:schemeClr val="tx1"/>
                </a:solidFill>
                <a:effectLst/>
                <a:latin typeface="Arial" pitchFamily="34" charset="0"/>
              </a:rPr>
              <a:t> </a:t>
            </a:r>
            <a:r>
              <a:rPr kumimoji="0" lang="fr-FR" b="0" i="0" u="none" strike="noStrike" cap="none" normalizeH="0" baseline="0" dirty="0" err="1" smtClean="0">
                <a:ln>
                  <a:noFill/>
                </a:ln>
                <a:solidFill>
                  <a:schemeClr val="tx1"/>
                </a:solidFill>
                <a:effectLst/>
                <a:latin typeface="Arial" pitchFamily="34" charset="0"/>
              </a:rPr>
              <a:t>presbiteriano</a:t>
            </a:r>
            <a:r>
              <a:rPr kumimoji="0" lang="fr-FR" b="0" i="0" u="none" strike="noStrike" cap="none" normalizeH="0" baseline="0" dirty="0" smtClean="0">
                <a:ln>
                  <a:noFill/>
                </a:ln>
                <a:solidFill>
                  <a:schemeClr val="tx1"/>
                </a:solidFill>
                <a:effectLst/>
                <a:latin typeface="Arial" pitchFamily="34" charset="0"/>
              </a:rPr>
              <a:t>, </a:t>
            </a:r>
            <a:r>
              <a:rPr kumimoji="0" lang="fr-FR" b="0" i="0" u="none" strike="noStrike" cap="none" normalizeH="0" baseline="0" dirty="0" err="1" smtClean="0">
                <a:ln>
                  <a:noFill/>
                </a:ln>
                <a:solidFill>
                  <a:schemeClr val="tx1"/>
                </a:solidFill>
                <a:effectLst/>
                <a:latin typeface="Arial" pitchFamily="34" charset="0"/>
              </a:rPr>
              <a:t>teólogo</a:t>
            </a:r>
            <a:r>
              <a:rPr kumimoji="0" lang="fr-FR" b="0" i="0" u="none" strike="noStrike" cap="none" normalizeH="0" baseline="0" dirty="0" smtClean="0">
                <a:ln>
                  <a:noFill/>
                </a:ln>
                <a:solidFill>
                  <a:schemeClr val="tx1"/>
                </a:solidFill>
                <a:effectLst/>
                <a:latin typeface="Arial" pitchFamily="34" charset="0"/>
              </a:rPr>
              <a:t>, </a:t>
            </a:r>
            <a:r>
              <a:rPr kumimoji="0" lang="fr-FR" b="0" i="0" u="none" strike="noStrike" cap="none" normalizeH="0" baseline="0" dirty="0" err="1" smtClean="0">
                <a:ln>
                  <a:noFill/>
                </a:ln>
                <a:solidFill>
                  <a:schemeClr val="tx1"/>
                </a:solidFill>
                <a:effectLst/>
                <a:latin typeface="Arial" pitchFamily="34" charset="0"/>
              </a:rPr>
              <a:t>escritor</a:t>
            </a:r>
            <a:r>
              <a:rPr kumimoji="0" lang="fr-FR" b="0" i="0" u="none" strike="noStrike" cap="none" normalizeH="0" baseline="0" dirty="0" smtClean="0">
                <a:ln>
                  <a:noFill/>
                </a:ln>
                <a:solidFill>
                  <a:schemeClr val="tx1"/>
                </a:solidFill>
                <a:effectLst/>
                <a:latin typeface="Arial" pitchFamily="34" charset="0"/>
              </a:rPr>
              <a:t> </a:t>
            </a:r>
            <a:r>
              <a:rPr kumimoji="0" lang="fr-FR" b="0" i="0" u="none" strike="noStrike" cap="none" normalizeH="0" baseline="0" dirty="0" err="1" smtClean="0">
                <a:ln>
                  <a:noFill/>
                </a:ln>
                <a:solidFill>
                  <a:schemeClr val="tx1"/>
                </a:solidFill>
                <a:effectLst/>
                <a:latin typeface="Arial" pitchFamily="34" charset="0"/>
              </a:rPr>
              <a:t>escocés</a:t>
            </a:r>
            <a:r>
              <a:rPr kumimoji="0" lang="fr-FR" b="0" i="0" u="none" strike="noStrike" cap="none" normalizeH="0" baseline="0" dirty="0" smtClean="0">
                <a:ln>
                  <a:noFill/>
                </a:ln>
                <a:solidFill>
                  <a:schemeClr val="tx1"/>
                </a:solidFill>
                <a:effectLst/>
                <a:latin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2"/>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err="1" smtClean="0">
                <a:ln>
                  <a:noFill/>
                </a:ln>
                <a:solidFill>
                  <a:schemeClr val="tx2"/>
                </a:solidFill>
                <a:effectLst/>
                <a:latin typeface="Arial" pitchFamily="34" charset="0"/>
              </a:rPr>
              <a:t>Felicidad</a:t>
            </a:r>
            <a:r>
              <a:rPr kumimoji="0" lang="fr-FR" sz="2000" b="0" i="0" u="none" strike="noStrike" cap="none" normalizeH="0" baseline="0" dirty="0" smtClean="0">
                <a:ln>
                  <a:noFill/>
                </a:ln>
                <a:solidFill>
                  <a:schemeClr val="tx2"/>
                </a:solidFill>
                <a:effectLst/>
                <a:latin typeface="Arial" pitchFamily="34" charset="0"/>
              </a:rPr>
              <a:t> no es </a:t>
            </a:r>
            <a:r>
              <a:rPr kumimoji="0" lang="fr-FR" sz="2000" b="0" i="0" u="none" strike="noStrike" cap="none" normalizeH="0" baseline="0" dirty="0" err="1" smtClean="0">
                <a:ln>
                  <a:noFill/>
                </a:ln>
                <a:solidFill>
                  <a:schemeClr val="tx2"/>
                </a:solidFill>
                <a:effectLst/>
                <a:latin typeface="Arial" pitchFamily="34" charset="0"/>
              </a:rPr>
              <a:t>hacer</a:t>
            </a:r>
            <a:r>
              <a:rPr kumimoji="0" lang="fr-FR" sz="2000" b="0" i="0" u="none" strike="noStrike" cap="none" normalizeH="0" baseline="0" dirty="0" smtClean="0">
                <a:ln>
                  <a:noFill/>
                </a:ln>
                <a:solidFill>
                  <a:schemeClr val="tx2"/>
                </a:solidFill>
                <a:effectLst/>
                <a:latin typeface="Arial" pitchFamily="34" charset="0"/>
              </a:rPr>
              <a:t> </a:t>
            </a:r>
            <a:r>
              <a:rPr kumimoji="0" lang="fr-FR" sz="2000" b="0" i="0" u="none" strike="noStrike" cap="none" normalizeH="0" baseline="0" dirty="0" err="1" smtClean="0">
                <a:ln>
                  <a:noFill/>
                </a:ln>
                <a:solidFill>
                  <a:schemeClr val="tx2"/>
                </a:solidFill>
                <a:effectLst/>
                <a:latin typeface="Arial" pitchFamily="34" charset="0"/>
              </a:rPr>
              <a:t>lo</a:t>
            </a:r>
            <a:r>
              <a:rPr kumimoji="0" lang="fr-FR" sz="2000" b="0" i="0" u="none" strike="noStrike" cap="none" normalizeH="0" baseline="0" dirty="0" smtClean="0">
                <a:ln>
                  <a:noFill/>
                </a:ln>
                <a:solidFill>
                  <a:schemeClr val="tx2"/>
                </a:solidFill>
                <a:effectLst/>
                <a:latin typeface="Arial" pitchFamily="34" charset="0"/>
              </a:rPr>
              <a:t> que </a:t>
            </a:r>
            <a:r>
              <a:rPr kumimoji="0" lang="fr-FR" sz="2000" b="0" i="0" u="none" strike="noStrike" cap="none" normalizeH="0" baseline="0" dirty="0" err="1" smtClean="0">
                <a:ln>
                  <a:noFill/>
                </a:ln>
                <a:solidFill>
                  <a:schemeClr val="tx2"/>
                </a:solidFill>
                <a:effectLst/>
                <a:latin typeface="Arial" pitchFamily="34" charset="0"/>
              </a:rPr>
              <a:t>uno</a:t>
            </a:r>
            <a:r>
              <a:rPr kumimoji="0" lang="fr-FR" sz="2000" b="0" i="0" u="none" strike="noStrike" cap="none" normalizeH="0" baseline="0" dirty="0" smtClean="0">
                <a:ln>
                  <a:noFill/>
                </a:ln>
                <a:solidFill>
                  <a:schemeClr val="tx2"/>
                </a:solidFill>
                <a:effectLst/>
                <a:latin typeface="Arial" pitchFamily="34" charset="0"/>
              </a:rPr>
              <a:t> </a:t>
            </a:r>
            <a:r>
              <a:rPr kumimoji="0" lang="fr-FR" sz="2000" b="0" i="0" u="none" strike="noStrike" cap="none" normalizeH="0" baseline="0" dirty="0" err="1" smtClean="0">
                <a:ln>
                  <a:noFill/>
                </a:ln>
                <a:solidFill>
                  <a:schemeClr val="tx2"/>
                </a:solidFill>
                <a:effectLst/>
                <a:latin typeface="Arial" pitchFamily="34" charset="0"/>
              </a:rPr>
              <a:t>quiere</a:t>
            </a:r>
            <a:r>
              <a:rPr kumimoji="0" lang="fr-FR" sz="2000" b="0" i="0" u="none" strike="noStrike" cap="none" normalizeH="0" baseline="0" dirty="0" smtClean="0">
                <a:ln>
                  <a:noFill/>
                </a:ln>
                <a:solidFill>
                  <a:schemeClr val="tx2"/>
                </a:solidFill>
                <a:effectLst/>
                <a:latin typeface="Arial" pitchFamily="34" charset="0"/>
              </a:rPr>
              <a:t> sino </a:t>
            </a:r>
            <a:r>
              <a:rPr kumimoji="0" lang="fr-FR" sz="2000" b="0" i="0" u="none" strike="noStrike" cap="none" normalizeH="0" baseline="0" dirty="0" err="1" smtClean="0">
                <a:ln>
                  <a:noFill/>
                </a:ln>
                <a:solidFill>
                  <a:schemeClr val="tx2"/>
                </a:solidFill>
                <a:effectLst/>
                <a:latin typeface="Arial" pitchFamily="34" charset="0"/>
              </a:rPr>
              <a:t>querer</a:t>
            </a:r>
            <a:r>
              <a:rPr kumimoji="0" lang="fr-FR" sz="2000" b="0" i="0" u="none" strike="noStrike" cap="none" normalizeH="0" baseline="0" dirty="0" smtClean="0">
                <a:ln>
                  <a:noFill/>
                </a:ln>
                <a:solidFill>
                  <a:schemeClr val="tx2"/>
                </a:solidFill>
                <a:effectLst/>
                <a:latin typeface="Arial" pitchFamily="34" charset="0"/>
              </a:rPr>
              <a:t> </a:t>
            </a:r>
            <a:r>
              <a:rPr kumimoji="0" lang="fr-FR" sz="2000" b="0" i="0" u="none" strike="noStrike" cap="none" normalizeH="0" baseline="0" dirty="0" err="1" smtClean="0">
                <a:ln>
                  <a:noFill/>
                </a:ln>
                <a:solidFill>
                  <a:schemeClr val="tx2"/>
                </a:solidFill>
                <a:effectLst/>
                <a:latin typeface="Arial" pitchFamily="34" charset="0"/>
              </a:rPr>
              <a:t>lo</a:t>
            </a:r>
            <a:r>
              <a:rPr kumimoji="0" lang="fr-FR" sz="2000" b="0" i="0" u="none" strike="noStrike" cap="none" normalizeH="0" baseline="0" dirty="0" smtClean="0">
                <a:ln>
                  <a:noFill/>
                </a:ln>
                <a:solidFill>
                  <a:schemeClr val="tx2"/>
                </a:solidFill>
                <a:effectLst/>
                <a:latin typeface="Arial" pitchFamily="34" charset="0"/>
              </a:rPr>
              <a:t> que </a:t>
            </a:r>
            <a:r>
              <a:rPr kumimoji="0" lang="fr-FR" sz="2000" b="0" i="0" u="none" strike="noStrike" cap="none" normalizeH="0" baseline="0" dirty="0" err="1" smtClean="0">
                <a:ln>
                  <a:noFill/>
                </a:ln>
                <a:solidFill>
                  <a:schemeClr val="tx2"/>
                </a:solidFill>
                <a:effectLst/>
                <a:latin typeface="Arial" pitchFamily="34" charset="0"/>
              </a:rPr>
              <a:t>uno</a:t>
            </a:r>
            <a:r>
              <a:rPr kumimoji="0" lang="fr-FR" sz="2000" b="0" i="0" u="none" strike="noStrike" cap="none" normalizeH="0" baseline="0" dirty="0" smtClean="0">
                <a:ln>
                  <a:noFill/>
                </a:ln>
                <a:solidFill>
                  <a:schemeClr val="tx2"/>
                </a:solidFill>
                <a:effectLst/>
                <a:latin typeface="Arial" pitchFamily="34" charset="0"/>
              </a:rPr>
              <a:t> </a:t>
            </a:r>
            <a:r>
              <a:rPr kumimoji="0" lang="fr-FR" sz="2000" b="0" i="0" u="none" strike="noStrike" cap="none" normalizeH="0" baseline="0" dirty="0" err="1" smtClean="0">
                <a:ln>
                  <a:noFill/>
                </a:ln>
                <a:solidFill>
                  <a:schemeClr val="tx2"/>
                </a:solidFill>
                <a:effectLst/>
                <a:latin typeface="Arial" pitchFamily="34" charset="0"/>
              </a:rPr>
              <a:t>hace</a:t>
            </a:r>
            <a:r>
              <a:rPr kumimoji="0" lang="fr-FR" sz="2000" b="0" i="0" u="none" strike="noStrike" cap="none" normalizeH="0" baseline="0" dirty="0" smtClean="0">
                <a:ln>
                  <a:noFill/>
                </a:ln>
                <a:solidFill>
                  <a:schemeClr val="tx2"/>
                </a:solidFill>
                <a:effectLst/>
                <a:latin typeface="Arial" pitchFamily="34" charset="0"/>
              </a:rPr>
              <a: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rPr>
              <a:t>Jean Paul Sartre (1905-1980) </a:t>
            </a:r>
            <a:r>
              <a:rPr kumimoji="0" lang="fr-FR" b="0" i="0" u="none" strike="noStrike" cap="none" normalizeH="0" baseline="0" dirty="0" err="1" smtClean="0">
                <a:ln>
                  <a:noFill/>
                </a:ln>
                <a:solidFill>
                  <a:schemeClr val="tx1"/>
                </a:solidFill>
                <a:effectLst/>
                <a:latin typeface="Arial" pitchFamily="34" charset="0"/>
              </a:rPr>
              <a:t>Filósofo</a:t>
            </a:r>
            <a:r>
              <a:rPr kumimoji="0" lang="fr-FR" b="0" i="0" u="none" strike="noStrike" cap="none" normalizeH="0" baseline="0" dirty="0" smtClean="0">
                <a:ln>
                  <a:noFill/>
                </a:ln>
                <a:solidFill>
                  <a:schemeClr val="tx1"/>
                </a:solidFill>
                <a:effectLst/>
                <a:latin typeface="Arial" pitchFamily="34" charset="0"/>
              </a:rPr>
              <a:t> y </a:t>
            </a:r>
            <a:r>
              <a:rPr kumimoji="0" lang="fr-FR" b="0" i="0" u="none" strike="noStrike" cap="none" normalizeH="0" baseline="0" dirty="0" err="1" smtClean="0">
                <a:ln>
                  <a:noFill/>
                </a:ln>
                <a:solidFill>
                  <a:schemeClr val="tx1"/>
                </a:solidFill>
                <a:effectLst/>
                <a:latin typeface="Arial" pitchFamily="34" charset="0"/>
              </a:rPr>
              <a:t>escritor</a:t>
            </a:r>
            <a:r>
              <a:rPr kumimoji="0" lang="fr-FR" b="0" i="0" u="none" strike="noStrike" cap="none" normalizeH="0" baseline="0" dirty="0" smtClean="0">
                <a:ln>
                  <a:noFill/>
                </a:ln>
                <a:solidFill>
                  <a:schemeClr val="tx1"/>
                </a:solidFill>
                <a:effectLst/>
                <a:latin typeface="Arial" pitchFamily="34" charset="0"/>
              </a:rPr>
              <a:t> </a:t>
            </a:r>
            <a:r>
              <a:rPr kumimoji="0" lang="fr-FR" b="0" i="0" u="none" strike="noStrike" cap="none" normalizeH="0" baseline="0" dirty="0" err="1" smtClean="0">
                <a:ln>
                  <a:noFill/>
                </a:ln>
                <a:solidFill>
                  <a:schemeClr val="tx1"/>
                </a:solidFill>
                <a:effectLst/>
                <a:latin typeface="Arial" pitchFamily="34" charset="0"/>
              </a:rPr>
              <a:t>francés</a:t>
            </a:r>
            <a:r>
              <a:rPr kumimoji="0" lang="fr-FR" b="0" i="0" u="none" strike="noStrike" cap="none" normalizeH="0" baseline="0" dirty="0" smtClean="0">
                <a:ln>
                  <a:noFill/>
                </a:ln>
                <a:solidFill>
                  <a:schemeClr val="tx1"/>
                </a:solidFill>
                <a:effectLst/>
                <a:latin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2"/>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err="1" smtClean="0">
                <a:ln>
                  <a:noFill/>
                </a:ln>
                <a:solidFill>
                  <a:schemeClr val="tx2"/>
                </a:solidFill>
                <a:effectLst/>
                <a:latin typeface="Arial" pitchFamily="34" charset="0"/>
              </a:rPr>
              <a:t>Algún</a:t>
            </a:r>
            <a:r>
              <a:rPr kumimoji="0" lang="fr-FR" sz="2000" b="0" i="0" u="none" strike="noStrike" cap="none" normalizeH="0" baseline="0" dirty="0" smtClean="0">
                <a:ln>
                  <a:noFill/>
                </a:ln>
                <a:solidFill>
                  <a:schemeClr val="tx2"/>
                </a:solidFill>
                <a:effectLst/>
                <a:latin typeface="Arial" pitchFamily="34" charset="0"/>
              </a:rPr>
              <a:t> </a:t>
            </a:r>
            <a:r>
              <a:rPr kumimoji="0" lang="fr-FR" sz="2000" b="0" i="0" u="none" strike="noStrike" cap="none" normalizeH="0" baseline="0" dirty="0" err="1" smtClean="0">
                <a:ln>
                  <a:noFill/>
                </a:ln>
                <a:solidFill>
                  <a:schemeClr val="tx2"/>
                </a:solidFill>
                <a:effectLst/>
                <a:latin typeface="Arial" pitchFamily="34" charset="0"/>
              </a:rPr>
              <a:t>día</a:t>
            </a:r>
            <a:r>
              <a:rPr kumimoji="0" lang="fr-FR" sz="2000" b="0" i="0" u="none" strike="noStrike" cap="none" normalizeH="0" baseline="0" dirty="0" smtClean="0">
                <a:ln>
                  <a:noFill/>
                </a:ln>
                <a:solidFill>
                  <a:schemeClr val="tx2"/>
                </a:solidFill>
                <a:effectLst/>
                <a:latin typeface="Arial" pitchFamily="34" charset="0"/>
              </a:rPr>
              <a:t> en </a:t>
            </a:r>
            <a:r>
              <a:rPr kumimoji="0" lang="fr-FR" sz="2000" b="0" i="0" u="none" strike="noStrike" cap="none" normalizeH="0" baseline="0" dirty="0" err="1" smtClean="0">
                <a:ln>
                  <a:noFill/>
                </a:ln>
                <a:solidFill>
                  <a:schemeClr val="tx2"/>
                </a:solidFill>
                <a:effectLst/>
                <a:latin typeface="Arial" pitchFamily="34" charset="0"/>
              </a:rPr>
              <a:t>cualquier</a:t>
            </a:r>
            <a:r>
              <a:rPr kumimoji="0" lang="fr-FR" sz="2000" b="0" i="0" u="none" strike="noStrike" cap="none" normalizeH="0" baseline="0" dirty="0" smtClean="0">
                <a:ln>
                  <a:noFill/>
                </a:ln>
                <a:solidFill>
                  <a:schemeClr val="tx2"/>
                </a:solidFill>
                <a:effectLst/>
                <a:latin typeface="Arial" pitchFamily="34" charset="0"/>
              </a:rPr>
              <a:t> parte, en </a:t>
            </a:r>
            <a:r>
              <a:rPr kumimoji="0" lang="fr-FR" sz="2000" b="0" i="0" u="none" strike="noStrike" cap="none" normalizeH="0" baseline="0" dirty="0" err="1" smtClean="0">
                <a:ln>
                  <a:noFill/>
                </a:ln>
                <a:solidFill>
                  <a:schemeClr val="tx2"/>
                </a:solidFill>
                <a:effectLst/>
                <a:latin typeface="Arial" pitchFamily="34" charset="0"/>
              </a:rPr>
              <a:t>cualquier</a:t>
            </a:r>
            <a:r>
              <a:rPr kumimoji="0" lang="fr-FR" sz="2000" b="0" i="0" u="none" strike="noStrike" cap="none" normalizeH="0" baseline="0" dirty="0" smtClean="0">
                <a:ln>
                  <a:noFill/>
                </a:ln>
                <a:solidFill>
                  <a:schemeClr val="tx2"/>
                </a:solidFill>
                <a:effectLst/>
                <a:latin typeface="Arial" pitchFamily="34" charset="0"/>
              </a:rPr>
              <a:t> </a:t>
            </a:r>
            <a:r>
              <a:rPr kumimoji="0" lang="fr-FR" sz="2000" b="0" i="0" u="none" strike="noStrike" cap="none" normalizeH="0" baseline="0" dirty="0" err="1" smtClean="0">
                <a:ln>
                  <a:noFill/>
                </a:ln>
                <a:solidFill>
                  <a:schemeClr val="tx2"/>
                </a:solidFill>
                <a:effectLst/>
                <a:latin typeface="Arial" pitchFamily="34" charset="0"/>
              </a:rPr>
              <a:t>lugar</a:t>
            </a:r>
            <a:r>
              <a:rPr kumimoji="0" lang="fr-FR" sz="2000" b="0" i="0" u="none" strike="noStrike" cap="none" normalizeH="0" baseline="0" dirty="0" smtClean="0">
                <a:ln>
                  <a:noFill/>
                </a:ln>
                <a:solidFill>
                  <a:schemeClr val="tx2"/>
                </a:solidFill>
                <a:effectLst/>
                <a:latin typeface="Arial" pitchFamily="34" charset="0"/>
              </a:rPr>
              <a:t> </a:t>
            </a:r>
            <a:r>
              <a:rPr kumimoji="0" lang="fr-FR" sz="2000" b="0" i="0" u="none" strike="noStrike" cap="none" normalizeH="0" baseline="0" dirty="0" err="1" smtClean="0">
                <a:ln>
                  <a:noFill/>
                </a:ln>
                <a:solidFill>
                  <a:schemeClr val="tx2"/>
                </a:solidFill>
                <a:effectLst/>
                <a:latin typeface="Arial" pitchFamily="34" charset="0"/>
              </a:rPr>
              <a:t>indefectiblemente</a:t>
            </a:r>
            <a:r>
              <a:rPr kumimoji="0" lang="fr-FR" sz="2000" b="0" i="0" u="none" strike="noStrike" cap="none" normalizeH="0" baseline="0" dirty="0" smtClean="0">
                <a:ln>
                  <a:noFill/>
                </a:ln>
                <a:solidFill>
                  <a:schemeClr val="tx2"/>
                </a:solidFill>
                <a:effectLst/>
                <a:latin typeface="Arial" pitchFamily="34" charset="0"/>
              </a:rPr>
              <a:t> te </a:t>
            </a:r>
            <a:r>
              <a:rPr kumimoji="0" lang="fr-FR" sz="2000" b="0" i="0" u="none" strike="noStrike" cap="none" normalizeH="0" baseline="0" dirty="0" err="1" smtClean="0">
                <a:ln>
                  <a:noFill/>
                </a:ln>
                <a:solidFill>
                  <a:schemeClr val="tx2"/>
                </a:solidFill>
                <a:effectLst/>
                <a:latin typeface="Arial" pitchFamily="34" charset="0"/>
              </a:rPr>
              <a:t>encontrarás</a:t>
            </a:r>
            <a:r>
              <a:rPr kumimoji="0" lang="fr-FR" sz="2000" b="0" i="0" u="none" strike="noStrike" cap="none" normalizeH="0" baseline="0" dirty="0" smtClean="0">
                <a:ln>
                  <a:noFill/>
                </a:ln>
                <a:solidFill>
                  <a:schemeClr val="tx2"/>
                </a:solidFill>
                <a:effectLst/>
                <a:latin typeface="Arial" pitchFamily="34" charset="0"/>
              </a:rPr>
              <a:t> a ti </a:t>
            </a:r>
            <a:r>
              <a:rPr kumimoji="0" lang="fr-FR" sz="2000" b="0" i="0" u="none" strike="noStrike" cap="none" normalizeH="0" baseline="0" dirty="0" err="1" smtClean="0">
                <a:ln>
                  <a:noFill/>
                </a:ln>
                <a:solidFill>
                  <a:schemeClr val="tx2"/>
                </a:solidFill>
                <a:effectLst/>
                <a:latin typeface="Arial" pitchFamily="34" charset="0"/>
              </a:rPr>
              <a:t>mismo</a:t>
            </a:r>
            <a:r>
              <a:rPr kumimoji="0" lang="fr-FR" sz="2000" b="0" i="0" u="none" strike="noStrike" cap="none" normalizeH="0" baseline="0" dirty="0" smtClean="0">
                <a:ln>
                  <a:noFill/>
                </a:ln>
                <a:solidFill>
                  <a:schemeClr val="tx2"/>
                </a:solidFill>
                <a:effectLst/>
                <a:latin typeface="Arial" pitchFamily="34" charset="0"/>
              </a:rPr>
              <a:t>, y </a:t>
            </a:r>
            <a:r>
              <a:rPr kumimoji="0" lang="fr-FR" sz="2000" b="0" i="0" u="none" strike="noStrike" cap="none" normalizeH="0" baseline="0" dirty="0" err="1" smtClean="0">
                <a:ln>
                  <a:noFill/>
                </a:ln>
                <a:solidFill>
                  <a:schemeClr val="tx2"/>
                </a:solidFill>
                <a:effectLst/>
                <a:latin typeface="Arial" pitchFamily="34" charset="0"/>
              </a:rPr>
              <a:t>ésa</a:t>
            </a:r>
            <a:r>
              <a:rPr kumimoji="0" lang="fr-FR" sz="2000" b="0" i="0" u="none" strike="noStrike" cap="none" normalizeH="0" baseline="0" dirty="0" smtClean="0">
                <a:ln>
                  <a:noFill/>
                </a:ln>
                <a:solidFill>
                  <a:schemeClr val="tx2"/>
                </a:solidFill>
                <a:effectLst/>
                <a:latin typeface="Arial" pitchFamily="34" charset="0"/>
              </a:rPr>
              <a:t>, </a:t>
            </a:r>
            <a:r>
              <a:rPr kumimoji="0" lang="fr-FR" sz="2000" b="0" i="0" u="none" strike="noStrike" cap="none" normalizeH="0" baseline="0" dirty="0" err="1" smtClean="0">
                <a:ln>
                  <a:noFill/>
                </a:ln>
                <a:solidFill>
                  <a:schemeClr val="tx2"/>
                </a:solidFill>
                <a:effectLst/>
                <a:latin typeface="Arial" pitchFamily="34" charset="0"/>
              </a:rPr>
              <a:t>sólo</a:t>
            </a:r>
            <a:r>
              <a:rPr kumimoji="0" lang="fr-FR" sz="2000" b="0" i="0" u="none" strike="noStrike" cap="none" normalizeH="0" baseline="0" dirty="0" smtClean="0">
                <a:ln>
                  <a:noFill/>
                </a:ln>
                <a:solidFill>
                  <a:schemeClr val="tx2"/>
                </a:solidFill>
                <a:effectLst/>
                <a:latin typeface="Arial" pitchFamily="34" charset="0"/>
              </a:rPr>
              <a:t> </a:t>
            </a:r>
            <a:r>
              <a:rPr kumimoji="0" lang="fr-FR" sz="2000" b="0" i="0" u="none" strike="noStrike" cap="none" normalizeH="0" baseline="0" dirty="0" err="1" smtClean="0">
                <a:ln>
                  <a:noFill/>
                </a:ln>
                <a:solidFill>
                  <a:schemeClr val="tx2"/>
                </a:solidFill>
                <a:effectLst/>
                <a:latin typeface="Arial" pitchFamily="34" charset="0"/>
              </a:rPr>
              <a:t>ésa</a:t>
            </a:r>
            <a:r>
              <a:rPr kumimoji="0" lang="fr-FR" sz="2000" b="0" i="0" u="none" strike="noStrike" cap="none" normalizeH="0" baseline="0" dirty="0" smtClean="0">
                <a:ln>
                  <a:noFill/>
                </a:ln>
                <a:solidFill>
                  <a:schemeClr val="tx2"/>
                </a:solidFill>
                <a:effectLst/>
                <a:latin typeface="Arial" pitchFamily="34" charset="0"/>
              </a:rPr>
              <a:t>, </a:t>
            </a:r>
            <a:r>
              <a:rPr kumimoji="0" lang="fr-FR" sz="2000" b="0" i="0" u="none" strike="noStrike" cap="none" normalizeH="0" baseline="0" dirty="0" err="1" smtClean="0">
                <a:ln>
                  <a:noFill/>
                </a:ln>
                <a:solidFill>
                  <a:schemeClr val="tx2"/>
                </a:solidFill>
                <a:effectLst/>
                <a:latin typeface="Arial" pitchFamily="34" charset="0"/>
              </a:rPr>
              <a:t>puede</a:t>
            </a:r>
            <a:r>
              <a:rPr kumimoji="0" lang="fr-FR" sz="2000" b="0" i="0" u="none" strike="noStrike" cap="none" normalizeH="0" baseline="0" dirty="0" smtClean="0">
                <a:ln>
                  <a:noFill/>
                </a:ln>
                <a:solidFill>
                  <a:schemeClr val="tx2"/>
                </a:solidFill>
                <a:effectLst/>
                <a:latin typeface="Arial" pitchFamily="34" charset="0"/>
              </a:rPr>
              <a:t> </a:t>
            </a:r>
            <a:r>
              <a:rPr kumimoji="0" lang="fr-FR" sz="2000" b="0" i="0" u="none" strike="noStrike" cap="none" normalizeH="0" baseline="0" dirty="0" err="1" smtClean="0">
                <a:ln>
                  <a:noFill/>
                </a:ln>
                <a:solidFill>
                  <a:schemeClr val="tx2"/>
                </a:solidFill>
                <a:effectLst/>
                <a:latin typeface="Arial" pitchFamily="34" charset="0"/>
              </a:rPr>
              <a:t>ser</a:t>
            </a:r>
            <a:r>
              <a:rPr kumimoji="0" lang="fr-FR" sz="2000" b="0" i="0" u="none" strike="noStrike" cap="none" normalizeH="0" baseline="0" dirty="0" smtClean="0">
                <a:ln>
                  <a:noFill/>
                </a:ln>
                <a:solidFill>
                  <a:schemeClr val="tx2"/>
                </a:solidFill>
                <a:effectLst/>
                <a:latin typeface="Arial" pitchFamily="34" charset="0"/>
              </a:rPr>
              <a:t> la </a:t>
            </a:r>
            <a:r>
              <a:rPr kumimoji="0" lang="fr-FR" sz="2000" b="0" i="0" u="none" strike="noStrike" cap="none" normalizeH="0" baseline="0" dirty="0" err="1" smtClean="0">
                <a:ln>
                  <a:noFill/>
                </a:ln>
                <a:solidFill>
                  <a:schemeClr val="tx2"/>
                </a:solidFill>
                <a:effectLst/>
                <a:latin typeface="Arial" pitchFamily="34" charset="0"/>
              </a:rPr>
              <a:t>más</a:t>
            </a:r>
            <a:r>
              <a:rPr kumimoji="0" lang="fr-FR" sz="2000" b="0" i="0" u="none" strike="noStrike" cap="none" normalizeH="0" baseline="0" dirty="0" smtClean="0">
                <a:ln>
                  <a:noFill/>
                </a:ln>
                <a:solidFill>
                  <a:schemeClr val="tx2"/>
                </a:solidFill>
                <a:effectLst/>
                <a:latin typeface="Arial" pitchFamily="34" charset="0"/>
              </a:rPr>
              <a:t> </a:t>
            </a:r>
            <a:r>
              <a:rPr kumimoji="0" lang="fr-FR" sz="2000" b="0" i="0" u="none" strike="noStrike" cap="none" normalizeH="0" baseline="0" dirty="0" err="1" smtClean="0">
                <a:ln>
                  <a:noFill/>
                </a:ln>
                <a:solidFill>
                  <a:schemeClr val="tx2"/>
                </a:solidFill>
                <a:effectLst/>
                <a:latin typeface="Arial" pitchFamily="34" charset="0"/>
              </a:rPr>
              <a:t>feliz</a:t>
            </a:r>
            <a:r>
              <a:rPr kumimoji="0" lang="fr-FR" sz="2000" b="0" i="0" u="none" strike="noStrike" cap="none" normalizeH="0" baseline="0" dirty="0" smtClean="0">
                <a:ln>
                  <a:noFill/>
                </a:ln>
                <a:solidFill>
                  <a:schemeClr val="tx2"/>
                </a:solidFill>
                <a:effectLst/>
                <a:latin typeface="Arial" pitchFamily="34" charset="0"/>
              </a:rPr>
              <a:t> o la </a:t>
            </a:r>
            <a:r>
              <a:rPr kumimoji="0" lang="fr-FR" sz="2000" b="0" i="0" u="none" strike="noStrike" cap="none" normalizeH="0" baseline="0" dirty="0" err="1" smtClean="0">
                <a:ln>
                  <a:noFill/>
                </a:ln>
                <a:solidFill>
                  <a:schemeClr val="tx2"/>
                </a:solidFill>
                <a:effectLst/>
                <a:latin typeface="Arial" pitchFamily="34" charset="0"/>
              </a:rPr>
              <a:t>más</a:t>
            </a:r>
            <a:r>
              <a:rPr kumimoji="0" lang="fr-FR" sz="2000" b="0" i="0" u="none" strike="noStrike" cap="none" normalizeH="0" baseline="0" dirty="0" smtClean="0">
                <a:ln>
                  <a:noFill/>
                </a:ln>
                <a:solidFill>
                  <a:schemeClr val="tx2"/>
                </a:solidFill>
                <a:effectLst/>
                <a:latin typeface="Arial" pitchFamily="34" charset="0"/>
              </a:rPr>
              <a:t> </a:t>
            </a:r>
            <a:r>
              <a:rPr kumimoji="0" lang="fr-FR" sz="2000" b="0" i="0" u="none" strike="noStrike" cap="none" normalizeH="0" baseline="0" dirty="0" err="1" smtClean="0">
                <a:ln>
                  <a:noFill/>
                </a:ln>
                <a:solidFill>
                  <a:schemeClr val="tx2"/>
                </a:solidFill>
                <a:effectLst/>
                <a:latin typeface="Arial" pitchFamily="34" charset="0"/>
              </a:rPr>
              <a:t>amarga</a:t>
            </a:r>
            <a:r>
              <a:rPr kumimoji="0" lang="fr-FR" sz="2000" b="0" i="0" u="none" strike="noStrike" cap="none" normalizeH="0" baseline="0" dirty="0" smtClean="0">
                <a:ln>
                  <a:noFill/>
                </a:ln>
                <a:solidFill>
                  <a:schemeClr val="tx2"/>
                </a:solidFill>
                <a:effectLst/>
                <a:latin typeface="Arial" pitchFamily="34" charset="0"/>
              </a:rPr>
              <a:t> de tus </a:t>
            </a:r>
            <a:r>
              <a:rPr kumimoji="0" lang="fr-FR" sz="2000" b="0" i="0" u="none" strike="noStrike" cap="none" normalizeH="0" baseline="0" dirty="0" err="1" smtClean="0">
                <a:ln>
                  <a:noFill/>
                </a:ln>
                <a:solidFill>
                  <a:schemeClr val="tx2"/>
                </a:solidFill>
                <a:effectLst/>
                <a:latin typeface="Arial" pitchFamily="34" charset="0"/>
              </a:rPr>
              <a:t>horas</a:t>
            </a:r>
            <a:r>
              <a:rPr kumimoji="0" lang="fr-FR" sz="2000" b="0" i="0" u="none" strike="noStrike" cap="none" normalizeH="0" baseline="0" dirty="0" smtClean="0">
                <a:ln>
                  <a:noFill/>
                </a:ln>
                <a:solidFill>
                  <a:schemeClr val="tx2"/>
                </a:solidFill>
                <a:effectLst/>
                <a:latin typeface="Arial" pitchFamily="34" charset="0"/>
              </a:rPr>
              <a: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rPr>
              <a:t>Pablo Neruda (1904-1973) </a:t>
            </a:r>
            <a:r>
              <a:rPr kumimoji="0" lang="fr-FR" b="0" i="0" u="none" strike="noStrike" cap="none" normalizeH="0" baseline="0" dirty="0" err="1" smtClean="0">
                <a:ln>
                  <a:noFill/>
                </a:ln>
                <a:solidFill>
                  <a:schemeClr val="tx1"/>
                </a:solidFill>
                <a:effectLst/>
                <a:latin typeface="Arial" pitchFamily="34" charset="0"/>
              </a:rPr>
              <a:t>Poeta</a:t>
            </a:r>
            <a:r>
              <a:rPr kumimoji="0" lang="fr-FR" b="0" i="0" u="none" strike="noStrike" cap="none" normalizeH="0" baseline="0" dirty="0" smtClean="0">
                <a:ln>
                  <a:noFill/>
                </a:ln>
                <a:solidFill>
                  <a:schemeClr val="tx1"/>
                </a:solidFill>
                <a:effectLst/>
                <a:latin typeface="Arial" pitchFamily="34" charset="0"/>
              </a:rPr>
              <a:t> </a:t>
            </a:r>
            <a:r>
              <a:rPr kumimoji="0" lang="fr-FR" b="0" i="0" u="none" strike="noStrike" cap="none" normalizeH="0" baseline="0" dirty="0" err="1" smtClean="0">
                <a:ln>
                  <a:noFill/>
                </a:ln>
                <a:solidFill>
                  <a:schemeClr val="tx1"/>
                </a:solidFill>
                <a:effectLst/>
                <a:latin typeface="Arial" pitchFamily="34" charset="0"/>
              </a:rPr>
              <a:t>chileno</a:t>
            </a:r>
            <a:r>
              <a:rPr kumimoji="0" lang="fr-FR" b="0" i="0" u="none" strike="noStrike" cap="none" normalizeH="0" baseline="0" dirty="0" smtClean="0">
                <a:ln>
                  <a:noFill/>
                </a:ln>
                <a:solidFill>
                  <a:schemeClr val="tx1"/>
                </a:solidFill>
                <a:effectLst/>
                <a:latin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2"/>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2"/>
                </a:solidFill>
                <a:effectLst/>
                <a:latin typeface="Arial" pitchFamily="34" charset="0"/>
              </a:rPr>
              <a:t>La </a:t>
            </a:r>
            <a:r>
              <a:rPr kumimoji="0" lang="fr-FR" sz="2000" b="0" i="0" u="none" strike="noStrike" cap="none" normalizeH="0" baseline="0" dirty="0" err="1" smtClean="0">
                <a:ln>
                  <a:noFill/>
                </a:ln>
                <a:solidFill>
                  <a:schemeClr val="tx2"/>
                </a:solidFill>
                <a:effectLst/>
                <a:latin typeface="Arial" pitchFamily="34" charset="0"/>
              </a:rPr>
              <a:t>felicidad</a:t>
            </a:r>
            <a:r>
              <a:rPr kumimoji="0" lang="fr-FR" sz="2000" b="0" i="0" u="none" strike="noStrike" cap="none" normalizeH="0" baseline="0" dirty="0" smtClean="0">
                <a:ln>
                  <a:noFill/>
                </a:ln>
                <a:solidFill>
                  <a:schemeClr val="tx2"/>
                </a:solidFill>
                <a:effectLst/>
                <a:latin typeface="Arial" pitchFamily="34" charset="0"/>
              </a:rPr>
              <a:t> es </a:t>
            </a:r>
            <a:r>
              <a:rPr kumimoji="0" lang="fr-FR" sz="2000" b="0" i="0" u="none" strike="noStrike" cap="none" normalizeH="0" baseline="0" dirty="0" err="1" smtClean="0">
                <a:ln>
                  <a:noFill/>
                </a:ln>
                <a:solidFill>
                  <a:schemeClr val="tx2"/>
                </a:solidFill>
                <a:effectLst/>
                <a:latin typeface="Arial" pitchFamily="34" charset="0"/>
              </a:rPr>
              <a:t>interior</a:t>
            </a:r>
            <a:r>
              <a:rPr kumimoji="0" lang="fr-FR" sz="2000" b="0" i="0" u="none" strike="noStrike" cap="none" normalizeH="0" baseline="0" dirty="0" smtClean="0">
                <a:ln>
                  <a:noFill/>
                </a:ln>
                <a:solidFill>
                  <a:schemeClr val="tx2"/>
                </a:solidFill>
                <a:effectLst/>
                <a:latin typeface="Arial" pitchFamily="34" charset="0"/>
              </a:rPr>
              <a:t>, no </a:t>
            </a:r>
            <a:r>
              <a:rPr kumimoji="0" lang="fr-FR" sz="2000" b="0" i="0" u="none" strike="noStrike" cap="none" normalizeH="0" baseline="0" dirty="0" err="1" smtClean="0">
                <a:ln>
                  <a:noFill/>
                </a:ln>
                <a:solidFill>
                  <a:schemeClr val="tx2"/>
                </a:solidFill>
                <a:effectLst/>
                <a:latin typeface="Arial" pitchFamily="34" charset="0"/>
              </a:rPr>
              <a:t>exterior</a:t>
            </a:r>
            <a:r>
              <a:rPr kumimoji="0" lang="fr-FR" sz="2000" b="0" i="0" u="none" strike="noStrike" cap="none" normalizeH="0" baseline="0" dirty="0" smtClean="0">
                <a:ln>
                  <a:noFill/>
                </a:ln>
                <a:solidFill>
                  <a:schemeClr val="tx2"/>
                </a:solidFill>
                <a:effectLst/>
                <a:latin typeface="Arial" pitchFamily="34" charset="0"/>
              </a:rPr>
              <a:t>; </a:t>
            </a:r>
            <a:r>
              <a:rPr kumimoji="0" lang="fr-FR" sz="2000" b="0" i="0" u="none" strike="noStrike" cap="none" normalizeH="0" baseline="0" dirty="0" err="1" smtClean="0">
                <a:ln>
                  <a:noFill/>
                </a:ln>
                <a:solidFill>
                  <a:schemeClr val="tx2"/>
                </a:solidFill>
                <a:effectLst/>
                <a:latin typeface="Arial" pitchFamily="34" charset="0"/>
              </a:rPr>
              <a:t>por</a:t>
            </a:r>
            <a:r>
              <a:rPr kumimoji="0" lang="fr-FR" sz="2000" b="0" i="0" u="none" strike="noStrike" cap="none" normalizeH="0" baseline="0" dirty="0" smtClean="0">
                <a:ln>
                  <a:noFill/>
                </a:ln>
                <a:solidFill>
                  <a:schemeClr val="tx2"/>
                </a:solidFill>
                <a:effectLst/>
                <a:latin typeface="Arial" pitchFamily="34" charset="0"/>
              </a:rPr>
              <a:t> </a:t>
            </a:r>
            <a:r>
              <a:rPr kumimoji="0" lang="fr-FR" sz="2000" b="0" i="0" u="none" strike="noStrike" cap="none" normalizeH="0" baseline="0" dirty="0" err="1" smtClean="0">
                <a:ln>
                  <a:noFill/>
                </a:ln>
                <a:solidFill>
                  <a:schemeClr val="tx2"/>
                </a:solidFill>
                <a:effectLst/>
                <a:latin typeface="Arial" pitchFamily="34" charset="0"/>
              </a:rPr>
              <a:t>lo</a:t>
            </a:r>
            <a:r>
              <a:rPr kumimoji="0" lang="fr-FR" sz="2000" b="0" i="0" u="none" strike="noStrike" cap="none" normalizeH="0" baseline="0" dirty="0" smtClean="0">
                <a:ln>
                  <a:noFill/>
                </a:ln>
                <a:solidFill>
                  <a:schemeClr val="tx2"/>
                </a:solidFill>
                <a:effectLst/>
                <a:latin typeface="Arial" pitchFamily="34" charset="0"/>
              </a:rPr>
              <a:t> </a:t>
            </a:r>
            <a:r>
              <a:rPr kumimoji="0" lang="fr-FR" sz="2000" b="0" i="0" u="none" strike="noStrike" cap="none" normalizeH="0" baseline="0" dirty="0" err="1" smtClean="0">
                <a:ln>
                  <a:noFill/>
                </a:ln>
                <a:solidFill>
                  <a:schemeClr val="tx2"/>
                </a:solidFill>
                <a:effectLst/>
                <a:latin typeface="Arial" pitchFamily="34" charset="0"/>
              </a:rPr>
              <a:t>tanto</a:t>
            </a:r>
            <a:r>
              <a:rPr kumimoji="0" lang="fr-FR" sz="2000" b="0" i="0" u="none" strike="noStrike" cap="none" normalizeH="0" baseline="0" dirty="0" smtClean="0">
                <a:ln>
                  <a:noFill/>
                </a:ln>
                <a:solidFill>
                  <a:schemeClr val="tx2"/>
                </a:solidFill>
                <a:effectLst/>
                <a:latin typeface="Arial" pitchFamily="34" charset="0"/>
              </a:rPr>
              <a:t>, no </a:t>
            </a:r>
            <a:r>
              <a:rPr kumimoji="0" lang="fr-FR" sz="2000" b="0" i="0" u="none" strike="noStrike" cap="none" normalizeH="0" baseline="0" dirty="0" err="1" smtClean="0">
                <a:ln>
                  <a:noFill/>
                </a:ln>
                <a:solidFill>
                  <a:schemeClr val="tx2"/>
                </a:solidFill>
                <a:effectLst/>
                <a:latin typeface="Arial" pitchFamily="34" charset="0"/>
              </a:rPr>
              <a:t>depende</a:t>
            </a:r>
            <a:r>
              <a:rPr kumimoji="0" lang="fr-FR" sz="2000" b="0" i="0" u="none" strike="noStrike" cap="none" normalizeH="0" baseline="0" dirty="0" smtClean="0">
                <a:ln>
                  <a:noFill/>
                </a:ln>
                <a:solidFill>
                  <a:schemeClr val="tx2"/>
                </a:solidFill>
                <a:effectLst/>
                <a:latin typeface="Arial" pitchFamily="34" charset="0"/>
              </a:rPr>
              <a:t> de </a:t>
            </a:r>
            <a:r>
              <a:rPr kumimoji="0" lang="fr-FR" sz="2000" b="0" i="0" u="none" strike="noStrike" cap="none" normalizeH="0" baseline="0" dirty="0" err="1" smtClean="0">
                <a:ln>
                  <a:noFill/>
                </a:ln>
                <a:solidFill>
                  <a:schemeClr val="tx2"/>
                </a:solidFill>
                <a:effectLst/>
                <a:latin typeface="Arial" pitchFamily="34" charset="0"/>
              </a:rPr>
              <a:t>lo</a:t>
            </a:r>
            <a:r>
              <a:rPr kumimoji="0" lang="fr-FR" sz="2000" b="0" i="0" u="none" strike="noStrike" cap="none" normalizeH="0" baseline="0" dirty="0" smtClean="0">
                <a:ln>
                  <a:noFill/>
                </a:ln>
                <a:solidFill>
                  <a:schemeClr val="tx2"/>
                </a:solidFill>
                <a:effectLst/>
                <a:latin typeface="Arial" pitchFamily="34" charset="0"/>
              </a:rPr>
              <a:t> que </a:t>
            </a:r>
            <a:r>
              <a:rPr kumimoji="0" lang="fr-FR" sz="2000" b="0" i="0" u="none" strike="noStrike" cap="none" normalizeH="0" baseline="0" dirty="0" err="1" smtClean="0">
                <a:ln>
                  <a:noFill/>
                </a:ln>
                <a:solidFill>
                  <a:schemeClr val="tx2"/>
                </a:solidFill>
                <a:effectLst/>
                <a:latin typeface="Arial" pitchFamily="34" charset="0"/>
              </a:rPr>
              <a:t>tenemos</a:t>
            </a:r>
            <a:r>
              <a:rPr kumimoji="0" lang="fr-FR" sz="2000" b="0" i="0" u="none" strike="noStrike" cap="none" normalizeH="0" baseline="0" dirty="0" smtClean="0">
                <a:ln>
                  <a:noFill/>
                </a:ln>
                <a:solidFill>
                  <a:schemeClr val="tx2"/>
                </a:solidFill>
                <a:effectLst/>
                <a:latin typeface="Arial" pitchFamily="34" charset="0"/>
              </a:rPr>
              <a:t>, sino de </a:t>
            </a:r>
            <a:r>
              <a:rPr kumimoji="0" lang="fr-FR" sz="2000" b="0" i="0" u="none" strike="noStrike" cap="none" normalizeH="0" baseline="0" dirty="0" err="1" smtClean="0">
                <a:ln>
                  <a:noFill/>
                </a:ln>
                <a:solidFill>
                  <a:schemeClr val="tx2"/>
                </a:solidFill>
                <a:effectLst/>
                <a:latin typeface="Arial" pitchFamily="34" charset="0"/>
              </a:rPr>
              <a:t>lo</a:t>
            </a:r>
            <a:r>
              <a:rPr kumimoji="0" lang="fr-FR" sz="2000" b="0" i="0" u="none" strike="noStrike" cap="none" normalizeH="0" baseline="0" dirty="0" smtClean="0">
                <a:ln>
                  <a:noFill/>
                </a:ln>
                <a:solidFill>
                  <a:schemeClr val="tx2"/>
                </a:solidFill>
                <a:effectLst/>
                <a:latin typeface="Arial" pitchFamily="34" charset="0"/>
              </a:rPr>
              <a:t> que </a:t>
            </a:r>
            <a:r>
              <a:rPr kumimoji="0" lang="fr-FR" sz="2000" b="0" i="0" u="none" strike="noStrike" cap="none" normalizeH="0" baseline="0" dirty="0" err="1" smtClean="0">
                <a:ln>
                  <a:noFill/>
                </a:ln>
                <a:solidFill>
                  <a:schemeClr val="tx2"/>
                </a:solidFill>
                <a:effectLst/>
                <a:latin typeface="Arial" pitchFamily="34" charset="0"/>
              </a:rPr>
              <a:t>somos</a:t>
            </a:r>
            <a:r>
              <a:rPr kumimoji="0" lang="fr-FR" sz="2000" b="0" i="0" u="none" strike="noStrike" cap="none" normalizeH="0" baseline="0" dirty="0" smtClean="0">
                <a:ln>
                  <a:noFill/>
                </a:ln>
                <a:solidFill>
                  <a:schemeClr val="tx2"/>
                </a:solidFill>
                <a:effectLst/>
                <a:latin typeface="Arial" pitchFamily="34" charset="0"/>
              </a:rPr>
              <a: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rPr>
              <a:t>Henry Van Dyke (1852-1933) </a:t>
            </a:r>
            <a:r>
              <a:rPr kumimoji="0" lang="fr-FR" b="0" i="0" u="none" strike="noStrike" cap="none" normalizeH="0" baseline="0" dirty="0" err="1" smtClean="0">
                <a:ln>
                  <a:noFill/>
                </a:ln>
                <a:solidFill>
                  <a:schemeClr val="tx1"/>
                </a:solidFill>
                <a:effectLst/>
                <a:latin typeface="Arial" pitchFamily="34" charset="0"/>
              </a:rPr>
              <a:t>Escritor</a:t>
            </a:r>
            <a:r>
              <a:rPr kumimoji="0" lang="fr-FR" b="0" i="0" u="none" strike="noStrike" cap="none" normalizeH="0" baseline="0" dirty="0" smtClean="0">
                <a:ln>
                  <a:noFill/>
                </a:ln>
                <a:solidFill>
                  <a:schemeClr val="tx1"/>
                </a:solidFill>
                <a:effectLst/>
                <a:latin typeface="Arial" pitchFamily="34" charset="0"/>
              </a:rPr>
              <a:t> </a:t>
            </a:r>
            <a:r>
              <a:rPr kumimoji="0" lang="fr-FR" b="0" i="0" u="none" strike="noStrike" cap="none" normalizeH="0" baseline="0" dirty="0" err="1" smtClean="0">
                <a:ln>
                  <a:noFill/>
                </a:ln>
                <a:solidFill>
                  <a:schemeClr val="tx1"/>
                </a:solidFill>
                <a:effectLst/>
                <a:latin typeface="Arial" pitchFamily="34" charset="0"/>
              </a:rPr>
              <a:t>estadounidense</a:t>
            </a:r>
            <a:r>
              <a:rPr kumimoji="0" lang="fr-FR" b="0" i="0" u="none" strike="noStrike" cap="none" normalizeH="0" baseline="0" dirty="0" smtClean="0">
                <a:ln>
                  <a:noFill/>
                </a:ln>
                <a:solidFill>
                  <a:schemeClr val="tx1"/>
                </a:solidFill>
                <a:effectLst/>
                <a:latin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2"/>
                </a:solidFill>
                <a:effectLst/>
                <a:latin typeface="Arial" pitchFamily="34" charset="0"/>
              </a:rPr>
              <a:t/>
            </a:r>
            <a:br>
              <a:rPr kumimoji="0" lang="fr-FR" sz="2000" b="0" i="0" u="none" strike="noStrike" cap="none" normalizeH="0" baseline="0" dirty="0" smtClean="0">
                <a:ln>
                  <a:noFill/>
                </a:ln>
                <a:solidFill>
                  <a:schemeClr val="tx2"/>
                </a:solidFill>
                <a:effectLst/>
                <a:latin typeface="Arial" pitchFamily="34" charset="0"/>
              </a:rPr>
            </a:br>
            <a:r>
              <a:rPr kumimoji="0" lang="fr-FR" sz="2000" b="0" i="0" u="none" strike="noStrike" cap="none" normalizeH="0" baseline="0" dirty="0" smtClean="0">
                <a:ln>
                  <a:noFill/>
                </a:ln>
                <a:solidFill>
                  <a:schemeClr val="tx2"/>
                </a:solidFill>
                <a:effectLst/>
                <a:latin typeface="Arial" pitchFamily="34" charset="0"/>
              </a:rPr>
              <a:t>Mi </a:t>
            </a:r>
            <a:r>
              <a:rPr kumimoji="0" lang="fr-FR" sz="2000" b="0" i="0" u="none" strike="noStrike" cap="none" normalizeH="0" baseline="0" dirty="0" err="1" smtClean="0">
                <a:ln>
                  <a:noFill/>
                </a:ln>
                <a:solidFill>
                  <a:schemeClr val="tx2"/>
                </a:solidFill>
                <a:effectLst/>
                <a:latin typeface="Arial" pitchFamily="34" charset="0"/>
              </a:rPr>
              <a:t>felicidad</a:t>
            </a:r>
            <a:r>
              <a:rPr kumimoji="0" lang="fr-FR" sz="2000" b="0" i="0" u="none" strike="noStrike" cap="none" normalizeH="0" baseline="0" dirty="0" smtClean="0">
                <a:ln>
                  <a:noFill/>
                </a:ln>
                <a:solidFill>
                  <a:schemeClr val="tx2"/>
                </a:solidFill>
                <a:effectLst/>
                <a:latin typeface="Arial" pitchFamily="34" charset="0"/>
              </a:rPr>
              <a:t> consiste en que </a:t>
            </a:r>
            <a:r>
              <a:rPr kumimoji="0" lang="fr-FR" sz="2000" b="0" i="0" u="none" strike="noStrike" cap="none" normalizeH="0" baseline="0" dirty="0" err="1" smtClean="0">
                <a:ln>
                  <a:noFill/>
                </a:ln>
                <a:solidFill>
                  <a:schemeClr val="tx2"/>
                </a:solidFill>
                <a:effectLst/>
                <a:latin typeface="Arial" pitchFamily="34" charset="0"/>
              </a:rPr>
              <a:t>sé</a:t>
            </a:r>
            <a:r>
              <a:rPr kumimoji="0" lang="fr-FR" sz="2000" b="0" i="0" u="none" strike="noStrike" cap="none" normalizeH="0" baseline="0" dirty="0" smtClean="0">
                <a:ln>
                  <a:noFill/>
                </a:ln>
                <a:solidFill>
                  <a:schemeClr val="tx2"/>
                </a:solidFill>
                <a:effectLst/>
                <a:latin typeface="Arial" pitchFamily="34" charset="0"/>
              </a:rPr>
              <a:t> </a:t>
            </a:r>
            <a:r>
              <a:rPr kumimoji="0" lang="fr-FR" sz="2000" b="0" i="0" u="none" strike="noStrike" cap="none" normalizeH="0" baseline="0" dirty="0" err="1" smtClean="0">
                <a:ln>
                  <a:noFill/>
                </a:ln>
                <a:solidFill>
                  <a:schemeClr val="tx2"/>
                </a:solidFill>
                <a:effectLst/>
                <a:latin typeface="Arial" pitchFamily="34" charset="0"/>
              </a:rPr>
              <a:t>apreciar</a:t>
            </a:r>
            <a:r>
              <a:rPr kumimoji="0" lang="fr-FR" sz="2000" b="0" i="0" u="none" strike="noStrike" cap="none" normalizeH="0" baseline="0" dirty="0" smtClean="0">
                <a:ln>
                  <a:noFill/>
                </a:ln>
                <a:solidFill>
                  <a:schemeClr val="tx2"/>
                </a:solidFill>
                <a:effectLst/>
                <a:latin typeface="Arial" pitchFamily="34" charset="0"/>
              </a:rPr>
              <a:t> </a:t>
            </a:r>
            <a:r>
              <a:rPr kumimoji="0" lang="fr-FR" sz="2000" b="0" i="0" u="none" strike="noStrike" cap="none" normalizeH="0" baseline="0" dirty="0" err="1" smtClean="0">
                <a:ln>
                  <a:noFill/>
                </a:ln>
                <a:solidFill>
                  <a:schemeClr val="tx2"/>
                </a:solidFill>
                <a:effectLst/>
                <a:latin typeface="Arial" pitchFamily="34" charset="0"/>
              </a:rPr>
              <a:t>lo</a:t>
            </a:r>
            <a:r>
              <a:rPr kumimoji="0" lang="fr-FR" sz="2000" b="0" i="0" u="none" strike="noStrike" cap="none" normalizeH="0" baseline="0" dirty="0" smtClean="0">
                <a:ln>
                  <a:noFill/>
                </a:ln>
                <a:solidFill>
                  <a:schemeClr val="tx2"/>
                </a:solidFill>
                <a:effectLst/>
                <a:latin typeface="Arial" pitchFamily="34" charset="0"/>
              </a:rPr>
              <a:t> que </a:t>
            </a:r>
            <a:r>
              <a:rPr kumimoji="0" lang="fr-FR" sz="2000" b="0" i="0" u="none" strike="noStrike" cap="none" normalizeH="0" baseline="0" dirty="0" err="1" smtClean="0">
                <a:ln>
                  <a:noFill/>
                </a:ln>
                <a:solidFill>
                  <a:schemeClr val="tx2"/>
                </a:solidFill>
                <a:effectLst/>
                <a:latin typeface="Arial" pitchFamily="34" charset="0"/>
              </a:rPr>
              <a:t>tengo</a:t>
            </a:r>
            <a:r>
              <a:rPr kumimoji="0" lang="fr-FR" sz="2000" b="0" i="0" u="none" strike="noStrike" cap="none" normalizeH="0" baseline="0" dirty="0" smtClean="0">
                <a:ln>
                  <a:noFill/>
                </a:ln>
                <a:solidFill>
                  <a:schemeClr val="tx2"/>
                </a:solidFill>
                <a:effectLst/>
                <a:latin typeface="Arial" pitchFamily="34" charset="0"/>
              </a:rPr>
              <a:t> y no </a:t>
            </a:r>
            <a:r>
              <a:rPr kumimoji="0" lang="fr-FR" sz="2000" b="0" i="0" u="none" strike="noStrike" cap="none" normalizeH="0" baseline="0" dirty="0" err="1" smtClean="0">
                <a:ln>
                  <a:noFill/>
                </a:ln>
                <a:solidFill>
                  <a:schemeClr val="tx2"/>
                </a:solidFill>
                <a:effectLst/>
                <a:latin typeface="Arial" pitchFamily="34" charset="0"/>
              </a:rPr>
              <a:t>deseo</a:t>
            </a:r>
            <a:r>
              <a:rPr kumimoji="0" lang="fr-FR" sz="2000" b="0" i="0" u="none" strike="noStrike" cap="none" normalizeH="0" baseline="0" dirty="0" smtClean="0">
                <a:ln>
                  <a:noFill/>
                </a:ln>
                <a:solidFill>
                  <a:schemeClr val="tx2"/>
                </a:solidFill>
                <a:effectLst/>
                <a:latin typeface="Arial" pitchFamily="34" charset="0"/>
              </a:rPr>
              <a:t> con </a:t>
            </a:r>
            <a:r>
              <a:rPr kumimoji="0" lang="fr-FR" sz="2000" b="0" i="0" u="none" strike="noStrike" cap="none" normalizeH="0" baseline="0" dirty="0" err="1" smtClean="0">
                <a:ln>
                  <a:noFill/>
                </a:ln>
                <a:solidFill>
                  <a:schemeClr val="tx2"/>
                </a:solidFill>
                <a:effectLst/>
                <a:latin typeface="Arial" pitchFamily="34" charset="0"/>
              </a:rPr>
              <a:t>exceso</a:t>
            </a:r>
            <a:r>
              <a:rPr kumimoji="0" lang="fr-FR" sz="2000" b="0" i="0" u="none" strike="noStrike" cap="none" normalizeH="0" baseline="0" dirty="0" smtClean="0">
                <a:ln>
                  <a:noFill/>
                </a:ln>
                <a:solidFill>
                  <a:schemeClr val="tx2"/>
                </a:solidFill>
                <a:effectLst/>
                <a:latin typeface="Arial" pitchFamily="34" charset="0"/>
              </a:rPr>
              <a:t> </a:t>
            </a:r>
            <a:r>
              <a:rPr kumimoji="0" lang="fr-FR" sz="2000" b="0" i="0" u="none" strike="noStrike" cap="none" normalizeH="0" baseline="0" dirty="0" err="1" smtClean="0">
                <a:ln>
                  <a:noFill/>
                </a:ln>
                <a:solidFill>
                  <a:schemeClr val="tx2"/>
                </a:solidFill>
                <a:effectLst/>
                <a:latin typeface="Arial" pitchFamily="34" charset="0"/>
              </a:rPr>
              <a:t>lo</a:t>
            </a:r>
            <a:r>
              <a:rPr kumimoji="0" lang="fr-FR" sz="2000" b="0" i="0" u="none" strike="noStrike" cap="none" normalizeH="0" baseline="0" dirty="0" smtClean="0">
                <a:ln>
                  <a:noFill/>
                </a:ln>
                <a:solidFill>
                  <a:schemeClr val="tx2"/>
                </a:solidFill>
                <a:effectLst/>
                <a:latin typeface="Arial" pitchFamily="34" charset="0"/>
              </a:rPr>
              <a:t> que no </a:t>
            </a:r>
            <a:r>
              <a:rPr kumimoji="0" lang="fr-FR" sz="2000" b="0" i="0" u="none" strike="noStrike" cap="none" normalizeH="0" baseline="0" dirty="0" err="1" smtClean="0">
                <a:ln>
                  <a:noFill/>
                </a:ln>
                <a:solidFill>
                  <a:schemeClr val="tx2"/>
                </a:solidFill>
                <a:effectLst/>
                <a:latin typeface="Arial" pitchFamily="34" charset="0"/>
              </a:rPr>
              <a:t>tengo</a:t>
            </a:r>
            <a:r>
              <a:rPr kumimoji="0" lang="fr-FR" sz="2000" b="0" i="0" u="none" strike="noStrike" cap="none" normalizeH="0" baseline="0" dirty="0" smtClean="0">
                <a:ln>
                  <a:noFill/>
                </a:ln>
                <a:solidFill>
                  <a:schemeClr val="tx2"/>
                </a:solidFill>
                <a:effectLst/>
                <a:latin typeface="Arial" pitchFamily="34" charset="0"/>
              </a:rPr>
              <a:t>.</a:t>
            </a:r>
            <a:endParaRPr kumimoji="0" lang="fr-FR" sz="2000" b="0" i="0" u="none" strike="noStrike" cap="none" normalizeH="0" baseline="0" dirty="0" smtClean="0">
              <a:ln>
                <a:noFill/>
              </a:ln>
              <a:solidFill>
                <a:schemeClr val="tx1"/>
              </a:solidFill>
              <a:effectLst/>
              <a:latin typeface="Arial" pitchFamily="34" charset="0"/>
              <a:cs typeface="Arial" pitchFamily="34" charset="0"/>
              <a:hlinkClick r:id="rId3" tooltip="Enviar fras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err="1" smtClean="0">
                <a:ln>
                  <a:noFill/>
                </a:ln>
                <a:solidFill>
                  <a:schemeClr val="tx1"/>
                </a:solidFill>
                <a:effectLst/>
                <a:latin typeface="Arial" pitchFamily="34" charset="0"/>
              </a:rPr>
              <a:t>Leon</a:t>
            </a:r>
            <a:r>
              <a:rPr kumimoji="0" lang="fr-FR" b="0" i="0" u="none" strike="noStrike" cap="none" normalizeH="0" baseline="0" dirty="0" smtClean="0">
                <a:ln>
                  <a:noFill/>
                </a:ln>
                <a:solidFill>
                  <a:schemeClr val="tx1"/>
                </a:solidFill>
                <a:effectLst/>
                <a:latin typeface="Arial" pitchFamily="34" charset="0"/>
              </a:rPr>
              <a:t> </a:t>
            </a:r>
            <a:r>
              <a:rPr kumimoji="0" lang="fr-FR" b="0" i="0" u="none" strike="noStrike" cap="none" normalizeH="0" baseline="0" dirty="0" err="1" smtClean="0">
                <a:ln>
                  <a:noFill/>
                </a:ln>
                <a:solidFill>
                  <a:schemeClr val="tx1"/>
                </a:solidFill>
                <a:effectLst/>
                <a:latin typeface="Arial" pitchFamily="34" charset="0"/>
              </a:rPr>
              <a:t>Tolstoi</a:t>
            </a:r>
            <a:r>
              <a:rPr kumimoji="0" lang="fr-FR" b="0" i="0" u="none" strike="noStrike" cap="none" normalizeH="0" baseline="0" dirty="0" smtClean="0">
                <a:ln>
                  <a:noFill/>
                </a:ln>
                <a:solidFill>
                  <a:schemeClr val="tx1"/>
                </a:solidFill>
                <a:effectLst/>
                <a:latin typeface="Arial" pitchFamily="34" charset="0"/>
              </a:rPr>
              <a:t> (1828-1910) </a:t>
            </a:r>
            <a:r>
              <a:rPr kumimoji="0" lang="fr-FR" b="0" i="0" u="none" strike="noStrike" cap="none" normalizeH="0" baseline="0" dirty="0" err="1" smtClean="0">
                <a:ln>
                  <a:noFill/>
                </a:ln>
                <a:solidFill>
                  <a:schemeClr val="tx1"/>
                </a:solidFill>
                <a:effectLst/>
                <a:latin typeface="Arial" pitchFamily="34" charset="0"/>
              </a:rPr>
              <a:t>Escritor</a:t>
            </a:r>
            <a:r>
              <a:rPr kumimoji="0" lang="fr-FR" b="0" i="0" u="none" strike="noStrike" cap="none" normalizeH="0" baseline="0" dirty="0" smtClean="0">
                <a:ln>
                  <a:noFill/>
                </a:ln>
                <a:solidFill>
                  <a:schemeClr val="tx1"/>
                </a:solidFill>
                <a:effectLst/>
                <a:latin typeface="Arial" pitchFamily="34" charset="0"/>
              </a:rPr>
              <a:t> </a:t>
            </a:r>
            <a:r>
              <a:rPr kumimoji="0" lang="fr-FR" b="0" i="0" u="none" strike="noStrike" cap="none" normalizeH="0" baseline="0" dirty="0" err="1" smtClean="0">
                <a:ln>
                  <a:noFill/>
                </a:ln>
                <a:solidFill>
                  <a:schemeClr val="tx1"/>
                </a:solidFill>
                <a:effectLst/>
                <a:latin typeface="Arial" pitchFamily="34" charset="0"/>
              </a:rPr>
              <a:t>ruso</a:t>
            </a:r>
            <a:r>
              <a:rPr kumimoji="0" lang="fr-FR" b="0" i="0" u="none" strike="noStrike" cap="none" normalizeH="0" baseline="0" dirty="0" smtClean="0">
                <a:ln>
                  <a:noFill/>
                </a:ln>
                <a:solidFill>
                  <a:schemeClr val="tx1"/>
                </a:solidFill>
                <a:effectLst/>
                <a:latin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2"/>
                </a:solidFill>
                <a:effectLst/>
                <a:latin typeface="Arial" pitchFamily="34" charset="0"/>
              </a:rPr>
              <a:t/>
            </a:r>
            <a:br>
              <a:rPr kumimoji="0" lang="fr-FR" sz="2000" b="0" i="0" u="none" strike="noStrike" cap="none" normalizeH="0" baseline="0" dirty="0" smtClean="0">
                <a:ln>
                  <a:noFill/>
                </a:ln>
                <a:solidFill>
                  <a:schemeClr val="tx2"/>
                </a:solidFill>
                <a:effectLst/>
                <a:latin typeface="Arial" pitchFamily="34" charset="0"/>
              </a:rPr>
            </a:br>
            <a:r>
              <a:rPr kumimoji="0" lang="fr-FR" sz="2000" b="0" i="0" u="none" strike="noStrike" cap="none" normalizeH="0" baseline="0" dirty="0" smtClean="0">
                <a:ln>
                  <a:noFill/>
                </a:ln>
                <a:solidFill>
                  <a:schemeClr val="tx2"/>
                </a:solidFill>
                <a:effectLst/>
                <a:latin typeface="Arial" pitchFamily="34" charset="0"/>
              </a:rPr>
              <a:t>La </a:t>
            </a:r>
            <a:r>
              <a:rPr kumimoji="0" lang="fr-FR" sz="2000" b="0" i="0" u="none" strike="noStrike" cap="none" normalizeH="0" baseline="0" dirty="0" err="1" smtClean="0">
                <a:ln>
                  <a:noFill/>
                </a:ln>
                <a:solidFill>
                  <a:schemeClr val="tx2"/>
                </a:solidFill>
                <a:effectLst/>
                <a:latin typeface="Arial" pitchFamily="34" charset="0"/>
              </a:rPr>
              <a:t>felicidad</a:t>
            </a:r>
            <a:r>
              <a:rPr kumimoji="0" lang="fr-FR" sz="2000" b="0" i="0" u="none" strike="noStrike" cap="none" normalizeH="0" baseline="0" dirty="0" smtClean="0">
                <a:ln>
                  <a:noFill/>
                </a:ln>
                <a:solidFill>
                  <a:schemeClr val="tx2"/>
                </a:solidFill>
                <a:effectLst/>
                <a:latin typeface="Arial" pitchFamily="34" charset="0"/>
              </a:rPr>
              <a:t> es la </a:t>
            </a:r>
            <a:r>
              <a:rPr kumimoji="0" lang="fr-FR" sz="2000" b="0" i="0" u="none" strike="noStrike" cap="none" normalizeH="0" baseline="0" dirty="0" err="1" smtClean="0">
                <a:ln>
                  <a:noFill/>
                </a:ln>
                <a:solidFill>
                  <a:schemeClr val="tx2"/>
                </a:solidFill>
                <a:effectLst/>
                <a:latin typeface="Arial" pitchFamily="34" charset="0"/>
              </a:rPr>
              <a:t>certeza</a:t>
            </a:r>
            <a:r>
              <a:rPr kumimoji="0" lang="fr-FR" sz="2000" b="0" i="0" u="none" strike="noStrike" cap="none" normalizeH="0" baseline="0" dirty="0" smtClean="0">
                <a:ln>
                  <a:noFill/>
                </a:ln>
                <a:solidFill>
                  <a:schemeClr val="tx2"/>
                </a:solidFill>
                <a:effectLst/>
                <a:latin typeface="Arial" pitchFamily="34" charset="0"/>
              </a:rPr>
              <a:t> de no </a:t>
            </a:r>
            <a:r>
              <a:rPr kumimoji="0" lang="fr-FR" sz="2000" b="0" i="0" u="none" strike="noStrike" cap="none" normalizeH="0" baseline="0" dirty="0" err="1" smtClean="0">
                <a:ln>
                  <a:noFill/>
                </a:ln>
                <a:solidFill>
                  <a:schemeClr val="tx2"/>
                </a:solidFill>
                <a:effectLst/>
                <a:latin typeface="Arial" pitchFamily="34" charset="0"/>
              </a:rPr>
              <a:t>sentirse</a:t>
            </a:r>
            <a:r>
              <a:rPr kumimoji="0" lang="fr-FR" sz="2000" b="0" i="0" u="none" strike="noStrike" cap="none" normalizeH="0" baseline="0" dirty="0" smtClean="0">
                <a:ln>
                  <a:noFill/>
                </a:ln>
                <a:solidFill>
                  <a:schemeClr val="tx2"/>
                </a:solidFill>
                <a:effectLst/>
                <a:latin typeface="Arial" pitchFamily="34" charset="0"/>
              </a:rPr>
              <a:t> </a:t>
            </a:r>
            <a:r>
              <a:rPr kumimoji="0" lang="fr-FR" sz="2000" b="0" i="0" u="none" strike="noStrike" cap="none" normalizeH="0" baseline="0" dirty="0" err="1" smtClean="0">
                <a:ln>
                  <a:noFill/>
                </a:ln>
                <a:solidFill>
                  <a:schemeClr val="tx2"/>
                </a:solidFill>
                <a:effectLst/>
                <a:latin typeface="Arial" pitchFamily="34" charset="0"/>
              </a:rPr>
              <a:t>perdido</a:t>
            </a:r>
            <a:r>
              <a:rPr kumimoji="0" lang="fr-FR" sz="2000" b="0" i="0" u="none" strike="noStrike" cap="none" normalizeH="0" baseline="0" dirty="0" smtClean="0">
                <a:ln>
                  <a:noFill/>
                </a:ln>
                <a:solidFill>
                  <a:schemeClr val="tx2"/>
                </a:solidFill>
                <a:effectLst/>
                <a:latin typeface="Arial" pitchFamily="34" charset="0"/>
              </a:rPr>
              <a: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Arial" pitchFamily="34" charset="0"/>
              </a:rPr>
              <a:t>Jorge </a:t>
            </a:r>
            <a:r>
              <a:rPr kumimoji="0" lang="fr-FR" b="0" i="0" u="none" strike="noStrike" cap="none" normalizeH="0" baseline="0" dirty="0" err="1" smtClean="0">
                <a:ln>
                  <a:noFill/>
                </a:ln>
                <a:solidFill>
                  <a:schemeClr val="tx1"/>
                </a:solidFill>
                <a:effectLst/>
                <a:latin typeface="Arial" pitchFamily="34" charset="0"/>
              </a:rPr>
              <a:t>Bucay</a:t>
            </a:r>
            <a:r>
              <a:rPr kumimoji="0" lang="fr-FR" b="0" i="0" u="none" strike="noStrike" cap="none" normalizeH="0" baseline="0" dirty="0" smtClean="0">
                <a:ln>
                  <a:noFill/>
                </a:ln>
                <a:solidFill>
                  <a:schemeClr val="tx1"/>
                </a:solidFill>
                <a:effectLst/>
                <a:latin typeface="Arial" pitchFamily="34" charset="0"/>
              </a:rPr>
              <a:t> (1949-?) </a:t>
            </a:r>
            <a:r>
              <a:rPr kumimoji="0" lang="fr-FR" b="0" i="0" u="none" strike="noStrike" cap="none" normalizeH="0" baseline="0" dirty="0" err="1" smtClean="0">
                <a:ln>
                  <a:noFill/>
                </a:ln>
                <a:solidFill>
                  <a:schemeClr val="tx1"/>
                </a:solidFill>
                <a:effectLst/>
                <a:latin typeface="Arial" pitchFamily="34" charset="0"/>
              </a:rPr>
              <a:t>Escritor</a:t>
            </a:r>
            <a:r>
              <a:rPr kumimoji="0" lang="fr-FR" b="0" i="0" u="none" strike="noStrike" cap="none" normalizeH="0" baseline="0" dirty="0" smtClean="0">
                <a:ln>
                  <a:noFill/>
                </a:ln>
                <a:solidFill>
                  <a:schemeClr val="tx1"/>
                </a:solidFill>
                <a:effectLst/>
                <a:latin typeface="Arial" pitchFamily="34" charset="0"/>
              </a:rPr>
              <a:t> y </a:t>
            </a:r>
            <a:r>
              <a:rPr kumimoji="0" lang="fr-FR" b="0" i="0" u="none" strike="noStrike" cap="none" normalizeH="0" baseline="0" dirty="0" err="1" smtClean="0">
                <a:ln>
                  <a:noFill/>
                </a:ln>
                <a:solidFill>
                  <a:schemeClr val="tx1"/>
                </a:solidFill>
                <a:effectLst/>
                <a:latin typeface="Arial" pitchFamily="34" charset="0"/>
              </a:rPr>
              <a:t>psicoterapeuta</a:t>
            </a:r>
            <a:r>
              <a:rPr kumimoji="0" lang="fr-FR" b="0" i="0" u="none" strike="noStrike" cap="none" normalizeH="0" baseline="0" dirty="0" smtClean="0">
                <a:ln>
                  <a:noFill/>
                </a:ln>
                <a:solidFill>
                  <a:schemeClr val="tx1"/>
                </a:solidFill>
                <a:effectLst/>
                <a:latin typeface="Arial" pitchFamily="34" charset="0"/>
              </a:rPr>
              <a:t> </a:t>
            </a:r>
            <a:r>
              <a:rPr kumimoji="0" lang="fr-FR" b="0" i="0" u="none" strike="noStrike" cap="none" normalizeH="0" baseline="0" dirty="0" err="1" smtClean="0">
                <a:ln>
                  <a:noFill/>
                </a:ln>
                <a:solidFill>
                  <a:schemeClr val="tx1"/>
                </a:solidFill>
                <a:effectLst/>
                <a:latin typeface="Arial" pitchFamily="34" charset="0"/>
              </a:rPr>
              <a:t>argentino</a:t>
            </a:r>
            <a:r>
              <a:rPr kumimoji="0" lang="fr-FR" b="0" i="0" u="none" strike="noStrike" cap="none" normalizeH="0" baseline="0" dirty="0" smtClean="0">
                <a:ln>
                  <a:noFill/>
                </a:ln>
                <a:solidFill>
                  <a:schemeClr val="tx1"/>
                </a:solidFill>
                <a:effectLst/>
                <a:latin typeface="Arial" pitchFamily="34" charset="0"/>
              </a:rPr>
              <a:t>. </a:t>
            </a:r>
          </a:p>
        </p:txBody>
      </p:sp>
      <p:pic>
        <p:nvPicPr>
          <p:cNvPr id="1026" name="Picture 2" descr="Enviar frase">
            <a:hlinkClick r:id="rId4" tooltip="Enviar fras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7100888"/>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nviar frase">
            <a:hlinkClick r:id="rId6" tooltip="Enviar fras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5211763"/>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nviar frase">
            <a:hlinkClick r:id="rId7" tooltip="Enviar fras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3992563"/>
            <a:ext cx="152400" cy="1524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nviar frase">
            <a:hlinkClick r:id="rId8" tooltip="Enviar fras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433513"/>
            <a:ext cx="152400" cy="15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9306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48" y="2796090"/>
            <a:ext cx="5715000" cy="3657600"/>
          </a:xfrm>
          <a:prstGeom prst="rect">
            <a:avLst/>
          </a:prstGeom>
        </p:spPr>
      </p:pic>
      <p:sp>
        <p:nvSpPr>
          <p:cNvPr id="2" name="Rectangle 1"/>
          <p:cNvSpPr/>
          <p:nvPr/>
        </p:nvSpPr>
        <p:spPr>
          <a:xfrm>
            <a:off x="179512" y="206638"/>
            <a:ext cx="8568952" cy="2569934"/>
          </a:xfrm>
          <a:prstGeom prst="rect">
            <a:avLst/>
          </a:prstGeom>
        </p:spPr>
        <p:txBody>
          <a:bodyPr wrap="square">
            <a:spAutoFit/>
          </a:bodyPr>
          <a:lstStyle/>
          <a:p>
            <a:r>
              <a:rPr lang="es-ES_tradnl" sz="2300" dirty="0"/>
              <a:t>En </a:t>
            </a:r>
            <a:r>
              <a:rPr lang="es-ES_tradnl" sz="2300" b="1" i="1" dirty="0"/>
              <a:t>Bután</a:t>
            </a:r>
            <a:r>
              <a:rPr lang="es-ES_tradnl" sz="2300" dirty="0"/>
              <a:t>, una pequeña y montañosa nación budista del sur de Asia</a:t>
            </a:r>
            <a:r>
              <a:rPr lang="es-ES_tradnl" sz="2300" dirty="0" smtClean="0"/>
              <a:t>, </a:t>
            </a:r>
            <a:r>
              <a:rPr lang="es-ES_tradnl" sz="2300" dirty="0"/>
              <a:t>con unos 2 millones de habitantes, </a:t>
            </a:r>
            <a:r>
              <a:rPr lang="es-ES_tradnl" sz="2300" b="1" i="1" dirty="0"/>
              <a:t>la felicidad es la riqueza que se mide</a:t>
            </a:r>
            <a:r>
              <a:rPr lang="es-ES_tradnl" sz="2300" dirty="0"/>
              <a:t>. En efecto, se trata de un país, en donde la riqueza no es medida por las </a:t>
            </a:r>
            <a:r>
              <a:rPr lang="es-ES_tradnl" sz="2300" dirty="0" smtClean="0"/>
              <a:t>pertenencias, sino </a:t>
            </a:r>
            <a:r>
              <a:rPr lang="es-ES_tradnl" sz="2300" dirty="0"/>
              <a:t>más bien por el grado de </a:t>
            </a:r>
            <a:r>
              <a:rPr lang="es-ES_tradnl" sz="2300" dirty="0" smtClean="0"/>
              <a:t>felicidad.</a:t>
            </a:r>
            <a:r>
              <a:rPr lang="fr-FR" sz="2300" dirty="0"/>
              <a:t> </a:t>
            </a:r>
            <a:r>
              <a:rPr lang="fr-FR" sz="2300" dirty="0" smtClean="0"/>
              <a:t> </a:t>
            </a:r>
            <a:r>
              <a:rPr lang="es-ES_tradnl" sz="2300" dirty="0" smtClean="0"/>
              <a:t>De </a:t>
            </a:r>
            <a:r>
              <a:rPr lang="es-ES_tradnl" sz="2300" dirty="0"/>
              <a:t>hecho, en este país, el </a:t>
            </a:r>
            <a:r>
              <a:rPr lang="es-ES_tradnl" sz="2300" b="1" i="1" dirty="0"/>
              <a:t>Producto Interno Bruto (PIB)</a:t>
            </a:r>
            <a:r>
              <a:rPr lang="es-ES_tradnl" sz="2300" dirty="0"/>
              <a:t> que se maneja en todos los países de manera internacional, es </a:t>
            </a:r>
            <a:r>
              <a:rPr lang="es-ES_tradnl" sz="2300" dirty="0" err="1"/>
              <a:t>reemplazado</a:t>
            </a:r>
            <a:r>
              <a:rPr lang="es-ES_tradnl" sz="2300" dirty="0"/>
              <a:t> por la </a:t>
            </a:r>
            <a:r>
              <a:rPr lang="es-ES_tradnl" sz="2300" b="1" i="1" dirty="0"/>
              <a:t>Felicidad Nacional Bruta (FNB)</a:t>
            </a:r>
            <a:r>
              <a:rPr lang="es-ES_tradnl" sz="2300" dirty="0">
                <a:hlinkClick r:id="rId4"/>
              </a:rPr>
              <a:t>. </a:t>
            </a:r>
            <a:endParaRPr lang="fr-FR" sz="2300" dirty="0"/>
          </a:p>
        </p:txBody>
      </p:sp>
      <p:sp>
        <p:nvSpPr>
          <p:cNvPr id="7" name="Rectangle 6"/>
          <p:cNvSpPr/>
          <p:nvPr/>
        </p:nvSpPr>
        <p:spPr>
          <a:xfrm>
            <a:off x="174870" y="2856920"/>
            <a:ext cx="2956970" cy="3631763"/>
          </a:xfrm>
          <a:prstGeom prst="rect">
            <a:avLst/>
          </a:prstGeom>
        </p:spPr>
        <p:txBody>
          <a:bodyPr wrap="square">
            <a:spAutoFit/>
          </a:bodyPr>
          <a:lstStyle/>
          <a:p>
            <a:r>
              <a:rPr lang="es-ES_tradnl" sz="2300" dirty="0" smtClean="0"/>
              <a:t>En un estudio Bután, pese a su precariedad económica, resultó </a:t>
            </a:r>
            <a:r>
              <a:rPr lang="es-ES_tradnl" sz="2300" dirty="0"/>
              <a:t>ser el octavo más feliz de los 178 países estudiados (por detrás de Dinamarca, Suiza, Austria, Islandia, Bahamas, Finlandia y </a:t>
            </a:r>
            <a:r>
              <a:rPr lang="es-ES_tradnl" sz="2300" dirty="0" smtClean="0"/>
              <a:t>Suecia).</a:t>
            </a:r>
            <a:endParaRPr lang="fr-FR" sz="2300" dirty="0"/>
          </a:p>
        </p:txBody>
      </p:sp>
    </p:spTree>
    <p:extLst>
      <p:ext uri="{BB962C8B-B14F-4D97-AF65-F5344CB8AC3E}">
        <p14:creationId xmlns:p14="http://schemas.microsoft.com/office/powerpoint/2010/main" val="7649217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620688"/>
            <a:ext cx="5711825" cy="590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23528" y="2780928"/>
            <a:ext cx="3024336" cy="3970318"/>
          </a:xfrm>
          <a:prstGeom prst="rect">
            <a:avLst/>
          </a:prstGeom>
        </p:spPr>
        <p:txBody>
          <a:bodyPr wrap="square">
            <a:spAutoFit/>
          </a:bodyPr>
          <a:lstStyle/>
          <a:p>
            <a:r>
              <a:rPr lang="es-ES_tradnl" dirty="0"/>
              <a:t>El concepto butanés de la felicidad interior bruta se sostiene sobre cuatro pilares, que deben inspirar cada política del Gobierno. </a:t>
            </a:r>
            <a:r>
              <a:rPr lang="fr-FR" dirty="0"/>
              <a:t>Los </a:t>
            </a:r>
            <a:r>
              <a:rPr lang="fr-FR" dirty="0" err="1"/>
              <a:t>pilares</a:t>
            </a:r>
            <a:r>
              <a:rPr lang="fr-FR" dirty="0"/>
              <a:t> son: </a:t>
            </a:r>
          </a:p>
          <a:p>
            <a:pPr lvl="0"/>
            <a:r>
              <a:rPr lang="es-ES_tradnl" dirty="0"/>
              <a:t>1. Un desarrollo socioeconómico sostenible y equitativo. </a:t>
            </a:r>
            <a:endParaRPr lang="fr-FR" dirty="0"/>
          </a:p>
          <a:p>
            <a:pPr lvl="0"/>
            <a:r>
              <a:rPr lang="es-ES_tradnl" dirty="0"/>
              <a:t>2. La preservación y promoción de la cultura. </a:t>
            </a:r>
            <a:endParaRPr lang="fr-FR" dirty="0"/>
          </a:p>
          <a:p>
            <a:pPr lvl="0"/>
            <a:r>
              <a:rPr lang="es-ES_tradnl" dirty="0"/>
              <a:t>3. La conservación del medio ambiente. </a:t>
            </a:r>
            <a:endParaRPr lang="fr-FR" dirty="0"/>
          </a:p>
          <a:p>
            <a:pPr lvl="0"/>
            <a:r>
              <a:rPr lang="fr-FR" dirty="0"/>
              <a:t>4. El </a:t>
            </a:r>
            <a:r>
              <a:rPr lang="fr-FR" dirty="0" err="1"/>
              <a:t>buen</a:t>
            </a:r>
            <a:r>
              <a:rPr lang="fr-FR" dirty="0"/>
              <a:t> </a:t>
            </a:r>
            <a:r>
              <a:rPr lang="fr-FR" dirty="0" err="1"/>
              <a:t>gobierno</a:t>
            </a:r>
            <a:r>
              <a:rPr lang="fr-FR" dirty="0"/>
              <a:t>. </a:t>
            </a:r>
          </a:p>
        </p:txBody>
      </p:sp>
      <p:sp>
        <p:nvSpPr>
          <p:cNvPr id="2" name="Rectangle 1"/>
          <p:cNvSpPr/>
          <p:nvPr/>
        </p:nvSpPr>
        <p:spPr>
          <a:xfrm>
            <a:off x="288860" y="188640"/>
            <a:ext cx="4572000" cy="2554545"/>
          </a:xfrm>
          <a:prstGeom prst="rect">
            <a:avLst/>
          </a:prstGeom>
          <a:solidFill>
            <a:schemeClr val="bg1"/>
          </a:solidFill>
        </p:spPr>
        <p:txBody>
          <a:bodyPr>
            <a:spAutoFit/>
          </a:bodyPr>
          <a:lstStyle/>
          <a:p>
            <a:r>
              <a:rPr lang="es-ES_tradnl" sz="2000" dirty="0"/>
              <a:t>Bután cuenta con una población de poco más de 700.000 de habitantes, distribuidos en 47.000 km2 de territorio. La esperanza de vida promedio es de 61 años. Existen 20 médicos cada 100.000 personas, según un estudio de los años 90. Sólo el 58% de la población tiene acceso directo a agua potable.</a:t>
            </a:r>
            <a:endParaRPr lang="fr-FR" sz="2000" dirty="0"/>
          </a:p>
        </p:txBody>
      </p:sp>
    </p:spTree>
    <p:extLst>
      <p:ext uri="{BB962C8B-B14F-4D97-AF65-F5344CB8AC3E}">
        <p14:creationId xmlns:p14="http://schemas.microsoft.com/office/powerpoint/2010/main" val="7176138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1268760"/>
            <a:ext cx="5277966" cy="5172407"/>
          </a:xfrm>
          <a:prstGeom prst="rect">
            <a:avLst/>
          </a:prstGeom>
        </p:spPr>
      </p:pic>
      <p:sp>
        <p:nvSpPr>
          <p:cNvPr id="2" name="Rectangle 1"/>
          <p:cNvSpPr/>
          <p:nvPr/>
        </p:nvSpPr>
        <p:spPr>
          <a:xfrm>
            <a:off x="251520" y="260648"/>
            <a:ext cx="6071790" cy="523220"/>
          </a:xfrm>
          <a:prstGeom prst="rect">
            <a:avLst/>
          </a:prstGeom>
        </p:spPr>
        <p:txBody>
          <a:bodyPr wrap="none">
            <a:spAutoFit/>
          </a:bodyPr>
          <a:lstStyle/>
          <a:p>
            <a:r>
              <a:rPr lang="es-ES" sz="2800" b="1" dirty="0" smtClean="0"/>
              <a:t>La teoría </a:t>
            </a:r>
            <a:r>
              <a:rPr lang="es-ES" sz="2800" b="1" dirty="0"/>
              <a:t>de </a:t>
            </a:r>
            <a:r>
              <a:rPr lang="es-ES" sz="2800" b="1" dirty="0" smtClean="0"/>
              <a:t>motivaciones – de </a:t>
            </a:r>
            <a:r>
              <a:rPr lang="es-ES" sz="2800" b="1" dirty="0" err="1" smtClean="0"/>
              <a:t>Maslow</a:t>
            </a:r>
            <a:r>
              <a:rPr lang="es-ES" sz="2800" b="1" dirty="0" smtClean="0"/>
              <a:t> </a:t>
            </a:r>
            <a:endParaRPr lang="fr-FR" sz="2800" b="1" dirty="0"/>
          </a:p>
        </p:txBody>
      </p:sp>
    </p:spTree>
    <p:extLst>
      <p:ext uri="{BB962C8B-B14F-4D97-AF65-F5344CB8AC3E}">
        <p14:creationId xmlns:p14="http://schemas.microsoft.com/office/powerpoint/2010/main" val="5069263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268760"/>
            <a:ext cx="5715000" cy="5286375"/>
          </a:xfrm>
          <a:prstGeom prst="rect">
            <a:avLst/>
          </a:prstGeom>
        </p:spPr>
      </p:pic>
    </p:spTree>
    <p:extLst>
      <p:ext uri="{BB962C8B-B14F-4D97-AF65-F5344CB8AC3E}">
        <p14:creationId xmlns:p14="http://schemas.microsoft.com/office/powerpoint/2010/main" val="114444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391415"/>
            <a:ext cx="6272422" cy="5845897"/>
          </a:xfrm>
          <a:prstGeom prst="rect">
            <a:avLst/>
          </a:prstGeom>
        </p:spPr>
      </p:pic>
    </p:spTree>
    <p:extLst>
      <p:ext uri="{BB962C8B-B14F-4D97-AF65-F5344CB8AC3E}">
        <p14:creationId xmlns:p14="http://schemas.microsoft.com/office/powerpoint/2010/main" val="19497983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311" y="908720"/>
            <a:ext cx="3240360" cy="448750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35996649"/>
              </p:ext>
            </p:extLst>
          </p:nvPr>
        </p:nvGraphicFramePr>
        <p:xfrm>
          <a:off x="601343" y="260648"/>
          <a:ext cx="4762744" cy="5472608"/>
        </p:xfrm>
        <a:graphic>
          <a:graphicData uri="http://schemas.openxmlformats.org/drawingml/2006/table">
            <a:tbl>
              <a:tblPr firstRow="1" firstCol="1" bandRow="1">
                <a:tableStyleId>{5940675A-B579-460E-94D1-54222C63F5DA}</a:tableStyleId>
              </a:tblPr>
              <a:tblGrid>
                <a:gridCol w="1882425"/>
                <a:gridCol w="2880319"/>
              </a:tblGrid>
              <a:tr h="599845">
                <a:tc>
                  <a:txBody>
                    <a:bodyPr/>
                    <a:lstStyle/>
                    <a:p>
                      <a:pPr>
                        <a:lnSpc>
                          <a:spcPts val="1440"/>
                        </a:lnSpc>
                        <a:spcAft>
                          <a:spcPts val="1000"/>
                        </a:spcAft>
                      </a:pPr>
                      <a:r>
                        <a:rPr lang="fr-FR" sz="2400" dirty="0">
                          <a:effectLst/>
                        </a:rPr>
                        <a:t>Nombre</a:t>
                      </a:r>
                      <a:endParaRPr lang="fr-FR" sz="2400" dirty="0">
                        <a:effectLst/>
                        <a:latin typeface="Calibri"/>
                        <a:ea typeface="Calibri"/>
                        <a:cs typeface="Times New Roman"/>
                      </a:endParaRPr>
                    </a:p>
                  </a:txBody>
                  <a:tcPr marL="30480" marR="152400" marT="30480" marB="30480" anchor="ctr"/>
                </a:tc>
                <a:tc>
                  <a:txBody>
                    <a:bodyPr/>
                    <a:lstStyle/>
                    <a:p>
                      <a:pPr>
                        <a:lnSpc>
                          <a:spcPts val="1560"/>
                        </a:lnSpc>
                        <a:spcAft>
                          <a:spcPts val="1000"/>
                        </a:spcAft>
                      </a:pPr>
                      <a:r>
                        <a:rPr lang="fr-FR" sz="2400" u="none">
                          <a:effectLst/>
                        </a:rPr>
                        <a:t>Warren Edward Buffett.</a:t>
                      </a:r>
                      <a:endParaRPr lang="fr-FR" sz="2400" u="none">
                        <a:effectLst/>
                        <a:latin typeface="Calibri"/>
                        <a:ea typeface="Calibri"/>
                        <a:cs typeface="Times New Roman"/>
                      </a:endParaRPr>
                    </a:p>
                  </a:txBody>
                  <a:tcPr marL="30480" marR="30480" marT="30480" marB="30480" anchor="ctr"/>
                </a:tc>
              </a:tr>
              <a:tr h="1159510">
                <a:tc>
                  <a:txBody>
                    <a:bodyPr/>
                    <a:lstStyle/>
                    <a:p>
                      <a:pPr>
                        <a:lnSpc>
                          <a:spcPts val="1440"/>
                        </a:lnSpc>
                        <a:spcAft>
                          <a:spcPts val="1000"/>
                        </a:spcAft>
                      </a:pPr>
                      <a:r>
                        <a:rPr lang="fr-FR" sz="2400" dirty="0" err="1">
                          <a:effectLst/>
                        </a:rPr>
                        <a:t>Nacimiento</a:t>
                      </a:r>
                      <a:endParaRPr lang="fr-FR" sz="2400" dirty="0">
                        <a:effectLst/>
                        <a:latin typeface="Calibri"/>
                        <a:ea typeface="Calibri"/>
                        <a:cs typeface="Times New Roman"/>
                      </a:endParaRPr>
                    </a:p>
                  </a:txBody>
                  <a:tcPr marL="30480" marR="152400" marT="30480" marB="30480" anchor="ctr"/>
                </a:tc>
                <a:tc>
                  <a:txBody>
                    <a:bodyPr/>
                    <a:lstStyle/>
                    <a:p>
                      <a:pPr>
                        <a:lnSpc>
                          <a:spcPts val="1560"/>
                        </a:lnSpc>
                        <a:spcAft>
                          <a:spcPts val="1000"/>
                        </a:spcAft>
                      </a:pPr>
                      <a:r>
                        <a:rPr lang="es-ES_tradnl" sz="2400" u="none" dirty="0">
                          <a:effectLst/>
                        </a:rPr>
                        <a:t>30 de agosto de 1930, 82 años</a:t>
                      </a:r>
                      <a:br>
                        <a:rPr lang="es-ES_tradnl" sz="2400" u="none" dirty="0">
                          <a:effectLst/>
                        </a:rPr>
                      </a:br>
                      <a:r>
                        <a:rPr lang="es-ES_tradnl" sz="2400" u="none" dirty="0">
                          <a:effectLst/>
                        </a:rPr>
                        <a:t> Estados Unidos, Nebraska, Omaha</a:t>
                      </a:r>
                      <a:endParaRPr lang="fr-FR" sz="2400" u="none" dirty="0">
                        <a:effectLst/>
                        <a:latin typeface="Calibri"/>
                        <a:ea typeface="Calibri"/>
                        <a:cs typeface="Times New Roman"/>
                      </a:endParaRPr>
                    </a:p>
                  </a:txBody>
                  <a:tcPr marL="30480" marR="30480" marT="30480" marB="30480" anchor="ctr"/>
                </a:tc>
              </a:tr>
              <a:tr h="339043">
                <a:tc>
                  <a:txBody>
                    <a:bodyPr/>
                    <a:lstStyle/>
                    <a:p>
                      <a:pPr>
                        <a:lnSpc>
                          <a:spcPts val="1440"/>
                        </a:lnSpc>
                        <a:spcAft>
                          <a:spcPts val="1000"/>
                        </a:spcAft>
                      </a:pPr>
                      <a:r>
                        <a:rPr lang="fr-FR" sz="2400">
                          <a:effectLst/>
                        </a:rPr>
                        <a:t>Nacionalidad</a:t>
                      </a:r>
                      <a:endParaRPr lang="fr-FR" sz="2400">
                        <a:effectLst/>
                        <a:latin typeface="Calibri"/>
                        <a:ea typeface="Calibri"/>
                        <a:cs typeface="Times New Roman"/>
                      </a:endParaRPr>
                    </a:p>
                  </a:txBody>
                  <a:tcPr marL="30480" marR="152400" marT="30480" marB="30480" anchor="ctr"/>
                </a:tc>
                <a:tc>
                  <a:txBody>
                    <a:bodyPr/>
                    <a:lstStyle/>
                    <a:p>
                      <a:pPr>
                        <a:lnSpc>
                          <a:spcPts val="1560"/>
                        </a:lnSpc>
                        <a:spcAft>
                          <a:spcPts val="1000"/>
                        </a:spcAft>
                      </a:pPr>
                      <a:r>
                        <a:rPr lang="fr-FR" sz="2400" u="none" dirty="0" err="1">
                          <a:effectLst/>
                        </a:rPr>
                        <a:t>estadounidense</a:t>
                      </a:r>
                      <a:endParaRPr lang="fr-FR" sz="2400" u="none" dirty="0">
                        <a:effectLst/>
                        <a:latin typeface="Calibri"/>
                        <a:ea typeface="Calibri"/>
                        <a:cs typeface="Times New Roman"/>
                      </a:endParaRPr>
                    </a:p>
                  </a:txBody>
                  <a:tcPr marL="30480" marR="30480" marT="30480" marB="30480" anchor="ctr"/>
                </a:tc>
              </a:tr>
              <a:tr h="637906">
                <a:tc>
                  <a:txBody>
                    <a:bodyPr/>
                    <a:lstStyle/>
                    <a:p>
                      <a:pPr>
                        <a:lnSpc>
                          <a:spcPts val="1440"/>
                        </a:lnSpc>
                        <a:spcAft>
                          <a:spcPts val="1000"/>
                        </a:spcAft>
                      </a:pPr>
                      <a:r>
                        <a:rPr lang="fr-FR" sz="2400">
                          <a:effectLst/>
                        </a:rPr>
                        <a:t>Ocupación</a:t>
                      </a:r>
                      <a:endParaRPr lang="fr-FR" sz="2400">
                        <a:effectLst/>
                        <a:latin typeface="Calibri"/>
                        <a:ea typeface="Calibri"/>
                        <a:cs typeface="Times New Roman"/>
                      </a:endParaRPr>
                    </a:p>
                  </a:txBody>
                  <a:tcPr marL="30480" marR="152400" marT="30480" marB="30480" anchor="ctr"/>
                </a:tc>
                <a:tc>
                  <a:txBody>
                    <a:bodyPr/>
                    <a:lstStyle/>
                    <a:p>
                      <a:pPr>
                        <a:lnSpc>
                          <a:spcPts val="1560"/>
                        </a:lnSpc>
                        <a:spcAft>
                          <a:spcPts val="1000"/>
                        </a:spcAft>
                      </a:pPr>
                      <a:r>
                        <a:rPr lang="fr-FR" sz="2400" u="none" dirty="0" err="1">
                          <a:effectLst/>
                        </a:rPr>
                        <a:t>Empresario</a:t>
                      </a:r>
                      <a:r>
                        <a:rPr lang="fr-FR" sz="2400" u="none" dirty="0">
                          <a:effectLst/>
                        </a:rPr>
                        <a:t>, </a:t>
                      </a:r>
                      <a:r>
                        <a:rPr lang="fr-FR" sz="2400" u="none" dirty="0" err="1">
                          <a:effectLst/>
                        </a:rPr>
                        <a:t>inversionista</a:t>
                      </a:r>
                      <a:endParaRPr lang="fr-FR" sz="2400" u="none" dirty="0">
                        <a:effectLst/>
                        <a:latin typeface="Calibri"/>
                        <a:ea typeface="Calibri"/>
                        <a:cs typeface="Times New Roman"/>
                      </a:endParaRPr>
                    </a:p>
                  </a:txBody>
                  <a:tcPr marL="30480" marR="30480" marT="30480" marB="30480" anchor="ctr"/>
                </a:tc>
              </a:tr>
              <a:tr h="377104">
                <a:tc>
                  <a:txBody>
                    <a:bodyPr/>
                    <a:lstStyle/>
                    <a:p>
                      <a:pPr>
                        <a:lnSpc>
                          <a:spcPts val="1440"/>
                        </a:lnSpc>
                        <a:spcAft>
                          <a:spcPts val="1000"/>
                        </a:spcAft>
                      </a:pPr>
                      <a:r>
                        <a:rPr lang="fr-FR" sz="2400">
                          <a:effectLst/>
                        </a:rPr>
                        <a:t>Patrimonio</a:t>
                      </a:r>
                      <a:endParaRPr lang="fr-FR" sz="2400">
                        <a:effectLst/>
                        <a:latin typeface="Calibri"/>
                        <a:ea typeface="Calibri"/>
                        <a:cs typeface="Times New Roman"/>
                      </a:endParaRPr>
                    </a:p>
                  </a:txBody>
                  <a:tcPr marL="30480" marR="152400" marT="30480" marB="30480" anchor="ctr"/>
                </a:tc>
                <a:tc>
                  <a:txBody>
                    <a:bodyPr/>
                    <a:lstStyle/>
                    <a:p>
                      <a:pPr>
                        <a:lnSpc>
                          <a:spcPts val="1560"/>
                        </a:lnSpc>
                        <a:spcAft>
                          <a:spcPts val="1000"/>
                        </a:spcAft>
                      </a:pPr>
                      <a:r>
                        <a:rPr lang="fr-FR" sz="2400" u="none" dirty="0">
                          <a:effectLst/>
                        </a:rPr>
                        <a:t>44 mil </a:t>
                      </a:r>
                      <a:r>
                        <a:rPr lang="fr-FR" sz="2400" u="none" dirty="0" err="1" smtClean="0">
                          <a:effectLst/>
                        </a:rPr>
                        <a:t>millones</a:t>
                      </a:r>
                      <a:endParaRPr lang="fr-FR" sz="2400" u="none" dirty="0">
                        <a:effectLst/>
                        <a:latin typeface="Calibri"/>
                        <a:ea typeface="Calibri"/>
                        <a:cs typeface="Times New Roman"/>
                      </a:endParaRPr>
                    </a:p>
                  </a:txBody>
                  <a:tcPr marL="30480" marR="30480" marT="30480" marB="30480" anchor="ctr"/>
                </a:tc>
              </a:tr>
              <a:tr h="1159510">
                <a:tc>
                  <a:txBody>
                    <a:bodyPr/>
                    <a:lstStyle/>
                    <a:p>
                      <a:pPr>
                        <a:lnSpc>
                          <a:spcPts val="1440"/>
                        </a:lnSpc>
                        <a:spcAft>
                          <a:spcPts val="1000"/>
                        </a:spcAft>
                      </a:pPr>
                      <a:r>
                        <a:rPr lang="fr-FR" sz="2400">
                          <a:effectLst/>
                        </a:rPr>
                        <a:t>Cónyuge</a:t>
                      </a:r>
                      <a:endParaRPr lang="fr-FR" sz="2400">
                        <a:effectLst/>
                        <a:latin typeface="Calibri"/>
                        <a:ea typeface="Calibri"/>
                        <a:cs typeface="Times New Roman"/>
                      </a:endParaRPr>
                    </a:p>
                  </a:txBody>
                  <a:tcPr marL="30480" marR="152400" marT="30480" marB="30480" anchor="ctr"/>
                </a:tc>
                <a:tc>
                  <a:txBody>
                    <a:bodyPr/>
                    <a:lstStyle/>
                    <a:p>
                      <a:pPr>
                        <a:lnSpc>
                          <a:spcPts val="1560"/>
                        </a:lnSpc>
                        <a:spcAft>
                          <a:spcPts val="1000"/>
                        </a:spcAft>
                      </a:pPr>
                      <a:r>
                        <a:rPr lang="fr-FR" sz="2400" u="none" dirty="0">
                          <a:effectLst/>
                        </a:rPr>
                        <a:t>Susan Thompson (1952–2004)</a:t>
                      </a:r>
                      <a:br>
                        <a:rPr lang="fr-FR" sz="2400" u="none" dirty="0">
                          <a:effectLst/>
                        </a:rPr>
                      </a:br>
                      <a:r>
                        <a:rPr lang="fr-FR" sz="2400" u="none" dirty="0">
                          <a:effectLst/>
                        </a:rPr>
                        <a:t>Astrid </a:t>
                      </a:r>
                      <a:r>
                        <a:rPr lang="fr-FR" sz="2400" u="none" dirty="0" err="1">
                          <a:effectLst/>
                        </a:rPr>
                        <a:t>Menks</a:t>
                      </a:r>
                      <a:r>
                        <a:rPr lang="fr-FR" sz="2400" u="none" dirty="0">
                          <a:effectLst/>
                        </a:rPr>
                        <a:t> (2006–)</a:t>
                      </a:r>
                      <a:endParaRPr lang="fr-FR" sz="2400" u="none" dirty="0">
                        <a:effectLst/>
                        <a:latin typeface="Calibri"/>
                        <a:ea typeface="Calibri"/>
                        <a:cs typeface="Times New Roman"/>
                      </a:endParaRPr>
                    </a:p>
                  </a:txBody>
                  <a:tcPr marL="30480" marR="30480" marT="30480" marB="30480" anchor="ctr"/>
                </a:tc>
              </a:tr>
              <a:tr h="860647">
                <a:tc>
                  <a:txBody>
                    <a:bodyPr/>
                    <a:lstStyle/>
                    <a:p>
                      <a:pPr>
                        <a:lnSpc>
                          <a:spcPts val="1440"/>
                        </a:lnSpc>
                        <a:spcAft>
                          <a:spcPts val="1000"/>
                        </a:spcAft>
                      </a:pPr>
                      <a:r>
                        <a:rPr lang="fr-FR" sz="2400">
                          <a:effectLst/>
                        </a:rPr>
                        <a:t>Hijos</a:t>
                      </a:r>
                      <a:endParaRPr lang="fr-FR" sz="2400">
                        <a:effectLst/>
                        <a:latin typeface="Calibri"/>
                        <a:ea typeface="Calibri"/>
                        <a:cs typeface="Times New Roman"/>
                      </a:endParaRPr>
                    </a:p>
                  </a:txBody>
                  <a:tcPr marL="30480" marR="152400" marT="30480" marB="30480" anchor="ctr"/>
                </a:tc>
                <a:tc>
                  <a:txBody>
                    <a:bodyPr/>
                    <a:lstStyle/>
                    <a:p>
                      <a:pPr>
                        <a:lnSpc>
                          <a:spcPts val="1560"/>
                        </a:lnSpc>
                        <a:spcAft>
                          <a:spcPts val="1000"/>
                        </a:spcAft>
                      </a:pPr>
                      <a:r>
                        <a:rPr lang="en-GB" sz="2400" u="none" dirty="0">
                          <a:effectLst/>
                        </a:rPr>
                        <a:t>Susan Alice</a:t>
                      </a:r>
                      <a:br>
                        <a:rPr lang="en-GB" sz="2400" u="none" dirty="0">
                          <a:effectLst/>
                        </a:rPr>
                      </a:br>
                      <a:r>
                        <a:rPr lang="en-GB" sz="2400" u="none" dirty="0">
                          <a:effectLst/>
                        </a:rPr>
                        <a:t>Howard Graham</a:t>
                      </a:r>
                      <a:br>
                        <a:rPr lang="en-GB" sz="2400" u="none" dirty="0">
                          <a:effectLst/>
                        </a:rPr>
                      </a:br>
                      <a:r>
                        <a:rPr lang="en-GB" sz="2400" u="none" dirty="0">
                          <a:effectLst/>
                        </a:rPr>
                        <a:t>Peter Andrew</a:t>
                      </a:r>
                      <a:endParaRPr lang="fr-FR" sz="2400" u="none" dirty="0">
                        <a:effectLst/>
                        <a:latin typeface="Calibri"/>
                        <a:ea typeface="Calibri"/>
                        <a:cs typeface="Times New Roman"/>
                      </a:endParaRPr>
                    </a:p>
                  </a:txBody>
                  <a:tcPr marL="30480" marR="30480" marT="30480" marB="30480" anchor="ctr"/>
                </a:tc>
              </a:tr>
              <a:tr h="339043">
                <a:tc gridSpan="2">
                  <a:txBody>
                    <a:bodyPr/>
                    <a:lstStyle/>
                    <a:p>
                      <a:pPr algn="ctr">
                        <a:lnSpc>
                          <a:spcPts val="1560"/>
                        </a:lnSpc>
                        <a:spcAft>
                          <a:spcPts val="1000"/>
                        </a:spcAft>
                      </a:pPr>
                      <a:r>
                        <a:rPr lang="fr-FR" sz="2400" dirty="0" err="1">
                          <a:effectLst/>
                        </a:rPr>
                        <a:t>Firma</a:t>
                      </a:r>
                      <a:r>
                        <a:rPr lang="fr-FR" sz="2400" dirty="0">
                          <a:effectLst/>
                        </a:rPr>
                        <a:t> </a:t>
                      </a:r>
                      <a:endParaRPr lang="fr-FR" sz="2400" dirty="0">
                        <a:effectLst/>
                        <a:latin typeface="Calibri"/>
                        <a:ea typeface="Calibri"/>
                        <a:cs typeface="Times New Roman"/>
                      </a:endParaRPr>
                    </a:p>
                  </a:txBody>
                  <a:tcPr marL="30480" marR="30480" marT="30480" marB="30480" anchor="ctr"/>
                </a:tc>
                <a:tc hMerge="1">
                  <a:txBody>
                    <a:bodyPr/>
                    <a:lstStyle/>
                    <a:p>
                      <a:endParaRPr lang="fr-FR"/>
                    </a:p>
                  </a:txBody>
                  <a:tcPr/>
                </a:tc>
              </a:tr>
            </a:tbl>
          </a:graphicData>
        </a:graphic>
      </p:graphicFrame>
      <p:pic>
        <p:nvPicPr>
          <p:cNvPr id="10241" name="Picture 3" descr="Warren Buffett Signature.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5949280"/>
            <a:ext cx="3770601" cy="64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2045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4029052" cy="523220"/>
          </a:xfrm>
          <a:prstGeom prst="rect">
            <a:avLst/>
          </a:prstGeom>
        </p:spPr>
        <p:txBody>
          <a:bodyPr wrap="none">
            <a:spAutoFit/>
          </a:bodyPr>
          <a:lstStyle/>
          <a:p>
            <a:r>
              <a:rPr lang="fr-FR" sz="2800" b="1" dirty="0"/>
              <a:t>10 </a:t>
            </a:r>
            <a:r>
              <a:rPr lang="fr-FR" sz="2800" b="1" dirty="0" err="1" smtClean="0"/>
              <a:t>Factores</a:t>
            </a:r>
            <a:r>
              <a:rPr lang="fr-FR" sz="2800" b="1" dirty="0" smtClean="0"/>
              <a:t> </a:t>
            </a:r>
            <a:r>
              <a:rPr lang="fr-FR" sz="2800" b="1" dirty="0"/>
              <a:t>de la </a:t>
            </a:r>
            <a:r>
              <a:rPr lang="fr-FR" sz="2800" b="1" dirty="0" err="1"/>
              <a:t>felicidad</a:t>
            </a:r>
            <a:endParaRPr lang="fr-FR" sz="2800" b="1" dirty="0"/>
          </a:p>
        </p:txBody>
      </p:sp>
      <p:sp>
        <p:nvSpPr>
          <p:cNvPr id="5" name="Rectangle 4"/>
          <p:cNvSpPr/>
          <p:nvPr/>
        </p:nvSpPr>
        <p:spPr>
          <a:xfrm>
            <a:off x="179512" y="622811"/>
            <a:ext cx="8384214" cy="1938992"/>
          </a:xfrm>
          <a:prstGeom prst="rect">
            <a:avLst/>
          </a:prstGeom>
        </p:spPr>
        <p:txBody>
          <a:bodyPr wrap="square">
            <a:spAutoFit/>
          </a:bodyPr>
          <a:lstStyle/>
          <a:p>
            <a:r>
              <a:rPr lang="es-ES_tradnl" sz="2000" dirty="0"/>
              <a:t>Los hallazgos que realiza la ciencia nos ayudan a vivir mejor. Los investigadores llevan por lo menos 70 años estudiando a la gente feliz y a la que no lo es, y por fin creen haber identificado los factores que determinan esta condición. Aquí presentamos los 10 principales. Por cierto, los especialistas atribuyen a los genes un 50 por ciento del temperamento, y los demás factores conforman el resto.</a:t>
            </a:r>
            <a:endParaRPr lang="fr-FR" sz="2000" dirty="0"/>
          </a:p>
        </p:txBody>
      </p:sp>
      <p:sp>
        <p:nvSpPr>
          <p:cNvPr id="6" name="Rectangle 5"/>
          <p:cNvSpPr/>
          <p:nvPr/>
        </p:nvSpPr>
        <p:spPr>
          <a:xfrm>
            <a:off x="179512" y="2420888"/>
            <a:ext cx="8784976" cy="4401205"/>
          </a:xfrm>
          <a:prstGeom prst="rect">
            <a:avLst/>
          </a:prstGeom>
        </p:spPr>
        <p:txBody>
          <a:bodyPr wrap="square">
            <a:spAutoFit/>
          </a:bodyPr>
          <a:lstStyle/>
          <a:p>
            <a:r>
              <a:rPr lang="es-ES_tradnl" sz="2000" b="1" dirty="0"/>
              <a:t>1- Riqueza</a:t>
            </a:r>
            <a:endParaRPr lang="fr-FR" sz="2000" b="1" dirty="0"/>
          </a:p>
          <a:p>
            <a:r>
              <a:rPr lang="es-ES_tradnl" sz="2000" b="1" i="1" dirty="0"/>
              <a:t>El dinero contribuye a la felicidad hasta cierto punto, pero cuando uno cuenta con casa, vestido y sustento </a:t>
            </a:r>
            <a:r>
              <a:rPr lang="es-ES_tradnl" sz="2000" b="1" i="1" dirty="0" smtClean="0"/>
              <a:t> (o sea, una vez satisfechas las necesidades básicas) va </a:t>
            </a:r>
            <a:r>
              <a:rPr lang="es-ES_tradnl" sz="2000" b="1" i="1" dirty="0"/>
              <a:t>perdiendo importancia.</a:t>
            </a:r>
            <a:r>
              <a:rPr lang="es-ES_tradnl" sz="2000" dirty="0"/>
              <a:t> Los científicos han observado que, en general, la gente más rica es más feliz; sin embargo, la relación entre dinero y felicidad es compleja. En los últimos 50 años, el ingreso promedio aumentó mucho en los países industrializados, no así los niveles de felicidad. </a:t>
            </a:r>
            <a:r>
              <a:rPr lang="es-ES_tradnl" sz="2000" dirty="0" smtClean="0"/>
              <a:t/>
            </a:r>
            <a:br>
              <a:rPr lang="es-ES_tradnl" sz="2000" dirty="0" smtClean="0"/>
            </a:br>
            <a:r>
              <a:rPr lang="es-ES_tradnl" sz="2000" dirty="0" smtClean="0"/>
              <a:t/>
            </a:r>
            <a:br>
              <a:rPr lang="es-ES_tradnl" sz="2000" dirty="0" smtClean="0"/>
            </a:br>
            <a:r>
              <a:rPr lang="es-ES_tradnl" sz="2000" dirty="0" smtClean="0"/>
              <a:t/>
            </a:r>
            <a:br>
              <a:rPr lang="es-ES_tradnl" sz="2000" dirty="0" smtClean="0"/>
            </a:br>
            <a:r>
              <a:rPr lang="es-ES_tradnl" sz="2000" dirty="0" smtClean="0"/>
              <a:t/>
            </a:r>
            <a:br>
              <a:rPr lang="es-ES_tradnl" sz="2000" dirty="0" smtClean="0"/>
            </a:br>
            <a:r>
              <a:rPr lang="es-ES_tradnl" sz="2000" b="1" i="1" dirty="0" smtClean="0"/>
              <a:t>"</a:t>
            </a:r>
            <a:r>
              <a:rPr lang="es-ES_tradnl" sz="2000" b="1" i="1" dirty="0"/>
              <a:t>El dinero compra estatus, y éste hace que la gente se sienta mejor", </a:t>
            </a:r>
            <a:r>
              <a:rPr lang="es-ES_tradnl" sz="2000" dirty="0"/>
              <a:t>dice Andrew </a:t>
            </a:r>
            <a:r>
              <a:rPr lang="es-ES_tradnl" sz="2000" dirty="0" err="1"/>
              <a:t>Oswald</a:t>
            </a:r>
            <a:r>
              <a:rPr lang="es-ES_tradnl" sz="2000" dirty="0"/>
              <a:t>, economista de la Universidad de </a:t>
            </a:r>
            <a:r>
              <a:rPr lang="es-ES_tradnl" sz="2000" dirty="0" err="1"/>
              <a:t>Warwick</a:t>
            </a:r>
            <a:r>
              <a:rPr lang="es-ES_tradnl" sz="2000" dirty="0"/>
              <a:t>, en </a:t>
            </a:r>
            <a:r>
              <a:rPr lang="es-ES_tradnl" sz="2000" dirty="0" err="1"/>
              <a:t>Coventry</a:t>
            </a:r>
            <a:r>
              <a:rPr lang="es-ES_tradnl" sz="2000" dirty="0"/>
              <a:t>, Inglaterra. Esto explica por qué algunas personas que buscan estatus en otra forma (científicos y actores, por ejemplo) aceptan de buena gana empleos no muy bien pagados.</a:t>
            </a:r>
            <a:endParaRPr lang="fr-FR"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030" y="4365104"/>
            <a:ext cx="1537523" cy="1152128"/>
          </a:xfrm>
          <a:prstGeom prst="rect">
            <a:avLst/>
          </a:prstGeom>
        </p:spPr>
      </p:pic>
    </p:spTree>
    <p:extLst>
      <p:ext uri="{BB962C8B-B14F-4D97-AF65-F5344CB8AC3E}">
        <p14:creationId xmlns:p14="http://schemas.microsoft.com/office/powerpoint/2010/main" val="14835083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268894" y="548680"/>
            <a:ext cx="8424936"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Warren Edward </a:t>
            </a:r>
            <a:r>
              <a:rPr kumimoji="0" lang="es-ES" sz="2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Buffett</a:t>
            </a: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Nacido el 30 de agosto de 1930 en Omaha, Nebraska. Es un inversionista y empresario estadounidense. Es considerado como uno de los más grandes inversionistas en el mundo. Con una fortuna personal estimada en 52 mil millones de dólares, </a:t>
            </a:r>
            <a:r>
              <a:rPr kumimoji="0" lang="es-E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Forbes</a:t>
            </a: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lo designó como la persona más rica del mundo a partir del 11 de febrero de 2008.</a:t>
            </a:r>
            <a:r>
              <a:rPr kumimoji="0" lang="es-ES" sz="20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 2012 ocupa la cuarta posición según la clasificación de </a:t>
            </a:r>
            <a:r>
              <a:rPr kumimoji="0" lang="es-ES"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Forbes</a:t>
            </a: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(serie número 26) </a:t>
            </a:r>
            <a:r>
              <a:rPr lang="es-ES" sz="2000" dirty="0" smtClean="0">
                <a:latin typeface="Arial" pitchFamily="34" charset="0"/>
                <a:ea typeface="Times New Roman" pitchFamily="18"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Buffett</a:t>
            </a: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es conocido por su adhesión al valor de inversión y por su filosofía de austeridad personal, a pesar de su inmensa riqueza. Su sueldo anual en el año 2006 fue de aproximadamente 100.000 dólares, cifra que se encuentra en la parte baja de los salarios en comparación de otros altos ejecutivos de otras compañías con salarios más altos. Vive en la misma casa en el centro de Omaha que compró en 1958 por $ 31.500, en la actualidad tiene un valor de alrededor de $700.000.</a:t>
            </a:r>
            <a:endPar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Buffett</a:t>
            </a:r>
            <a:r>
              <a:rPr kumimoji="0" lang="es-E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también es un conocido filántropo. En 2006, anunció un plan para regalar su fortuna a la caridad; el 99% de ella irá a parar a la Fundación Bill y Melinda Gates. En 2007, fue incluido en la lista de la revista Time de las 100 personas más influyentes en el mundo. </a:t>
            </a:r>
            <a:endParaRPr kumimoji="0" lang="es-ES"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729184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565" y="608005"/>
            <a:ext cx="4234382" cy="5567991"/>
          </a:xfrm>
          <a:prstGeom prst="rect">
            <a:avLst/>
          </a:prstGeom>
        </p:spPr>
      </p:pic>
      <p:sp>
        <p:nvSpPr>
          <p:cNvPr id="3" name="Rectangle 2"/>
          <p:cNvSpPr/>
          <p:nvPr/>
        </p:nvSpPr>
        <p:spPr>
          <a:xfrm>
            <a:off x="4501460" y="476672"/>
            <a:ext cx="4679052" cy="6001643"/>
          </a:xfrm>
          <a:prstGeom prst="rect">
            <a:avLst/>
          </a:prstGeom>
        </p:spPr>
        <p:txBody>
          <a:bodyPr wrap="square">
            <a:spAutoFit/>
          </a:bodyPr>
          <a:lstStyle/>
          <a:p>
            <a:r>
              <a:rPr lang="es-ES_tradnl" sz="2400" b="1" dirty="0"/>
              <a:t>William Henry Gates </a:t>
            </a:r>
            <a:r>
              <a:rPr lang="es-ES_tradnl" sz="2400" b="1" dirty="0" smtClean="0"/>
              <a:t>III</a:t>
            </a:r>
            <a:r>
              <a:rPr lang="es-ES_tradnl" sz="2400" dirty="0" smtClean="0"/>
              <a:t>, mejor </a:t>
            </a:r>
            <a:r>
              <a:rPr lang="es-ES_tradnl" sz="2400" dirty="0"/>
              <a:t>conocido como </a:t>
            </a:r>
            <a:r>
              <a:rPr lang="es-ES_tradnl" sz="2400" b="1" dirty="0"/>
              <a:t>Bill Gates</a:t>
            </a:r>
            <a:r>
              <a:rPr lang="es-ES_tradnl" sz="2400" dirty="0"/>
              <a:t>, es un empresario y </a:t>
            </a:r>
            <a:r>
              <a:rPr lang="es-ES_tradnl" sz="2400" dirty="0" smtClean="0"/>
              <a:t>filántropo</a:t>
            </a:r>
            <a:r>
              <a:rPr lang="es-ES_tradnl" sz="2400" baseline="30000" dirty="0"/>
              <a:t> </a:t>
            </a:r>
            <a:r>
              <a:rPr lang="es-ES_tradnl" sz="2400" dirty="0" smtClean="0"/>
              <a:t>estadounidense</a:t>
            </a:r>
            <a:r>
              <a:rPr lang="es-ES_tradnl" sz="2400" dirty="0"/>
              <a:t>, cofundador de la empresa de software Microsoft</a:t>
            </a:r>
            <a:r>
              <a:rPr lang="es-ES_tradnl" sz="2400" dirty="0" smtClean="0"/>
              <a:t>.</a:t>
            </a:r>
            <a:endParaRPr lang="fr-FR" sz="2400" dirty="0"/>
          </a:p>
          <a:p>
            <a:r>
              <a:rPr lang="es-ES_tradnl" sz="2400" dirty="0"/>
              <a:t>Está casado con Melinda </a:t>
            </a:r>
            <a:r>
              <a:rPr lang="es-ES_tradnl" sz="2400" dirty="0" smtClean="0"/>
              <a:t>Gates,</a:t>
            </a:r>
            <a:r>
              <a:rPr lang="es-ES_tradnl" sz="2400" baseline="30000" dirty="0"/>
              <a:t> </a:t>
            </a:r>
            <a:r>
              <a:rPr lang="es-ES_tradnl" sz="2400" dirty="0" smtClean="0"/>
              <a:t>y </a:t>
            </a:r>
            <a:r>
              <a:rPr lang="es-ES_tradnl" sz="2400" dirty="0"/>
              <a:t>ambos ostentan el liderazgo de la Fundación Bill y Melinda Gates, dedicada a </a:t>
            </a:r>
            <a:r>
              <a:rPr lang="es-ES_tradnl" sz="2400" dirty="0" err="1"/>
              <a:t>reequilibrar</a:t>
            </a:r>
            <a:r>
              <a:rPr lang="es-ES_tradnl" sz="2400" dirty="0"/>
              <a:t> oportunidades en salud y educación a nivel local, especialmente en las regiones menos </a:t>
            </a:r>
            <a:r>
              <a:rPr lang="es-ES_tradnl" sz="2400" dirty="0" smtClean="0"/>
              <a:t>favorecidas. </a:t>
            </a:r>
            <a:r>
              <a:rPr lang="es-ES_tradnl" sz="2400" baseline="30000" dirty="0" smtClean="0"/>
              <a:t> </a:t>
            </a:r>
            <a:r>
              <a:rPr lang="es-ES_tradnl" sz="2400" dirty="0" smtClean="0"/>
              <a:t>Es </a:t>
            </a:r>
            <a:r>
              <a:rPr lang="es-ES_tradnl" sz="2400" dirty="0"/>
              <a:t>el segundo hombre más rico del mundo según la revista </a:t>
            </a:r>
            <a:r>
              <a:rPr lang="es-ES_tradnl" sz="2400" i="1" dirty="0"/>
              <a:t>Forbes</a:t>
            </a:r>
            <a:r>
              <a:rPr lang="es-ES_tradnl" sz="2400" dirty="0"/>
              <a:t> (2011) con una fortuna de 56 mil millones de dólares.</a:t>
            </a:r>
            <a:endParaRPr lang="fr-FR" sz="2400" dirty="0"/>
          </a:p>
        </p:txBody>
      </p:sp>
    </p:spTree>
    <p:extLst>
      <p:ext uri="{BB962C8B-B14F-4D97-AF65-F5344CB8AC3E}">
        <p14:creationId xmlns:p14="http://schemas.microsoft.com/office/powerpoint/2010/main" val="38052045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16632"/>
            <a:ext cx="8352928" cy="1015663"/>
          </a:xfrm>
          <a:prstGeom prst="rect">
            <a:avLst/>
          </a:prstGeom>
        </p:spPr>
        <p:txBody>
          <a:bodyPr wrap="square">
            <a:spAutoFit/>
          </a:bodyPr>
          <a:lstStyle/>
          <a:p>
            <a:r>
              <a:rPr lang="en-GB" sz="2000" b="1" dirty="0"/>
              <a:t>Los </a:t>
            </a:r>
            <a:r>
              <a:rPr lang="en-GB" sz="2000" b="1" dirty="0" err="1"/>
              <a:t>fubolistas</a:t>
            </a:r>
            <a:r>
              <a:rPr lang="en-GB" sz="2000" b="1" dirty="0"/>
              <a:t> y los </a:t>
            </a:r>
            <a:r>
              <a:rPr lang="en-GB" sz="2000" b="1" dirty="0" err="1"/>
              <a:t>grupos</a:t>
            </a:r>
            <a:r>
              <a:rPr lang="en-GB" sz="2000" b="1" dirty="0"/>
              <a:t> de </a:t>
            </a:r>
            <a:r>
              <a:rPr lang="en-GB" sz="2000" b="1" dirty="0" err="1"/>
              <a:t>música</a:t>
            </a:r>
            <a:r>
              <a:rPr lang="en-GB" sz="2000" b="1" dirty="0"/>
              <a:t> pop </a:t>
            </a:r>
            <a:r>
              <a:rPr lang="en-GB" sz="2000" b="1" dirty="0" err="1"/>
              <a:t>que</a:t>
            </a:r>
            <a:r>
              <a:rPr lang="en-GB" sz="2000" b="1" dirty="0"/>
              <a:t> </a:t>
            </a:r>
            <a:r>
              <a:rPr lang="en-GB" sz="2000" b="1" dirty="0" err="1"/>
              <a:t>ganan</a:t>
            </a:r>
            <a:r>
              <a:rPr lang="en-GB" sz="2000" b="1" dirty="0"/>
              <a:t> </a:t>
            </a:r>
            <a:r>
              <a:rPr lang="en-GB" sz="2000" b="1" dirty="0" err="1"/>
              <a:t>muchísimo</a:t>
            </a:r>
            <a:r>
              <a:rPr lang="en-GB" sz="2000" b="1" dirty="0"/>
              <a:t> </a:t>
            </a:r>
            <a:r>
              <a:rPr lang="en-GB" sz="2000" b="1" dirty="0" err="1"/>
              <a:t>dinero</a:t>
            </a:r>
            <a:r>
              <a:rPr lang="en-GB" sz="2000" b="1" dirty="0"/>
              <a:t> no son </a:t>
            </a:r>
            <a:r>
              <a:rPr lang="en-GB" sz="2000" b="1" dirty="0" err="1"/>
              <a:t>buenos</a:t>
            </a:r>
            <a:r>
              <a:rPr lang="en-GB" sz="2000" b="1" dirty="0"/>
              <a:t> </a:t>
            </a:r>
            <a:r>
              <a:rPr lang="en-GB" sz="2000" b="1" dirty="0" err="1"/>
              <a:t>modelos</a:t>
            </a:r>
            <a:r>
              <a:rPr lang="en-GB" sz="2000" b="1" dirty="0"/>
              <a:t> </a:t>
            </a:r>
            <a:r>
              <a:rPr lang="en-GB" sz="2000" b="1" dirty="0" err="1"/>
              <a:t>para</a:t>
            </a:r>
            <a:r>
              <a:rPr lang="en-GB" sz="2000" b="1" dirty="0"/>
              <a:t> la </a:t>
            </a:r>
            <a:r>
              <a:rPr lang="en-GB" sz="2000" b="1" dirty="0" err="1"/>
              <a:t>juventud</a:t>
            </a:r>
            <a:r>
              <a:rPr lang="en-GB" sz="2000" b="1" dirty="0"/>
              <a:t>.  </a:t>
            </a:r>
            <a:r>
              <a:rPr lang="en-GB" sz="2000" b="1" dirty="0">
                <a:cs typeface="Calibri"/>
              </a:rPr>
              <a:t>¿</a:t>
            </a:r>
            <a:r>
              <a:rPr lang="en-GB" sz="2000" b="1" dirty="0" err="1">
                <a:cs typeface="Calibri"/>
              </a:rPr>
              <a:t>Estás</a:t>
            </a:r>
            <a:r>
              <a:rPr lang="en-GB" sz="2000" b="1" dirty="0">
                <a:cs typeface="Calibri"/>
              </a:rPr>
              <a:t> de </a:t>
            </a:r>
            <a:r>
              <a:rPr lang="en-GB" sz="2000" b="1" dirty="0" err="1">
                <a:cs typeface="Calibri"/>
              </a:rPr>
              <a:t>acuerdo</a:t>
            </a:r>
            <a:r>
              <a:rPr lang="en-GB" sz="2000" b="1" dirty="0">
                <a:cs typeface="Calibri"/>
              </a:rPr>
              <a:t> o no? </a:t>
            </a:r>
            <a:r>
              <a:rPr lang="en-GB" sz="2000" b="1" dirty="0" err="1">
                <a:cs typeface="Calibri"/>
              </a:rPr>
              <a:t>Justifica</a:t>
            </a:r>
            <a:r>
              <a:rPr lang="en-GB" sz="2000" b="1" dirty="0">
                <a:cs typeface="Calibri"/>
              </a:rPr>
              <a:t> </a:t>
            </a:r>
            <a:r>
              <a:rPr lang="en-GB" sz="2000" b="1" dirty="0" err="1">
                <a:cs typeface="Calibri"/>
              </a:rPr>
              <a:t>tus</a:t>
            </a:r>
            <a:r>
              <a:rPr lang="en-GB" sz="2000" b="1" dirty="0">
                <a:cs typeface="Calibri"/>
              </a:rPr>
              <a:t> </a:t>
            </a:r>
            <a:r>
              <a:rPr lang="en-GB" sz="2000" b="1" dirty="0" err="1">
                <a:cs typeface="Calibri"/>
              </a:rPr>
              <a:t>opiniones</a:t>
            </a:r>
            <a:r>
              <a:rPr lang="en-GB" sz="2000" b="1" dirty="0">
                <a:cs typeface="Calibri"/>
              </a:rPr>
              <a:t>.</a:t>
            </a:r>
            <a:endParaRPr lang="en-GB" sz="2000" b="1" dirty="0"/>
          </a:p>
        </p:txBody>
      </p:sp>
      <p:graphicFrame>
        <p:nvGraphicFramePr>
          <p:cNvPr id="3" name="Table 2"/>
          <p:cNvGraphicFramePr>
            <a:graphicFrameLocks noGrp="1"/>
          </p:cNvGraphicFramePr>
          <p:nvPr>
            <p:extLst>
              <p:ext uri="{D42A27DB-BD31-4B8C-83A1-F6EECF244321}">
                <p14:modId xmlns:p14="http://schemas.microsoft.com/office/powerpoint/2010/main" val="1068985923"/>
              </p:ext>
            </p:extLst>
          </p:nvPr>
        </p:nvGraphicFramePr>
        <p:xfrm>
          <a:off x="323528" y="1124744"/>
          <a:ext cx="8424936" cy="5472608"/>
        </p:xfrm>
        <a:graphic>
          <a:graphicData uri="http://schemas.openxmlformats.org/drawingml/2006/table">
            <a:tbl>
              <a:tblPr firstRow="1" bandRow="1">
                <a:tableStyleId>{5940675A-B579-460E-94D1-54222C63F5DA}</a:tableStyleId>
              </a:tblPr>
              <a:tblGrid>
                <a:gridCol w="1872208"/>
                <a:gridCol w="6552728"/>
              </a:tblGrid>
              <a:tr h="1368152">
                <a:tc>
                  <a:txBody>
                    <a:bodyPr/>
                    <a:lstStyle/>
                    <a:p>
                      <a:r>
                        <a:rPr lang="en-GB" sz="2000" dirty="0" err="1" smtClean="0"/>
                        <a:t>Introducción</a:t>
                      </a:r>
                      <a:endParaRPr lang="en-GB" sz="2000" dirty="0" smtClean="0"/>
                    </a:p>
                    <a:p>
                      <a:endParaRPr lang="en-GB" sz="2000" dirty="0" smtClean="0"/>
                    </a:p>
                    <a:p>
                      <a:endParaRPr lang="fr-FR" sz="2000" dirty="0"/>
                    </a:p>
                  </a:txBody>
                  <a:tcPr/>
                </a:tc>
                <a:tc>
                  <a:txBody>
                    <a:bodyPr/>
                    <a:lstStyle/>
                    <a:p>
                      <a:endParaRPr lang="fr-FR" sz="2000" dirty="0"/>
                    </a:p>
                  </a:txBody>
                  <a:tcPr/>
                </a:tc>
              </a:tr>
              <a:tr h="1368152">
                <a:tc>
                  <a:txBody>
                    <a:bodyPr/>
                    <a:lstStyle/>
                    <a:p>
                      <a:r>
                        <a:rPr lang="en-GB" sz="2000" dirty="0" err="1" smtClean="0"/>
                        <a:t>Por</a:t>
                      </a:r>
                      <a:r>
                        <a:rPr lang="en-GB" sz="2000" dirty="0" smtClean="0"/>
                        <a:t> </a:t>
                      </a:r>
                      <a:r>
                        <a:rPr lang="en-GB" sz="2000" dirty="0" err="1" smtClean="0"/>
                        <a:t>una</a:t>
                      </a:r>
                      <a:r>
                        <a:rPr lang="en-GB" sz="2000" dirty="0" smtClean="0"/>
                        <a:t> parte…</a:t>
                      </a:r>
                    </a:p>
                    <a:p>
                      <a:endParaRPr lang="en-GB" sz="2000" dirty="0" smtClean="0"/>
                    </a:p>
                    <a:p>
                      <a:endParaRPr lang="fr-FR" sz="2000" dirty="0"/>
                    </a:p>
                  </a:txBody>
                  <a:tcPr/>
                </a:tc>
                <a:tc>
                  <a:txBody>
                    <a:bodyPr/>
                    <a:lstStyle/>
                    <a:p>
                      <a:endParaRPr lang="fr-FR" sz="2000" dirty="0"/>
                    </a:p>
                  </a:txBody>
                  <a:tcPr/>
                </a:tc>
              </a:tr>
              <a:tr h="1368152">
                <a:tc>
                  <a:txBody>
                    <a:bodyPr/>
                    <a:lstStyle/>
                    <a:p>
                      <a:r>
                        <a:rPr lang="en-GB" sz="2000" dirty="0" err="1" smtClean="0"/>
                        <a:t>Por</a:t>
                      </a:r>
                      <a:r>
                        <a:rPr lang="en-GB" sz="2000" dirty="0" smtClean="0"/>
                        <a:t> </a:t>
                      </a:r>
                      <a:r>
                        <a:rPr lang="en-GB" sz="2000" dirty="0" err="1" smtClean="0"/>
                        <a:t>otra</a:t>
                      </a:r>
                      <a:r>
                        <a:rPr lang="en-GB" sz="2000" dirty="0" smtClean="0"/>
                        <a:t> parte…</a:t>
                      </a:r>
                    </a:p>
                    <a:p>
                      <a:endParaRPr lang="en-GB" sz="2000" dirty="0" smtClean="0"/>
                    </a:p>
                    <a:p>
                      <a:endParaRPr lang="fr-FR" sz="2000" dirty="0"/>
                    </a:p>
                  </a:txBody>
                  <a:tcPr/>
                </a:tc>
                <a:tc>
                  <a:txBody>
                    <a:bodyPr/>
                    <a:lstStyle/>
                    <a:p>
                      <a:endParaRPr lang="fr-FR" sz="2000"/>
                    </a:p>
                  </a:txBody>
                  <a:tcPr/>
                </a:tc>
              </a:tr>
              <a:tr h="1368152">
                <a:tc>
                  <a:txBody>
                    <a:bodyPr/>
                    <a:lstStyle/>
                    <a:p>
                      <a:r>
                        <a:rPr lang="en-GB" sz="2000" dirty="0" err="1" smtClean="0"/>
                        <a:t>Conclusión</a:t>
                      </a:r>
                      <a:endParaRPr lang="en-GB" sz="2000" dirty="0" smtClean="0"/>
                    </a:p>
                    <a:p>
                      <a:endParaRPr lang="en-GB" sz="2000" dirty="0" smtClean="0"/>
                    </a:p>
                    <a:p>
                      <a:endParaRPr lang="fr-FR" sz="2000" dirty="0"/>
                    </a:p>
                  </a:txBody>
                  <a:tcPr/>
                </a:tc>
                <a:tc>
                  <a:txBody>
                    <a:bodyPr/>
                    <a:lstStyle/>
                    <a:p>
                      <a:endParaRPr lang="fr-FR" sz="2000" dirty="0"/>
                    </a:p>
                  </a:txBody>
                  <a:tcPr/>
                </a:tc>
              </a:tr>
            </a:tbl>
          </a:graphicData>
        </a:graphic>
      </p:graphicFrame>
    </p:spTree>
    <p:extLst>
      <p:ext uri="{BB962C8B-B14F-4D97-AF65-F5344CB8AC3E}">
        <p14:creationId xmlns:p14="http://schemas.microsoft.com/office/powerpoint/2010/main" val="11200434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352928" cy="584775"/>
          </a:xfrm>
          <a:prstGeom prst="rect">
            <a:avLst/>
          </a:prstGeom>
        </p:spPr>
        <p:txBody>
          <a:bodyPr wrap="square">
            <a:spAutoFit/>
          </a:bodyPr>
          <a:lstStyle/>
          <a:p>
            <a:r>
              <a:rPr lang="es-ES_tradnl" sz="3200" b="1" dirty="0" smtClean="0"/>
              <a:t>¿Es </a:t>
            </a:r>
            <a:r>
              <a:rPr lang="es-ES_tradnl" sz="3200" b="1" dirty="0"/>
              <a:t>mejor ser pobre y feliz o rico y triste?</a:t>
            </a:r>
            <a:endParaRPr lang="fr-FR" sz="3200" b="1" dirty="0"/>
          </a:p>
        </p:txBody>
      </p:sp>
      <p:graphicFrame>
        <p:nvGraphicFramePr>
          <p:cNvPr id="3" name="Table 2"/>
          <p:cNvGraphicFramePr>
            <a:graphicFrameLocks noGrp="1"/>
          </p:cNvGraphicFramePr>
          <p:nvPr>
            <p:extLst>
              <p:ext uri="{D42A27DB-BD31-4B8C-83A1-F6EECF244321}">
                <p14:modId xmlns:p14="http://schemas.microsoft.com/office/powerpoint/2010/main" val="2025937575"/>
              </p:ext>
            </p:extLst>
          </p:nvPr>
        </p:nvGraphicFramePr>
        <p:xfrm>
          <a:off x="323528" y="1124744"/>
          <a:ext cx="8424936" cy="5472608"/>
        </p:xfrm>
        <a:graphic>
          <a:graphicData uri="http://schemas.openxmlformats.org/drawingml/2006/table">
            <a:tbl>
              <a:tblPr firstRow="1" bandRow="1">
                <a:tableStyleId>{5940675A-B579-460E-94D1-54222C63F5DA}</a:tableStyleId>
              </a:tblPr>
              <a:tblGrid>
                <a:gridCol w="1872208"/>
                <a:gridCol w="6552728"/>
              </a:tblGrid>
              <a:tr h="1368152">
                <a:tc>
                  <a:txBody>
                    <a:bodyPr/>
                    <a:lstStyle/>
                    <a:p>
                      <a:r>
                        <a:rPr lang="en-GB" sz="2000" dirty="0" err="1" smtClean="0"/>
                        <a:t>Introducción</a:t>
                      </a:r>
                      <a:endParaRPr lang="en-GB" sz="2000" dirty="0" smtClean="0"/>
                    </a:p>
                    <a:p>
                      <a:endParaRPr lang="en-GB" sz="2000" dirty="0" smtClean="0"/>
                    </a:p>
                    <a:p>
                      <a:endParaRPr lang="fr-FR" sz="2000" dirty="0"/>
                    </a:p>
                  </a:txBody>
                  <a:tcPr/>
                </a:tc>
                <a:tc>
                  <a:txBody>
                    <a:bodyPr/>
                    <a:lstStyle/>
                    <a:p>
                      <a:endParaRPr lang="fr-FR" sz="2000" dirty="0"/>
                    </a:p>
                  </a:txBody>
                  <a:tcPr/>
                </a:tc>
              </a:tr>
              <a:tr h="1368152">
                <a:tc>
                  <a:txBody>
                    <a:bodyPr/>
                    <a:lstStyle/>
                    <a:p>
                      <a:r>
                        <a:rPr lang="en-GB" sz="2000" dirty="0" err="1" smtClean="0"/>
                        <a:t>Por</a:t>
                      </a:r>
                      <a:r>
                        <a:rPr lang="en-GB" sz="2000" dirty="0" smtClean="0"/>
                        <a:t> </a:t>
                      </a:r>
                      <a:r>
                        <a:rPr lang="en-GB" sz="2000" dirty="0" err="1" smtClean="0"/>
                        <a:t>una</a:t>
                      </a:r>
                      <a:r>
                        <a:rPr lang="en-GB" sz="2000" dirty="0" smtClean="0"/>
                        <a:t> parte…</a:t>
                      </a:r>
                    </a:p>
                    <a:p>
                      <a:endParaRPr lang="en-GB" sz="2000" dirty="0" smtClean="0"/>
                    </a:p>
                    <a:p>
                      <a:endParaRPr lang="fr-FR" sz="2000" dirty="0"/>
                    </a:p>
                  </a:txBody>
                  <a:tcPr/>
                </a:tc>
                <a:tc>
                  <a:txBody>
                    <a:bodyPr/>
                    <a:lstStyle/>
                    <a:p>
                      <a:endParaRPr lang="fr-FR" sz="2000" dirty="0"/>
                    </a:p>
                  </a:txBody>
                  <a:tcPr/>
                </a:tc>
              </a:tr>
              <a:tr h="1368152">
                <a:tc>
                  <a:txBody>
                    <a:bodyPr/>
                    <a:lstStyle/>
                    <a:p>
                      <a:r>
                        <a:rPr lang="en-GB" sz="2000" dirty="0" err="1" smtClean="0"/>
                        <a:t>Por</a:t>
                      </a:r>
                      <a:r>
                        <a:rPr lang="en-GB" sz="2000" dirty="0" smtClean="0"/>
                        <a:t> </a:t>
                      </a:r>
                      <a:r>
                        <a:rPr lang="en-GB" sz="2000" dirty="0" err="1" smtClean="0"/>
                        <a:t>otra</a:t>
                      </a:r>
                      <a:r>
                        <a:rPr lang="en-GB" sz="2000" dirty="0" smtClean="0"/>
                        <a:t> parte…</a:t>
                      </a:r>
                    </a:p>
                    <a:p>
                      <a:endParaRPr lang="en-GB" sz="2000" dirty="0" smtClean="0"/>
                    </a:p>
                    <a:p>
                      <a:endParaRPr lang="fr-FR" sz="2000" dirty="0"/>
                    </a:p>
                  </a:txBody>
                  <a:tcPr/>
                </a:tc>
                <a:tc>
                  <a:txBody>
                    <a:bodyPr/>
                    <a:lstStyle/>
                    <a:p>
                      <a:endParaRPr lang="fr-FR" sz="2000"/>
                    </a:p>
                  </a:txBody>
                  <a:tcPr/>
                </a:tc>
              </a:tr>
              <a:tr h="1368152">
                <a:tc>
                  <a:txBody>
                    <a:bodyPr/>
                    <a:lstStyle/>
                    <a:p>
                      <a:r>
                        <a:rPr lang="en-GB" sz="2000" dirty="0" err="1" smtClean="0"/>
                        <a:t>Conclusión</a:t>
                      </a:r>
                      <a:endParaRPr lang="en-GB" sz="2000" dirty="0" smtClean="0"/>
                    </a:p>
                    <a:p>
                      <a:endParaRPr lang="en-GB" sz="2000" dirty="0" smtClean="0"/>
                    </a:p>
                    <a:p>
                      <a:endParaRPr lang="fr-FR" sz="2000" dirty="0"/>
                    </a:p>
                  </a:txBody>
                  <a:tcPr/>
                </a:tc>
                <a:tc>
                  <a:txBody>
                    <a:bodyPr/>
                    <a:lstStyle/>
                    <a:p>
                      <a:endParaRPr lang="fr-FR" sz="2000" dirty="0"/>
                    </a:p>
                  </a:txBody>
                  <a:tcPr/>
                </a:tc>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116632"/>
            <a:ext cx="1208723" cy="906542"/>
          </a:xfrm>
          <a:prstGeom prst="rect">
            <a:avLst/>
          </a:prstGeom>
        </p:spPr>
      </p:pic>
    </p:spTree>
    <p:extLst>
      <p:ext uri="{BB962C8B-B14F-4D97-AF65-F5344CB8AC3E}">
        <p14:creationId xmlns:p14="http://schemas.microsoft.com/office/powerpoint/2010/main" val="770352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260648"/>
            <a:ext cx="8424936" cy="3539430"/>
          </a:xfrm>
          <a:prstGeom prst="rect">
            <a:avLst/>
          </a:prstGeom>
        </p:spPr>
        <p:txBody>
          <a:bodyPr wrap="square">
            <a:spAutoFit/>
          </a:bodyPr>
          <a:lstStyle/>
          <a:p>
            <a:r>
              <a:rPr lang="en-GB" sz="2800" b="1" dirty="0" smtClean="0"/>
              <a:t>2 – La </a:t>
            </a:r>
            <a:r>
              <a:rPr lang="en-GB" sz="2800" b="1" dirty="0" err="1" smtClean="0"/>
              <a:t>ambición</a:t>
            </a:r>
            <a:endParaRPr lang="fr-FR" sz="2800" b="1" dirty="0" smtClean="0"/>
          </a:p>
          <a:p>
            <a:r>
              <a:rPr lang="es-ES" sz="2800" b="1" i="1" dirty="0" smtClean="0"/>
              <a:t>La gente cuyas aspiraciones - no sólo de dinero, sino de amigos, familia, trabajo, salud, etc.- superan por mucho lo que ya tienen, tienden a ser menos felices que los que perciben una diferencia menor. </a:t>
            </a:r>
            <a:r>
              <a:rPr lang="es-ES" sz="2800" dirty="0" smtClean="0"/>
              <a:t>En vez de satisfacer nuestros deseos, muchos simplemente deseamos más. Al parecer, "la buena vida" se mantiene siempre fuera de nuestro alcance.</a:t>
            </a:r>
            <a:endParaRPr lang="es-ES" sz="28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3475064"/>
            <a:ext cx="3988210" cy="3053474"/>
          </a:xfrm>
          <a:prstGeom prst="rect">
            <a:avLst/>
          </a:prstGeom>
        </p:spPr>
      </p:pic>
    </p:spTree>
    <p:extLst>
      <p:ext uri="{BB962C8B-B14F-4D97-AF65-F5344CB8AC3E}">
        <p14:creationId xmlns:p14="http://schemas.microsoft.com/office/powerpoint/2010/main" val="988766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568952" cy="2954655"/>
          </a:xfrm>
          <a:prstGeom prst="rect">
            <a:avLst/>
          </a:prstGeom>
        </p:spPr>
        <p:txBody>
          <a:bodyPr wrap="square">
            <a:spAutoFit/>
          </a:bodyPr>
          <a:lstStyle/>
          <a:p>
            <a:r>
              <a:rPr lang="en-GB" sz="2400" b="1" dirty="0"/>
              <a:t>3</a:t>
            </a:r>
            <a:r>
              <a:rPr lang="en-GB" sz="2400" b="1" dirty="0" smtClean="0"/>
              <a:t> – La </a:t>
            </a:r>
            <a:r>
              <a:rPr lang="en-GB" sz="2400" b="1" dirty="0" err="1" smtClean="0"/>
              <a:t>inteligencia</a:t>
            </a:r>
            <a:endParaRPr lang="fr-FR" sz="2400" b="1" dirty="0" smtClean="0"/>
          </a:p>
          <a:p>
            <a:r>
              <a:rPr lang="es-ES" b="1" i="1" dirty="0" smtClean="0"/>
              <a:t>Todo indica que la inteligencia no influye en la dicha.</a:t>
            </a:r>
          </a:p>
          <a:p>
            <a:r>
              <a:rPr lang="es-ES" dirty="0" smtClean="0"/>
              <a:t>Esto sorprende a primera vista, ya que las personas sesudas suelen ganar más y los ricos tienden a ser más felices. </a:t>
            </a:r>
          </a:p>
          <a:p>
            <a:r>
              <a:rPr lang="es-ES" dirty="0" smtClean="0"/>
              <a:t>Algunos investigadores creen que </a:t>
            </a:r>
            <a:r>
              <a:rPr lang="es-ES" b="1" i="1" dirty="0" smtClean="0"/>
              <a:t>como los inteligentes tienen expectativas más altas, suelen trazarse metas muy ambiciosas.</a:t>
            </a:r>
            <a:r>
              <a:rPr lang="es-ES" dirty="0" smtClean="0"/>
              <a:t> "Al parecer, sacar una puntuación alta en una prueba de inteligencia -lo que implica tener un vocabulario amplio y agilidad mental- no tiene mucho que ver con la capacidad para llevarse bien con los demás", dice de </a:t>
            </a:r>
            <a:r>
              <a:rPr lang="es-ES" dirty="0" err="1" smtClean="0"/>
              <a:t>Diener</a:t>
            </a:r>
            <a:r>
              <a:rPr lang="es-ES" dirty="0" smtClean="0"/>
              <a:t>, psicólogo de la Universidad de Illinois, en </a:t>
            </a:r>
            <a:r>
              <a:rPr lang="es-ES" dirty="0" err="1" smtClean="0"/>
              <a:t>UrbanaChampaign</a:t>
            </a:r>
            <a:r>
              <a:rPr lang="es-ES" dirty="0" smtClean="0"/>
              <a:t>, quien </a:t>
            </a:r>
            <a:r>
              <a:rPr lang="es-ES" b="1" i="1" dirty="0" smtClean="0"/>
              <a:t>considera que la "inteligencia social" podría ser la clave de la verdadera felicidad.</a:t>
            </a:r>
            <a:endParaRPr lang="es-ES" b="1"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7364" y="3356992"/>
            <a:ext cx="3931915" cy="3355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617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764704"/>
            <a:ext cx="5832648" cy="5324535"/>
          </a:xfrm>
          <a:prstGeom prst="rect">
            <a:avLst/>
          </a:prstGeom>
        </p:spPr>
        <p:txBody>
          <a:bodyPr wrap="square">
            <a:spAutoFit/>
          </a:bodyPr>
          <a:lstStyle/>
          <a:p>
            <a:r>
              <a:rPr lang="en-GB" sz="2000" b="1" dirty="0" smtClean="0"/>
              <a:t>4 – La </a:t>
            </a:r>
            <a:r>
              <a:rPr lang="en-GB" sz="2000" b="1" dirty="0" err="1" smtClean="0"/>
              <a:t>genética</a:t>
            </a:r>
            <a:endParaRPr lang="fr-FR" sz="2000" b="1" dirty="0" smtClean="0"/>
          </a:p>
          <a:p>
            <a:r>
              <a:rPr lang="es-ES" sz="2000" b="1" i="1" dirty="0" smtClean="0"/>
              <a:t>¿Es innata la felicidad? </a:t>
            </a:r>
            <a:r>
              <a:rPr lang="es-ES" sz="2000" dirty="0" smtClean="0"/>
              <a:t>David </a:t>
            </a:r>
            <a:r>
              <a:rPr lang="es-ES" sz="2000" dirty="0" err="1" smtClean="0"/>
              <a:t>Lykken</a:t>
            </a:r>
            <a:r>
              <a:rPr lang="es-ES" sz="2000" dirty="0" smtClean="0"/>
              <a:t>, genetista </a:t>
            </a:r>
            <a:r>
              <a:rPr lang="es-ES" sz="2000" dirty="0" err="1" smtClean="0"/>
              <a:t>conductural</a:t>
            </a:r>
            <a:r>
              <a:rPr lang="es-ES" sz="2000" dirty="0" smtClean="0"/>
              <a:t> y profesor de psicología de la Universidad de Minnesota, en Minneapolis, cree que </a:t>
            </a:r>
            <a:r>
              <a:rPr lang="es-ES" sz="2000" b="1" i="1" dirty="0" smtClean="0"/>
              <a:t>la mitad de nuestra sensación de bienestar depende de lo que estamos viviendo en determinado momento, y la otra mitad de un nivel fijo de felicidad que está determinado genéticamente.</a:t>
            </a:r>
            <a:r>
              <a:rPr lang="es-ES" sz="2000" dirty="0" smtClean="0"/>
              <a:t> "Aunque nuestro nivel fijo de felicidad esté determinado en gran parte por los genes", explica </a:t>
            </a:r>
            <a:r>
              <a:rPr lang="es-ES" sz="2000" dirty="0" err="1" smtClean="0"/>
              <a:t>Lykken</a:t>
            </a:r>
            <a:r>
              <a:rPr lang="es-ES" sz="2000" dirty="0" smtClean="0"/>
              <a:t>, "depende de nuestro buen juicio y preparación -o de los de nuestros padres- que se traduzca en alegría o en insatisfacción".</a:t>
            </a:r>
          </a:p>
          <a:p>
            <a:r>
              <a:rPr lang="es-ES" sz="2000" dirty="0" err="1" smtClean="0"/>
              <a:t>Lykken</a:t>
            </a:r>
            <a:r>
              <a:rPr lang="es-ES" sz="2000" dirty="0" smtClean="0"/>
              <a:t> descubrió que </a:t>
            </a:r>
            <a:r>
              <a:rPr lang="es-ES" sz="2000" b="1" i="1" dirty="0" smtClean="0"/>
              <a:t>la variación genética representa entre 44 y 55 por ciento de la diferencia entre niveles de felicidad. Ni el ingreso, ni el estado civil, ni la fe, ni la educación representan más de un tres por ciento.</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2827" y="1844824"/>
            <a:ext cx="2388096" cy="2388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210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836712"/>
            <a:ext cx="4608512" cy="4770537"/>
          </a:xfrm>
          <a:prstGeom prst="rect">
            <a:avLst/>
          </a:prstGeom>
        </p:spPr>
        <p:txBody>
          <a:bodyPr wrap="square">
            <a:spAutoFit/>
          </a:bodyPr>
          <a:lstStyle/>
          <a:p>
            <a:r>
              <a:rPr lang="en-GB" sz="2400" b="1" dirty="0" smtClean="0"/>
              <a:t>5– La </a:t>
            </a:r>
            <a:r>
              <a:rPr lang="en-GB" sz="2400" b="1" dirty="0" err="1" smtClean="0"/>
              <a:t>belleza</a:t>
            </a:r>
            <a:endParaRPr lang="fr-FR" sz="2400" b="1" dirty="0" smtClean="0"/>
          </a:p>
          <a:p>
            <a:r>
              <a:rPr lang="es-ES" sz="2000" b="1" i="1" dirty="0" smtClean="0"/>
              <a:t>El rumor es cierto: la gente bella es más feliz. </a:t>
            </a:r>
            <a:r>
              <a:rPr lang="es-ES" sz="2000" dirty="0" smtClean="0"/>
              <a:t>Cuando de </a:t>
            </a:r>
            <a:r>
              <a:rPr lang="es-ES" sz="2000" dirty="0" err="1" smtClean="0"/>
              <a:t>Diener</a:t>
            </a:r>
            <a:r>
              <a:rPr lang="es-ES" sz="2000" dirty="0" smtClean="0"/>
              <a:t> pidió a unas personas que evaluaran su propio aspecto físico, observó un "efecto leve pero positivo del atractivo físico en el bienestar subjetivo".</a:t>
            </a:r>
          </a:p>
          <a:p>
            <a:r>
              <a:rPr lang="es-ES" sz="2000" dirty="0" smtClean="0"/>
              <a:t>La explicación quizá sea que la vida es más benévola con los guapos. O tal vez se trate de algo más sutil. Los rostros más atractivos son muy </a:t>
            </a:r>
            <a:r>
              <a:rPr lang="es-ES" sz="2000" dirty="0" err="1" smtClean="0"/>
              <a:t>siméticos</a:t>
            </a:r>
            <a:r>
              <a:rPr lang="es-ES" sz="2000" dirty="0" smtClean="0"/>
              <a:t>, y hay pruebas de que la simetría es señal de buenos genes y un sistema inmunitario saludable. Entonces, la gente hermosa quizá sea más feliz porque es más sana.</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4258" y="1052736"/>
            <a:ext cx="3256789" cy="488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0794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280920" cy="1384995"/>
          </a:xfrm>
          <a:prstGeom prst="rect">
            <a:avLst/>
          </a:prstGeom>
        </p:spPr>
        <p:txBody>
          <a:bodyPr wrap="square">
            <a:spAutoFit/>
          </a:bodyPr>
          <a:lstStyle/>
          <a:p>
            <a:r>
              <a:rPr lang="en-GB" sz="2400" b="1" dirty="0"/>
              <a:t>6</a:t>
            </a:r>
            <a:r>
              <a:rPr lang="en-GB" sz="2400" b="1" dirty="0" smtClean="0"/>
              <a:t>– La </a:t>
            </a:r>
            <a:r>
              <a:rPr lang="en-GB" sz="2400" b="1" dirty="0" err="1" smtClean="0"/>
              <a:t>amistad</a:t>
            </a:r>
            <a:endParaRPr lang="fr-FR" sz="2400" b="1" dirty="0" smtClean="0"/>
          </a:p>
          <a:p>
            <a:r>
              <a:rPr lang="es-ES" sz="2000" b="1" i="1" dirty="0" smtClean="0"/>
              <a:t>Las relaciones sociales parecer tener un papel importante en la felicidad</a:t>
            </a:r>
            <a:r>
              <a:rPr lang="es-ES" sz="2000" dirty="0" smtClean="0"/>
              <a:t>.  Aun los que viven en estado de miseria pueden ser más felices de lo que uno creería porque </a:t>
            </a:r>
            <a:r>
              <a:rPr lang="es-ES" sz="2000" b="1" i="1" dirty="0" smtClean="0"/>
              <a:t>sacan provecho del apoyo social</a:t>
            </a:r>
            <a:r>
              <a:rPr lang="es-ES" sz="2000" dirty="0" smtClean="0"/>
              <a:t>.  </a:t>
            </a:r>
            <a:endParaRPr lang="es-E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060848"/>
            <a:ext cx="3744416" cy="440730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8922" y="2348880"/>
            <a:ext cx="3810000" cy="3324225"/>
          </a:xfrm>
          <a:prstGeom prst="rect">
            <a:avLst/>
          </a:prstGeom>
        </p:spPr>
      </p:pic>
    </p:spTree>
    <p:extLst>
      <p:ext uri="{BB962C8B-B14F-4D97-AF65-F5344CB8AC3E}">
        <p14:creationId xmlns:p14="http://schemas.microsoft.com/office/powerpoint/2010/main" val="131606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9912" y="332656"/>
            <a:ext cx="4752528" cy="6309420"/>
          </a:xfrm>
          <a:prstGeom prst="rect">
            <a:avLst/>
          </a:prstGeom>
        </p:spPr>
        <p:txBody>
          <a:bodyPr wrap="square">
            <a:spAutoFit/>
          </a:bodyPr>
          <a:lstStyle/>
          <a:p>
            <a:r>
              <a:rPr lang="en-GB" sz="2400" b="1" dirty="0" smtClean="0"/>
              <a:t>7– el </a:t>
            </a:r>
            <a:r>
              <a:rPr lang="en-GB" sz="2400" b="1" dirty="0" err="1" smtClean="0"/>
              <a:t>matrimonio</a:t>
            </a:r>
            <a:endParaRPr lang="fr-FR" sz="2400" b="1" dirty="0" smtClean="0"/>
          </a:p>
          <a:p>
            <a:r>
              <a:rPr lang="es-ES" sz="2000" b="1" i="1" dirty="0"/>
              <a:t>L</a:t>
            </a:r>
            <a:r>
              <a:rPr lang="es-ES" sz="2000" b="1" i="1" dirty="0" smtClean="0"/>
              <a:t>as personas casadas suelen ser más felices que las solteras. </a:t>
            </a:r>
            <a:r>
              <a:rPr lang="es-ES" sz="2000" dirty="0" smtClean="0"/>
              <a:t>La diferencia es pequeña, pero plantea una duda interesante: ¿el matrimonio lo hace a uno feliz, o simplemente la gente feliz tiene mayor disposición a casarse?</a:t>
            </a:r>
          </a:p>
          <a:p>
            <a:r>
              <a:rPr lang="es-ES" sz="2000" dirty="0" smtClean="0"/>
              <a:t>Las dos cosas pueden ser ciertas. </a:t>
            </a:r>
            <a:r>
              <a:rPr lang="es-ES" sz="2000" b="1" i="1" dirty="0" smtClean="0"/>
              <a:t>La gente feliz tiende más a casarse y a permanecer casada. Sin embargo, cualquiera puede mejorar su estado de ánimo casándose. </a:t>
            </a:r>
          </a:p>
          <a:p>
            <a:r>
              <a:rPr lang="es-ES" sz="2000" dirty="0" smtClean="0"/>
              <a:t>Los estudios indican que la unión libre no brinda los mismos beneficios. "Sospecho que a las parejas que viven en unión libre les falta la seguridad que da el acta matrimonial, y por eso no se sienten tan felices", dice Andrew </a:t>
            </a:r>
            <a:r>
              <a:rPr lang="es-ES" sz="2000" dirty="0" err="1" smtClean="0"/>
              <a:t>Oswald</a:t>
            </a:r>
            <a:r>
              <a:rPr lang="es-ES" sz="2000" dirty="0" smtClean="0"/>
              <a:t>, </a:t>
            </a:r>
            <a:r>
              <a:rPr lang="es-ES" sz="2000" b="1" i="1" dirty="0" smtClean="0"/>
              <a:t>"Sabemos, por todos los datos con que contamos, que la inseguridad es nociva para los seres humanos".</a:t>
            </a:r>
            <a:endParaRPr lang="es-ES" sz="2000" b="1" i="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69187"/>
            <a:ext cx="3240360" cy="483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5567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2109</TotalTime>
  <Words>2958</Words>
  <Application>Microsoft Office PowerPoint</Application>
  <PresentationFormat>On-screen Show (4:3)</PresentationFormat>
  <Paragraphs>214</Paragraphs>
  <Slides>33</Slides>
  <Notes>11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la felicidad</vt:lpstr>
      <vt:lpstr>¿Qué es lo que nos hace feliz?</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dinero y la felicidad</dc:title>
  <dc:creator>Mark Dawes</dc:creator>
  <cp:lastModifiedBy>Mark Dawes</cp:lastModifiedBy>
  <cp:revision>52</cp:revision>
  <dcterms:created xsi:type="dcterms:W3CDTF">2012-11-18T21:50:00Z</dcterms:created>
  <dcterms:modified xsi:type="dcterms:W3CDTF">2012-11-24T06:34:25Z</dcterms:modified>
</cp:coreProperties>
</file>