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2" r:id="rId3"/>
    <p:sldId id="276" r:id="rId4"/>
    <p:sldId id="275" r:id="rId5"/>
    <p:sldId id="278" r:id="rId6"/>
    <p:sldId id="279" r:id="rId7"/>
    <p:sldId id="264" r:id="rId8"/>
    <p:sldId id="257" r:id="rId9"/>
    <p:sldId id="280" r:id="rId10"/>
    <p:sldId id="258" r:id="rId11"/>
    <p:sldId id="265" r:id="rId12"/>
    <p:sldId id="286" r:id="rId13"/>
    <p:sldId id="283" r:id="rId14"/>
    <p:sldId id="281" r:id="rId15"/>
    <p:sldId id="284" r:id="rId16"/>
    <p:sldId id="268" r:id="rId17"/>
    <p:sldId id="269" r:id="rId18"/>
    <p:sldId id="285" r:id="rId19"/>
    <p:sldId id="270" r:id="rId20"/>
    <p:sldId id="271"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057" autoAdjust="0"/>
  </p:normalViewPr>
  <p:slideViewPr>
    <p:cSldViewPr>
      <p:cViewPr varScale="1">
        <p:scale>
          <a:sx n="81" d="100"/>
          <a:sy n="81" d="100"/>
        </p:scale>
        <p:origin x="-247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78B5A-0C9B-4E50-ABE1-98FCBD65E104}" type="datetimeFigureOut">
              <a:rPr lang="fr-FR" smtClean="0"/>
              <a:t>24/11/2012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9B6DF-0934-4300-8A4B-7D7D98EC43FB}" type="slidenum">
              <a:rPr lang="fr-FR" smtClean="0"/>
              <a:t>‹#›</a:t>
            </a:fld>
            <a:endParaRPr lang="fr-FR"/>
          </a:p>
        </p:txBody>
      </p:sp>
    </p:spTree>
    <p:extLst>
      <p:ext uri="{BB962C8B-B14F-4D97-AF65-F5344CB8AC3E}">
        <p14:creationId xmlns:p14="http://schemas.microsoft.com/office/powerpoint/2010/main" val="2593592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s.wikipedia.org/wiki/Am%C3%A9rica_Latina" TargetMode="External"/><Relationship Id="rId7" Type="http://schemas.openxmlformats.org/officeDocument/2006/relationships/hyperlink" Target="http://es.wikipedia.org/wiki/Filipina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s.wikipedia.org/wiki/Asia" TargetMode="External"/><Relationship Id="rId5" Type="http://schemas.openxmlformats.org/officeDocument/2006/relationships/hyperlink" Target="http://es.wikipedia.org/wiki/Andaluc%C3%ADa" TargetMode="External"/><Relationship Id="rId4" Type="http://schemas.openxmlformats.org/officeDocument/2006/relationships/hyperlink" Target="http://es.wikipedia.org/wiki/Canaria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http://vimeo.com/2479209 </a:t>
            </a:r>
            <a:endParaRPr lang="fr-FR" dirty="0"/>
          </a:p>
        </p:txBody>
      </p:sp>
      <p:sp>
        <p:nvSpPr>
          <p:cNvPr id="4" name="Slide Number Placeholder 3"/>
          <p:cNvSpPr>
            <a:spLocks noGrp="1"/>
          </p:cNvSpPr>
          <p:nvPr>
            <p:ph type="sldNum" sz="quarter" idx="10"/>
          </p:nvPr>
        </p:nvSpPr>
        <p:spPr/>
        <p:txBody>
          <a:bodyPr/>
          <a:lstStyle/>
          <a:p>
            <a:fld id="{FFC9B6DF-0934-4300-8A4B-7D7D98EC43FB}" type="slidenum">
              <a:rPr lang="fr-FR" smtClean="0"/>
              <a:t>2</a:t>
            </a:fld>
            <a:endParaRPr lang="fr-FR"/>
          </a:p>
        </p:txBody>
      </p:sp>
    </p:spTree>
    <p:extLst>
      <p:ext uri="{BB962C8B-B14F-4D97-AF65-F5344CB8AC3E}">
        <p14:creationId xmlns:p14="http://schemas.microsoft.com/office/powerpoint/2010/main" val="330784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Spend</a:t>
            </a:r>
            <a:r>
              <a:rPr lang="en-GB" baseline="0" dirty="0" smtClean="0"/>
              <a:t> a few minutes thinking first how to convey these ideas in Spanish.  Then watch the video and note down any useful language.  Then translate the phrases.</a:t>
            </a:r>
            <a:endParaRPr lang="fr-FR" dirty="0"/>
          </a:p>
        </p:txBody>
      </p:sp>
      <p:sp>
        <p:nvSpPr>
          <p:cNvPr id="4" name="Slide Number Placeholder 3"/>
          <p:cNvSpPr>
            <a:spLocks noGrp="1"/>
          </p:cNvSpPr>
          <p:nvPr>
            <p:ph type="sldNum" sz="quarter" idx="10"/>
          </p:nvPr>
        </p:nvSpPr>
        <p:spPr/>
        <p:txBody>
          <a:bodyPr/>
          <a:lstStyle/>
          <a:p>
            <a:fld id="{FFC9B6DF-0934-4300-8A4B-7D7D98EC43FB}" type="slidenum">
              <a:rPr lang="fr-FR" smtClean="0"/>
              <a:t>3</a:t>
            </a:fld>
            <a:endParaRPr lang="fr-FR"/>
          </a:p>
        </p:txBody>
      </p:sp>
    </p:spTree>
    <p:extLst>
      <p:ext uri="{BB962C8B-B14F-4D97-AF65-F5344CB8AC3E}">
        <p14:creationId xmlns:p14="http://schemas.microsoft.com/office/powerpoint/2010/main" val="274558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Spend</a:t>
            </a:r>
            <a:r>
              <a:rPr lang="en-GB" baseline="0" dirty="0" smtClean="0"/>
              <a:t> a few minutes thinking first how to convey these ideas in Spanish.  Then watch the video and note down any useful language.  Then translate the phrases.</a:t>
            </a:r>
            <a:endParaRPr lang="fr-FR" dirty="0"/>
          </a:p>
        </p:txBody>
      </p:sp>
      <p:sp>
        <p:nvSpPr>
          <p:cNvPr id="4" name="Slide Number Placeholder 3"/>
          <p:cNvSpPr>
            <a:spLocks noGrp="1"/>
          </p:cNvSpPr>
          <p:nvPr>
            <p:ph type="sldNum" sz="quarter" idx="10"/>
          </p:nvPr>
        </p:nvSpPr>
        <p:spPr/>
        <p:txBody>
          <a:bodyPr/>
          <a:lstStyle/>
          <a:p>
            <a:fld id="{FFC9B6DF-0934-4300-8A4B-7D7D98EC43FB}" type="slidenum">
              <a:rPr lang="fr-FR" smtClean="0"/>
              <a:t>4</a:t>
            </a:fld>
            <a:endParaRPr lang="fr-FR"/>
          </a:p>
        </p:txBody>
      </p:sp>
    </p:spTree>
    <p:extLst>
      <p:ext uri="{BB962C8B-B14F-4D97-AF65-F5344CB8AC3E}">
        <p14:creationId xmlns:p14="http://schemas.microsoft.com/office/powerpoint/2010/main" val="2745587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categorising activity to draw attention to key similarities</a:t>
            </a:r>
            <a:r>
              <a:rPr lang="en-GB" baseline="0" dirty="0" smtClean="0"/>
              <a:t> and differences </a:t>
            </a:r>
            <a:r>
              <a:rPr lang="en-GB" baseline="0" dirty="0" err="1" smtClean="0"/>
              <a:t>betweeen</a:t>
            </a:r>
            <a:r>
              <a:rPr lang="en-GB" baseline="0" dirty="0" smtClean="0"/>
              <a:t> humans and other animals.</a:t>
            </a:r>
            <a:br>
              <a:rPr lang="en-GB" baseline="0" dirty="0" smtClean="0"/>
            </a:br>
            <a:r>
              <a:rPr lang="en-GB" baseline="0" dirty="0" smtClean="0"/>
              <a:t>Discuss orally the differences and </a:t>
            </a:r>
            <a:r>
              <a:rPr lang="en-GB" baseline="0" dirty="0" err="1" smtClean="0"/>
              <a:t>similaries</a:t>
            </a:r>
            <a:r>
              <a:rPr lang="en-GB" baseline="0" dirty="0" smtClean="0"/>
              <a:t> with the group.  Refer back to the universal declaration of human rights.  Which ones don’t apply.  Are there any that do apply?  </a:t>
            </a:r>
          </a:p>
          <a:p>
            <a:r>
              <a:rPr lang="en-GB" baseline="0" dirty="0" err="1" smtClean="0"/>
              <a:t>Esperara</a:t>
            </a:r>
            <a:r>
              <a:rPr lang="en-GB" baseline="0" dirty="0" smtClean="0"/>
              <a:t> </a:t>
            </a:r>
            <a:r>
              <a:rPr lang="en-GB" baseline="0" dirty="0" err="1" smtClean="0"/>
              <a:t>una</a:t>
            </a:r>
            <a:r>
              <a:rPr lang="en-GB" baseline="0" dirty="0" smtClean="0"/>
              <a:t> </a:t>
            </a:r>
            <a:r>
              <a:rPr lang="en-GB" baseline="0" dirty="0" err="1" smtClean="0"/>
              <a:t>calidad</a:t>
            </a:r>
            <a:r>
              <a:rPr lang="en-GB" baseline="0" dirty="0" smtClean="0"/>
              <a:t> de </a:t>
            </a:r>
            <a:r>
              <a:rPr lang="en-GB" baseline="0" dirty="0" err="1" smtClean="0"/>
              <a:t>vida</a:t>
            </a:r>
            <a:r>
              <a:rPr lang="en-GB" baseline="0" dirty="0" smtClean="0"/>
              <a:t> </a:t>
            </a:r>
            <a:r>
              <a:rPr lang="en-GB" baseline="0" dirty="0" err="1" smtClean="0"/>
              <a:t>decente</a:t>
            </a:r>
            <a:r>
              <a:rPr lang="en-GB" baseline="0" dirty="0" smtClean="0"/>
              <a:t>.  Who has the power to decide what defines a decent quality of life for animals?  We do, as the custodians of the earth, the ones at the top of the food chain.  </a:t>
            </a:r>
            <a:br>
              <a:rPr lang="en-GB" baseline="0" dirty="0" smtClean="0"/>
            </a:br>
            <a:r>
              <a:rPr lang="en-GB" baseline="0" dirty="0" smtClean="0"/>
              <a:t>So the important thing is where do we draw the line?  </a:t>
            </a:r>
            <a:endParaRPr lang="fr-FR" dirty="0"/>
          </a:p>
        </p:txBody>
      </p:sp>
      <p:sp>
        <p:nvSpPr>
          <p:cNvPr id="4" name="Slide Number Placeholder 3"/>
          <p:cNvSpPr>
            <a:spLocks noGrp="1"/>
          </p:cNvSpPr>
          <p:nvPr>
            <p:ph type="sldNum" sz="quarter" idx="10"/>
          </p:nvPr>
        </p:nvSpPr>
        <p:spPr/>
        <p:txBody>
          <a:bodyPr/>
          <a:lstStyle/>
          <a:p>
            <a:fld id="{FFC9B6DF-0934-4300-8A4B-7D7D98EC43FB}" type="slidenum">
              <a:rPr lang="fr-FR" smtClean="0"/>
              <a:t>6</a:t>
            </a:fld>
            <a:endParaRPr lang="fr-FR"/>
          </a:p>
        </p:txBody>
      </p:sp>
    </p:spTree>
    <p:extLst>
      <p:ext uri="{BB962C8B-B14F-4D97-AF65-F5344CB8AC3E}">
        <p14:creationId xmlns:p14="http://schemas.microsoft.com/office/powerpoint/2010/main" val="323493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a:t>
            </a:r>
            <a:r>
              <a:rPr lang="en-GB" baseline="0" dirty="0" smtClean="0"/>
              <a:t> are asked to generate some examples of animals being used for food, experiments, clothing and entertainment in Spanish</a:t>
            </a:r>
            <a:br>
              <a:rPr lang="en-GB" baseline="0" dirty="0" smtClean="0"/>
            </a:br>
            <a:r>
              <a:rPr lang="en-GB" baseline="0" dirty="0" smtClean="0"/>
              <a:t/>
            </a:r>
            <a:br>
              <a:rPr lang="en-GB" baseline="0" dirty="0" smtClean="0"/>
            </a:br>
            <a:r>
              <a:rPr lang="en-GB" baseline="0" dirty="0" smtClean="0"/>
              <a:t>e.g. La carne de </a:t>
            </a:r>
            <a:r>
              <a:rPr lang="en-GB" baseline="0" dirty="0" err="1" smtClean="0"/>
              <a:t>vaca</a:t>
            </a:r>
            <a:r>
              <a:rPr lang="en-GB" baseline="0" dirty="0" smtClean="0"/>
              <a:t> – </a:t>
            </a:r>
            <a:r>
              <a:rPr lang="en-GB" baseline="0" dirty="0" err="1" smtClean="0"/>
              <a:t>pruebas</a:t>
            </a:r>
            <a:r>
              <a:rPr lang="en-GB" baseline="0" dirty="0" smtClean="0"/>
              <a:t> de </a:t>
            </a:r>
            <a:r>
              <a:rPr lang="en-GB" baseline="0" dirty="0" err="1" smtClean="0"/>
              <a:t>cosmética</a:t>
            </a:r>
            <a:r>
              <a:rPr lang="en-GB" baseline="0" dirty="0" smtClean="0"/>
              <a:t> (not in UK since 1998 on finished products but individual components are still tested) – </a:t>
            </a:r>
            <a:r>
              <a:rPr lang="en-GB" baseline="0" dirty="0" err="1" smtClean="0"/>
              <a:t>pruebas</a:t>
            </a:r>
            <a:r>
              <a:rPr lang="en-GB" baseline="0" dirty="0" smtClean="0"/>
              <a:t> de </a:t>
            </a:r>
            <a:r>
              <a:rPr lang="en-GB" baseline="0" dirty="0" err="1" smtClean="0"/>
              <a:t>toxicidad</a:t>
            </a:r>
            <a:r>
              <a:rPr lang="en-GB" baseline="0" dirty="0" smtClean="0"/>
              <a:t> de </a:t>
            </a:r>
            <a:r>
              <a:rPr lang="en-GB" baseline="0" dirty="0" err="1" smtClean="0"/>
              <a:t>agroquímicos</a:t>
            </a:r>
            <a:r>
              <a:rPr lang="en-GB" baseline="0" dirty="0" smtClean="0"/>
              <a:t>, de </a:t>
            </a:r>
            <a:r>
              <a:rPr lang="en-GB" baseline="0" dirty="0" err="1" smtClean="0"/>
              <a:t>conservantes</a:t>
            </a:r>
            <a:r>
              <a:rPr lang="en-GB" baseline="0" dirty="0" smtClean="0"/>
              <a:t> y </a:t>
            </a:r>
            <a:r>
              <a:rPr lang="en-GB" baseline="0" dirty="0" err="1" smtClean="0"/>
              <a:t>aditivos</a:t>
            </a:r>
            <a:r>
              <a:rPr lang="en-GB" baseline="0" dirty="0" smtClean="0"/>
              <a:t>, de </a:t>
            </a:r>
            <a:r>
              <a:rPr lang="en-GB" baseline="0" dirty="0" err="1" smtClean="0"/>
              <a:t>productos</a:t>
            </a:r>
            <a:r>
              <a:rPr lang="en-GB" baseline="0" dirty="0" smtClean="0"/>
              <a:t> de </a:t>
            </a:r>
            <a:r>
              <a:rPr lang="en-GB" baseline="0" dirty="0" err="1" smtClean="0"/>
              <a:t>limpieza</a:t>
            </a:r>
            <a:r>
              <a:rPr lang="en-GB" baseline="0" dirty="0" smtClean="0"/>
              <a:t>, de </a:t>
            </a:r>
            <a:r>
              <a:rPr lang="en-GB" baseline="0" dirty="0" err="1" smtClean="0"/>
              <a:t>drogas</a:t>
            </a:r>
            <a:r>
              <a:rPr lang="en-GB" baseline="0" dirty="0" smtClean="0"/>
              <a:t> y </a:t>
            </a:r>
            <a:r>
              <a:rPr lang="en-GB" baseline="0" dirty="0" err="1" smtClean="0"/>
              <a:t>otros</a:t>
            </a:r>
            <a:r>
              <a:rPr lang="en-GB" baseline="0" dirty="0" smtClean="0"/>
              <a:t> </a:t>
            </a:r>
            <a:r>
              <a:rPr lang="en-GB" baseline="0" dirty="0" err="1" smtClean="0"/>
              <a:t>tratamientos</a:t>
            </a:r>
            <a:r>
              <a:rPr lang="en-GB" baseline="0" dirty="0" smtClean="0"/>
              <a:t> </a:t>
            </a:r>
            <a:r>
              <a:rPr lang="en-GB" baseline="0" dirty="0" err="1" smtClean="0"/>
              <a:t>para</a:t>
            </a:r>
            <a:r>
              <a:rPr lang="en-GB" baseline="0" dirty="0" smtClean="0"/>
              <a:t> </a:t>
            </a:r>
            <a:r>
              <a:rPr lang="en-GB" baseline="0" dirty="0" err="1" smtClean="0"/>
              <a:t>curar</a:t>
            </a:r>
            <a:r>
              <a:rPr lang="en-GB" baseline="0" dirty="0" smtClean="0"/>
              <a:t> </a:t>
            </a:r>
            <a:r>
              <a:rPr lang="en-GB" baseline="0" dirty="0" err="1" smtClean="0"/>
              <a:t>enfermedades</a:t>
            </a:r>
            <a:r>
              <a:rPr lang="en-GB" baseline="0" dirty="0" smtClean="0"/>
              <a:t> </a:t>
            </a:r>
            <a:r>
              <a:rPr lang="en-GB" baseline="0" dirty="0" err="1" smtClean="0"/>
              <a:t>como</a:t>
            </a:r>
            <a:r>
              <a:rPr lang="en-GB" baseline="0" dirty="0" smtClean="0"/>
              <a:t> el Parkinson y el Alzheimer, y en </a:t>
            </a:r>
            <a:r>
              <a:rPr lang="en-GB" baseline="0" dirty="0" err="1" smtClean="0"/>
              <a:t>investigación</a:t>
            </a:r>
            <a:r>
              <a:rPr lang="en-GB" baseline="0" dirty="0" smtClean="0"/>
              <a:t> y </a:t>
            </a:r>
            <a:r>
              <a:rPr lang="en-GB" baseline="0" dirty="0" err="1" smtClean="0"/>
              <a:t>desarrollamiento</a:t>
            </a:r>
            <a:r>
              <a:rPr lang="en-GB" baseline="0" dirty="0" smtClean="0"/>
              <a:t> de </a:t>
            </a:r>
            <a:r>
              <a:rPr lang="en-GB" baseline="0" dirty="0" err="1" smtClean="0"/>
              <a:t>armas</a:t>
            </a:r>
            <a:r>
              <a:rPr lang="en-GB" baseline="0" dirty="0" smtClean="0"/>
              <a:t>.</a:t>
            </a:r>
          </a:p>
          <a:p>
            <a:r>
              <a:rPr lang="en-GB" baseline="0" dirty="0" smtClean="0"/>
              <a:t/>
            </a:r>
            <a:br>
              <a:rPr lang="en-GB" baseline="0" dirty="0" smtClean="0"/>
            </a:br>
            <a:r>
              <a:rPr lang="en-GB" baseline="0" dirty="0" err="1" smtClean="0"/>
              <a:t>ropa</a:t>
            </a:r>
            <a:r>
              <a:rPr lang="en-GB" baseline="0" dirty="0" smtClean="0"/>
              <a:t> – </a:t>
            </a:r>
            <a:r>
              <a:rPr lang="en-GB" baseline="0" dirty="0" err="1" smtClean="0"/>
              <a:t>zapatos</a:t>
            </a:r>
            <a:r>
              <a:rPr lang="en-GB" baseline="0" dirty="0" smtClean="0"/>
              <a:t>, </a:t>
            </a:r>
            <a:r>
              <a:rPr lang="en-GB" baseline="0" dirty="0" err="1" smtClean="0"/>
              <a:t>bolsos</a:t>
            </a:r>
            <a:r>
              <a:rPr lang="en-GB" baseline="0" dirty="0" smtClean="0"/>
              <a:t>, </a:t>
            </a:r>
            <a:r>
              <a:rPr lang="en-GB" baseline="0" dirty="0" err="1" smtClean="0"/>
              <a:t>chaquetas</a:t>
            </a:r>
            <a:r>
              <a:rPr lang="en-GB" baseline="0" dirty="0" smtClean="0"/>
              <a:t> de </a:t>
            </a:r>
            <a:r>
              <a:rPr lang="en-GB" baseline="0" dirty="0" err="1" smtClean="0"/>
              <a:t>piel</a:t>
            </a:r>
            <a:r>
              <a:rPr lang="en-GB" baseline="0" dirty="0" smtClean="0"/>
              <a:t>, </a:t>
            </a:r>
            <a:r>
              <a:rPr lang="en-GB" baseline="0" dirty="0" err="1" smtClean="0"/>
              <a:t>abrigo</a:t>
            </a:r>
            <a:r>
              <a:rPr lang="en-GB" baseline="0" dirty="0" smtClean="0"/>
              <a:t> de </a:t>
            </a:r>
            <a:r>
              <a:rPr lang="en-GB" baseline="0" dirty="0" err="1" smtClean="0"/>
              <a:t>pieles</a:t>
            </a:r>
            <a:r>
              <a:rPr lang="en-GB" baseline="0" dirty="0" smtClean="0"/>
              <a:t>, </a:t>
            </a:r>
            <a:br>
              <a:rPr lang="en-GB" baseline="0" dirty="0" smtClean="0"/>
            </a:br>
            <a:r>
              <a:rPr lang="en-GB" baseline="0" dirty="0" smtClean="0"/>
              <a:t>(</a:t>
            </a:r>
            <a:r>
              <a:rPr lang="en-GB" baseline="0" dirty="0" err="1" smtClean="0"/>
              <a:t>piel</a:t>
            </a:r>
            <a:r>
              <a:rPr lang="en-GB" baseline="0" dirty="0" smtClean="0"/>
              <a:t> </a:t>
            </a:r>
            <a:r>
              <a:rPr lang="en-GB" baseline="0" dirty="0" err="1" smtClean="0"/>
              <a:t>sintética</a:t>
            </a:r>
            <a:r>
              <a:rPr lang="en-GB" baseline="0" dirty="0" smtClean="0"/>
              <a:t>)</a:t>
            </a:r>
          </a:p>
          <a:p>
            <a:endParaRPr lang="en-GB" baseline="0" dirty="0" smtClean="0"/>
          </a:p>
          <a:p>
            <a:r>
              <a:rPr lang="en-GB" baseline="0" dirty="0" err="1" smtClean="0"/>
              <a:t>entretenimiento</a:t>
            </a:r>
            <a:r>
              <a:rPr lang="en-GB" baseline="0" dirty="0" smtClean="0"/>
              <a:t> – la </a:t>
            </a:r>
            <a:r>
              <a:rPr lang="en-GB" baseline="0" dirty="0" err="1" smtClean="0"/>
              <a:t>corrida</a:t>
            </a:r>
            <a:r>
              <a:rPr lang="en-GB" baseline="0" dirty="0" smtClean="0"/>
              <a:t> de </a:t>
            </a:r>
            <a:r>
              <a:rPr lang="en-GB" baseline="0" dirty="0" err="1" smtClean="0"/>
              <a:t>toros</a:t>
            </a:r>
            <a:r>
              <a:rPr lang="en-GB" baseline="0" dirty="0" smtClean="0"/>
              <a:t>, la </a:t>
            </a:r>
            <a:r>
              <a:rPr lang="en-GB" baseline="0" dirty="0" err="1" smtClean="0"/>
              <a:t>caza</a:t>
            </a:r>
            <a:r>
              <a:rPr lang="en-GB" baseline="0" dirty="0" smtClean="0"/>
              <a:t> (del </a:t>
            </a:r>
            <a:r>
              <a:rPr lang="en-GB" baseline="0" dirty="0" err="1" smtClean="0"/>
              <a:t>zorro</a:t>
            </a:r>
            <a:r>
              <a:rPr lang="en-GB" baseline="0" dirty="0" smtClean="0"/>
              <a:t>), la </a:t>
            </a:r>
            <a:r>
              <a:rPr lang="en-GB" baseline="0" dirty="0" err="1" smtClean="0"/>
              <a:t>pelea</a:t>
            </a:r>
            <a:r>
              <a:rPr lang="en-GB" baseline="0" dirty="0" smtClean="0"/>
              <a:t> de </a:t>
            </a:r>
            <a:r>
              <a:rPr lang="en-GB" baseline="0" dirty="0" err="1" smtClean="0"/>
              <a:t>gallos</a:t>
            </a:r>
            <a:endParaRPr lang="en-GB" baseline="0" dirty="0" smtClean="0"/>
          </a:p>
          <a:p>
            <a:r>
              <a:rPr lang="es-ES" dirty="0" smtClean="0"/>
              <a:t>Las peleas de gallos son legales en la mayoría de </a:t>
            </a:r>
            <a:r>
              <a:rPr lang="es-ES" dirty="0" smtClean="0">
                <a:hlinkClick r:id="rId3" action="ppaction://hlinkfile" tooltip="América Latina"/>
              </a:rPr>
              <a:t>países latinoamericanos</a:t>
            </a:r>
            <a:r>
              <a:rPr lang="es-ES" dirty="0" smtClean="0"/>
              <a:t>, así como en </a:t>
            </a:r>
            <a:r>
              <a:rPr lang="es-ES" dirty="0" smtClean="0">
                <a:hlinkClick r:id="rId4" action="ppaction://hlinkfile" tooltip="Canarias"/>
              </a:rPr>
              <a:t>Islas Canarias</a:t>
            </a:r>
            <a:r>
              <a:rPr lang="es-ES" dirty="0" smtClean="0"/>
              <a:t> y </a:t>
            </a:r>
            <a:r>
              <a:rPr lang="es-ES" dirty="0" smtClean="0">
                <a:hlinkClick r:id="rId5" action="ppaction://hlinkfile" tooltip="Andalucía"/>
              </a:rPr>
              <a:t>Andalucía</a:t>
            </a:r>
            <a:r>
              <a:rPr lang="es-ES" dirty="0" smtClean="0"/>
              <a:t> (en el resto de España están prohibidas), y en países de </a:t>
            </a:r>
            <a:r>
              <a:rPr lang="es-ES" dirty="0" smtClean="0">
                <a:hlinkClick r:id="rId6" action="ppaction://hlinkfile" tooltip="Asia"/>
              </a:rPr>
              <a:t>Asia</a:t>
            </a:r>
            <a:r>
              <a:rPr lang="es-ES" dirty="0" smtClean="0"/>
              <a:t> como </a:t>
            </a:r>
            <a:r>
              <a:rPr lang="es-ES" dirty="0" smtClean="0">
                <a:hlinkClick r:id="rId7" action="ppaction://hlinkfile" tooltip="Filipinas"/>
              </a:rPr>
              <a:t>Filipinas</a:t>
            </a:r>
            <a:r>
              <a:rPr lang="es-ES" dirty="0" smtClean="0"/>
              <a:t>. En muchos otros lugares, las peleas de animales están prohibidas, basadas en la oposición a las apuestas, la crueldad animal, o ambas.</a:t>
            </a:r>
          </a:p>
          <a:p>
            <a:endParaRPr lang="es-ES" dirty="0" smtClean="0"/>
          </a:p>
          <a:p>
            <a:r>
              <a:rPr lang="fr-FR" dirty="0" smtClean="0"/>
              <a:t>http://es.wikipedia.org/wiki/Pelea_de_gallos </a:t>
            </a:r>
          </a:p>
          <a:p>
            <a:r>
              <a:rPr lang="en-GB" dirty="0" smtClean="0"/>
              <a:t>En el </a:t>
            </a:r>
            <a:r>
              <a:rPr lang="en-GB" dirty="0" err="1" smtClean="0"/>
              <a:t>Reino</a:t>
            </a:r>
            <a:r>
              <a:rPr lang="en-GB" dirty="0" smtClean="0"/>
              <a:t> </a:t>
            </a:r>
            <a:r>
              <a:rPr lang="en-GB" dirty="0" err="1" smtClean="0"/>
              <a:t>Unido</a:t>
            </a:r>
            <a:r>
              <a:rPr lang="en-GB" baseline="0" dirty="0" smtClean="0"/>
              <a:t> se </a:t>
            </a:r>
            <a:r>
              <a:rPr lang="en-GB" baseline="0" dirty="0" err="1" smtClean="0"/>
              <a:t>practica</a:t>
            </a:r>
            <a:r>
              <a:rPr lang="en-GB" baseline="0" dirty="0" smtClean="0"/>
              <a:t> </a:t>
            </a:r>
            <a:r>
              <a:rPr lang="en-GB" baseline="0" dirty="0" err="1" smtClean="0"/>
              <a:t>todavía</a:t>
            </a:r>
            <a:r>
              <a:rPr lang="en-GB" baseline="0" dirty="0" smtClean="0"/>
              <a:t> la </a:t>
            </a:r>
            <a:r>
              <a:rPr lang="en-GB" baseline="0" dirty="0" err="1" smtClean="0"/>
              <a:t>caza</a:t>
            </a:r>
            <a:r>
              <a:rPr lang="en-GB" baseline="0" dirty="0" smtClean="0"/>
              <a:t> de </a:t>
            </a:r>
            <a:r>
              <a:rPr lang="en-GB" baseline="0" dirty="0" err="1" smtClean="0"/>
              <a:t>ciervos</a:t>
            </a:r>
            <a:r>
              <a:rPr lang="en-GB" baseline="0" dirty="0" smtClean="0"/>
              <a:t> y de </a:t>
            </a:r>
            <a:r>
              <a:rPr lang="en-GB" baseline="0" dirty="0" err="1" smtClean="0"/>
              <a:t>aves</a:t>
            </a:r>
            <a:r>
              <a:rPr lang="en-GB" baseline="0" dirty="0" smtClean="0"/>
              <a:t> (la </a:t>
            </a:r>
            <a:r>
              <a:rPr lang="en-GB" baseline="0" dirty="0" err="1" smtClean="0"/>
              <a:t>caza</a:t>
            </a:r>
            <a:r>
              <a:rPr lang="en-GB" baseline="0" dirty="0" smtClean="0"/>
              <a:t> del </a:t>
            </a:r>
            <a:r>
              <a:rPr lang="en-GB" baseline="0" dirty="0" err="1" smtClean="0"/>
              <a:t>zorro</a:t>
            </a:r>
            <a:r>
              <a:rPr lang="en-GB" baseline="0" dirty="0" smtClean="0"/>
              <a:t> se </a:t>
            </a:r>
            <a:r>
              <a:rPr lang="en-GB" baseline="0" dirty="0" err="1" smtClean="0"/>
              <a:t>prohibó</a:t>
            </a:r>
            <a:r>
              <a:rPr lang="en-GB" baseline="0" dirty="0" smtClean="0"/>
              <a:t> en 2005).</a:t>
            </a:r>
            <a:endParaRPr lang="fr-FR" dirty="0"/>
          </a:p>
        </p:txBody>
      </p:sp>
      <p:sp>
        <p:nvSpPr>
          <p:cNvPr id="4" name="Slide Number Placeholder 3"/>
          <p:cNvSpPr>
            <a:spLocks noGrp="1"/>
          </p:cNvSpPr>
          <p:nvPr>
            <p:ph type="sldNum" sz="quarter" idx="10"/>
          </p:nvPr>
        </p:nvSpPr>
        <p:spPr/>
        <p:txBody>
          <a:bodyPr/>
          <a:lstStyle/>
          <a:p>
            <a:fld id="{FFC9B6DF-0934-4300-8A4B-7D7D98EC43FB}" type="slidenum">
              <a:rPr lang="fr-FR" smtClean="0"/>
              <a:t>7</a:t>
            </a:fld>
            <a:endParaRPr lang="fr-FR"/>
          </a:p>
        </p:txBody>
      </p:sp>
    </p:spTree>
    <p:extLst>
      <p:ext uri="{BB962C8B-B14F-4D97-AF65-F5344CB8AC3E}">
        <p14:creationId xmlns:p14="http://schemas.microsoft.com/office/powerpoint/2010/main" val="166161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http://www.youtube.com/watch?v=vWUKDeWEXc4</a:t>
            </a:r>
          </a:p>
          <a:p>
            <a:endParaRPr lang="en-GB" dirty="0" smtClean="0"/>
          </a:p>
          <a:p>
            <a:r>
              <a:rPr lang="fr-FR" dirty="0" smtClean="0"/>
              <a:t>http://www.filosofia.org/cod/c1977ani.htm </a:t>
            </a:r>
            <a:endParaRPr lang="fr-FR" dirty="0"/>
          </a:p>
        </p:txBody>
      </p:sp>
      <p:sp>
        <p:nvSpPr>
          <p:cNvPr id="4" name="Slide Number Placeholder 3"/>
          <p:cNvSpPr>
            <a:spLocks noGrp="1"/>
          </p:cNvSpPr>
          <p:nvPr>
            <p:ph type="sldNum" sz="quarter" idx="10"/>
          </p:nvPr>
        </p:nvSpPr>
        <p:spPr/>
        <p:txBody>
          <a:bodyPr/>
          <a:lstStyle/>
          <a:p>
            <a:fld id="{FFC9B6DF-0934-4300-8A4B-7D7D98EC43FB}" type="slidenum">
              <a:rPr lang="fr-FR" smtClean="0"/>
              <a:t>10</a:t>
            </a:fld>
            <a:endParaRPr lang="fr-FR"/>
          </a:p>
        </p:txBody>
      </p:sp>
    </p:spTree>
    <p:extLst>
      <p:ext uri="{BB962C8B-B14F-4D97-AF65-F5344CB8AC3E}">
        <p14:creationId xmlns:p14="http://schemas.microsoft.com/office/powerpoint/2010/main" val="2429433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text to do as</a:t>
            </a:r>
            <a:r>
              <a:rPr lang="en-GB" baseline="0" dirty="0" smtClean="0"/>
              <a:t> an A2 prose task as for Edexcel A2.</a:t>
            </a:r>
            <a:endParaRPr lang="fr-FR" dirty="0"/>
          </a:p>
        </p:txBody>
      </p:sp>
      <p:sp>
        <p:nvSpPr>
          <p:cNvPr id="4" name="Slide Number Placeholder 3"/>
          <p:cNvSpPr>
            <a:spLocks noGrp="1"/>
          </p:cNvSpPr>
          <p:nvPr>
            <p:ph type="sldNum" sz="quarter" idx="10"/>
          </p:nvPr>
        </p:nvSpPr>
        <p:spPr/>
        <p:txBody>
          <a:bodyPr/>
          <a:lstStyle/>
          <a:p>
            <a:fld id="{FFC9B6DF-0934-4300-8A4B-7D7D98EC43FB}" type="slidenum">
              <a:rPr lang="fr-FR" smtClean="0"/>
              <a:t>11</a:t>
            </a:fld>
            <a:endParaRPr lang="fr-FR"/>
          </a:p>
        </p:txBody>
      </p:sp>
    </p:spTree>
    <p:extLst>
      <p:ext uri="{BB962C8B-B14F-4D97-AF65-F5344CB8AC3E}">
        <p14:creationId xmlns:p14="http://schemas.microsoft.com/office/powerpoint/2010/main" val="3784711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possible version.</a:t>
            </a:r>
            <a:endParaRPr lang="fr-FR" dirty="0"/>
          </a:p>
        </p:txBody>
      </p:sp>
      <p:sp>
        <p:nvSpPr>
          <p:cNvPr id="4" name="Slide Number Placeholder 3"/>
          <p:cNvSpPr>
            <a:spLocks noGrp="1"/>
          </p:cNvSpPr>
          <p:nvPr>
            <p:ph type="sldNum" sz="quarter" idx="10"/>
          </p:nvPr>
        </p:nvSpPr>
        <p:spPr/>
        <p:txBody>
          <a:bodyPr/>
          <a:lstStyle/>
          <a:p>
            <a:fld id="{FFC9B6DF-0934-4300-8A4B-7D7D98EC43FB}" type="slidenum">
              <a:rPr lang="fr-FR" smtClean="0"/>
              <a:t>12</a:t>
            </a:fld>
            <a:endParaRPr lang="fr-FR"/>
          </a:p>
        </p:txBody>
      </p:sp>
    </p:spTree>
    <p:extLst>
      <p:ext uri="{BB962C8B-B14F-4D97-AF65-F5344CB8AC3E}">
        <p14:creationId xmlns:p14="http://schemas.microsoft.com/office/powerpoint/2010/main" val="157153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la </a:t>
            </a:r>
            <a:r>
              <a:rPr lang="en-GB" dirty="0" err="1" smtClean="0"/>
              <a:t>experimentación</a:t>
            </a:r>
            <a:r>
              <a:rPr lang="en-GB" dirty="0" smtClean="0"/>
              <a:t> animal</a:t>
            </a:r>
            <a:br>
              <a:rPr lang="en-GB" dirty="0" smtClean="0"/>
            </a:br>
            <a:r>
              <a:rPr lang="en-GB" dirty="0" smtClean="0"/>
              <a:t>2.  un </a:t>
            </a:r>
            <a:r>
              <a:rPr lang="en-GB" dirty="0" err="1" smtClean="0"/>
              <a:t>sufrimiento</a:t>
            </a:r>
            <a:r>
              <a:rPr lang="en-GB" dirty="0" smtClean="0"/>
              <a:t/>
            </a:r>
            <a:br>
              <a:rPr lang="en-GB" dirty="0" smtClean="0"/>
            </a:br>
            <a:r>
              <a:rPr lang="en-GB" dirty="0" smtClean="0"/>
              <a:t>3.  la </a:t>
            </a:r>
            <a:r>
              <a:rPr lang="en-GB" dirty="0" err="1" smtClean="0"/>
              <a:t>manipulación</a:t>
            </a:r>
            <a:r>
              <a:rPr lang="en-GB" baseline="0" dirty="0" smtClean="0"/>
              <a:t> de </a:t>
            </a:r>
            <a:r>
              <a:rPr lang="en-GB" baseline="0" dirty="0" err="1" smtClean="0"/>
              <a:t>animales</a:t>
            </a:r>
            <a:r>
              <a:rPr lang="en-GB" baseline="0" dirty="0" smtClean="0"/>
              <a:t/>
            </a:r>
            <a:br>
              <a:rPr lang="en-GB" baseline="0" dirty="0" smtClean="0"/>
            </a:br>
            <a:r>
              <a:rPr lang="en-GB" baseline="0" dirty="0" smtClean="0"/>
              <a:t>4.  el </a:t>
            </a:r>
            <a:r>
              <a:rPr lang="en-GB" baseline="0" dirty="0" err="1" smtClean="0"/>
              <a:t>último</a:t>
            </a:r>
            <a:r>
              <a:rPr lang="en-GB" baseline="0" dirty="0" smtClean="0"/>
              <a:t> </a:t>
            </a:r>
            <a:r>
              <a:rPr lang="en-GB" baseline="0" dirty="0" err="1" smtClean="0"/>
              <a:t>recurso</a:t>
            </a:r>
            <a:r>
              <a:rPr lang="en-GB" baseline="0" dirty="0" smtClean="0"/>
              <a:t/>
            </a:r>
            <a:br>
              <a:rPr lang="en-GB" baseline="0" dirty="0" smtClean="0"/>
            </a:br>
            <a:r>
              <a:rPr lang="en-GB" baseline="0" dirty="0" smtClean="0"/>
              <a:t>5.  </a:t>
            </a:r>
            <a:r>
              <a:rPr lang="en-GB" baseline="0" dirty="0" err="1" smtClean="0"/>
              <a:t>bajo</a:t>
            </a:r>
            <a:r>
              <a:rPr lang="en-GB" baseline="0" dirty="0" smtClean="0"/>
              <a:t> el </a:t>
            </a:r>
            <a:r>
              <a:rPr lang="en-GB" baseline="0" dirty="0" err="1" smtClean="0"/>
              <a:t>efecto</a:t>
            </a:r>
            <a:r>
              <a:rPr lang="en-GB" baseline="0" dirty="0" smtClean="0"/>
              <a:t> de </a:t>
            </a:r>
            <a:r>
              <a:rPr lang="en-GB" baseline="0" dirty="0" err="1" smtClean="0"/>
              <a:t>anestesia</a:t>
            </a:r>
            <a:endParaRPr lang="fr-FR" dirty="0"/>
          </a:p>
        </p:txBody>
      </p:sp>
      <p:sp>
        <p:nvSpPr>
          <p:cNvPr id="4" name="Slide Number Placeholder 3"/>
          <p:cNvSpPr>
            <a:spLocks noGrp="1"/>
          </p:cNvSpPr>
          <p:nvPr>
            <p:ph type="sldNum" sz="quarter" idx="10"/>
          </p:nvPr>
        </p:nvSpPr>
        <p:spPr/>
        <p:txBody>
          <a:bodyPr/>
          <a:lstStyle/>
          <a:p>
            <a:fld id="{FFC9B6DF-0934-4300-8A4B-7D7D98EC43FB}" type="slidenum">
              <a:rPr lang="fr-FR" smtClean="0"/>
              <a:t>14</a:t>
            </a:fld>
            <a:endParaRPr lang="fr-FR"/>
          </a:p>
        </p:txBody>
      </p:sp>
    </p:spTree>
    <p:extLst>
      <p:ext uri="{BB962C8B-B14F-4D97-AF65-F5344CB8AC3E}">
        <p14:creationId xmlns:p14="http://schemas.microsoft.com/office/powerpoint/2010/main" val="1080941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46396519-A261-4042-ABB7-00B26A3480D8}" type="datetimeFigureOut">
              <a:rPr lang="fr-FR" smtClean="0"/>
              <a:t>24/11/2012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DE9754-6672-478F-821A-54666980C024}" type="slidenum">
              <a:rPr lang="fr-FR" smtClean="0"/>
              <a:t>‹#›</a:t>
            </a:fld>
            <a:endParaRPr lang="fr-FR"/>
          </a:p>
        </p:txBody>
      </p:sp>
    </p:spTree>
    <p:extLst>
      <p:ext uri="{BB962C8B-B14F-4D97-AF65-F5344CB8AC3E}">
        <p14:creationId xmlns:p14="http://schemas.microsoft.com/office/powerpoint/2010/main" val="1430551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6396519-A261-4042-ABB7-00B26A3480D8}" type="datetimeFigureOut">
              <a:rPr lang="fr-FR" smtClean="0"/>
              <a:t>24/11/2012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DE9754-6672-478F-821A-54666980C024}" type="slidenum">
              <a:rPr lang="fr-FR" smtClean="0"/>
              <a:t>‹#›</a:t>
            </a:fld>
            <a:endParaRPr lang="fr-FR"/>
          </a:p>
        </p:txBody>
      </p:sp>
    </p:spTree>
    <p:extLst>
      <p:ext uri="{BB962C8B-B14F-4D97-AF65-F5344CB8AC3E}">
        <p14:creationId xmlns:p14="http://schemas.microsoft.com/office/powerpoint/2010/main" val="220646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6396519-A261-4042-ABB7-00B26A3480D8}" type="datetimeFigureOut">
              <a:rPr lang="fr-FR" smtClean="0"/>
              <a:t>24/11/2012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DE9754-6672-478F-821A-54666980C024}" type="slidenum">
              <a:rPr lang="fr-FR" smtClean="0"/>
              <a:t>‹#›</a:t>
            </a:fld>
            <a:endParaRPr lang="fr-FR"/>
          </a:p>
        </p:txBody>
      </p:sp>
    </p:spTree>
    <p:extLst>
      <p:ext uri="{BB962C8B-B14F-4D97-AF65-F5344CB8AC3E}">
        <p14:creationId xmlns:p14="http://schemas.microsoft.com/office/powerpoint/2010/main" val="70352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6396519-A261-4042-ABB7-00B26A3480D8}" type="datetimeFigureOut">
              <a:rPr lang="fr-FR" smtClean="0"/>
              <a:t>24/11/2012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DE9754-6672-478F-821A-54666980C024}" type="slidenum">
              <a:rPr lang="fr-FR" smtClean="0"/>
              <a:t>‹#›</a:t>
            </a:fld>
            <a:endParaRPr lang="fr-FR"/>
          </a:p>
        </p:txBody>
      </p:sp>
    </p:spTree>
    <p:extLst>
      <p:ext uri="{BB962C8B-B14F-4D97-AF65-F5344CB8AC3E}">
        <p14:creationId xmlns:p14="http://schemas.microsoft.com/office/powerpoint/2010/main" val="400735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396519-A261-4042-ABB7-00B26A3480D8}" type="datetimeFigureOut">
              <a:rPr lang="fr-FR" smtClean="0"/>
              <a:t>24/11/2012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DE9754-6672-478F-821A-54666980C024}" type="slidenum">
              <a:rPr lang="fr-FR" smtClean="0"/>
              <a:t>‹#›</a:t>
            </a:fld>
            <a:endParaRPr lang="fr-FR"/>
          </a:p>
        </p:txBody>
      </p:sp>
    </p:spTree>
    <p:extLst>
      <p:ext uri="{BB962C8B-B14F-4D97-AF65-F5344CB8AC3E}">
        <p14:creationId xmlns:p14="http://schemas.microsoft.com/office/powerpoint/2010/main" val="348365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46396519-A261-4042-ABB7-00B26A3480D8}" type="datetimeFigureOut">
              <a:rPr lang="fr-FR" smtClean="0"/>
              <a:t>24/11/2012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BDE9754-6672-478F-821A-54666980C024}" type="slidenum">
              <a:rPr lang="fr-FR" smtClean="0"/>
              <a:t>‹#›</a:t>
            </a:fld>
            <a:endParaRPr lang="fr-FR"/>
          </a:p>
        </p:txBody>
      </p:sp>
    </p:spTree>
    <p:extLst>
      <p:ext uri="{BB962C8B-B14F-4D97-AF65-F5344CB8AC3E}">
        <p14:creationId xmlns:p14="http://schemas.microsoft.com/office/powerpoint/2010/main" val="262554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46396519-A261-4042-ABB7-00B26A3480D8}" type="datetimeFigureOut">
              <a:rPr lang="fr-FR" smtClean="0"/>
              <a:t>24/11/2012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BDE9754-6672-478F-821A-54666980C024}" type="slidenum">
              <a:rPr lang="fr-FR" smtClean="0"/>
              <a:t>‹#›</a:t>
            </a:fld>
            <a:endParaRPr lang="fr-FR"/>
          </a:p>
        </p:txBody>
      </p:sp>
    </p:spTree>
    <p:extLst>
      <p:ext uri="{BB962C8B-B14F-4D97-AF65-F5344CB8AC3E}">
        <p14:creationId xmlns:p14="http://schemas.microsoft.com/office/powerpoint/2010/main" val="218373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46396519-A261-4042-ABB7-00B26A3480D8}" type="datetimeFigureOut">
              <a:rPr lang="fr-FR" smtClean="0"/>
              <a:t>24/11/2012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BDE9754-6672-478F-821A-54666980C024}" type="slidenum">
              <a:rPr lang="fr-FR" smtClean="0"/>
              <a:t>‹#›</a:t>
            </a:fld>
            <a:endParaRPr lang="fr-FR"/>
          </a:p>
        </p:txBody>
      </p:sp>
    </p:spTree>
    <p:extLst>
      <p:ext uri="{BB962C8B-B14F-4D97-AF65-F5344CB8AC3E}">
        <p14:creationId xmlns:p14="http://schemas.microsoft.com/office/powerpoint/2010/main" val="118679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96519-A261-4042-ABB7-00B26A3480D8}" type="datetimeFigureOut">
              <a:rPr lang="fr-FR" smtClean="0"/>
              <a:t>24/11/2012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BDE9754-6672-478F-821A-54666980C024}" type="slidenum">
              <a:rPr lang="fr-FR" smtClean="0"/>
              <a:t>‹#›</a:t>
            </a:fld>
            <a:endParaRPr lang="fr-FR"/>
          </a:p>
        </p:txBody>
      </p:sp>
    </p:spTree>
    <p:extLst>
      <p:ext uri="{BB962C8B-B14F-4D97-AF65-F5344CB8AC3E}">
        <p14:creationId xmlns:p14="http://schemas.microsoft.com/office/powerpoint/2010/main" val="2688809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96519-A261-4042-ABB7-00B26A3480D8}" type="datetimeFigureOut">
              <a:rPr lang="fr-FR" smtClean="0"/>
              <a:t>24/11/2012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BDE9754-6672-478F-821A-54666980C024}" type="slidenum">
              <a:rPr lang="fr-FR" smtClean="0"/>
              <a:t>‹#›</a:t>
            </a:fld>
            <a:endParaRPr lang="fr-FR"/>
          </a:p>
        </p:txBody>
      </p:sp>
    </p:spTree>
    <p:extLst>
      <p:ext uri="{BB962C8B-B14F-4D97-AF65-F5344CB8AC3E}">
        <p14:creationId xmlns:p14="http://schemas.microsoft.com/office/powerpoint/2010/main" val="351848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96519-A261-4042-ABB7-00B26A3480D8}" type="datetimeFigureOut">
              <a:rPr lang="fr-FR" smtClean="0"/>
              <a:t>24/11/2012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BDE9754-6672-478F-821A-54666980C024}" type="slidenum">
              <a:rPr lang="fr-FR" smtClean="0"/>
              <a:t>‹#›</a:t>
            </a:fld>
            <a:endParaRPr lang="fr-FR"/>
          </a:p>
        </p:txBody>
      </p:sp>
    </p:spTree>
    <p:extLst>
      <p:ext uri="{BB962C8B-B14F-4D97-AF65-F5344CB8AC3E}">
        <p14:creationId xmlns:p14="http://schemas.microsoft.com/office/powerpoint/2010/main" val="192191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96519-A261-4042-ABB7-00B26A3480D8}" type="datetimeFigureOut">
              <a:rPr lang="fr-FR" smtClean="0"/>
              <a:t>24/11/2012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E9754-6672-478F-821A-54666980C024}" type="slidenum">
              <a:rPr lang="fr-FR" smtClean="0"/>
              <a:t>‹#›</a:t>
            </a:fld>
            <a:endParaRPr lang="fr-FR"/>
          </a:p>
        </p:txBody>
      </p:sp>
    </p:spTree>
    <p:extLst>
      <p:ext uri="{BB962C8B-B14F-4D97-AF65-F5344CB8AC3E}">
        <p14:creationId xmlns:p14="http://schemas.microsoft.com/office/powerpoint/2010/main" val="4242984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file:///H:\Resources\Spanish\A%20Level\A2_Spanish\National%20&amp;%20International%20events\Ethical%20Issues\Los%20Derechos%20de%20los%20Animales\LosAnimales.pptx"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vWUKDeWEXc4"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hyperlink" Target="http://publimetro.pe/actualidad/2497/noticia-experimentos-cientificos-chimpances-causa-polemica-eeuu"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publimetro.pe/tag/2886/union-europe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blogs.tn.com.ar/mascotas/2011/06/23/experimentacion_cosmetica_en_animales_polemica_verdades_y_alternativas/"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vimeo.com/247920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2259682"/>
          </a:xfrm>
        </p:spPr>
        <p:txBody>
          <a:bodyPr>
            <a:normAutofit/>
          </a:bodyPr>
          <a:lstStyle/>
          <a:p>
            <a:r>
              <a:rPr lang="en-GB" b="1" dirty="0" smtClean="0"/>
              <a:t>Los </a:t>
            </a:r>
            <a:r>
              <a:rPr lang="en-GB" b="1" dirty="0" err="1" smtClean="0"/>
              <a:t>animales</a:t>
            </a:r>
            <a:r>
              <a:rPr lang="en-GB" b="1" dirty="0" smtClean="0"/>
              <a:t> </a:t>
            </a:r>
            <a:r>
              <a:rPr lang="en-GB" b="1" dirty="0">
                <a:cs typeface="Calibri"/>
              </a:rPr>
              <a:t>¿</a:t>
            </a:r>
            <a:r>
              <a:rPr lang="en-GB" b="1" dirty="0" err="1">
                <a:cs typeface="Calibri"/>
              </a:rPr>
              <a:t>deben</a:t>
            </a:r>
            <a:r>
              <a:rPr lang="en-GB" b="1" dirty="0">
                <a:cs typeface="Calibri"/>
              </a:rPr>
              <a:t> </a:t>
            </a:r>
            <a:r>
              <a:rPr lang="en-GB" b="1" dirty="0" err="1">
                <a:cs typeface="Calibri"/>
              </a:rPr>
              <a:t>tener</a:t>
            </a:r>
            <a:r>
              <a:rPr lang="en-GB" b="1" dirty="0">
                <a:cs typeface="Calibri"/>
              </a:rPr>
              <a:t> los </a:t>
            </a:r>
            <a:r>
              <a:rPr lang="en-GB" b="1" dirty="0" err="1">
                <a:cs typeface="Calibri"/>
              </a:rPr>
              <a:t>mismos</a:t>
            </a:r>
            <a:r>
              <a:rPr lang="en-GB" b="1" dirty="0">
                <a:cs typeface="Calibri"/>
              </a:rPr>
              <a:t> </a:t>
            </a:r>
            <a:r>
              <a:rPr lang="en-GB" b="1" dirty="0" err="1">
                <a:cs typeface="Calibri"/>
              </a:rPr>
              <a:t>derechos</a:t>
            </a:r>
            <a:r>
              <a:rPr lang="en-GB" b="1" dirty="0">
                <a:cs typeface="Calibri"/>
              </a:rPr>
              <a:t> </a:t>
            </a:r>
            <a:r>
              <a:rPr lang="en-GB" b="1" dirty="0" err="1">
                <a:cs typeface="Calibri"/>
              </a:rPr>
              <a:t>que</a:t>
            </a:r>
            <a:r>
              <a:rPr lang="en-GB" b="1" dirty="0">
                <a:cs typeface="Calibri"/>
              </a:rPr>
              <a:t> los </a:t>
            </a:r>
            <a:r>
              <a:rPr lang="en-GB" b="1" dirty="0" err="1">
                <a:cs typeface="Calibri"/>
              </a:rPr>
              <a:t>seres</a:t>
            </a:r>
            <a:r>
              <a:rPr lang="en-GB" b="1" dirty="0">
                <a:cs typeface="Calibri"/>
              </a:rPr>
              <a:t> </a:t>
            </a:r>
            <a:r>
              <a:rPr lang="en-GB" b="1" dirty="0" err="1">
                <a:cs typeface="Calibri"/>
              </a:rPr>
              <a:t>humanos</a:t>
            </a:r>
            <a:r>
              <a:rPr lang="en-GB" b="1" dirty="0" smtClean="0">
                <a:cs typeface="Calibri"/>
              </a:rPr>
              <a:t>?</a:t>
            </a:r>
            <a:endParaRPr lang="fr-FR" dirty="0"/>
          </a:p>
        </p:txBody>
      </p:sp>
      <p:pic>
        <p:nvPicPr>
          <p:cNvPr id="1026" name="Picture 2" descr="protesting_p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99" y="3974681"/>
            <a:ext cx="2088232" cy="249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protesting_s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962910"/>
            <a:ext cx="1944216" cy="249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protesting_rabb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962910"/>
            <a:ext cx="2016224" cy="249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ction Button: End 3">
            <a:hlinkClick r:id="rId5" action="ppaction://hlinkpres?slideindex=1&amp;slidetitle=PowerPoint Presentation" highlightClick="1"/>
          </p:cNvPr>
          <p:cNvSpPr/>
          <p:nvPr/>
        </p:nvSpPr>
        <p:spPr>
          <a:xfrm>
            <a:off x="8244408" y="332656"/>
            <a:ext cx="648072" cy="648072"/>
          </a:xfrm>
          <a:prstGeom prst="actionButtonEn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60910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733256"/>
            <a:ext cx="8729663" cy="923330"/>
          </a:xfrm>
          <a:prstGeom prst="rect">
            <a:avLst/>
          </a:prstGeom>
        </p:spPr>
        <p:txBody>
          <a:bodyPr wrap="square">
            <a:spAutoFit/>
          </a:bodyPr>
          <a:lstStyle/>
          <a:p>
            <a:pPr lvl="0"/>
            <a:r>
              <a:rPr lang="es-ES" b="1" dirty="0" smtClean="0"/>
              <a:t>Existe </a:t>
            </a:r>
            <a:r>
              <a:rPr lang="es-ES" b="1" dirty="0"/>
              <a:t>una Declaración Universal de </a:t>
            </a:r>
            <a:r>
              <a:rPr lang="es-ES" b="1" dirty="0" smtClean="0"/>
              <a:t>los Derechos de los Animales. Fue </a:t>
            </a:r>
            <a:r>
              <a:rPr lang="es-ES" b="1" dirty="0"/>
              <a:t>proclamada el 15 de octubre de 1978 y aprobada por la Organización de Naciones Unidas para la Educación, la Ciencia y la Cultura (UNESCO), y por la Organización de las Naciones Unidas (ONU).</a:t>
            </a:r>
            <a:endParaRPr lang="fr-FR" b="1" dirty="0"/>
          </a:p>
        </p:txBody>
      </p:sp>
      <p:sp>
        <p:nvSpPr>
          <p:cNvPr id="5" name="TextBox 4"/>
          <p:cNvSpPr txBox="1"/>
          <p:nvPr/>
        </p:nvSpPr>
        <p:spPr>
          <a:xfrm>
            <a:off x="1043608" y="128409"/>
            <a:ext cx="7200800" cy="1200329"/>
          </a:xfrm>
          <a:prstGeom prst="rect">
            <a:avLst/>
          </a:prstGeom>
          <a:noFill/>
        </p:spPr>
        <p:txBody>
          <a:bodyPr wrap="square" rtlCol="0">
            <a:spAutoFit/>
          </a:bodyPr>
          <a:lstStyle/>
          <a:p>
            <a:r>
              <a:rPr lang="fr-FR" dirty="0" smtClean="0"/>
              <a:t/>
            </a:r>
            <a:br>
              <a:rPr lang="fr-FR" dirty="0" smtClean="0"/>
            </a:br>
            <a:r>
              <a:rPr lang="fr-FR" dirty="0" err="1" smtClean="0"/>
              <a:t>Video</a:t>
            </a:r>
            <a:r>
              <a:rPr lang="fr-FR" dirty="0" smtClean="0"/>
              <a:t> </a:t>
            </a:r>
            <a:r>
              <a:rPr lang="fr-FR" dirty="0" err="1" smtClean="0"/>
              <a:t>available</a:t>
            </a:r>
            <a:r>
              <a:rPr lang="fr-FR" dirty="0" smtClean="0"/>
              <a:t> </a:t>
            </a:r>
            <a:r>
              <a:rPr lang="fr-FR" dirty="0" err="1" smtClean="0"/>
              <a:t>here</a:t>
            </a:r>
            <a:r>
              <a:rPr lang="fr-FR" dirty="0" smtClean="0"/>
              <a:t>: </a:t>
            </a:r>
            <a:r>
              <a:rPr lang="en-GB" dirty="0">
                <a:hlinkClick r:id="rId3"/>
              </a:rPr>
              <a:t>http://</a:t>
            </a:r>
            <a:r>
              <a:rPr lang="en-GB" dirty="0" smtClean="0">
                <a:hlinkClick r:id="rId3"/>
              </a:rPr>
              <a:t>www.youtube.com/watch?v=vWUKDeWEXc4</a:t>
            </a:r>
            <a:r>
              <a:rPr lang="en-GB" dirty="0" smtClean="0"/>
              <a:t> </a:t>
            </a:r>
            <a:endParaRPr lang="en-GB" dirty="0"/>
          </a:p>
          <a:p>
            <a:r>
              <a:rPr lang="en-GB" dirty="0" smtClean="0"/>
              <a:t> </a:t>
            </a:r>
            <a:endParaRPr lang="fr-FR" dirty="0"/>
          </a:p>
          <a:p>
            <a:r>
              <a:rPr lang="en-GB" dirty="0" smtClean="0"/>
              <a:t> </a:t>
            </a:r>
            <a:endParaRPr lang="fr-F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5" y="1328738"/>
            <a:ext cx="569595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343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338263"/>
            <a:ext cx="77343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485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20688"/>
            <a:ext cx="7920880" cy="954107"/>
          </a:xfrm>
          <a:prstGeom prst="rect">
            <a:avLst/>
          </a:prstGeom>
          <a:solidFill>
            <a:schemeClr val="tx1"/>
          </a:solidFill>
        </p:spPr>
        <p:txBody>
          <a:bodyPr wrap="square" rtlCol="0">
            <a:spAutoFit/>
          </a:bodyPr>
          <a:lstStyle/>
          <a:p>
            <a:pPr algn="ctr"/>
            <a:r>
              <a:rPr lang="en-GB" sz="2800" b="1" dirty="0" smtClean="0">
                <a:solidFill>
                  <a:schemeClr val="bg1"/>
                </a:solidFill>
              </a:rPr>
              <a:t>Los </a:t>
            </a:r>
            <a:r>
              <a:rPr lang="en-GB" sz="2800" b="1" dirty="0" err="1" smtClean="0">
                <a:solidFill>
                  <a:schemeClr val="bg1"/>
                </a:solidFill>
              </a:rPr>
              <a:t>derechos</a:t>
            </a:r>
            <a:r>
              <a:rPr lang="en-GB" sz="2800" b="1" dirty="0" smtClean="0">
                <a:solidFill>
                  <a:schemeClr val="bg1"/>
                </a:solidFill>
              </a:rPr>
              <a:t> de los </a:t>
            </a:r>
            <a:r>
              <a:rPr lang="en-GB" sz="2800" b="1" dirty="0" err="1" smtClean="0">
                <a:solidFill>
                  <a:schemeClr val="bg1"/>
                </a:solidFill>
              </a:rPr>
              <a:t>animales</a:t>
            </a:r>
            <a:r>
              <a:rPr lang="en-GB" sz="2800" b="1" dirty="0" smtClean="0">
                <a:solidFill>
                  <a:schemeClr val="bg1"/>
                </a:solidFill>
              </a:rPr>
              <a:t> contra </a:t>
            </a:r>
            <a:br>
              <a:rPr lang="en-GB" sz="2800" b="1" dirty="0" smtClean="0">
                <a:solidFill>
                  <a:schemeClr val="bg1"/>
                </a:solidFill>
              </a:rPr>
            </a:br>
            <a:r>
              <a:rPr lang="en-GB" sz="2800" b="1" dirty="0" smtClean="0">
                <a:solidFill>
                  <a:schemeClr val="bg1"/>
                </a:solidFill>
              </a:rPr>
              <a:t>el </a:t>
            </a:r>
            <a:r>
              <a:rPr lang="en-GB" sz="2800" b="1" dirty="0" err="1" smtClean="0">
                <a:solidFill>
                  <a:schemeClr val="bg1"/>
                </a:solidFill>
              </a:rPr>
              <a:t>bienestar</a:t>
            </a:r>
            <a:r>
              <a:rPr lang="en-GB" sz="2800" b="1" dirty="0" smtClean="0">
                <a:solidFill>
                  <a:schemeClr val="bg1"/>
                </a:solidFill>
              </a:rPr>
              <a:t> de los </a:t>
            </a:r>
            <a:r>
              <a:rPr lang="en-GB" sz="2800" b="1" dirty="0" err="1" smtClean="0">
                <a:solidFill>
                  <a:schemeClr val="bg1"/>
                </a:solidFill>
              </a:rPr>
              <a:t>animales</a:t>
            </a:r>
            <a:endParaRPr lang="fr-FR" sz="2800" b="1" dirty="0">
              <a:solidFill>
                <a:schemeClr val="bg1"/>
              </a:solidFill>
            </a:endParaRPr>
          </a:p>
        </p:txBody>
      </p:sp>
      <p:sp>
        <p:nvSpPr>
          <p:cNvPr id="3" name="TextBox 2"/>
          <p:cNvSpPr txBox="1"/>
          <p:nvPr/>
        </p:nvSpPr>
        <p:spPr>
          <a:xfrm>
            <a:off x="467544" y="2060848"/>
            <a:ext cx="8208912" cy="3785652"/>
          </a:xfrm>
          <a:prstGeom prst="rect">
            <a:avLst/>
          </a:prstGeom>
          <a:noFill/>
        </p:spPr>
        <p:txBody>
          <a:bodyPr wrap="square" rtlCol="0">
            <a:spAutoFit/>
          </a:bodyPr>
          <a:lstStyle/>
          <a:p>
            <a:r>
              <a:rPr lang="en-GB" sz="2400" dirty="0" smtClean="0"/>
              <a:t>Los </a:t>
            </a:r>
            <a:r>
              <a:rPr lang="en-GB" sz="2400" dirty="0" err="1" smtClean="0"/>
              <a:t>partidarios</a:t>
            </a:r>
            <a:r>
              <a:rPr lang="en-GB" sz="2400" dirty="0" smtClean="0"/>
              <a:t> de los </a:t>
            </a:r>
            <a:r>
              <a:rPr lang="en-GB" sz="2400" dirty="0" err="1" smtClean="0"/>
              <a:t>derechos</a:t>
            </a:r>
            <a:r>
              <a:rPr lang="en-GB" sz="2400" dirty="0" smtClean="0"/>
              <a:t> de los </a:t>
            </a:r>
            <a:r>
              <a:rPr lang="en-GB" sz="2400" dirty="0" err="1" smtClean="0"/>
              <a:t>animales</a:t>
            </a:r>
            <a:r>
              <a:rPr lang="en-GB" sz="2400" dirty="0" smtClean="0"/>
              <a:t> </a:t>
            </a:r>
            <a:r>
              <a:rPr lang="en-GB" sz="2400" dirty="0" err="1" smtClean="0"/>
              <a:t>piensan</a:t>
            </a:r>
            <a:r>
              <a:rPr lang="en-GB" sz="2400" dirty="0" smtClean="0"/>
              <a:t> </a:t>
            </a:r>
            <a:r>
              <a:rPr lang="en-GB" sz="2400" dirty="0" err="1" smtClean="0"/>
              <a:t>que</a:t>
            </a:r>
            <a:r>
              <a:rPr lang="en-GB" sz="2400" dirty="0" smtClean="0"/>
              <a:t> </a:t>
            </a:r>
            <a:r>
              <a:rPr lang="en-GB" sz="2400" dirty="0" err="1" smtClean="0"/>
              <a:t>es</a:t>
            </a:r>
            <a:r>
              <a:rPr lang="en-GB" sz="2400" dirty="0" smtClean="0"/>
              <a:t> </a:t>
            </a:r>
            <a:r>
              <a:rPr lang="en-GB" sz="2400" dirty="0" err="1" smtClean="0"/>
              <a:t>moralmente</a:t>
            </a:r>
            <a:r>
              <a:rPr lang="en-GB" sz="2400" dirty="0" smtClean="0"/>
              <a:t> </a:t>
            </a:r>
            <a:r>
              <a:rPr lang="en-GB" sz="2400" dirty="0" err="1" smtClean="0"/>
              <a:t>incorrecto</a:t>
            </a:r>
            <a:r>
              <a:rPr lang="en-GB" sz="2400" dirty="0" smtClean="0"/>
              <a:t> </a:t>
            </a:r>
            <a:r>
              <a:rPr lang="en-GB" sz="2400" dirty="0" err="1" smtClean="0"/>
              <a:t>explotar</a:t>
            </a:r>
            <a:r>
              <a:rPr lang="en-GB" sz="2400" dirty="0" smtClean="0"/>
              <a:t> </a:t>
            </a:r>
            <a:r>
              <a:rPr lang="en-GB" sz="2400" dirty="0" err="1" smtClean="0"/>
              <a:t>animales</a:t>
            </a:r>
            <a:r>
              <a:rPr lang="en-GB" sz="2400" dirty="0" smtClean="0"/>
              <a:t> </a:t>
            </a:r>
            <a:r>
              <a:rPr lang="en-GB" sz="2400" dirty="0" err="1" smtClean="0"/>
              <a:t>por</a:t>
            </a:r>
            <a:r>
              <a:rPr lang="en-GB" sz="2400" dirty="0" smtClean="0"/>
              <a:t> </a:t>
            </a:r>
            <a:r>
              <a:rPr lang="en-GB" sz="2400" dirty="0" err="1" smtClean="0"/>
              <a:t>cualquier</a:t>
            </a:r>
            <a:r>
              <a:rPr lang="en-GB" sz="2400" dirty="0" smtClean="0"/>
              <a:t> </a:t>
            </a:r>
            <a:r>
              <a:rPr lang="en-GB" sz="2400" dirty="0" err="1" smtClean="0"/>
              <a:t>razón</a:t>
            </a:r>
            <a:r>
              <a:rPr lang="en-GB" sz="2400" dirty="0" smtClean="0"/>
              <a:t>.  Los </a:t>
            </a:r>
            <a:r>
              <a:rPr lang="en-GB" sz="2400" dirty="0" err="1" smtClean="0"/>
              <a:t>que</a:t>
            </a:r>
            <a:r>
              <a:rPr lang="en-GB" sz="2400" dirty="0" smtClean="0"/>
              <a:t> </a:t>
            </a:r>
            <a:r>
              <a:rPr lang="en-GB" sz="2400" dirty="0" err="1" smtClean="0"/>
              <a:t>apoyan</a:t>
            </a:r>
            <a:r>
              <a:rPr lang="en-GB" sz="2400" dirty="0" smtClean="0"/>
              <a:t> el </a:t>
            </a:r>
            <a:r>
              <a:rPr lang="en-GB" sz="2400" dirty="0" err="1" smtClean="0"/>
              <a:t>bienestar</a:t>
            </a:r>
            <a:r>
              <a:rPr lang="en-GB" sz="2400" dirty="0" smtClean="0"/>
              <a:t> de los </a:t>
            </a:r>
            <a:r>
              <a:rPr lang="en-GB" sz="2400" dirty="0" err="1" smtClean="0"/>
              <a:t>animales</a:t>
            </a:r>
            <a:r>
              <a:rPr lang="en-GB" sz="2400" dirty="0" smtClean="0"/>
              <a:t> </a:t>
            </a:r>
            <a:r>
              <a:rPr lang="en-GB" sz="2400" dirty="0" err="1" smtClean="0"/>
              <a:t>creen</a:t>
            </a:r>
            <a:r>
              <a:rPr lang="en-GB" sz="2400" dirty="0" smtClean="0"/>
              <a:t> </a:t>
            </a:r>
            <a:r>
              <a:rPr lang="en-GB" sz="2400" dirty="0" err="1" smtClean="0"/>
              <a:t>que</a:t>
            </a:r>
            <a:r>
              <a:rPr lang="en-GB" sz="2400" dirty="0" smtClean="0"/>
              <a:t> </a:t>
            </a:r>
            <a:r>
              <a:rPr lang="en-GB" sz="2400" dirty="0" err="1" smtClean="0"/>
              <a:t>es</a:t>
            </a:r>
            <a:r>
              <a:rPr lang="en-GB" sz="2400" dirty="0" smtClean="0"/>
              <a:t> </a:t>
            </a:r>
            <a:r>
              <a:rPr lang="en-GB" sz="2400" dirty="0" err="1" smtClean="0"/>
              <a:t>aceptable</a:t>
            </a:r>
            <a:r>
              <a:rPr lang="en-GB" sz="2400" dirty="0" smtClean="0"/>
              <a:t> </a:t>
            </a:r>
            <a:r>
              <a:rPr lang="en-GB" sz="2400" dirty="0" err="1" smtClean="0"/>
              <a:t>usar</a:t>
            </a:r>
            <a:r>
              <a:rPr lang="en-GB" sz="2400" dirty="0" smtClean="0"/>
              <a:t> </a:t>
            </a:r>
            <a:r>
              <a:rPr lang="en-GB" sz="2400" dirty="0" err="1" smtClean="0"/>
              <a:t>animales</a:t>
            </a:r>
            <a:r>
              <a:rPr lang="en-GB" sz="2400" dirty="0" smtClean="0"/>
              <a:t>, </a:t>
            </a:r>
            <a:r>
              <a:rPr lang="en-GB" sz="2400" dirty="0" err="1" smtClean="0"/>
              <a:t>siempre</a:t>
            </a:r>
            <a:r>
              <a:rPr lang="en-GB" sz="2400" dirty="0" smtClean="0"/>
              <a:t> </a:t>
            </a:r>
            <a:r>
              <a:rPr lang="en-GB" sz="2400" dirty="0" err="1" smtClean="0"/>
              <a:t>que</a:t>
            </a:r>
            <a:r>
              <a:rPr lang="en-GB" sz="2400" dirty="0" smtClean="0"/>
              <a:t> se </a:t>
            </a:r>
            <a:r>
              <a:rPr lang="en-GB" sz="2400" dirty="0" err="1" smtClean="0"/>
              <a:t>cuiden</a:t>
            </a:r>
            <a:r>
              <a:rPr lang="en-GB" sz="2400" dirty="0" smtClean="0"/>
              <a:t> y </a:t>
            </a:r>
            <a:r>
              <a:rPr lang="en-GB" sz="2400" dirty="0" err="1" smtClean="0"/>
              <a:t>que</a:t>
            </a:r>
            <a:r>
              <a:rPr lang="en-GB" sz="2400" dirty="0" smtClean="0"/>
              <a:t> </a:t>
            </a:r>
            <a:r>
              <a:rPr lang="en-GB" sz="2400" dirty="0" err="1" smtClean="0"/>
              <a:t>su</a:t>
            </a:r>
            <a:r>
              <a:rPr lang="en-GB" sz="2400" dirty="0" smtClean="0"/>
              <a:t> </a:t>
            </a:r>
            <a:r>
              <a:rPr lang="en-GB" sz="2400" dirty="0" err="1" smtClean="0"/>
              <a:t>sufrimiento</a:t>
            </a:r>
            <a:r>
              <a:rPr lang="en-GB" sz="2400" dirty="0" smtClean="0"/>
              <a:t> se </a:t>
            </a:r>
            <a:r>
              <a:rPr lang="en-GB" sz="2400" dirty="0" err="1" smtClean="0"/>
              <a:t>limite</a:t>
            </a:r>
            <a:r>
              <a:rPr lang="en-GB" sz="2400" dirty="0" smtClean="0"/>
              <a:t> a un </a:t>
            </a:r>
            <a:r>
              <a:rPr lang="en-GB" sz="2400" dirty="0" err="1" smtClean="0"/>
              <a:t>mínimo</a:t>
            </a:r>
            <a:r>
              <a:rPr lang="en-GB" sz="2400" dirty="0" smtClean="0"/>
              <a:t>.</a:t>
            </a:r>
            <a:br>
              <a:rPr lang="en-GB" sz="2400" dirty="0" smtClean="0"/>
            </a:br>
            <a:r>
              <a:rPr lang="en-GB" sz="2400" dirty="0" smtClean="0"/>
              <a:t/>
            </a:r>
            <a:br>
              <a:rPr lang="en-GB" sz="2400" dirty="0" smtClean="0"/>
            </a:br>
            <a:r>
              <a:rPr lang="en-GB" sz="2400" dirty="0" smtClean="0"/>
              <a:t>La </a:t>
            </a:r>
            <a:r>
              <a:rPr lang="en-GB" sz="2400" dirty="0" err="1" smtClean="0"/>
              <a:t>diferencia</a:t>
            </a:r>
            <a:r>
              <a:rPr lang="en-GB" sz="2400" dirty="0" smtClean="0"/>
              <a:t> entre </a:t>
            </a:r>
            <a:r>
              <a:rPr lang="en-GB" sz="2400" dirty="0" err="1" smtClean="0"/>
              <a:t>las</a:t>
            </a:r>
            <a:r>
              <a:rPr lang="en-GB" sz="2400" dirty="0" smtClean="0"/>
              <a:t> dos </a:t>
            </a:r>
            <a:r>
              <a:rPr lang="en-GB" sz="2400" dirty="0" err="1" smtClean="0"/>
              <a:t>filosofía</a:t>
            </a:r>
            <a:r>
              <a:rPr lang="en-GB" sz="2400" dirty="0" smtClean="0"/>
              <a:t> se ha </a:t>
            </a:r>
            <a:r>
              <a:rPr lang="en-GB" sz="2400" dirty="0" err="1" smtClean="0"/>
              <a:t>resumido</a:t>
            </a:r>
            <a:r>
              <a:rPr lang="en-GB" sz="2400" dirty="0" smtClean="0"/>
              <a:t> </a:t>
            </a:r>
            <a:r>
              <a:rPr lang="en-GB" sz="2400" dirty="0" err="1" smtClean="0"/>
              <a:t>así</a:t>
            </a:r>
            <a:r>
              <a:rPr lang="en-GB" sz="2400" dirty="0" smtClean="0"/>
              <a:t>: los </a:t>
            </a:r>
            <a:r>
              <a:rPr lang="en-GB" sz="2400" dirty="0" err="1" smtClean="0"/>
              <a:t>partidarios</a:t>
            </a:r>
            <a:r>
              <a:rPr lang="en-GB" sz="2400" dirty="0" smtClean="0"/>
              <a:t> de los </a:t>
            </a:r>
            <a:r>
              <a:rPr lang="en-GB" sz="2400" dirty="0" err="1" smtClean="0"/>
              <a:t>derechos</a:t>
            </a:r>
            <a:r>
              <a:rPr lang="en-GB" sz="2400" dirty="0" smtClean="0"/>
              <a:t> de los </a:t>
            </a:r>
            <a:r>
              <a:rPr lang="en-GB" sz="2400" dirty="0" err="1" smtClean="0"/>
              <a:t>animales</a:t>
            </a:r>
            <a:r>
              <a:rPr lang="en-GB" sz="2400" dirty="0" smtClean="0"/>
              <a:t> </a:t>
            </a:r>
            <a:r>
              <a:rPr lang="en-GB" sz="2400" dirty="0" err="1" smtClean="0"/>
              <a:t>hacen</a:t>
            </a:r>
            <a:r>
              <a:rPr lang="en-GB" sz="2400" dirty="0" smtClean="0"/>
              <a:t> </a:t>
            </a:r>
            <a:r>
              <a:rPr lang="en-GB" sz="2400" dirty="0" err="1" smtClean="0"/>
              <a:t>campaña</a:t>
            </a:r>
            <a:r>
              <a:rPr lang="en-GB" sz="2400" dirty="0" smtClean="0"/>
              <a:t> </a:t>
            </a:r>
            <a:r>
              <a:rPr lang="en-GB" sz="2400" dirty="0" err="1" smtClean="0"/>
              <a:t>para</a:t>
            </a:r>
            <a:r>
              <a:rPr lang="en-GB" sz="2400" dirty="0" smtClean="0"/>
              <a:t> no </a:t>
            </a:r>
            <a:r>
              <a:rPr lang="en-GB" sz="2400" dirty="0" err="1" smtClean="0"/>
              <a:t>tener</a:t>
            </a:r>
            <a:r>
              <a:rPr lang="en-GB" sz="2400" dirty="0" smtClean="0"/>
              <a:t> </a:t>
            </a:r>
            <a:r>
              <a:rPr lang="en-GB" sz="2400" dirty="0" err="1" smtClean="0"/>
              <a:t>jaulas</a:t>
            </a:r>
            <a:r>
              <a:rPr lang="en-GB" sz="2400" dirty="0" smtClean="0"/>
              <a:t>, </a:t>
            </a:r>
            <a:r>
              <a:rPr lang="en-GB" sz="2400" dirty="0" err="1" smtClean="0"/>
              <a:t>mientras</a:t>
            </a:r>
            <a:r>
              <a:rPr lang="en-GB" sz="2400" dirty="0" smtClean="0"/>
              <a:t> </a:t>
            </a:r>
            <a:r>
              <a:rPr lang="en-GB" sz="2400" dirty="0" err="1" smtClean="0"/>
              <a:t>que</a:t>
            </a:r>
            <a:r>
              <a:rPr lang="en-GB" sz="2400" dirty="0" smtClean="0"/>
              <a:t> la </a:t>
            </a:r>
            <a:r>
              <a:rPr lang="en-GB" sz="2400" dirty="0" err="1" smtClean="0"/>
              <a:t>sociedad</a:t>
            </a:r>
            <a:r>
              <a:rPr lang="en-GB" sz="2400" dirty="0" smtClean="0"/>
              <a:t> </a:t>
            </a:r>
            <a:r>
              <a:rPr lang="en-GB" sz="2400" dirty="0" err="1" smtClean="0"/>
              <a:t>protectora</a:t>
            </a:r>
            <a:r>
              <a:rPr lang="en-GB" sz="2400" dirty="0" smtClean="0"/>
              <a:t> de </a:t>
            </a:r>
            <a:r>
              <a:rPr lang="en-GB" sz="2400" dirty="0" err="1" smtClean="0"/>
              <a:t>animales</a:t>
            </a:r>
            <a:r>
              <a:rPr lang="en-GB" sz="2400" dirty="0" smtClean="0"/>
              <a:t> </a:t>
            </a:r>
            <a:r>
              <a:rPr lang="en-GB" sz="2400" dirty="0" err="1" smtClean="0"/>
              <a:t>luchan</a:t>
            </a:r>
            <a:r>
              <a:rPr lang="en-GB" sz="2400" dirty="0" smtClean="0"/>
              <a:t> </a:t>
            </a:r>
            <a:r>
              <a:rPr lang="en-GB" sz="2400" dirty="0" err="1" smtClean="0"/>
              <a:t>por</a:t>
            </a:r>
            <a:r>
              <a:rPr lang="en-GB" sz="2400" dirty="0" smtClean="0"/>
              <a:t> </a:t>
            </a:r>
            <a:r>
              <a:rPr lang="en-GB" sz="2400" dirty="0" err="1" smtClean="0"/>
              <a:t>jaulas</a:t>
            </a:r>
            <a:r>
              <a:rPr lang="en-GB" sz="2400" dirty="0" smtClean="0"/>
              <a:t> </a:t>
            </a:r>
            <a:r>
              <a:rPr lang="en-GB" sz="2400" dirty="0" err="1" smtClean="0"/>
              <a:t>más</a:t>
            </a:r>
            <a:r>
              <a:rPr lang="en-GB" sz="2400" dirty="0" smtClean="0"/>
              <a:t> </a:t>
            </a:r>
            <a:r>
              <a:rPr lang="en-GB" sz="2400" dirty="0" err="1" smtClean="0"/>
              <a:t>grandes</a:t>
            </a:r>
            <a:r>
              <a:rPr lang="en-GB" sz="2400" dirty="0" smtClean="0"/>
              <a:t>.</a:t>
            </a:r>
            <a:endParaRPr lang="fr-FR" sz="2400" dirty="0"/>
          </a:p>
        </p:txBody>
      </p:sp>
    </p:spTree>
    <p:extLst>
      <p:ext uri="{BB962C8B-B14F-4D97-AF65-F5344CB8AC3E}">
        <p14:creationId xmlns:p14="http://schemas.microsoft.com/office/powerpoint/2010/main" val="3123134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117" y="5661248"/>
            <a:ext cx="8892480" cy="984885"/>
          </a:xfrm>
          <a:prstGeom prst="rect">
            <a:avLst/>
          </a:prstGeom>
        </p:spPr>
        <p:txBody>
          <a:bodyPr wrap="square">
            <a:spAutoFit/>
          </a:bodyPr>
          <a:lstStyle/>
          <a:p>
            <a:r>
              <a:rPr lang="es-ES" dirty="0" smtClean="0"/>
              <a:t>¿Hasta qué punto es lí­cito, o cientí­fica y éticamente aceptable, llevar a cabo experimentos con animales? ¿En qué medida el análisis de </a:t>
            </a:r>
            <a:r>
              <a:rPr lang="es-ES" sz="2000" b="1" dirty="0" smtClean="0">
                <a:latin typeface="Segoe Print" pitchFamily="2" charset="0"/>
              </a:rPr>
              <a:t>la ratio sufrimiento del animal-beneficio para humanos </a:t>
            </a:r>
            <a:r>
              <a:rPr lang="es-ES" dirty="0" smtClean="0"/>
              <a:t>compensa o justifica ciertos experimentos?</a:t>
            </a:r>
            <a:endParaRPr lang="fr-FR" dirty="0"/>
          </a:p>
        </p:txBody>
      </p:sp>
      <p:sp>
        <p:nvSpPr>
          <p:cNvPr id="3" name="TextBox 2"/>
          <p:cNvSpPr txBox="1"/>
          <p:nvPr/>
        </p:nvSpPr>
        <p:spPr>
          <a:xfrm>
            <a:off x="228219" y="188640"/>
            <a:ext cx="8808277" cy="523220"/>
          </a:xfrm>
          <a:prstGeom prst="rect">
            <a:avLst/>
          </a:prstGeom>
          <a:noFill/>
        </p:spPr>
        <p:txBody>
          <a:bodyPr wrap="square" rtlCol="0">
            <a:spAutoFit/>
          </a:bodyPr>
          <a:lstStyle/>
          <a:p>
            <a:r>
              <a:rPr lang="fr-FR" sz="2800" b="1" dirty="0" smtClean="0">
                <a:latin typeface="Segoe Print" pitchFamily="2" charset="0"/>
                <a:cs typeface="Calibri"/>
              </a:rPr>
              <a:t>¿El fin </a:t>
            </a:r>
            <a:r>
              <a:rPr lang="fr-FR" sz="2800" b="1" dirty="0" err="1" smtClean="0">
                <a:latin typeface="Segoe Print" pitchFamily="2" charset="0"/>
                <a:cs typeface="Calibri"/>
              </a:rPr>
              <a:t>justifica</a:t>
            </a:r>
            <a:r>
              <a:rPr lang="fr-FR" sz="2800" b="1" dirty="0" smtClean="0">
                <a:latin typeface="Segoe Print" pitchFamily="2" charset="0"/>
                <a:cs typeface="Calibri"/>
              </a:rPr>
              <a:t> los </a:t>
            </a:r>
            <a:r>
              <a:rPr lang="fr-FR" sz="2800" b="1" dirty="0" err="1" smtClean="0">
                <a:latin typeface="Segoe Print" pitchFamily="2" charset="0"/>
                <a:cs typeface="Calibri"/>
              </a:rPr>
              <a:t>medios</a:t>
            </a:r>
            <a:r>
              <a:rPr lang="fr-FR" sz="2800" b="1" dirty="0" smtClean="0">
                <a:latin typeface="Segoe Print" pitchFamily="2" charset="0"/>
                <a:cs typeface="Calibri"/>
              </a:rPr>
              <a:t>?</a:t>
            </a:r>
            <a:endParaRPr lang="fr-FR" sz="2800" b="1" dirty="0">
              <a:latin typeface="Segoe Print"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81512968"/>
              </p:ext>
            </p:extLst>
          </p:nvPr>
        </p:nvGraphicFramePr>
        <p:xfrm>
          <a:off x="323528" y="722912"/>
          <a:ext cx="6096000" cy="4886960"/>
        </p:xfrm>
        <a:graphic>
          <a:graphicData uri="http://schemas.openxmlformats.org/drawingml/2006/table">
            <a:tbl>
              <a:tblPr firstRow="1" bandRow="1">
                <a:tableStyleId>{5940675A-B579-460E-94D1-54222C63F5DA}</a:tableStyleId>
              </a:tblPr>
              <a:tblGrid>
                <a:gridCol w="2304256"/>
                <a:gridCol w="1944216"/>
                <a:gridCol w="1847528"/>
              </a:tblGrid>
              <a:tr h="370840">
                <a:tc>
                  <a:txBody>
                    <a:bodyPr/>
                    <a:lstStyle/>
                    <a:p>
                      <a:r>
                        <a:rPr lang="en-GB" dirty="0" smtClean="0"/>
                        <a:t>la </a:t>
                      </a:r>
                      <a:r>
                        <a:rPr lang="en-GB" dirty="0" err="1" smtClean="0"/>
                        <a:t>caza</a:t>
                      </a:r>
                      <a:endParaRPr lang="fr-FR" dirty="0"/>
                    </a:p>
                  </a:txBody>
                  <a:tcPr/>
                </a:tc>
                <a:tc>
                  <a:txBody>
                    <a:bodyPr/>
                    <a:lstStyle/>
                    <a:p>
                      <a:r>
                        <a:rPr lang="en-GB" dirty="0" err="1" smtClean="0"/>
                        <a:t>entretenimiento</a:t>
                      </a:r>
                      <a:endParaRPr lang="fr-FR" dirty="0"/>
                    </a:p>
                  </a:txBody>
                  <a:tcPr/>
                </a:tc>
                <a:tc>
                  <a:txBody>
                    <a:bodyPr/>
                    <a:lstStyle/>
                    <a:p>
                      <a:pPr algn="ctr"/>
                      <a:r>
                        <a:rPr lang="en-GB" dirty="0" err="1" smtClean="0"/>
                        <a:t>justificable</a:t>
                      </a:r>
                      <a:r>
                        <a:rPr lang="en-GB" dirty="0" smtClean="0"/>
                        <a:t>?</a:t>
                      </a:r>
                      <a:r>
                        <a:rPr lang="en-GB" baseline="0" dirty="0" smtClean="0"/>
                        <a:t> </a:t>
                      </a:r>
                      <a:r>
                        <a:rPr lang="en-GB" baseline="0" dirty="0" err="1" smtClean="0"/>
                        <a:t>Sí</a:t>
                      </a:r>
                      <a:r>
                        <a:rPr lang="en-GB" baseline="0" dirty="0" smtClean="0"/>
                        <a:t> No</a:t>
                      </a:r>
                      <a:endParaRPr lang="fr-FR" dirty="0"/>
                    </a:p>
                  </a:txBody>
                  <a:tcPr/>
                </a:tc>
              </a:tr>
              <a:tr h="370840">
                <a:tc>
                  <a:txBody>
                    <a:bodyPr/>
                    <a:lstStyle/>
                    <a:p>
                      <a:r>
                        <a:rPr lang="en-GB" dirty="0" smtClean="0"/>
                        <a:t>la</a:t>
                      </a:r>
                      <a:r>
                        <a:rPr lang="en-GB" baseline="0" dirty="0" smtClean="0"/>
                        <a:t> </a:t>
                      </a:r>
                      <a:r>
                        <a:rPr lang="en-GB" baseline="0" dirty="0" err="1" smtClean="0"/>
                        <a:t>moda</a:t>
                      </a:r>
                      <a:endParaRPr lang="fr-FR" dirty="0"/>
                    </a:p>
                  </a:txBody>
                  <a:tcPr/>
                </a:tc>
                <a:tc>
                  <a:txBody>
                    <a:bodyPr/>
                    <a:lstStyle/>
                    <a:p>
                      <a:endParaRPr lang="fr-FR"/>
                    </a:p>
                  </a:txBody>
                  <a:tcPr/>
                </a:tc>
                <a:tc>
                  <a:txBody>
                    <a:bodyPr/>
                    <a:lstStyle/>
                    <a:p>
                      <a:endParaRPr lang="fr-FR"/>
                    </a:p>
                  </a:txBody>
                  <a:tcPr/>
                </a:tc>
              </a:tr>
              <a:tr h="370840">
                <a:tc>
                  <a:txBody>
                    <a:bodyPr/>
                    <a:lstStyle/>
                    <a:p>
                      <a:r>
                        <a:rPr lang="en-GB" dirty="0" err="1" smtClean="0"/>
                        <a:t>las</a:t>
                      </a:r>
                      <a:r>
                        <a:rPr lang="en-GB" dirty="0" smtClean="0"/>
                        <a:t> </a:t>
                      </a:r>
                      <a:r>
                        <a:rPr lang="en-GB" dirty="0" err="1" smtClean="0"/>
                        <a:t>corridas</a:t>
                      </a:r>
                      <a:endParaRPr lang="fr-FR" dirty="0"/>
                    </a:p>
                  </a:txBody>
                  <a:tcPr/>
                </a:tc>
                <a:tc>
                  <a:txBody>
                    <a:bodyPr/>
                    <a:lstStyle/>
                    <a:p>
                      <a:endParaRPr lang="fr-FR"/>
                    </a:p>
                  </a:txBody>
                  <a:tcPr/>
                </a:tc>
                <a:tc>
                  <a:txBody>
                    <a:bodyPr/>
                    <a:lstStyle/>
                    <a:p>
                      <a:endParaRPr lang="fr-FR"/>
                    </a:p>
                  </a:txBody>
                  <a:tcPr/>
                </a:tc>
              </a:tr>
              <a:tr h="370840">
                <a:tc>
                  <a:txBody>
                    <a:bodyPr/>
                    <a:lstStyle/>
                    <a:p>
                      <a:r>
                        <a:rPr lang="en-GB" dirty="0" smtClean="0"/>
                        <a:t>la </a:t>
                      </a:r>
                      <a:r>
                        <a:rPr lang="en-GB" dirty="0" err="1" smtClean="0"/>
                        <a:t>cosmética</a:t>
                      </a:r>
                      <a:endParaRPr lang="fr-FR" dirty="0"/>
                    </a:p>
                  </a:txBody>
                  <a:tcPr/>
                </a:tc>
                <a:tc>
                  <a:txBody>
                    <a:bodyPr/>
                    <a:lstStyle/>
                    <a:p>
                      <a:endParaRPr lang="fr-FR"/>
                    </a:p>
                  </a:txBody>
                  <a:tcPr/>
                </a:tc>
                <a:tc>
                  <a:txBody>
                    <a:bodyPr/>
                    <a:lstStyle/>
                    <a:p>
                      <a:endParaRPr lang="fr-F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las</a:t>
                      </a:r>
                      <a:r>
                        <a:rPr lang="en-GB" dirty="0" smtClean="0"/>
                        <a:t> </a:t>
                      </a:r>
                      <a:r>
                        <a:rPr lang="en-GB" dirty="0" err="1" smtClean="0"/>
                        <a:t>peleas</a:t>
                      </a:r>
                      <a:endParaRPr lang="fr-FR" dirty="0" smtClean="0"/>
                    </a:p>
                  </a:txBody>
                  <a:tcPr/>
                </a:tc>
                <a:tc>
                  <a:txBody>
                    <a:bodyPr/>
                    <a:lstStyle/>
                    <a:p>
                      <a:endParaRPr lang="fr-FR"/>
                    </a:p>
                  </a:txBody>
                  <a:tcPr/>
                </a:tc>
                <a:tc>
                  <a:txBody>
                    <a:bodyPr/>
                    <a:lstStyle/>
                    <a:p>
                      <a:endParaRPr lang="fr-FR"/>
                    </a:p>
                  </a:txBody>
                  <a:tcPr/>
                </a:tc>
              </a:tr>
              <a:tr h="370840">
                <a:tc>
                  <a:txBody>
                    <a:bodyPr/>
                    <a:lstStyle/>
                    <a:p>
                      <a:r>
                        <a:rPr lang="en-GB" dirty="0" smtClean="0"/>
                        <a:t>los</a:t>
                      </a:r>
                      <a:r>
                        <a:rPr lang="en-GB" baseline="0" dirty="0" smtClean="0"/>
                        <a:t> </a:t>
                      </a:r>
                      <a:r>
                        <a:rPr lang="en-GB" baseline="0" dirty="0" err="1" smtClean="0"/>
                        <a:t>productos</a:t>
                      </a:r>
                      <a:r>
                        <a:rPr lang="en-GB" baseline="0" dirty="0" smtClean="0"/>
                        <a:t> de </a:t>
                      </a:r>
                      <a:r>
                        <a:rPr lang="en-GB" baseline="0" dirty="0" err="1" smtClean="0"/>
                        <a:t>limpieza</a:t>
                      </a:r>
                      <a:endParaRPr lang="fr-FR" dirty="0"/>
                    </a:p>
                  </a:txBody>
                  <a:tcPr/>
                </a:tc>
                <a:tc>
                  <a:txBody>
                    <a:bodyPr/>
                    <a:lstStyle/>
                    <a:p>
                      <a:endParaRPr lang="fr-FR"/>
                    </a:p>
                  </a:txBody>
                  <a:tcPr/>
                </a:tc>
                <a:tc>
                  <a:txBody>
                    <a:bodyPr/>
                    <a:lstStyle/>
                    <a:p>
                      <a:endParaRPr lang="fr-FR"/>
                    </a:p>
                  </a:txBody>
                  <a:tcPr/>
                </a:tc>
              </a:tr>
              <a:tr h="370840">
                <a:tc>
                  <a:txBody>
                    <a:bodyPr/>
                    <a:lstStyle/>
                    <a:p>
                      <a:r>
                        <a:rPr lang="en-GB" dirty="0" err="1" smtClean="0"/>
                        <a:t>las</a:t>
                      </a:r>
                      <a:r>
                        <a:rPr lang="en-GB" dirty="0" smtClean="0"/>
                        <a:t> </a:t>
                      </a:r>
                      <a:r>
                        <a:rPr lang="en-GB" dirty="0" err="1" smtClean="0"/>
                        <a:t>drogas</a:t>
                      </a:r>
                      <a:r>
                        <a:rPr lang="en-GB" baseline="0" dirty="0" smtClean="0"/>
                        <a:t> </a:t>
                      </a:r>
                      <a:r>
                        <a:rPr lang="en-GB" baseline="0" dirty="0" err="1" smtClean="0"/>
                        <a:t>para</a:t>
                      </a:r>
                      <a:r>
                        <a:rPr lang="en-GB" baseline="0" dirty="0" smtClean="0"/>
                        <a:t> </a:t>
                      </a:r>
                      <a:r>
                        <a:rPr lang="en-GB" baseline="0" dirty="0" err="1" smtClean="0"/>
                        <a:t>enfermedades</a:t>
                      </a:r>
                      <a:r>
                        <a:rPr lang="en-GB" baseline="0" dirty="0" smtClean="0"/>
                        <a:t> </a:t>
                      </a:r>
                      <a:r>
                        <a:rPr lang="en-GB" baseline="0" dirty="0" err="1" smtClean="0"/>
                        <a:t>serias</a:t>
                      </a:r>
                      <a:endParaRPr lang="fr-FR" dirty="0"/>
                    </a:p>
                  </a:txBody>
                  <a:tcPr/>
                </a:tc>
                <a:tc>
                  <a:txBody>
                    <a:bodyPr/>
                    <a:lstStyle/>
                    <a:p>
                      <a:endParaRPr lang="fr-FR"/>
                    </a:p>
                  </a:txBody>
                  <a:tcPr/>
                </a:tc>
                <a:tc>
                  <a:txBody>
                    <a:bodyPr/>
                    <a:lstStyle/>
                    <a:p>
                      <a:endParaRPr lang="fr-FR" dirty="0"/>
                    </a:p>
                  </a:txBody>
                  <a:tcPr/>
                </a:tc>
              </a:tr>
              <a:tr h="370840">
                <a:tc>
                  <a:txBody>
                    <a:bodyPr/>
                    <a:lstStyle/>
                    <a:p>
                      <a:r>
                        <a:rPr lang="en-GB" dirty="0" smtClean="0"/>
                        <a:t>los</a:t>
                      </a:r>
                      <a:r>
                        <a:rPr lang="en-GB" baseline="0" dirty="0" smtClean="0"/>
                        <a:t> </a:t>
                      </a:r>
                      <a:r>
                        <a:rPr lang="en-GB" baseline="0" dirty="0" err="1" smtClean="0"/>
                        <a:t>aditivos</a:t>
                      </a:r>
                      <a:endParaRPr lang="fr-FR" dirty="0"/>
                    </a:p>
                  </a:txBody>
                  <a:tcPr/>
                </a:tc>
                <a:tc>
                  <a:txBody>
                    <a:bodyPr/>
                    <a:lstStyle/>
                    <a:p>
                      <a:endParaRPr lang="fr-FR"/>
                    </a:p>
                  </a:txBody>
                  <a:tcPr/>
                </a:tc>
                <a:tc>
                  <a:txBody>
                    <a:bodyPr/>
                    <a:lstStyle/>
                    <a:p>
                      <a:endParaRPr lang="fr-FR" dirty="0"/>
                    </a:p>
                  </a:txBody>
                  <a:tcPr/>
                </a:tc>
              </a:tr>
              <a:tr h="370840">
                <a:tc>
                  <a:txBody>
                    <a:bodyPr/>
                    <a:lstStyle/>
                    <a:p>
                      <a:r>
                        <a:rPr lang="en-GB" dirty="0" smtClean="0"/>
                        <a:t>los </a:t>
                      </a:r>
                      <a:r>
                        <a:rPr lang="en-GB" dirty="0" err="1" smtClean="0"/>
                        <a:t>agroquímicos</a:t>
                      </a:r>
                      <a:endParaRPr lang="fr-FR" dirty="0"/>
                    </a:p>
                  </a:txBody>
                  <a:tcPr/>
                </a:tc>
                <a:tc>
                  <a:txBody>
                    <a:bodyPr/>
                    <a:lstStyle/>
                    <a:p>
                      <a:endParaRPr lang="fr-FR"/>
                    </a:p>
                  </a:txBody>
                  <a:tcPr/>
                </a:tc>
                <a:tc>
                  <a:txBody>
                    <a:bodyPr/>
                    <a:lstStyle/>
                    <a:p>
                      <a:endParaRPr lang="fr-FR" dirty="0"/>
                    </a:p>
                  </a:txBody>
                  <a:tcPr/>
                </a:tc>
              </a:tr>
              <a:tr h="370840">
                <a:tc>
                  <a:txBody>
                    <a:bodyPr/>
                    <a:lstStyle/>
                    <a:p>
                      <a:r>
                        <a:rPr lang="en-GB" dirty="0" smtClean="0"/>
                        <a:t>la </a:t>
                      </a:r>
                      <a:r>
                        <a:rPr lang="en-GB" dirty="0" err="1" smtClean="0"/>
                        <a:t>alimentación</a:t>
                      </a:r>
                      <a:endParaRPr lang="fr-FR" dirty="0"/>
                    </a:p>
                  </a:txBody>
                  <a:tcPr/>
                </a:tc>
                <a:tc>
                  <a:txBody>
                    <a:bodyPr/>
                    <a:lstStyle/>
                    <a:p>
                      <a:endParaRPr lang="fr-FR"/>
                    </a:p>
                  </a:txBody>
                  <a:tcPr/>
                </a:tc>
                <a:tc>
                  <a:txBody>
                    <a:bodyPr/>
                    <a:lstStyle/>
                    <a:p>
                      <a:endParaRPr lang="fr-FR" dirty="0"/>
                    </a:p>
                  </a:txBody>
                  <a:tcPr/>
                </a:tc>
              </a:tr>
              <a:tr h="370840">
                <a:tc>
                  <a:txBody>
                    <a:bodyPr/>
                    <a:lstStyle/>
                    <a:p>
                      <a:r>
                        <a:rPr lang="en-GB" dirty="0" smtClean="0"/>
                        <a:t>los </a:t>
                      </a:r>
                      <a:r>
                        <a:rPr lang="en-GB" dirty="0" err="1" smtClean="0"/>
                        <a:t>tratamientos</a:t>
                      </a:r>
                      <a:r>
                        <a:rPr lang="en-GB" dirty="0" smtClean="0"/>
                        <a:t> </a:t>
                      </a:r>
                      <a:r>
                        <a:rPr lang="en-GB" dirty="0" err="1" smtClean="0"/>
                        <a:t>para</a:t>
                      </a:r>
                      <a:r>
                        <a:rPr lang="en-GB" dirty="0" smtClean="0"/>
                        <a:t> </a:t>
                      </a:r>
                      <a:r>
                        <a:rPr lang="en-GB" dirty="0" err="1" smtClean="0"/>
                        <a:t>dolencias</a:t>
                      </a:r>
                      <a:r>
                        <a:rPr lang="en-GB" baseline="0" dirty="0" smtClean="0"/>
                        <a:t> </a:t>
                      </a:r>
                      <a:r>
                        <a:rPr lang="en-GB" baseline="0" dirty="0" err="1" smtClean="0"/>
                        <a:t>menores</a:t>
                      </a:r>
                      <a:endParaRPr lang="fr-FR" dirty="0"/>
                    </a:p>
                  </a:txBody>
                  <a:tcPr/>
                </a:tc>
                <a:tc>
                  <a:txBody>
                    <a:bodyPr/>
                    <a:lstStyle/>
                    <a:p>
                      <a:endParaRPr lang="fr-FR"/>
                    </a:p>
                  </a:txBody>
                  <a:tcPr/>
                </a:tc>
                <a:tc>
                  <a:txBody>
                    <a:bodyPr/>
                    <a:lstStyle/>
                    <a:p>
                      <a:endParaRPr lang="fr-FR" dirty="0"/>
                    </a:p>
                  </a:txBody>
                  <a:tcPr/>
                </a:tc>
              </a:tr>
            </a:tbl>
          </a:graphicData>
        </a:graphic>
      </p:graphicFrame>
      <p:sp>
        <p:nvSpPr>
          <p:cNvPr id="5" name="Oval 4"/>
          <p:cNvSpPr/>
          <p:nvPr/>
        </p:nvSpPr>
        <p:spPr>
          <a:xfrm>
            <a:off x="6012160" y="711860"/>
            <a:ext cx="432048" cy="3408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07353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5831085" cy="2554545"/>
          </a:xfrm>
          <a:prstGeom prst="rect">
            <a:avLst/>
          </a:prstGeom>
        </p:spPr>
        <p:txBody>
          <a:bodyPr wrap="square">
            <a:spAutoFit/>
          </a:bodyPr>
          <a:lstStyle/>
          <a:p>
            <a:r>
              <a:rPr lang="es-ES_tradnl" sz="2000" b="1" dirty="0"/>
              <a:t>Artículo No. 8</a:t>
            </a:r>
            <a:r>
              <a:rPr lang="es-ES_tradnl" sz="2000" dirty="0"/>
              <a:t/>
            </a:r>
            <a:br>
              <a:rPr lang="es-ES_tradnl" sz="2000" dirty="0"/>
            </a:br>
            <a:r>
              <a:rPr lang="es-ES_tradnl" sz="2000" dirty="0"/>
              <a:t>a) La experimentación animal que implique un sufrimiento físico o psicológico es incompatible con los derechos del animal, tanto si se trata de experimentos médicos, científicos, comerciales, como de otra forma de experimentación. </a:t>
            </a:r>
            <a:br>
              <a:rPr lang="es-ES_tradnl" sz="2000" dirty="0"/>
            </a:br>
            <a:r>
              <a:rPr lang="es-ES_tradnl" sz="2000" dirty="0"/>
              <a:t>b) Las técnicas alternativas deben ser utilizadas y desarrolladas. </a:t>
            </a:r>
            <a:endParaRPr lang="fr-FR"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534" y="332656"/>
            <a:ext cx="2809875" cy="1800225"/>
          </a:xfrm>
          <a:prstGeom prst="rect">
            <a:avLst/>
          </a:prstGeom>
        </p:spPr>
      </p:pic>
      <p:sp>
        <p:nvSpPr>
          <p:cNvPr id="4" name="Rectangle 3"/>
          <p:cNvSpPr/>
          <p:nvPr/>
        </p:nvSpPr>
        <p:spPr>
          <a:xfrm>
            <a:off x="258452" y="2815193"/>
            <a:ext cx="4572000" cy="2862322"/>
          </a:xfrm>
          <a:prstGeom prst="rect">
            <a:avLst/>
          </a:prstGeom>
          <a:ln>
            <a:solidFill>
              <a:schemeClr val="tx1"/>
            </a:solidFill>
          </a:ln>
        </p:spPr>
        <p:txBody>
          <a:bodyPr>
            <a:spAutoFit/>
          </a:bodyPr>
          <a:lstStyle/>
          <a:p>
            <a:r>
              <a:rPr lang="es-ES" sz="2000" dirty="0" smtClean="0"/>
              <a:t>la manipulación de animales debe ser el último recurso al que apelar. </a:t>
            </a:r>
          </a:p>
          <a:p>
            <a:r>
              <a:rPr lang="es-ES" sz="2000" dirty="0" smtClean="0"/>
              <a:t>“Primero se debe analizar la posibilidad de hacerlo con los nuevos </a:t>
            </a:r>
            <a:r>
              <a:rPr lang="es-ES" sz="2000" dirty="0" err="1" smtClean="0"/>
              <a:t>softwares</a:t>
            </a:r>
            <a:r>
              <a:rPr lang="es-ES" sz="2000" dirty="0" smtClean="0"/>
              <a:t> que simulan el organismo del animal, y luego se debe estudiar si es posible hacer los experimentos con células. Si no, cada vez que se utilice un animal, debe hacerse bajo el efecto de anestesia”</a:t>
            </a:r>
            <a:endParaRPr lang="fr-FR" sz="2000" dirty="0"/>
          </a:p>
        </p:txBody>
      </p:sp>
      <p:sp>
        <p:nvSpPr>
          <p:cNvPr id="5" name="Rectangle 4"/>
          <p:cNvSpPr/>
          <p:nvPr/>
        </p:nvSpPr>
        <p:spPr>
          <a:xfrm>
            <a:off x="5216948" y="2893889"/>
            <a:ext cx="3762473" cy="2677656"/>
          </a:xfrm>
          <a:prstGeom prst="rect">
            <a:avLst/>
          </a:prstGeom>
        </p:spPr>
        <p:txBody>
          <a:bodyPr wrap="square">
            <a:spAutoFit/>
          </a:bodyPr>
          <a:lstStyle/>
          <a:p>
            <a:pPr marL="285750" indent="-285750">
              <a:buFont typeface="Wingdings" pitchFamily="2" charset="2"/>
              <a:buChar char="q"/>
            </a:pPr>
            <a:r>
              <a:rPr lang="es-ES" sz="2400" b="1" dirty="0" smtClean="0"/>
              <a:t>  simuladores virtuales</a:t>
            </a:r>
          </a:p>
          <a:p>
            <a:pPr marL="285750" indent="-285750">
              <a:buFont typeface="Wingdings" pitchFamily="2" charset="2"/>
              <a:buChar char="q"/>
            </a:pPr>
            <a:r>
              <a:rPr lang="es-ES" sz="2400" b="1" dirty="0"/>
              <a:t> </a:t>
            </a:r>
            <a:r>
              <a:rPr lang="es-ES" sz="2400" b="1" dirty="0" smtClean="0"/>
              <a:t> estudios </a:t>
            </a:r>
            <a:r>
              <a:rPr lang="es-ES" sz="2400" b="1" dirty="0"/>
              <a:t>en humanos </a:t>
            </a:r>
            <a:r>
              <a:rPr lang="es-ES" sz="2400" b="1" dirty="0" smtClean="0"/>
              <a:t>voluntarios</a:t>
            </a:r>
          </a:p>
          <a:p>
            <a:pPr marL="285750" indent="-285750">
              <a:buFont typeface="Wingdings" pitchFamily="2" charset="2"/>
              <a:buChar char="q"/>
            </a:pPr>
            <a:r>
              <a:rPr lang="es-ES" sz="2400" b="1" dirty="0"/>
              <a:t> </a:t>
            </a:r>
            <a:r>
              <a:rPr lang="es-ES" sz="2400" b="1" dirty="0" smtClean="0"/>
              <a:t> experimentos ‘in vitro’ </a:t>
            </a:r>
            <a:r>
              <a:rPr lang="es-ES" sz="2400" b="1" dirty="0"/>
              <a:t>de cultivo celular y de </a:t>
            </a:r>
            <a:r>
              <a:rPr lang="es-ES" sz="2400" b="1" dirty="0" smtClean="0"/>
              <a:t>tejidos</a:t>
            </a:r>
          </a:p>
          <a:p>
            <a:pPr marL="285750" indent="-285750">
              <a:buFont typeface="Wingdings" pitchFamily="2" charset="2"/>
              <a:buChar char="q"/>
            </a:pPr>
            <a:r>
              <a:rPr lang="es-ES" sz="2400" b="1" dirty="0"/>
              <a:t> </a:t>
            </a:r>
            <a:r>
              <a:rPr lang="es-ES" sz="2400" b="1" dirty="0" smtClean="0"/>
              <a:t> autopsia</a:t>
            </a:r>
            <a:endParaRPr lang="fr-FR" sz="2400" b="1" dirty="0"/>
          </a:p>
        </p:txBody>
      </p:sp>
      <p:sp>
        <p:nvSpPr>
          <p:cNvPr id="6" name="TextBox 5"/>
          <p:cNvSpPr txBox="1"/>
          <p:nvPr/>
        </p:nvSpPr>
        <p:spPr>
          <a:xfrm>
            <a:off x="4778996" y="2420888"/>
            <a:ext cx="4257500" cy="461665"/>
          </a:xfrm>
          <a:prstGeom prst="rect">
            <a:avLst/>
          </a:prstGeom>
          <a:noFill/>
        </p:spPr>
        <p:txBody>
          <a:bodyPr wrap="square" rtlCol="0">
            <a:spAutoFit/>
          </a:bodyPr>
          <a:lstStyle/>
          <a:p>
            <a:pPr algn="ctr"/>
            <a:r>
              <a:rPr lang="en-GB" sz="2400" b="1" dirty="0" smtClean="0">
                <a:latin typeface="Calibri"/>
                <a:cs typeface="Calibri"/>
              </a:rPr>
              <a:t>¡</a:t>
            </a:r>
            <a:r>
              <a:rPr lang="en-GB" sz="2400" b="1" dirty="0" smtClean="0"/>
              <a:t>Hay </a:t>
            </a:r>
            <a:r>
              <a:rPr lang="en-GB" sz="2400" b="1" dirty="0" err="1" smtClean="0"/>
              <a:t>que</a:t>
            </a:r>
            <a:r>
              <a:rPr lang="en-GB" sz="2400" b="1" dirty="0" smtClean="0"/>
              <a:t> </a:t>
            </a:r>
            <a:r>
              <a:rPr lang="en-GB" sz="2400" b="1" dirty="0" err="1" smtClean="0"/>
              <a:t>buscar</a:t>
            </a:r>
            <a:r>
              <a:rPr lang="en-GB" sz="2400" b="1" dirty="0" smtClean="0"/>
              <a:t> </a:t>
            </a:r>
            <a:r>
              <a:rPr lang="en-GB" sz="2400" b="1" dirty="0" err="1" smtClean="0"/>
              <a:t>alternativas</a:t>
            </a:r>
            <a:r>
              <a:rPr lang="en-GB" sz="2400" b="1" dirty="0" smtClean="0"/>
              <a:t>!</a:t>
            </a:r>
            <a:endParaRPr lang="fr-FR" sz="2400" b="1" dirty="0"/>
          </a:p>
        </p:txBody>
      </p:sp>
      <p:sp>
        <p:nvSpPr>
          <p:cNvPr id="7" name="TextBox 6"/>
          <p:cNvSpPr txBox="1"/>
          <p:nvPr/>
        </p:nvSpPr>
        <p:spPr>
          <a:xfrm>
            <a:off x="258452" y="5805264"/>
            <a:ext cx="8720969" cy="646331"/>
          </a:xfrm>
          <a:prstGeom prst="rect">
            <a:avLst/>
          </a:prstGeom>
          <a:noFill/>
        </p:spPr>
        <p:txBody>
          <a:bodyPr wrap="square" rtlCol="0">
            <a:spAutoFit/>
          </a:bodyPr>
          <a:lstStyle/>
          <a:p>
            <a:r>
              <a:rPr lang="en-GB" dirty="0" err="1" smtClean="0"/>
              <a:t>Encuentra</a:t>
            </a:r>
            <a:r>
              <a:rPr lang="en-GB" dirty="0" smtClean="0"/>
              <a:t> un </a:t>
            </a:r>
            <a:r>
              <a:rPr lang="en-GB" dirty="0" err="1" smtClean="0"/>
              <a:t>sinónimo</a:t>
            </a:r>
            <a:r>
              <a:rPr lang="en-GB" dirty="0" smtClean="0"/>
              <a:t> </a:t>
            </a:r>
            <a:r>
              <a:rPr lang="en-GB" dirty="0" err="1" smtClean="0"/>
              <a:t>para</a:t>
            </a:r>
            <a:r>
              <a:rPr lang="en-GB" dirty="0" smtClean="0"/>
              <a:t>:  1.  </a:t>
            </a:r>
            <a:r>
              <a:rPr lang="en-GB" dirty="0" err="1" smtClean="0"/>
              <a:t>las</a:t>
            </a:r>
            <a:r>
              <a:rPr lang="en-GB" dirty="0" smtClean="0"/>
              <a:t> </a:t>
            </a:r>
            <a:r>
              <a:rPr lang="en-GB" dirty="0" err="1" smtClean="0"/>
              <a:t>pruebas</a:t>
            </a:r>
            <a:r>
              <a:rPr lang="en-GB" dirty="0" smtClean="0"/>
              <a:t> de </a:t>
            </a:r>
            <a:r>
              <a:rPr lang="en-GB" dirty="0" err="1" smtClean="0"/>
              <a:t>laboratorio</a:t>
            </a:r>
            <a:r>
              <a:rPr lang="en-GB" dirty="0" smtClean="0"/>
              <a:t> en </a:t>
            </a:r>
            <a:r>
              <a:rPr lang="en-GB" dirty="0" err="1" smtClean="0"/>
              <a:t>animales</a:t>
            </a:r>
            <a:r>
              <a:rPr lang="en-GB" dirty="0" smtClean="0"/>
              <a:t>  2.  un </a:t>
            </a:r>
            <a:r>
              <a:rPr lang="en-GB" dirty="0" err="1" smtClean="0"/>
              <a:t>dolor</a:t>
            </a:r>
            <a:r>
              <a:rPr lang="en-GB" dirty="0" smtClean="0"/>
              <a:t>  3.  el </a:t>
            </a:r>
            <a:r>
              <a:rPr lang="en-GB" dirty="0" err="1" smtClean="0"/>
              <a:t>uso</a:t>
            </a:r>
            <a:r>
              <a:rPr lang="en-GB" dirty="0" smtClean="0"/>
              <a:t> de </a:t>
            </a:r>
            <a:r>
              <a:rPr lang="en-GB" dirty="0" err="1" smtClean="0"/>
              <a:t>animales</a:t>
            </a:r>
            <a:r>
              <a:rPr lang="en-GB" dirty="0" smtClean="0"/>
              <a:t>  4.  Lo </a:t>
            </a:r>
            <a:r>
              <a:rPr lang="en-GB" dirty="0" err="1" smtClean="0"/>
              <a:t>que</a:t>
            </a:r>
            <a:r>
              <a:rPr lang="en-GB" dirty="0" smtClean="0"/>
              <a:t> se </a:t>
            </a:r>
            <a:r>
              <a:rPr lang="en-GB" dirty="0" err="1" smtClean="0"/>
              <a:t>hace</a:t>
            </a:r>
            <a:r>
              <a:rPr lang="en-GB" dirty="0" smtClean="0"/>
              <a:t> </a:t>
            </a:r>
            <a:r>
              <a:rPr lang="en-GB" dirty="0" err="1" smtClean="0"/>
              <a:t>cuando</a:t>
            </a:r>
            <a:r>
              <a:rPr lang="en-GB" dirty="0" smtClean="0"/>
              <a:t> no hay </a:t>
            </a:r>
            <a:r>
              <a:rPr lang="en-GB" dirty="0" err="1" smtClean="0"/>
              <a:t>más</a:t>
            </a:r>
            <a:r>
              <a:rPr lang="en-GB" dirty="0" smtClean="0"/>
              <a:t> </a:t>
            </a:r>
            <a:r>
              <a:rPr lang="en-GB" dirty="0" err="1" smtClean="0"/>
              <a:t>remedio</a:t>
            </a:r>
            <a:r>
              <a:rPr lang="en-GB" dirty="0" smtClean="0"/>
              <a:t>  5.  sin </a:t>
            </a:r>
            <a:r>
              <a:rPr lang="en-GB" dirty="0" err="1" smtClean="0"/>
              <a:t>sentido</a:t>
            </a:r>
            <a:endParaRPr lang="fr-FR" dirty="0"/>
          </a:p>
        </p:txBody>
      </p:sp>
    </p:spTree>
    <p:extLst>
      <p:ext uri="{BB962C8B-B14F-4D97-AF65-F5344CB8AC3E}">
        <p14:creationId xmlns:p14="http://schemas.microsoft.com/office/powerpoint/2010/main" val="4243049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345" y="260648"/>
            <a:ext cx="5058743" cy="1865126"/>
          </a:xfrm>
          <a:prstGeom prst="rect">
            <a:avLst/>
          </a:prstGeom>
        </p:spPr>
        <p:txBody>
          <a:bodyPr wrap="square">
            <a:spAutoFit/>
          </a:bodyPr>
          <a:lstStyle/>
          <a:p>
            <a:pPr>
              <a:lnSpc>
                <a:spcPct val="80000"/>
              </a:lnSpc>
            </a:pPr>
            <a:r>
              <a:rPr lang="es-ES" sz="2400" b="1" dirty="0"/>
              <a:t>Las 3R: reducir, </a:t>
            </a:r>
            <a:r>
              <a:rPr lang="es-ES" sz="2400" b="1" dirty="0" err="1"/>
              <a:t>reemplazar</a:t>
            </a:r>
            <a:r>
              <a:rPr lang="es-ES" sz="2400" b="1" dirty="0"/>
              <a:t> y refinar</a:t>
            </a:r>
            <a:endParaRPr lang="es-ES" sz="2400" dirty="0"/>
          </a:p>
          <a:p>
            <a:pPr>
              <a:lnSpc>
                <a:spcPct val="80000"/>
              </a:lnSpc>
            </a:pPr>
            <a:r>
              <a:rPr lang="es-ES" sz="2000" dirty="0"/>
              <a:t>Un </a:t>
            </a:r>
            <a:r>
              <a:rPr lang="es-ES" sz="2000" dirty="0" smtClean="0"/>
              <a:t>criterio </a:t>
            </a:r>
            <a:r>
              <a:rPr lang="es-ES" sz="2000" dirty="0"/>
              <a:t>equilibrado es la conocida en el ámbito biomédico como Regla de las 3R:</a:t>
            </a:r>
            <a:r>
              <a:rPr lang="es-ES" sz="2000" b="1" dirty="0"/>
              <a:t> reducir</a:t>
            </a:r>
            <a:r>
              <a:rPr lang="es-ES" sz="2000" dirty="0"/>
              <a:t> al mínimo necesario el número de animales, </a:t>
            </a:r>
            <a:r>
              <a:rPr lang="es-ES" sz="2000" b="1" dirty="0" err="1"/>
              <a:t>reemplazarlos</a:t>
            </a:r>
            <a:r>
              <a:rPr lang="es-ES" sz="2000" dirty="0"/>
              <a:t> siempre que sea posible por otros métodos, y </a:t>
            </a:r>
            <a:r>
              <a:rPr lang="es-ES" sz="2000" b="1" dirty="0"/>
              <a:t>refinar</a:t>
            </a:r>
            <a:r>
              <a:rPr lang="es-ES" sz="2000" dirty="0"/>
              <a:t> el trato y las condiciones de los animales de laboratorio.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16632"/>
            <a:ext cx="30480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345" y="2604392"/>
            <a:ext cx="2366628" cy="157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descr="http://t3.gstatic.com/images?q=tbn:ANd9GcQTfEaD3TAJ_JXK5g9u9PsCVZ7_J0bLuCouxl89W95q92pceKo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53" y="4437112"/>
            <a:ext cx="2358091"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3117" y="2601833"/>
            <a:ext cx="3160196" cy="178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351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314450"/>
            <a:ext cx="5953125"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520" y="114121"/>
            <a:ext cx="4572000" cy="1200329"/>
          </a:xfrm>
          <a:prstGeom prst="rect">
            <a:avLst/>
          </a:prstGeom>
        </p:spPr>
        <p:txBody>
          <a:bodyPr>
            <a:spAutoFit/>
          </a:bodyPr>
          <a:lstStyle/>
          <a:p>
            <a:r>
              <a:rPr lang="es-ES" b="1" dirty="0" smtClean="0"/>
              <a:t>Experimentos científicos con chimpancés causa polémica en EE.UU.</a:t>
            </a:r>
          </a:p>
          <a:p>
            <a:r>
              <a:rPr lang="es-ES" dirty="0" smtClean="0"/>
              <a:t>Esta práctica está prohibida por la Unión Europea en el 2010. </a:t>
            </a:r>
            <a:endParaRPr lang="es-ES" dirty="0"/>
          </a:p>
        </p:txBody>
      </p:sp>
      <p:sp>
        <p:nvSpPr>
          <p:cNvPr id="4" name="Rectangle 3"/>
          <p:cNvSpPr/>
          <p:nvPr/>
        </p:nvSpPr>
        <p:spPr>
          <a:xfrm>
            <a:off x="228163" y="6021288"/>
            <a:ext cx="8664315" cy="646331"/>
          </a:xfrm>
          <a:prstGeom prst="rect">
            <a:avLst/>
          </a:prstGeom>
        </p:spPr>
        <p:txBody>
          <a:bodyPr wrap="square">
            <a:spAutoFit/>
          </a:bodyPr>
          <a:lstStyle/>
          <a:p>
            <a:r>
              <a:rPr lang="es-ES" b="1" dirty="0" smtClean="0">
                <a:hlinkClick r:id="rId3" action="ppaction://hlinkfile"/>
              </a:rPr>
              <a:t>Experimentos científicos con chimpancés causa polémica en EE.UU.</a:t>
            </a:r>
            <a:endParaRPr lang="es-ES" b="1" dirty="0" smtClean="0"/>
          </a:p>
          <a:p>
            <a:r>
              <a:rPr lang="es-ES" dirty="0" smtClean="0"/>
              <a:t>Esta práctica está prohibida por la </a:t>
            </a:r>
            <a:r>
              <a:rPr lang="es-ES" dirty="0" smtClean="0">
                <a:hlinkClick r:id="rId4"/>
              </a:rPr>
              <a:t>Unión Europea</a:t>
            </a:r>
            <a:r>
              <a:rPr lang="es-ES" dirty="0" smtClean="0"/>
              <a:t> en el 2010. </a:t>
            </a:r>
            <a:endParaRPr lang="es-ES" dirty="0"/>
          </a:p>
        </p:txBody>
      </p:sp>
    </p:spTree>
    <p:extLst>
      <p:ext uri="{BB962C8B-B14F-4D97-AF65-F5344CB8AC3E}">
        <p14:creationId xmlns:p14="http://schemas.microsoft.com/office/powerpoint/2010/main" val="264801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96752"/>
            <a:ext cx="669674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520" y="188640"/>
            <a:ext cx="6102424" cy="646331"/>
          </a:xfrm>
          <a:prstGeom prst="rect">
            <a:avLst/>
          </a:prstGeom>
        </p:spPr>
        <p:txBody>
          <a:bodyPr wrap="square">
            <a:spAutoFit/>
          </a:bodyPr>
          <a:lstStyle/>
          <a:p>
            <a:r>
              <a:rPr lang="es-ES" b="1" dirty="0" smtClean="0">
                <a:hlinkClick r:id="rId3"/>
              </a:rPr>
              <a:t>Experimentación cosmética en animales: polémica y verdades</a:t>
            </a:r>
            <a:endParaRPr lang="es-ES" b="1" dirty="0" smtClean="0"/>
          </a:p>
          <a:p>
            <a:r>
              <a:rPr lang="es-ES" dirty="0" smtClean="0"/>
              <a:t>Jueves 23 de junio del 2011</a:t>
            </a:r>
            <a:endParaRPr lang="fr-FR" dirty="0"/>
          </a:p>
        </p:txBody>
      </p:sp>
      <p:sp>
        <p:nvSpPr>
          <p:cNvPr id="3" name="TextBox 2"/>
          <p:cNvSpPr txBox="1"/>
          <p:nvPr/>
        </p:nvSpPr>
        <p:spPr>
          <a:xfrm>
            <a:off x="395536" y="5877272"/>
            <a:ext cx="8064896" cy="646331"/>
          </a:xfrm>
          <a:prstGeom prst="rect">
            <a:avLst/>
          </a:prstGeom>
          <a:noFill/>
        </p:spPr>
        <p:txBody>
          <a:bodyPr wrap="square" rtlCol="0">
            <a:spAutoFit/>
          </a:bodyPr>
          <a:lstStyle/>
          <a:p>
            <a:r>
              <a:rPr lang="en-GB" dirty="0" smtClean="0"/>
              <a:t>Se </a:t>
            </a:r>
            <a:r>
              <a:rPr lang="en-GB" dirty="0" err="1" smtClean="0"/>
              <a:t>prohibó</a:t>
            </a:r>
            <a:r>
              <a:rPr lang="en-GB" dirty="0" smtClean="0"/>
              <a:t> la </a:t>
            </a:r>
            <a:r>
              <a:rPr lang="en-GB" dirty="0" err="1" smtClean="0"/>
              <a:t>experimentación</a:t>
            </a:r>
            <a:r>
              <a:rPr lang="en-GB" dirty="0" smtClean="0"/>
              <a:t> </a:t>
            </a:r>
            <a:r>
              <a:rPr lang="en-GB" dirty="0" err="1" smtClean="0"/>
              <a:t>cosmética</a:t>
            </a:r>
            <a:r>
              <a:rPr lang="en-GB" dirty="0" smtClean="0"/>
              <a:t> en el </a:t>
            </a:r>
            <a:r>
              <a:rPr lang="en-GB" dirty="0" err="1" smtClean="0"/>
              <a:t>Reino</a:t>
            </a:r>
            <a:r>
              <a:rPr lang="en-GB" dirty="0" smtClean="0"/>
              <a:t> </a:t>
            </a:r>
            <a:r>
              <a:rPr lang="en-GB" dirty="0" err="1" smtClean="0"/>
              <a:t>Unido</a:t>
            </a:r>
            <a:r>
              <a:rPr lang="en-GB" dirty="0" smtClean="0"/>
              <a:t> en 1998, y en 2003 en Europa.</a:t>
            </a:r>
            <a:endParaRPr lang="fr-FR" dirty="0"/>
          </a:p>
        </p:txBody>
      </p:sp>
    </p:spTree>
    <p:extLst>
      <p:ext uri="{BB962C8B-B14F-4D97-AF65-F5344CB8AC3E}">
        <p14:creationId xmlns:p14="http://schemas.microsoft.com/office/powerpoint/2010/main" val="261817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2259682"/>
          </a:xfrm>
        </p:spPr>
        <p:txBody>
          <a:bodyPr>
            <a:normAutofit/>
          </a:bodyPr>
          <a:lstStyle/>
          <a:p>
            <a:r>
              <a:rPr lang="en-GB" b="1" dirty="0" smtClean="0"/>
              <a:t>Los </a:t>
            </a:r>
            <a:r>
              <a:rPr lang="en-GB" b="1" dirty="0" err="1" smtClean="0"/>
              <a:t>animales</a:t>
            </a:r>
            <a:r>
              <a:rPr lang="en-GB" b="1" dirty="0" smtClean="0"/>
              <a:t> </a:t>
            </a:r>
            <a:r>
              <a:rPr lang="en-GB" b="1" dirty="0">
                <a:cs typeface="Calibri"/>
              </a:rPr>
              <a:t>¿</a:t>
            </a:r>
            <a:r>
              <a:rPr lang="en-GB" b="1" dirty="0" err="1">
                <a:cs typeface="Calibri"/>
              </a:rPr>
              <a:t>deben</a:t>
            </a:r>
            <a:r>
              <a:rPr lang="en-GB" b="1" dirty="0">
                <a:cs typeface="Calibri"/>
              </a:rPr>
              <a:t> </a:t>
            </a:r>
            <a:r>
              <a:rPr lang="en-GB" b="1" dirty="0" err="1">
                <a:cs typeface="Calibri"/>
              </a:rPr>
              <a:t>tener</a:t>
            </a:r>
            <a:r>
              <a:rPr lang="en-GB" b="1" dirty="0">
                <a:cs typeface="Calibri"/>
              </a:rPr>
              <a:t> los </a:t>
            </a:r>
            <a:r>
              <a:rPr lang="en-GB" b="1" dirty="0" err="1">
                <a:cs typeface="Calibri"/>
              </a:rPr>
              <a:t>mismos</a:t>
            </a:r>
            <a:r>
              <a:rPr lang="en-GB" b="1" dirty="0">
                <a:cs typeface="Calibri"/>
              </a:rPr>
              <a:t> </a:t>
            </a:r>
            <a:r>
              <a:rPr lang="en-GB" b="1" dirty="0" err="1">
                <a:cs typeface="Calibri"/>
              </a:rPr>
              <a:t>derechos</a:t>
            </a:r>
            <a:r>
              <a:rPr lang="en-GB" b="1" dirty="0">
                <a:cs typeface="Calibri"/>
              </a:rPr>
              <a:t> </a:t>
            </a:r>
            <a:r>
              <a:rPr lang="en-GB" b="1" dirty="0" err="1">
                <a:cs typeface="Calibri"/>
              </a:rPr>
              <a:t>que</a:t>
            </a:r>
            <a:r>
              <a:rPr lang="en-GB" b="1" dirty="0">
                <a:cs typeface="Calibri"/>
              </a:rPr>
              <a:t> los </a:t>
            </a:r>
            <a:r>
              <a:rPr lang="en-GB" b="1" dirty="0" err="1">
                <a:cs typeface="Calibri"/>
              </a:rPr>
              <a:t>seres</a:t>
            </a:r>
            <a:r>
              <a:rPr lang="en-GB" b="1" dirty="0">
                <a:cs typeface="Calibri"/>
              </a:rPr>
              <a:t> </a:t>
            </a:r>
            <a:r>
              <a:rPr lang="en-GB" b="1" dirty="0" err="1">
                <a:cs typeface="Calibri"/>
              </a:rPr>
              <a:t>humanos</a:t>
            </a:r>
            <a:r>
              <a:rPr lang="en-GB" b="1" dirty="0" smtClean="0">
                <a:cs typeface="Calibri"/>
              </a:rPr>
              <a:t>?</a:t>
            </a:r>
            <a:endParaRPr lang="fr-FR" dirty="0"/>
          </a:p>
        </p:txBody>
      </p:sp>
      <p:pic>
        <p:nvPicPr>
          <p:cNvPr id="1026" name="Picture 2" descr="protesting_p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99" y="3974681"/>
            <a:ext cx="2088232" cy="249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protesting_s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962910"/>
            <a:ext cx="1944216" cy="249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protesting_rabb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962910"/>
            <a:ext cx="2016224" cy="249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095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61539002"/>
              </p:ext>
            </p:extLst>
          </p:nvPr>
        </p:nvGraphicFramePr>
        <p:xfrm>
          <a:off x="323528" y="764704"/>
          <a:ext cx="8424936" cy="5832648"/>
        </p:xfrm>
        <a:graphic>
          <a:graphicData uri="http://schemas.openxmlformats.org/drawingml/2006/table">
            <a:tbl>
              <a:tblPr firstRow="1" bandRow="1">
                <a:tableStyleId>{5940675A-B579-460E-94D1-54222C63F5DA}</a:tableStyleId>
              </a:tblPr>
              <a:tblGrid>
                <a:gridCol w="3528392"/>
                <a:gridCol w="4896544"/>
              </a:tblGrid>
              <a:tr h="1458162">
                <a:tc>
                  <a:txBody>
                    <a:bodyPr/>
                    <a:lstStyle/>
                    <a:p>
                      <a:r>
                        <a:rPr lang="en-GB" sz="2000" dirty="0" err="1" smtClean="0"/>
                        <a:t>Introducción</a:t>
                      </a:r>
                      <a:endParaRPr lang="en-GB" sz="2000" dirty="0" smtClean="0"/>
                    </a:p>
                    <a:p>
                      <a:endParaRPr lang="en-GB" sz="2000" dirty="0" smtClean="0"/>
                    </a:p>
                    <a:p>
                      <a:endParaRPr lang="fr-FR" sz="2000" dirty="0"/>
                    </a:p>
                  </a:txBody>
                  <a:tcPr/>
                </a:tc>
                <a:tc>
                  <a:txBody>
                    <a:bodyPr/>
                    <a:lstStyle/>
                    <a:p>
                      <a:endParaRPr lang="fr-FR" sz="2000" dirty="0"/>
                    </a:p>
                  </a:txBody>
                  <a:tcPr/>
                </a:tc>
              </a:tr>
              <a:tr h="1458162">
                <a:tc>
                  <a:txBody>
                    <a:bodyPr/>
                    <a:lstStyle/>
                    <a:p>
                      <a:r>
                        <a:rPr lang="en-GB" sz="2000" dirty="0" err="1" smtClean="0"/>
                        <a:t>Por</a:t>
                      </a:r>
                      <a:r>
                        <a:rPr lang="en-GB" sz="2000" dirty="0" smtClean="0"/>
                        <a:t> </a:t>
                      </a:r>
                      <a:r>
                        <a:rPr lang="en-GB" sz="2000" dirty="0" err="1" smtClean="0"/>
                        <a:t>una</a:t>
                      </a:r>
                      <a:r>
                        <a:rPr lang="en-GB" sz="2000" dirty="0" smtClean="0"/>
                        <a:t> parte…</a:t>
                      </a:r>
                    </a:p>
                    <a:p>
                      <a:endParaRPr lang="en-GB" sz="2000" dirty="0" smtClean="0"/>
                    </a:p>
                    <a:p>
                      <a:endParaRPr lang="fr-FR" sz="2000" dirty="0"/>
                    </a:p>
                  </a:txBody>
                  <a:tcPr/>
                </a:tc>
                <a:tc>
                  <a:txBody>
                    <a:bodyPr/>
                    <a:lstStyle/>
                    <a:p>
                      <a:endParaRPr lang="fr-FR" sz="2000" dirty="0"/>
                    </a:p>
                  </a:txBody>
                  <a:tcPr/>
                </a:tc>
              </a:tr>
              <a:tr h="1458162">
                <a:tc>
                  <a:txBody>
                    <a:bodyPr/>
                    <a:lstStyle/>
                    <a:p>
                      <a:r>
                        <a:rPr lang="en-GB" sz="2000" dirty="0" err="1" smtClean="0"/>
                        <a:t>Por</a:t>
                      </a:r>
                      <a:r>
                        <a:rPr lang="en-GB" sz="2000" dirty="0" smtClean="0"/>
                        <a:t> </a:t>
                      </a:r>
                      <a:r>
                        <a:rPr lang="en-GB" sz="2000" dirty="0" err="1" smtClean="0"/>
                        <a:t>otra</a:t>
                      </a:r>
                      <a:r>
                        <a:rPr lang="en-GB" sz="2000" dirty="0" smtClean="0"/>
                        <a:t> parte…</a:t>
                      </a:r>
                    </a:p>
                    <a:p>
                      <a:endParaRPr lang="en-GB" sz="2000" dirty="0" smtClean="0"/>
                    </a:p>
                    <a:p>
                      <a:endParaRPr lang="fr-FR" sz="2000" dirty="0"/>
                    </a:p>
                  </a:txBody>
                  <a:tcPr/>
                </a:tc>
                <a:tc>
                  <a:txBody>
                    <a:bodyPr/>
                    <a:lstStyle/>
                    <a:p>
                      <a:endParaRPr lang="fr-FR" sz="2000"/>
                    </a:p>
                  </a:txBody>
                  <a:tcPr/>
                </a:tc>
              </a:tr>
              <a:tr h="1458162">
                <a:tc>
                  <a:txBody>
                    <a:bodyPr/>
                    <a:lstStyle/>
                    <a:p>
                      <a:r>
                        <a:rPr lang="en-GB" sz="2000" dirty="0" err="1" smtClean="0"/>
                        <a:t>Conclusión</a:t>
                      </a:r>
                      <a:endParaRPr lang="en-GB" sz="2000" dirty="0" smtClean="0"/>
                    </a:p>
                    <a:p>
                      <a:endParaRPr lang="en-GB" sz="2000" dirty="0" smtClean="0"/>
                    </a:p>
                    <a:p>
                      <a:endParaRPr lang="fr-FR" sz="2000" dirty="0"/>
                    </a:p>
                  </a:txBody>
                  <a:tcPr/>
                </a:tc>
                <a:tc>
                  <a:txBody>
                    <a:bodyPr/>
                    <a:lstStyle/>
                    <a:p>
                      <a:endParaRPr lang="fr-FR" sz="2000" dirty="0"/>
                    </a:p>
                  </a:txBody>
                  <a:tcPr/>
                </a:tc>
              </a:tr>
            </a:tbl>
          </a:graphicData>
        </a:graphic>
      </p:graphicFrame>
      <p:sp>
        <p:nvSpPr>
          <p:cNvPr id="7" name="Title 1"/>
          <p:cNvSpPr txBox="1">
            <a:spLocks/>
          </p:cNvSpPr>
          <p:nvPr/>
        </p:nvSpPr>
        <p:spPr>
          <a:xfrm>
            <a:off x="179512" y="44624"/>
            <a:ext cx="8964488" cy="225968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latin typeface="Segoe Print" pitchFamily="2" charset="0"/>
              </a:rPr>
              <a:t>Los </a:t>
            </a:r>
            <a:r>
              <a:rPr lang="en-GB" sz="2000" b="1" dirty="0" err="1" smtClean="0">
                <a:latin typeface="Segoe Print" pitchFamily="2" charset="0"/>
              </a:rPr>
              <a:t>animales</a:t>
            </a:r>
            <a:r>
              <a:rPr lang="en-GB" sz="2000" b="1" dirty="0" smtClean="0">
                <a:latin typeface="Segoe Print" pitchFamily="2" charset="0"/>
              </a:rPr>
              <a:t> </a:t>
            </a:r>
            <a:r>
              <a:rPr lang="en-GB" sz="2000" b="1" dirty="0" smtClean="0">
                <a:latin typeface="Segoe Print" pitchFamily="2" charset="0"/>
                <a:cs typeface="Calibri"/>
              </a:rPr>
              <a:t>¿</a:t>
            </a:r>
            <a:r>
              <a:rPr lang="en-GB" sz="2000" b="1" dirty="0" err="1" smtClean="0">
                <a:latin typeface="Segoe Print" pitchFamily="2" charset="0"/>
                <a:cs typeface="Calibri"/>
              </a:rPr>
              <a:t>deben</a:t>
            </a:r>
            <a:r>
              <a:rPr lang="en-GB" sz="2000" b="1" dirty="0" smtClean="0">
                <a:latin typeface="Segoe Print" pitchFamily="2" charset="0"/>
                <a:cs typeface="Calibri"/>
              </a:rPr>
              <a:t> </a:t>
            </a:r>
            <a:r>
              <a:rPr lang="en-GB" sz="2000" b="1" dirty="0" err="1" smtClean="0">
                <a:latin typeface="Segoe Print" pitchFamily="2" charset="0"/>
                <a:cs typeface="Calibri"/>
              </a:rPr>
              <a:t>tener</a:t>
            </a:r>
            <a:r>
              <a:rPr lang="en-GB" sz="2000" b="1" dirty="0" smtClean="0">
                <a:latin typeface="Segoe Print" pitchFamily="2" charset="0"/>
                <a:cs typeface="Calibri"/>
              </a:rPr>
              <a:t> los </a:t>
            </a:r>
            <a:r>
              <a:rPr lang="en-GB" sz="2000" b="1" dirty="0" err="1" smtClean="0">
                <a:latin typeface="Segoe Print" pitchFamily="2" charset="0"/>
                <a:cs typeface="Calibri"/>
              </a:rPr>
              <a:t>mismos</a:t>
            </a:r>
            <a:r>
              <a:rPr lang="en-GB" sz="2000" b="1" dirty="0" smtClean="0">
                <a:latin typeface="Segoe Print" pitchFamily="2" charset="0"/>
                <a:cs typeface="Calibri"/>
              </a:rPr>
              <a:t> </a:t>
            </a:r>
            <a:r>
              <a:rPr lang="en-GB" sz="2000" b="1" dirty="0" err="1" smtClean="0">
                <a:latin typeface="Segoe Print" pitchFamily="2" charset="0"/>
                <a:cs typeface="Calibri"/>
              </a:rPr>
              <a:t>derechos</a:t>
            </a:r>
            <a:r>
              <a:rPr lang="en-GB" sz="2000" b="1" dirty="0" smtClean="0">
                <a:latin typeface="Segoe Print" pitchFamily="2" charset="0"/>
                <a:cs typeface="Calibri"/>
              </a:rPr>
              <a:t> </a:t>
            </a:r>
            <a:br>
              <a:rPr lang="en-GB" sz="2000" b="1" dirty="0" smtClean="0">
                <a:latin typeface="Segoe Print" pitchFamily="2" charset="0"/>
                <a:cs typeface="Calibri"/>
              </a:rPr>
            </a:br>
            <a:r>
              <a:rPr lang="en-GB" sz="2000" b="1" dirty="0" err="1" smtClean="0">
                <a:latin typeface="Segoe Print" pitchFamily="2" charset="0"/>
                <a:cs typeface="Calibri"/>
              </a:rPr>
              <a:t>que</a:t>
            </a:r>
            <a:r>
              <a:rPr lang="en-GB" sz="2000" b="1" dirty="0" smtClean="0">
                <a:latin typeface="Segoe Print" pitchFamily="2" charset="0"/>
                <a:cs typeface="Calibri"/>
              </a:rPr>
              <a:t> los </a:t>
            </a:r>
            <a:r>
              <a:rPr lang="en-GB" sz="2000" b="1" dirty="0" err="1" smtClean="0">
                <a:latin typeface="Segoe Print" pitchFamily="2" charset="0"/>
                <a:cs typeface="Calibri"/>
              </a:rPr>
              <a:t>seres</a:t>
            </a:r>
            <a:r>
              <a:rPr lang="en-GB" sz="2000" b="1" dirty="0" smtClean="0">
                <a:latin typeface="Segoe Print" pitchFamily="2" charset="0"/>
                <a:cs typeface="Calibri"/>
              </a:rPr>
              <a:t> </a:t>
            </a:r>
            <a:r>
              <a:rPr lang="en-GB" sz="2000" b="1" dirty="0" err="1" smtClean="0">
                <a:latin typeface="Segoe Print" pitchFamily="2" charset="0"/>
                <a:cs typeface="Calibri"/>
              </a:rPr>
              <a:t>humanos</a:t>
            </a:r>
            <a:r>
              <a:rPr lang="en-GB" sz="2000" b="1" dirty="0" smtClean="0">
                <a:latin typeface="Segoe Print" pitchFamily="2" charset="0"/>
                <a:cs typeface="Calibri"/>
              </a:rPr>
              <a:t>?</a:t>
            </a:r>
            <a:endParaRPr lang="fr-FR" sz="2000" dirty="0">
              <a:latin typeface="Segoe Print" pitchFamily="2" charset="0"/>
            </a:endParaRPr>
          </a:p>
        </p:txBody>
      </p:sp>
    </p:spTree>
    <p:extLst>
      <p:ext uri="{BB962C8B-B14F-4D97-AF65-F5344CB8AC3E}">
        <p14:creationId xmlns:p14="http://schemas.microsoft.com/office/powerpoint/2010/main" val="107051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1470025"/>
          </a:xfrm>
        </p:spPr>
        <p:txBody>
          <a:bodyPr/>
          <a:lstStyle/>
          <a:p>
            <a:r>
              <a:rPr lang="fr-FR" b="1" dirty="0" smtClean="0">
                <a:latin typeface="Segoe Print" pitchFamily="2" charset="0"/>
                <a:cs typeface="Calibri"/>
              </a:rPr>
              <a:t>¿</a:t>
            </a:r>
            <a:r>
              <a:rPr lang="fr-FR" b="1" dirty="0" err="1" smtClean="0">
                <a:latin typeface="Segoe Print" pitchFamily="2" charset="0"/>
                <a:cs typeface="Calibri"/>
              </a:rPr>
              <a:t>Qué</a:t>
            </a:r>
            <a:r>
              <a:rPr lang="fr-FR" b="1" dirty="0" smtClean="0">
                <a:latin typeface="Segoe Print" pitchFamily="2" charset="0"/>
                <a:cs typeface="Calibri"/>
              </a:rPr>
              <a:t> </a:t>
            </a:r>
            <a:r>
              <a:rPr lang="fr-FR" b="1" dirty="0" err="1" smtClean="0">
                <a:latin typeface="Segoe Print" pitchFamily="2" charset="0"/>
                <a:cs typeface="Calibri"/>
              </a:rPr>
              <a:t>derechos</a:t>
            </a:r>
            <a:r>
              <a:rPr lang="fr-FR" b="1" dirty="0" smtClean="0">
                <a:latin typeface="Segoe Print" pitchFamily="2" charset="0"/>
                <a:cs typeface="Calibri"/>
              </a:rPr>
              <a:t> </a:t>
            </a:r>
            <a:r>
              <a:rPr lang="fr-FR" b="1" dirty="0" err="1" smtClean="0">
                <a:latin typeface="Segoe Print" pitchFamily="2" charset="0"/>
                <a:cs typeface="Calibri"/>
              </a:rPr>
              <a:t>tenemos</a:t>
            </a:r>
            <a:r>
              <a:rPr lang="fr-FR" b="1" dirty="0" smtClean="0">
                <a:latin typeface="Segoe Print" pitchFamily="2" charset="0"/>
                <a:cs typeface="Calibri"/>
              </a:rPr>
              <a:t> los </a:t>
            </a:r>
            <a:r>
              <a:rPr lang="fr-FR" b="1" dirty="0" err="1" smtClean="0">
                <a:latin typeface="Segoe Print" pitchFamily="2" charset="0"/>
                <a:cs typeface="Calibri"/>
              </a:rPr>
              <a:t>seres</a:t>
            </a:r>
            <a:r>
              <a:rPr lang="fr-FR" b="1" dirty="0" smtClean="0">
                <a:latin typeface="Segoe Print" pitchFamily="2" charset="0"/>
                <a:cs typeface="Calibri"/>
              </a:rPr>
              <a:t> </a:t>
            </a:r>
            <a:r>
              <a:rPr lang="fr-FR" b="1" dirty="0" err="1" smtClean="0">
                <a:latin typeface="Segoe Print" pitchFamily="2" charset="0"/>
                <a:cs typeface="Calibri"/>
              </a:rPr>
              <a:t>humanos</a:t>
            </a:r>
            <a:r>
              <a:rPr lang="fr-FR" b="1" dirty="0" smtClean="0">
                <a:latin typeface="Segoe Print" pitchFamily="2" charset="0"/>
                <a:cs typeface="Calibri"/>
              </a:rPr>
              <a:t>?</a:t>
            </a:r>
            <a:endParaRPr lang="fr-FR" b="1" dirty="0">
              <a:latin typeface="Segoe Print" pitchFamily="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844824"/>
            <a:ext cx="7136060" cy="400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35696" y="2852936"/>
            <a:ext cx="4752528" cy="923330"/>
          </a:xfrm>
          <a:prstGeom prst="rect">
            <a:avLst/>
          </a:prstGeom>
          <a:noFill/>
        </p:spPr>
        <p:txBody>
          <a:bodyPr wrap="square" rtlCol="0">
            <a:spAutoFit/>
          </a:bodyPr>
          <a:lstStyle/>
          <a:p>
            <a:r>
              <a:rPr lang="fr-FR" dirty="0" smtClean="0"/>
              <a:t/>
            </a:r>
            <a:br>
              <a:rPr lang="fr-FR" dirty="0" smtClean="0"/>
            </a:br>
            <a:r>
              <a:rPr lang="fr-FR" dirty="0" err="1" smtClean="0"/>
              <a:t>Video</a:t>
            </a:r>
            <a:r>
              <a:rPr lang="fr-FR" dirty="0" smtClean="0"/>
              <a:t> </a:t>
            </a:r>
            <a:r>
              <a:rPr lang="fr-FR" dirty="0" err="1" smtClean="0"/>
              <a:t>available</a:t>
            </a:r>
            <a:r>
              <a:rPr lang="fr-FR" dirty="0" smtClean="0"/>
              <a:t> </a:t>
            </a:r>
            <a:r>
              <a:rPr lang="fr-FR" dirty="0" err="1" smtClean="0"/>
              <a:t>here</a:t>
            </a:r>
            <a:r>
              <a:rPr lang="fr-FR" dirty="0" smtClean="0"/>
              <a:t>: </a:t>
            </a:r>
            <a:r>
              <a:rPr lang="fr-FR" dirty="0">
                <a:hlinkClick r:id="rId4"/>
              </a:rPr>
              <a:t>http://vimeo.com/2479209</a:t>
            </a:r>
            <a:r>
              <a:rPr lang="fr-FR" dirty="0" smtClean="0"/>
              <a:t>  </a:t>
            </a:r>
            <a:endParaRPr lang="fr-FR" dirty="0"/>
          </a:p>
          <a:p>
            <a:r>
              <a:rPr lang="en-GB" dirty="0" smtClean="0"/>
              <a:t> </a:t>
            </a:r>
            <a:endParaRPr lang="fr-FR" dirty="0"/>
          </a:p>
        </p:txBody>
      </p:sp>
    </p:spTree>
    <p:extLst>
      <p:ext uri="{BB962C8B-B14F-4D97-AF65-F5344CB8AC3E}">
        <p14:creationId xmlns:p14="http://schemas.microsoft.com/office/powerpoint/2010/main" val="4104092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332656"/>
            <a:ext cx="4572000" cy="1083374"/>
          </a:xfrm>
          <a:prstGeom prst="rect">
            <a:avLst/>
          </a:prstGeom>
          <a:ln>
            <a:solidFill>
              <a:schemeClr val="tx1"/>
            </a:solidFill>
          </a:ln>
        </p:spPr>
        <p:txBody>
          <a:bodyPr>
            <a:spAutoFit/>
          </a:bodyPr>
          <a:lstStyle/>
          <a:p>
            <a:pPr>
              <a:lnSpc>
                <a:spcPct val="80000"/>
              </a:lnSpc>
            </a:pPr>
            <a:r>
              <a:rPr lang="es-ES" sz="2000" dirty="0"/>
              <a:t>Pruebas en animales han producido avances médicos decisivos para la humanidad (vacunas, analgésicos, transfusiones, anestesias o trasplantes).</a:t>
            </a:r>
          </a:p>
        </p:txBody>
      </p:sp>
      <p:sp>
        <p:nvSpPr>
          <p:cNvPr id="6" name="Rectangle 5"/>
          <p:cNvSpPr/>
          <p:nvPr/>
        </p:nvSpPr>
        <p:spPr>
          <a:xfrm>
            <a:off x="4067944" y="1628800"/>
            <a:ext cx="4572000" cy="837152"/>
          </a:xfrm>
          <a:prstGeom prst="rect">
            <a:avLst/>
          </a:prstGeom>
          <a:ln>
            <a:solidFill>
              <a:schemeClr val="tx1"/>
            </a:solidFill>
          </a:ln>
        </p:spPr>
        <p:txBody>
          <a:bodyPr>
            <a:spAutoFit/>
          </a:bodyPr>
          <a:lstStyle/>
          <a:p>
            <a:pPr>
              <a:lnSpc>
                <a:spcPct val="80000"/>
              </a:lnSpc>
            </a:pPr>
            <a:r>
              <a:rPr lang="es-ES" sz="2000" dirty="0" smtClean="0"/>
              <a:t>3 millones de animales son manipulados para la experimentación médica cada año en el Reino Unido.</a:t>
            </a:r>
            <a:endParaRPr lang="es-ES" sz="2000" dirty="0"/>
          </a:p>
        </p:txBody>
      </p:sp>
      <p:sp>
        <p:nvSpPr>
          <p:cNvPr id="7" name="Rectangle 6"/>
          <p:cNvSpPr/>
          <p:nvPr/>
        </p:nvSpPr>
        <p:spPr>
          <a:xfrm>
            <a:off x="4067944" y="3429000"/>
            <a:ext cx="4572000" cy="590931"/>
          </a:xfrm>
          <a:prstGeom prst="rect">
            <a:avLst/>
          </a:prstGeom>
          <a:ln>
            <a:solidFill>
              <a:schemeClr val="tx1"/>
            </a:solidFill>
          </a:ln>
        </p:spPr>
        <p:txBody>
          <a:bodyPr>
            <a:spAutoFit/>
          </a:bodyPr>
          <a:lstStyle/>
          <a:p>
            <a:pPr>
              <a:lnSpc>
                <a:spcPct val="80000"/>
              </a:lnSpc>
            </a:pPr>
            <a:r>
              <a:rPr lang="es-ES" sz="2000" dirty="0" smtClean="0"/>
              <a:t>Ningún animal debería ser maltratado, explotado o utilizado como mero recurso.</a:t>
            </a:r>
            <a:endParaRPr lang="es-ES" sz="2000" dirty="0"/>
          </a:p>
        </p:txBody>
      </p:sp>
      <p:sp>
        <p:nvSpPr>
          <p:cNvPr id="8" name="Rectangle 7"/>
          <p:cNvSpPr/>
          <p:nvPr/>
        </p:nvSpPr>
        <p:spPr>
          <a:xfrm>
            <a:off x="248072" y="4221088"/>
            <a:ext cx="4572000" cy="837152"/>
          </a:xfrm>
          <a:prstGeom prst="rect">
            <a:avLst/>
          </a:prstGeom>
          <a:ln>
            <a:solidFill>
              <a:schemeClr val="tx1"/>
            </a:solidFill>
          </a:ln>
        </p:spPr>
        <p:txBody>
          <a:bodyPr>
            <a:spAutoFit/>
          </a:bodyPr>
          <a:lstStyle/>
          <a:p>
            <a:pPr>
              <a:lnSpc>
                <a:spcPct val="80000"/>
              </a:lnSpc>
            </a:pPr>
            <a:r>
              <a:rPr lang="es-ES" sz="2000" dirty="0" smtClean="0"/>
              <a:t>La existencia de alternativas a la vivisección </a:t>
            </a:r>
            <a:r>
              <a:rPr lang="es-ES" sz="2000" b="1" dirty="0" smtClean="0"/>
              <a:t>pone en entredicho </a:t>
            </a:r>
            <a:r>
              <a:rPr lang="es-ES" sz="2000" dirty="0" smtClean="0"/>
              <a:t>las pruebas de laboratorio.</a:t>
            </a:r>
            <a:endParaRPr lang="es-ES" sz="2000" dirty="0"/>
          </a:p>
        </p:txBody>
      </p:sp>
      <p:sp>
        <p:nvSpPr>
          <p:cNvPr id="9" name="Rectangle 8"/>
          <p:cNvSpPr/>
          <p:nvPr/>
        </p:nvSpPr>
        <p:spPr>
          <a:xfrm>
            <a:off x="240015" y="2636912"/>
            <a:ext cx="4572000" cy="590931"/>
          </a:xfrm>
          <a:prstGeom prst="rect">
            <a:avLst/>
          </a:prstGeom>
          <a:ln>
            <a:solidFill>
              <a:schemeClr val="tx1"/>
            </a:solidFill>
          </a:ln>
        </p:spPr>
        <p:txBody>
          <a:bodyPr>
            <a:spAutoFit/>
          </a:bodyPr>
          <a:lstStyle/>
          <a:p>
            <a:pPr>
              <a:lnSpc>
                <a:spcPct val="80000"/>
              </a:lnSpc>
            </a:pPr>
            <a:r>
              <a:rPr lang="es-ES" sz="2000" dirty="0" smtClean="0"/>
              <a:t>Como todo ser humano, los animales pueden sentir, disfrutar y sufrir.</a:t>
            </a:r>
            <a:endParaRPr lang="es-ES" sz="2000" dirty="0"/>
          </a:p>
        </p:txBody>
      </p:sp>
      <p:sp>
        <p:nvSpPr>
          <p:cNvPr id="10" name="Rectangle 9"/>
          <p:cNvSpPr/>
          <p:nvPr/>
        </p:nvSpPr>
        <p:spPr>
          <a:xfrm>
            <a:off x="3984177" y="5408775"/>
            <a:ext cx="4572000" cy="837152"/>
          </a:xfrm>
          <a:prstGeom prst="rect">
            <a:avLst/>
          </a:prstGeom>
          <a:ln>
            <a:solidFill>
              <a:schemeClr val="tx1"/>
            </a:solidFill>
          </a:ln>
        </p:spPr>
        <p:txBody>
          <a:bodyPr>
            <a:spAutoFit/>
          </a:bodyPr>
          <a:lstStyle/>
          <a:p>
            <a:pPr>
              <a:lnSpc>
                <a:spcPct val="80000"/>
              </a:lnSpc>
            </a:pPr>
            <a:r>
              <a:rPr lang="es-ES" sz="2000" dirty="0"/>
              <a:t>L</a:t>
            </a:r>
            <a:r>
              <a:rPr lang="es-ES" sz="2000" dirty="0" smtClean="0"/>
              <a:t>os seres humanos somos los cuidadores de la tierra.  Tenemos la obligación a cuidar también a los animales.</a:t>
            </a:r>
            <a:endParaRPr lang="es-ES" sz="2000" dirty="0"/>
          </a:p>
        </p:txBody>
      </p:sp>
    </p:spTree>
    <p:extLst>
      <p:ext uri="{BB962C8B-B14F-4D97-AF65-F5344CB8AC3E}">
        <p14:creationId xmlns:p14="http://schemas.microsoft.com/office/powerpoint/2010/main" val="124926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20080"/>
          </a:xfrm>
        </p:spPr>
        <p:txBody>
          <a:bodyPr>
            <a:noAutofit/>
          </a:bodyPr>
          <a:lstStyle/>
          <a:p>
            <a:r>
              <a:rPr lang="en-GB" sz="2800" b="1" dirty="0" smtClean="0"/>
              <a:t>La </a:t>
            </a:r>
            <a:r>
              <a:rPr lang="en-GB" sz="2800" b="1" dirty="0" err="1" smtClean="0"/>
              <a:t>Declaración</a:t>
            </a:r>
            <a:r>
              <a:rPr lang="en-GB" sz="2800" b="1" dirty="0" smtClean="0"/>
              <a:t> Universal de los </a:t>
            </a:r>
            <a:r>
              <a:rPr lang="en-GB" sz="2800" b="1" dirty="0" err="1" smtClean="0"/>
              <a:t>Derechos</a:t>
            </a:r>
            <a:r>
              <a:rPr lang="en-GB" sz="2800" b="1" dirty="0" smtClean="0"/>
              <a:t> </a:t>
            </a:r>
            <a:r>
              <a:rPr lang="en-GB" sz="2800" b="1" dirty="0" err="1" smtClean="0"/>
              <a:t>Humanos</a:t>
            </a:r>
            <a:endParaRPr lang="fr-FR"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7623374"/>
              </p:ext>
            </p:extLst>
          </p:nvPr>
        </p:nvGraphicFramePr>
        <p:xfrm>
          <a:off x="467544" y="692696"/>
          <a:ext cx="8229600" cy="6048676"/>
        </p:xfrm>
        <a:graphic>
          <a:graphicData uri="http://schemas.openxmlformats.org/drawingml/2006/table">
            <a:tbl>
              <a:tblPr firstRow="1" bandRow="1">
                <a:tableStyleId>{5940675A-B579-460E-94D1-54222C63F5DA}</a:tableStyleId>
              </a:tblPr>
              <a:tblGrid>
                <a:gridCol w="4114800"/>
                <a:gridCol w="4114800"/>
              </a:tblGrid>
              <a:tr h="435028">
                <a:tc>
                  <a:txBody>
                    <a:bodyPr/>
                    <a:lstStyle/>
                    <a:p>
                      <a:r>
                        <a:rPr lang="en-GB" dirty="0" smtClean="0"/>
                        <a:t>Everyone is born free and equal.</a:t>
                      </a:r>
                      <a:endParaRPr lang="fr-FR" dirty="0"/>
                    </a:p>
                  </a:txBody>
                  <a:tcPr/>
                </a:tc>
                <a:tc>
                  <a:txBody>
                    <a:bodyPr/>
                    <a:lstStyle/>
                    <a:p>
                      <a:endParaRPr lang="fr-FR" b="1" dirty="0">
                        <a:solidFill>
                          <a:srgbClr val="0070C0"/>
                        </a:solidFill>
                        <a:latin typeface="Segoe Print" pitchFamily="2" charset="0"/>
                      </a:endParaRPr>
                    </a:p>
                  </a:txBody>
                  <a:tcPr/>
                </a:tc>
              </a:tr>
              <a:tr h="750870">
                <a:tc>
                  <a:txBody>
                    <a:bodyPr/>
                    <a:lstStyle/>
                    <a:p>
                      <a:r>
                        <a:rPr lang="en-GB" dirty="0" smtClean="0"/>
                        <a:t>We</a:t>
                      </a:r>
                      <a:r>
                        <a:rPr lang="en-GB" baseline="0" dirty="0" smtClean="0"/>
                        <a:t> have reason and consciousness/conscience.</a:t>
                      </a:r>
                      <a:endParaRPr lang="fr-FR" dirty="0"/>
                    </a:p>
                  </a:txBody>
                  <a:tcPr/>
                </a:tc>
                <a:tc>
                  <a:txBody>
                    <a:bodyPr/>
                    <a:lstStyle/>
                    <a:p>
                      <a:endParaRPr lang="fr-FR" b="1" dirty="0">
                        <a:solidFill>
                          <a:srgbClr val="0070C0"/>
                        </a:solidFill>
                        <a:latin typeface="Segoe Print" pitchFamily="2" charset="0"/>
                      </a:endParaRPr>
                    </a:p>
                  </a:txBody>
                  <a:tcPr/>
                </a:tc>
              </a:tr>
              <a:tr h="435028">
                <a:tc>
                  <a:txBody>
                    <a:bodyPr/>
                    <a:lstStyle/>
                    <a:p>
                      <a:r>
                        <a:rPr lang="en-GB" dirty="0" smtClean="0"/>
                        <a:t>..the</a:t>
                      </a:r>
                      <a:r>
                        <a:rPr lang="en-GB" baseline="0" dirty="0" smtClean="0"/>
                        <a:t> right to live in freedom and security.</a:t>
                      </a:r>
                      <a:endParaRPr lang="fr-FR" dirty="0"/>
                    </a:p>
                  </a:txBody>
                  <a:tcPr/>
                </a:tc>
                <a:tc>
                  <a:txBody>
                    <a:bodyPr/>
                    <a:lstStyle/>
                    <a:p>
                      <a:endParaRPr lang="fr-FR" b="1" dirty="0">
                        <a:solidFill>
                          <a:srgbClr val="0070C0"/>
                        </a:solidFill>
                        <a:latin typeface="Segoe Print" pitchFamily="2" charset="0"/>
                      </a:endParaRPr>
                    </a:p>
                  </a:txBody>
                  <a:tcPr/>
                </a:tc>
              </a:tr>
              <a:tr h="750870">
                <a:tc>
                  <a:txBody>
                    <a:bodyPr/>
                    <a:lstStyle/>
                    <a:p>
                      <a:r>
                        <a:rPr lang="en-GB" dirty="0" smtClean="0"/>
                        <a:t>No-one has the right to treat</a:t>
                      </a:r>
                      <a:r>
                        <a:rPr lang="en-GB" baseline="0" dirty="0" smtClean="0"/>
                        <a:t> you like a slave nor torture you.</a:t>
                      </a:r>
                      <a:endParaRPr lang="fr-FR" dirty="0"/>
                    </a:p>
                  </a:txBody>
                  <a:tcPr/>
                </a:tc>
                <a:tc>
                  <a:txBody>
                    <a:bodyPr/>
                    <a:lstStyle/>
                    <a:p>
                      <a:endParaRPr lang="fr-FR" b="1" dirty="0">
                        <a:solidFill>
                          <a:srgbClr val="0070C0"/>
                        </a:solidFill>
                        <a:latin typeface="Segoe Print" pitchFamily="2" charset="0"/>
                      </a:endParaRPr>
                    </a:p>
                  </a:txBody>
                  <a:tcPr/>
                </a:tc>
              </a:tr>
              <a:tr h="750870">
                <a:tc>
                  <a:txBody>
                    <a:bodyPr/>
                    <a:lstStyle/>
                    <a:p>
                      <a:r>
                        <a:rPr lang="en-GB" dirty="0" smtClean="0"/>
                        <a:t>…the right to think what you like and say what you like.</a:t>
                      </a:r>
                      <a:endParaRPr lang="fr-FR" dirty="0"/>
                    </a:p>
                  </a:txBody>
                  <a:tcPr/>
                </a:tc>
                <a:tc>
                  <a:txBody>
                    <a:bodyPr/>
                    <a:lstStyle/>
                    <a:p>
                      <a:endParaRPr lang="fr-FR" b="1" dirty="0">
                        <a:solidFill>
                          <a:srgbClr val="0070C0"/>
                        </a:solidFill>
                        <a:latin typeface="Segoe Print" pitchFamily="2" charset="0"/>
                      </a:endParaRPr>
                    </a:p>
                  </a:txBody>
                  <a:tcPr/>
                </a:tc>
              </a:tr>
              <a:tr h="435028">
                <a:tc>
                  <a:txBody>
                    <a:bodyPr/>
                    <a:lstStyle/>
                    <a:p>
                      <a:r>
                        <a:rPr lang="en-GB" dirty="0" smtClean="0"/>
                        <a:t>… the right</a:t>
                      </a:r>
                      <a:r>
                        <a:rPr lang="en-GB" baseline="0" dirty="0" smtClean="0"/>
                        <a:t> to have possessions.</a:t>
                      </a:r>
                      <a:endParaRPr lang="fr-FR" dirty="0"/>
                    </a:p>
                  </a:txBody>
                  <a:tcPr/>
                </a:tc>
                <a:tc>
                  <a:txBody>
                    <a:bodyPr/>
                    <a:lstStyle/>
                    <a:p>
                      <a:endParaRPr lang="fr-FR" b="1" dirty="0">
                        <a:solidFill>
                          <a:srgbClr val="0070C0"/>
                        </a:solidFill>
                        <a:latin typeface="Segoe Print" pitchFamily="2" charset="0"/>
                      </a:endParaRPr>
                    </a:p>
                  </a:txBody>
                  <a:tcPr/>
                </a:tc>
              </a:tr>
              <a:tr h="435028">
                <a:tc>
                  <a:txBody>
                    <a:bodyPr/>
                    <a:lstStyle/>
                    <a:p>
                      <a:r>
                        <a:rPr lang="en-GB" dirty="0" smtClean="0"/>
                        <a:t>…the right to practise your religion.</a:t>
                      </a:r>
                      <a:endParaRPr lang="fr-FR" dirty="0"/>
                    </a:p>
                  </a:txBody>
                  <a:tcPr/>
                </a:tc>
                <a:tc>
                  <a:txBody>
                    <a:bodyPr/>
                    <a:lstStyle/>
                    <a:p>
                      <a:endParaRPr lang="fr-FR" b="1" dirty="0">
                        <a:solidFill>
                          <a:srgbClr val="0070C0"/>
                        </a:solidFill>
                        <a:latin typeface="Segoe Print" pitchFamily="2" charset="0"/>
                      </a:endParaRPr>
                    </a:p>
                  </a:txBody>
                  <a:tcPr/>
                </a:tc>
              </a:tr>
              <a:tr h="435028">
                <a:tc>
                  <a:txBody>
                    <a:bodyPr/>
                    <a:lstStyle/>
                    <a:p>
                      <a:r>
                        <a:rPr lang="en-GB" dirty="0" smtClean="0"/>
                        <a:t>…the right to work.</a:t>
                      </a:r>
                      <a:endParaRPr lang="fr-FR" dirty="0"/>
                    </a:p>
                  </a:txBody>
                  <a:tcPr/>
                </a:tc>
                <a:tc>
                  <a:txBody>
                    <a:bodyPr/>
                    <a:lstStyle/>
                    <a:p>
                      <a:endParaRPr lang="fr-FR" b="1" dirty="0">
                        <a:solidFill>
                          <a:srgbClr val="0070C0"/>
                        </a:solidFill>
                        <a:latin typeface="Segoe Print" pitchFamily="2" charset="0"/>
                      </a:endParaRPr>
                    </a:p>
                  </a:txBody>
                  <a:tcPr/>
                </a:tc>
              </a:tr>
              <a:tr h="435028">
                <a:tc>
                  <a:txBody>
                    <a:bodyPr/>
                    <a:lstStyle/>
                    <a:p>
                      <a:r>
                        <a:rPr lang="en-GB" dirty="0" smtClean="0"/>
                        <a:t>…the right to go to school.</a:t>
                      </a:r>
                      <a:endParaRPr lang="fr-FR" dirty="0"/>
                    </a:p>
                  </a:txBody>
                  <a:tcPr/>
                </a:tc>
                <a:tc>
                  <a:txBody>
                    <a:bodyPr/>
                    <a:lstStyle/>
                    <a:p>
                      <a:endParaRPr lang="fr-FR" b="1" dirty="0">
                        <a:solidFill>
                          <a:srgbClr val="0070C0"/>
                        </a:solidFill>
                        <a:latin typeface="Segoe Print" pitchFamily="2" charset="0"/>
                      </a:endParaRPr>
                    </a:p>
                  </a:txBody>
                  <a:tcPr/>
                </a:tc>
              </a:tr>
              <a:tr h="435028">
                <a:tc>
                  <a:txBody>
                    <a:bodyPr/>
                    <a:lstStyle/>
                    <a:p>
                      <a:r>
                        <a:rPr lang="en-GB" dirty="0" smtClean="0"/>
                        <a:t>Everyone</a:t>
                      </a:r>
                      <a:r>
                        <a:rPr lang="en-GB" baseline="0" dirty="0" smtClean="0"/>
                        <a:t> should respect the social order.</a:t>
                      </a:r>
                      <a:endParaRPr lang="fr-FR" dirty="0"/>
                    </a:p>
                  </a:txBody>
                  <a:tcPr/>
                </a:tc>
                <a:tc>
                  <a:txBody>
                    <a:bodyPr/>
                    <a:lstStyle/>
                    <a:p>
                      <a:endParaRPr lang="fr-FR" b="1" dirty="0">
                        <a:solidFill>
                          <a:srgbClr val="0070C0"/>
                        </a:solidFill>
                        <a:latin typeface="Segoe Print" pitchFamily="2" charset="0"/>
                      </a:endParaRPr>
                    </a:p>
                  </a:txBody>
                  <a:tcPr/>
                </a:tc>
              </a:tr>
              <a:tr h="750870">
                <a:tc>
                  <a:txBody>
                    <a:bodyPr/>
                    <a:lstStyle/>
                    <a:p>
                      <a:r>
                        <a:rPr lang="en-GB" dirty="0" smtClean="0"/>
                        <a:t>…the right to expect a decent quality of life.</a:t>
                      </a:r>
                      <a:endParaRPr lang="fr-FR" dirty="0"/>
                    </a:p>
                  </a:txBody>
                  <a:tcPr/>
                </a:tc>
                <a:tc>
                  <a:txBody>
                    <a:bodyPr/>
                    <a:lstStyle/>
                    <a:p>
                      <a:endParaRPr lang="fr-FR" b="1" dirty="0">
                        <a:solidFill>
                          <a:srgbClr val="0070C0"/>
                        </a:solidFill>
                        <a:latin typeface="Segoe Print" pitchFamily="2" charset="0"/>
                      </a:endParaRPr>
                    </a:p>
                  </a:txBody>
                  <a:tcPr/>
                </a:tc>
              </a:tr>
            </a:tbl>
          </a:graphicData>
        </a:graphic>
      </p:graphicFrame>
    </p:spTree>
    <p:extLst>
      <p:ext uri="{BB962C8B-B14F-4D97-AF65-F5344CB8AC3E}">
        <p14:creationId xmlns:p14="http://schemas.microsoft.com/office/powerpoint/2010/main" val="2942019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20080"/>
          </a:xfrm>
        </p:spPr>
        <p:txBody>
          <a:bodyPr>
            <a:noAutofit/>
          </a:bodyPr>
          <a:lstStyle/>
          <a:p>
            <a:r>
              <a:rPr lang="en-GB" sz="2800" b="1" dirty="0" smtClean="0"/>
              <a:t>La </a:t>
            </a:r>
            <a:r>
              <a:rPr lang="en-GB" sz="2800" b="1" dirty="0" err="1" smtClean="0"/>
              <a:t>Declaración</a:t>
            </a:r>
            <a:r>
              <a:rPr lang="en-GB" sz="2800" b="1" dirty="0" smtClean="0"/>
              <a:t> Universal de los </a:t>
            </a:r>
            <a:r>
              <a:rPr lang="en-GB" sz="2800" b="1" dirty="0" err="1" smtClean="0"/>
              <a:t>Derechos</a:t>
            </a:r>
            <a:r>
              <a:rPr lang="en-GB" sz="2800" b="1" dirty="0" smtClean="0"/>
              <a:t> </a:t>
            </a:r>
            <a:r>
              <a:rPr lang="en-GB" sz="2800" b="1" dirty="0" err="1" smtClean="0"/>
              <a:t>Humanos</a:t>
            </a:r>
            <a:endParaRPr lang="fr-FR"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4245584"/>
              </p:ext>
            </p:extLst>
          </p:nvPr>
        </p:nvGraphicFramePr>
        <p:xfrm>
          <a:off x="467544" y="692696"/>
          <a:ext cx="8229600" cy="5963920"/>
        </p:xfrm>
        <a:graphic>
          <a:graphicData uri="http://schemas.openxmlformats.org/drawingml/2006/table">
            <a:tbl>
              <a:tblPr firstRow="1" bandRow="1">
                <a:tableStyleId>{5940675A-B579-460E-94D1-54222C63F5DA}</a:tableStyleId>
              </a:tblPr>
              <a:tblGrid>
                <a:gridCol w="4114800"/>
                <a:gridCol w="4114800"/>
              </a:tblGrid>
              <a:tr h="370840">
                <a:tc>
                  <a:txBody>
                    <a:bodyPr/>
                    <a:lstStyle/>
                    <a:p>
                      <a:r>
                        <a:rPr lang="en-GB" dirty="0" smtClean="0"/>
                        <a:t>Everyone is born free and equal.</a:t>
                      </a:r>
                      <a:endParaRPr lang="fr-FR" dirty="0"/>
                    </a:p>
                  </a:txBody>
                  <a:tcPr/>
                </a:tc>
                <a:tc>
                  <a:txBody>
                    <a:bodyPr/>
                    <a:lstStyle/>
                    <a:p>
                      <a:r>
                        <a:rPr lang="en-GB" b="1" dirty="0" err="1" smtClean="0">
                          <a:solidFill>
                            <a:srgbClr val="0070C0"/>
                          </a:solidFill>
                          <a:latin typeface="Segoe Print" pitchFamily="2" charset="0"/>
                        </a:rPr>
                        <a:t>Todo</a:t>
                      </a:r>
                      <a:r>
                        <a:rPr lang="en-GB" b="1" dirty="0" smtClean="0">
                          <a:solidFill>
                            <a:srgbClr val="0070C0"/>
                          </a:solidFill>
                          <a:latin typeface="Segoe Print" pitchFamily="2" charset="0"/>
                        </a:rPr>
                        <a:t> el </a:t>
                      </a:r>
                      <a:r>
                        <a:rPr lang="en-GB" b="1" dirty="0" err="1" smtClean="0">
                          <a:solidFill>
                            <a:srgbClr val="0070C0"/>
                          </a:solidFill>
                          <a:latin typeface="Segoe Print" pitchFamily="2" charset="0"/>
                        </a:rPr>
                        <a:t>mundo</a:t>
                      </a:r>
                      <a:r>
                        <a:rPr lang="en-GB" b="1" baseline="0" dirty="0" smtClean="0">
                          <a:solidFill>
                            <a:srgbClr val="0070C0"/>
                          </a:solidFill>
                          <a:latin typeface="Segoe Print" pitchFamily="2" charset="0"/>
                        </a:rPr>
                        <a:t> </a:t>
                      </a:r>
                      <a:r>
                        <a:rPr lang="en-GB" b="1" baseline="0" dirty="0" err="1" smtClean="0">
                          <a:solidFill>
                            <a:srgbClr val="0070C0"/>
                          </a:solidFill>
                          <a:latin typeface="Segoe Print" pitchFamily="2" charset="0"/>
                        </a:rPr>
                        <a:t>nace</a:t>
                      </a:r>
                      <a:r>
                        <a:rPr lang="en-GB" b="1" baseline="0" dirty="0" smtClean="0">
                          <a:solidFill>
                            <a:srgbClr val="0070C0"/>
                          </a:solidFill>
                          <a:latin typeface="Segoe Print" pitchFamily="2" charset="0"/>
                        </a:rPr>
                        <a:t> </a:t>
                      </a:r>
                      <a:r>
                        <a:rPr lang="en-GB" b="1" baseline="0" dirty="0" err="1" smtClean="0">
                          <a:solidFill>
                            <a:srgbClr val="0070C0"/>
                          </a:solidFill>
                          <a:latin typeface="Segoe Print" pitchFamily="2" charset="0"/>
                        </a:rPr>
                        <a:t>libre</a:t>
                      </a:r>
                      <a:r>
                        <a:rPr lang="en-GB" b="1" baseline="0" dirty="0" smtClean="0">
                          <a:solidFill>
                            <a:srgbClr val="0070C0"/>
                          </a:solidFill>
                          <a:latin typeface="Segoe Print" pitchFamily="2" charset="0"/>
                        </a:rPr>
                        <a:t> e </a:t>
                      </a:r>
                      <a:r>
                        <a:rPr lang="en-GB" b="1" baseline="0" dirty="0" err="1" smtClean="0">
                          <a:solidFill>
                            <a:srgbClr val="0070C0"/>
                          </a:solidFill>
                          <a:latin typeface="Segoe Print" pitchFamily="2" charset="0"/>
                        </a:rPr>
                        <a:t>igual</a:t>
                      </a:r>
                      <a:r>
                        <a:rPr lang="en-GB" b="1" baseline="0" dirty="0" smtClean="0">
                          <a:solidFill>
                            <a:srgbClr val="0070C0"/>
                          </a:solidFill>
                          <a:latin typeface="Segoe Print" pitchFamily="2" charset="0"/>
                        </a:rPr>
                        <a:t>.</a:t>
                      </a:r>
                      <a:endParaRPr lang="fr-FR" b="1" dirty="0">
                        <a:solidFill>
                          <a:srgbClr val="0070C0"/>
                        </a:solidFill>
                        <a:latin typeface="Segoe Print" pitchFamily="2" charset="0"/>
                      </a:endParaRPr>
                    </a:p>
                  </a:txBody>
                  <a:tcPr/>
                </a:tc>
              </a:tr>
              <a:tr h="370840">
                <a:tc>
                  <a:txBody>
                    <a:bodyPr/>
                    <a:lstStyle/>
                    <a:p>
                      <a:r>
                        <a:rPr lang="en-GB" dirty="0" smtClean="0"/>
                        <a:t>We</a:t>
                      </a:r>
                      <a:r>
                        <a:rPr lang="en-GB" baseline="0" dirty="0" smtClean="0"/>
                        <a:t> have reason and consciousness/conscience.</a:t>
                      </a:r>
                      <a:endParaRPr lang="fr-FR" dirty="0"/>
                    </a:p>
                  </a:txBody>
                  <a:tcPr/>
                </a:tc>
                <a:tc>
                  <a:txBody>
                    <a:bodyPr/>
                    <a:lstStyle/>
                    <a:p>
                      <a:r>
                        <a:rPr lang="en-GB" b="1" dirty="0" err="1" smtClean="0">
                          <a:solidFill>
                            <a:srgbClr val="0070C0"/>
                          </a:solidFill>
                          <a:latin typeface="Segoe Print" pitchFamily="2" charset="0"/>
                        </a:rPr>
                        <a:t>Tenemos</a:t>
                      </a:r>
                      <a:r>
                        <a:rPr lang="en-GB" b="1" dirty="0" smtClean="0">
                          <a:solidFill>
                            <a:srgbClr val="0070C0"/>
                          </a:solidFill>
                          <a:latin typeface="Segoe Print" pitchFamily="2" charset="0"/>
                        </a:rPr>
                        <a:t> </a:t>
                      </a:r>
                      <a:r>
                        <a:rPr lang="en-GB" b="1" dirty="0" err="1" smtClean="0">
                          <a:solidFill>
                            <a:srgbClr val="0070C0"/>
                          </a:solidFill>
                          <a:latin typeface="Segoe Print" pitchFamily="2" charset="0"/>
                        </a:rPr>
                        <a:t>razones</a:t>
                      </a:r>
                      <a:r>
                        <a:rPr lang="en-GB" b="1" dirty="0" smtClean="0">
                          <a:solidFill>
                            <a:srgbClr val="0070C0"/>
                          </a:solidFill>
                          <a:latin typeface="Segoe Print" pitchFamily="2" charset="0"/>
                        </a:rPr>
                        <a:t> y </a:t>
                      </a:r>
                      <a:r>
                        <a:rPr lang="en-GB" b="1" dirty="0" err="1" smtClean="0">
                          <a:solidFill>
                            <a:srgbClr val="0070C0"/>
                          </a:solidFill>
                          <a:latin typeface="Segoe Print" pitchFamily="2" charset="0"/>
                        </a:rPr>
                        <a:t>conciencia</a:t>
                      </a:r>
                      <a:r>
                        <a:rPr lang="en-GB" b="1" dirty="0" smtClean="0">
                          <a:solidFill>
                            <a:srgbClr val="0070C0"/>
                          </a:solidFill>
                          <a:latin typeface="Segoe Print" pitchFamily="2" charset="0"/>
                        </a:rPr>
                        <a:t>.</a:t>
                      </a:r>
                      <a:endParaRPr lang="fr-FR" b="1" dirty="0">
                        <a:solidFill>
                          <a:srgbClr val="0070C0"/>
                        </a:solidFill>
                        <a:latin typeface="Segoe Print" pitchFamily="2" charset="0"/>
                      </a:endParaRPr>
                    </a:p>
                  </a:txBody>
                  <a:tcPr/>
                </a:tc>
              </a:tr>
              <a:tr h="370840">
                <a:tc>
                  <a:txBody>
                    <a:bodyPr/>
                    <a:lstStyle/>
                    <a:p>
                      <a:r>
                        <a:rPr lang="en-GB" dirty="0" smtClean="0"/>
                        <a:t>..the</a:t>
                      </a:r>
                      <a:r>
                        <a:rPr lang="en-GB" baseline="0" dirty="0" smtClean="0"/>
                        <a:t> right to live in freedom and security.</a:t>
                      </a:r>
                      <a:endParaRPr lang="fr-FR" dirty="0"/>
                    </a:p>
                  </a:txBody>
                  <a:tcPr/>
                </a:tc>
                <a:tc>
                  <a:txBody>
                    <a:bodyPr/>
                    <a:lstStyle/>
                    <a:p>
                      <a:r>
                        <a:rPr lang="en-GB" b="1" dirty="0" smtClean="0">
                          <a:solidFill>
                            <a:srgbClr val="0070C0"/>
                          </a:solidFill>
                          <a:latin typeface="Segoe Print" pitchFamily="2" charset="0"/>
                        </a:rPr>
                        <a:t>…el </a:t>
                      </a:r>
                      <a:r>
                        <a:rPr lang="en-GB" b="1" dirty="0" err="1" smtClean="0">
                          <a:solidFill>
                            <a:srgbClr val="0070C0"/>
                          </a:solidFill>
                          <a:latin typeface="Segoe Print" pitchFamily="2" charset="0"/>
                        </a:rPr>
                        <a:t>derecho</a:t>
                      </a:r>
                      <a:r>
                        <a:rPr lang="en-GB" b="1" dirty="0" smtClean="0">
                          <a:solidFill>
                            <a:srgbClr val="0070C0"/>
                          </a:solidFill>
                          <a:latin typeface="Segoe Print" pitchFamily="2" charset="0"/>
                        </a:rPr>
                        <a:t> a </a:t>
                      </a:r>
                      <a:r>
                        <a:rPr lang="en-GB" b="1" dirty="0" err="1" smtClean="0">
                          <a:solidFill>
                            <a:srgbClr val="0070C0"/>
                          </a:solidFill>
                          <a:latin typeface="Segoe Print" pitchFamily="2" charset="0"/>
                        </a:rPr>
                        <a:t>vivir</a:t>
                      </a:r>
                      <a:r>
                        <a:rPr lang="en-GB" b="1" dirty="0" smtClean="0">
                          <a:solidFill>
                            <a:srgbClr val="0070C0"/>
                          </a:solidFill>
                          <a:latin typeface="Segoe Print" pitchFamily="2" charset="0"/>
                        </a:rPr>
                        <a:t> en </a:t>
                      </a:r>
                      <a:r>
                        <a:rPr lang="en-GB" b="1" dirty="0" err="1" smtClean="0">
                          <a:solidFill>
                            <a:srgbClr val="0070C0"/>
                          </a:solidFill>
                          <a:latin typeface="Segoe Print" pitchFamily="2" charset="0"/>
                        </a:rPr>
                        <a:t>libertad</a:t>
                      </a:r>
                      <a:r>
                        <a:rPr lang="en-GB" b="1" dirty="0" smtClean="0">
                          <a:solidFill>
                            <a:srgbClr val="0070C0"/>
                          </a:solidFill>
                          <a:latin typeface="Segoe Print" pitchFamily="2" charset="0"/>
                        </a:rPr>
                        <a:t> y </a:t>
                      </a:r>
                      <a:r>
                        <a:rPr lang="en-GB" b="1" dirty="0" err="1" smtClean="0">
                          <a:solidFill>
                            <a:srgbClr val="0070C0"/>
                          </a:solidFill>
                          <a:latin typeface="Segoe Print" pitchFamily="2" charset="0"/>
                        </a:rPr>
                        <a:t>seguridad</a:t>
                      </a:r>
                      <a:r>
                        <a:rPr lang="en-GB" b="1" dirty="0" smtClean="0">
                          <a:solidFill>
                            <a:srgbClr val="0070C0"/>
                          </a:solidFill>
                          <a:latin typeface="Segoe Print" pitchFamily="2" charset="0"/>
                        </a:rPr>
                        <a:t>.</a:t>
                      </a:r>
                      <a:endParaRPr lang="fr-FR" b="1" dirty="0">
                        <a:solidFill>
                          <a:srgbClr val="0070C0"/>
                        </a:solidFill>
                        <a:latin typeface="Segoe Print" pitchFamily="2" charset="0"/>
                      </a:endParaRPr>
                    </a:p>
                  </a:txBody>
                  <a:tcPr/>
                </a:tc>
              </a:tr>
              <a:tr h="370840">
                <a:tc>
                  <a:txBody>
                    <a:bodyPr/>
                    <a:lstStyle/>
                    <a:p>
                      <a:r>
                        <a:rPr lang="en-GB" dirty="0" smtClean="0"/>
                        <a:t>No-one has the right to treat</a:t>
                      </a:r>
                      <a:r>
                        <a:rPr lang="en-GB" baseline="0" dirty="0" smtClean="0"/>
                        <a:t> you like a slave nor torture you.</a:t>
                      </a:r>
                      <a:endParaRPr lang="fr-FR" dirty="0"/>
                    </a:p>
                  </a:txBody>
                  <a:tcPr/>
                </a:tc>
                <a:tc>
                  <a:txBody>
                    <a:bodyPr/>
                    <a:lstStyle/>
                    <a:p>
                      <a:r>
                        <a:rPr lang="en-GB" b="1" dirty="0" err="1" smtClean="0">
                          <a:solidFill>
                            <a:srgbClr val="0070C0"/>
                          </a:solidFill>
                          <a:latin typeface="Segoe Print" pitchFamily="2" charset="0"/>
                        </a:rPr>
                        <a:t>Nadie</a:t>
                      </a:r>
                      <a:r>
                        <a:rPr lang="en-GB" b="1" dirty="0" smtClean="0">
                          <a:solidFill>
                            <a:srgbClr val="0070C0"/>
                          </a:solidFill>
                          <a:latin typeface="Segoe Print" pitchFamily="2" charset="0"/>
                        </a:rPr>
                        <a:t> </a:t>
                      </a:r>
                      <a:r>
                        <a:rPr lang="en-GB" b="1" dirty="0" err="1" smtClean="0">
                          <a:solidFill>
                            <a:srgbClr val="0070C0"/>
                          </a:solidFill>
                          <a:latin typeface="Segoe Print" pitchFamily="2" charset="0"/>
                        </a:rPr>
                        <a:t>tiene</a:t>
                      </a:r>
                      <a:r>
                        <a:rPr lang="en-GB" b="1" dirty="0" smtClean="0">
                          <a:solidFill>
                            <a:srgbClr val="0070C0"/>
                          </a:solidFill>
                          <a:latin typeface="Segoe Print" pitchFamily="2" charset="0"/>
                        </a:rPr>
                        <a:t> el </a:t>
                      </a:r>
                      <a:r>
                        <a:rPr lang="en-GB" b="1" dirty="0" err="1" smtClean="0">
                          <a:solidFill>
                            <a:srgbClr val="0070C0"/>
                          </a:solidFill>
                          <a:latin typeface="Segoe Print" pitchFamily="2" charset="0"/>
                        </a:rPr>
                        <a:t>derecho</a:t>
                      </a:r>
                      <a:r>
                        <a:rPr lang="en-GB" b="1" dirty="0" smtClean="0">
                          <a:solidFill>
                            <a:srgbClr val="0070C0"/>
                          </a:solidFill>
                          <a:latin typeface="Segoe Print" pitchFamily="2" charset="0"/>
                        </a:rPr>
                        <a:t> a </a:t>
                      </a:r>
                      <a:r>
                        <a:rPr lang="en-GB" b="1" dirty="0" err="1" smtClean="0">
                          <a:solidFill>
                            <a:srgbClr val="0070C0"/>
                          </a:solidFill>
                          <a:latin typeface="Segoe Print" pitchFamily="2" charset="0"/>
                        </a:rPr>
                        <a:t>tratarte</a:t>
                      </a:r>
                      <a:r>
                        <a:rPr lang="en-GB" b="1" dirty="0" smtClean="0">
                          <a:solidFill>
                            <a:srgbClr val="0070C0"/>
                          </a:solidFill>
                          <a:latin typeface="Segoe Print" pitchFamily="2" charset="0"/>
                        </a:rPr>
                        <a:t> </a:t>
                      </a:r>
                      <a:r>
                        <a:rPr lang="en-GB" b="1" dirty="0" err="1" smtClean="0">
                          <a:solidFill>
                            <a:srgbClr val="0070C0"/>
                          </a:solidFill>
                          <a:latin typeface="Segoe Print" pitchFamily="2" charset="0"/>
                        </a:rPr>
                        <a:t>como</a:t>
                      </a:r>
                      <a:r>
                        <a:rPr lang="en-GB" b="1" dirty="0" smtClean="0">
                          <a:solidFill>
                            <a:srgbClr val="0070C0"/>
                          </a:solidFill>
                          <a:latin typeface="Segoe Print" pitchFamily="2" charset="0"/>
                        </a:rPr>
                        <a:t> </a:t>
                      </a:r>
                      <a:r>
                        <a:rPr lang="en-GB" b="1" dirty="0" err="1" smtClean="0">
                          <a:solidFill>
                            <a:srgbClr val="0070C0"/>
                          </a:solidFill>
                          <a:latin typeface="Segoe Print" pitchFamily="2" charset="0"/>
                        </a:rPr>
                        <a:t>esclavo</a:t>
                      </a:r>
                      <a:r>
                        <a:rPr lang="en-GB" b="1" dirty="0" smtClean="0">
                          <a:solidFill>
                            <a:srgbClr val="0070C0"/>
                          </a:solidFill>
                          <a:latin typeface="Segoe Print" pitchFamily="2" charset="0"/>
                        </a:rPr>
                        <a:t> </a:t>
                      </a:r>
                      <a:r>
                        <a:rPr lang="en-GB" b="1" dirty="0" err="1" smtClean="0">
                          <a:solidFill>
                            <a:srgbClr val="0070C0"/>
                          </a:solidFill>
                          <a:latin typeface="Segoe Print" pitchFamily="2" charset="0"/>
                        </a:rPr>
                        <a:t>ni</a:t>
                      </a:r>
                      <a:r>
                        <a:rPr lang="en-GB" b="1" dirty="0" smtClean="0">
                          <a:solidFill>
                            <a:srgbClr val="0070C0"/>
                          </a:solidFill>
                          <a:latin typeface="Segoe Print" pitchFamily="2" charset="0"/>
                        </a:rPr>
                        <a:t> </a:t>
                      </a:r>
                      <a:r>
                        <a:rPr lang="en-GB" b="1" dirty="0" err="1" smtClean="0">
                          <a:solidFill>
                            <a:srgbClr val="0070C0"/>
                          </a:solidFill>
                          <a:latin typeface="Segoe Print" pitchFamily="2" charset="0"/>
                        </a:rPr>
                        <a:t>torturarte</a:t>
                      </a:r>
                      <a:r>
                        <a:rPr lang="en-GB" b="1" dirty="0" smtClean="0">
                          <a:solidFill>
                            <a:srgbClr val="0070C0"/>
                          </a:solidFill>
                          <a:latin typeface="Segoe Print" pitchFamily="2" charset="0"/>
                        </a:rPr>
                        <a:t>.</a:t>
                      </a:r>
                      <a:endParaRPr lang="fr-FR" b="1" dirty="0">
                        <a:solidFill>
                          <a:srgbClr val="0070C0"/>
                        </a:solidFill>
                        <a:latin typeface="Segoe Print" pitchFamily="2" charset="0"/>
                      </a:endParaRPr>
                    </a:p>
                  </a:txBody>
                  <a:tcPr/>
                </a:tc>
              </a:tr>
              <a:tr h="370840">
                <a:tc>
                  <a:txBody>
                    <a:bodyPr/>
                    <a:lstStyle/>
                    <a:p>
                      <a:r>
                        <a:rPr lang="en-GB" dirty="0" smtClean="0"/>
                        <a:t>…the right to think what you like and say what you like.</a:t>
                      </a:r>
                      <a:endParaRPr lang="fr-FR" dirty="0"/>
                    </a:p>
                  </a:txBody>
                  <a:tcPr/>
                </a:tc>
                <a:tc>
                  <a:txBody>
                    <a:bodyPr/>
                    <a:lstStyle/>
                    <a:p>
                      <a:r>
                        <a:rPr lang="en-GB" b="1" dirty="0" smtClean="0">
                          <a:solidFill>
                            <a:srgbClr val="0070C0"/>
                          </a:solidFill>
                          <a:latin typeface="Segoe Print" pitchFamily="2" charset="0"/>
                        </a:rPr>
                        <a:t>…el </a:t>
                      </a:r>
                      <a:r>
                        <a:rPr lang="en-GB" b="1" dirty="0" err="1" smtClean="0">
                          <a:solidFill>
                            <a:srgbClr val="0070C0"/>
                          </a:solidFill>
                          <a:latin typeface="Segoe Print" pitchFamily="2" charset="0"/>
                        </a:rPr>
                        <a:t>derecho</a:t>
                      </a:r>
                      <a:r>
                        <a:rPr lang="en-GB" b="1" dirty="0" smtClean="0">
                          <a:solidFill>
                            <a:srgbClr val="0070C0"/>
                          </a:solidFill>
                          <a:latin typeface="Segoe Print" pitchFamily="2" charset="0"/>
                        </a:rPr>
                        <a:t> a </a:t>
                      </a:r>
                      <a:r>
                        <a:rPr lang="en-GB" b="1" dirty="0" err="1" smtClean="0">
                          <a:solidFill>
                            <a:srgbClr val="0070C0"/>
                          </a:solidFill>
                          <a:latin typeface="Segoe Print" pitchFamily="2" charset="0"/>
                        </a:rPr>
                        <a:t>pensar</a:t>
                      </a:r>
                      <a:r>
                        <a:rPr lang="en-GB" b="1" dirty="0" smtClean="0">
                          <a:solidFill>
                            <a:srgbClr val="0070C0"/>
                          </a:solidFill>
                          <a:latin typeface="Segoe Print" pitchFamily="2" charset="0"/>
                        </a:rPr>
                        <a:t> lo </a:t>
                      </a:r>
                      <a:r>
                        <a:rPr lang="en-GB" b="1" dirty="0" err="1" smtClean="0">
                          <a:solidFill>
                            <a:srgbClr val="0070C0"/>
                          </a:solidFill>
                          <a:latin typeface="Segoe Print" pitchFamily="2" charset="0"/>
                        </a:rPr>
                        <a:t>que</a:t>
                      </a:r>
                      <a:r>
                        <a:rPr lang="en-GB" b="1" dirty="0" smtClean="0">
                          <a:solidFill>
                            <a:srgbClr val="0070C0"/>
                          </a:solidFill>
                          <a:latin typeface="Segoe Print" pitchFamily="2" charset="0"/>
                        </a:rPr>
                        <a:t> </a:t>
                      </a:r>
                      <a:r>
                        <a:rPr lang="en-GB" b="1" dirty="0" err="1" smtClean="0">
                          <a:solidFill>
                            <a:srgbClr val="0070C0"/>
                          </a:solidFill>
                          <a:latin typeface="Segoe Print" pitchFamily="2" charset="0"/>
                        </a:rPr>
                        <a:t>quieras</a:t>
                      </a:r>
                      <a:r>
                        <a:rPr lang="en-GB" b="1" dirty="0" smtClean="0">
                          <a:solidFill>
                            <a:srgbClr val="0070C0"/>
                          </a:solidFill>
                          <a:latin typeface="Segoe Print" pitchFamily="2" charset="0"/>
                        </a:rPr>
                        <a:t> y </a:t>
                      </a:r>
                      <a:r>
                        <a:rPr lang="en-GB" b="1" dirty="0" err="1" smtClean="0">
                          <a:solidFill>
                            <a:srgbClr val="0070C0"/>
                          </a:solidFill>
                          <a:latin typeface="Segoe Print" pitchFamily="2" charset="0"/>
                        </a:rPr>
                        <a:t>decir</a:t>
                      </a:r>
                      <a:r>
                        <a:rPr lang="en-GB" b="1" dirty="0" smtClean="0">
                          <a:solidFill>
                            <a:srgbClr val="0070C0"/>
                          </a:solidFill>
                          <a:latin typeface="Segoe Print" pitchFamily="2" charset="0"/>
                        </a:rPr>
                        <a:t> lo </a:t>
                      </a:r>
                      <a:r>
                        <a:rPr lang="en-GB" b="1" dirty="0" err="1" smtClean="0">
                          <a:solidFill>
                            <a:srgbClr val="0070C0"/>
                          </a:solidFill>
                          <a:latin typeface="Segoe Print" pitchFamily="2" charset="0"/>
                        </a:rPr>
                        <a:t>que</a:t>
                      </a:r>
                      <a:r>
                        <a:rPr lang="en-GB" b="1" dirty="0" smtClean="0">
                          <a:solidFill>
                            <a:srgbClr val="0070C0"/>
                          </a:solidFill>
                          <a:latin typeface="Segoe Print" pitchFamily="2" charset="0"/>
                        </a:rPr>
                        <a:t> </a:t>
                      </a:r>
                      <a:r>
                        <a:rPr lang="en-GB" b="1" dirty="0" err="1" smtClean="0">
                          <a:solidFill>
                            <a:srgbClr val="0070C0"/>
                          </a:solidFill>
                          <a:latin typeface="Segoe Print" pitchFamily="2" charset="0"/>
                        </a:rPr>
                        <a:t>te</a:t>
                      </a:r>
                      <a:r>
                        <a:rPr lang="en-GB" b="1" dirty="0" smtClean="0">
                          <a:solidFill>
                            <a:srgbClr val="0070C0"/>
                          </a:solidFill>
                          <a:latin typeface="Segoe Print" pitchFamily="2" charset="0"/>
                        </a:rPr>
                        <a:t> </a:t>
                      </a:r>
                      <a:r>
                        <a:rPr lang="en-GB" b="1" dirty="0" err="1" smtClean="0">
                          <a:solidFill>
                            <a:srgbClr val="0070C0"/>
                          </a:solidFill>
                          <a:latin typeface="Segoe Print" pitchFamily="2" charset="0"/>
                        </a:rPr>
                        <a:t>guste</a:t>
                      </a:r>
                      <a:r>
                        <a:rPr lang="en-GB" b="1" dirty="0" smtClean="0">
                          <a:solidFill>
                            <a:srgbClr val="0070C0"/>
                          </a:solidFill>
                          <a:latin typeface="Segoe Print" pitchFamily="2" charset="0"/>
                        </a:rPr>
                        <a:t>.</a:t>
                      </a:r>
                      <a:endParaRPr lang="fr-FR" b="1" dirty="0">
                        <a:solidFill>
                          <a:srgbClr val="0070C0"/>
                        </a:solidFill>
                        <a:latin typeface="Segoe Print" pitchFamily="2" charset="0"/>
                      </a:endParaRPr>
                    </a:p>
                  </a:txBody>
                  <a:tcPr/>
                </a:tc>
              </a:tr>
              <a:tr h="370840">
                <a:tc>
                  <a:txBody>
                    <a:bodyPr/>
                    <a:lstStyle/>
                    <a:p>
                      <a:r>
                        <a:rPr lang="en-GB" dirty="0" smtClean="0"/>
                        <a:t>… the right</a:t>
                      </a:r>
                      <a:r>
                        <a:rPr lang="en-GB" baseline="0" dirty="0" smtClean="0"/>
                        <a:t> to have possessions.</a:t>
                      </a:r>
                      <a:endParaRPr lang="fr-FR" dirty="0"/>
                    </a:p>
                  </a:txBody>
                  <a:tcPr/>
                </a:tc>
                <a:tc>
                  <a:txBody>
                    <a:bodyPr/>
                    <a:lstStyle/>
                    <a:p>
                      <a:r>
                        <a:rPr lang="en-GB" b="1" dirty="0" smtClean="0">
                          <a:solidFill>
                            <a:srgbClr val="0070C0"/>
                          </a:solidFill>
                          <a:latin typeface="Segoe Print" pitchFamily="2" charset="0"/>
                        </a:rPr>
                        <a:t>…el </a:t>
                      </a:r>
                      <a:r>
                        <a:rPr lang="en-GB" b="1" dirty="0" err="1" smtClean="0">
                          <a:solidFill>
                            <a:srgbClr val="0070C0"/>
                          </a:solidFill>
                          <a:latin typeface="Segoe Print" pitchFamily="2" charset="0"/>
                        </a:rPr>
                        <a:t>derecho</a:t>
                      </a:r>
                      <a:r>
                        <a:rPr lang="en-GB" b="1" baseline="0" dirty="0" smtClean="0">
                          <a:solidFill>
                            <a:srgbClr val="0070C0"/>
                          </a:solidFill>
                          <a:latin typeface="Segoe Print" pitchFamily="2" charset="0"/>
                        </a:rPr>
                        <a:t> a </a:t>
                      </a:r>
                      <a:r>
                        <a:rPr lang="en-GB" b="1" baseline="0" dirty="0" err="1" smtClean="0">
                          <a:solidFill>
                            <a:srgbClr val="0070C0"/>
                          </a:solidFill>
                          <a:latin typeface="Segoe Print" pitchFamily="2" charset="0"/>
                        </a:rPr>
                        <a:t>tener</a:t>
                      </a:r>
                      <a:r>
                        <a:rPr lang="en-GB" b="1" baseline="0" dirty="0" smtClean="0">
                          <a:solidFill>
                            <a:srgbClr val="0070C0"/>
                          </a:solidFill>
                          <a:latin typeface="Segoe Print" pitchFamily="2" charset="0"/>
                        </a:rPr>
                        <a:t> </a:t>
                      </a:r>
                      <a:r>
                        <a:rPr lang="en-GB" b="1" baseline="0" dirty="0" err="1" smtClean="0">
                          <a:solidFill>
                            <a:srgbClr val="0070C0"/>
                          </a:solidFill>
                          <a:latin typeface="Segoe Print" pitchFamily="2" charset="0"/>
                        </a:rPr>
                        <a:t>posesiones</a:t>
                      </a:r>
                      <a:endParaRPr lang="fr-FR" b="1" dirty="0">
                        <a:solidFill>
                          <a:srgbClr val="0070C0"/>
                        </a:solidFill>
                        <a:latin typeface="Segoe Print" pitchFamily="2" charset="0"/>
                      </a:endParaRPr>
                    </a:p>
                  </a:txBody>
                  <a:tcPr/>
                </a:tc>
              </a:tr>
              <a:tr h="370840">
                <a:tc>
                  <a:txBody>
                    <a:bodyPr/>
                    <a:lstStyle/>
                    <a:p>
                      <a:r>
                        <a:rPr lang="en-GB" dirty="0" smtClean="0"/>
                        <a:t>…the right to practise your religion.</a:t>
                      </a:r>
                      <a:endParaRPr lang="fr-FR" dirty="0"/>
                    </a:p>
                  </a:txBody>
                  <a:tcPr/>
                </a:tc>
                <a:tc>
                  <a:txBody>
                    <a:bodyPr/>
                    <a:lstStyle/>
                    <a:p>
                      <a:r>
                        <a:rPr lang="en-GB" b="1" dirty="0" smtClean="0">
                          <a:solidFill>
                            <a:srgbClr val="0070C0"/>
                          </a:solidFill>
                          <a:latin typeface="Segoe Print" pitchFamily="2" charset="0"/>
                        </a:rPr>
                        <a:t>…el </a:t>
                      </a:r>
                      <a:r>
                        <a:rPr lang="en-GB" b="1" dirty="0" err="1" smtClean="0">
                          <a:solidFill>
                            <a:srgbClr val="0070C0"/>
                          </a:solidFill>
                          <a:latin typeface="Segoe Print" pitchFamily="2" charset="0"/>
                        </a:rPr>
                        <a:t>derecho</a:t>
                      </a:r>
                      <a:r>
                        <a:rPr lang="en-GB" b="1" dirty="0" smtClean="0">
                          <a:solidFill>
                            <a:srgbClr val="0070C0"/>
                          </a:solidFill>
                          <a:latin typeface="Segoe Print" pitchFamily="2" charset="0"/>
                        </a:rPr>
                        <a:t> a </a:t>
                      </a:r>
                      <a:r>
                        <a:rPr lang="en-GB" b="1" dirty="0" err="1" smtClean="0">
                          <a:solidFill>
                            <a:srgbClr val="0070C0"/>
                          </a:solidFill>
                          <a:latin typeface="Segoe Print" pitchFamily="2" charset="0"/>
                        </a:rPr>
                        <a:t>practicar</a:t>
                      </a:r>
                      <a:r>
                        <a:rPr lang="en-GB" b="1" dirty="0" smtClean="0">
                          <a:solidFill>
                            <a:srgbClr val="0070C0"/>
                          </a:solidFill>
                          <a:latin typeface="Segoe Print" pitchFamily="2" charset="0"/>
                        </a:rPr>
                        <a:t> </a:t>
                      </a:r>
                      <a:r>
                        <a:rPr lang="en-GB" b="1" dirty="0" err="1" smtClean="0">
                          <a:solidFill>
                            <a:srgbClr val="0070C0"/>
                          </a:solidFill>
                          <a:latin typeface="Segoe Print" pitchFamily="2" charset="0"/>
                        </a:rPr>
                        <a:t>tu</a:t>
                      </a:r>
                      <a:r>
                        <a:rPr lang="en-GB" b="1" dirty="0" smtClean="0">
                          <a:solidFill>
                            <a:srgbClr val="0070C0"/>
                          </a:solidFill>
                          <a:latin typeface="Segoe Print" pitchFamily="2" charset="0"/>
                        </a:rPr>
                        <a:t> </a:t>
                      </a:r>
                      <a:r>
                        <a:rPr lang="en-GB" b="1" dirty="0" err="1" smtClean="0">
                          <a:solidFill>
                            <a:srgbClr val="0070C0"/>
                          </a:solidFill>
                          <a:latin typeface="Segoe Print" pitchFamily="2" charset="0"/>
                        </a:rPr>
                        <a:t>religión</a:t>
                      </a:r>
                      <a:r>
                        <a:rPr lang="en-GB" b="1" dirty="0" smtClean="0">
                          <a:solidFill>
                            <a:srgbClr val="0070C0"/>
                          </a:solidFill>
                          <a:latin typeface="Segoe Print" pitchFamily="2" charset="0"/>
                        </a:rPr>
                        <a:t>.</a:t>
                      </a:r>
                      <a:endParaRPr lang="fr-FR" b="1" dirty="0">
                        <a:solidFill>
                          <a:srgbClr val="0070C0"/>
                        </a:solidFill>
                        <a:latin typeface="Segoe Print" pitchFamily="2" charset="0"/>
                      </a:endParaRPr>
                    </a:p>
                  </a:txBody>
                  <a:tcPr/>
                </a:tc>
              </a:tr>
              <a:tr h="370840">
                <a:tc>
                  <a:txBody>
                    <a:bodyPr/>
                    <a:lstStyle/>
                    <a:p>
                      <a:r>
                        <a:rPr lang="en-GB" dirty="0" smtClean="0"/>
                        <a:t>…the right to work.</a:t>
                      </a:r>
                      <a:endParaRPr lang="fr-FR" dirty="0"/>
                    </a:p>
                  </a:txBody>
                  <a:tcPr/>
                </a:tc>
                <a:tc>
                  <a:txBody>
                    <a:bodyPr/>
                    <a:lstStyle/>
                    <a:p>
                      <a:r>
                        <a:rPr lang="en-GB" b="1" dirty="0" smtClean="0">
                          <a:solidFill>
                            <a:srgbClr val="0070C0"/>
                          </a:solidFill>
                          <a:latin typeface="Segoe Print" pitchFamily="2" charset="0"/>
                        </a:rPr>
                        <a:t>…el </a:t>
                      </a:r>
                      <a:r>
                        <a:rPr lang="en-GB" b="1" dirty="0" err="1" smtClean="0">
                          <a:solidFill>
                            <a:srgbClr val="0070C0"/>
                          </a:solidFill>
                          <a:latin typeface="Segoe Print" pitchFamily="2" charset="0"/>
                        </a:rPr>
                        <a:t>derecho</a:t>
                      </a:r>
                      <a:r>
                        <a:rPr lang="en-GB" b="1" dirty="0" smtClean="0">
                          <a:solidFill>
                            <a:srgbClr val="0070C0"/>
                          </a:solidFill>
                          <a:latin typeface="Segoe Print" pitchFamily="2" charset="0"/>
                        </a:rPr>
                        <a:t> a </a:t>
                      </a:r>
                      <a:r>
                        <a:rPr lang="en-GB" b="1" dirty="0" err="1" smtClean="0">
                          <a:solidFill>
                            <a:srgbClr val="0070C0"/>
                          </a:solidFill>
                          <a:latin typeface="Segoe Print" pitchFamily="2" charset="0"/>
                        </a:rPr>
                        <a:t>trabajar</a:t>
                      </a:r>
                      <a:r>
                        <a:rPr lang="en-GB" b="1" dirty="0" smtClean="0">
                          <a:solidFill>
                            <a:srgbClr val="0070C0"/>
                          </a:solidFill>
                          <a:latin typeface="Segoe Print" pitchFamily="2" charset="0"/>
                        </a:rPr>
                        <a:t>.</a:t>
                      </a:r>
                      <a:endParaRPr lang="fr-FR" b="1" dirty="0">
                        <a:solidFill>
                          <a:srgbClr val="0070C0"/>
                        </a:solidFill>
                        <a:latin typeface="Segoe Print" pitchFamily="2" charset="0"/>
                      </a:endParaRPr>
                    </a:p>
                  </a:txBody>
                  <a:tcPr/>
                </a:tc>
              </a:tr>
              <a:tr h="370840">
                <a:tc>
                  <a:txBody>
                    <a:bodyPr/>
                    <a:lstStyle/>
                    <a:p>
                      <a:r>
                        <a:rPr lang="en-GB" dirty="0" smtClean="0"/>
                        <a:t>…the right to go to school.</a:t>
                      </a:r>
                      <a:endParaRPr lang="fr-FR" dirty="0"/>
                    </a:p>
                  </a:txBody>
                  <a:tcPr/>
                </a:tc>
                <a:tc>
                  <a:txBody>
                    <a:bodyPr/>
                    <a:lstStyle/>
                    <a:p>
                      <a:r>
                        <a:rPr lang="en-GB" b="1" dirty="0" smtClean="0">
                          <a:solidFill>
                            <a:srgbClr val="0070C0"/>
                          </a:solidFill>
                          <a:latin typeface="Segoe Print" pitchFamily="2" charset="0"/>
                        </a:rPr>
                        <a:t>…el</a:t>
                      </a:r>
                      <a:r>
                        <a:rPr lang="en-GB" b="1" baseline="0" dirty="0" smtClean="0">
                          <a:solidFill>
                            <a:srgbClr val="0070C0"/>
                          </a:solidFill>
                          <a:latin typeface="Segoe Print" pitchFamily="2" charset="0"/>
                        </a:rPr>
                        <a:t> </a:t>
                      </a:r>
                      <a:r>
                        <a:rPr lang="en-GB" b="1" baseline="0" dirty="0" err="1" smtClean="0">
                          <a:solidFill>
                            <a:srgbClr val="0070C0"/>
                          </a:solidFill>
                          <a:latin typeface="Segoe Print" pitchFamily="2" charset="0"/>
                        </a:rPr>
                        <a:t>derecho</a:t>
                      </a:r>
                      <a:r>
                        <a:rPr lang="en-GB" b="1" baseline="0" dirty="0" smtClean="0">
                          <a:solidFill>
                            <a:srgbClr val="0070C0"/>
                          </a:solidFill>
                          <a:latin typeface="Segoe Print" pitchFamily="2" charset="0"/>
                        </a:rPr>
                        <a:t> a </a:t>
                      </a:r>
                      <a:r>
                        <a:rPr lang="en-GB" b="1" baseline="0" dirty="0" err="1" smtClean="0">
                          <a:solidFill>
                            <a:srgbClr val="0070C0"/>
                          </a:solidFill>
                          <a:latin typeface="Segoe Print" pitchFamily="2" charset="0"/>
                        </a:rPr>
                        <a:t>ir</a:t>
                      </a:r>
                      <a:r>
                        <a:rPr lang="en-GB" b="1" baseline="0" dirty="0" smtClean="0">
                          <a:solidFill>
                            <a:srgbClr val="0070C0"/>
                          </a:solidFill>
                          <a:latin typeface="Segoe Print" pitchFamily="2" charset="0"/>
                        </a:rPr>
                        <a:t> a la </a:t>
                      </a:r>
                      <a:r>
                        <a:rPr lang="en-GB" b="1" baseline="0" dirty="0" err="1" smtClean="0">
                          <a:solidFill>
                            <a:srgbClr val="0070C0"/>
                          </a:solidFill>
                          <a:latin typeface="Segoe Print" pitchFamily="2" charset="0"/>
                        </a:rPr>
                        <a:t>escuela</a:t>
                      </a:r>
                      <a:r>
                        <a:rPr lang="en-GB" b="1" baseline="0" dirty="0" smtClean="0">
                          <a:solidFill>
                            <a:srgbClr val="0070C0"/>
                          </a:solidFill>
                          <a:latin typeface="Segoe Print" pitchFamily="2" charset="0"/>
                        </a:rPr>
                        <a:t>.</a:t>
                      </a:r>
                      <a:endParaRPr lang="fr-FR" b="1" dirty="0">
                        <a:solidFill>
                          <a:srgbClr val="0070C0"/>
                        </a:solidFill>
                        <a:latin typeface="Segoe Print" pitchFamily="2" charset="0"/>
                      </a:endParaRPr>
                    </a:p>
                  </a:txBody>
                  <a:tcPr/>
                </a:tc>
              </a:tr>
              <a:tr h="370840">
                <a:tc>
                  <a:txBody>
                    <a:bodyPr/>
                    <a:lstStyle/>
                    <a:p>
                      <a:r>
                        <a:rPr lang="en-GB" dirty="0" smtClean="0"/>
                        <a:t>Everyone</a:t>
                      </a:r>
                      <a:r>
                        <a:rPr lang="en-GB" baseline="0" dirty="0" smtClean="0"/>
                        <a:t> should respect the social order.</a:t>
                      </a:r>
                      <a:endParaRPr lang="fr-FR" dirty="0"/>
                    </a:p>
                  </a:txBody>
                  <a:tcPr/>
                </a:tc>
                <a:tc>
                  <a:txBody>
                    <a:bodyPr/>
                    <a:lstStyle/>
                    <a:p>
                      <a:r>
                        <a:rPr lang="en-GB" b="1" dirty="0" err="1" smtClean="0">
                          <a:solidFill>
                            <a:srgbClr val="0070C0"/>
                          </a:solidFill>
                          <a:latin typeface="Segoe Print" pitchFamily="2" charset="0"/>
                        </a:rPr>
                        <a:t>Todos</a:t>
                      </a:r>
                      <a:r>
                        <a:rPr lang="en-GB" b="1" dirty="0" smtClean="0">
                          <a:solidFill>
                            <a:srgbClr val="0070C0"/>
                          </a:solidFill>
                          <a:latin typeface="Segoe Print" pitchFamily="2" charset="0"/>
                        </a:rPr>
                        <a:t> </a:t>
                      </a:r>
                      <a:r>
                        <a:rPr lang="en-GB" b="1" dirty="0" err="1" smtClean="0">
                          <a:solidFill>
                            <a:srgbClr val="0070C0"/>
                          </a:solidFill>
                          <a:latin typeface="Segoe Print" pitchFamily="2" charset="0"/>
                        </a:rPr>
                        <a:t>debemos</a:t>
                      </a:r>
                      <a:r>
                        <a:rPr lang="en-GB" b="1" baseline="0" dirty="0" smtClean="0">
                          <a:solidFill>
                            <a:srgbClr val="0070C0"/>
                          </a:solidFill>
                          <a:latin typeface="Segoe Print" pitchFamily="2" charset="0"/>
                        </a:rPr>
                        <a:t> </a:t>
                      </a:r>
                      <a:r>
                        <a:rPr lang="en-GB" b="1" baseline="0" dirty="0" err="1" smtClean="0">
                          <a:solidFill>
                            <a:srgbClr val="0070C0"/>
                          </a:solidFill>
                          <a:latin typeface="Segoe Print" pitchFamily="2" charset="0"/>
                        </a:rPr>
                        <a:t>repetar</a:t>
                      </a:r>
                      <a:r>
                        <a:rPr lang="en-GB" b="1" baseline="0" dirty="0" smtClean="0">
                          <a:solidFill>
                            <a:srgbClr val="0070C0"/>
                          </a:solidFill>
                          <a:latin typeface="Segoe Print" pitchFamily="2" charset="0"/>
                        </a:rPr>
                        <a:t> el </a:t>
                      </a:r>
                      <a:r>
                        <a:rPr lang="en-GB" b="1" baseline="0" dirty="0" err="1" smtClean="0">
                          <a:solidFill>
                            <a:srgbClr val="0070C0"/>
                          </a:solidFill>
                          <a:latin typeface="Segoe Print" pitchFamily="2" charset="0"/>
                        </a:rPr>
                        <a:t>orden</a:t>
                      </a:r>
                      <a:r>
                        <a:rPr lang="en-GB" b="1" baseline="0" dirty="0" smtClean="0">
                          <a:solidFill>
                            <a:srgbClr val="0070C0"/>
                          </a:solidFill>
                          <a:latin typeface="Segoe Print" pitchFamily="2" charset="0"/>
                        </a:rPr>
                        <a:t> social.</a:t>
                      </a:r>
                      <a:endParaRPr lang="fr-FR" b="1" dirty="0">
                        <a:solidFill>
                          <a:srgbClr val="0070C0"/>
                        </a:solidFill>
                        <a:latin typeface="Segoe Print" pitchFamily="2" charset="0"/>
                      </a:endParaRPr>
                    </a:p>
                  </a:txBody>
                  <a:tcPr/>
                </a:tc>
              </a:tr>
              <a:tr h="370840">
                <a:tc>
                  <a:txBody>
                    <a:bodyPr/>
                    <a:lstStyle/>
                    <a:p>
                      <a:r>
                        <a:rPr lang="en-GB" dirty="0" smtClean="0"/>
                        <a:t>…the right to expect a decent quality of life.</a:t>
                      </a:r>
                      <a:endParaRPr lang="fr-FR" dirty="0"/>
                    </a:p>
                  </a:txBody>
                  <a:tcPr/>
                </a:tc>
                <a:tc>
                  <a:txBody>
                    <a:bodyPr/>
                    <a:lstStyle/>
                    <a:p>
                      <a:r>
                        <a:rPr lang="en-GB" b="1" dirty="0" smtClean="0">
                          <a:solidFill>
                            <a:srgbClr val="0070C0"/>
                          </a:solidFill>
                          <a:latin typeface="Segoe Print" pitchFamily="2" charset="0"/>
                        </a:rPr>
                        <a:t>…el </a:t>
                      </a:r>
                      <a:r>
                        <a:rPr lang="en-GB" b="1" dirty="0" err="1" smtClean="0">
                          <a:solidFill>
                            <a:srgbClr val="0070C0"/>
                          </a:solidFill>
                          <a:latin typeface="Segoe Print" pitchFamily="2" charset="0"/>
                        </a:rPr>
                        <a:t>derecho</a:t>
                      </a:r>
                      <a:r>
                        <a:rPr lang="en-GB" b="1" baseline="0" dirty="0" smtClean="0">
                          <a:solidFill>
                            <a:srgbClr val="0070C0"/>
                          </a:solidFill>
                          <a:latin typeface="Segoe Print" pitchFamily="2" charset="0"/>
                        </a:rPr>
                        <a:t> a </a:t>
                      </a:r>
                      <a:r>
                        <a:rPr lang="en-GB" b="1" baseline="0" dirty="0" err="1" smtClean="0">
                          <a:solidFill>
                            <a:srgbClr val="0070C0"/>
                          </a:solidFill>
                          <a:latin typeface="Segoe Print" pitchFamily="2" charset="0"/>
                        </a:rPr>
                        <a:t>esperar</a:t>
                      </a:r>
                      <a:r>
                        <a:rPr lang="en-GB" b="1" baseline="0" dirty="0" smtClean="0">
                          <a:solidFill>
                            <a:srgbClr val="0070C0"/>
                          </a:solidFill>
                          <a:latin typeface="Segoe Print" pitchFamily="2" charset="0"/>
                        </a:rPr>
                        <a:t> </a:t>
                      </a:r>
                      <a:r>
                        <a:rPr lang="en-GB" b="1" baseline="0" dirty="0" err="1" smtClean="0">
                          <a:solidFill>
                            <a:srgbClr val="0070C0"/>
                          </a:solidFill>
                          <a:latin typeface="Segoe Print" pitchFamily="2" charset="0"/>
                        </a:rPr>
                        <a:t>una</a:t>
                      </a:r>
                      <a:r>
                        <a:rPr lang="en-GB" b="1" baseline="0" dirty="0" smtClean="0">
                          <a:solidFill>
                            <a:srgbClr val="0070C0"/>
                          </a:solidFill>
                          <a:latin typeface="Segoe Print" pitchFamily="2" charset="0"/>
                        </a:rPr>
                        <a:t> </a:t>
                      </a:r>
                      <a:r>
                        <a:rPr lang="en-GB" b="1" baseline="0" dirty="0" err="1" smtClean="0">
                          <a:solidFill>
                            <a:srgbClr val="0070C0"/>
                          </a:solidFill>
                          <a:latin typeface="Segoe Print" pitchFamily="2" charset="0"/>
                        </a:rPr>
                        <a:t>calidad</a:t>
                      </a:r>
                      <a:r>
                        <a:rPr lang="en-GB" b="1" baseline="0" dirty="0" smtClean="0">
                          <a:solidFill>
                            <a:srgbClr val="0070C0"/>
                          </a:solidFill>
                          <a:latin typeface="Segoe Print" pitchFamily="2" charset="0"/>
                        </a:rPr>
                        <a:t> de </a:t>
                      </a:r>
                      <a:r>
                        <a:rPr lang="en-GB" b="1" baseline="0" dirty="0" err="1" smtClean="0">
                          <a:solidFill>
                            <a:srgbClr val="0070C0"/>
                          </a:solidFill>
                          <a:latin typeface="Segoe Print" pitchFamily="2" charset="0"/>
                        </a:rPr>
                        <a:t>vida</a:t>
                      </a:r>
                      <a:r>
                        <a:rPr lang="en-GB" b="1" baseline="0" dirty="0" smtClean="0">
                          <a:solidFill>
                            <a:srgbClr val="0070C0"/>
                          </a:solidFill>
                          <a:latin typeface="Segoe Print" pitchFamily="2" charset="0"/>
                        </a:rPr>
                        <a:t> </a:t>
                      </a:r>
                      <a:r>
                        <a:rPr lang="en-GB" b="1" baseline="0" dirty="0" err="1" smtClean="0">
                          <a:solidFill>
                            <a:srgbClr val="0070C0"/>
                          </a:solidFill>
                          <a:latin typeface="Segoe Print" pitchFamily="2" charset="0"/>
                        </a:rPr>
                        <a:t>decente</a:t>
                      </a:r>
                      <a:r>
                        <a:rPr lang="en-GB" b="1" baseline="0" dirty="0" smtClean="0">
                          <a:solidFill>
                            <a:srgbClr val="0070C0"/>
                          </a:solidFill>
                          <a:latin typeface="Segoe Print" pitchFamily="2" charset="0"/>
                        </a:rPr>
                        <a:t>.</a:t>
                      </a:r>
                      <a:endParaRPr lang="fr-FR" b="1" dirty="0">
                        <a:solidFill>
                          <a:srgbClr val="0070C0"/>
                        </a:solidFill>
                        <a:latin typeface="Segoe Print" pitchFamily="2" charset="0"/>
                      </a:endParaRPr>
                    </a:p>
                  </a:txBody>
                  <a:tcPr/>
                </a:tc>
              </a:tr>
            </a:tbl>
          </a:graphicData>
        </a:graphic>
      </p:graphicFrame>
    </p:spTree>
    <p:extLst>
      <p:ext uri="{BB962C8B-B14F-4D97-AF65-F5344CB8AC3E}">
        <p14:creationId xmlns:p14="http://schemas.microsoft.com/office/powerpoint/2010/main" val="2686757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latin typeface="Segoe Print" pitchFamily="2" charset="0"/>
                <a:cs typeface="Calibri"/>
              </a:rPr>
              <a:t>¿</a:t>
            </a:r>
            <a:r>
              <a:rPr lang="fr-FR" b="1" dirty="0" err="1" smtClean="0">
                <a:latin typeface="Segoe Print" pitchFamily="2" charset="0"/>
                <a:cs typeface="Calibri"/>
              </a:rPr>
              <a:t>Somos</a:t>
            </a:r>
            <a:r>
              <a:rPr lang="fr-FR" b="1" dirty="0" smtClean="0">
                <a:latin typeface="Segoe Print" pitchFamily="2" charset="0"/>
                <a:cs typeface="Calibri"/>
              </a:rPr>
              <a:t> </a:t>
            </a:r>
            <a:r>
              <a:rPr lang="fr-FR" b="1" dirty="0" err="1" smtClean="0">
                <a:latin typeface="Segoe Print" pitchFamily="2" charset="0"/>
                <a:cs typeface="Calibri"/>
              </a:rPr>
              <a:t>todos</a:t>
            </a:r>
            <a:r>
              <a:rPr lang="fr-FR" b="1" dirty="0" smtClean="0">
                <a:latin typeface="Segoe Print" pitchFamily="2" charset="0"/>
                <a:cs typeface="Calibri"/>
              </a:rPr>
              <a:t> animales?</a:t>
            </a:r>
            <a:endParaRPr lang="fr-FR" b="1" dirty="0">
              <a:latin typeface="Segoe Print" pitchFamily="2" charset="0"/>
            </a:endParaRPr>
          </a:p>
        </p:txBody>
      </p:sp>
      <p:sp>
        <p:nvSpPr>
          <p:cNvPr id="4" name="Oval 3"/>
          <p:cNvSpPr/>
          <p:nvPr/>
        </p:nvSpPr>
        <p:spPr>
          <a:xfrm>
            <a:off x="179512" y="1589615"/>
            <a:ext cx="5472608" cy="45365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val 4"/>
          <p:cNvSpPr/>
          <p:nvPr/>
        </p:nvSpPr>
        <p:spPr>
          <a:xfrm>
            <a:off x="3635896" y="1547591"/>
            <a:ext cx="5400600" cy="45365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1906588" y="1737071"/>
            <a:ext cx="2016224" cy="369332"/>
          </a:xfrm>
          <a:prstGeom prst="rect">
            <a:avLst/>
          </a:prstGeom>
          <a:noFill/>
        </p:spPr>
        <p:txBody>
          <a:bodyPr wrap="square" rtlCol="0">
            <a:spAutoFit/>
          </a:bodyPr>
          <a:lstStyle/>
          <a:p>
            <a:pPr algn="ctr"/>
            <a:r>
              <a:rPr lang="en-GB" b="1" dirty="0" err="1" smtClean="0"/>
              <a:t>otros</a:t>
            </a:r>
            <a:r>
              <a:rPr lang="en-GB" b="1" dirty="0" smtClean="0"/>
              <a:t> </a:t>
            </a:r>
            <a:r>
              <a:rPr lang="en-GB" b="1" dirty="0" err="1" smtClean="0"/>
              <a:t>animales</a:t>
            </a:r>
            <a:endParaRPr lang="fr-FR" b="1" dirty="0"/>
          </a:p>
        </p:txBody>
      </p:sp>
      <p:sp>
        <p:nvSpPr>
          <p:cNvPr id="7" name="TextBox 6"/>
          <p:cNvSpPr txBox="1"/>
          <p:nvPr/>
        </p:nvSpPr>
        <p:spPr>
          <a:xfrm>
            <a:off x="5436096" y="1763524"/>
            <a:ext cx="2016224" cy="369332"/>
          </a:xfrm>
          <a:prstGeom prst="rect">
            <a:avLst/>
          </a:prstGeom>
          <a:noFill/>
        </p:spPr>
        <p:txBody>
          <a:bodyPr wrap="square" rtlCol="0">
            <a:spAutoFit/>
          </a:bodyPr>
          <a:lstStyle/>
          <a:p>
            <a:pPr algn="ctr"/>
            <a:r>
              <a:rPr lang="en-GB" b="1" dirty="0" err="1" smtClean="0"/>
              <a:t>seres</a:t>
            </a:r>
            <a:r>
              <a:rPr lang="en-GB" b="1" dirty="0" smtClean="0"/>
              <a:t> </a:t>
            </a:r>
            <a:r>
              <a:rPr lang="en-GB" b="1" dirty="0" err="1" smtClean="0"/>
              <a:t>humanos</a:t>
            </a:r>
            <a:endParaRPr lang="fr-FR" b="1" dirty="0"/>
          </a:p>
        </p:txBody>
      </p:sp>
    </p:spTree>
    <p:extLst>
      <p:ext uri="{BB962C8B-B14F-4D97-AF65-F5344CB8AC3E}">
        <p14:creationId xmlns:p14="http://schemas.microsoft.com/office/powerpoint/2010/main" val="2749181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255" y="903520"/>
            <a:ext cx="4248448" cy="400110"/>
          </a:xfrm>
          <a:prstGeom prst="rect">
            <a:avLst/>
          </a:prstGeom>
          <a:noFill/>
          <a:ln>
            <a:solidFill>
              <a:schemeClr val="tx1"/>
            </a:solidFill>
          </a:ln>
        </p:spPr>
        <p:txBody>
          <a:bodyPr wrap="square" rtlCol="0">
            <a:spAutoFit/>
          </a:bodyPr>
          <a:lstStyle/>
          <a:p>
            <a:pPr algn="ctr"/>
            <a:r>
              <a:rPr lang="en-GB" sz="2000" dirty="0" err="1" smtClean="0"/>
              <a:t>Tienen</a:t>
            </a:r>
            <a:r>
              <a:rPr lang="en-GB" sz="2000" dirty="0" smtClean="0"/>
              <a:t> </a:t>
            </a:r>
            <a:r>
              <a:rPr lang="en-GB" sz="2000" dirty="0" err="1" smtClean="0"/>
              <a:t>razones</a:t>
            </a:r>
            <a:r>
              <a:rPr lang="en-GB" sz="2000" dirty="0" smtClean="0"/>
              <a:t> y </a:t>
            </a:r>
            <a:r>
              <a:rPr lang="en-GB" sz="2000" dirty="0" err="1" smtClean="0"/>
              <a:t>conciencia</a:t>
            </a:r>
            <a:r>
              <a:rPr lang="en-GB" sz="2000" dirty="0" smtClean="0"/>
              <a:t>.</a:t>
            </a:r>
            <a:endParaRPr lang="fr-FR" sz="2000" dirty="0"/>
          </a:p>
        </p:txBody>
      </p:sp>
      <p:sp>
        <p:nvSpPr>
          <p:cNvPr id="5" name="TextBox 4"/>
          <p:cNvSpPr txBox="1"/>
          <p:nvPr/>
        </p:nvSpPr>
        <p:spPr>
          <a:xfrm>
            <a:off x="5101328" y="249390"/>
            <a:ext cx="3816424" cy="400110"/>
          </a:xfrm>
          <a:prstGeom prst="rect">
            <a:avLst/>
          </a:prstGeom>
          <a:noFill/>
          <a:ln>
            <a:solidFill>
              <a:schemeClr val="tx1"/>
            </a:solidFill>
          </a:ln>
        </p:spPr>
        <p:txBody>
          <a:bodyPr wrap="square" rtlCol="0">
            <a:spAutoFit/>
          </a:bodyPr>
          <a:lstStyle/>
          <a:p>
            <a:pPr algn="ctr"/>
            <a:r>
              <a:rPr lang="en-GB" sz="2000" dirty="0" err="1" smtClean="0"/>
              <a:t>Tienen</a:t>
            </a:r>
            <a:r>
              <a:rPr lang="en-GB" sz="2000" dirty="0"/>
              <a:t> </a:t>
            </a:r>
            <a:r>
              <a:rPr lang="en-GB" sz="2000" dirty="0" err="1" smtClean="0"/>
              <a:t>necesidades</a:t>
            </a:r>
            <a:r>
              <a:rPr lang="en-GB" sz="2000" dirty="0" smtClean="0"/>
              <a:t> </a:t>
            </a:r>
            <a:r>
              <a:rPr lang="en-GB" sz="2000" dirty="0" err="1" smtClean="0"/>
              <a:t>físicas</a:t>
            </a:r>
            <a:r>
              <a:rPr lang="en-GB" sz="2000" dirty="0" smtClean="0"/>
              <a:t>.</a:t>
            </a:r>
            <a:endParaRPr lang="fr-FR" sz="2000" dirty="0"/>
          </a:p>
        </p:txBody>
      </p:sp>
      <p:sp>
        <p:nvSpPr>
          <p:cNvPr id="6" name="TextBox 5"/>
          <p:cNvSpPr txBox="1"/>
          <p:nvPr/>
        </p:nvSpPr>
        <p:spPr>
          <a:xfrm>
            <a:off x="5099871" y="2509308"/>
            <a:ext cx="3816424" cy="400110"/>
          </a:xfrm>
          <a:prstGeom prst="rect">
            <a:avLst/>
          </a:prstGeom>
          <a:noFill/>
          <a:ln>
            <a:solidFill>
              <a:schemeClr val="tx1"/>
            </a:solidFill>
          </a:ln>
        </p:spPr>
        <p:txBody>
          <a:bodyPr wrap="square" rtlCol="0">
            <a:spAutoFit/>
          </a:bodyPr>
          <a:lstStyle/>
          <a:p>
            <a:pPr algn="ctr"/>
            <a:r>
              <a:rPr lang="en-GB" sz="2000" dirty="0" err="1" smtClean="0"/>
              <a:t>Tienen</a:t>
            </a:r>
            <a:r>
              <a:rPr lang="en-GB" sz="2000" dirty="0" smtClean="0"/>
              <a:t> </a:t>
            </a:r>
            <a:r>
              <a:rPr lang="en-GB" sz="2000" dirty="0" err="1" smtClean="0"/>
              <a:t>instintos</a:t>
            </a:r>
            <a:r>
              <a:rPr lang="en-GB" sz="2000" dirty="0" smtClean="0"/>
              <a:t>.</a:t>
            </a:r>
            <a:endParaRPr lang="fr-FR" sz="2000" dirty="0"/>
          </a:p>
        </p:txBody>
      </p:sp>
      <p:sp>
        <p:nvSpPr>
          <p:cNvPr id="7" name="TextBox 6"/>
          <p:cNvSpPr txBox="1"/>
          <p:nvPr/>
        </p:nvSpPr>
        <p:spPr>
          <a:xfrm>
            <a:off x="235255" y="2221540"/>
            <a:ext cx="4248448" cy="400110"/>
          </a:xfrm>
          <a:prstGeom prst="rect">
            <a:avLst/>
          </a:prstGeom>
          <a:noFill/>
          <a:ln>
            <a:solidFill>
              <a:schemeClr val="tx1"/>
            </a:solidFill>
          </a:ln>
        </p:spPr>
        <p:txBody>
          <a:bodyPr wrap="square" rtlCol="0">
            <a:spAutoFit/>
          </a:bodyPr>
          <a:lstStyle/>
          <a:p>
            <a:pPr algn="ctr"/>
            <a:r>
              <a:rPr lang="en-GB" sz="2000" dirty="0" err="1" smtClean="0"/>
              <a:t>Pueden</a:t>
            </a:r>
            <a:r>
              <a:rPr lang="en-GB" sz="2000" dirty="0" smtClean="0"/>
              <a:t> </a:t>
            </a:r>
            <a:r>
              <a:rPr lang="en-GB" sz="2000" dirty="0" err="1" smtClean="0"/>
              <a:t>trabajar</a:t>
            </a:r>
            <a:r>
              <a:rPr lang="en-GB" sz="2000" dirty="0" smtClean="0"/>
              <a:t>.</a:t>
            </a:r>
            <a:endParaRPr lang="fr-FR" sz="2000" dirty="0"/>
          </a:p>
        </p:txBody>
      </p:sp>
      <p:sp>
        <p:nvSpPr>
          <p:cNvPr id="8" name="TextBox 7"/>
          <p:cNvSpPr txBox="1"/>
          <p:nvPr/>
        </p:nvSpPr>
        <p:spPr>
          <a:xfrm>
            <a:off x="5076056" y="3748970"/>
            <a:ext cx="3816424" cy="400110"/>
          </a:xfrm>
          <a:prstGeom prst="rect">
            <a:avLst/>
          </a:prstGeom>
          <a:noFill/>
          <a:ln>
            <a:solidFill>
              <a:schemeClr val="tx1"/>
            </a:solidFill>
          </a:ln>
        </p:spPr>
        <p:txBody>
          <a:bodyPr wrap="square" rtlCol="0">
            <a:spAutoFit/>
          </a:bodyPr>
          <a:lstStyle/>
          <a:p>
            <a:pPr algn="ctr"/>
            <a:r>
              <a:rPr lang="en-GB" sz="2000" dirty="0" err="1" smtClean="0"/>
              <a:t>Quieren</a:t>
            </a:r>
            <a:r>
              <a:rPr lang="en-GB" sz="2000" dirty="0" smtClean="0"/>
              <a:t> </a:t>
            </a:r>
            <a:r>
              <a:rPr lang="en-GB" sz="2000" dirty="0" err="1" smtClean="0"/>
              <a:t>trabajar</a:t>
            </a:r>
            <a:r>
              <a:rPr lang="en-GB" sz="2000" dirty="0" smtClean="0"/>
              <a:t>.</a:t>
            </a:r>
            <a:endParaRPr lang="fr-FR" sz="2000" dirty="0"/>
          </a:p>
        </p:txBody>
      </p:sp>
      <p:sp>
        <p:nvSpPr>
          <p:cNvPr id="9" name="TextBox 8"/>
          <p:cNvSpPr txBox="1"/>
          <p:nvPr/>
        </p:nvSpPr>
        <p:spPr>
          <a:xfrm>
            <a:off x="235255" y="3501008"/>
            <a:ext cx="4264737" cy="400110"/>
          </a:xfrm>
          <a:prstGeom prst="rect">
            <a:avLst/>
          </a:prstGeom>
          <a:noFill/>
          <a:ln>
            <a:solidFill>
              <a:schemeClr val="tx1"/>
            </a:solidFill>
          </a:ln>
        </p:spPr>
        <p:txBody>
          <a:bodyPr wrap="square" rtlCol="0">
            <a:spAutoFit/>
          </a:bodyPr>
          <a:lstStyle/>
          <a:p>
            <a:pPr algn="ctr"/>
            <a:r>
              <a:rPr lang="en-GB" sz="2000" dirty="0" err="1" smtClean="0"/>
              <a:t>Entienden</a:t>
            </a:r>
            <a:r>
              <a:rPr lang="en-GB" sz="2000" dirty="0" smtClean="0"/>
              <a:t> lo </a:t>
            </a:r>
            <a:r>
              <a:rPr lang="en-GB" sz="2000" dirty="0" err="1" smtClean="0"/>
              <a:t>que</a:t>
            </a:r>
            <a:r>
              <a:rPr lang="en-GB" sz="2000" dirty="0" smtClean="0"/>
              <a:t> </a:t>
            </a:r>
            <a:r>
              <a:rPr lang="en-GB" sz="2000" dirty="0" err="1" smtClean="0"/>
              <a:t>es</a:t>
            </a:r>
            <a:r>
              <a:rPr lang="en-GB" sz="2000" dirty="0" smtClean="0"/>
              <a:t> </a:t>
            </a:r>
            <a:r>
              <a:rPr lang="en-GB" sz="2000" dirty="0" err="1" smtClean="0"/>
              <a:t>tener</a:t>
            </a:r>
            <a:r>
              <a:rPr lang="en-GB" sz="2000" dirty="0" smtClean="0"/>
              <a:t> </a:t>
            </a:r>
            <a:r>
              <a:rPr lang="en-GB" sz="2000" dirty="0" err="1" smtClean="0"/>
              <a:t>derechos</a:t>
            </a:r>
            <a:r>
              <a:rPr lang="en-GB" sz="2000" dirty="0" smtClean="0"/>
              <a:t>.</a:t>
            </a:r>
            <a:endParaRPr lang="fr-FR" sz="2000" dirty="0"/>
          </a:p>
        </p:txBody>
      </p:sp>
      <p:sp>
        <p:nvSpPr>
          <p:cNvPr id="10" name="TextBox 9"/>
          <p:cNvSpPr txBox="1"/>
          <p:nvPr/>
        </p:nvSpPr>
        <p:spPr>
          <a:xfrm>
            <a:off x="5101328" y="903520"/>
            <a:ext cx="3816424" cy="400110"/>
          </a:xfrm>
          <a:prstGeom prst="rect">
            <a:avLst/>
          </a:prstGeom>
          <a:noFill/>
          <a:ln>
            <a:solidFill>
              <a:schemeClr val="tx1"/>
            </a:solidFill>
          </a:ln>
        </p:spPr>
        <p:txBody>
          <a:bodyPr wrap="square" rtlCol="0">
            <a:spAutoFit/>
          </a:bodyPr>
          <a:lstStyle/>
          <a:p>
            <a:pPr algn="ctr"/>
            <a:r>
              <a:rPr lang="en-GB" sz="2000" dirty="0" err="1" smtClean="0"/>
              <a:t>Asumen</a:t>
            </a:r>
            <a:r>
              <a:rPr lang="en-GB" sz="2000" dirty="0" smtClean="0"/>
              <a:t> </a:t>
            </a:r>
            <a:r>
              <a:rPr lang="en-GB" sz="2000" dirty="0" err="1" smtClean="0"/>
              <a:t>responsabilidades</a:t>
            </a:r>
            <a:r>
              <a:rPr lang="en-GB" sz="2000" dirty="0" smtClean="0"/>
              <a:t>.</a:t>
            </a:r>
            <a:endParaRPr lang="fr-FR" sz="2000" dirty="0"/>
          </a:p>
        </p:txBody>
      </p:sp>
      <p:sp>
        <p:nvSpPr>
          <p:cNvPr id="11" name="TextBox 10"/>
          <p:cNvSpPr txBox="1"/>
          <p:nvPr/>
        </p:nvSpPr>
        <p:spPr>
          <a:xfrm>
            <a:off x="5076056" y="4417331"/>
            <a:ext cx="3816424" cy="400110"/>
          </a:xfrm>
          <a:prstGeom prst="rect">
            <a:avLst/>
          </a:prstGeom>
          <a:noFill/>
          <a:ln>
            <a:solidFill>
              <a:schemeClr val="tx1"/>
            </a:solidFill>
          </a:ln>
        </p:spPr>
        <p:txBody>
          <a:bodyPr wrap="square" rtlCol="0">
            <a:spAutoFit/>
          </a:bodyPr>
          <a:lstStyle/>
          <a:p>
            <a:pPr algn="ctr"/>
            <a:r>
              <a:rPr lang="en-GB" sz="2000" dirty="0" err="1" smtClean="0"/>
              <a:t>Matan</a:t>
            </a:r>
            <a:r>
              <a:rPr lang="en-GB" sz="2000" dirty="0" smtClean="0"/>
              <a:t> a </a:t>
            </a:r>
            <a:r>
              <a:rPr lang="en-GB" sz="2000" dirty="0" err="1" smtClean="0"/>
              <a:t>otros</a:t>
            </a:r>
            <a:r>
              <a:rPr lang="en-GB" sz="2000" dirty="0" smtClean="0"/>
              <a:t> </a:t>
            </a:r>
            <a:r>
              <a:rPr lang="en-GB" sz="2000" dirty="0" err="1" smtClean="0"/>
              <a:t>animales</a:t>
            </a:r>
            <a:r>
              <a:rPr lang="en-GB" sz="2000" dirty="0" smtClean="0"/>
              <a:t>.</a:t>
            </a:r>
            <a:endParaRPr lang="fr-FR" sz="2000" dirty="0"/>
          </a:p>
        </p:txBody>
      </p:sp>
      <p:sp>
        <p:nvSpPr>
          <p:cNvPr id="12" name="TextBox 11"/>
          <p:cNvSpPr txBox="1"/>
          <p:nvPr/>
        </p:nvSpPr>
        <p:spPr>
          <a:xfrm>
            <a:off x="5101328" y="1557154"/>
            <a:ext cx="3816424" cy="707886"/>
          </a:xfrm>
          <a:prstGeom prst="rect">
            <a:avLst/>
          </a:prstGeom>
          <a:noFill/>
          <a:ln>
            <a:solidFill>
              <a:schemeClr val="tx1"/>
            </a:solidFill>
          </a:ln>
        </p:spPr>
        <p:txBody>
          <a:bodyPr wrap="square" rtlCol="0">
            <a:spAutoFit/>
          </a:bodyPr>
          <a:lstStyle/>
          <a:p>
            <a:pPr algn="ctr"/>
            <a:r>
              <a:rPr lang="en-GB" sz="2000" dirty="0" err="1" smtClean="0"/>
              <a:t>Consideran</a:t>
            </a:r>
            <a:r>
              <a:rPr lang="en-GB" sz="2000" dirty="0" smtClean="0"/>
              <a:t> </a:t>
            </a:r>
            <a:r>
              <a:rPr lang="en-GB" sz="2000" dirty="0" err="1" smtClean="0"/>
              <a:t>las</a:t>
            </a:r>
            <a:r>
              <a:rPr lang="en-GB" sz="2000" dirty="0" smtClean="0"/>
              <a:t> </a:t>
            </a:r>
            <a:r>
              <a:rPr lang="en-GB" sz="2000" dirty="0" err="1" smtClean="0"/>
              <a:t>consecuencias</a:t>
            </a:r>
            <a:r>
              <a:rPr lang="en-GB" sz="2000" dirty="0" smtClean="0"/>
              <a:t> de sus </a:t>
            </a:r>
            <a:r>
              <a:rPr lang="en-GB" sz="2000" dirty="0" err="1" smtClean="0"/>
              <a:t>acciones</a:t>
            </a:r>
            <a:r>
              <a:rPr lang="en-GB" sz="2000" dirty="0" smtClean="0"/>
              <a:t>.</a:t>
            </a:r>
            <a:endParaRPr lang="fr-FR" sz="2000" dirty="0"/>
          </a:p>
        </p:txBody>
      </p:sp>
      <p:sp>
        <p:nvSpPr>
          <p:cNvPr id="13" name="TextBox 12"/>
          <p:cNvSpPr txBox="1"/>
          <p:nvPr/>
        </p:nvSpPr>
        <p:spPr>
          <a:xfrm>
            <a:off x="252248" y="1572761"/>
            <a:ext cx="4247744" cy="400110"/>
          </a:xfrm>
          <a:prstGeom prst="rect">
            <a:avLst/>
          </a:prstGeom>
          <a:noFill/>
          <a:ln>
            <a:solidFill>
              <a:schemeClr val="tx1"/>
            </a:solidFill>
          </a:ln>
        </p:spPr>
        <p:txBody>
          <a:bodyPr wrap="square" rtlCol="0">
            <a:spAutoFit/>
          </a:bodyPr>
          <a:lstStyle/>
          <a:p>
            <a:pPr algn="ctr"/>
            <a:r>
              <a:rPr lang="en-GB" sz="2000" dirty="0" err="1" smtClean="0"/>
              <a:t>Maltratan</a:t>
            </a:r>
            <a:r>
              <a:rPr lang="en-GB" sz="2000" dirty="0" smtClean="0"/>
              <a:t> a </a:t>
            </a:r>
            <a:r>
              <a:rPr lang="en-GB" sz="2000" dirty="0" err="1" smtClean="0"/>
              <a:t>otros</a:t>
            </a:r>
            <a:r>
              <a:rPr lang="en-GB" sz="2000" dirty="0" smtClean="0"/>
              <a:t>.</a:t>
            </a:r>
            <a:endParaRPr lang="fr-FR" sz="2000" dirty="0"/>
          </a:p>
        </p:txBody>
      </p:sp>
      <p:sp>
        <p:nvSpPr>
          <p:cNvPr id="14" name="TextBox 13"/>
          <p:cNvSpPr txBox="1"/>
          <p:nvPr/>
        </p:nvSpPr>
        <p:spPr>
          <a:xfrm>
            <a:off x="235255" y="2852936"/>
            <a:ext cx="4248448" cy="400110"/>
          </a:xfrm>
          <a:prstGeom prst="rect">
            <a:avLst/>
          </a:prstGeom>
          <a:noFill/>
          <a:ln>
            <a:solidFill>
              <a:schemeClr val="tx1"/>
            </a:solidFill>
          </a:ln>
        </p:spPr>
        <p:txBody>
          <a:bodyPr wrap="square" rtlCol="0">
            <a:spAutoFit/>
          </a:bodyPr>
          <a:lstStyle/>
          <a:p>
            <a:pPr algn="ctr"/>
            <a:r>
              <a:rPr lang="en-GB" sz="2000" dirty="0" smtClean="0"/>
              <a:t>No les </a:t>
            </a:r>
            <a:r>
              <a:rPr lang="en-GB" sz="2000" dirty="0" err="1" smtClean="0"/>
              <a:t>gusta</a:t>
            </a:r>
            <a:r>
              <a:rPr lang="en-GB" sz="2000" dirty="0" smtClean="0"/>
              <a:t> el </a:t>
            </a:r>
            <a:r>
              <a:rPr lang="en-GB" sz="2000" dirty="0" err="1" smtClean="0"/>
              <a:t>aislamiento</a:t>
            </a:r>
            <a:r>
              <a:rPr lang="en-GB" sz="2000" dirty="0" smtClean="0"/>
              <a:t>.</a:t>
            </a:r>
            <a:endParaRPr lang="fr-FR" sz="2000" dirty="0"/>
          </a:p>
        </p:txBody>
      </p:sp>
      <p:sp>
        <p:nvSpPr>
          <p:cNvPr id="15" name="TextBox 14"/>
          <p:cNvSpPr txBox="1"/>
          <p:nvPr/>
        </p:nvSpPr>
        <p:spPr>
          <a:xfrm>
            <a:off x="5077585" y="3114212"/>
            <a:ext cx="3814895" cy="400110"/>
          </a:xfrm>
          <a:prstGeom prst="rect">
            <a:avLst/>
          </a:prstGeom>
          <a:noFill/>
          <a:ln>
            <a:solidFill>
              <a:schemeClr val="tx1"/>
            </a:solidFill>
          </a:ln>
        </p:spPr>
        <p:txBody>
          <a:bodyPr wrap="square" rtlCol="0">
            <a:spAutoFit/>
          </a:bodyPr>
          <a:lstStyle/>
          <a:p>
            <a:pPr algn="ctr"/>
            <a:r>
              <a:rPr lang="en-GB" sz="2000" dirty="0" err="1" smtClean="0"/>
              <a:t>Pueden</a:t>
            </a:r>
            <a:r>
              <a:rPr lang="en-GB" sz="2000" dirty="0" smtClean="0"/>
              <a:t> </a:t>
            </a:r>
            <a:r>
              <a:rPr lang="en-GB" sz="2000" dirty="0" err="1" smtClean="0"/>
              <a:t>sentir</a:t>
            </a:r>
            <a:r>
              <a:rPr lang="en-GB" sz="2000" dirty="0" smtClean="0"/>
              <a:t>, </a:t>
            </a:r>
            <a:r>
              <a:rPr lang="en-GB" sz="2000" dirty="0" err="1" smtClean="0"/>
              <a:t>disfrutar</a:t>
            </a:r>
            <a:r>
              <a:rPr lang="en-GB" sz="2000" dirty="0" smtClean="0"/>
              <a:t>  y </a:t>
            </a:r>
            <a:r>
              <a:rPr lang="en-GB" sz="2000" dirty="0" err="1" smtClean="0"/>
              <a:t>sufrir</a:t>
            </a:r>
            <a:r>
              <a:rPr lang="en-GB" sz="2000" dirty="0" smtClean="0"/>
              <a:t>.</a:t>
            </a:r>
            <a:endParaRPr lang="fr-FR" sz="2000" dirty="0"/>
          </a:p>
        </p:txBody>
      </p:sp>
      <p:sp>
        <p:nvSpPr>
          <p:cNvPr id="16" name="TextBox 15"/>
          <p:cNvSpPr txBox="1"/>
          <p:nvPr/>
        </p:nvSpPr>
        <p:spPr>
          <a:xfrm>
            <a:off x="235255" y="249390"/>
            <a:ext cx="4248448" cy="400110"/>
          </a:xfrm>
          <a:prstGeom prst="rect">
            <a:avLst/>
          </a:prstGeom>
          <a:noFill/>
          <a:ln>
            <a:solidFill>
              <a:schemeClr val="tx1"/>
            </a:solidFill>
          </a:ln>
        </p:spPr>
        <p:txBody>
          <a:bodyPr wrap="square" rtlCol="0">
            <a:spAutoFit/>
          </a:bodyPr>
          <a:lstStyle/>
          <a:p>
            <a:pPr algn="ctr"/>
            <a:r>
              <a:rPr lang="en-GB" sz="2000" dirty="0" err="1" smtClean="0"/>
              <a:t>Pueden</a:t>
            </a:r>
            <a:r>
              <a:rPr lang="en-GB" sz="2000" dirty="0" smtClean="0"/>
              <a:t> </a:t>
            </a:r>
            <a:r>
              <a:rPr lang="en-GB" sz="2000" dirty="0" err="1" smtClean="0"/>
              <a:t>sentir</a:t>
            </a:r>
            <a:r>
              <a:rPr lang="en-GB" sz="2000" dirty="0" smtClean="0"/>
              <a:t> y </a:t>
            </a:r>
            <a:r>
              <a:rPr lang="en-GB" sz="2000" dirty="0" err="1" smtClean="0"/>
              <a:t>sufrir</a:t>
            </a:r>
            <a:r>
              <a:rPr lang="en-GB" sz="2000" dirty="0" smtClean="0"/>
              <a:t>.</a:t>
            </a:r>
            <a:endParaRPr lang="fr-FR" sz="2000" dirty="0"/>
          </a:p>
        </p:txBody>
      </p:sp>
      <p:sp>
        <p:nvSpPr>
          <p:cNvPr id="18" name="TextBox 17"/>
          <p:cNvSpPr txBox="1"/>
          <p:nvPr/>
        </p:nvSpPr>
        <p:spPr>
          <a:xfrm>
            <a:off x="235255" y="4149080"/>
            <a:ext cx="4248448" cy="707886"/>
          </a:xfrm>
          <a:prstGeom prst="rect">
            <a:avLst/>
          </a:prstGeom>
          <a:noFill/>
          <a:ln>
            <a:solidFill>
              <a:schemeClr val="tx1"/>
            </a:solidFill>
          </a:ln>
        </p:spPr>
        <p:txBody>
          <a:bodyPr wrap="square" rtlCol="0">
            <a:spAutoFit/>
          </a:bodyPr>
          <a:lstStyle/>
          <a:p>
            <a:pPr algn="ctr"/>
            <a:r>
              <a:rPr lang="es-ES" sz="2000" dirty="0" smtClean="0"/>
              <a:t>Ejercen el dominio sobre las demás especies del planeta.</a:t>
            </a:r>
            <a:endParaRPr lang="fr-FR" sz="2000" dirty="0"/>
          </a:p>
        </p:txBody>
      </p:sp>
      <p:sp>
        <p:nvSpPr>
          <p:cNvPr id="19" name="TextBox 18"/>
          <p:cNvSpPr txBox="1"/>
          <p:nvPr/>
        </p:nvSpPr>
        <p:spPr>
          <a:xfrm>
            <a:off x="252248" y="5229200"/>
            <a:ext cx="8640232" cy="830997"/>
          </a:xfrm>
          <a:prstGeom prst="rect">
            <a:avLst/>
          </a:prstGeom>
          <a:noFill/>
          <a:ln w="57150">
            <a:solidFill>
              <a:schemeClr val="tx1"/>
            </a:solidFill>
          </a:ln>
        </p:spPr>
        <p:txBody>
          <a:bodyPr wrap="square" rtlCol="0">
            <a:spAutoFit/>
          </a:bodyPr>
          <a:lstStyle/>
          <a:p>
            <a:r>
              <a:rPr lang="en-GB" sz="2400" dirty="0" smtClean="0"/>
              <a:t>Decide </a:t>
            </a:r>
            <a:r>
              <a:rPr lang="en-GB" sz="2400" dirty="0" err="1" smtClean="0"/>
              <a:t>si</a:t>
            </a:r>
            <a:r>
              <a:rPr lang="en-GB" sz="2400" dirty="0" smtClean="0"/>
              <a:t> </a:t>
            </a:r>
            <a:r>
              <a:rPr lang="en-GB" sz="2400" dirty="0" err="1" smtClean="0"/>
              <a:t>las</a:t>
            </a:r>
            <a:r>
              <a:rPr lang="en-GB" sz="2400" dirty="0" smtClean="0"/>
              <a:t> ideas se </a:t>
            </a:r>
            <a:r>
              <a:rPr lang="en-GB" sz="2400" dirty="0" err="1" smtClean="0"/>
              <a:t>aplican</a:t>
            </a:r>
            <a:r>
              <a:rPr lang="en-GB" sz="2400" dirty="0" smtClean="0"/>
              <a:t> a los </a:t>
            </a:r>
            <a:r>
              <a:rPr lang="en-GB" sz="2400" dirty="0" err="1" smtClean="0"/>
              <a:t>seres</a:t>
            </a:r>
            <a:r>
              <a:rPr lang="en-GB" sz="2400" dirty="0" smtClean="0"/>
              <a:t> </a:t>
            </a:r>
            <a:r>
              <a:rPr lang="en-GB" sz="2400" dirty="0" err="1" smtClean="0"/>
              <a:t>humanos</a:t>
            </a:r>
            <a:r>
              <a:rPr lang="en-GB" sz="2400" dirty="0" smtClean="0"/>
              <a:t>, a los </a:t>
            </a:r>
            <a:r>
              <a:rPr lang="en-GB" sz="2400" dirty="0" err="1" smtClean="0"/>
              <a:t>demás</a:t>
            </a:r>
            <a:r>
              <a:rPr lang="en-GB" sz="2400" dirty="0" smtClean="0"/>
              <a:t> </a:t>
            </a:r>
            <a:r>
              <a:rPr lang="en-GB" sz="2400" dirty="0" err="1" smtClean="0"/>
              <a:t>animales</a:t>
            </a:r>
            <a:r>
              <a:rPr lang="en-GB" sz="2400" dirty="0" smtClean="0"/>
              <a:t> o a los dos.  </a:t>
            </a:r>
            <a:r>
              <a:rPr lang="en-GB" sz="2400" dirty="0" err="1" smtClean="0"/>
              <a:t>Coloca</a:t>
            </a:r>
            <a:r>
              <a:rPr lang="en-GB" sz="2400" dirty="0" smtClean="0"/>
              <a:t> </a:t>
            </a:r>
            <a:r>
              <a:rPr lang="en-GB" sz="2400" dirty="0" err="1" smtClean="0"/>
              <a:t>las</a:t>
            </a:r>
            <a:r>
              <a:rPr lang="en-GB" sz="2400" dirty="0" smtClean="0"/>
              <a:t> </a:t>
            </a:r>
            <a:r>
              <a:rPr lang="en-GB" sz="2400" dirty="0" err="1" smtClean="0"/>
              <a:t>frases</a:t>
            </a:r>
            <a:r>
              <a:rPr lang="en-GB" sz="2400" dirty="0"/>
              <a:t>.</a:t>
            </a:r>
            <a:endParaRPr lang="fr-FR" sz="2400" dirty="0"/>
          </a:p>
        </p:txBody>
      </p:sp>
    </p:spTree>
    <p:extLst>
      <p:ext uri="{BB962C8B-B14F-4D97-AF65-F5344CB8AC3E}">
        <p14:creationId xmlns:p14="http://schemas.microsoft.com/office/powerpoint/2010/main" val="848186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9512" y="116632"/>
            <a:ext cx="8568952" cy="4104456"/>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a:spLocks noChangeArrowheads="1"/>
          </p:cNvSpPr>
          <p:nvPr/>
        </p:nvSpPr>
        <p:spPr bwMode="auto">
          <a:xfrm>
            <a:off x="559191" y="322200"/>
            <a:ext cx="7809593" cy="3693319"/>
          </a:xfrm>
          <a:prstGeom prst="rect">
            <a:avLst/>
          </a:prstGeom>
          <a:solidFill>
            <a:srgbClr val="66CCFF"/>
          </a:solidFill>
          <a:ln>
            <a:noFill/>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kumimoji="0" lang="fr-FR" sz="2000" b="0" i="0" u="none" strike="noStrike" cap="none" normalizeH="0" baseline="0" dirty="0" smtClean="0">
                <a:ln>
                  <a:noFill/>
                </a:ln>
                <a:solidFill>
                  <a:schemeClr val="tx1"/>
                </a:solidFill>
                <a:effectLst/>
                <a:cs typeface="Arial" pitchFamily="34" charset="0"/>
              </a:rPr>
              <a:t>Hay que </a:t>
            </a:r>
            <a:r>
              <a:rPr kumimoji="0" lang="fr-FR" sz="2000" b="0" i="0" u="none" strike="noStrike" cap="none" normalizeH="0" baseline="0" dirty="0" err="1" smtClean="0">
                <a:ln>
                  <a:noFill/>
                </a:ln>
                <a:solidFill>
                  <a:schemeClr val="tx1"/>
                </a:solidFill>
                <a:effectLst/>
                <a:cs typeface="Arial" pitchFamily="34" charset="0"/>
              </a:rPr>
              <a:t>diferenciar</a:t>
            </a:r>
            <a:r>
              <a:rPr kumimoji="0" lang="fr-FR" sz="2000" b="0" i="0" u="none" strike="noStrike" cap="none" normalizeH="0" baseline="0" dirty="0" smtClean="0">
                <a:ln>
                  <a:noFill/>
                </a:ln>
                <a:solidFill>
                  <a:schemeClr val="tx1"/>
                </a:solidFill>
                <a:effectLst/>
                <a:cs typeface="Arial" pitchFamily="34" charset="0"/>
              </a:rPr>
              <a:t> entre el </a:t>
            </a:r>
            <a:r>
              <a:rPr kumimoji="0" lang="fr-FR" sz="2000" b="0" i="0" u="none" strike="noStrike" cap="none" normalizeH="0" baseline="0" dirty="0" err="1" smtClean="0">
                <a:ln>
                  <a:noFill/>
                </a:ln>
                <a:solidFill>
                  <a:schemeClr val="tx1"/>
                </a:solidFill>
                <a:effectLst/>
                <a:cs typeface="Arial" pitchFamily="34" charset="0"/>
              </a:rPr>
              <a:t>bienestar</a:t>
            </a:r>
            <a:r>
              <a:rPr kumimoji="0" lang="fr-FR" sz="2000" b="0" i="0" u="none" strike="noStrike" cap="none" normalizeH="0" baseline="0" dirty="0" smtClean="0">
                <a:ln>
                  <a:noFill/>
                </a:ln>
                <a:solidFill>
                  <a:schemeClr val="tx1"/>
                </a:solidFill>
                <a:effectLst/>
                <a:cs typeface="Arial" pitchFamily="34" charset="0"/>
              </a:rPr>
              <a:t> de los animales y los </a:t>
            </a:r>
            <a:r>
              <a:rPr kumimoji="0" lang="fr-FR" sz="2000" b="0" i="0" u="none" strike="noStrike" cap="none" normalizeH="0" baseline="0" dirty="0" err="1" smtClean="0">
                <a:ln>
                  <a:noFill/>
                </a:ln>
                <a:solidFill>
                  <a:schemeClr val="tx1"/>
                </a:solidFill>
                <a:effectLst/>
                <a:cs typeface="Arial" pitchFamily="34" charset="0"/>
              </a:rPr>
              <a:t>derechos</a:t>
            </a:r>
            <a:r>
              <a:rPr kumimoji="0" lang="fr-FR" sz="2000" b="0" i="0" u="none" strike="noStrike" cap="none" normalizeH="0" baseline="0" dirty="0" smtClean="0">
                <a:ln>
                  <a:noFill/>
                </a:ln>
                <a:solidFill>
                  <a:schemeClr val="tx1"/>
                </a:solidFill>
                <a:effectLst/>
                <a:cs typeface="Arial" pitchFamily="34" charset="0"/>
              </a:rPr>
              <a:t> de los animales. Son dos </a:t>
            </a:r>
            <a:r>
              <a:rPr kumimoji="0" lang="fr-FR" sz="2000" b="0" i="0" u="none" strike="noStrike" cap="none" normalizeH="0" baseline="0" dirty="0" err="1" smtClean="0">
                <a:ln>
                  <a:noFill/>
                </a:ln>
                <a:solidFill>
                  <a:schemeClr val="tx1"/>
                </a:solidFill>
                <a:effectLst/>
                <a:cs typeface="Arial" pitchFamily="34" charset="0"/>
              </a:rPr>
              <a:t>cosas</a:t>
            </a:r>
            <a:r>
              <a:rPr kumimoji="0" lang="fr-FR" sz="2000" b="0" i="0" u="none" strike="noStrike" cap="none" normalizeH="0" baseline="0" dirty="0" smtClean="0">
                <a:ln>
                  <a:noFill/>
                </a:ln>
                <a:solidFill>
                  <a:schemeClr val="tx1"/>
                </a:solidFill>
                <a:effectLst/>
                <a:cs typeface="Arial" pitchFamily="34" charset="0"/>
              </a:rPr>
              <a:t> </a:t>
            </a:r>
            <a:r>
              <a:rPr kumimoji="0" lang="fr-FR" sz="2000" b="0" i="0" u="none" strike="noStrike" cap="none" normalizeH="0" baseline="0" dirty="0" err="1" smtClean="0">
                <a:ln>
                  <a:noFill/>
                </a:ln>
                <a:solidFill>
                  <a:schemeClr val="tx1"/>
                </a:solidFill>
                <a:effectLst/>
                <a:cs typeface="Arial" pitchFamily="34" charset="0"/>
              </a:rPr>
              <a:t>totalmente</a:t>
            </a:r>
            <a:r>
              <a:rPr kumimoji="0" lang="fr-FR" sz="2000" b="0" i="0" u="none" strike="noStrike" cap="none" normalizeH="0" baseline="0" dirty="0" smtClean="0">
                <a:ln>
                  <a:noFill/>
                </a:ln>
                <a:solidFill>
                  <a:schemeClr val="tx1"/>
                </a:solidFill>
                <a:effectLst/>
                <a:cs typeface="Arial" pitchFamily="34" charset="0"/>
              </a:rPr>
              <a:t> </a:t>
            </a:r>
            <a:r>
              <a:rPr kumimoji="0" lang="fr-FR" sz="2000" b="0" i="0" u="none" strike="noStrike" cap="none" normalizeH="0" baseline="0" dirty="0" err="1" smtClean="0">
                <a:ln>
                  <a:noFill/>
                </a:ln>
                <a:solidFill>
                  <a:schemeClr val="tx1"/>
                </a:solidFill>
                <a:effectLst/>
                <a:cs typeface="Arial" pitchFamily="34" charset="0"/>
              </a:rPr>
              <a:t>diferentes</a:t>
            </a:r>
            <a:r>
              <a:rPr kumimoji="0" lang="fr-FR" sz="2000" b="0" i="0" u="none" strike="noStrike" cap="none" normalizeH="0" baseline="0" dirty="0" smtClean="0">
                <a:ln>
                  <a:noFill/>
                </a:ln>
                <a:solidFill>
                  <a:schemeClr val="tx1"/>
                </a:solidFill>
                <a:effectLst/>
                <a:cs typeface="Arial" pitchFamily="34" charset="0"/>
              </a:rPr>
              <a:t>. </a:t>
            </a:r>
            <a:r>
              <a:rPr kumimoji="0" lang="fr-FR" sz="2000" b="0" i="0" u="none" strike="noStrike" cap="none" normalizeH="0" baseline="0" dirty="0" err="1" smtClean="0">
                <a:ln>
                  <a:noFill/>
                </a:ln>
                <a:solidFill>
                  <a:schemeClr val="tx1"/>
                </a:solidFill>
                <a:effectLst/>
                <a:cs typeface="Arial" pitchFamily="34" charset="0"/>
              </a:rPr>
              <a:t>Bienestar</a:t>
            </a:r>
            <a:r>
              <a:rPr kumimoji="0" lang="fr-FR" sz="2000" b="0" i="0" u="none" strike="noStrike" cap="none" normalizeH="0" baseline="0" dirty="0" smtClean="0">
                <a:ln>
                  <a:noFill/>
                </a:ln>
                <a:solidFill>
                  <a:schemeClr val="tx1"/>
                </a:solidFill>
                <a:effectLst/>
                <a:cs typeface="Arial" pitchFamily="34" charset="0"/>
              </a:rPr>
              <a:t> de los animales </a:t>
            </a:r>
            <a:r>
              <a:rPr kumimoji="0" lang="fr-FR" sz="2000" b="0" i="0" u="none" strike="noStrike" cap="none" normalizeH="0" baseline="0" dirty="0" err="1" smtClean="0">
                <a:ln>
                  <a:noFill/>
                </a:ln>
                <a:solidFill>
                  <a:schemeClr val="tx1"/>
                </a:solidFill>
                <a:effectLst/>
                <a:cs typeface="Arial" pitchFamily="34" charset="0"/>
              </a:rPr>
              <a:t>significa</a:t>
            </a:r>
            <a:r>
              <a:rPr kumimoji="0" lang="fr-FR" sz="2000" b="0" i="0" u="none" strike="noStrike" cap="none" normalizeH="0" baseline="0" dirty="0" smtClean="0">
                <a:ln>
                  <a:noFill/>
                </a:ln>
                <a:solidFill>
                  <a:schemeClr val="tx1"/>
                </a:solidFill>
                <a:effectLst/>
                <a:cs typeface="Arial" pitchFamily="34" charset="0"/>
              </a:rPr>
              <a:t> </a:t>
            </a:r>
            <a:r>
              <a:rPr kumimoji="0" lang="fr-FR" sz="2000" b="0" i="0" u="none" strike="noStrike" cap="none" normalizeH="0" baseline="0" dirty="0" err="1" smtClean="0">
                <a:ln>
                  <a:noFill/>
                </a:ln>
                <a:solidFill>
                  <a:schemeClr val="tx1"/>
                </a:solidFill>
                <a:effectLst/>
                <a:cs typeface="Arial" pitchFamily="34" charset="0"/>
              </a:rPr>
              <a:t>asegurar</a:t>
            </a:r>
            <a:r>
              <a:rPr kumimoji="0" lang="fr-FR" sz="2000" b="0" i="0" u="none" strike="noStrike" cap="none" normalizeH="0" baseline="0" dirty="0" smtClean="0">
                <a:ln>
                  <a:noFill/>
                </a:ln>
                <a:solidFill>
                  <a:schemeClr val="tx1"/>
                </a:solidFill>
                <a:effectLst/>
                <a:cs typeface="Arial" pitchFamily="34" charset="0"/>
              </a:rPr>
              <a:t> que los animales </a:t>
            </a:r>
            <a:r>
              <a:rPr kumimoji="0" lang="fr-FR" sz="2000" b="0" i="0" u="none" strike="noStrike" cap="none" normalizeH="0" baseline="0" dirty="0" err="1" smtClean="0">
                <a:ln>
                  <a:noFill/>
                </a:ln>
                <a:solidFill>
                  <a:schemeClr val="tx1"/>
                </a:solidFill>
                <a:effectLst/>
                <a:cs typeface="Arial" pitchFamily="34" charset="0"/>
              </a:rPr>
              <a:t>usados</a:t>
            </a:r>
            <a:r>
              <a:rPr kumimoji="0" lang="fr-FR" sz="2000" b="0" i="0" u="none" strike="noStrike" cap="none" normalizeH="0" baseline="0" dirty="0" smtClean="0">
                <a:ln>
                  <a:noFill/>
                </a:ln>
                <a:solidFill>
                  <a:schemeClr val="tx1"/>
                </a:solidFill>
                <a:effectLst/>
                <a:cs typeface="Arial" pitchFamily="34" charset="0"/>
              </a:rPr>
              <a:t> para </a:t>
            </a:r>
            <a:r>
              <a:rPr kumimoji="0" lang="fr-FR" sz="2000" b="0" i="0" u="none" strike="noStrike" cap="none" normalizeH="0" baseline="0" dirty="0" err="1" smtClean="0">
                <a:ln>
                  <a:noFill/>
                </a:ln>
                <a:solidFill>
                  <a:schemeClr val="tx1"/>
                </a:solidFill>
                <a:effectLst/>
                <a:cs typeface="Arial" pitchFamily="34" charset="0"/>
              </a:rPr>
              <a:t>alimentación</a:t>
            </a:r>
            <a:r>
              <a:rPr kumimoji="0" lang="fr-FR" sz="2000" b="0" i="0" u="none" strike="noStrike" cap="none" normalizeH="0" baseline="0" dirty="0" smtClean="0">
                <a:ln>
                  <a:noFill/>
                </a:ln>
                <a:solidFill>
                  <a:schemeClr val="tx1"/>
                </a:solidFill>
                <a:effectLst/>
                <a:cs typeface="Arial" pitchFamily="34" charset="0"/>
              </a:rPr>
              <a:t>, </a:t>
            </a:r>
            <a:r>
              <a:rPr kumimoji="0" lang="fr-FR" sz="2000" b="0" i="0" u="none" strike="noStrike" cap="none" normalizeH="0" baseline="0" dirty="0" err="1" smtClean="0">
                <a:ln>
                  <a:noFill/>
                </a:ln>
                <a:solidFill>
                  <a:schemeClr val="tx1"/>
                </a:solidFill>
                <a:effectLst/>
                <a:cs typeface="Arial" pitchFamily="34" charset="0"/>
              </a:rPr>
              <a:t>experimentos</a:t>
            </a:r>
            <a:r>
              <a:rPr kumimoji="0" lang="fr-FR" sz="2000" b="0" i="0" u="none" strike="noStrike" cap="none" normalizeH="0" baseline="0" dirty="0" smtClean="0">
                <a:ln>
                  <a:noFill/>
                </a:ln>
                <a:solidFill>
                  <a:schemeClr val="tx1"/>
                </a:solidFill>
                <a:effectLst/>
                <a:cs typeface="Arial" pitchFamily="34" charset="0"/>
              </a:rPr>
              <a:t>, </a:t>
            </a:r>
            <a:r>
              <a:rPr kumimoji="0" lang="fr-FR" sz="2000" b="0" i="0" u="none" strike="noStrike" cap="none" normalizeH="0" baseline="0" dirty="0" err="1" smtClean="0">
                <a:ln>
                  <a:noFill/>
                </a:ln>
                <a:solidFill>
                  <a:schemeClr val="tx1"/>
                </a:solidFill>
                <a:effectLst/>
                <a:cs typeface="Arial" pitchFamily="34" charset="0"/>
              </a:rPr>
              <a:t>vestido</a:t>
            </a:r>
            <a:r>
              <a:rPr kumimoji="0" lang="fr-FR" sz="2000" b="0" i="0" u="none" strike="noStrike" cap="none" normalizeH="0" baseline="0" dirty="0" smtClean="0">
                <a:ln>
                  <a:noFill/>
                </a:ln>
                <a:solidFill>
                  <a:schemeClr val="tx1"/>
                </a:solidFill>
                <a:effectLst/>
                <a:cs typeface="Arial" pitchFamily="34" charset="0"/>
              </a:rPr>
              <a:t> y </a:t>
            </a:r>
            <a:r>
              <a:rPr kumimoji="0" lang="fr-FR" sz="2000" i="0" u="none" strike="noStrike" cap="none" normalizeH="0" baseline="0" dirty="0" err="1" smtClean="0">
                <a:ln>
                  <a:noFill/>
                </a:ln>
                <a:effectLst/>
                <a:cs typeface="Arial" pitchFamily="34" charset="0"/>
              </a:rPr>
              <a:t>entretenimiento</a:t>
            </a:r>
            <a:r>
              <a:rPr kumimoji="0" lang="fr-FR" sz="2000" b="0" i="0" u="none" strike="noStrike" cap="none" normalizeH="0" baseline="0" dirty="0" smtClean="0">
                <a:ln>
                  <a:noFill/>
                </a:ln>
                <a:solidFill>
                  <a:schemeClr val="tx1"/>
                </a:solidFill>
                <a:effectLst/>
                <a:cs typeface="Arial" pitchFamily="34" charset="0"/>
              </a:rPr>
              <a:t> </a:t>
            </a:r>
            <a:r>
              <a:rPr kumimoji="0" lang="fr-FR" sz="2000" b="0" i="0" u="none" strike="noStrike" cap="none" normalizeH="0" baseline="0" dirty="0" err="1" smtClean="0">
                <a:ln>
                  <a:noFill/>
                </a:ln>
                <a:solidFill>
                  <a:schemeClr val="tx1"/>
                </a:solidFill>
                <a:effectLst/>
                <a:cs typeface="Arial" pitchFamily="34" charset="0"/>
              </a:rPr>
              <a:t>sean</a:t>
            </a:r>
            <a:r>
              <a:rPr kumimoji="0" lang="fr-FR" sz="2000" b="0" i="0" u="none" strike="noStrike" cap="none" normalizeH="0" baseline="0" dirty="0" smtClean="0">
                <a:ln>
                  <a:noFill/>
                </a:ln>
                <a:solidFill>
                  <a:schemeClr val="tx1"/>
                </a:solidFill>
                <a:effectLst/>
                <a:cs typeface="Arial" pitchFamily="34" charset="0"/>
              </a:rPr>
              <a:t> </a:t>
            </a:r>
            <a:r>
              <a:rPr kumimoji="0" lang="fr-FR" sz="2000" b="0" i="0" u="none" strike="noStrike" cap="none" normalizeH="0" baseline="0" dirty="0" err="1" smtClean="0">
                <a:ln>
                  <a:noFill/>
                </a:ln>
                <a:solidFill>
                  <a:schemeClr val="tx1"/>
                </a:solidFill>
                <a:effectLst/>
                <a:cs typeface="Arial" pitchFamily="34" charset="0"/>
              </a:rPr>
              <a:t>tratados</a:t>
            </a:r>
            <a:r>
              <a:rPr kumimoji="0" lang="fr-FR" sz="2000" b="0" i="0" u="none" strike="noStrike" cap="none" normalizeH="0" baseline="0" dirty="0" smtClean="0">
                <a:ln>
                  <a:noFill/>
                </a:ln>
                <a:solidFill>
                  <a:schemeClr val="tx1"/>
                </a:solidFill>
                <a:effectLst/>
                <a:cs typeface="Arial" pitchFamily="34" charset="0"/>
              </a:rPr>
              <a:t> de </a:t>
            </a:r>
            <a:r>
              <a:rPr kumimoji="0" lang="fr-FR" sz="2000" b="0" i="0" u="none" strike="noStrike" cap="none" normalizeH="0" baseline="0" dirty="0" err="1" smtClean="0">
                <a:ln>
                  <a:noFill/>
                </a:ln>
                <a:solidFill>
                  <a:schemeClr val="tx1"/>
                </a:solidFill>
                <a:effectLst/>
                <a:cs typeface="Arial" pitchFamily="34" charset="0"/>
              </a:rPr>
              <a:t>una</a:t>
            </a:r>
            <a:r>
              <a:rPr kumimoji="0" lang="fr-FR" sz="2000" b="0" i="0" u="none" strike="noStrike" cap="none" normalizeH="0" baseline="0" dirty="0" smtClean="0">
                <a:ln>
                  <a:noFill/>
                </a:ln>
                <a:solidFill>
                  <a:schemeClr val="tx1"/>
                </a:solidFill>
                <a:effectLst/>
                <a:cs typeface="Arial" pitchFamily="34" charset="0"/>
              </a:rPr>
              <a:t> </a:t>
            </a:r>
            <a:r>
              <a:rPr kumimoji="0" lang="fr-FR" sz="2000" b="0" i="0" u="none" strike="noStrike" cap="none" normalizeH="0" baseline="0" dirty="0" err="1" smtClean="0">
                <a:ln>
                  <a:noFill/>
                </a:ln>
                <a:solidFill>
                  <a:schemeClr val="tx1"/>
                </a:solidFill>
                <a:effectLst/>
                <a:cs typeface="Arial" pitchFamily="34" charset="0"/>
              </a:rPr>
              <a:t>manera</a:t>
            </a:r>
            <a:r>
              <a:rPr kumimoji="0" lang="fr-FR" sz="2000" b="0" i="0" u="none" strike="noStrike" cap="none" normalizeH="0" baseline="0" dirty="0" smtClean="0">
                <a:ln>
                  <a:noFill/>
                </a:ln>
                <a:solidFill>
                  <a:schemeClr val="tx1"/>
                </a:solidFill>
                <a:effectLst/>
                <a:cs typeface="Arial" pitchFamily="34" charset="0"/>
              </a:rPr>
              <a:t> </a:t>
            </a:r>
            <a:r>
              <a:rPr kumimoji="0" lang="fr-FR" sz="2000" b="0" i="0" u="none" strike="noStrike" cap="none" normalizeH="0" baseline="0" dirty="0" err="1" smtClean="0">
                <a:ln>
                  <a:noFill/>
                </a:ln>
                <a:solidFill>
                  <a:schemeClr val="tx1"/>
                </a:solidFill>
                <a:effectLst/>
                <a:cs typeface="Arial" pitchFamily="34" charset="0"/>
              </a:rPr>
              <a:t>humana</a:t>
            </a:r>
            <a:r>
              <a:rPr kumimoji="0" lang="fr-FR" sz="2000" b="0" i="0" u="none" strike="noStrike" cap="none" normalizeH="0" baseline="0" dirty="0" smtClean="0">
                <a:ln>
                  <a:noFill/>
                </a:ln>
                <a:solidFill>
                  <a:schemeClr val="tx1"/>
                </a:solidFill>
                <a:effectLst/>
                <a:cs typeface="Arial" pitchFamily="34" charset="0"/>
              </a:rPr>
              <a:t> - </a:t>
            </a:r>
            <a:r>
              <a:rPr kumimoji="0" lang="fr-FR" sz="2000" b="0" i="0" u="none" strike="noStrike" cap="none" normalizeH="0" baseline="0" dirty="0" err="1" smtClean="0">
                <a:ln>
                  <a:noFill/>
                </a:ln>
                <a:solidFill>
                  <a:schemeClr val="tx1"/>
                </a:solidFill>
                <a:effectLst/>
                <a:cs typeface="Arial" pitchFamily="34" charset="0"/>
              </a:rPr>
              <a:t>una</a:t>
            </a:r>
            <a:r>
              <a:rPr kumimoji="0" lang="fr-FR" sz="2000" b="0" i="0" u="none" strike="noStrike" cap="none" normalizeH="0" baseline="0" dirty="0" smtClean="0">
                <a:ln>
                  <a:noFill/>
                </a:ln>
                <a:solidFill>
                  <a:schemeClr val="tx1"/>
                </a:solidFill>
                <a:effectLst/>
                <a:cs typeface="Arial" pitchFamily="34" charset="0"/>
              </a:rPr>
              <a:t> </a:t>
            </a:r>
            <a:r>
              <a:rPr kumimoji="0" lang="fr-FR" sz="2000" b="0" i="0" u="none" strike="noStrike" cap="none" normalizeH="0" baseline="0" dirty="0" err="1" smtClean="0">
                <a:ln>
                  <a:noFill/>
                </a:ln>
                <a:solidFill>
                  <a:schemeClr val="tx1"/>
                </a:solidFill>
                <a:effectLst/>
                <a:cs typeface="Arial" pitchFamily="34" charset="0"/>
              </a:rPr>
              <a:t>manera</a:t>
            </a:r>
            <a:r>
              <a:rPr kumimoji="0" lang="fr-FR" sz="2000" b="0" i="0" u="none" strike="noStrike" cap="none" normalizeH="0" baseline="0" dirty="0" smtClean="0">
                <a:ln>
                  <a:noFill/>
                </a:ln>
                <a:solidFill>
                  <a:schemeClr val="tx1"/>
                </a:solidFill>
                <a:effectLst/>
                <a:cs typeface="Arial" pitchFamily="34" charset="0"/>
              </a:rPr>
              <a:t> que no cause </a:t>
            </a:r>
            <a:r>
              <a:rPr kumimoji="0" lang="fr-FR" sz="2000" b="0" i="0" u="none" strike="noStrike" cap="none" normalizeH="0" baseline="0" dirty="0" err="1" smtClean="0">
                <a:ln>
                  <a:noFill/>
                </a:ln>
                <a:solidFill>
                  <a:schemeClr val="tx1"/>
                </a:solidFill>
                <a:effectLst/>
                <a:cs typeface="Arial" pitchFamily="34" charset="0"/>
              </a:rPr>
              <a:t>dolor</a:t>
            </a:r>
            <a:r>
              <a:rPr kumimoji="0" lang="fr-FR" sz="2000" b="0" i="0" u="none" strike="noStrike" cap="none" normalizeH="0" baseline="0" dirty="0" smtClean="0">
                <a:ln>
                  <a:noFill/>
                </a:ln>
                <a:solidFill>
                  <a:schemeClr val="tx1"/>
                </a:solidFill>
                <a:effectLst/>
                <a:cs typeface="Arial" pitchFamily="34" charset="0"/>
              </a:rPr>
              <a:t> y </a:t>
            </a:r>
            <a:r>
              <a:rPr kumimoji="0" lang="fr-FR" sz="2000" b="0" i="0" u="none" strike="noStrike" cap="none" normalizeH="0" baseline="0" dirty="0" err="1" smtClean="0">
                <a:ln>
                  <a:noFill/>
                </a:ln>
                <a:solidFill>
                  <a:schemeClr val="tx1"/>
                </a:solidFill>
                <a:effectLst/>
                <a:cs typeface="Arial" pitchFamily="34" charset="0"/>
              </a:rPr>
              <a:t>sufrimiento</a:t>
            </a:r>
            <a:r>
              <a:rPr kumimoji="0" lang="fr-FR" sz="2000" b="0" i="0" u="none" strike="noStrike" cap="none" normalizeH="0" baseline="0" dirty="0" smtClean="0">
                <a:ln>
                  <a:noFill/>
                </a:ln>
                <a:solidFill>
                  <a:schemeClr val="tx1"/>
                </a:solidFill>
                <a:effectLst/>
                <a:cs typeface="Arial" pitchFamily="34" charset="0"/>
              </a:rPr>
              <a:t> </a:t>
            </a:r>
            <a:r>
              <a:rPr kumimoji="0" lang="fr-FR" sz="2000" b="0" i="0" u="none" strike="noStrike" cap="none" normalizeH="0" baseline="0" dirty="0" err="1" smtClean="0">
                <a:ln>
                  <a:noFill/>
                </a:ln>
                <a:solidFill>
                  <a:schemeClr val="tx1"/>
                </a:solidFill>
                <a:effectLst/>
                <a:cs typeface="Arial" pitchFamily="34" charset="0"/>
              </a:rPr>
              <a:t>innecesario</a:t>
            </a:r>
            <a:r>
              <a:rPr kumimoji="0" lang="fr-FR" sz="2000" b="0" i="0" u="none" strike="noStrike" cap="none" normalizeH="0" baseline="0" dirty="0" smtClean="0">
                <a:ln>
                  <a:noFill/>
                </a:ln>
                <a:solidFill>
                  <a:schemeClr val="tx1"/>
                </a:solidFill>
                <a:effectLst/>
                <a:cs typeface="Arial" pitchFamily="34" charset="0"/>
              </a:rPr>
              <a:t>, </a:t>
            </a:r>
            <a:r>
              <a:rPr kumimoji="0" lang="fr-FR" sz="2000" b="0" i="0" u="none" strike="noStrike" cap="none" normalizeH="0" baseline="0" dirty="0" err="1" smtClean="0">
                <a:ln>
                  <a:noFill/>
                </a:ln>
                <a:solidFill>
                  <a:schemeClr val="tx1"/>
                </a:solidFill>
                <a:effectLst/>
                <a:cs typeface="Arial" pitchFamily="34" charset="0"/>
              </a:rPr>
              <a:t>especialmente</a:t>
            </a:r>
            <a:r>
              <a:rPr kumimoji="0" lang="fr-FR" sz="2000" b="0" i="0" u="none" strike="noStrike" cap="none" normalizeH="0" baseline="0" dirty="0" smtClean="0">
                <a:ln>
                  <a:noFill/>
                </a:ln>
                <a:solidFill>
                  <a:schemeClr val="tx1"/>
                </a:solidFill>
                <a:effectLst/>
                <a:cs typeface="Arial" pitchFamily="34" charset="0"/>
              </a:rPr>
              <a:t> </a:t>
            </a:r>
            <a:r>
              <a:rPr kumimoji="0" lang="fr-FR" sz="2000" b="0" i="0" u="none" strike="noStrike" cap="none" normalizeH="0" baseline="0" dirty="0" err="1" smtClean="0">
                <a:ln>
                  <a:noFill/>
                </a:ln>
                <a:solidFill>
                  <a:schemeClr val="tx1"/>
                </a:solidFill>
                <a:effectLst/>
                <a:cs typeface="Arial" pitchFamily="34" charset="0"/>
              </a:rPr>
              <a:t>cuando</a:t>
            </a:r>
            <a:r>
              <a:rPr kumimoji="0" lang="fr-FR" sz="2000" b="0" i="0" u="none" strike="noStrike" cap="none" normalizeH="0" baseline="0" dirty="0" smtClean="0">
                <a:ln>
                  <a:noFill/>
                </a:ln>
                <a:solidFill>
                  <a:schemeClr val="tx1"/>
                </a:solidFill>
                <a:effectLst/>
                <a:cs typeface="Arial" pitchFamily="34" charset="0"/>
              </a:rPr>
              <a:t> los animales </a:t>
            </a:r>
            <a:r>
              <a:rPr kumimoji="0" lang="fr-FR" sz="2000" b="0" i="0" u="none" strike="noStrike" cap="none" normalizeH="0" baseline="0" dirty="0" err="1" smtClean="0">
                <a:ln>
                  <a:noFill/>
                </a:ln>
                <a:solidFill>
                  <a:schemeClr val="tx1"/>
                </a:solidFill>
                <a:effectLst/>
                <a:cs typeface="Arial" pitchFamily="34" charset="0"/>
              </a:rPr>
              <a:t>deben</a:t>
            </a:r>
            <a:r>
              <a:rPr kumimoji="0" lang="fr-FR" sz="2000" b="0" i="0" u="none" strike="noStrike" cap="none" normalizeH="0" baseline="0" dirty="0" smtClean="0">
                <a:ln>
                  <a:noFill/>
                </a:ln>
                <a:solidFill>
                  <a:schemeClr val="tx1"/>
                </a:solidFill>
                <a:effectLst/>
                <a:cs typeface="Arial" pitchFamily="34" charset="0"/>
              </a:rPr>
              <a:t> </a:t>
            </a:r>
            <a:r>
              <a:rPr kumimoji="0" lang="fr-FR" sz="2000" b="0" i="0" u="none" strike="noStrike" cap="none" normalizeH="0" baseline="0" dirty="0" err="1" smtClean="0">
                <a:ln>
                  <a:noFill/>
                </a:ln>
                <a:solidFill>
                  <a:schemeClr val="tx1"/>
                </a:solidFill>
                <a:effectLst/>
                <a:cs typeface="Arial" pitchFamily="34" charset="0"/>
              </a:rPr>
              <a:t>ser</a:t>
            </a:r>
            <a:r>
              <a:rPr kumimoji="0" lang="fr-FR" sz="2000" b="0" i="0" u="none" strike="noStrike" cap="none" normalizeH="0" baseline="0" dirty="0" smtClean="0">
                <a:ln>
                  <a:noFill/>
                </a:ln>
                <a:solidFill>
                  <a:schemeClr val="tx1"/>
                </a:solidFill>
                <a:effectLst/>
                <a:cs typeface="Arial" pitchFamily="34" charset="0"/>
              </a:rPr>
              <a:t> </a:t>
            </a:r>
            <a:r>
              <a:rPr kumimoji="0" lang="fr-FR" sz="2000" b="0" i="0" u="none" strike="noStrike" cap="none" normalizeH="0" baseline="0" dirty="0" err="1" smtClean="0">
                <a:ln>
                  <a:noFill/>
                </a:ln>
                <a:solidFill>
                  <a:schemeClr val="tx1"/>
                </a:solidFill>
                <a:effectLst/>
                <a:cs typeface="Arial" pitchFamily="34" charset="0"/>
              </a:rPr>
              <a:t>matados</a:t>
            </a:r>
            <a:r>
              <a:rPr kumimoji="0" lang="fr-FR" sz="2000" b="0" i="0" u="none" strike="noStrike" cap="none" normalizeH="0" baseline="0" dirty="0" smtClean="0">
                <a:ln>
                  <a:noFill/>
                </a:ln>
                <a:solidFill>
                  <a:schemeClr val="tx1"/>
                </a:solidFill>
                <a:effectLst/>
                <a:cs typeface="Arial" pitchFamily="34" charset="0"/>
              </a:rPr>
              <a:t>. En </a:t>
            </a:r>
            <a:r>
              <a:rPr kumimoji="0" lang="fr-FR" sz="2000" b="0" i="0" u="none" strike="noStrike" cap="none" normalizeH="0" baseline="0" dirty="0" err="1" smtClean="0">
                <a:ln>
                  <a:noFill/>
                </a:ln>
                <a:solidFill>
                  <a:schemeClr val="tx1"/>
                </a:solidFill>
                <a:effectLst/>
                <a:cs typeface="Arial" pitchFamily="34" charset="0"/>
              </a:rPr>
              <a:t>cuanto</a:t>
            </a:r>
            <a:r>
              <a:rPr kumimoji="0" lang="fr-FR" sz="2000" b="0" i="0" u="none" strike="noStrike" cap="none" normalizeH="0" baseline="0" dirty="0" smtClean="0">
                <a:ln>
                  <a:noFill/>
                </a:ln>
                <a:solidFill>
                  <a:schemeClr val="tx1"/>
                </a:solidFill>
                <a:effectLst/>
                <a:cs typeface="Arial" pitchFamily="34" charset="0"/>
              </a:rPr>
              <a:t> a los </a:t>
            </a:r>
            <a:r>
              <a:rPr kumimoji="0" lang="fr-FR" sz="2000" b="0" i="0" u="none" strike="noStrike" cap="none" normalizeH="0" baseline="0" dirty="0" err="1" smtClean="0">
                <a:ln>
                  <a:noFill/>
                </a:ln>
                <a:solidFill>
                  <a:schemeClr val="tx1"/>
                </a:solidFill>
                <a:effectLst/>
                <a:cs typeface="Arial" pitchFamily="34" charset="0"/>
              </a:rPr>
              <a:t>derechos</a:t>
            </a:r>
            <a:r>
              <a:rPr kumimoji="0" lang="fr-FR" sz="2000" b="0" i="0" u="none" strike="noStrike" cap="none" normalizeH="0" baseline="0" dirty="0" smtClean="0">
                <a:ln>
                  <a:noFill/>
                </a:ln>
                <a:solidFill>
                  <a:schemeClr val="tx1"/>
                </a:solidFill>
                <a:effectLst/>
                <a:cs typeface="Arial" pitchFamily="34" charset="0"/>
              </a:rPr>
              <a:t> de los animales, se </a:t>
            </a:r>
            <a:r>
              <a:rPr kumimoji="0" lang="fr-FR" sz="2000" b="0" i="0" u="none" strike="noStrike" cap="none" normalizeH="0" baseline="0" dirty="0" err="1" smtClean="0">
                <a:ln>
                  <a:noFill/>
                </a:ln>
                <a:solidFill>
                  <a:schemeClr val="tx1"/>
                </a:solidFill>
                <a:effectLst/>
                <a:cs typeface="Arial" pitchFamily="34" charset="0"/>
              </a:rPr>
              <a:t>refiere</a:t>
            </a:r>
            <a:r>
              <a:rPr kumimoji="0" lang="fr-FR" sz="2000" b="0" i="0" u="none" strike="noStrike" cap="none" normalizeH="0" dirty="0" smtClean="0">
                <a:ln>
                  <a:noFill/>
                </a:ln>
                <a:solidFill>
                  <a:schemeClr val="tx1"/>
                </a:solidFill>
                <a:effectLst/>
                <a:cs typeface="Arial" pitchFamily="34" charset="0"/>
              </a:rPr>
              <a:t> a </a:t>
            </a:r>
            <a:r>
              <a:rPr kumimoji="0" lang="fr-FR" sz="2000" b="0" i="0" u="none" strike="noStrike" cap="none" normalizeH="0" dirty="0" err="1" smtClean="0">
                <a:ln>
                  <a:noFill/>
                </a:ln>
                <a:solidFill>
                  <a:schemeClr val="tx1"/>
                </a:solidFill>
                <a:effectLst/>
                <a:cs typeface="Arial" pitchFamily="34" charset="0"/>
              </a:rPr>
              <a:t>tener</a:t>
            </a:r>
            <a:r>
              <a:rPr kumimoji="0" lang="fr-FR" sz="2000" b="0" i="0" u="none" strike="noStrike" cap="none" normalizeH="0" dirty="0" smtClean="0">
                <a:ln>
                  <a:noFill/>
                </a:ln>
                <a:solidFill>
                  <a:schemeClr val="tx1"/>
                </a:solidFill>
                <a:effectLst/>
                <a:cs typeface="Arial" pitchFamily="34" charset="0"/>
              </a:rPr>
              <a:t> los </a:t>
            </a:r>
            <a:r>
              <a:rPr kumimoji="0" lang="fr-FR" sz="2000" b="0" i="0" u="none" strike="noStrike" cap="none" normalizeH="0" dirty="0" err="1" smtClean="0">
                <a:ln>
                  <a:noFill/>
                </a:ln>
                <a:solidFill>
                  <a:schemeClr val="tx1"/>
                </a:solidFill>
                <a:effectLst/>
                <a:cs typeface="Arial" pitchFamily="34" charset="0"/>
              </a:rPr>
              <a:t>mismos</a:t>
            </a:r>
            <a:r>
              <a:rPr kumimoji="0" lang="fr-FR" sz="2000" b="0" i="0" u="none" strike="noStrike" cap="none" normalizeH="0" dirty="0" smtClean="0">
                <a:ln>
                  <a:noFill/>
                </a:ln>
                <a:solidFill>
                  <a:schemeClr val="tx1"/>
                </a:solidFill>
                <a:effectLst/>
                <a:cs typeface="Arial" pitchFamily="34" charset="0"/>
              </a:rPr>
              <a:t> </a:t>
            </a:r>
            <a:r>
              <a:rPr kumimoji="0" lang="fr-FR" sz="2000" b="0" i="0" u="none" strike="noStrike" cap="none" normalizeH="0" dirty="0" err="1" smtClean="0">
                <a:ln>
                  <a:noFill/>
                </a:ln>
                <a:solidFill>
                  <a:schemeClr val="tx1"/>
                </a:solidFill>
                <a:effectLst/>
                <a:cs typeface="Arial" pitchFamily="34" charset="0"/>
              </a:rPr>
              <a:t>derechos</a:t>
            </a:r>
            <a:r>
              <a:rPr kumimoji="0" lang="fr-FR" sz="2000" b="0" i="0" u="none" strike="noStrike" cap="none" normalizeH="0" dirty="0" smtClean="0">
                <a:ln>
                  <a:noFill/>
                </a:ln>
                <a:solidFill>
                  <a:schemeClr val="tx1"/>
                </a:solidFill>
                <a:effectLst/>
                <a:cs typeface="Arial" pitchFamily="34" charset="0"/>
              </a:rPr>
              <a:t> </a:t>
            </a:r>
            <a:r>
              <a:rPr kumimoji="0" lang="fr-FR" sz="2000" b="0" i="0" u="none" strike="noStrike" cap="none" normalizeH="0" dirty="0" err="1" smtClean="0">
                <a:ln>
                  <a:noFill/>
                </a:ln>
                <a:solidFill>
                  <a:schemeClr val="tx1"/>
                </a:solidFill>
                <a:effectLst/>
                <a:cs typeface="Arial" pitchFamily="34" charset="0"/>
              </a:rPr>
              <a:t>naturales</a:t>
            </a:r>
            <a:r>
              <a:rPr kumimoji="0" lang="fr-FR" sz="2000" b="0" i="0" u="none" strike="noStrike" cap="none" normalizeH="0" dirty="0" smtClean="0">
                <a:ln>
                  <a:noFill/>
                </a:ln>
                <a:solidFill>
                  <a:schemeClr val="tx1"/>
                </a:solidFill>
                <a:effectLst/>
                <a:cs typeface="Arial" pitchFamily="34" charset="0"/>
              </a:rPr>
              <a:t> (no sociales ni </a:t>
            </a:r>
            <a:r>
              <a:rPr kumimoji="0" lang="fr-FR" sz="2000" b="0" i="0" u="none" strike="noStrike" cap="none" normalizeH="0" dirty="0" err="1" smtClean="0">
                <a:ln>
                  <a:noFill/>
                </a:ln>
                <a:solidFill>
                  <a:schemeClr val="tx1"/>
                </a:solidFill>
                <a:effectLst/>
                <a:cs typeface="Arial" pitchFamily="34" charset="0"/>
              </a:rPr>
              <a:t>constitucionales</a:t>
            </a:r>
            <a:r>
              <a:rPr kumimoji="0" lang="fr-FR" sz="2000" b="0" i="0" u="none" strike="noStrike" cap="none" normalizeH="0" dirty="0" smtClean="0">
                <a:ln>
                  <a:noFill/>
                </a:ln>
                <a:solidFill>
                  <a:schemeClr val="tx1"/>
                </a:solidFill>
                <a:effectLst/>
                <a:cs typeface="Arial" pitchFamily="34" charset="0"/>
              </a:rPr>
              <a:t>) que </a:t>
            </a:r>
            <a:r>
              <a:rPr kumimoji="0" lang="fr-FR" sz="2000" b="0" i="0" u="none" strike="noStrike" cap="none" normalizeH="0" dirty="0" err="1" smtClean="0">
                <a:ln>
                  <a:noFill/>
                </a:ln>
                <a:solidFill>
                  <a:schemeClr val="tx1"/>
                </a:solidFill>
                <a:effectLst/>
                <a:cs typeface="Arial" pitchFamily="34" charset="0"/>
              </a:rPr>
              <a:t>tenemos</a:t>
            </a:r>
            <a:r>
              <a:rPr kumimoji="0" lang="fr-FR" sz="2000" b="0" i="0" u="none" strike="noStrike" cap="none" normalizeH="0" dirty="0" smtClean="0">
                <a:ln>
                  <a:noFill/>
                </a:ln>
                <a:solidFill>
                  <a:schemeClr val="tx1"/>
                </a:solidFill>
                <a:effectLst/>
                <a:cs typeface="Arial" pitchFamily="34" charset="0"/>
              </a:rPr>
              <a:t> los </a:t>
            </a:r>
            <a:r>
              <a:rPr kumimoji="0" lang="fr-FR" sz="2000" b="0" i="0" u="none" strike="noStrike" cap="none" normalizeH="0" dirty="0" err="1" smtClean="0">
                <a:ln>
                  <a:noFill/>
                </a:ln>
                <a:solidFill>
                  <a:schemeClr val="tx1"/>
                </a:solidFill>
                <a:effectLst/>
                <a:cs typeface="Arial" pitchFamily="34" charset="0"/>
              </a:rPr>
              <a:t>humanos</a:t>
            </a:r>
            <a:r>
              <a:rPr lang="fr-FR" sz="2000" dirty="0" smtClean="0">
                <a:cs typeface="Arial" pitchFamily="34" charset="0"/>
              </a:rPr>
              <a:t>, es </a:t>
            </a:r>
            <a:r>
              <a:rPr lang="fr-FR" sz="2000" dirty="0" err="1" smtClean="0">
                <a:cs typeface="Arial" pitchFamily="34" charset="0"/>
              </a:rPr>
              <a:t>decir</a:t>
            </a:r>
            <a:r>
              <a:rPr lang="fr-FR" sz="2000" dirty="0" smtClean="0">
                <a:cs typeface="Arial" pitchFamily="34" charset="0"/>
              </a:rPr>
              <a:t> </a:t>
            </a:r>
            <a:r>
              <a:rPr lang="fr-FR" sz="2000" dirty="0" err="1" smtClean="0">
                <a:cs typeface="Arial" pitchFamily="34" charset="0"/>
              </a:rPr>
              <a:t>derecho</a:t>
            </a:r>
            <a:r>
              <a:rPr lang="fr-FR" sz="2000" dirty="0" smtClean="0">
                <a:cs typeface="Arial" pitchFamily="34" charset="0"/>
              </a:rPr>
              <a:t> a la</a:t>
            </a:r>
            <a:r>
              <a:rPr kumimoji="0" lang="es-ES" sz="2000" b="0" i="0" u="none" strike="noStrike" cap="none" normalizeH="0" baseline="0" dirty="0" smtClean="0">
                <a:ln>
                  <a:noFill/>
                </a:ln>
                <a:solidFill>
                  <a:schemeClr val="tx1"/>
                </a:solidFill>
                <a:effectLst/>
                <a:cs typeface="Arial" pitchFamily="34" charset="0"/>
              </a:rPr>
              <a:t> vida, a alimentarnos, a reproducirnos, a tener donde vivir, en fin, a todo aquello que necesitamos de forma natural. </a:t>
            </a:r>
          </a:p>
          <a:p>
            <a:pPr lvl="0" fontAlgn="base">
              <a:spcBef>
                <a:spcPct val="0"/>
              </a:spcBef>
              <a:spcAft>
                <a:spcPct val="0"/>
              </a:spcAft>
            </a:pPr>
            <a:r>
              <a:rPr lang="es-ES" sz="2000" dirty="0" smtClean="0">
                <a:cs typeface="Arial" pitchFamily="34" charset="0"/>
              </a:rPr>
              <a:t>¿Hasta qué punto nos permitimos privar a los animales de sus derechos naturales para el beneficio del hombre?</a:t>
            </a:r>
            <a:endParaRPr kumimoji="0" lang="fr-FR" sz="2000" b="0" i="0" u="none" strike="noStrike" cap="none" normalizeH="0" baseline="0" dirty="0" smtClean="0">
              <a:ln>
                <a:noFill/>
              </a:ln>
              <a:solidFill>
                <a:schemeClr val="tx1"/>
              </a:solidFill>
              <a:effectLst/>
              <a:cs typeface="Arial" pitchFamily="34" charset="0"/>
            </a:endParaRPr>
          </a:p>
        </p:txBody>
      </p:sp>
      <p:sp>
        <p:nvSpPr>
          <p:cNvPr id="5" name="TextBox 4"/>
          <p:cNvSpPr txBox="1"/>
          <p:nvPr/>
        </p:nvSpPr>
        <p:spPr>
          <a:xfrm>
            <a:off x="251520" y="4797152"/>
            <a:ext cx="2520280" cy="1477328"/>
          </a:xfrm>
          <a:prstGeom prst="rect">
            <a:avLst/>
          </a:prstGeom>
          <a:noFill/>
        </p:spPr>
        <p:txBody>
          <a:bodyPr wrap="square" rtlCol="0">
            <a:spAutoFit/>
          </a:bodyPr>
          <a:lstStyle/>
          <a:p>
            <a:r>
              <a:rPr lang="en-GB" dirty="0" smtClean="0"/>
              <a:t>1.  well-being</a:t>
            </a:r>
            <a:br>
              <a:rPr lang="en-GB" dirty="0" smtClean="0"/>
            </a:br>
            <a:r>
              <a:rPr lang="en-GB" dirty="0" smtClean="0"/>
              <a:t>2.  food</a:t>
            </a:r>
            <a:br>
              <a:rPr lang="en-GB" dirty="0" smtClean="0"/>
            </a:br>
            <a:r>
              <a:rPr lang="en-GB" dirty="0" smtClean="0"/>
              <a:t>3.  experiments</a:t>
            </a:r>
            <a:br>
              <a:rPr lang="en-GB" dirty="0" smtClean="0"/>
            </a:br>
            <a:r>
              <a:rPr lang="en-GB" dirty="0" smtClean="0"/>
              <a:t>4.  clothing</a:t>
            </a:r>
            <a:br>
              <a:rPr lang="en-GB" dirty="0" smtClean="0"/>
            </a:br>
            <a:r>
              <a:rPr lang="en-GB" dirty="0" smtClean="0"/>
              <a:t>5.  entertainment</a:t>
            </a:r>
            <a:endParaRPr lang="fr-FR" dirty="0"/>
          </a:p>
        </p:txBody>
      </p:sp>
      <p:sp>
        <p:nvSpPr>
          <p:cNvPr id="6" name="TextBox 5"/>
          <p:cNvSpPr txBox="1"/>
          <p:nvPr/>
        </p:nvSpPr>
        <p:spPr>
          <a:xfrm>
            <a:off x="2339752" y="4365104"/>
            <a:ext cx="4824536" cy="369332"/>
          </a:xfrm>
          <a:prstGeom prst="rect">
            <a:avLst/>
          </a:prstGeom>
          <a:noFill/>
        </p:spPr>
        <p:txBody>
          <a:bodyPr wrap="square" rtlCol="0">
            <a:spAutoFit/>
          </a:bodyPr>
          <a:lstStyle/>
          <a:p>
            <a:r>
              <a:rPr lang="fr-FR" b="1" dirty="0" smtClean="0">
                <a:latin typeface="Calibri"/>
                <a:cs typeface="Calibri"/>
              </a:rPr>
              <a:t>Da un </a:t>
            </a:r>
            <a:r>
              <a:rPr lang="fr-FR" b="1" dirty="0" err="1" smtClean="0">
                <a:latin typeface="Calibri"/>
                <a:cs typeface="Calibri"/>
              </a:rPr>
              <a:t>ejemplo</a:t>
            </a:r>
            <a:r>
              <a:rPr lang="fr-FR" b="1" dirty="0" smtClean="0">
                <a:latin typeface="Calibri"/>
                <a:cs typeface="Calibri"/>
              </a:rPr>
              <a:t> </a:t>
            </a:r>
            <a:r>
              <a:rPr lang="fr-FR" b="1" dirty="0" err="1" smtClean="0">
                <a:latin typeface="Calibri"/>
                <a:cs typeface="Calibri"/>
              </a:rPr>
              <a:t>específico</a:t>
            </a:r>
            <a:r>
              <a:rPr lang="fr-FR" b="1" dirty="0" smtClean="0">
                <a:latin typeface="Calibri"/>
                <a:cs typeface="Calibri"/>
              </a:rPr>
              <a:t> en </a:t>
            </a:r>
            <a:r>
              <a:rPr lang="fr-FR" b="1" dirty="0" err="1" smtClean="0">
                <a:latin typeface="Calibri"/>
                <a:cs typeface="Calibri"/>
              </a:rPr>
              <a:t>español</a:t>
            </a:r>
            <a:r>
              <a:rPr lang="fr-FR" b="1" dirty="0" smtClean="0">
                <a:latin typeface="Calibri"/>
                <a:cs typeface="Calibri"/>
              </a:rPr>
              <a:t>.</a:t>
            </a:r>
            <a:endParaRPr lang="fr-FR" b="1" dirty="0"/>
          </a:p>
        </p:txBody>
      </p:sp>
      <p:sp>
        <p:nvSpPr>
          <p:cNvPr id="7" name="TextBox 6"/>
          <p:cNvSpPr txBox="1"/>
          <p:nvPr/>
        </p:nvSpPr>
        <p:spPr>
          <a:xfrm>
            <a:off x="251520" y="4437112"/>
            <a:ext cx="2520280" cy="369332"/>
          </a:xfrm>
          <a:prstGeom prst="rect">
            <a:avLst/>
          </a:prstGeom>
          <a:noFill/>
        </p:spPr>
        <p:txBody>
          <a:bodyPr wrap="square" rtlCol="0">
            <a:spAutoFit/>
          </a:bodyPr>
          <a:lstStyle/>
          <a:p>
            <a:r>
              <a:rPr lang="fr-FR" b="1" dirty="0" smtClean="0">
                <a:latin typeface="Calibri"/>
                <a:cs typeface="Calibri"/>
              </a:rPr>
              <a:t>¿</a:t>
            </a:r>
            <a:r>
              <a:rPr lang="fr-FR" b="1" dirty="0" err="1" smtClean="0">
                <a:latin typeface="Calibri"/>
                <a:cs typeface="Calibri"/>
              </a:rPr>
              <a:t>Cómo</a:t>
            </a:r>
            <a:r>
              <a:rPr lang="fr-FR" b="1" dirty="0" smtClean="0">
                <a:latin typeface="Calibri"/>
                <a:cs typeface="Calibri"/>
              </a:rPr>
              <a:t> se </a:t>
            </a:r>
            <a:r>
              <a:rPr lang="fr-FR" b="1" dirty="0" err="1" smtClean="0">
                <a:latin typeface="Calibri"/>
                <a:cs typeface="Calibri"/>
              </a:rPr>
              <a:t>dice</a:t>
            </a:r>
            <a:r>
              <a:rPr lang="fr-FR" b="1" dirty="0" smtClean="0">
                <a:latin typeface="Calibri"/>
                <a:cs typeface="Calibri"/>
              </a:rPr>
              <a:t>?</a:t>
            </a:r>
            <a:endParaRPr lang="fr-FR" b="1" dirty="0"/>
          </a:p>
        </p:txBody>
      </p:sp>
      <p:sp>
        <p:nvSpPr>
          <p:cNvPr id="8" name="TextBox 7"/>
          <p:cNvSpPr txBox="1"/>
          <p:nvPr/>
        </p:nvSpPr>
        <p:spPr>
          <a:xfrm>
            <a:off x="6516216" y="4368213"/>
            <a:ext cx="2520280" cy="369332"/>
          </a:xfrm>
          <a:prstGeom prst="rect">
            <a:avLst/>
          </a:prstGeom>
          <a:noFill/>
        </p:spPr>
        <p:txBody>
          <a:bodyPr wrap="square" rtlCol="0">
            <a:spAutoFit/>
          </a:bodyPr>
          <a:lstStyle/>
          <a:p>
            <a:r>
              <a:rPr lang="fr-FR" b="1" dirty="0" smtClean="0">
                <a:latin typeface="Calibri"/>
                <a:cs typeface="Calibri"/>
              </a:rPr>
              <a:t>¿</a:t>
            </a:r>
            <a:r>
              <a:rPr lang="fr-FR" b="1" dirty="0" err="1" smtClean="0">
                <a:latin typeface="Calibri"/>
                <a:cs typeface="Calibri"/>
              </a:rPr>
              <a:t>Cómo</a:t>
            </a:r>
            <a:r>
              <a:rPr lang="fr-FR" b="1" dirty="0" smtClean="0">
                <a:latin typeface="Calibri"/>
                <a:cs typeface="Calibri"/>
              </a:rPr>
              <a:t> se </a:t>
            </a:r>
            <a:r>
              <a:rPr lang="fr-FR" b="1" dirty="0" err="1" smtClean="0">
                <a:latin typeface="Calibri"/>
                <a:cs typeface="Calibri"/>
              </a:rPr>
              <a:t>dice</a:t>
            </a:r>
            <a:r>
              <a:rPr lang="fr-FR" b="1" dirty="0" smtClean="0">
                <a:latin typeface="Calibri"/>
                <a:cs typeface="Calibri"/>
              </a:rPr>
              <a:t>?</a:t>
            </a:r>
            <a:endParaRPr lang="fr-FR" b="1" dirty="0"/>
          </a:p>
        </p:txBody>
      </p:sp>
      <p:sp>
        <p:nvSpPr>
          <p:cNvPr id="9" name="TextBox 8"/>
          <p:cNvSpPr txBox="1"/>
          <p:nvPr/>
        </p:nvSpPr>
        <p:spPr>
          <a:xfrm>
            <a:off x="6503059" y="4743572"/>
            <a:ext cx="2520280" cy="1477328"/>
          </a:xfrm>
          <a:prstGeom prst="rect">
            <a:avLst/>
          </a:prstGeom>
          <a:noFill/>
        </p:spPr>
        <p:txBody>
          <a:bodyPr wrap="square" rtlCol="0">
            <a:spAutoFit/>
          </a:bodyPr>
          <a:lstStyle/>
          <a:p>
            <a:r>
              <a:rPr lang="en-GB" dirty="0" smtClean="0"/>
              <a:t>1.  right to life</a:t>
            </a:r>
            <a:br>
              <a:rPr lang="en-GB" dirty="0" smtClean="0"/>
            </a:br>
            <a:r>
              <a:rPr lang="en-GB" dirty="0" smtClean="0"/>
              <a:t>2.  to feeding oneself</a:t>
            </a:r>
            <a:br>
              <a:rPr lang="en-GB" dirty="0" smtClean="0"/>
            </a:br>
            <a:r>
              <a:rPr lang="en-GB" dirty="0" smtClean="0"/>
              <a:t>3.  to reproduce</a:t>
            </a:r>
            <a:br>
              <a:rPr lang="en-GB" dirty="0" smtClean="0"/>
            </a:br>
            <a:r>
              <a:rPr lang="en-GB" dirty="0" smtClean="0"/>
              <a:t>4.  to have a place to live</a:t>
            </a:r>
            <a:br>
              <a:rPr lang="en-GB" dirty="0" smtClean="0"/>
            </a:br>
            <a:r>
              <a:rPr lang="en-GB" dirty="0" smtClean="0"/>
              <a:t>5.  natural rights</a:t>
            </a:r>
            <a:endParaRPr lang="fr-FR" dirty="0"/>
          </a:p>
        </p:txBody>
      </p:sp>
      <p:sp>
        <p:nvSpPr>
          <p:cNvPr id="10" name="TextBox 9"/>
          <p:cNvSpPr txBox="1"/>
          <p:nvPr/>
        </p:nvSpPr>
        <p:spPr>
          <a:xfrm>
            <a:off x="2411760" y="4797152"/>
            <a:ext cx="2520280" cy="1477328"/>
          </a:xfrm>
          <a:prstGeom prst="rect">
            <a:avLst/>
          </a:prstGeom>
          <a:noFill/>
        </p:spPr>
        <p:txBody>
          <a:bodyPr wrap="square" rtlCol="0">
            <a:spAutoFit/>
          </a:bodyPr>
          <a:lstStyle/>
          <a:p>
            <a:r>
              <a:rPr lang="en-GB" dirty="0" smtClean="0"/>
              <a:t>1.  </a:t>
            </a:r>
            <a:r>
              <a:rPr lang="en-GB" i="1" dirty="0" smtClean="0"/>
              <a:t>los </a:t>
            </a:r>
            <a:r>
              <a:rPr lang="en-GB" i="1" dirty="0" err="1" smtClean="0"/>
              <a:t>pollos</a:t>
            </a:r>
            <a:r>
              <a:rPr lang="en-GB" i="1" dirty="0" smtClean="0"/>
              <a:t> de campo</a:t>
            </a:r>
            <a:r>
              <a:rPr lang="en-GB" dirty="0" smtClean="0"/>
              <a:t/>
            </a:r>
            <a:br>
              <a:rPr lang="en-GB" dirty="0" smtClean="0"/>
            </a:br>
            <a:r>
              <a:rPr lang="en-GB" dirty="0" smtClean="0"/>
              <a:t>2.  </a:t>
            </a:r>
            <a:br>
              <a:rPr lang="en-GB" dirty="0" smtClean="0"/>
            </a:br>
            <a:r>
              <a:rPr lang="en-GB" dirty="0" smtClean="0"/>
              <a:t>3.  </a:t>
            </a:r>
            <a:br>
              <a:rPr lang="en-GB" dirty="0" smtClean="0"/>
            </a:br>
            <a:r>
              <a:rPr lang="en-GB" dirty="0" smtClean="0"/>
              <a:t>4.  </a:t>
            </a:r>
            <a:br>
              <a:rPr lang="en-GB" dirty="0" smtClean="0"/>
            </a:br>
            <a:r>
              <a:rPr lang="en-GB" dirty="0" smtClean="0"/>
              <a:t>5.  </a:t>
            </a:r>
            <a:endParaRPr lang="fr-FR" dirty="0"/>
          </a:p>
        </p:txBody>
      </p:sp>
    </p:spTree>
    <p:extLst>
      <p:ext uri="{BB962C8B-B14F-4D97-AF65-F5344CB8AC3E}">
        <p14:creationId xmlns:p14="http://schemas.microsoft.com/office/powerpoint/2010/main" val="1292000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5936" y="260648"/>
            <a:ext cx="4572000" cy="2862322"/>
          </a:xfrm>
          <a:prstGeom prst="rect">
            <a:avLst/>
          </a:prstGeom>
        </p:spPr>
        <p:txBody>
          <a:bodyPr>
            <a:spAutoFit/>
          </a:bodyPr>
          <a:lstStyle/>
          <a:p>
            <a:r>
              <a:rPr lang="es-ES" sz="2000" dirty="0" smtClean="0"/>
              <a:t>El escritor y premio Nobel, Isaac </a:t>
            </a:r>
            <a:r>
              <a:rPr lang="es-ES" sz="2000" dirty="0" err="1" smtClean="0"/>
              <a:t>Bashevis</a:t>
            </a:r>
            <a:r>
              <a:rPr lang="es-ES" sz="2000" dirty="0" smtClean="0"/>
              <a:t> Singer, dijo: </a:t>
            </a:r>
            <a:r>
              <a:rPr lang="es-ES" sz="2000" i="1" dirty="0" smtClean="0"/>
              <a:t>“La gente argumenta con frecuencia que los humanos siempre han comido carne, como si ésta fuera una justificación para continuar la práctica. De acuerdo con esta lógica, no deberíamos tratar de evitar que la gente mate a otra gente dado que esto también ha sucedido desde el comienzo de los tiempos”.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3426693" cy="342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7588" y="4005064"/>
            <a:ext cx="5258508" cy="2677656"/>
          </a:xfrm>
          <a:prstGeom prst="rect">
            <a:avLst/>
          </a:prstGeom>
        </p:spPr>
        <p:txBody>
          <a:bodyPr wrap="square">
            <a:spAutoFit/>
          </a:bodyPr>
          <a:lstStyle/>
          <a:p>
            <a:r>
              <a:rPr lang="es-ES" sz="2400" dirty="0" smtClean="0"/>
              <a:t>La escritora Alice Walker: “</a:t>
            </a:r>
            <a:r>
              <a:rPr lang="es-ES" sz="2400" i="1" dirty="0" smtClean="0"/>
              <a:t>Los animales (no humanos) existen en el mundo por sus propias razones. No fueron hechos para el animal (humano), del mismo modo que los negros no fueron hechos para los blancos ni la mujer para el hombre.”</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304481"/>
            <a:ext cx="216024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289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1840" y="289846"/>
            <a:ext cx="4572000" cy="830997"/>
          </a:xfrm>
          <a:prstGeom prst="rect">
            <a:avLst/>
          </a:prstGeom>
        </p:spPr>
        <p:txBody>
          <a:bodyPr>
            <a:spAutoFit/>
          </a:bodyPr>
          <a:lstStyle/>
          <a:p>
            <a:r>
              <a:rPr lang="es-ES" sz="2400" dirty="0" err="1" smtClean="0"/>
              <a:t>Christy</a:t>
            </a:r>
            <a:r>
              <a:rPr lang="es-ES" sz="2400" dirty="0" smtClean="0"/>
              <a:t> </a:t>
            </a:r>
            <a:r>
              <a:rPr lang="es-ES" sz="2400" dirty="0" err="1" smtClean="0"/>
              <a:t>Turlington</a:t>
            </a:r>
            <a:r>
              <a:rPr lang="es-ES" sz="2400" dirty="0" smtClean="0"/>
              <a:t>: </a:t>
            </a:r>
            <a:r>
              <a:rPr lang="es-ES" sz="2400" i="1" dirty="0" smtClean="0"/>
              <a:t>“Prefiero estar desnuda que vestir pieles.”</a:t>
            </a:r>
          </a:p>
        </p:txBody>
      </p:sp>
      <p:sp>
        <p:nvSpPr>
          <p:cNvPr id="3" name="Rectangle 2"/>
          <p:cNvSpPr/>
          <p:nvPr/>
        </p:nvSpPr>
        <p:spPr>
          <a:xfrm>
            <a:off x="304800" y="5445224"/>
            <a:ext cx="8639572" cy="830997"/>
          </a:xfrm>
          <a:prstGeom prst="rect">
            <a:avLst/>
          </a:prstGeom>
        </p:spPr>
        <p:txBody>
          <a:bodyPr wrap="square">
            <a:spAutoFit/>
          </a:bodyPr>
          <a:lstStyle/>
          <a:p>
            <a:r>
              <a:rPr lang="es-ES" sz="2400" dirty="0" smtClean="0"/>
              <a:t>Mahatma Gandhi:  </a:t>
            </a:r>
            <a:r>
              <a:rPr lang="es-ES" sz="2400" i="1" dirty="0" smtClean="0"/>
              <a:t>"La grandeza de una nación y su progreso moral puede juzgarse en la manera en que trata a sus animales".</a:t>
            </a:r>
            <a:endParaRPr lang="es-ES" sz="2400"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0648"/>
            <a:ext cx="2827040" cy="289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844824"/>
            <a:ext cx="55245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522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1480</Words>
  <Application>Microsoft Office PowerPoint</Application>
  <PresentationFormat>On-screen Show (4:3)</PresentationFormat>
  <Paragraphs>148</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Los animales ¿deben tener los mismos derechos que los seres humanos?</vt:lpstr>
      <vt:lpstr>¿Qué derechos tenemos los seres humanos?</vt:lpstr>
      <vt:lpstr>La Declaración Universal de los Derechos Humanos</vt:lpstr>
      <vt:lpstr>La Declaración Universal de los Derechos Humanos</vt:lpstr>
      <vt:lpstr>¿Somos todos animales?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 animales ¿deben tener los mismos derechos que los seres humanos?</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animales ¿deben tener los mismos derechos que los seres humanos?</dc:title>
  <dc:creator>Mark Dawes</dc:creator>
  <cp:lastModifiedBy>Mark Dawes</cp:lastModifiedBy>
  <cp:revision>38</cp:revision>
  <dcterms:created xsi:type="dcterms:W3CDTF">2012-10-16T05:22:59Z</dcterms:created>
  <dcterms:modified xsi:type="dcterms:W3CDTF">2012-11-24T06:27:19Z</dcterms:modified>
</cp:coreProperties>
</file>