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14" autoAdjust="0"/>
  </p:normalViewPr>
  <p:slideViewPr>
    <p:cSldViewPr>
      <p:cViewPr varScale="1">
        <p:scale>
          <a:sx n="97" d="100"/>
          <a:sy n="97" d="100"/>
        </p:scale>
        <p:origin x="-20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FC2C6-43B5-4A9B-98FF-DFDC40DA11C8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5880-18C3-4AE1-A586-8EFC43D2D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96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Entre los idiomas más extendidos están el </a:t>
            </a:r>
            <a:r>
              <a:rPr lang="es-ES" b="1" dirty="0" smtClean="0"/>
              <a:t>chino </a:t>
            </a:r>
            <a:r>
              <a:rPr lang="es-ES" b="1" dirty="0" err="1" smtClean="0"/>
              <a:t>mandarin</a:t>
            </a:r>
            <a:r>
              <a:rPr lang="es-ES" b="1" dirty="0" smtClean="0"/>
              <a:t>, </a:t>
            </a:r>
            <a:r>
              <a:rPr lang="es-ES" dirty="0" smtClean="0"/>
              <a:t>usado por 900 millones de personas; el </a:t>
            </a:r>
            <a:r>
              <a:rPr lang="es-ES" b="1" dirty="0" smtClean="0"/>
              <a:t>inglés</a:t>
            </a:r>
            <a:r>
              <a:rPr lang="es-ES" dirty="0" smtClean="0"/>
              <a:t>, con 470 millones de hablantes; el </a:t>
            </a:r>
            <a:r>
              <a:rPr lang="es-ES" b="1" dirty="0" smtClean="0"/>
              <a:t>hindi</a:t>
            </a:r>
            <a:r>
              <a:rPr lang="es-ES" dirty="0" smtClean="0"/>
              <a:t>, hablado por más de 420 millones de personas; el </a:t>
            </a:r>
            <a:r>
              <a:rPr lang="es-ES" b="1" dirty="0" smtClean="0"/>
              <a:t>español</a:t>
            </a:r>
            <a:r>
              <a:rPr lang="es-ES" dirty="0" smtClean="0"/>
              <a:t>, utilizado por 360 millones; y el </a:t>
            </a:r>
            <a:r>
              <a:rPr lang="es-ES" b="1" dirty="0" smtClean="0"/>
              <a:t>ruso,</a:t>
            </a:r>
            <a:r>
              <a:rPr lang="es-ES" dirty="0" smtClean="0"/>
              <a:t> con casi 300 millones de hablantes.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5880-18C3-4AE1-A586-8EFC43D2D9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6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encourage students to respond to each other’s ranking suggestions.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30EB-E414-4D7B-8419-66F8BE97CC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9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6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5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9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45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3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3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0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6584-9371-4839-9318-D6D053C7CF14}" type="datetimeFigureOut">
              <a:rPr lang="en-GB" smtClean="0"/>
              <a:t>19/01/2012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4664"/>
            <a:ext cx="3429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6" y="-531440"/>
            <a:ext cx="3810000" cy="2857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7345" y="2338880"/>
            <a:ext cx="4756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Un </a:t>
            </a:r>
            <a:r>
              <a:rPr lang="es-ES" b="1" dirty="0" smtClean="0"/>
              <a:t>debate</a:t>
            </a:r>
            <a:r>
              <a:rPr lang="es-ES" dirty="0" smtClean="0"/>
              <a:t> es una técnica, tradicionalmente de comunicación oral, que consiste en la discusión de opiniones antagónicas entre dos o más personas sobre un tema o problema.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-22821" y="3933056"/>
            <a:ext cx="935235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600" b="1" dirty="0" err="1"/>
              <a:t>Tema</a:t>
            </a:r>
            <a:r>
              <a:rPr lang="en-GB" sz="3600" b="1" dirty="0"/>
              <a:t> del debate:  </a:t>
            </a:r>
            <a:br>
              <a:rPr lang="en-GB" sz="3600" b="1" dirty="0"/>
            </a:br>
            <a:r>
              <a:rPr lang="en-GB" sz="3200" b="1" dirty="0"/>
              <a:t>“No </a:t>
            </a:r>
            <a:r>
              <a:rPr lang="en-GB" sz="3200" b="1" dirty="0" err="1"/>
              <a:t>hace</a:t>
            </a:r>
            <a:r>
              <a:rPr lang="en-GB" sz="3200" b="1" dirty="0"/>
              <a:t> </a:t>
            </a:r>
            <a:r>
              <a:rPr lang="en-GB" sz="3200" b="1" dirty="0" err="1"/>
              <a:t>falta</a:t>
            </a:r>
            <a:r>
              <a:rPr lang="en-GB" sz="3200" b="1" dirty="0"/>
              <a:t> </a:t>
            </a:r>
            <a:r>
              <a:rPr lang="en-GB" sz="3200" b="1" dirty="0" err="1"/>
              <a:t>aprender</a:t>
            </a:r>
            <a:r>
              <a:rPr lang="en-GB" sz="3200" b="1" dirty="0"/>
              <a:t> los </a:t>
            </a:r>
            <a:r>
              <a:rPr lang="en-GB" sz="3200" b="1" dirty="0" err="1"/>
              <a:t>idiomas</a:t>
            </a:r>
            <a:r>
              <a:rPr lang="en-GB" sz="3200" b="1" dirty="0"/>
              <a:t> </a:t>
            </a:r>
            <a:r>
              <a:rPr lang="en-GB" sz="3200" b="1" dirty="0" err="1"/>
              <a:t>extranjeros</a:t>
            </a:r>
            <a:r>
              <a:rPr lang="en-GB" sz="3200" b="1" dirty="0"/>
              <a:t> </a:t>
            </a:r>
            <a:r>
              <a:rPr lang="en-GB" sz="3200" b="1" dirty="0" err="1"/>
              <a:t>porque</a:t>
            </a:r>
            <a:r>
              <a:rPr lang="en-GB" sz="3200" b="1" dirty="0"/>
              <a:t> </a:t>
            </a:r>
            <a:r>
              <a:rPr lang="en-GB" sz="3200" b="1" dirty="0" err="1"/>
              <a:t>todo</a:t>
            </a:r>
            <a:r>
              <a:rPr lang="en-GB" sz="3200" b="1" dirty="0"/>
              <a:t> el </a:t>
            </a:r>
            <a:r>
              <a:rPr lang="en-GB" sz="3200" b="1" dirty="0" err="1"/>
              <a:t>mundo</a:t>
            </a:r>
            <a:r>
              <a:rPr lang="en-GB" sz="3200" b="1" dirty="0"/>
              <a:t> </a:t>
            </a:r>
            <a:r>
              <a:rPr lang="en-GB" sz="3200" b="1" dirty="0" err="1"/>
              <a:t>habla</a:t>
            </a:r>
            <a:r>
              <a:rPr lang="en-GB" sz="3200" b="1" dirty="0"/>
              <a:t> </a:t>
            </a:r>
            <a:r>
              <a:rPr lang="en-GB" sz="3200" b="1" dirty="0" err="1"/>
              <a:t>inglés</a:t>
            </a:r>
            <a:r>
              <a:rPr lang="en-GB" sz="3200" b="1" dirty="0"/>
              <a:t>.”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0708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512" y="-2738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 </a:t>
            </a:r>
            <a:r>
              <a:rPr lang="en-GB" sz="3200" b="1" dirty="0" err="1" smtClean="0"/>
              <a:t>favor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-2738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 contra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949" y="476672"/>
            <a:ext cx="355995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1  </a:t>
            </a:r>
            <a:r>
              <a:rPr lang="es-ES" sz="1400" dirty="0" smtClean="0"/>
              <a:t>Más </a:t>
            </a:r>
            <a:r>
              <a:rPr lang="es-ES" sz="1400" dirty="0"/>
              <a:t>de </a:t>
            </a:r>
            <a:r>
              <a:rPr lang="es-ES" sz="1400" b="1" u="sng" dirty="0"/>
              <a:t>350 millones </a:t>
            </a:r>
            <a:r>
              <a:rPr lang="es-ES" sz="1400" dirty="0"/>
              <a:t>de personas hablan inglés como primera lengua, incluyendo 55 millones en el Reino Unido y más de 200 millones en los Estados Unidos de América. </a:t>
            </a:r>
            <a:endParaRPr lang="es-ES" sz="1400" dirty="0" smtClean="0"/>
          </a:p>
          <a:p>
            <a:r>
              <a:rPr lang="es-ES" sz="1400" dirty="0" smtClean="0"/>
              <a:t>2  Es </a:t>
            </a:r>
            <a:r>
              <a:rPr lang="es-ES" sz="1400" dirty="0"/>
              <a:t>un idioma oficial en más de </a:t>
            </a:r>
            <a:r>
              <a:rPr lang="es-ES" sz="1400" b="1" u="sng" dirty="0"/>
              <a:t>50 países </a:t>
            </a:r>
            <a:r>
              <a:rPr lang="es-ES" sz="1400" dirty="0"/>
              <a:t>en todo el mundo</a:t>
            </a:r>
            <a:r>
              <a:rPr lang="es-ES" sz="1400" dirty="0" smtClean="0"/>
              <a:t>.</a:t>
            </a:r>
          </a:p>
          <a:p>
            <a:r>
              <a:rPr lang="es-ES" sz="1400" dirty="0" smtClean="0"/>
              <a:t>3  El </a:t>
            </a:r>
            <a:r>
              <a:rPr lang="es-ES" sz="1400" dirty="0"/>
              <a:t>número total de personas que pueden hablar inglés, incluyendo aquellos que lo hablan como segunda lengua, se cifra en más de </a:t>
            </a:r>
            <a:r>
              <a:rPr lang="es-ES" sz="1400" b="1" u="sng" dirty="0"/>
              <a:t>mil millones</a:t>
            </a:r>
            <a:r>
              <a:rPr lang="es-ES" sz="1400" dirty="0"/>
              <a:t>.</a:t>
            </a:r>
            <a:endParaRPr lang="es-ES" sz="1400" dirty="0" smtClean="0"/>
          </a:p>
          <a:p>
            <a:r>
              <a:rPr lang="en-GB" sz="1400" dirty="0" smtClean="0"/>
              <a:t>4  El </a:t>
            </a:r>
            <a:r>
              <a:rPr lang="en-GB" sz="1400" dirty="0" err="1" smtClean="0"/>
              <a:t>inglés</a:t>
            </a:r>
            <a:r>
              <a:rPr lang="en-GB" sz="1400" dirty="0" smtClean="0"/>
              <a:t> </a:t>
            </a:r>
            <a:r>
              <a:rPr lang="en-GB" sz="1400" dirty="0" err="1" smtClean="0"/>
              <a:t>es</a:t>
            </a:r>
            <a:r>
              <a:rPr lang="en-GB" sz="1400" dirty="0" smtClean="0"/>
              <a:t> el </a:t>
            </a:r>
            <a:r>
              <a:rPr lang="en-GB" sz="1400" dirty="0" err="1" smtClean="0"/>
              <a:t>idioma</a:t>
            </a:r>
            <a:r>
              <a:rPr lang="en-GB" sz="1400" dirty="0" smtClean="0"/>
              <a:t> </a:t>
            </a:r>
            <a:r>
              <a:rPr lang="en-GB" sz="1400" dirty="0" err="1" smtClean="0"/>
              <a:t>mundial</a:t>
            </a:r>
            <a:r>
              <a:rPr lang="en-GB" sz="1400" dirty="0" smtClean="0"/>
              <a:t>.  </a:t>
            </a:r>
            <a:r>
              <a:rPr lang="en-GB" sz="1400" dirty="0" err="1" smtClean="0"/>
              <a:t>Todo</a:t>
            </a:r>
            <a:r>
              <a:rPr lang="en-GB" sz="1400" dirty="0" smtClean="0"/>
              <a:t> el </a:t>
            </a:r>
            <a:r>
              <a:rPr lang="en-GB" sz="1400" dirty="0" err="1" smtClean="0"/>
              <a:t>mundo</a:t>
            </a:r>
            <a:r>
              <a:rPr lang="en-GB" sz="1400" dirty="0" smtClean="0"/>
              <a:t> lo </a:t>
            </a:r>
            <a:r>
              <a:rPr lang="en-GB" sz="1400" dirty="0" err="1" smtClean="0"/>
              <a:t>aprende</a:t>
            </a:r>
            <a:r>
              <a:rPr lang="en-GB" sz="1400" dirty="0" smtClean="0"/>
              <a:t> o lo </a:t>
            </a:r>
            <a:r>
              <a:rPr lang="en-GB" sz="1400" dirty="0" err="1" smtClean="0"/>
              <a:t>quiere</a:t>
            </a:r>
            <a:r>
              <a:rPr lang="en-GB" sz="1400" dirty="0" smtClean="0"/>
              <a:t> </a:t>
            </a:r>
            <a:r>
              <a:rPr lang="en-GB" sz="1400" dirty="0" err="1" smtClean="0"/>
              <a:t>aprender</a:t>
            </a:r>
            <a:r>
              <a:rPr lang="en-GB" sz="1400" dirty="0" smtClean="0"/>
              <a:t>.</a:t>
            </a:r>
          </a:p>
          <a:p>
            <a:r>
              <a:rPr lang="es-ES" sz="1400" dirty="0" smtClean="0"/>
              <a:t>5 En </a:t>
            </a:r>
            <a:r>
              <a:rPr lang="es-ES" sz="1400" dirty="0"/>
              <a:t>un mundo cada vez más interconectado, un buen conocimiento del inglés es una gran ventaja en muchos trabajos. El ingles es el idioma más usado en los negocios </a:t>
            </a:r>
            <a:r>
              <a:rPr lang="es-ES" sz="1400" dirty="0" smtClean="0"/>
              <a:t>internacionales/el mundo empresarial.</a:t>
            </a:r>
            <a:endParaRPr lang="en-GB" sz="1400" dirty="0" smtClean="0"/>
          </a:p>
          <a:p>
            <a:r>
              <a:rPr lang="en-GB" sz="1400" dirty="0" smtClean="0"/>
              <a:t>6 </a:t>
            </a:r>
            <a:r>
              <a:rPr lang="es-ES" sz="1400" dirty="0"/>
              <a:t>la lengua franca </a:t>
            </a:r>
            <a:r>
              <a:rPr lang="es-ES" sz="1400" dirty="0" smtClean="0"/>
              <a:t>en el mundo de la investigación científica es el inglés</a:t>
            </a:r>
            <a:r>
              <a:rPr lang="es-ES" sz="1400" dirty="0"/>
              <a:t>. </a:t>
            </a:r>
            <a:r>
              <a:rPr lang="es-ES" sz="1400" dirty="0" smtClean="0"/>
              <a:t>Las </a:t>
            </a:r>
            <a:r>
              <a:rPr lang="es-ES" sz="1400" dirty="0"/>
              <a:t>dos terceras partes de los científicos del planeta leen </a:t>
            </a:r>
            <a:r>
              <a:rPr lang="es-ES" sz="1400" dirty="0" smtClean="0"/>
              <a:t>en inglés. Por ejemplo, dejaron de publicar……………. en francés porque nadie lo compraba, y ahora se publica sólo en inglés.</a:t>
            </a:r>
          </a:p>
          <a:p>
            <a:r>
              <a:rPr lang="es-ES" sz="1400" dirty="0" smtClean="0"/>
              <a:t>7  </a:t>
            </a:r>
            <a:r>
              <a:rPr lang="es-ES" sz="1400" dirty="0"/>
              <a:t>Está claro que o tienes la capacidad de aprender el inglés o estás en desventaja para competir en los mercados internacionales.</a:t>
            </a:r>
            <a:endParaRPr lang="en-GB" sz="1400" dirty="0"/>
          </a:p>
          <a:p>
            <a:r>
              <a:rPr lang="es-ES" sz="1400" dirty="0"/>
              <a:t>6  Del total estimado de 40 millones de usuarios de la Internet, un 80% se comunica actualmente en inglés.</a:t>
            </a:r>
            <a:endParaRPr lang="es-E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79912" y="548680"/>
            <a:ext cx="51845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1 </a:t>
            </a:r>
            <a:r>
              <a:rPr lang="en-GB" sz="1200" dirty="0" err="1" smtClean="0"/>
              <a:t>Todo</a:t>
            </a:r>
            <a:r>
              <a:rPr lang="en-GB" sz="1200" dirty="0" smtClean="0"/>
              <a:t> el </a:t>
            </a:r>
            <a:r>
              <a:rPr lang="en-GB" sz="1200" dirty="0" err="1" smtClean="0"/>
              <a:t>mundo</a:t>
            </a:r>
            <a:r>
              <a:rPr lang="en-GB" sz="1200" dirty="0" smtClean="0"/>
              <a:t> no </a:t>
            </a:r>
            <a:r>
              <a:rPr lang="en-GB" sz="1200" dirty="0" err="1" smtClean="0"/>
              <a:t>habla</a:t>
            </a:r>
            <a:r>
              <a:rPr lang="en-GB" sz="1200" dirty="0" smtClean="0"/>
              <a:t> </a:t>
            </a:r>
            <a:r>
              <a:rPr lang="en-GB" sz="1200" dirty="0" err="1" smtClean="0"/>
              <a:t>inglés</a:t>
            </a:r>
            <a:r>
              <a:rPr lang="en-GB" sz="1200" dirty="0" smtClean="0"/>
              <a:t>.  De </a:t>
            </a:r>
            <a:r>
              <a:rPr lang="en-GB" sz="1200" dirty="0" err="1" smtClean="0"/>
              <a:t>hecho</a:t>
            </a:r>
            <a:r>
              <a:rPr lang="en-GB" sz="1200" dirty="0" smtClean="0"/>
              <a:t>, el chino mandarin </a:t>
            </a:r>
            <a:r>
              <a:rPr lang="en-GB" sz="1200" dirty="0" err="1" smtClean="0"/>
              <a:t>es</a:t>
            </a:r>
            <a:r>
              <a:rPr lang="en-GB" sz="1200" dirty="0" smtClean="0"/>
              <a:t> </a:t>
            </a:r>
            <a:r>
              <a:rPr lang="en-GB" sz="1200" dirty="0" err="1" smtClean="0"/>
              <a:t>usado</a:t>
            </a:r>
            <a:r>
              <a:rPr lang="en-GB" sz="1200" dirty="0" smtClean="0"/>
              <a:t> </a:t>
            </a:r>
            <a:r>
              <a:rPr lang="en-GB" sz="1200" dirty="0" err="1" smtClean="0"/>
              <a:t>por</a:t>
            </a:r>
            <a:r>
              <a:rPr lang="en-GB" sz="1200" dirty="0" smtClean="0"/>
              <a:t> </a:t>
            </a:r>
            <a:r>
              <a:rPr lang="en-GB" sz="1200" dirty="0" smtClean="0"/>
              <a:t>el </a:t>
            </a:r>
            <a:r>
              <a:rPr lang="en-GB" sz="1200" dirty="0" err="1" smtClean="0"/>
              <a:t>doble</a:t>
            </a:r>
            <a:r>
              <a:rPr lang="en-GB" sz="1200" dirty="0" smtClean="0"/>
              <a:t> de personas. Un 75 </a:t>
            </a:r>
            <a:r>
              <a:rPr lang="en-GB" sz="1200" dirty="0" err="1" smtClean="0"/>
              <a:t>por</a:t>
            </a:r>
            <a:r>
              <a:rPr lang="en-GB" sz="1200" dirty="0" smtClean="0"/>
              <a:t> </a:t>
            </a:r>
            <a:r>
              <a:rPr lang="en-GB" sz="1200" dirty="0" err="1" smtClean="0"/>
              <a:t>ciento</a:t>
            </a:r>
            <a:r>
              <a:rPr lang="en-GB" sz="1200" dirty="0" smtClean="0"/>
              <a:t> de la </a:t>
            </a:r>
            <a:r>
              <a:rPr lang="en-GB" sz="1200" dirty="0" err="1" smtClean="0"/>
              <a:t>población</a:t>
            </a:r>
            <a:r>
              <a:rPr lang="en-GB" sz="1200" dirty="0" smtClean="0"/>
              <a:t> </a:t>
            </a:r>
            <a:r>
              <a:rPr lang="en-GB" sz="1200" dirty="0" err="1" smtClean="0"/>
              <a:t>mundial</a:t>
            </a:r>
            <a:r>
              <a:rPr lang="en-GB" sz="1200" dirty="0" smtClean="0"/>
              <a:t> no </a:t>
            </a:r>
            <a:r>
              <a:rPr lang="en-GB" sz="1200" dirty="0" err="1" smtClean="0"/>
              <a:t>habla</a:t>
            </a:r>
            <a:r>
              <a:rPr lang="en-GB" sz="1200" dirty="0" smtClean="0"/>
              <a:t> </a:t>
            </a:r>
            <a:r>
              <a:rPr lang="en-GB" sz="1200" dirty="0" err="1" smtClean="0"/>
              <a:t>inglés</a:t>
            </a:r>
            <a:r>
              <a:rPr lang="en-GB" sz="1200" dirty="0" smtClean="0"/>
              <a:t>.  Solo un 6% </a:t>
            </a:r>
            <a:r>
              <a:rPr lang="en-GB" sz="1200" dirty="0" err="1" smtClean="0"/>
              <a:t>habla</a:t>
            </a:r>
            <a:r>
              <a:rPr lang="en-GB" sz="1200" dirty="0" smtClean="0"/>
              <a:t> </a:t>
            </a:r>
            <a:r>
              <a:rPr lang="en-GB" sz="1200" dirty="0" err="1" smtClean="0"/>
              <a:t>inglés</a:t>
            </a:r>
            <a:r>
              <a:rPr lang="en-GB" sz="1200" dirty="0" smtClean="0"/>
              <a:t> </a:t>
            </a:r>
            <a:r>
              <a:rPr lang="en-GB" sz="1200" dirty="0" err="1" smtClean="0"/>
              <a:t>como</a:t>
            </a:r>
            <a:r>
              <a:rPr lang="en-GB" sz="1200" dirty="0" smtClean="0"/>
              <a:t> </a:t>
            </a:r>
            <a:r>
              <a:rPr lang="en-GB" sz="1200" dirty="0" err="1" smtClean="0"/>
              <a:t>lengua</a:t>
            </a:r>
            <a:r>
              <a:rPr lang="en-GB" sz="1200" dirty="0" smtClean="0"/>
              <a:t> </a:t>
            </a:r>
            <a:r>
              <a:rPr lang="en-GB" sz="1200" dirty="0" err="1" smtClean="0"/>
              <a:t>nativa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1200" dirty="0" smtClean="0"/>
              <a:t>2  En </a:t>
            </a:r>
            <a:r>
              <a:rPr lang="en-GB" sz="1200" dirty="0" err="1" smtClean="0"/>
              <a:t>Londres</a:t>
            </a:r>
            <a:r>
              <a:rPr lang="en-GB" sz="1200" dirty="0" smtClean="0"/>
              <a:t> se </a:t>
            </a:r>
            <a:r>
              <a:rPr lang="en-GB" sz="1200" dirty="0" err="1" smtClean="0"/>
              <a:t>hablan</a:t>
            </a:r>
            <a:r>
              <a:rPr lang="en-GB" sz="1200" dirty="0" smtClean="0"/>
              <a:t> </a:t>
            </a:r>
            <a:r>
              <a:rPr lang="en-GB" sz="1200" dirty="0" err="1" smtClean="0"/>
              <a:t>más</a:t>
            </a:r>
            <a:r>
              <a:rPr lang="en-GB" sz="1200" dirty="0" smtClean="0"/>
              <a:t> de 300 </a:t>
            </a:r>
            <a:r>
              <a:rPr lang="en-GB" sz="1200" dirty="0" err="1" smtClean="0"/>
              <a:t>idiomas</a:t>
            </a:r>
            <a:r>
              <a:rPr lang="en-GB" sz="1200" dirty="0" smtClean="0"/>
              <a:t>.  </a:t>
            </a:r>
          </a:p>
          <a:p>
            <a:r>
              <a:rPr lang="en-GB" sz="1200" dirty="0" smtClean="0"/>
              <a:t>3 En Internet, el </a:t>
            </a:r>
            <a:r>
              <a:rPr lang="en-GB" sz="1200" dirty="0" err="1" smtClean="0"/>
              <a:t>uso</a:t>
            </a:r>
            <a:r>
              <a:rPr lang="en-GB" sz="1200" dirty="0" smtClean="0"/>
              <a:t> del chino se </a:t>
            </a:r>
            <a:r>
              <a:rPr lang="en-GB" sz="1200" dirty="0" err="1" smtClean="0"/>
              <a:t>aumenta</a:t>
            </a:r>
            <a:r>
              <a:rPr lang="en-GB" sz="1200" dirty="0" smtClean="0"/>
              <a:t>, </a:t>
            </a:r>
            <a:r>
              <a:rPr lang="en-GB" sz="1200" dirty="0" err="1" smtClean="0"/>
              <a:t>mientras</a:t>
            </a:r>
            <a:r>
              <a:rPr lang="en-GB" sz="1200" dirty="0" smtClean="0"/>
              <a:t> </a:t>
            </a:r>
            <a:r>
              <a:rPr lang="en-GB" sz="1200" dirty="0" err="1" smtClean="0"/>
              <a:t>que</a:t>
            </a:r>
            <a:r>
              <a:rPr lang="en-GB" sz="1200" dirty="0" smtClean="0"/>
              <a:t> el </a:t>
            </a:r>
            <a:r>
              <a:rPr lang="en-GB" sz="1200" dirty="0" err="1" smtClean="0"/>
              <a:t>uso</a:t>
            </a:r>
            <a:r>
              <a:rPr lang="en-GB" sz="1200" dirty="0" smtClean="0"/>
              <a:t> del </a:t>
            </a:r>
            <a:r>
              <a:rPr lang="en-GB" sz="1200" dirty="0" err="1" smtClean="0"/>
              <a:t>inglés</a:t>
            </a:r>
            <a:r>
              <a:rPr lang="en-GB" sz="1200" dirty="0" smtClean="0"/>
              <a:t> se reduce. Hay </a:t>
            </a:r>
            <a:r>
              <a:rPr lang="en-GB" sz="1200" dirty="0" err="1" smtClean="0"/>
              <a:t>una</a:t>
            </a:r>
            <a:r>
              <a:rPr lang="en-GB" sz="1200" dirty="0" smtClean="0"/>
              <a:t> </a:t>
            </a:r>
            <a:r>
              <a:rPr lang="en-GB" sz="1200" dirty="0" err="1" smtClean="0"/>
              <a:t>tendencia</a:t>
            </a:r>
            <a:r>
              <a:rPr lang="en-GB" sz="1200" dirty="0" smtClean="0"/>
              <a:t> general a la </a:t>
            </a:r>
            <a:r>
              <a:rPr lang="en-GB" sz="1200" dirty="0" err="1" smtClean="0"/>
              <a:t>baja</a:t>
            </a:r>
            <a:r>
              <a:rPr lang="en-GB" sz="1200" dirty="0" smtClean="0"/>
              <a:t> en el </a:t>
            </a:r>
            <a:r>
              <a:rPr lang="en-GB" sz="1200" dirty="0" err="1" smtClean="0"/>
              <a:t>uso</a:t>
            </a:r>
            <a:r>
              <a:rPr lang="en-GB" sz="1200" dirty="0" smtClean="0"/>
              <a:t> del </a:t>
            </a:r>
            <a:r>
              <a:rPr lang="en-GB" sz="1200" dirty="0" err="1" smtClean="0"/>
              <a:t>inglés</a:t>
            </a:r>
            <a:r>
              <a:rPr lang="en-GB" sz="1200" dirty="0" smtClean="0"/>
              <a:t> en Internet.</a:t>
            </a:r>
          </a:p>
          <a:p>
            <a:r>
              <a:rPr lang="es-ES" sz="1200" dirty="0" smtClean="0"/>
              <a:t>4 El </a:t>
            </a:r>
            <a:r>
              <a:rPr lang="es-ES" sz="1200" dirty="0"/>
              <a:t>inglés es el idioma más extendido en el mundo, se lo habla en todos los continentes y se lo habla en cientos de </a:t>
            </a:r>
            <a:r>
              <a:rPr lang="es-ES" sz="1200" dirty="0" smtClean="0"/>
              <a:t>países.  Y ésta es precisamente la razón por la que los británicos tienen que aprender otro idioma. Es decir, ¡para competir!</a:t>
            </a:r>
          </a:p>
          <a:p>
            <a:r>
              <a:rPr lang="en-GB" sz="1200" dirty="0" smtClean="0"/>
              <a:t>5 </a:t>
            </a:r>
            <a:r>
              <a:rPr lang="es-ES" sz="1200" dirty="0" smtClean="0"/>
              <a:t>E</a:t>
            </a:r>
            <a:r>
              <a:rPr lang="es-ES" sz="1200" dirty="0" smtClean="0"/>
              <a:t>l </a:t>
            </a:r>
            <a:r>
              <a:rPr lang="es-ES" sz="1200" dirty="0"/>
              <a:t>aumento del uso del inglés </a:t>
            </a:r>
            <a:r>
              <a:rPr lang="es-ES" sz="1200" dirty="0" smtClean="0"/>
              <a:t>puede </a:t>
            </a:r>
            <a:r>
              <a:rPr lang="es-ES" sz="1200" dirty="0"/>
              <a:t>costar al Reino Unido su ventaja competitiva </a:t>
            </a:r>
            <a:r>
              <a:rPr lang="es-ES" sz="1200" dirty="0" smtClean="0"/>
              <a:t>vital.  Si todos hablan inglés además de lengua nativa, ¿por qué dar un puesto de trabajo a un inglés que solo habla inglés?</a:t>
            </a:r>
          </a:p>
          <a:p>
            <a:r>
              <a:rPr lang="es-ES" sz="1200" dirty="0" smtClean="0"/>
              <a:t>6 un 80% de los que trabajan en el comercio de exportación solo hablan el inglés.</a:t>
            </a:r>
          </a:p>
          <a:p>
            <a:r>
              <a:rPr lang="es-ES" sz="1200" dirty="0" smtClean="0"/>
              <a:t>7  La mayoría de los empresarios estiman que se pierden muchas oportunidades comerciales a causa de nuestro monolingüismo. Un 72% de nuestro comercio se realiza con países dónde el inglés no es un idioma oficial.</a:t>
            </a:r>
          </a:p>
          <a:p>
            <a:r>
              <a:rPr lang="es-ES" sz="1200" dirty="0" smtClean="0"/>
              <a:t>8  </a:t>
            </a:r>
            <a:r>
              <a:rPr lang="en-GB" sz="1200" dirty="0" err="1" smtClean="0"/>
              <a:t>Pero</a:t>
            </a:r>
            <a:r>
              <a:rPr lang="en-GB" sz="1200" dirty="0" smtClean="0"/>
              <a:t> un </a:t>
            </a:r>
            <a:r>
              <a:rPr lang="en-GB" sz="1200" dirty="0" err="1" smtClean="0"/>
              <a:t>idioma</a:t>
            </a:r>
            <a:r>
              <a:rPr lang="en-GB" sz="1200" dirty="0" smtClean="0"/>
              <a:t> no </a:t>
            </a:r>
            <a:r>
              <a:rPr lang="en-GB" sz="1200" dirty="0" err="1" smtClean="0"/>
              <a:t>es</a:t>
            </a:r>
            <a:r>
              <a:rPr lang="en-GB" sz="1200" dirty="0" smtClean="0"/>
              <a:t> solo un </a:t>
            </a:r>
            <a:r>
              <a:rPr lang="en-GB" sz="1200" dirty="0" err="1" smtClean="0"/>
              <a:t>medio</a:t>
            </a:r>
            <a:r>
              <a:rPr lang="en-GB" sz="1200" dirty="0" smtClean="0"/>
              <a:t> de </a:t>
            </a:r>
            <a:r>
              <a:rPr lang="en-GB" sz="1200" dirty="0" err="1" smtClean="0"/>
              <a:t>comunicación</a:t>
            </a:r>
            <a:r>
              <a:rPr lang="en-GB" sz="1200" dirty="0" smtClean="0"/>
              <a:t>, </a:t>
            </a:r>
            <a:r>
              <a:rPr lang="en-GB" sz="1200" dirty="0" err="1" smtClean="0"/>
              <a:t>sino</a:t>
            </a:r>
            <a:r>
              <a:rPr lang="en-GB" sz="1200" dirty="0" smtClean="0"/>
              <a:t> </a:t>
            </a:r>
            <a:r>
              <a:rPr lang="en-GB" sz="1200" dirty="0" err="1" smtClean="0"/>
              <a:t>como</a:t>
            </a:r>
            <a:r>
              <a:rPr lang="en-GB" sz="1200" dirty="0" smtClean="0"/>
              <a:t> </a:t>
            </a:r>
            <a:r>
              <a:rPr lang="en-GB" sz="1200" dirty="0" err="1" smtClean="0"/>
              <a:t>acceder</a:t>
            </a:r>
            <a:r>
              <a:rPr lang="en-GB" sz="1200" dirty="0" smtClean="0"/>
              <a:t> a </a:t>
            </a:r>
            <a:r>
              <a:rPr lang="en-GB" sz="1200" dirty="0" err="1" smtClean="0"/>
              <a:t>una</a:t>
            </a:r>
            <a:r>
              <a:rPr lang="en-GB" sz="1200" dirty="0" smtClean="0"/>
              <a:t> </a:t>
            </a:r>
            <a:r>
              <a:rPr lang="en-GB" sz="1200" dirty="0" err="1" smtClean="0"/>
              <a:t>cultura</a:t>
            </a:r>
            <a:r>
              <a:rPr lang="en-GB" sz="1200" dirty="0" smtClean="0"/>
              <a:t>.  Solo se </a:t>
            </a:r>
            <a:r>
              <a:rPr lang="en-GB" sz="1200" dirty="0" err="1" smtClean="0"/>
              <a:t>entiende</a:t>
            </a:r>
            <a:r>
              <a:rPr lang="en-GB" sz="1200" dirty="0" smtClean="0"/>
              <a:t> </a:t>
            </a:r>
            <a:r>
              <a:rPr lang="en-GB" sz="1200" dirty="0" err="1" smtClean="0"/>
              <a:t>bien</a:t>
            </a:r>
            <a:r>
              <a:rPr lang="en-GB" sz="1200" dirty="0" smtClean="0"/>
              <a:t> con </a:t>
            </a:r>
            <a:r>
              <a:rPr lang="en-GB" sz="1200" dirty="0" err="1" smtClean="0"/>
              <a:t>otras</a:t>
            </a:r>
            <a:r>
              <a:rPr lang="en-GB" sz="1200" dirty="0" smtClean="0"/>
              <a:t> personas en </a:t>
            </a:r>
            <a:r>
              <a:rPr lang="en-GB" sz="1200" dirty="0" err="1" smtClean="0"/>
              <a:t>su</a:t>
            </a:r>
            <a:r>
              <a:rPr lang="en-GB" sz="1200" dirty="0" smtClean="0"/>
              <a:t> </a:t>
            </a:r>
            <a:r>
              <a:rPr lang="en-GB" sz="1200" dirty="0" err="1" smtClean="0"/>
              <a:t>propia</a:t>
            </a:r>
            <a:r>
              <a:rPr lang="en-GB" sz="1200" dirty="0" smtClean="0"/>
              <a:t> </a:t>
            </a:r>
            <a:r>
              <a:rPr lang="en-GB" sz="1200" dirty="0" err="1" smtClean="0"/>
              <a:t>lengua</a:t>
            </a:r>
            <a:r>
              <a:rPr lang="en-GB" sz="1200" dirty="0" smtClean="0"/>
              <a:t>.  </a:t>
            </a:r>
          </a:p>
          <a:p>
            <a:r>
              <a:rPr lang="es-ES" sz="1200" dirty="0" smtClean="0"/>
              <a:t>9  Carlos </a:t>
            </a:r>
            <a:r>
              <a:rPr lang="es-ES" sz="1200" dirty="0"/>
              <a:t>V decía que hablaba en español con Dios, en italiano con las mujeres, en francés con los hombres y en alemán con su perro</a:t>
            </a:r>
            <a:r>
              <a:rPr lang="es-ES" sz="1200" dirty="0" smtClean="0"/>
              <a:t>.</a:t>
            </a:r>
            <a:br>
              <a:rPr lang="es-ES" sz="1200" dirty="0" smtClean="0"/>
            </a:br>
            <a:r>
              <a:rPr lang="es-ES" sz="1200" dirty="0" smtClean="0"/>
              <a:t>10 ‘Si hablas con alguien en un idioma que conoce, le llegas al entendimiento. Si le hablas en su propia lengua, le llegas al corazón’ – Nelson Mandela.</a:t>
            </a:r>
            <a:endParaRPr lang="es-ES" sz="1200" dirty="0"/>
          </a:p>
          <a:p>
            <a:r>
              <a:rPr lang="es-ES" sz="1200" dirty="0" smtClean="0"/>
              <a:t>11 En </a:t>
            </a:r>
            <a:r>
              <a:rPr lang="es-ES" sz="1200" dirty="0"/>
              <a:t>países dónde el </a:t>
            </a:r>
            <a:r>
              <a:rPr lang="es-ES" sz="1200" dirty="0" smtClean="0"/>
              <a:t>inglés </a:t>
            </a:r>
            <a:r>
              <a:rPr lang="es-ES" sz="1200" dirty="0"/>
              <a:t>no es el idioma local, lo encontrarás enormemente útil en tus </a:t>
            </a:r>
            <a:r>
              <a:rPr lang="es-ES" sz="1200" dirty="0" smtClean="0"/>
              <a:t>viajes conocer algo de otros idiomas.</a:t>
            </a:r>
            <a:br>
              <a:rPr lang="es-ES" sz="1200" dirty="0" smtClean="0"/>
            </a:br>
            <a:r>
              <a:rPr lang="es-ES" sz="1200" dirty="0" smtClean="0"/>
              <a:t>12 Los beneficios de aprender y hablar otros idiomas no se limitan al uso comercial, sino que hay beneficios físicos </a:t>
            </a:r>
            <a:r>
              <a:rPr lang="es-ES" sz="1200" dirty="0"/>
              <a:t>y mentales. </a:t>
            </a:r>
            <a:r>
              <a:rPr lang="es-ES" sz="1200" dirty="0" smtClean="0"/>
              <a:t>Hay estudios científicos que demuestran que hablar </a:t>
            </a:r>
            <a:r>
              <a:rPr lang="es-ES" sz="1200" dirty="0"/>
              <a:t>dos o más idiomas puede retrasar hasta en cinco años la aparición de síntomas de la enfermedad de </a:t>
            </a:r>
            <a:r>
              <a:rPr lang="es-ES" sz="1200" dirty="0" smtClean="0"/>
              <a:t>Alzheimer. Se refiere a los </a:t>
            </a:r>
            <a:r>
              <a:rPr lang="es-ES" sz="1200" dirty="0"/>
              <a:t>síntomas que afectan a las funciones mentales (pérdida de memoria, confusión y dificultades para resolver problemas y planificar</a:t>
            </a:r>
            <a:r>
              <a:rPr lang="es-ES" sz="1200" dirty="0" smtClean="0"/>
              <a:t>) Quiere decir que el usar más de un idioma durante la vida crea reservas cognitivas.</a:t>
            </a:r>
          </a:p>
        </p:txBody>
      </p:sp>
    </p:spTree>
    <p:extLst>
      <p:ext uri="{BB962C8B-B14F-4D97-AF65-F5344CB8AC3E}">
        <p14:creationId xmlns:p14="http://schemas.microsoft.com/office/powerpoint/2010/main" val="327161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"/>
          <a:stretch/>
        </p:blipFill>
        <p:spPr>
          <a:xfrm>
            <a:off x="251520" y="188640"/>
            <a:ext cx="8784976" cy="685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1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00050" y="3501008"/>
            <a:ext cx="4953000" cy="76944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 mi </a:t>
            </a:r>
            <a:r>
              <a:rPr lang="en-GB" sz="4400" b="1" noProof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opinión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019800" y="2636912"/>
            <a:ext cx="2895600" cy="1191794"/>
          </a:xfrm>
          <a:prstGeom prst="wedgeEllipseCallout">
            <a:avLst>
              <a:gd name="adj1" fmla="val -60963"/>
              <a:gd name="adj2" fmla="val -391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¡ni hablar!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276600" y="548680"/>
            <a:ext cx="2438400" cy="1430153"/>
          </a:xfrm>
          <a:prstGeom prst="wedgeRoundRectCallout">
            <a:avLst>
              <a:gd name="adj1" fmla="val -27979"/>
              <a:gd name="adj2" fmla="val 93725"/>
              <a:gd name="adj3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Tienes toda la razón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81000" y="4941168"/>
            <a:ext cx="2819400" cy="1787691"/>
          </a:xfrm>
          <a:prstGeom prst="wedgeRoundRectCallout">
            <a:avLst>
              <a:gd name="adj1" fmla="val 38796"/>
              <a:gd name="adj2" fmla="val -69861"/>
              <a:gd name="adj3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Estoy totalmente de acuerdo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038800" y="620688"/>
            <a:ext cx="2876600" cy="1787297"/>
          </a:xfrm>
          <a:prstGeom prst="wedgeEllipseCallout">
            <a:avLst>
              <a:gd name="adj1" fmla="val -61174"/>
              <a:gd name="adj2" fmla="val 52684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ero no es </a:t>
            </a:r>
            <a:r>
              <a:rPr lang="en-GB" sz="3200" noProof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verdad..</a:t>
            </a:r>
            <a:endParaRPr lang="en-GB" sz="3200" noProof="1">
              <a:solidFill>
                <a:srgbClr val="FFFF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715000" y="4159931"/>
            <a:ext cx="3124200" cy="1486273"/>
          </a:xfrm>
          <a:prstGeom prst="wedgeEllipseCallout">
            <a:avLst>
              <a:gd name="adj1" fmla="val -52589"/>
              <a:gd name="adj2" fmla="val -103884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¡En absoluto!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81000" y="1802656"/>
            <a:ext cx="2762200" cy="1668512"/>
          </a:xfrm>
          <a:prstGeom prst="cloudCallout">
            <a:avLst>
              <a:gd name="adj1" fmla="val 68045"/>
              <a:gd name="adj2" fmla="val 41258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Has </a:t>
            </a:r>
            <a:r>
              <a:rPr lang="en-GB" sz="2400" dirty="0" err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dicho</a:t>
            </a:r>
            <a:r>
              <a:rPr lang="en-GB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que</a:t>
            </a:r>
            <a:r>
              <a:rPr lang="en-GB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….</a:t>
            </a:r>
            <a:r>
              <a:rPr lang="en-GB" sz="2400" dirty="0" err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pero</a:t>
            </a:r>
            <a:endParaRPr lang="en-GB" sz="2400" noProof="1">
              <a:solidFill>
                <a:srgbClr val="FFFF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543300" y="4903068"/>
            <a:ext cx="2743200" cy="1710680"/>
          </a:xfrm>
          <a:prstGeom prst="cloudCallout">
            <a:avLst>
              <a:gd name="adj1" fmla="val -51389"/>
              <a:gd name="adj2" fmla="val -61407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Bueno, depende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79512" y="145539"/>
            <a:ext cx="2438400" cy="1430153"/>
          </a:xfrm>
          <a:prstGeom prst="wedgeRoundRectCallout">
            <a:avLst>
              <a:gd name="adj1" fmla="val 67348"/>
              <a:gd name="adj2" fmla="val 36361"/>
              <a:gd name="adj3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800" noProof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Si te entiendo bien, piensas que..</a:t>
            </a:r>
            <a:endParaRPr lang="en-GB" sz="2800" noProof="1">
              <a:solidFill>
                <a:srgbClr val="FFFF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1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3" grpId="0" animBg="1" autoUpdateAnimBg="0"/>
      <p:bldP spid="2054" grpId="0" animBg="1" autoUpdateAnimBg="0"/>
      <p:bldP spid="2055" grpId="0" animBg="1" autoUpdateAnimBg="0"/>
      <p:bldP spid="2056" grpId="0" animBg="1" autoUpdateAnimBg="0"/>
      <p:bldP spid="2057" grpId="0" animBg="1" autoUpdateAnimBg="0"/>
      <p:bldP spid="2058" grpId="0" animBg="1" autoUpdateAnimBg="0"/>
      <p:bldP spid="10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667</Words>
  <Application>Microsoft Office PowerPoint</Application>
  <PresentationFormat>On-screen Show (4:3)</PresentationFormat>
  <Paragraphs>35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19</cp:revision>
  <dcterms:created xsi:type="dcterms:W3CDTF">2012-01-11T05:52:26Z</dcterms:created>
  <dcterms:modified xsi:type="dcterms:W3CDTF">2012-01-19T05:26:51Z</dcterms:modified>
</cp:coreProperties>
</file>