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FC2C6-43B5-4A9B-98FF-DFDC40DA11C8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5880-18C3-4AE1-A586-8EFC43D2D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96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5880-18C3-4AE1-A586-8EFC43D2D95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769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encourage students to respond to each other’s ranking suggestions.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30EB-E414-4D7B-8419-66F8BE97CCD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194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86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7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1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5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9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45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30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90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23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6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0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6584-9371-4839-9318-D6D053C7CF14}" type="datetimeFigureOut">
              <a:rPr lang="en-GB" smtClean="0"/>
              <a:t>21/01/2012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1DB75-3DF9-467A-A26B-5F8F874E6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4664"/>
            <a:ext cx="3429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6" y="-531440"/>
            <a:ext cx="3810000" cy="2857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7345" y="2338880"/>
            <a:ext cx="4756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Un </a:t>
            </a:r>
            <a:r>
              <a:rPr lang="es-ES" b="1" dirty="0" smtClean="0"/>
              <a:t>debate</a:t>
            </a:r>
            <a:r>
              <a:rPr lang="es-ES" dirty="0" smtClean="0"/>
              <a:t> es una técnica, tradicionalmente de comunicación oral, que consiste en la discusión de opiniones antagónicas entre dos o más personas sobre un tema o problema.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04023" y="4397490"/>
            <a:ext cx="82890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baseline="0" dirty="0" err="1" smtClean="0"/>
              <a:t>Tema</a:t>
            </a:r>
            <a:r>
              <a:rPr lang="en-GB" sz="3600" b="1" baseline="0" dirty="0" smtClean="0"/>
              <a:t> del debate:</a:t>
            </a:r>
            <a:r>
              <a:rPr lang="en-GB" sz="3600" b="1" dirty="0" smtClean="0"/>
              <a:t>  </a:t>
            </a:r>
            <a:br>
              <a:rPr lang="en-GB" sz="3600" b="1" dirty="0" smtClean="0"/>
            </a:br>
            <a:r>
              <a:rPr lang="en-GB" sz="3600" b="1" baseline="0" dirty="0" smtClean="0"/>
              <a:t>“un </a:t>
            </a:r>
            <a:r>
              <a:rPr lang="en-GB" sz="3600" b="1" baseline="0" dirty="0" err="1" smtClean="0"/>
              <a:t>buen</a:t>
            </a:r>
            <a:r>
              <a:rPr lang="en-GB" sz="3600" b="1" baseline="0" dirty="0" smtClean="0"/>
              <a:t> </a:t>
            </a:r>
            <a:r>
              <a:rPr lang="en-GB" sz="3600" b="1" baseline="0" dirty="0" err="1" smtClean="0"/>
              <a:t>profesor</a:t>
            </a:r>
            <a:r>
              <a:rPr lang="en-GB" sz="3600" b="1" baseline="0" dirty="0" smtClean="0"/>
              <a:t> </a:t>
            </a:r>
            <a:r>
              <a:rPr lang="en-GB" sz="3600" b="1" baseline="0" dirty="0" err="1" smtClean="0"/>
              <a:t>es</a:t>
            </a:r>
            <a:r>
              <a:rPr lang="en-GB" sz="3600" b="1" baseline="0" dirty="0" smtClean="0"/>
              <a:t> un </a:t>
            </a:r>
            <a:r>
              <a:rPr lang="en-GB" sz="3600" b="1" baseline="0" dirty="0" err="1" smtClean="0"/>
              <a:t>profesor</a:t>
            </a:r>
            <a:r>
              <a:rPr lang="en-GB" sz="3600" b="1" baseline="0" dirty="0" smtClean="0"/>
              <a:t> </a:t>
            </a:r>
            <a:r>
              <a:rPr lang="en-GB" sz="3600" b="1" baseline="0" dirty="0" err="1" smtClean="0"/>
              <a:t>estricto</a:t>
            </a:r>
            <a:r>
              <a:rPr lang="en-GB" sz="3600" b="1" baseline="0" dirty="0" smtClean="0"/>
              <a:t>”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0708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6512" y="11663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A </a:t>
            </a:r>
            <a:r>
              <a:rPr lang="en-GB" sz="3200" b="1" dirty="0" err="1" smtClean="0"/>
              <a:t>favor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11663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En contra</a:t>
            </a: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47949" y="620688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600" dirty="0" smtClean="0"/>
              <a:t>1  Un </a:t>
            </a:r>
            <a:r>
              <a:rPr lang="es-ES" sz="1600" dirty="0"/>
              <a:t>setenta por ciento </a:t>
            </a:r>
            <a:r>
              <a:rPr lang="es-ES" sz="1600" dirty="0" smtClean="0"/>
              <a:t>(70%) de </a:t>
            </a:r>
            <a:r>
              <a:rPr lang="es-ES" sz="1600" dirty="0"/>
              <a:t>los alumnos considera que el orden y la disciplina son esenciales para </a:t>
            </a:r>
            <a:r>
              <a:rPr lang="es-ES" sz="1600" dirty="0" smtClean="0"/>
              <a:t>aprender.</a:t>
            </a:r>
            <a:br>
              <a:rPr lang="es-ES" sz="1600" dirty="0" smtClean="0"/>
            </a:br>
            <a:r>
              <a:rPr lang="es-ES" sz="1600" dirty="0" smtClean="0"/>
              <a:t>2  No se puede concentrar en clase, lo que esencial para aprender, si los alumnos se comportan mal, hablan sin parar etc.</a:t>
            </a:r>
            <a:br>
              <a:rPr lang="es-ES" sz="1600" dirty="0" smtClean="0"/>
            </a:br>
            <a:r>
              <a:rPr lang="es-ES" sz="1600" dirty="0" smtClean="0"/>
              <a:t>3  Sin la disciplina sería una anarquía y no se aprendería nada.</a:t>
            </a:r>
            <a:br>
              <a:rPr lang="es-ES" sz="1600" dirty="0" smtClean="0"/>
            </a:br>
            <a:r>
              <a:rPr lang="es-ES" sz="1600" dirty="0" smtClean="0"/>
              <a:t>4  la disciplina no es todo lo que necesita un buen profesor pero es un ingrediente/elemento fundamental, y si no existe, hay un desmadre/caos total.</a:t>
            </a:r>
          </a:p>
          <a:p>
            <a:r>
              <a:rPr lang="es-ES" sz="1600" dirty="0" smtClean="0"/>
              <a:t>5  Si los alumnos se comportan mal, nadie aprende nada.</a:t>
            </a:r>
          </a:p>
          <a:p>
            <a:r>
              <a:rPr lang="en-GB" sz="1600" dirty="0" smtClean="0"/>
              <a:t>6 Un </a:t>
            </a:r>
            <a:r>
              <a:rPr lang="en-GB" sz="1600" dirty="0" err="1" smtClean="0"/>
              <a:t>profesor</a:t>
            </a:r>
            <a:r>
              <a:rPr lang="en-GB" sz="1600" dirty="0" smtClean="0"/>
              <a:t> </a:t>
            </a:r>
            <a:r>
              <a:rPr lang="en-GB" sz="1600" dirty="0" err="1" smtClean="0"/>
              <a:t>que</a:t>
            </a:r>
            <a:r>
              <a:rPr lang="en-GB" sz="1600" dirty="0" smtClean="0"/>
              <a:t> no </a:t>
            </a:r>
            <a:r>
              <a:rPr lang="en-GB" sz="1600" dirty="0" err="1" smtClean="0"/>
              <a:t>sabe</a:t>
            </a:r>
            <a:r>
              <a:rPr lang="en-GB" sz="1600" dirty="0" smtClean="0"/>
              <a:t> </a:t>
            </a:r>
            <a:r>
              <a:rPr lang="en-GB" sz="1600" dirty="0" err="1" smtClean="0"/>
              <a:t>manejar</a:t>
            </a:r>
            <a:r>
              <a:rPr lang="en-GB" sz="1600" dirty="0" smtClean="0"/>
              <a:t> la </a:t>
            </a:r>
            <a:r>
              <a:rPr lang="en-GB" sz="1600" dirty="0" err="1" smtClean="0"/>
              <a:t>clase</a:t>
            </a:r>
            <a:r>
              <a:rPr lang="en-GB" sz="1600" dirty="0" smtClean="0"/>
              <a:t> no </a:t>
            </a:r>
            <a:r>
              <a:rPr lang="en-GB" sz="1600" dirty="0" err="1" smtClean="0"/>
              <a:t>puede</a:t>
            </a:r>
            <a:r>
              <a:rPr lang="en-GB" sz="1600" dirty="0" smtClean="0"/>
              <a:t> </a:t>
            </a:r>
            <a:r>
              <a:rPr lang="en-GB" sz="1600" dirty="0" err="1" smtClean="0"/>
              <a:t>enseñar</a:t>
            </a:r>
            <a:r>
              <a:rPr lang="en-GB" sz="1600" dirty="0" smtClean="0"/>
              <a:t>, </a:t>
            </a:r>
            <a:r>
              <a:rPr lang="en-GB" sz="1600" dirty="0" err="1" smtClean="0"/>
              <a:t>aunque</a:t>
            </a:r>
            <a:r>
              <a:rPr lang="en-GB" sz="1600" dirty="0" smtClean="0"/>
              <a:t> </a:t>
            </a:r>
            <a:r>
              <a:rPr lang="en-GB" sz="1600" dirty="0" err="1" smtClean="0"/>
              <a:t>tenga</a:t>
            </a:r>
            <a:r>
              <a:rPr lang="en-GB" sz="1600" dirty="0" smtClean="0"/>
              <a:t> </a:t>
            </a:r>
            <a:r>
              <a:rPr lang="en-GB" sz="1600" dirty="0" err="1" smtClean="0"/>
              <a:t>buenos</a:t>
            </a:r>
            <a:r>
              <a:rPr lang="en-GB" sz="1600" dirty="0" smtClean="0"/>
              <a:t> </a:t>
            </a:r>
            <a:r>
              <a:rPr lang="en-GB" sz="1600" dirty="0" err="1" smtClean="0"/>
              <a:t>conocimientos</a:t>
            </a:r>
            <a:r>
              <a:rPr lang="en-GB" sz="1600" dirty="0" smtClean="0"/>
              <a:t> en </a:t>
            </a:r>
            <a:r>
              <a:rPr lang="en-GB" sz="1600" dirty="0" err="1" smtClean="0"/>
              <a:t>su</a:t>
            </a:r>
            <a:r>
              <a:rPr lang="en-GB" sz="1600" dirty="0" smtClean="0"/>
              <a:t> </a:t>
            </a:r>
            <a:r>
              <a:rPr lang="en-GB" sz="1600" dirty="0" err="1" smtClean="0"/>
              <a:t>asignatura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7 </a:t>
            </a:r>
            <a:r>
              <a:rPr lang="en-GB" sz="1600" dirty="0" err="1" smtClean="0"/>
              <a:t>Aunque</a:t>
            </a:r>
            <a:r>
              <a:rPr lang="en-GB" sz="1600" dirty="0" smtClean="0"/>
              <a:t> </a:t>
            </a:r>
            <a:r>
              <a:rPr lang="en-GB" sz="1600" dirty="0" err="1" smtClean="0"/>
              <a:t>es</a:t>
            </a:r>
            <a:r>
              <a:rPr lang="en-GB" sz="1600" dirty="0" smtClean="0"/>
              <a:t> el </a:t>
            </a:r>
            <a:r>
              <a:rPr lang="en-GB" sz="1600" dirty="0" err="1" smtClean="0"/>
              <a:t>orden</a:t>
            </a:r>
            <a:r>
              <a:rPr lang="en-GB" sz="1600" dirty="0" smtClean="0"/>
              <a:t> </a:t>
            </a:r>
            <a:r>
              <a:rPr lang="en-GB" sz="1600" dirty="0" err="1" smtClean="0"/>
              <a:t>es</a:t>
            </a:r>
            <a:r>
              <a:rPr lang="en-GB" sz="1600" dirty="0" smtClean="0"/>
              <a:t> </a:t>
            </a:r>
            <a:r>
              <a:rPr lang="en-GB" sz="1600" dirty="0" err="1" smtClean="0"/>
              <a:t>esencial</a:t>
            </a:r>
            <a:r>
              <a:rPr lang="en-GB" sz="1600" dirty="0" smtClean="0"/>
              <a:t>, </a:t>
            </a:r>
            <a:r>
              <a:rPr lang="en-GB" sz="1600" dirty="0" err="1" smtClean="0"/>
              <a:t>ahí</a:t>
            </a:r>
            <a:r>
              <a:rPr lang="en-GB" sz="1600" dirty="0" smtClean="0"/>
              <a:t> no </a:t>
            </a:r>
            <a:r>
              <a:rPr lang="en-GB" sz="1600" dirty="0" err="1" smtClean="0"/>
              <a:t>termina</a:t>
            </a:r>
            <a:r>
              <a:rPr lang="en-GB" sz="1600" dirty="0" smtClean="0"/>
              <a:t>.  Se </a:t>
            </a:r>
            <a:r>
              <a:rPr lang="en-GB" sz="1600" dirty="0" err="1" smtClean="0"/>
              <a:t>necesitan</a:t>
            </a:r>
            <a:r>
              <a:rPr lang="en-GB" sz="1600" dirty="0" smtClean="0"/>
              <a:t> </a:t>
            </a:r>
            <a:r>
              <a:rPr lang="en-GB" sz="1600" dirty="0" err="1" smtClean="0"/>
              <a:t>también</a:t>
            </a:r>
            <a:r>
              <a:rPr lang="en-GB" sz="1600" dirty="0" smtClean="0"/>
              <a:t> el </a:t>
            </a:r>
            <a:r>
              <a:rPr lang="en-GB" sz="1600" dirty="0" err="1" smtClean="0"/>
              <a:t>buen</a:t>
            </a:r>
            <a:r>
              <a:rPr lang="en-GB" sz="1600" dirty="0" smtClean="0"/>
              <a:t> </a:t>
            </a:r>
            <a:r>
              <a:rPr lang="en-GB" sz="1600" dirty="0" err="1" smtClean="0"/>
              <a:t>humor</a:t>
            </a:r>
            <a:r>
              <a:rPr lang="en-GB" sz="1600" dirty="0" smtClean="0"/>
              <a:t>, la </a:t>
            </a:r>
            <a:r>
              <a:rPr lang="en-GB" sz="1600" dirty="0" err="1" smtClean="0"/>
              <a:t>energía</a:t>
            </a:r>
            <a:r>
              <a:rPr lang="en-GB" sz="1600" dirty="0" smtClean="0"/>
              <a:t>, el </a:t>
            </a:r>
            <a:r>
              <a:rPr lang="en-GB" sz="1600" dirty="0" err="1" smtClean="0"/>
              <a:t>interés</a:t>
            </a:r>
            <a:r>
              <a:rPr lang="en-GB" sz="1600" dirty="0" smtClean="0"/>
              <a:t> (</a:t>
            </a:r>
            <a:r>
              <a:rPr lang="en-GB" sz="1600" dirty="0" err="1" smtClean="0"/>
              <a:t>tanto</a:t>
            </a:r>
            <a:r>
              <a:rPr lang="en-GB" sz="1600" dirty="0" smtClean="0"/>
              <a:t> en los </a:t>
            </a:r>
            <a:r>
              <a:rPr lang="en-GB" sz="1600" dirty="0" err="1" smtClean="0"/>
              <a:t>alumnos</a:t>
            </a:r>
            <a:r>
              <a:rPr lang="en-GB" sz="1600" dirty="0" smtClean="0"/>
              <a:t> </a:t>
            </a:r>
            <a:r>
              <a:rPr lang="en-GB" sz="1600" dirty="0" err="1" smtClean="0"/>
              <a:t>como</a:t>
            </a:r>
            <a:r>
              <a:rPr lang="en-GB" sz="1600" dirty="0" smtClean="0"/>
              <a:t> en la </a:t>
            </a:r>
            <a:r>
              <a:rPr lang="en-GB" sz="1600" dirty="0" err="1" smtClean="0"/>
              <a:t>asignatura</a:t>
            </a:r>
            <a:r>
              <a:rPr lang="en-GB" sz="1600" dirty="0" smtClean="0"/>
              <a:t>), el </a:t>
            </a:r>
            <a:r>
              <a:rPr lang="en-GB" sz="1600" dirty="0" err="1" smtClean="0"/>
              <a:t>dinamismo</a:t>
            </a:r>
            <a:r>
              <a:rPr lang="en-GB" sz="1600" dirty="0" smtClean="0"/>
              <a:t> etc.  El </a:t>
            </a:r>
            <a:r>
              <a:rPr lang="en-GB" sz="1600" dirty="0" err="1" smtClean="0"/>
              <a:t>buen</a:t>
            </a:r>
            <a:r>
              <a:rPr lang="en-GB" sz="1600" dirty="0" smtClean="0"/>
              <a:t> </a:t>
            </a:r>
            <a:r>
              <a:rPr lang="en-GB" sz="1600" dirty="0" err="1" smtClean="0"/>
              <a:t>profesor</a:t>
            </a:r>
            <a:r>
              <a:rPr lang="en-GB" sz="1600" dirty="0" smtClean="0"/>
              <a:t> </a:t>
            </a:r>
            <a:r>
              <a:rPr lang="en-GB" sz="1600" dirty="0" err="1" smtClean="0"/>
              <a:t>combina</a:t>
            </a:r>
            <a:r>
              <a:rPr lang="en-GB" sz="1600" dirty="0" smtClean="0"/>
              <a:t> </a:t>
            </a:r>
            <a:r>
              <a:rPr lang="en-GB" sz="1600" dirty="0" err="1" smtClean="0"/>
              <a:t>muchos</a:t>
            </a:r>
            <a:r>
              <a:rPr lang="en-GB" sz="1600" dirty="0" smtClean="0"/>
              <a:t> </a:t>
            </a:r>
            <a:r>
              <a:rPr lang="en-GB" sz="1600" dirty="0" err="1" smtClean="0"/>
              <a:t>elementos</a:t>
            </a:r>
            <a:r>
              <a:rPr lang="en-GB" sz="1600" dirty="0" smtClean="0"/>
              <a:t> </a:t>
            </a:r>
            <a:r>
              <a:rPr lang="en-GB" sz="1600" dirty="0" err="1" smtClean="0"/>
              <a:t>pero</a:t>
            </a:r>
            <a:r>
              <a:rPr lang="en-GB" sz="1600" dirty="0" smtClean="0"/>
              <a:t> la base </a:t>
            </a:r>
            <a:r>
              <a:rPr lang="en-GB" sz="1600" dirty="0" err="1" smtClean="0"/>
              <a:t>es</a:t>
            </a:r>
            <a:r>
              <a:rPr lang="en-GB" sz="1600" dirty="0" smtClean="0"/>
              <a:t> la </a:t>
            </a:r>
            <a:r>
              <a:rPr lang="en-GB" sz="1600" dirty="0" err="1" smtClean="0"/>
              <a:t>disciplina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8 Si la </a:t>
            </a:r>
            <a:r>
              <a:rPr lang="en-GB" sz="1600" dirty="0" err="1" smtClean="0"/>
              <a:t>disciplina</a:t>
            </a:r>
            <a:r>
              <a:rPr lang="en-GB" sz="1600" dirty="0" smtClean="0"/>
              <a:t> y el </a:t>
            </a:r>
            <a:r>
              <a:rPr lang="en-GB" sz="1600" dirty="0" err="1" smtClean="0"/>
              <a:t>orden</a:t>
            </a:r>
            <a:r>
              <a:rPr lang="en-GB" sz="1600" dirty="0" smtClean="0"/>
              <a:t> no </a:t>
            </a:r>
            <a:r>
              <a:rPr lang="en-GB" sz="1600" dirty="0" err="1" smtClean="0"/>
              <a:t>fueran</a:t>
            </a:r>
            <a:r>
              <a:rPr lang="en-GB" sz="1600" dirty="0" smtClean="0"/>
              <a:t> indispensables, no los </a:t>
            </a:r>
            <a:r>
              <a:rPr lang="en-GB" sz="1600" dirty="0" err="1" smtClean="0"/>
              <a:t>darían</a:t>
            </a:r>
            <a:r>
              <a:rPr lang="en-GB" sz="1600" dirty="0" smtClean="0"/>
              <a:t> en los </a:t>
            </a:r>
            <a:r>
              <a:rPr lang="en-GB" sz="1600" dirty="0" err="1" smtClean="0"/>
              <a:t>cursos</a:t>
            </a:r>
            <a:r>
              <a:rPr lang="en-GB" sz="1600" dirty="0" smtClean="0"/>
              <a:t> de </a:t>
            </a:r>
            <a:r>
              <a:rPr lang="en-GB" sz="1600" dirty="0" err="1" smtClean="0"/>
              <a:t>formación</a:t>
            </a:r>
            <a:r>
              <a:rPr lang="en-GB" sz="1600" dirty="0" smtClean="0"/>
              <a:t> </a:t>
            </a:r>
            <a:r>
              <a:rPr lang="en-GB" sz="1600" dirty="0" err="1" smtClean="0"/>
              <a:t>profesional</a:t>
            </a:r>
            <a:r>
              <a:rPr lang="en-GB" sz="1600" dirty="0" smtClean="0"/>
              <a:t>  </a:t>
            </a:r>
            <a:r>
              <a:rPr lang="en-GB" sz="1600" dirty="0" err="1" smtClean="0"/>
              <a:t>para</a:t>
            </a:r>
            <a:r>
              <a:rPr lang="en-GB" sz="1600" dirty="0" smtClean="0"/>
              <a:t> los </a:t>
            </a:r>
            <a:r>
              <a:rPr lang="en-GB" sz="1600" dirty="0" err="1" smtClean="0"/>
              <a:t>profes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4788024" y="548680"/>
            <a:ext cx="41764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/>
              <a:t>1  Los profes que son demasiado estrictos reprimen/limitan el pensamiento creativo.</a:t>
            </a:r>
            <a:br>
              <a:rPr lang="es-ES" sz="1600" dirty="0" smtClean="0"/>
            </a:br>
            <a:r>
              <a:rPr lang="es-ES" sz="1600" dirty="0" smtClean="0"/>
              <a:t>2 Las conversaciones entre alumnos también son importantes para el intercambio de ideas y para el aprendizaje.</a:t>
            </a:r>
            <a:br>
              <a:rPr lang="es-ES" sz="1600" dirty="0" smtClean="0"/>
            </a:br>
            <a:r>
              <a:rPr lang="es-ES" sz="1600" dirty="0" smtClean="0"/>
              <a:t>3 Los profesores que animan son los mejores. 4  Cuando </a:t>
            </a:r>
            <a:r>
              <a:rPr lang="es-ES" sz="1600" dirty="0"/>
              <a:t>los profesores son capaces de reír en clase con nosotros entonces aprendemos más rápido y con más ganas. </a:t>
            </a:r>
            <a:endParaRPr lang="es-ES" sz="1600" dirty="0" smtClean="0"/>
          </a:p>
          <a:p>
            <a:r>
              <a:rPr lang="en-GB" sz="1600" dirty="0" smtClean="0"/>
              <a:t>4  Los </a:t>
            </a:r>
            <a:r>
              <a:rPr lang="en-GB" sz="1600" dirty="0" err="1" smtClean="0"/>
              <a:t>profes</a:t>
            </a:r>
            <a:r>
              <a:rPr lang="en-GB" sz="1600" dirty="0" smtClean="0"/>
              <a:t> </a:t>
            </a:r>
            <a:r>
              <a:rPr lang="en-GB" sz="1600" dirty="0" err="1" smtClean="0"/>
              <a:t>entusiastas</a:t>
            </a:r>
            <a:r>
              <a:rPr lang="en-GB" sz="1600" dirty="0" smtClean="0"/>
              <a:t> son los </a:t>
            </a:r>
            <a:r>
              <a:rPr lang="en-GB" sz="1600" dirty="0" err="1" smtClean="0"/>
              <a:t>mejores</a:t>
            </a:r>
            <a:r>
              <a:rPr lang="en-GB" sz="1600" dirty="0" smtClean="0"/>
              <a:t>.  </a:t>
            </a:r>
            <a:br>
              <a:rPr lang="en-GB" sz="1600" dirty="0" smtClean="0"/>
            </a:br>
            <a:r>
              <a:rPr lang="en-GB" sz="1600" dirty="0" smtClean="0"/>
              <a:t>5 Lo </a:t>
            </a:r>
            <a:r>
              <a:rPr lang="en-GB" sz="1600" dirty="0" err="1" smtClean="0"/>
              <a:t>que</a:t>
            </a:r>
            <a:r>
              <a:rPr lang="en-GB" sz="1600" dirty="0" smtClean="0"/>
              <a:t> </a:t>
            </a:r>
            <a:r>
              <a:rPr lang="en-GB" sz="1600" dirty="0" err="1" smtClean="0"/>
              <a:t>es</a:t>
            </a:r>
            <a:r>
              <a:rPr lang="en-GB" sz="1600" dirty="0" smtClean="0"/>
              <a:t> </a:t>
            </a:r>
            <a:r>
              <a:rPr lang="en-GB" sz="1600" dirty="0" err="1" smtClean="0"/>
              <a:t>esencial</a:t>
            </a:r>
            <a:r>
              <a:rPr lang="en-GB" sz="1600" dirty="0" smtClean="0"/>
              <a:t> </a:t>
            </a:r>
            <a:r>
              <a:rPr lang="en-GB" sz="1600" dirty="0" err="1" smtClean="0"/>
              <a:t>es</a:t>
            </a:r>
            <a:r>
              <a:rPr lang="en-GB" sz="1600" dirty="0" smtClean="0"/>
              <a:t> un </a:t>
            </a:r>
            <a:r>
              <a:rPr lang="en-GB" sz="1600" dirty="0" err="1" smtClean="0"/>
              <a:t>contacto</a:t>
            </a:r>
            <a:r>
              <a:rPr lang="en-GB" sz="1600" dirty="0" smtClean="0"/>
              <a:t> </a:t>
            </a:r>
            <a:r>
              <a:rPr lang="en-GB" sz="1600" dirty="0" err="1" smtClean="0"/>
              <a:t>directo</a:t>
            </a:r>
            <a:r>
              <a:rPr lang="en-GB" sz="1600" dirty="0" smtClean="0"/>
              <a:t> con el </a:t>
            </a:r>
            <a:r>
              <a:rPr lang="en-GB" sz="1600" dirty="0" err="1" smtClean="0"/>
              <a:t>profesor</a:t>
            </a:r>
            <a:r>
              <a:rPr lang="en-GB" sz="1600" dirty="0" smtClean="0"/>
              <a:t>.  </a:t>
            </a:r>
            <a:br>
              <a:rPr lang="en-GB" sz="1600" dirty="0" smtClean="0"/>
            </a:br>
            <a:r>
              <a:rPr lang="en-GB" sz="1600" dirty="0" smtClean="0"/>
              <a:t>6 Para </a:t>
            </a:r>
            <a:r>
              <a:rPr lang="en-GB" sz="1600" dirty="0" err="1" smtClean="0"/>
              <a:t>crear</a:t>
            </a:r>
            <a:r>
              <a:rPr lang="en-GB" sz="1600" dirty="0" smtClean="0"/>
              <a:t> un </a:t>
            </a:r>
            <a:r>
              <a:rPr lang="en-GB" sz="1600" dirty="0" err="1" smtClean="0"/>
              <a:t>ambiente</a:t>
            </a:r>
            <a:r>
              <a:rPr lang="en-GB" sz="1600" dirty="0" smtClean="0"/>
              <a:t> </a:t>
            </a:r>
            <a:r>
              <a:rPr lang="en-GB" sz="1600" dirty="0" err="1" smtClean="0"/>
              <a:t>dinámico</a:t>
            </a:r>
            <a:r>
              <a:rPr lang="en-GB" sz="1600" dirty="0" smtClean="0"/>
              <a:t> </a:t>
            </a:r>
            <a:r>
              <a:rPr lang="en-GB" sz="1600" dirty="0" err="1" smtClean="0"/>
              <a:t>hace</a:t>
            </a:r>
            <a:r>
              <a:rPr lang="en-GB" sz="1600" dirty="0" smtClean="0"/>
              <a:t> </a:t>
            </a:r>
            <a:r>
              <a:rPr lang="en-GB" sz="1600" dirty="0" err="1" smtClean="0"/>
              <a:t>falta</a:t>
            </a:r>
            <a:r>
              <a:rPr lang="en-GB" sz="1600" dirty="0" smtClean="0"/>
              <a:t> un </a:t>
            </a:r>
            <a:r>
              <a:rPr lang="en-GB" sz="1600" dirty="0" err="1" smtClean="0"/>
              <a:t>profe</a:t>
            </a:r>
            <a:r>
              <a:rPr lang="en-GB" sz="1600" dirty="0" smtClean="0"/>
              <a:t> al </a:t>
            </a:r>
            <a:r>
              <a:rPr lang="en-GB" sz="1600" dirty="0" err="1" smtClean="0"/>
              <a:t>cual</a:t>
            </a:r>
            <a:r>
              <a:rPr lang="en-GB" sz="1600" dirty="0" smtClean="0"/>
              <a:t> le </a:t>
            </a:r>
            <a:r>
              <a:rPr lang="en-GB" sz="1600" dirty="0" err="1" smtClean="0"/>
              <a:t>guste</a:t>
            </a:r>
            <a:r>
              <a:rPr lang="en-GB" sz="1600" dirty="0" smtClean="0"/>
              <a:t> la </a:t>
            </a:r>
            <a:r>
              <a:rPr lang="en-GB" sz="1600" dirty="0" err="1" smtClean="0"/>
              <a:t>interacción</a:t>
            </a:r>
            <a:r>
              <a:rPr lang="en-GB" sz="1600" dirty="0" smtClean="0"/>
              <a:t> con los </a:t>
            </a:r>
            <a:r>
              <a:rPr lang="en-GB" sz="1600" dirty="0" err="1" smtClean="0"/>
              <a:t>alumnos</a:t>
            </a:r>
            <a:r>
              <a:rPr lang="en-GB" sz="1600" dirty="0" smtClean="0"/>
              <a:t>. No </a:t>
            </a:r>
            <a:r>
              <a:rPr lang="en-GB" sz="1600" dirty="0" err="1" smtClean="0"/>
              <a:t>es</a:t>
            </a:r>
            <a:r>
              <a:rPr lang="en-GB" sz="1600" dirty="0" smtClean="0"/>
              <a:t> compatible con un </a:t>
            </a:r>
            <a:r>
              <a:rPr lang="en-GB" sz="1600" dirty="0" err="1" smtClean="0"/>
              <a:t>profe</a:t>
            </a:r>
            <a:r>
              <a:rPr lang="en-GB" sz="1600" dirty="0" smtClean="0"/>
              <a:t> </a:t>
            </a:r>
            <a:r>
              <a:rPr lang="en-GB" sz="1600" dirty="0" err="1" smtClean="0"/>
              <a:t>demasiado</a:t>
            </a:r>
            <a:r>
              <a:rPr lang="en-GB" sz="1600" dirty="0" smtClean="0"/>
              <a:t> </a:t>
            </a:r>
            <a:r>
              <a:rPr lang="en-GB" sz="1600" dirty="0" err="1" smtClean="0"/>
              <a:t>severo</a:t>
            </a:r>
            <a:r>
              <a:rPr lang="en-GB" sz="1600" dirty="0" smtClean="0"/>
              <a:t>.</a:t>
            </a:r>
            <a:r>
              <a:rPr lang="es-ES" sz="1600" dirty="0" smtClean="0"/>
              <a:t> </a:t>
            </a:r>
          </a:p>
          <a:p>
            <a:r>
              <a:rPr lang="en-GB" sz="1600" dirty="0" smtClean="0"/>
              <a:t>7 Para </a:t>
            </a:r>
            <a:r>
              <a:rPr lang="en-GB" sz="1600" dirty="0" err="1" smtClean="0"/>
              <a:t>mí</a:t>
            </a:r>
            <a:r>
              <a:rPr lang="en-GB" sz="1600" dirty="0" smtClean="0"/>
              <a:t> un </a:t>
            </a:r>
            <a:r>
              <a:rPr lang="en-GB" sz="1600" dirty="0" err="1" smtClean="0"/>
              <a:t>profesor</a:t>
            </a:r>
            <a:r>
              <a:rPr lang="en-GB" sz="1600" dirty="0" smtClean="0"/>
              <a:t> </a:t>
            </a:r>
            <a:r>
              <a:rPr lang="en-GB" sz="1600" dirty="0" err="1" smtClean="0"/>
              <a:t>estricto</a:t>
            </a:r>
            <a:r>
              <a:rPr lang="en-GB" sz="1600" dirty="0" smtClean="0"/>
              <a:t> </a:t>
            </a:r>
            <a:r>
              <a:rPr lang="en-GB" sz="1600" dirty="0" err="1" smtClean="0"/>
              <a:t>es</a:t>
            </a:r>
            <a:r>
              <a:rPr lang="en-GB" sz="1600" dirty="0" smtClean="0"/>
              <a:t> un </a:t>
            </a:r>
            <a:r>
              <a:rPr lang="en-GB" sz="1600" dirty="0" err="1" smtClean="0"/>
              <a:t>profesor</a:t>
            </a:r>
            <a:r>
              <a:rPr lang="en-GB" sz="1600" dirty="0" smtClean="0"/>
              <a:t> </a:t>
            </a:r>
            <a:r>
              <a:rPr lang="en-GB" sz="1600" dirty="0" err="1" smtClean="0"/>
              <a:t>que</a:t>
            </a:r>
            <a:r>
              <a:rPr lang="en-GB" sz="1600" dirty="0" smtClean="0"/>
              <a:t> </a:t>
            </a:r>
            <a:r>
              <a:rPr lang="en-GB" sz="1600" dirty="0" err="1" smtClean="0"/>
              <a:t>tiene</a:t>
            </a:r>
            <a:r>
              <a:rPr lang="en-GB" sz="1600" dirty="0" smtClean="0"/>
              <a:t> </a:t>
            </a:r>
            <a:r>
              <a:rPr lang="en-GB" sz="1600" dirty="0" err="1" smtClean="0"/>
              <a:t>miedo</a:t>
            </a:r>
            <a:r>
              <a:rPr lang="en-GB" sz="1600" dirty="0" smtClean="0"/>
              <a:t> a los </a:t>
            </a:r>
            <a:r>
              <a:rPr lang="en-GB" sz="1600" dirty="0" err="1" smtClean="0"/>
              <a:t>alumnos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8 Para </a:t>
            </a:r>
            <a:r>
              <a:rPr lang="en-GB" sz="1600" dirty="0" err="1" smtClean="0"/>
              <a:t>aprender</a:t>
            </a:r>
            <a:r>
              <a:rPr lang="en-GB" sz="1600" dirty="0" smtClean="0"/>
              <a:t> </a:t>
            </a:r>
            <a:r>
              <a:rPr lang="en-GB" sz="1600" dirty="0" err="1" smtClean="0"/>
              <a:t>bien</a:t>
            </a:r>
            <a:r>
              <a:rPr lang="en-GB" sz="1600" dirty="0" smtClean="0"/>
              <a:t>, hay </a:t>
            </a:r>
            <a:r>
              <a:rPr lang="en-GB" sz="1600" dirty="0" err="1" smtClean="0"/>
              <a:t>que</a:t>
            </a:r>
            <a:r>
              <a:rPr lang="en-GB" sz="1600" dirty="0" smtClean="0"/>
              <a:t> </a:t>
            </a:r>
            <a:r>
              <a:rPr lang="en-GB" sz="1600" dirty="0" err="1" smtClean="0"/>
              <a:t>sentirse</a:t>
            </a:r>
            <a:r>
              <a:rPr lang="en-GB" sz="1600" dirty="0" smtClean="0"/>
              <a:t> </a:t>
            </a:r>
            <a:r>
              <a:rPr lang="en-GB" sz="1600" dirty="0" err="1" smtClean="0"/>
              <a:t>relajado</a:t>
            </a:r>
            <a:r>
              <a:rPr lang="en-GB" sz="1600" dirty="0" smtClean="0"/>
              <a:t> en la </a:t>
            </a:r>
            <a:r>
              <a:rPr lang="en-GB" sz="1600" dirty="0" err="1" smtClean="0"/>
              <a:t>clase</a:t>
            </a:r>
            <a:r>
              <a:rPr lang="en-GB" sz="1600" dirty="0" smtClean="0"/>
              <a:t>.  Los </a:t>
            </a:r>
            <a:r>
              <a:rPr lang="en-GB" sz="1600" dirty="0" err="1" smtClean="0"/>
              <a:t>profes</a:t>
            </a:r>
            <a:r>
              <a:rPr lang="en-GB" sz="1600" dirty="0" smtClean="0"/>
              <a:t> </a:t>
            </a:r>
            <a:r>
              <a:rPr lang="en-GB" sz="1600" dirty="0" err="1" smtClean="0"/>
              <a:t>estrictos</a:t>
            </a:r>
            <a:r>
              <a:rPr lang="en-GB" sz="1600" dirty="0" smtClean="0"/>
              <a:t> </a:t>
            </a:r>
            <a:r>
              <a:rPr lang="en-GB" sz="1600" dirty="0" err="1" smtClean="0"/>
              <a:t>nos</a:t>
            </a:r>
            <a:r>
              <a:rPr lang="en-GB" sz="1600" dirty="0" smtClean="0"/>
              <a:t> </a:t>
            </a:r>
            <a:r>
              <a:rPr lang="en-GB" sz="1600" dirty="0" err="1" smtClean="0"/>
              <a:t>ponen</a:t>
            </a:r>
            <a:r>
              <a:rPr lang="en-GB" sz="1600" dirty="0" smtClean="0"/>
              <a:t> </a:t>
            </a:r>
            <a:r>
              <a:rPr lang="en-GB" sz="1600" dirty="0" err="1" smtClean="0"/>
              <a:t>nerviosos</a:t>
            </a:r>
            <a:r>
              <a:rPr lang="en-GB" sz="1600" dirty="0" smtClean="0"/>
              <a:t> y no </a:t>
            </a:r>
            <a:r>
              <a:rPr lang="en-GB" sz="1600" dirty="0" err="1" smtClean="0"/>
              <a:t>podemos</a:t>
            </a:r>
            <a:r>
              <a:rPr lang="en-GB" sz="1600" dirty="0" smtClean="0"/>
              <a:t> </a:t>
            </a:r>
            <a:r>
              <a:rPr lang="en-GB" sz="1600" dirty="0" err="1" smtClean="0"/>
              <a:t>pensar</a:t>
            </a:r>
            <a:r>
              <a:rPr lang="en-GB" sz="1600" dirty="0" smtClean="0"/>
              <a:t> </a:t>
            </a:r>
            <a:r>
              <a:rPr lang="en-GB" sz="1600" dirty="0" err="1" smtClean="0"/>
              <a:t>bien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9  Los </a:t>
            </a:r>
            <a:r>
              <a:rPr lang="en-GB" sz="1600" dirty="0" err="1" smtClean="0"/>
              <a:t>profes</a:t>
            </a:r>
            <a:r>
              <a:rPr lang="en-GB" sz="1600" dirty="0" smtClean="0"/>
              <a:t> </a:t>
            </a:r>
            <a:r>
              <a:rPr lang="en-GB" sz="1600" dirty="0" err="1" smtClean="0"/>
              <a:t>estrictos</a:t>
            </a:r>
            <a:r>
              <a:rPr lang="en-GB" sz="1600" dirty="0" smtClean="0"/>
              <a:t> </a:t>
            </a:r>
            <a:r>
              <a:rPr lang="en-GB" sz="1600" dirty="0" err="1" smtClean="0"/>
              <a:t>suelen</a:t>
            </a:r>
            <a:r>
              <a:rPr lang="en-GB" sz="1600" dirty="0" smtClean="0"/>
              <a:t> </a:t>
            </a:r>
            <a:r>
              <a:rPr lang="en-GB" sz="1600" dirty="0" err="1" smtClean="0"/>
              <a:t>dictar</a:t>
            </a:r>
            <a:r>
              <a:rPr lang="en-GB" sz="1600" dirty="0" smtClean="0"/>
              <a:t> en </a:t>
            </a:r>
            <a:r>
              <a:rPr lang="en-GB" sz="1600" dirty="0" err="1" smtClean="0"/>
              <a:t>vez</a:t>
            </a:r>
            <a:r>
              <a:rPr lang="en-GB" sz="1600" dirty="0" smtClean="0"/>
              <a:t> de </a:t>
            </a:r>
            <a:r>
              <a:rPr lang="en-GB" sz="1600" dirty="0" err="1" smtClean="0"/>
              <a:t>relacionarse</a:t>
            </a:r>
            <a:r>
              <a:rPr lang="en-GB" sz="1600" dirty="0" smtClean="0"/>
              <a:t> con los </a:t>
            </a:r>
            <a:r>
              <a:rPr lang="en-GB" sz="1600" dirty="0" err="1" smtClean="0"/>
              <a:t>alumnos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10 La </a:t>
            </a:r>
            <a:r>
              <a:rPr lang="en-GB" sz="1600" dirty="0" err="1" smtClean="0"/>
              <a:t>severidad</a:t>
            </a:r>
            <a:r>
              <a:rPr lang="en-GB" sz="1600" dirty="0" smtClean="0"/>
              <a:t> de los </a:t>
            </a:r>
            <a:r>
              <a:rPr lang="en-GB" sz="1600" dirty="0" err="1" smtClean="0"/>
              <a:t>profes</a:t>
            </a:r>
            <a:r>
              <a:rPr lang="en-GB" sz="1600" dirty="0" smtClean="0"/>
              <a:t> </a:t>
            </a:r>
            <a:r>
              <a:rPr lang="en-GB" sz="1600" dirty="0" err="1" smtClean="0"/>
              <a:t>estrictos</a:t>
            </a:r>
            <a:r>
              <a:rPr lang="en-GB" sz="1600" dirty="0" smtClean="0"/>
              <a:t> </a:t>
            </a:r>
            <a:r>
              <a:rPr lang="en-GB" sz="1600" dirty="0" err="1" smtClean="0"/>
              <a:t>crea</a:t>
            </a:r>
            <a:r>
              <a:rPr lang="en-GB" sz="1600" dirty="0" smtClean="0"/>
              <a:t> un </a:t>
            </a:r>
            <a:r>
              <a:rPr lang="en-GB" sz="1600" dirty="0" err="1" smtClean="0"/>
              <a:t>ambiente</a:t>
            </a:r>
            <a:r>
              <a:rPr lang="en-GB" sz="1600" dirty="0" smtClean="0"/>
              <a:t> </a:t>
            </a:r>
            <a:r>
              <a:rPr lang="en-GB" sz="1600" dirty="0" err="1" smtClean="0"/>
              <a:t>negativo</a:t>
            </a:r>
            <a:r>
              <a:rPr lang="en-GB" sz="1600" dirty="0" smtClean="0"/>
              <a:t> en la </a:t>
            </a:r>
            <a:r>
              <a:rPr lang="en-GB" sz="1600" dirty="0" err="1" smtClean="0"/>
              <a:t>clase</a:t>
            </a:r>
            <a:r>
              <a:rPr lang="en-GB" sz="16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7161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"/>
          <a:stretch/>
        </p:blipFill>
        <p:spPr>
          <a:xfrm>
            <a:off x="251520" y="188640"/>
            <a:ext cx="8784976" cy="685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11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00050" y="3501008"/>
            <a:ext cx="4953000" cy="76944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En mi </a:t>
            </a:r>
            <a:r>
              <a:rPr lang="en-GB" sz="4400" b="1" noProof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opinión</a:t>
            </a: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6019800" y="2636912"/>
            <a:ext cx="2895600" cy="1191794"/>
          </a:xfrm>
          <a:prstGeom prst="wedgeEllipseCallout">
            <a:avLst>
              <a:gd name="adj1" fmla="val -60963"/>
              <a:gd name="adj2" fmla="val -39167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¡ni hablar!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276600" y="548680"/>
            <a:ext cx="2438400" cy="1430153"/>
          </a:xfrm>
          <a:prstGeom prst="wedgeRoundRectCallout">
            <a:avLst>
              <a:gd name="adj1" fmla="val -27979"/>
              <a:gd name="adj2" fmla="val 93725"/>
              <a:gd name="adj3" fmla="val 16667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Tienes toda la razón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381000" y="4941168"/>
            <a:ext cx="2819400" cy="1787691"/>
          </a:xfrm>
          <a:prstGeom prst="wedgeRoundRectCallout">
            <a:avLst>
              <a:gd name="adj1" fmla="val 38796"/>
              <a:gd name="adj2" fmla="val -69861"/>
              <a:gd name="adj3" fmla="val 16667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Estoy totalmente de acuerdo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6038800" y="620688"/>
            <a:ext cx="2876600" cy="1787297"/>
          </a:xfrm>
          <a:prstGeom prst="wedgeEllipseCallout">
            <a:avLst>
              <a:gd name="adj1" fmla="val -61174"/>
              <a:gd name="adj2" fmla="val 52684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ero no es </a:t>
            </a:r>
            <a:r>
              <a:rPr lang="en-GB" sz="3200" noProof="1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verdad..</a:t>
            </a:r>
            <a:endParaRPr lang="en-GB" sz="3200" noProof="1">
              <a:solidFill>
                <a:srgbClr val="FFFF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715000" y="4159931"/>
            <a:ext cx="3124200" cy="1486273"/>
          </a:xfrm>
          <a:prstGeom prst="wedgeEllipseCallout">
            <a:avLst>
              <a:gd name="adj1" fmla="val -52589"/>
              <a:gd name="adj2" fmla="val -103884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¡En absoluto!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81000" y="1802656"/>
            <a:ext cx="2762200" cy="1668512"/>
          </a:xfrm>
          <a:prstGeom prst="cloudCallout">
            <a:avLst>
              <a:gd name="adj1" fmla="val 68045"/>
              <a:gd name="adj2" fmla="val 41258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Has </a:t>
            </a:r>
            <a:r>
              <a:rPr lang="en-GB" sz="2400" dirty="0" err="1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dicho</a:t>
            </a:r>
            <a:r>
              <a:rPr lang="en-GB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que</a:t>
            </a:r>
            <a:r>
              <a:rPr lang="en-GB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….</a:t>
            </a:r>
            <a:r>
              <a:rPr lang="en-GB" sz="2400" dirty="0" err="1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pero</a:t>
            </a:r>
            <a:endParaRPr lang="en-GB" sz="2400" noProof="1">
              <a:solidFill>
                <a:srgbClr val="FFFF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3543300" y="4903068"/>
            <a:ext cx="2743200" cy="1710680"/>
          </a:xfrm>
          <a:prstGeom prst="cloudCallout">
            <a:avLst>
              <a:gd name="adj1" fmla="val -51389"/>
              <a:gd name="adj2" fmla="val -61407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3200" noProof="1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Bueno, depende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79512" y="145539"/>
            <a:ext cx="2438400" cy="1430153"/>
          </a:xfrm>
          <a:prstGeom prst="wedgeRoundRectCallout">
            <a:avLst>
              <a:gd name="adj1" fmla="val 67348"/>
              <a:gd name="adj2" fmla="val 36361"/>
              <a:gd name="adj3" fmla="val 16667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2800" noProof="1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Si te entiendo bien, piensas que..</a:t>
            </a:r>
            <a:endParaRPr lang="en-GB" sz="2800" noProof="1">
              <a:solidFill>
                <a:srgbClr val="FFFF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81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3" grpId="0" animBg="1" autoUpdateAnimBg="0"/>
      <p:bldP spid="2054" grpId="0" animBg="1" autoUpdateAnimBg="0"/>
      <p:bldP spid="2055" grpId="0" animBg="1" autoUpdateAnimBg="0"/>
      <p:bldP spid="2056" grpId="0" animBg="1" autoUpdateAnimBg="0"/>
      <p:bldP spid="2057" grpId="0" animBg="1" autoUpdateAnimBg="0"/>
      <p:bldP spid="2058" grpId="0" animBg="1" autoUpdateAnimBg="0"/>
      <p:bldP spid="10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126</Words>
  <Application>Microsoft Office PowerPoint</Application>
  <PresentationFormat>On-screen Show (4:3)</PresentationFormat>
  <Paragraphs>27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Rachel Hawkes</cp:lastModifiedBy>
  <cp:revision>6</cp:revision>
  <dcterms:created xsi:type="dcterms:W3CDTF">2012-01-11T05:52:26Z</dcterms:created>
  <dcterms:modified xsi:type="dcterms:W3CDTF">2012-01-21T10:28:52Z</dcterms:modified>
</cp:coreProperties>
</file>