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4" r:id="rId16"/>
    <p:sldId id="275" r:id="rId17"/>
    <p:sldId id="278" r:id="rId18"/>
    <p:sldId id="276" r:id="rId19"/>
    <p:sldId id="271" r:id="rId20"/>
    <p:sldId id="272" r:id="rId21"/>
    <p:sldId id="273" r:id="rId22"/>
    <p:sldId id="277"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43" autoAdjust="0"/>
  </p:normalViewPr>
  <p:slideViewPr>
    <p:cSldViewPr>
      <p:cViewPr varScale="1">
        <p:scale>
          <a:sx n="82" d="100"/>
          <a:sy n="82" d="100"/>
        </p:scale>
        <p:origin x="-245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0C1397-AB99-47AC-BD67-523A3D17753E}" type="datetimeFigureOut">
              <a:rPr lang="fr-FR" smtClean="0"/>
              <a:t>25/08/2012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7F5EA-65B6-422E-BE0B-FFB8BDDC6374}" type="slidenum">
              <a:rPr lang="fr-FR" smtClean="0"/>
              <a:t>‹#›</a:t>
            </a:fld>
            <a:endParaRPr lang="fr-FR"/>
          </a:p>
        </p:txBody>
      </p:sp>
    </p:spTree>
    <p:extLst>
      <p:ext uri="{BB962C8B-B14F-4D97-AF65-F5344CB8AC3E}">
        <p14:creationId xmlns:p14="http://schemas.microsoft.com/office/powerpoint/2010/main" val="148877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Scan from my 1978 Buenos Aires </a:t>
            </a:r>
            <a:r>
              <a:rPr lang="en-GB" dirty="0" err="1" smtClean="0"/>
              <a:t>Losada</a:t>
            </a:r>
            <a:r>
              <a:rPr lang="en-GB" dirty="0" smtClean="0"/>
              <a:t> edition of </a:t>
            </a:r>
            <a:r>
              <a:rPr lang="en-GB" dirty="0" err="1" smtClean="0"/>
              <a:t>Bodas</a:t>
            </a:r>
            <a:r>
              <a:rPr lang="en-GB" dirty="0" smtClean="0"/>
              <a:t> de Sangre</a:t>
            </a:r>
            <a:r>
              <a:rPr lang="en-GB" dirty="0" smtClean="0"/>
              <a:t>.</a:t>
            </a:r>
            <a:br>
              <a:rPr lang="en-GB" dirty="0" smtClean="0"/>
            </a:br>
            <a:r>
              <a:rPr lang="en-GB" dirty="0" smtClean="0"/>
              <a:t/>
            </a:r>
            <a:br>
              <a:rPr lang="en-GB" dirty="0" smtClean="0"/>
            </a:br>
            <a:r>
              <a:rPr lang="en-GB" dirty="0" smtClean="0"/>
              <a:t>Page references from </a:t>
            </a:r>
            <a:r>
              <a:rPr lang="en-GB" dirty="0" err="1" smtClean="0"/>
              <a:t>H.Ramsden</a:t>
            </a:r>
            <a:r>
              <a:rPr lang="en-GB" dirty="0" smtClean="0"/>
              <a:t> edition of </a:t>
            </a:r>
            <a:r>
              <a:rPr lang="en-GB" dirty="0" err="1" smtClean="0"/>
              <a:t>Bodas</a:t>
            </a:r>
            <a:r>
              <a:rPr lang="en-GB" dirty="0" smtClean="0"/>
              <a:t> de Sangre – Manchester University</a:t>
            </a:r>
            <a:r>
              <a:rPr lang="en-GB" baseline="0" dirty="0" smtClean="0"/>
              <a:t> Press 1980</a:t>
            </a:r>
            <a:endParaRPr lang="fr-FR" dirty="0"/>
          </a:p>
        </p:txBody>
      </p:sp>
      <p:sp>
        <p:nvSpPr>
          <p:cNvPr id="4" name="Slide Number Placeholder 3"/>
          <p:cNvSpPr>
            <a:spLocks noGrp="1"/>
          </p:cNvSpPr>
          <p:nvPr>
            <p:ph type="sldNum" sz="quarter" idx="10"/>
          </p:nvPr>
        </p:nvSpPr>
        <p:spPr/>
        <p:txBody>
          <a:bodyPr/>
          <a:lstStyle/>
          <a:p>
            <a:fld id="{20F3A133-8839-4867-ABCD-877A21114E38}" type="slidenum">
              <a:rPr lang="fr-FR" smtClean="0"/>
              <a:t>1</a:t>
            </a:fld>
            <a:endParaRPr lang="fr-FR"/>
          </a:p>
        </p:txBody>
      </p:sp>
    </p:spTree>
    <p:extLst>
      <p:ext uri="{BB962C8B-B14F-4D97-AF65-F5344CB8AC3E}">
        <p14:creationId xmlns:p14="http://schemas.microsoft.com/office/powerpoint/2010/main" val="136518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kern="1200" dirty="0" err="1" smtClean="0">
                <a:solidFill>
                  <a:schemeClr val="tx1"/>
                </a:solidFill>
                <a:effectLst/>
                <a:latin typeface="+mn-lt"/>
                <a:ea typeface="+mn-ea"/>
                <a:cs typeface="+mn-cs"/>
              </a:rPr>
              <a:t>Students</a:t>
            </a:r>
            <a:r>
              <a:rPr lang="es-ES_tradnl" sz="1200" b="1" kern="1200" dirty="0" smtClean="0">
                <a:solidFill>
                  <a:schemeClr val="tx1"/>
                </a:solidFill>
                <a:effectLst/>
                <a:latin typeface="+mn-lt"/>
                <a:ea typeface="+mn-ea"/>
                <a:cs typeface="+mn-cs"/>
              </a:rPr>
              <a:t> match </a:t>
            </a:r>
            <a:r>
              <a:rPr lang="es-ES_tradnl" sz="1200" b="1" kern="1200" dirty="0" err="1" smtClean="0">
                <a:solidFill>
                  <a:schemeClr val="tx1"/>
                </a:solidFill>
                <a:effectLst/>
                <a:latin typeface="+mn-lt"/>
                <a:ea typeface="+mn-ea"/>
                <a:cs typeface="+mn-cs"/>
              </a:rPr>
              <a:t>the</a:t>
            </a:r>
            <a:r>
              <a:rPr lang="es-ES_tradnl" sz="1200" b="1" kern="1200" dirty="0" smtClean="0">
                <a:solidFill>
                  <a:schemeClr val="tx1"/>
                </a:solidFill>
                <a:effectLst/>
                <a:latin typeface="+mn-lt"/>
                <a:ea typeface="+mn-ea"/>
                <a:cs typeface="+mn-cs"/>
              </a:rPr>
              <a:t> </a:t>
            </a:r>
            <a:r>
              <a:rPr lang="es-ES_tradnl" sz="1200" b="1" kern="1200" dirty="0" err="1" smtClean="0">
                <a:solidFill>
                  <a:schemeClr val="tx1"/>
                </a:solidFill>
                <a:effectLst/>
                <a:latin typeface="+mn-lt"/>
                <a:ea typeface="+mn-ea"/>
                <a:cs typeface="+mn-cs"/>
              </a:rPr>
              <a:t>image</a:t>
            </a:r>
            <a:r>
              <a:rPr lang="es-ES_tradnl" sz="1200" b="1" kern="1200" dirty="0" smtClean="0">
                <a:solidFill>
                  <a:schemeClr val="tx1"/>
                </a:solidFill>
                <a:effectLst/>
                <a:latin typeface="+mn-lt"/>
                <a:ea typeface="+mn-ea"/>
                <a:cs typeface="+mn-cs"/>
              </a:rPr>
              <a:t> </a:t>
            </a:r>
            <a:r>
              <a:rPr lang="es-ES_tradnl" sz="1200" b="1" kern="1200" dirty="0" err="1" smtClean="0">
                <a:solidFill>
                  <a:schemeClr val="tx1"/>
                </a:solidFill>
                <a:effectLst/>
                <a:latin typeface="+mn-lt"/>
                <a:ea typeface="+mn-ea"/>
                <a:cs typeface="+mn-cs"/>
              </a:rPr>
              <a:t>to</a:t>
            </a:r>
            <a:r>
              <a:rPr lang="es-ES_tradnl" sz="1200" b="1" kern="1200" dirty="0" smtClean="0">
                <a:solidFill>
                  <a:schemeClr val="tx1"/>
                </a:solidFill>
                <a:effectLst/>
                <a:latin typeface="+mn-lt"/>
                <a:ea typeface="+mn-ea"/>
                <a:cs typeface="+mn-cs"/>
              </a:rPr>
              <a:t> </a:t>
            </a:r>
            <a:r>
              <a:rPr lang="es-ES_tradnl" sz="1200" b="1" kern="1200" dirty="0" err="1" smtClean="0">
                <a:solidFill>
                  <a:schemeClr val="tx1"/>
                </a:solidFill>
                <a:effectLst/>
                <a:latin typeface="+mn-lt"/>
                <a:ea typeface="+mn-ea"/>
                <a:cs typeface="+mn-cs"/>
              </a:rPr>
              <a:t>the</a:t>
            </a:r>
            <a:r>
              <a:rPr lang="es-ES_tradnl" sz="1200" b="1" kern="1200" dirty="0" smtClean="0">
                <a:solidFill>
                  <a:schemeClr val="tx1"/>
                </a:solidFill>
                <a:effectLst/>
                <a:latin typeface="+mn-lt"/>
                <a:ea typeface="+mn-ea"/>
                <a:cs typeface="+mn-cs"/>
              </a:rPr>
              <a:t> descriptor.  Text</a:t>
            </a:r>
            <a:r>
              <a:rPr lang="es-ES_tradnl" sz="1200" b="1" kern="1200" baseline="0" dirty="0" smtClean="0">
                <a:solidFill>
                  <a:schemeClr val="tx1"/>
                </a:solidFill>
                <a:effectLst/>
                <a:latin typeface="+mn-lt"/>
                <a:ea typeface="+mn-ea"/>
                <a:cs typeface="+mn-cs"/>
              </a:rPr>
              <a:t> </a:t>
            </a:r>
            <a:r>
              <a:rPr lang="es-ES_tradnl" sz="1200" b="1" kern="1200" baseline="0" dirty="0" err="1" smtClean="0">
                <a:solidFill>
                  <a:schemeClr val="tx1"/>
                </a:solidFill>
                <a:effectLst/>
                <a:latin typeface="+mn-lt"/>
                <a:ea typeface="+mn-ea"/>
                <a:cs typeface="+mn-cs"/>
              </a:rPr>
              <a:t>is</a:t>
            </a:r>
            <a:r>
              <a:rPr lang="es-ES_tradnl" sz="1200" b="1" kern="1200" baseline="0" dirty="0" smtClean="0">
                <a:solidFill>
                  <a:schemeClr val="tx1"/>
                </a:solidFill>
                <a:effectLst/>
                <a:latin typeface="+mn-lt"/>
                <a:ea typeface="+mn-ea"/>
                <a:cs typeface="+mn-cs"/>
              </a:rPr>
              <a:t> </a:t>
            </a:r>
            <a:r>
              <a:rPr lang="es-ES_tradnl" sz="1200" b="1" kern="1200" baseline="0" dirty="0" err="1" smtClean="0">
                <a:solidFill>
                  <a:schemeClr val="tx1"/>
                </a:solidFill>
                <a:effectLst/>
                <a:latin typeface="+mn-lt"/>
                <a:ea typeface="+mn-ea"/>
                <a:cs typeface="+mn-cs"/>
              </a:rPr>
              <a:t>listed</a:t>
            </a:r>
            <a:r>
              <a:rPr lang="es-ES_tradnl" sz="1200" b="1" kern="1200" baseline="0" dirty="0" smtClean="0">
                <a:solidFill>
                  <a:schemeClr val="tx1"/>
                </a:solidFill>
                <a:effectLst/>
                <a:latin typeface="+mn-lt"/>
                <a:ea typeface="+mn-ea"/>
                <a:cs typeface="+mn-cs"/>
              </a:rPr>
              <a:t> </a:t>
            </a:r>
            <a:r>
              <a:rPr lang="es-ES_tradnl" sz="1200" b="1" kern="1200" baseline="0" dirty="0" err="1" smtClean="0">
                <a:solidFill>
                  <a:schemeClr val="tx1"/>
                </a:solidFill>
                <a:effectLst/>
                <a:latin typeface="+mn-lt"/>
                <a:ea typeface="+mn-ea"/>
                <a:cs typeface="+mn-cs"/>
              </a:rPr>
              <a:t>below</a:t>
            </a:r>
            <a:r>
              <a:rPr lang="es-ES_tradnl" sz="1200" b="1" kern="1200" baseline="0" dirty="0" smtClean="0">
                <a:solidFill>
                  <a:schemeClr val="tx1"/>
                </a:solidFill>
                <a:effectLst/>
                <a:latin typeface="+mn-lt"/>
                <a:ea typeface="+mn-ea"/>
                <a:cs typeface="+mn-cs"/>
              </a:rPr>
              <a:t>.</a:t>
            </a:r>
            <a:endParaRPr lang="es-ES_tradnl"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La imaginería lorquiana</a:t>
            </a:r>
            <a:br>
              <a:rPr lang="es-ES_tradnl" sz="1200" b="1" kern="1200" dirty="0" smtClean="0">
                <a:solidFill>
                  <a:schemeClr val="tx1"/>
                </a:solidFill>
                <a:effectLst/>
                <a:latin typeface="+mn-lt"/>
                <a:ea typeface="+mn-ea"/>
                <a:cs typeface="+mn-cs"/>
              </a:rPr>
            </a:br>
            <a:r>
              <a:rPr lang="es-ES_tradnl" sz="1200" kern="1200" dirty="0" smtClean="0">
                <a:solidFill>
                  <a:schemeClr val="tx1"/>
                </a:solidFill>
                <a:effectLst/>
                <a:latin typeface="+mn-lt"/>
                <a:ea typeface="+mn-ea"/>
                <a:cs typeface="+mn-cs"/>
              </a:rPr>
              <a:t>La imaginería de Lorca se funda en el paisaje andaluz y en la vida rural y tradicional de Andalucía.  Las imágenes que crea el autor llevan tres funciones importantes.  Nos pintan con claridad el mundo concreto que los rodea a los personajes.  Además universalizan ese contexto para ir más allá de los sentidos y últimamente nos señalan las fuerzas ocultas que guían los destinos humanos.</a:t>
            </a:r>
            <a:br>
              <a:rPr lang="es-ES_tradnl" sz="1200" kern="1200" dirty="0" smtClean="0">
                <a:solidFill>
                  <a:schemeClr val="tx1"/>
                </a:solidFill>
                <a:effectLst/>
                <a:latin typeface="+mn-lt"/>
                <a:ea typeface="+mn-ea"/>
                <a:cs typeface="+mn-cs"/>
              </a:rPr>
            </a:br>
            <a:r>
              <a:rPr lang="es-ES_tradnl" sz="1200" kern="1200" dirty="0" smtClean="0">
                <a:solidFill>
                  <a:schemeClr val="tx1"/>
                </a:solidFill>
                <a:effectLst/>
                <a:latin typeface="+mn-lt"/>
                <a:ea typeface="+mn-ea"/>
                <a:cs typeface="+mn-cs"/>
              </a:rPr>
              <a:t/>
            </a:r>
            <a:br>
              <a:rPr lang="es-ES_tradnl" sz="1200" kern="1200" dirty="0" smtClean="0">
                <a:solidFill>
                  <a:schemeClr val="tx1"/>
                </a:solidFill>
                <a:effectLst/>
                <a:latin typeface="+mn-lt"/>
                <a:ea typeface="+mn-ea"/>
                <a:cs typeface="+mn-cs"/>
              </a:rPr>
            </a:br>
            <a:r>
              <a:rPr lang="es-ES_tradnl" sz="1200" kern="1200" dirty="0" smtClean="0">
                <a:solidFill>
                  <a:schemeClr val="tx1"/>
                </a:solidFill>
                <a:effectLst/>
                <a:latin typeface="+mn-lt"/>
                <a:ea typeface="+mn-ea"/>
                <a:cs typeface="+mn-cs"/>
              </a:rPr>
              <a:t>No es fácil separar los tres elementos de la imaginería lorquiana porque el autor cree un tapiz rico y complejo. Su lenguaje directo y concreto lleva a menudo un sentido abstracto y general.</a:t>
            </a:r>
            <a:endParaRPr lang="fr-FR"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El lenguaje</a:t>
            </a:r>
            <a:br>
              <a:rPr lang="es-ES_tradnl" sz="1200" b="1" kern="1200" dirty="0" smtClean="0">
                <a:solidFill>
                  <a:schemeClr val="tx1"/>
                </a:solidFill>
                <a:effectLst/>
                <a:latin typeface="+mn-lt"/>
                <a:ea typeface="+mn-ea"/>
                <a:cs typeface="+mn-cs"/>
              </a:rPr>
            </a:br>
            <a:r>
              <a:rPr lang="es-ES_tradnl" sz="1200" kern="1200" dirty="0" smtClean="0">
                <a:solidFill>
                  <a:schemeClr val="tx1"/>
                </a:solidFill>
                <a:effectLst/>
                <a:latin typeface="+mn-lt"/>
                <a:ea typeface="+mn-ea"/>
                <a:cs typeface="+mn-cs"/>
              </a:rPr>
              <a:t>El lenguaje en Bodas de Sangre es directo, específico y concreto.  Los personajes expresan ideas y sentimientos abstractos a menudo de forma muy concreta.</a:t>
            </a:r>
            <a:br>
              <a:rPr lang="es-ES_tradnl" sz="1200" kern="1200" dirty="0" smtClean="0">
                <a:solidFill>
                  <a:schemeClr val="tx1"/>
                </a:solidFill>
                <a:effectLst/>
                <a:latin typeface="+mn-lt"/>
                <a:ea typeface="+mn-ea"/>
                <a:cs typeface="+mn-cs"/>
              </a:rPr>
            </a:br>
            <a:r>
              <a:rPr lang="es-ES_tradnl" sz="1200" kern="1200" dirty="0" smtClean="0">
                <a:solidFill>
                  <a:schemeClr val="tx1"/>
                </a:solidFill>
                <a:effectLst/>
                <a:latin typeface="+mn-lt"/>
                <a:ea typeface="+mn-ea"/>
                <a:cs typeface="+mn-cs"/>
              </a:rPr>
              <a:t/>
            </a:r>
            <a:br>
              <a:rPr lang="es-ES_tradnl" sz="1200" kern="1200" dirty="0" smtClean="0">
                <a:solidFill>
                  <a:schemeClr val="tx1"/>
                </a:solidFill>
                <a:effectLst/>
                <a:latin typeface="+mn-lt"/>
                <a:ea typeface="+mn-ea"/>
                <a:cs typeface="+mn-cs"/>
              </a:rPr>
            </a:br>
            <a:r>
              <a:rPr lang="es-ES_tradnl" sz="1200" kern="1200" dirty="0" smtClean="0">
                <a:solidFill>
                  <a:schemeClr val="tx1"/>
                </a:solidFill>
                <a:effectLst/>
                <a:latin typeface="+mn-lt"/>
                <a:ea typeface="+mn-ea"/>
                <a:cs typeface="+mn-cs"/>
              </a:rPr>
              <a:t>La imaginería de Lorca</a:t>
            </a:r>
            <a:r>
              <a:rPr lang="es-ES_tradnl" sz="1200" kern="1200" baseline="0" dirty="0" smtClean="0">
                <a:solidFill>
                  <a:schemeClr val="tx1"/>
                </a:solidFill>
                <a:effectLst/>
                <a:latin typeface="+mn-lt"/>
                <a:ea typeface="+mn-ea"/>
                <a:cs typeface="+mn-cs"/>
              </a:rPr>
              <a:t> es tan llena de múltiples sentidos y referencias que llega a menudo a ser simbolismo.</a:t>
            </a:r>
            <a:br>
              <a:rPr lang="es-ES_tradnl" sz="1200" kern="1200" baseline="0" dirty="0" smtClean="0">
                <a:solidFill>
                  <a:schemeClr val="tx1"/>
                </a:solidFill>
                <a:effectLst/>
                <a:latin typeface="+mn-lt"/>
                <a:ea typeface="+mn-ea"/>
                <a:cs typeface="+mn-cs"/>
              </a:rPr>
            </a:br>
            <a:r>
              <a:rPr lang="es-ES_tradnl" sz="1200" kern="1200" dirty="0" smtClean="0">
                <a:solidFill>
                  <a:schemeClr val="tx1"/>
                </a:solidFill>
                <a:effectLst/>
                <a:latin typeface="+mn-lt"/>
                <a:ea typeface="+mn-ea"/>
                <a:cs typeface="+mn-cs"/>
              </a:rPr>
              <a:t/>
            </a:r>
            <a:br>
              <a:rPr lang="es-ES_tradnl" sz="1200" kern="1200" dirty="0" smtClean="0">
                <a:solidFill>
                  <a:schemeClr val="tx1"/>
                </a:solidFill>
                <a:effectLst/>
                <a:latin typeface="+mn-lt"/>
                <a:ea typeface="+mn-ea"/>
                <a:cs typeface="+mn-cs"/>
              </a:rPr>
            </a:br>
            <a:r>
              <a:rPr lang="es-ES_tradnl" sz="1200" b="1" kern="1200" dirty="0" smtClean="0">
                <a:solidFill>
                  <a:schemeClr val="tx1"/>
                </a:solidFill>
                <a:effectLst/>
                <a:latin typeface="+mn-lt"/>
                <a:ea typeface="+mn-ea"/>
                <a:cs typeface="+mn-cs"/>
              </a:rPr>
              <a:t>http://wallpapers.free-review.net/42_~_Snow_Mountain.htm </a:t>
            </a:r>
            <a:br>
              <a:rPr lang="es-ES_tradnl" sz="1200" b="1" kern="1200" dirty="0" smtClean="0">
                <a:solidFill>
                  <a:schemeClr val="tx1"/>
                </a:solidFill>
                <a:effectLst/>
                <a:latin typeface="+mn-lt"/>
                <a:ea typeface="+mn-ea"/>
                <a:cs typeface="+mn-cs"/>
              </a:rPr>
            </a:br>
            <a:r>
              <a:rPr lang="es-ES_tradnl" sz="1200" b="1" kern="1200" dirty="0" smtClean="0">
                <a:solidFill>
                  <a:schemeClr val="tx1"/>
                </a:solidFill>
                <a:effectLst/>
                <a:latin typeface="+mn-lt"/>
                <a:ea typeface="+mn-ea"/>
                <a:cs typeface="+mn-cs"/>
              </a:rPr>
              <a:t>http://www.cottonroots.co.uk/blog/wp-content/uploads/2011/12/your-life-laundry-washing-line.jpg</a:t>
            </a:r>
          </a:p>
          <a:p>
            <a:r>
              <a:rPr lang="es-ES_tradnl" sz="1200" b="1" kern="1200" dirty="0" smtClean="0">
                <a:solidFill>
                  <a:schemeClr val="tx1"/>
                </a:solidFill>
                <a:effectLst/>
                <a:latin typeface="+mn-lt"/>
                <a:ea typeface="+mn-ea"/>
                <a:cs typeface="+mn-cs"/>
              </a:rPr>
              <a:t>http://www.opendeco.es/wp-content/uploads/2007/08/10581.jpg </a:t>
            </a:r>
            <a:br>
              <a:rPr lang="es-ES_tradnl" sz="1200" b="1" kern="1200" dirty="0" smtClean="0">
                <a:solidFill>
                  <a:schemeClr val="tx1"/>
                </a:solidFill>
                <a:effectLst/>
                <a:latin typeface="+mn-lt"/>
                <a:ea typeface="+mn-ea"/>
                <a:cs typeface="+mn-cs"/>
              </a:rPr>
            </a:br>
            <a:r>
              <a:rPr lang="es-ES_tradnl" sz="1200" b="1" kern="1200" dirty="0" smtClean="0">
                <a:solidFill>
                  <a:schemeClr val="tx1"/>
                </a:solidFill>
                <a:effectLst/>
                <a:latin typeface="+mn-lt"/>
                <a:ea typeface="+mn-ea"/>
                <a:cs typeface="+mn-cs"/>
              </a:rPr>
              <a:t>http://2.bp.blogspot.com/-oHjN9Jzvw-c/T2Jc8Aj0LtI/AAAAAAAABzk/NyEZGUIheow/s1600/Thorn-and-Web.jpg</a:t>
            </a:r>
          </a:p>
          <a:p>
            <a:r>
              <a:rPr lang="es-ES_tradnl" sz="1200" b="1" kern="1200" dirty="0" smtClean="0">
                <a:solidFill>
                  <a:schemeClr val="tx1"/>
                </a:solidFill>
                <a:effectLst/>
                <a:latin typeface="+mn-lt"/>
                <a:ea typeface="+mn-ea"/>
                <a:cs typeface="+mn-cs"/>
              </a:rPr>
              <a:t>http://www.google.co.uk/imgres?um=1&amp;hl=en&amp;client=firefox-a&amp;sa=N&amp;rls=org.mozilla:en-GB:official&amp;biw=1920&amp;bih=974&amp;tbm=isch&amp;tbnid=XTWBMs2mjG-czM:&amp;imgrefurl=http://ecolibrary.org/page/DP5001&amp;imgurl=http://ecolibrary.org/images/full_image/Leopold_Shack_exterior_2_DP5001.jpg&amp;w=1024&amp;h=768&amp;ei=BP04UMD8HMiW0QXf54DADQ&amp;zoom=1&amp;iact=hc&amp;vpx=763&amp;vpy=476&amp;dur=4750&amp;hovh=194&amp;hovw=259&amp;tx=165&amp;ty=104&amp;sig=103175393345253798822&amp;page=1&amp;tbnh=144&amp;tbnw=192&amp;start=0&amp;ndsp=46&amp;ved=1t:429,r:23,s:0,i:212</a:t>
            </a:r>
          </a:p>
          <a:p>
            <a:r>
              <a:rPr lang="es-ES_tradnl" sz="1200" b="1" kern="1200" dirty="0" smtClean="0">
                <a:solidFill>
                  <a:schemeClr val="tx1"/>
                </a:solidFill>
                <a:effectLst/>
                <a:latin typeface="+mn-lt"/>
                <a:ea typeface="+mn-ea"/>
                <a:cs typeface="+mn-cs"/>
              </a:rPr>
              <a:t>http://api.ning.com/files/Nj9F1yJXnyPgyr8EIONVfAZU6iDZHgB7YhQTEYLg9C8xGP4AKqc-MV8h2RLzwi2Yie2LNffPBrpc9qT28IJ1CE8OlO45xzD4OU4ty6-sAVg_/bueyes.jpg%3Fwidth%3D450</a:t>
            </a:r>
          </a:p>
          <a:p>
            <a:endParaRPr lang="es-ES_tradnl"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“una cama relumbrante” = el matrimonio según la Criada</a:t>
            </a:r>
            <a:br>
              <a:rPr lang="es-ES_tradnl" sz="1200" b="1" kern="1200" dirty="0" smtClean="0">
                <a:solidFill>
                  <a:schemeClr val="tx1"/>
                </a:solidFill>
                <a:effectLst/>
                <a:latin typeface="+mn-lt"/>
                <a:ea typeface="+mn-ea"/>
                <a:cs typeface="+mn-cs"/>
              </a:rPr>
            </a:br>
            <a:r>
              <a:rPr lang="es-ES_tradnl" sz="1200" b="1" kern="1200" dirty="0" smtClean="0">
                <a:solidFill>
                  <a:schemeClr val="tx1"/>
                </a:solidFill>
                <a:effectLst/>
                <a:latin typeface="+mn-lt"/>
                <a:ea typeface="+mn-ea"/>
                <a:cs typeface="+mn-cs"/>
              </a:rPr>
              <a:t>“esa es la espina” = el enfado de Leonardo</a:t>
            </a:r>
            <a:br>
              <a:rPr lang="es-ES_tradnl" sz="1200" b="1" kern="1200" dirty="0" smtClean="0">
                <a:solidFill>
                  <a:schemeClr val="tx1"/>
                </a:solidFill>
                <a:effectLst/>
                <a:latin typeface="+mn-lt"/>
                <a:ea typeface="+mn-ea"/>
                <a:cs typeface="+mn-cs"/>
              </a:rPr>
            </a:br>
            <a:r>
              <a:rPr lang="es-ES_tradnl" sz="1200" b="1" kern="1200" dirty="0" smtClean="0">
                <a:solidFill>
                  <a:schemeClr val="tx1"/>
                </a:solidFill>
                <a:effectLst/>
                <a:latin typeface="+mn-lt"/>
                <a:ea typeface="+mn-ea"/>
                <a:cs typeface="+mn-cs"/>
              </a:rPr>
              <a:t>“dos bueyes y una mala choza” = la modesta situación económica de Leonardo</a:t>
            </a:r>
            <a:br>
              <a:rPr lang="es-ES_tradnl" sz="1200" b="1" kern="1200" dirty="0" smtClean="0">
                <a:solidFill>
                  <a:schemeClr val="tx1"/>
                </a:solidFill>
                <a:effectLst/>
                <a:latin typeface="+mn-lt"/>
                <a:ea typeface="+mn-ea"/>
                <a:cs typeface="+mn-cs"/>
              </a:rPr>
            </a:br>
            <a:r>
              <a:rPr lang="es-ES_tradnl" sz="1200" b="1" kern="1200" dirty="0" smtClean="0">
                <a:solidFill>
                  <a:schemeClr val="tx1"/>
                </a:solidFill>
                <a:effectLst/>
                <a:latin typeface="+mn-lt"/>
                <a:ea typeface="+mn-ea"/>
                <a:cs typeface="+mn-cs"/>
              </a:rPr>
              <a:t>“montón de nieve” = Leonardo</a:t>
            </a:r>
            <a:br>
              <a:rPr lang="es-ES_tradnl" sz="1200" b="1" kern="1200" dirty="0" smtClean="0">
                <a:solidFill>
                  <a:schemeClr val="tx1"/>
                </a:solidFill>
                <a:effectLst/>
                <a:latin typeface="+mn-lt"/>
                <a:ea typeface="+mn-ea"/>
                <a:cs typeface="+mn-cs"/>
              </a:rPr>
            </a:br>
            <a:r>
              <a:rPr lang="es-ES_tradnl" sz="1200" b="1" kern="1200" dirty="0" smtClean="0">
                <a:solidFill>
                  <a:schemeClr val="tx1"/>
                </a:solidFill>
                <a:effectLst/>
                <a:latin typeface="+mn-lt"/>
                <a:ea typeface="+mn-ea"/>
                <a:cs typeface="+mn-cs"/>
              </a:rPr>
              <a:t>“más limpia que una sábana puesta al sol” – el honor del Novio</a:t>
            </a:r>
            <a:br>
              <a:rPr lang="es-ES_tradnl" sz="1200" b="1" kern="1200" dirty="0" smtClean="0">
                <a:solidFill>
                  <a:schemeClr val="tx1"/>
                </a:solidFill>
                <a:effectLst/>
                <a:latin typeface="+mn-lt"/>
                <a:ea typeface="+mn-ea"/>
                <a:cs typeface="+mn-cs"/>
              </a:rPr>
            </a:br>
            <a:endParaRPr lang="fr-FR" dirty="0"/>
          </a:p>
        </p:txBody>
      </p:sp>
      <p:sp>
        <p:nvSpPr>
          <p:cNvPr id="4" name="Slide Number Placeholder 3"/>
          <p:cNvSpPr>
            <a:spLocks noGrp="1"/>
          </p:cNvSpPr>
          <p:nvPr>
            <p:ph type="sldNum" sz="quarter" idx="10"/>
          </p:nvPr>
        </p:nvSpPr>
        <p:spPr/>
        <p:txBody>
          <a:bodyPr/>
          <a:lstStyle/>
          <a:p>
            <a:fld id="{A7C7F5EA-65B6-422E-BE0B-FFB8BDDC6374}" type="slidenum">
              <a:rPr lang="fr-FR" smtClean="0"/>
              <a:t>10</a:t>
            </a:fld>
            <a:endParaRPr lang="fr-FR"/>
          </a:p>
        </p:txBody>
      </p:sp>
    </p:spTree>
    <p:extLst>
      <p:ext uri="{BB962C8B-B14F-4D97-AF65-F5344CB8AC3E}">
        <p14:creationId xmlns:p14="http://schemas.microsoft.com/office/powerpoint/2010/main" val="245175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Lorca es el poeta de lo concreto.  Las imágenes que utiliza se pueden apreciar con los cinco sentidos: vista, tacto, oído, olfato y gusto.</a:t>
            </a:r>
            <a:br>
              <a:rPr lang="es-ES_tradnl" sz="1200" kern="1200" dirty="0" smtClean="0">
                <a:solidFill>
                  <a:schemeClr val="tx1"/>
                </a:solidFill>
                <a:effectLst/>
                <a:latin typeface="+mn-lt"/>
                <a:ea typeface="+mn-ea"/>
                <a:cs typeface="+mn-cs"/>
              </a:rPr>
            </a:br>
            <a:r>
              <a:rPr lang="es-ES_tradnl" sz="1200" kern="1200" dirty="0" smtClean="0">
                <a:solidFill>
                  <a:schemeClr val="tx1"/>
                </a:solidFill>
                <a:effectLst/>
                <a:latin typeface="+mn-lt"/>
                <a:ea typeface="+mn-ea"/>
                <a:cs typeface="+mn-cs"/>
              </a:rPr>
              <a:t/>
            </a:r>
            <a:br>
              <a:rPr lang="es-ES_tradnl" sz="1200" kern="1200" dirty="0" smtClean="0">
                <a:solidFill>
                  <a:schemeClr val="tx1"/>
                </a:solidFill>
                <a:effectLst/>
                <a:latin typeface="+mn-lt"/>
                <a:ea typeface="+mn-ea"/>
                <a:cs typeface="+mn-cs"/>
              </a:rPr>
            </a:br>
            <a:r>
              <a:rPr lang="es-ES_tradnl" sz="1200" kern="1200" dirty="0" smtClean="0">
                <a:solidFill>
                  <a:schemeClr val="tx1"/>
                </a:solidFill>
                <a:effectLst/>
                <a:latin typeface="+mn-lt"/>
                <a:ea typeface="+mn-ea"/>
                <a:cs typeface="+mn-cs"/>
              </a:rPr>
              <a:t>El oro y el amarillo son colores alegres, pero se asocian también con la muerte, así que para el Novio representan de un lado la promesa de fecundidad y prosperidad (el trigo y la riqueza) pero de otro lado prefiguran su destino </a:t>
            </a:r>
            <a:r>
              <a:rPr lang="es-ES_tradnl" sz="1200" kern="1200" dirty="0" err="1" smtClean="0">
                <a:solidFill>
                  <a:schemeClr val="tx1"/>
                </a:solidFill>
                <a:effectLst/>
                <a:latin typeface="+mn-lt"/>
                <a:ea typeface="+mn-ea"/>
                <a:cs typeface="+mn-cs"/>
              </a:rPr>
              <a:t>fatal</a:t>
            </a:r>
            <a:r>
              <a:rPr lang="es-ES_tradnl" sz="1200" b="1" i="1" kern="1200" dirty="0" err="1" smtClean="0">
                <a:solidFill>
                  <a:schemeClr val="tx1"/>
                </a:solidFill>
                <a:effectLst/>
                <a:latin typeface="+mn-lt"/>
                <a:ea typeface="+mn-ea"/>
                <a:cs typeface="+mn-cs"/>
              </a:rPr>
              <a:t>“labios</a:t>
            </a:r>
            <a:r>
              <a:rPr lang="es-ES_tradnl" sz="1200" b="1" i="1" kern="1200" dirty="0" smtClean="0">
                <a:solidFill>
                  <a:schemeClr val="tx1"/>
                </a:solidFill>
                <a:effectLst/>
                <a:latin typeface="+mn-lt"/>
                <a:ea typeface="+mn-ea"/>
                <a:cs typeface="+mn-cs"/>
              </a:rPr>
              <a:t> amarillos”.</a:t>
            </a:r>
            <a:r>
              <a:rPr lang="es-ES_tradnl" sz="1200" kern="1200" dirty="0" smtClean="0">
                <a:solidFill>
                  <a:schemeClr val="tx1"/>
                </a:solidFill>
                <a:effectLst/>
                <a:latin typeface="+mn-lt"/>
                <a:ea typeface="+mn-ea"/>
                <a:cs typeface="+mn-cs"/>
              </a:rPr>
              <a:t>  Nos</a:t>
            </a:r>
            <a:r>
              <a:rPr lang="es-ES_tradnl" sz="1200" kern="1200" baseline="0" dirty="0" smtClean="0">
                <a:solidFill>
                  <a:schemeClr val="tx1"/>
                </a:solidFill>
                <a:effectLst/>
                <a:latin typeface="+mn-lt"/>
                <a:ea typeface="+mn-ea"/>
                <a:cs typeface="+mn-cs"/>
              </a:rPr>
              <a:t> damos cuenta de que el color amarillo se asocia también con la descomposición.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La imaginería lorquiana se caracteriza por su dualidad y ambigüedad.</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A7C7F5EA-65B6-422E-BE0B-FFB8BDDC6374}" type="slidenum">
              <a:rPr lang="fr-FR" smtClean="0"/>
              <a:t>11</a:t>
            </a:fld>
            <a:endParaRPr lang="fr-FR"/>
          </a:p>
        </p:txBody>
      </p:sp>
    </p:spTree>
    <p:extLst>
      <p:ext uri="{BB962C8B-B14F-4D97-AF65-F5344CB8AC3E}">
        <p14:creationId xmlns:p14="http://schemas.microsoft.com/office/powerpoint/2010/main" val="54252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a:t>
            </a:r>
            <a:r>
              <a:rPr lang="en-GB" baseline="0" dirty="0" smtClean="0"/>
              <a:t> task:  On computers, students will use the Word full text version of </a:t>
            </a:r>
            <a:r>
              <a:rPr lang="en-GB" baseline="0" dirty="0" err="1" smtClean="0"/>
              <a:t>Bodas</a:t>
            </a:r>
            <a:r>
              <a:rPr lang="en-GB" baseline="0" dirty="0" smtClean="0"/>
              <a:t> de Sangre to explore the associations and imagery associated with white and red in the play. They just type Ctrl F to bring up a search box and type each key colour term in.</a:t>
            </a:r>
            <a:br>
              <a:rPr lang="en-GB" baseline="0" dirty="0" smtClean="0"/>
            </a:br>
            <a:r>
              <a:rPr lang="en-GB" baseline="0" dirty="0" smtClean="0"/>
              <a:t/>
            </a:r>
            <a:br>
              <a:rPr lang="en-GB" baseline="0" dirty="0" smtClean="0"/>
            </a:br>
            <a:r>
              <a:rPr lang="en-GB" baseline="0" dirty="0" smtClean="0"/>
              <a:t>They will use the key terms I’ve provided, gather all the examples and look at them in context, trying to understand Lorca’s use of colour at these points in time</a:t>
            </a:r>
            <a:endParaRPr lang="fr-FR" dirty="0"/>
          </a:p>
        </p:txBody>
      </p:sp>
      <p:sp>
        <p:nvSpPr>
          <p:cNvPr id="4" name="Slide Number Placeholder 3"/>
          <p:cNvSpPr>
            <a:spLocks noGrp="1"/>
          </p:cNvSpPr>
          <p:nvPr>
            <p:ph type="sldNum" sz="quarter" idx="10"/>
          </p:nvPr>
        </p:nvSpPr>
        <p:spPr/>
        <p:txBody>
          <a:bodyPr/>
          <a:lstStyle/>
          <a:p>
            <a:fld id="{A7C7F5EA-65B6-422E-BE0B-FFB8BDDC6374}" type="slidenum">
              <a:rPr lang="fr-FR" smtClean="0"/>
              <a:t>12</a:t>
            </a:fld>
            <a:endParaRPr lang="fr-FR"/>
          </a:p>
        </p:txBody>
      </p:sp>
    </p:spTree>
    <p:extLst>
      <p:ext uri="{BB962C8B-B14F-4D97-AF65-F5344CB8AC3E}">
        <p14:creationId xmlns:p14="http://schemas.microsoft.com/office/powerpoint/2010/main" val="3136687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Some possible answers</a:t>
            </a:r>
            <a:br>
              <a:rPr lang="en-GB" dirty="0" smtClean="0"/>
            </a:br>
            <a:r>
              <a:rPr lang="es-ES_tradnl" sz="1200" kern="1200" dirty="0" smtClean="0">
                <a:solidFill>
                  <a:schemeClr val="tx1"/>
                </a:solidFill>
                <a:effectLst/>
                <a:latin typeface="+mn-lt"/>
                <a:ea typeface="+mn-ea"/>
                <a:cs typeface="+mn-cs"/>
              </a:rPr>
              <a:t>Para la Novia el blanco indica su pureza “blanca doncella” p.37 pero prefiguran a la vez su estado final como viuda sola y estéril. El blanco sugiere la pureza y la frialdad y la esterilidad. El día de la boda la cueva de la Novia tiene </a:t>
            </a:r>
            <a:r>
              <a:rPr lang="es-ES_tradnl" sz="1200" b="1" kern="1200" dirty="0" smtClean="0">
                <a:solidFill>
                  <a:schemeClr val="tx1"/>
                </a:solidFill>
                <a:effectLst/>
                <a:latin typeface="+mn-lt"/>
                <a:ea typeface="+mn-ea"/>
                <a:cs typeface="+mn-cs"/>
              </a:rPr>
              <a:t>“entonación en blancos grises y azules fríos”</a:t>
            </a:r>
            <a:r>
              <a:rPr lang="es-ES_tradnl" sz="1200" kern="1200" dirty="0" smtClean="0">
                <a:solidFill>
                  <a:schemeClr val="tx1"/>
                </a:solidFill>
                <a:effectLst/>
                <a:latin typeface="+mn-lt"/>
                <a:ea typeface="+mn-ea"/>
                <a:cs typeface="+mn-cs"/>
              </a:rPr>
              <a:t> que indica que no es un matrimonio de amor.</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Yo haré con mi sueño una fría paloma de marfil que lleve camelias de escarcha sobre el camposanto.</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Con este color se nota</a:t>
            </a:r>
            <a:r>
              <a:rPr lang="es-ES_tradnl" sz="1200" kern="1200" baseline="0" dirty="0" smtClean="0">
                <a:solidFill>
                  <a:schemeClr val="tx1"/>
                </a:solidFill>
                <a:effectLst/>
                <a:latin typeface="+mn-lt"/>
                <a:ea typeface="+mn-ea"/>
                <a:cs typeface="+mn-cs"/>
              </a:rPr>
              <a:t> también la dualidad del simbolismo.</a:t>
            </a:r>
            <a:endParaRPr lang="fr-FR"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A7C7F5EA-65B6-422E-BE0B-FFB8BDDC6374}" type="slidenum">
              <a:rPr lang="fr-FR" smtClean="0"/>
              <a:t>13</a:t>
            </a:fld>
            <a:endParaRPr lang="fr-FR"/>
          </a:p>
        </p:txBody>
      </p:sp>
    </p:spTree>
    <p:extLst>
      <p:ext uri="{BB962C8B-B14F-4D97-AF65-F5344CB8AC3E}">
        <p14:creationId xmlns:p14="http://schemas.microsoft.com/office/powerpoint/2010/main" val="99744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suggested answers</a:t>
            </a:r>
            <a:br>
              <a:rPr lang="en-GB" dirty="0" smtClean="0"/>
            </a:br>
            <a:r>
              <a:rPr lang="en-GB" dirty="0" smtClean="0"/>
              <a:t>There are</a:t>
            </a:r>
            <a:r>
              <a:rPr lang="en-GB" baseline="0" dirty="0" smtClean="0"/>
              <a:t> a lot more references to blood, which we will explore further in the next lesson on symbolism.</a:t>
            </a:r>
            <a:br>
              <a:rPr lang="en-GB" baseline="0" dirty="0" smtClean="0"/>
            </a:br>
            <a:r>
              <a:rPr lang="en-GB" baseline="0" dirty="0" smtClean="0"/>
              <a:t/>
            </a:r>
            <a:br>
              <a:rPr lang="en-GB" baseline="0" dirty="0" smtClean="0"/>
            </a:br>
            <a:r>
              <a:rPr lang="en-GB" baseline="0" dirty="0" smtClean="0"/>
              <a:t>La </a:t>
            </a:r>
            <a:r>
              <a:rPr lang="en-GB" baseline="0" dirty="0" err="1" smtClean="0"/>
              <a:t>sangre</a:t>
            </a:r>
            <a:r>
              <a:rPr lang="en-GB" baseline="0" dirty="0" smtClean="0"/>
              <a:t> </a:t>
            </a:r>
            <a:r>
              <a:rPr lang="en-GB" baseline="0" dirty="0" err="1" smtClean="0"/>
              <a:t>representa</a:t>
            </a:r>
            <a:r>
              <a:rPr lang="en-GB" baseline="0" dirty="0" smtClean="0"/>
              <a:t> ‘la </a:t>
            </a:r>
            <a:r>
              <a:rPr lang="en-GB" baseline="0" dirty="0" err="1" smtClean="0"/>
              <a:t>vida</a:t>
            </a:r>
            <a:r>
              <a:rPr lang="en-GB" baseline="0" dirty="0" smtClean="0"/>
              <a:t>’ </a:t>
            </a:r>
            <a:r>
              <a:rPr lang="en-GB" baseline="0" dirty="0" err="1" smtClean="0"/>
              <a:t>pero</a:t>
            </a:r>
            <a:r>
              <a:rPr lang="en-GB" baseline="0" dirty="0" smtClean="0"/>
              <a:t> la </a:t>
            </a:r>
            <a:r>
              <a:rPr lang="en-GB" baseline="0" dirty="0" err="1" smtClean="0"/>
              <a:t>sangre</a:t>
            </a:r>
            <a:r>
              <a:rPr lang="en-GB" baseline="0" dirty="0" smtClean="0"/>
              <a:t> </a:t>
            </a:r>
            <a:r>
              <a:rPr lang="en-GB" baseline="0" dirty="0" err="1" smtClean="0"/>
              <a:t>derramada</a:t>
            </a:r>
            <a:r>
              <a:rPr lang="en-GB" baseline="0" dirty="0" smtClean="0"/>
              <a:t> </a:t>
            </a:r>
            <a:r>
              <a:rPr lang="en-GB" baseline="0" dirty="0" err="1" smtClean="0"/>
              <a:t>es</a:t>
            </a:r>
            <a:r>
              <a:rPr lang="en-GB" baseline="0" dirty="0" smtClean="0"/>
              <a:t> ‘la </a:t>
            </a:r>
            <a:r>
              <a:rPr lang="en-GB" baseline="0" dirty="0" err="1" smtClean="0"/>
              <a:t>muerte</a:t>
            </a:r>
            <a:r>
              <a:rPr lang="en-GB" baseline="0" dirty="0" smtClean="0"/>
              <a:t>’.</a:t>
            </a:r>
            <a:endParaRPr lang="fr-FR" dirty="0"/>
          </a:p>
        </p:txBody>
      </p:sp>
      <p:sp>
        <p:nvSpPr>
          <p:cNvPr id="4" name="Slide Number Placeholder 3"/>
          <p:cNvSpPr>
            <a:spLocks noGrp="1"/>
          </p:cNvSpPr>
          <p:nvPr>
            <p:ph type="sldNum" sz="quarter" idx="10"/>
          </p:nvPr>
        </p:nvSpPr>
        <p:spPr/>
        <p:txBody>
          <a:bodyPr/>
          <a:lstStyle/>
          <a:p>
            <a:fld id="{A7C7F5EA-65B6-422E-BE0B-FFB8BDDC6374}" type="slidenum">
              <a:rPr lang="fr-FR" smtClean="0"/>
              <a:t>14</a:t>
            </a:fld>
            <a:endParaRPr lang="fr-FR"/>
          </a:p>
        </p:txBody>
      </p:sp>
    </p:spTree>
    <p:extLst>
      <p:ext uri="{BB962C8B-B14F-4D97-AF65-F5344CB8AC3E}">
        <p14:creationId xmlns:p14="http://schemas.microsoft.com/office/powerpoint/2010/main" val="720640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Las </a:t>
            </a:r>
            <a:r>
              <a:rPr lang="en-GB" dirty="0" err="1" smtClean="0"/>
              <a:t>emociones</a:t>
            </a:r>
            <a:r>
              <a:rPr lang="en-GB" dirty="0" smtClean="0"/>
              <a:t> se </a:t>
            </a:r>
            <a:r>
              <a:rPr lang="en-GB" dirty="0" err="1" smtClean="0"/>
              <a:t>expresan</a:t>
            </a:r>
            <a:r>
              <a:rPr lang="en-GB" dirty="0" smtClean="0"/>
              <a:t> </a:t>
            </a:r>
            <a:r>
              <a:rPr lang="en-GB" dirty="0" err="1" smtClean="0"/>
              <a:t>por</a:t>
            </a:r>
            <a:r>
              <a:rPr lang="en-GB" dirty="0" smtClean="0"/>
              <a:t> </a:t>
            </a:r>
            <a:r>
              <a:rPr lang="en-GB" dirty="0" err="1" smtClean="0"/>
              <a:t>las</a:t>
            </a:r>
            <a:r>
              <a:rPr lang="en-GB" baseline="0" dirty="0" smtClean="0"/>
              <a:t> </a:t>
            </a:r>
            <a:r>
              <a:rPr lang="en-GB" baseline="0" dirty="0" err="1" smtClean="0"/>
              <a:t>referencias</a:t>
            </a:r>
            <a:r>
              <a:rPr lang="en-GB" baseline="0" dirty="0" smtClean="0"/>
              <a:t> a los </a:t>
            </a:r>
            <a:r>
              <a:rPr lang="en-GB" baseline="0" dirty="0" err="1" smtClean="0"/>
              <a:t>sentidos</a:t>
            </a:r>
            <a:r>
              <a:rPr lang="en-GB" baseline="0" dirty="0" smtClean="0"/>
              <a:t>.</a:t>
            </a:r>
          </a:p>
          <a:p>
            <a:r>
              <a:rPr lang="en-GB" baseline="0" dirty="0" err="1" smtClean="0"/>
              <a:t>Es</a:t>
            </a:r>
            <a:r>
              <a:rPr lang="en-GB" baseline="0" dirty="0" smtClean="0"/>
              <a:t> un </a:t>
            </a:r>
            <a:r>
              <a:rPr lang="en-GB" baseline="0" dirty="0" err="1" smtClean="0"/>
              <a:t>lenguaje</a:t>
            </a:r>
            <a:r>
              <a:rPr lang="en-GB" baseline="0" dirty="0" smtClean="0"/>
              <a:t> </a:t>
            </a:r>
            <a:r>
              <a:rPr lang="en-GB" baseline="0" dirty="0" err="1" smtClean="0"/>
              <a:t>económico</a:t>
            </a:r>
            <a:r>
              <a:rPr lang="en-GB" baseline="0" dirty="0" smtClean="0"/>
              <a:t>, </a:t>
            </a:r>
            <a:r>
              <a:rPr lang="en-GB" baseline="0" dirty="0" err="1" smtClean="0"/>
              <a:t>denso</a:t>
            </a:r>
            <a:r>
              <a:rPr lang="en-GB" baseline="0" dirty="0" smtClean="0"/>
              <a:t>, </a:t>
            </a:r>
            <a:r>
              <a:rPr lang="en-GB" baseline="0" dirty="0" err="1" smtClean="0"/>
              <a:t>comprimido</a:t>
            </a:r>
            <a:r>
              <a:rPr lang="en-GB" baseline="0" dirty="0" smtClean="0"/>
              <a:t>, </a:t>
            </a:r>
            <a:r>
              <a:rPr lang="en-GB" baseline="0" dirty="0" err="1" smtClean="0"/>
              <a:t>rico</a:t>
            </a:r>
            <a:r>
              <a:rPr lang="en-GB" baseline="0" dirty="0" smtClean="0"/>
              <a:t/>
            </a:r>
            <a:br>
              <a:rPr lang="en-GB" baseline="0" dirty="0" smtClean="0"/>
            </a:br>
            <a:r>
              <a:rPr lang="en-GB" baseline="0" dirty="0" smtClean="0"/>
              <a:t>A menudo Lorca </a:t>
            </a:r>
            <a:r>
              <a:rPr lang="en-GB" baseline="0" dirty="0" err="1" smtClean="0"/>
              <a:t>combina</a:t>
            </a:r>
            <a:r>
              <a:rPr lang="en-GB" baseline="0" dirty="0" smtClean="0"/>
              <a:t> dos o </a:t>
            </a:r>
            <a:r>
              <a:rPr lang="en-GB" baseline="0" dirty="0" err="1" smtClean="0"/>
              <a:t>más</a:t>
            </a:r>
            <a:r>
              <a:rPr lang="en-GB" baseline="0" dirty="0" smtClean="0"/>
              <a:t> </a:t>
            </a:r>
            <a:r>
              <a:rPr lang="en-GB" baseline="0" dirty="0" err="1" smtClean="0"/>
              <a:t>sentidos</a:t>
            </a:r>
            <a:r>
              <a:rPr lang="en-GB" baseline="0" dirty="0" smtClean="0"/>
              <a:t> en </a:t>
            </a:r>
            <a:r>
              <a:rPr lang="en-GB" baseline="0" dirty="0" err="1" smtClean="0"/>
              <a:t>una</a:t>
            </a:r>
            <a:r>
              <a:rPr lang="en-GB" baseline="0" dirty="0" smtClean="0"/>
              <a:t> </a:t>
            </a:r>
            <a:r>
              <a:rPr lang="en-GB" baseline="0" dirty="0" err="1" smtClean="0"/>
              <a:t>imagen</a:t>
            </a:r>
            <a:r>
              <a:rPr lang="en-GB" baseline="0" dirty="0" smtClean="0"/>
              <a:t>.</a:t>
            </a:r>
          </a:p>
          <a:p>
            <a:endParaRPr lang="en-GB" baseline="0" dirty="0" smtClean="0"/>
          </a:p>
          <a:p>
            <a:r>
              <a:rPr lang="en-GB" baseline="0" dirty="0" smtClean="0">
                <a:latin typeface="Calibri"/>
                <a:cs typeface="Calibri"/>
              </a:rPr>
              <a:t>¿</a:t>
            </a:r>
            <a:r>
              <a:rPr lang="en-GB" baseline="0" dirty="0" err="1" smtClean="0"/>
              <a:t>Qué</a:t>
            </a:r>
            <a:r>
              <a:rPr lang="en-GB" baseline="0" dirty="0" smtClean="0"/>
              <a:t> </a:t>
            </a:r>
            <a:r>
              <a:rPr lang="en-GB" baseline="0" dirty="0" err="1" smtClean="0"/>
              <a:t>sentido</a:t>
            </a:r>
            <a:r>
              <a:rPr lang="en-GB" baseline="0" dirty="0" smtClean="0"/>
              <a:t> se </a:t>
            </a:r>
            <a:r>
              <a:rPr lang="en-GB" baseline="0" dirty="0" err="1" smtClean="0"/>
              <a:t>implica</a:t>
            </a:r>
            <a:r>
              <a:rPr lang="en-GB" baseline="0" dirty="0" smtClean="0"/>
              <a:t>?</a:t>
            </a:r>
          </a:p>
          <a:p>
            <a:r>
              <a:rPr lang="es-ES_tradnl" sz="1200" kern="1200" dirty="0" smtClean="0">
                <a:solidFill>
                  <a:schemeClr val="tx1"/>
                </a:solidFill>
                <a:effectLst/>
                <a:latin typeface="+mn-lt"/>
                <a:ea typeface="+mn-ea"/>
                <a:cs typeface="+mn-cs"/>
              </a:rPr>
              <a:t>vista, tacto, oído, olfato y gusto</a:t>
            </a:r>
            <a:endParaRPr lang="fr-FR" dirty="0"/>
          </a:p>
        </p:txBody>
      </p:sp>
      <p:sp>
        <p:nvSpPr>
          <p:cNvPr id="4" name="Slide Number Placeholder 3"/>
          <p:cNvSpPr>
            <a:spLocks noGrp="1"/>
          </p:cNvSpPr>
          <p:nvPr>
            <p:ph type="sldNum" sz="quarter" idx="10"/>
          </p:nvPr>
        </p:nvSpPr>
        <p:spPr/>
        <p:txBody>
          <a:bodyPr/>
          <a:lstStyle/>
          <a:p>
            <a:fld id="{A7C7F5EA-65B6-422E-BE0B-FFB8BDDC6374}" type="slidenum">
              <a:rPr lang="fr-FR" smtClean="0"/>
              <a:t>15</a:t>
            </a:fld>
            <a:endParaRPr lang="fr-FR"/>
          </a:p>
        </p:txBody>
      </p:sp>
    </p:spTree>
    <p:extLst>
      <p:ext uri="{BB962C8B-B14F-4D97-AF65-F5344CB8AC3E}">
        <p14:creationId xmlns:p14="http://schemas.microsoft.com/office/powerpoint/2010/main" val="1020789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have to identify the use of all 5 senses in this one quote.</a:t>
            </a:r>
            <a:endParaRPr lang="fr-FR" dirty="0"/>
          </a:p>
        </p:txBody>
      </p:sp>
      <p:sp>
        <p:nvSpPr>
          <p:cNvPr id="4" name="Slide Number Placeholder 3"/>
          <p:cNvSpPr>
            <a:spLocks noGrp="1"/>
          </p:cNvSpPr>
          <p:nvPr>
            <p:ph type="sldNum" sz="quarter" idx="10"/>
          </p:nvPr>
        </p:nvSpPr>
        <p:spPr/>
        <p:txBody>
          <a:bodyPr/>
          <a:lstStyle/>
          <a:p>
            <a:fld id="{A7C7F5EA-65B6-422E-BE0B-FFB8BDDC6374}" type="slidenum">
              <a:rPr lang="fr-FR" smtClean="0"/>
              <a:t>16</a:t>
            </a:fld>
            <a:endParaRPr lang="fr-FR"/>
          </a:p>
        </p:txBody>
      </p:sp>
    </p:spTree>
    <p:extLst>
      <p:ext uri="{BB962C8B-B14F-4D97-AF65-F5344CB8AC3E}">
        <p14:creationId xmlns:p14="http://schemas.microsoft.com/office/powerpoint/2010/main" val="3222572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have already seen several of these in this lesson but this is an opportunity to look closely at them all and select the </a:t>
            </a:r>
            <a:r>
              <a:rPr lang="en-GB" baseline="0" smtClean="0"/>
              <a:t>most important ones.</a:t>
            </a:r>
            <a:endParaRPr lang="fr-FR"/>
          </a:p>
        </p:txBody>
      </p:sp>
      <p:sp>
        <p:nvSpPr>
          <p:cNvPr id="4" name="Slide Number Placeholder 3"/>
          <p:cNvSpPr>
            <a:spLocks noGrp="1"/>
          </p:cNvSpPr>
          <p:nvPr>
            <p:ph type="sldNum" sz="quarter" idx="10"/>
          </p:nvPr>
        </p:nvSpPr>
        <p:spPr/>
        <p:txBody>
          <a:bodyPr/>
          <a:lstStyle/>
          <a:p>
            <a:fld id="{A7C7F5EA-65B6-422E-BE0B-FFB8BDDC6374}" type="slidenum">
              <a:rPr lang="fr-FR" smtClean="0"/>
              <a:t>17</a:t>
            </a:fld>
            <a:endParaRPr lang="fr-FR"/>
          </a:p>
        </p:txBody>
      </p:sp>
    </p:spTree>
    <p:extLst>
      <p:ext uri="{BB962C8B-B14F-4D97-AF65-F5344CB8AC3E}">
        <p14:creationId xmlns:p14="http://schemas.microsoft.com/office/powerpoint/2010/main" val="3466568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Homework.  Give students another colour to research in the text.  Remind them to look for fem</a:t>
            </a:r>
            <a:r>
              <a:rPr lang="en-GB" baseline="0" dirty="0" smtClean="0"/>
              <a:t> form of negro too. They are to collect examples and try to explain them within the context.  Remind them that key to Lorca’s writing is that colours never have just one meaning – often two or more strong associations.  The repetition of colour (as with other key imagery) is often done to provide a contrast with the previous context in which the same colour / object was encountered.  </a:t>
            </a:r>
          </a:p>
          <a:p>
            <a:endParaRPr lang="en-GB" baseline="0" dirty="0" smtClean="0"/>
          </a:p>
          <a:p>
            <a:r>
              <a:rPr lang="en-GB" baseline="0" dirty="0" smtClean="0"/>
              <a:t>They will also try to answer the question (100-150 words) summarising Lorca’s use of sense imagery &amp; colour.</a:t>
            </a:r>
            <a:endParaRPr lang="fr-FR" dirty="0"/>
          </a:p>
        </p:txBody>
      </p:sp>
      <p:sp>
        <p:nvSpPr>
          <p:cNvPr id="4" name="Slide Number Placeholder 3"/>
          <p:cNvSpPr>
            <a:spLocks noGrp="1"/>
          </p:cNvSpPr>
          <p:nvPr>
            <p:ph type="sldNum" sz="quarter" idx="10"/>
          </p:nvPr>
        </p:nvSpPr>
        <p:spPr/>
        <p:txBody>
          <a:bodyPr/>
          <a:lstStyle/>
          <a:p>
            <a:fld id="{A7C7F5EA-65B6-422E-BE0B-FFB8BDDC6374}" type="slidenum">
              <a:rPr lang="fr-FR" smtClean="0"/>
              <a:t>18</a:t>
            </a:fld>
            <a:endParaRPr lang="fr-FR"/>
          </a:p>
        </p:txBody>
      </p:sp>
    </p:spTree>
    <p:extLst>
      <p:ext uri="{BB962C8B-B14F-4D97-AF65-F5344CB8AC3E}">
        <p14:creationId xmlns:p14="http://schemas.microsoft.com/office/powerpoint/2010/main" val="402893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a:t>
            </a:r>
            <a:r>
              <a:rPr lang="en-GB" smtClean="0"/>
              <a:t>suggested answers</a:t>
            </a:r>
            <a:endParaRPr lang="fr-FR"/>
          </a:p>
        </p:txBody>
      </p:sp>
      <p:sp>
        <p:nvSpPr>
          <p:cNvPr id="4" name="Slide Number Placeholder 3"/>
          <p:cNvSpPr>
            <a:spLocks noGrp="1"/>
          </p:cNvSpPr>
          <p:nvPr>
            <p:ph type="sldNum" sz="quarter" idx="10"/>
          </p:nvPr>
        </p:nvSpPr>
        <p:spPr/>
        <p:txBody>
          <a:bodyPr/>
          <a:lstStyle/>
          <a:p>
            <a:fld id="{A7C7F5EA-65B6-422E-BE0B-FFB8BDDC6374}" type="slidenum">
              <a:rPr lang="fr-FR" smtClean="0"/>
              <a:t>19</a:t>
            </a:fld>
            <a:endParaRPr lang="fr-FR"/>
          </a:p>
        </p:txBody>
      </p:sp>
    </p:spTree>
    <p:extLst>
      <p:ext uri="{BB962C8B-B14F-4D97-AF65-F5344CB8AC3E}">
        <p14:creationId xmlns:p14="http://schemas.microsoft.com/office/powerpoint/2010/main" val="72064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smtClean="0"/>
          </a:p>
          <a:p>
            <a:r>
              <a:rPr lang="en-GB" b="1" dirty="0" smtClean="0"/>
              <a:t>Starter</a:t>
            </a:r>
            <a:r>
              <a:rPr lang="en-GB" b="1" baseline="0" dirty="0" smtClean="0"/>
              <a:t> activity: Students identify and describe orally what is happening in the drama for each of the 8 pictures. They locate the action in the text and choose one quote that best fits the picture.  These are then shared with the whole class.</a:t>
            </a:r>
            <a:endParaRPr lang="fr-FR" b="1" dirty="0" smtClean="0"/>
          </a:p>
          <a:p>
            <a:r>
              <a:rPr lang="fr-FR" dirty="0" smtClean="0"/>
              <a:t>http://2.bp.blogspot.com/_Hqx4h_-2eAQ/TOrNpwYL4UI/AAAAAAAAFtQ/pG4bEOJDe2c/s1600/bodas%2Bde%2Bsangre.jpg</a:t>
            </a:r>
            <a:br>
              <a:rPr lang="fr-FR" dirty="0" smtClean="0"/>
            </a:br>
            <a:r>
              <a:rPr lang="fr-FR" dirty="0" smtClean="0"/>
              <a:t>Madre y </a:t>
            </a:r>
            <a:r>
              <a:rPr lang="fr-FR" dirty="0" err="1" smtClean="0"/>
              <a:t>Novia</a:t>
            </a:r>
            <a:r>
              <a:rPr lang="fr-FR" dirty="0" smtClean="0"/>
              <a:t/>
            </a:r>
            <a:br>
              <a:rPr lang="fr-FR" dirty="0" smtClean="0"/>
            </a:br>
            <a:r>
              <a:rPr lang="fr-FR" dirty="0" err="1" smtClean="0"/>
              <a:t>Acto</a:t>
            </a:r>
            <a:r>
              <a:rPr lang="fr-FR" dirty="0" smtClean="0"/>
              <a:t> I,</a:t>
            </a:r>
            <a:r>
              <a:rPr lang="fr-FR" baseline="0" dirty="0" smtClean="0"/>
              <a:t> Cuadro </a:t>
            </a:r>
            <a:r>
              <a:rPr lang="fr-FR" baseline="0" dirty="0" err="1" smtClean="0"/>
              <a:t>Tercero</a:t>
            </a:r>
            <a:r>
              <a:rPr lang="fr-FR" baseline="0" dirty="0" smtClean="0"/>
              <a:t>, p.22</a:t>
            </a:r>
            <a:endParaRPr lang="fr-FR" dirty="0"/>
          </a:p>
        </p:txBody>
      </p:sp>
      <p:sp>
        <p:nvSpPr>
          <p:cNvPr id="4" name="Slide Number Placeholder 3"/>
          <p:cNvSpPr>
            <a:spLocks noGrp="1"/>
          </p:cNvSpPr>
          <p:nvPr>
            <p:ph type="sldNum" sz="quarter" idx="10"/>
          </p:nvPr>
        </p:nvSpPr>
        <p:spPr/>
        <p:txBody>
          <a:bodyPr/>
          <a:lstStyle/>
          <a:p>
            <a:fld id="{325F5B3A-6359-4C9F-99FC-A4B789158983}" type="slidenum">
              <a:rPr lang="fr-FR" smtClean="0"/>
              <a:t>2</a:t>
            </a:fld>
            <a:endParaRPr lang="fr-FR"/>
          </a:p>
        </p:txBody>
      </p:sp>
    </p:spTree>
    <p:extLst>
      <p:ext uri="{BB962C8B-B14F-4D97-AF65-F5344CB8AC3E}">
        <p14:creationId xmlns:p14="http://schemas.microsoft.com/office/powerpoint/2010/main" val="2768205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suggested answers</a:t>
            </a:r>
            <a:br>
              <a:rPr lang="en-GB" dirty="0" smtClean="0"/>
            </a:br>
            <a:r>
              <a:rPr lang="en-GB" dirty="0" smtClean="0"/>
              <a:t>http://www.casacastilla.com.uy/images/Cruz%20de%20rosas.jpg</a:t>
            </a:r>
            <a:endParaRPr lang="fr-FR" dirty="0"/>
          </a:p>
        </p:txBody>
      </p:sp>
      <p:sp>
        <p:nvSpPr>
          <p:cNvPr id="4" name="Slide Number Placeholder 3"/>
          <p:cNvSpPr>
            <a:spLocks noGrp="1"/>
          </p:cNvSpPr>
          <p:nvPr>
            <p:ph type="sldNum" sz="quarter" idx="10"/>
          </p:nvPr>
        </p:nvSpPr>
        <p:spPr/>
        <p:txBody>
          <a:bodyPr/>
          <a:lstStyle/>
          <a:p>
            <a:fld id="{A7C7F5EA-65B6-422E-BE0B-FFB8BDDC6374}" type="slidenum">
              <a:rPr lang="fr-FR" smtClean="0"/>
              <a:t>20</a:t>
            </a:fld>
            <a:endParaRPr lang="fr-FR"/>
          </a:p>
        </p:txBody>
      </p:sp>
    </p:spTree>
    <p:extLst>
      <p:ext uri="{BB962C8B-B14F-4D97-AF65-F5344CB8AC3E}">
        <p14:creationId xmlns:p14="http://schemas.microsoft.com/office/powerpoint/2010/main" val="720640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a:t>
            </a:r>
            <a:r>
              <a:rPr lang="en-GB" smtClean="0"/>
              <a:t>suggested answers</a:t>
            </a:r>
            <a:endParaRPr lang="fr-FR"/>
          </a:p>
        </p:txBody>
      </p:sp>
      <p:sp>
        <p:nvSpPr>
          <p:cNvPr id="4" name="Slide Number Placeholder 3"/>
          <p:cNvSpPr>
            <a:spLocks noGrp="1"/>
          </p:cNvSpPr>
          <p:nvPr>
            <p:ph type="sldNum" sz="quarter" idx="10"/>
          </p:nvPr>
        </p:nvSpPr>
        <p:spPr/>
        <p:txBody>
          <a:bodyPr/>
          <a:lstStyle/>
          <a:p>
            <a:fld id="{A7C7F5EA-65B6-422E-BE0B-FFB8BDDC6374}" type="slidenum">
              <a:rPr lang="fr-FR" smtClean="0"/>
              <a:t>21</a:t>
            </a:fld>
            <a:endParaRPr lang="fr-FR"/>
          </a:p>
        </p:txBody>
      </p:sp>
    </p:spTree>
    <p:extLst>
      <p:ext uri="{BB962C8B-B14F-4D97-AF65-F5344CB8AC3E}">
        <p14:creationId xmlns:p14="http://schemas.microsoft.com/office/powerpoint/2010/main" val="720640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suggested answers</a:t>
            </a:r>
          </a:p>
          <a:p>
            <a:endParaRPr lang="en-GB" dirty="0" smtClean="0"/>
          </a:p>
          <a:p>
            <a:r>
              <a:rPr lang="en-GB" dirty="0" smtClean="0"/>
              <a:t>El </a:t>
            </a:r>
            <a:r>
              <a:rPr lang="en-GB" dirty="0" err="1" smtClean="0"/>
              <a:t>verde</a:t>
            </a:r>
            <a:r>
              <a:rPr lang="en-GB" dirty="0" smtClean="0"/>
              <a:t> </a:t>
            </a:r>
            <a:r>
              <a:rPr lang="en-GB" dirty="0" err="1" smtClean="0"/>
              <a:t>es</a:t>
            </a:r>
            <a:r>
              <a:rPr lang="en-GB" dirty="0" smtClean="0"/>
              <a:t> el </a:t>
            </a:r>
            <a:r>
              <a:rPr lang="en-GB" dirty="0" err="1" smtClean="0"/>
              <a:t>color</a:t>
            </a:r>
            <a:r>
              <a:rPr lang="en-GB" dirty="0" smtClean="0"/>
              <a:t> de la </a:t>
            </a:r>
            <a:r>
              <a:rPr lang="en-GB" dirty="0" err="1" smtClean="0"/>
              <a:t>naturaleza</a:t>
            </a:r>
            <a:r>
              <a:rPr lang="en-GB" baseline="0" dirty="0" smtClean="0"/>
              <a:t> </a:t>
            </a:r>
            <a:r>
              <a:rPr lang="en-GB" baseline="0" dirty="0" err="1" smtClean="0"/>
              <a:t>pero</a:t>
            </a:r>
            <a:r>
              <a:rPr lang="en-GB" baseline="0" dirty="0" smtClean="0"/>
              <a:t> </a:t>
            </a:r>
            <a:r>
              <a:rPr lang="en-GB" baseline="0" dirty="0" err="1" smtClean="0"/>
              <a:t>también</a:t>
            </a:r>
            <a:r>
              <a:rPr lang="en-GB" baseline="0" dirty="0" smtClean="0"/>
              <a:t> de la </a:t>
            </a:r>
            <a:r>
              <a:rPr lang="en-GB" baseline="0" dirty="0" err="1" smtClean="0"/>
              <a:t>muerte</a:t>
            </a:r>
            <a:r>
              <a:rPr lang="en-GB" baseline="0" dirty="0" smtClean="0"/>
              <a:t> en </a:t>
            </a:r>
            <a:r>
              <a:rPr lang="en-GB" baseline="0" dirty="0" err="1" smtClean="0"/>
              <a:t>esta</a:t>
            </a:r>
            <a:r>
              <a:rPr lang="en-GB" baseline="0" dirty="0" smtClean="0"/>
              <a:t> </a:t>
            </a:r>
            <a:r>
              <a:rPr lang="en-GB" baseline="0" dirty="0" err="1" smtClean="0"/>
              <a:t>obra</a:t>
            </a:r>
            <a:r>
              <a:rPr lang="en-GB" baseline="0" dirty="0" smtClean="0"/>
              <a:t>.</a:t>
            </a:r>
            <a:endParaRPr lang="fr-FR" dirty="0"/>
          </a:p>
        </p:txBody>
      </p:sp>
      <p:sp>
        <p:nvSpPr>
          <p:cNvPr id="4" name="Slide Number Placeholder 3"/>
          <p:cNvSpPr>
            <a:spLocks noGrp="1"/>
          </p:cNvSpPr>
          <p:nvPr>
            <p:ph type="sldNum" sz="quarter" idx="10"/>
          </p:nvPr>
        </p:nvSpPr>
        <p:spPr/>
        <p:txBody>
          <a:bodyPr/>
          <a:lstStyle/>
          <a:p>
            <a:fld id="{A7C7F5EA-65B6-422E-BE0B-FFB8BDDC6374}" type="slidenum">
              <a:rPr lang="fr-FR" smtClean="0"/>
              <a:t>22</a:t>
            </a:fld>
            <a:endParaRPr lang="fr-FR"/>
          </a:p>
        </p:txBody>
      </p:sp>
    </p:spTree>
    <p:extLst>
      <p:ext uri="{BB962C8B-B14F-4D97-AF65-F5344CB8AC3E}">
        <p14:creationId xmlns:p14="http://schemas.microsoft.com/office/powerpoint/2010/main" val="72064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http://vimeo.com/11212602</a:t>
            </a:r>
            <a:br>
              <a:rPr lang="fr-FR" dirty="0" smtClean="0"/>
            </a:br>
            <a:r>
              <a:rPr lang="fr-FR" dirty="0" err="1" smtClean="0"/>
              <a:t>Acto</a:t>
            </a:r>
            <a:r>
              <a:rPr lang="fr-FR" dirty="0" smtClean="0"/>
              <a:t> I, Cuadro </a:t>
            </a:r>
            <a:r>
              <a:rPr lang="fr-FR" dirty="0" err="1" smtClean="0"/>
              <a:t>Primero</a:t>
            </a:r>
            <a:r>
              <a:rPr lang="fr-FR" dirty="0" smtClean="0"/>
              <a:t>, p.3</a:t>
            </a:r>
          </a:p>
          <a:p>
            <a:r>
              <a:rPr lang="en-GB" dirty="0" smtClean="0"/>
              <a:t>“</a:t>
            </a:r>
            <a:r>
              <a:rPr lang="en-GB" dirty="0" err="1" smtClean="0"/>
              <a:t>Malditas</a:t>
            </a:r>
            <a:r>
              <a:rPr lang="en-GB" dirty="0" smtClean="0"/>
              <a:t> </a:t>
            </a:r>
            <a:r>
              <a:rPr lang="en-GB" dirty="0" err="1" smtClean="0"/>
              <a:t>sean</a:t>
            </a:r>
            <a:r>
              <a:rPr lang="en-GB" dirty="0" smtClean="0"/>
              <a:t> </a:t>
            </a:r>
            <a:r>
              <a:rPr lang="en-GB" dirty="0" err="1" smtClean="0"/>
              <a:t>todas</a:t>
            </a:r>
            <a:r>
              <a:rPr lang="en-GB" dirty="0" smtClean="0"/>
              <a:t> y el </a:t>
            </a:r>
            <a:r>
              <a:rPr lang="en-GB" dirty="0" err="1" smtClean="0"/>
              <a:t>bribón</a:t>
            </a:r>
            <a:r>
              <a:rPr lang="en-GB" dirty="0" smtClean="0"/>
              <a:t> </a:t>
            </a:r>
            <a:r>
              <a:rPr lang="en-GB" dirty="0" err="1" smtClean="0"/>
              <a:t>que</a:t>
            </a:r>
            <a:r>
              <a:rPr lang="en-GB" baseline="0" dirty="0" smtClean="0"/>
              <a:t> </a:t>
            </a:r>
            <a:r>
              <a:rPr lang="en-GB" baseline="0" dirty="0" err="1" smtClean="0"/>
              <a:t>las</a:t>
            </a:r>
            <a:r>
              <a:rPr lang="en-GB" baseline="0" dirty="0" smtClean="0"/>
              <a:t> </a:t>
            </a:r>
            <a:r>
              <a:rPr lang="en-GB" baseline="0" dirty="0" err="1" smtClean="0"/>
              <a:t>inventó</a:t>
            </a:r>
            <a:r>
              <a:rPr lang="en-GB" baseline="0" dirty="0" smtClean="0"/>
              <a:t>”</a:t>
            </a:r>
            <a:endParaRPr lang="fr-FR" dirty="0"/>
          </a:p>
        </p:txBody>
      </p:sp>
      <p:sp>
        <p:nvSpPr>
          <p:cNvPr id="4" name="Slide Number Placeholder 3"/>
          <p:cNvSpPr>
            <a:spLocks noGrp="1"/>
          </p:cNvSpPr>
          <p:nvPr>
            <p:ph type="sldNum" sz="quarter" idx="10"/>
          </p:nvPr>
        </p:nvSpPr>
        <p:spPr/>
        <p:txBody>
          <a:bodyPr/>
          <a:lstStyle/>
          <a:p>
            <a:fld id="{325F5B3A-6359-4C9F-99FC-A4B789158983}" type="slidenum">
              <a:rPr lang="fr-FR" smtClean="0"/>
              <a:t>3</a:t>
            </a:fld>
            <a:endParaRPr lang="fr-FR"/>
          </a:p>
        </p:txBody>
      </p:sp>
    </p:spTree>
    <p:extLst>
      <p:ext uri="{BB962C8B-B14F-4D97-AF65-F5344CB8AC3E}">
        <p14:creationId xmlns:p14="http://schemas.microsoft.com/office/powerpoint/2010/main" val="324580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http://africapuente.files.wordpress.com/2010/05/bodas20de20sangre.jpg</a:t>
            </a:r>
            <a:br>
              <a:rPr lang="fr-FR" dirty="0" smtClean="0"/>
            </a:br>
            <a:r>
              <a:rPr lang="fr-FR" dirty="0" err="1" smtClean="0"/>
              <a:t>Acto</a:t>
            </a:r>
            <a:r>
              <a:rPr lang="fr-FR" dirty="0" smtClean="0"/>
              <a:t> II, Cuadro</a:t>
            </a:r>
            <a:r>
              <a:rPr lang="fr-FR" baseline="0" dirty="0" smtClean="0"/>
              <a:t> </a:t>
            </a:r>
            <a:r>
              <a:rPr lang="fr-FR" baseline="0" dirty="0" err="1" smtClean="0"/>
              <a:t>Primero</a:t>
            </a:r>
            <a:r>
              <a:rPr lang="fr-FR" baseline="0" dirty="0" smtClean="0"/>
              <a:t>, p.30-32</a:t>
            </a:r>
            <a:endParaRPr lang="fr-FR" dirty="0"/>
          </a:p>
        </p:txBody>
      </p:sp>
      <p:sp>
        <p:nvSpPr>
          <p:cNvPr id="4" name="Slide Number Placeholder 3"/>
          <p:cNvSpPr>
            <a:spLocks noGrp="1"/>
          </p:cNvSpPr>
          <p:nvPr>
            <p:ph type="sldNum" sz="quarter" idx="10"/>
          </p:nvPr>
        </p:nvSpPr>
        <p:spPr/>
        <p:txBody>
          <a:bodyPr/>
          <a:lstStyle/>
          <a:p>
            <a:fld id="{325F5B3A-6359-4C9F-99FC-A4B789158983}" type="slidenum">
              <a:rPr lang="fr-FR" smtClean="0"/>
              <a:t>4</a:t>
            </a:fld>
            <a:endParaRPr lang="fr-FR"/>
          </a:p>
        </p:txBody>
      </p:sp>
    </p:spTree>
    <p:extLst>
      <p:ext uri="{BB962C8B-B14F-4D97-AF65-F5344CB8AC3E}">
        <p14:creationId xmlns:p14="http://schemas.microsoft.com/office/powerpoint/2010/main" val="18727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http://www.notodo.com/v4/fotos/tops/top_gr_1111.jpg</a:t>
            </a:r>
            <a:br>
              <a:rPr lang="fr-FR" dirty="0" smtClean="0"/>
            </a:br>
            <a:r>
              <a:rPr lang="fr-FR" dirty="0" err="1" smtClean="0"/>
              <a:t>Acto</a:t>
            </a:r>
            <a:r>
              <a:rPr lang="fr-FR" dirty="0" smtClean="0"/>
              <a:t> III, Cuadro </a:t>
            </a:r>
            <a:r>
              <a:rPr lang="fr-FR" dirty="0" err="1" smtClean="0"/>
              <a:t>Segundo</a:t>
            </a:r>
            <a:r>
              <a:rPr lang="fr-FR" dirty="0" smtClean="0"/>
              <a:t>, p.70</a:t>
            </a:r>
          </a:p>
          <a:p>
            <a:r>
              <a:rPr lang="en-GB" dirty="0" err="1" smtClean="0"/>
              <a:t>Porque</a:t>
            </a:r>
            <a:r>
              <a:rPr lang="en-GB" dirty="0" smtClean="0"/>
              <a:t> </a:t>
            </a:r>
            <a:r>
              <a:rPr lang="en-GB" dirty="0" err="1" smtClean="0"/>
              <a:t>yo</a:t>
            </a:r>
            <a:r>
              <a:rPr lang="en-GB" dirty="0" smtClean="0"/>
              <a:t> me </a:t>
            </a:r>
            <a:r>
              <a:rPr lang="en-GB" dirty="0" err="1" smtClean="0"/>
              <a:t>fui</a:t>
            </a:r>
            <a:r>
              <a:rPr lang="en-GB" dirty="0" smtClean="0"/>
              <a:t> con el </a:t>
            </a:r>
            <a:r>
              <a:rPr lang="en-GB" dirty="0" err="1" smtClean="0"/>
              <a:t>otro</a:t>
            </a:r>
            <a:r>
              <a:rPr lang="en-GB" dirty="0" smtClean="0"/>
              <a:t>…</a:t>
            </a:r>
            <a:endParaRPr lang="fr-FR" dirty="0"/>
          </a:p>
        </p:txBody>
      </p:sp>
      <p:sp>
        <p:nvSpPr>
          <p:cNvPr id="4" name="Slide Number Placeholder 3"/>
          <p:cNvSpPr>
            <a:spLocks noGrp="1"/>
          </p:cNvSpPr>
          <p:nvPr>
            <p:ph type="sldNum" sz="quarter" idx="10"/>
          </p:nvPr>
        </p:nvSpPr>
        <p:spPr/>
        <p:txBody>
          <a:bodyPr/>
          <a:lstStyle/>
          <a:p>
            <a:fld id="{325F5B3A-6359-4C9F-99FC-A4B789158983}" type="slidenum">
              <a:rPr lang="fr-FR" smtClean="0"/>
              <a:t>5</a:t>
            </a:fld>
            <a:endParaRPr lang="fr-FR"/>
          </a:p>
        </p:txBody>
      </p:sp>
    </p:spTree>
    <p:extLst>
      <p:ext uri="{BB962C8B-B14F-4D97-AF65-F5344CB8AC3E}">
        <p14:creationId xmlns:p14="http://schemas.microsoft.com/office/powerpoint/2010/main" val="185891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http://cdn1.letsbonus.com/normal/barcelona-bodas-de-sangre-guasch-teatre-012-1315843383-1.jpg</a:t>
            </a:r>
            <a:br>
              <a:rPr lang="fr-FR" dirty="0" smtClean="0"/>
            </a:br>
            <a:r>
              <a:rPr lang="fr-FR" dirty="0" err="1" smtClean="0"/>
              <a:t>Acto</a:t>
            </a:r>
            <a:r>
              <a:rPr lang="fr-FR" dirty="0" smtClean="0"/>
              <a:t> I, Cuadro </a:t>
            </a:r>
            <a:r>
              <a:rPr lang="fr-FR" dirty="0" err="1" smtClean="0"/>
              <a:t>Tercero</a:t>
            </a:r>
            <a:r>
              <a:rPr lang="fr-FR" dirty="0" smtClean="0"/>
              <a:t>, </a:t>
            </a:r>
            <a:r>
              <a:rPr lang="fr-FR" dirty="0" err="1" smtClean="0"/>
              <a:t>perhaps</a:t>
            </a:r>
            <a:r>
              <a:rPr lang="fr-FR" dirty="0" smtClean="0"/>
              <a:t> p.23</a:t>
            </a:r>
            <a:endParaRPr lang="fr-FR" dirty="0"/>
          </a:p>
        </p:txBody>
      </p:sp>
      <p:sp>
        <p:nvSpPr>
          <p:cNvPr id="4" name="Slide Number Placeholder 3"/>
          <p:cNvSpPr>
            <a:spLocks noGrp="1"/>
          </p:cNvSpPr>
          <p:nvPr>
            <p:ph type="sldNum" sz="quarter" idx="10"/>
          </p:nvPr>
        </p:nvSpPr>
        <p:spPr/>
        <p:txBody>
          <a:bodyPr/>
          <a:lstStyle/>
          <a:p>
            <a:fld id="{325F5B3A-6359-4C9F-99FC-A4B789158983}" type="slidenum">
              <a:rPr lang="fr-FR" smtClean="0"/>
              <a:t>6</a:t>
            </a:fld>
            <a:endParaRPr lang="fr-FR"/>
          </a:p>
        </p:txBody>
      </p:sp>
    </p:spTree>
    <p:extLst>
      <p:ext uri="{BB962C8B-B14F-4D97-AF65-F5344CB8AC3E}">
        <p14:creationId xmlns:p14="http://schemas.microsoft.com/office/powerpoint/2010/main" val="308734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http://www.prensa-latina.cu/images/stories/Fotorreportajes/BodasDeSangre/BodasDeSangre.html</a:t>
            </a:r>
            <a:br>
              <a:rPr lang="fr-FR" dirty="0" smtClean="0"/>
            </a:br>
            <a:r>
              <a:rPr lang="fr-FR" dirty="0" err="1" smtClean="0"/>
              <a:t>Acto</a:t>
            </a:r>
            <a:r>
              <a:rPr lang="fr-FR" dirty="0" smtClean="0"/>
              <a:t> 1 cuadro </a:t>
            </a:r>
            <a:r>
              <a:rPr lang="fr-FR" dirty="0" err="1" smtClean="0"/>
              <a:t>segundo</a:t>
            </a:r>
            <a:r>
              <a:rPr lang="fr-FR" dirty="0" smtClean="0"/>
              <a:t>, p.13-14</a:t>
            </a:r>
          </a:p>
          <a:p>
            <a:endParaRPr lang="fr-FR" dirty="0"/>
          </a:p>
        </p:txBody>
      </p:sp>
      <p:sp>
        <p:nvSpPr>
          <p:cNvPr id="4" name="Slide Number Placeholder 3"/>
          <p:cNvSpPr>
            <a:spLocks noGrp="1"/>
          </p:cNvSpPr>
          <p:nvPr>
            <p:ph type="sldNum" sz="quarter" idx="10"/>
          </p:nvPr>
        </p:nvSpPr>
        <p:spPr/>
        <p:txBody>
          <a:bodyPr/>
          <a:lstStyle/>
          <a:p>
            <a:fld id="{325F5B3A-6359-4C9F-99FC-A4B789158983}" type="slidenum">
              <a:rPr lang="fr-FR" smtClean="0"/>
              <a:t>7</a:t>
            </a:fld>
            <a:endParaRPr lang="fr-FR"/>
          </a:p>
        </p:txBody>
      </p:sp>
    </p:spTree>
    <p:extLst>
      <p:ext uri="{BB962C8B-B14F-4D97-AF65-F5344CB8AC3E}">
        <p14:creationId xmlns:p14="http://schemas.microsoft.com/office/powerpoint/2010/main" val="166800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http://www.la-razon.com/la_revista/cultura/Bodas-Carlos-Gene-Veronica-Oddo_LRZIMA20120201_0012_3.jpg</a:t>
            </a:r>
            <a:br>
              <a:rPr lang="fr-FR" dirty="0" smtClean="0"/>
            </a:br>
            <a:r>
              <a:rPr lang="fr-FR" dirty="0" err="1" smtClean="0"/>
              <a:t>Various</a:t>
            </a:r>
            <a:r>
              <a:rPr lang="fr-FR" dirty="0" smtClean="0"/>
              <a:t> </a:t>
            </a:r>
            <a:r>
              <a:rPr lang="fr-FR" dirty="0" err="1" smtClean="0"/>
              <a:t>possibilities</a:t>
            </a:r>
            <a:r>
              <a:rPr lang="fr-FR" dirty="0" smtClean="0"/>
              <a:t/>
            </a:r>
            <a:br>
              <a:rPr lang="fr-FR" dirty="0" smtClean="0"/>
            </a:br>
            <a:r>
              <a:rPr lang="fr-FR" dirty="0" err="1" smtClean="0"/>
              <a:t>Acto</a:t>
            </a:r>
            <a:r>
              <a:rPr lang="fr-FR" dirty="0" smtClean="0"/>
              <a:t> I, Cuadro </a:t>
            </a:r>
            <a:r>
              <a:rPr lang="fr-FR" dirty="0" err="1" smtClean="0"/>
              <a:t>Tercero</a:t>
            </a:r>
            <a:r>
              <a:rPr lang="fr-FR" dirty="0" smtClean="0"/>
              <a:t>, (19, 21, 23) </a:t>
            </a:r>
            <a:r>
              <a:rPr lang="fr-FR" dirty="0" err="1" smtClean="0"/>
              <a:t>when</a:t>
            </a:r>
            <a:r>
              <a:rPr lang="fr-FR" dirty="0" smtClean="0"/>
              <a:t> </a:t>
            </a:r>
            <a:r>
              <a:rPr lang="fr-FR" dirty="0" err="1" smtClean="0"/>
              <a:t>memories</a:t>
            </a:r>
            <a:r>
              <a:rPr lang="fr-FR" dirty="0" smtClean="0"/>
              <a:t> of the </a:t>
            </a:r>
            <a:r>
              <a:rPr lang="fr-FR" dirty="0" err="1" smtClean="0"/>
              <a:t>past</a:t>
            </a:r>
            <a:r>
              <a:rPr lang="fr-FR" dirty="0" smtClean="0"/>
              <a:t> </a:t>
            </a:r>
            <a:r>
              <a:rPr lang="fr-FR" dirty="0" err="1" smtClean="0"/>
              <a:t>erupt</a:t>
            </a:r>
            <a:r>
              <a:rPr lang="fr-FR" dirty="0" smtClean="0"/>
              <a:t>.</a:t>
            </a:r>
            <a:br>
              <a:rPr lang="fr-FR" dirty="0" smtClean="0"/>
            </a:br>
            <a:r>
              <a:rPr lang="fr-FR" dirty="0" err="1" smtClean="0"/>
              <a:t>Acto</a:t>
            </a:r>
            <a:r>
              <a:rPr lang="fr-FR" dirty="0" smtClean="0"/>
              <a:t> II, Cuadro </a:t>
            </a:r>
            <a:r>
              <a:rPr lang="fr-FR" dirty="0" err="1" smtClean="0"/>
              <a:t>Segundo</a:t>
            </a:r>
            <a:r>
              <a:rPr lang="fr-FR" dirty="0" smtClean="0"/>
              <a:t>, p.51</a:t>
            </a:r>
            <a:r>
              <a:rPr lang="fr-FR" baseline="0" dirty="0" smtClean="0"/>
              <a:t> Ha </a:t>
            </a:r>
            <a:r>
              <a:rPr lang="fr-FR" baseline="0" dirty="0" err="1" smtClean="0"/>
              <a:t>llegado</a:t>
            </a:r>
            <a:r>
              <a:rPr lang="fr-FR" baseline="0" dirty="0" smtClean="0"/>
              <a:t> </a:t>
            </a:r>
            <a:r>
              <a:rPr lang="fr-FR" baseline="0" dirty="0" err="1" smtClean="0"/>
              <a:t>otra</a:t>
            </a:r>
            <a:r>
              <a:rPr lang="fr-FR" baseline="0" dirty="0" smtClean="0"/>
              <a:t> </a:t>
            </a:r>
            <a:r>
              <a:rPr lang="fr-FR" baseline="0" dirty="0" err="1" smtClean="0"/>
              <a:t>vez</a:t>
            </a:r>
            <a:r>
              <a:rPr lang="fr-FR" baseline="0" dirty="0" smtClean="0"/>
              <a:t> la </a:t>
            </a:r>
            <a:r>
              <a:rPr lang="fr-FR" baseline="0" dirty="0" err="1" smtClean="0"/>
              <a:t>hora</a:t>
            </a:r>
            <a:r>
              <a:rPr lang="fr-FR" baseline="0" dirty="0" smtClean="0"/>
              <a:t> de la </a:t>
            </a:r>
            <a:r>
              <a:rPr lang="fr-FR" baseline="0" dirty="0" err="1" smtClean="0"/>
              <a:t>sangre</a:t>
            </a:r>
            <a:endParaRPr lang="fr-FR" dirty="0"/>
          </a:p>
        </p:txBody>
      </p:sp>
      <p:sp>
        <p:nvSpPr>
          <p:cNvPr id="4" name="Slide Number Placeholder 3"/>
          <p:cNvSpPr>
            <a:spLocks noGrp="1"/>
          </p:cNvSpPr>
          <p:nvPr>
            <p:ph type="sldNum" sz="quarter" idx="10"/>
          </p:nvPr>
        </p:nvSpPr>
        <p:spPr/>
        <p:txBody>
          <a:bodyPr/>
          <a:lstStyle/>
          <a:p>
            <a:fld id="{325F5B3A-6359-4C9F-99FC-A4B789158983}" type="slidenum">
              <a:rPr lang="fr-FR" smtClean="0"/>
              <a:t>8</a:t>
            </a:fld>
            <a:endParaRPr lang="fr-FR"/>
          </a:p>
        </p:txBody>
      </p:sp>
    </p:spTree>
    <p:extLst>
      <p:ext uri="{BB962C8B-B14F-4D97-AF65-F5344CB8AC3E}">
        <p14:creationId xmlns:p14="http://schemas.microsoft.com/office/powerpoint/2010/main" val="1414670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http://chicagotheaterbeat.com/wp-content/uploads/2010/10/bloodweddingoracletheatre.jpg</a:t>
            </a:r>
            <a:br>
              <a:rPr lang="fr-FR" dirty="0" smtClean="0"/>
            </a:br>
            <a:r>
              <a:rPr lang="fr-FR" dirty="0" err="1" smtClean="0"/>
              <a:t>Acto</a:t>
            </a:r>
            <a:r>
              <a:rPr lang="fr-FR" dirty="0" smtClean="0"/>
              <a:t> III, Cuadro </a:t>
            </a:r>
            <a:r>
              <a:rPr lang="fr-FR" dirty="0" err="1" smtClean="0"/>
              <a:t>Primero</a:t>
            </a:r>
            <a:r>
              <a:rPr lang="fr-FR" dirty="0" smtClean="0"/>
              <a:t/>
            </a:r>
            <a:br>
              <a:rPr lang="fr-FR" dirty="0" smtClean="0"/>
            </a:br>
            <a:r>
              <a:rPr lang="fr-FR" dirty="0" smtClean="0"/>
              <a:t>p.63</a:t>
            </a:r>
            <a:endParaRPr lang="fr-FR" dirty="0"/>
          </a:p>
        </p:txBody>
      </p:sp>
      <p:sp>
        <p:nvSpPr>
          <p:cNvPr id="4" name="Slide Number Placeholder 3"/>
          <p:cNvSpPr>
            <a:spLocks noGrp="1"/>
          </p:cNvSpPr>
          <p:nvPr>
            <p:ph type="sldNum" sz="quarter" idx="10"/>
          </p:nvPr>
        </p:nvSpPr>
        <p:spPr/>
        <p:txBody>
          <a:bodyPr/>
          <a:lstStyle/>
          <a:p>
            <a:fld id="{325F5B3A-6359-4C9F-99FC-A4B789158983}" type="slidenum">
              <a:rPr lang="fr-FR" smtClean="0"/>
              <a:t>9</a:t>
            </a:fld>
            <a:endParaRPr lang="fr-FR"/>
          </a:p>
        </p:txBody>
      </p:sp>
    </p:spTree>
    <p:extLst>
      <p:ext uri="{BB962C8B-B14F-4D97-AF65-F5344CB8AC3E}">
        <p14:creationId xmlns:p14="http://schemas.microsoft.com/office/powerpoint/2010/main" val="95775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9F76AEC0-7A55-4C02-809C-2DBFE0766211}" type="datetimeFigureOut">
              <a:rPr lang="fr-FR" smtClean="0"/>
              <a:t>25/08/2012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A561E7-3990-4033-A25B-1067E7C5DA21}" type="slidenum">
              <a:rPr lang="fr-FR" smtClean="0"/>
              <a:t>‹#›</a:t>
            </a:fld>
            <a:endParaRPr lang="fr-FR"/>
          </a:p>
        </p:txBody>
      </p:sp>
    </p:spTree>
    <p:extLst>
      <p:ext uri="{BB962C8B-B14F-4D97-AF65-F5344CB8AC3E}">
        <p14:creationId xmlns:p14="http://schemas.microsoft.com/office/powerpoint/2010/main" val="325937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9F76AEC0-7A55-4C02-809C-2DBFE0766211}" type="datetimeFigureOut">
              <a:rPr lang="fr-FR" smtClean="0"/>
              <a:t>25/08/2012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A561E7-3990-4033-A25B-1067E7C5DA21}" type="slidenum">
              <a:rPr lang="fr-FR" smtClean="0"/>
              <a:t>‹#›</a:t>
            </a:fld>
            <a:endParaRPr lang="fr-FR"/>
          </a:p>
        </p:txBody>
      </p:sp>
    </p:spTree>
    <p:extLst>
      <p:ext uri="{BB962C8B-B14F-4D97-AF65-F5344CB8AC3E}">
        <p14:creationId xmlns:p14="http://schemas.microsoft.com/office/powerpoint/2010/main" val="82210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9F76AEC0-7A55-4C02-809C-2DBFE0766211}" type="datetimeFigureOut">
              <a:rPr lang="fr-FR" smtClean="0"/>
              <a:t>25/08/2012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A561E7-3990-4033-A25B-1067E7C5DA21}" type="slidenum">
              <a:rPr lang="fr-FR" smtClean="0"/>
              <a:t>‹#›</a:t>
            </a:fld>
            <a:endParaRPr lang="fr-FR"/>
          </a:p>
        </p:txBody>
      </p:sp>
    </p:spTree>
    <p:extLst>
      <p:ext uri="{BB962C8B-B14F-4D97-AF65-F5344CB8AC3E}">
        <p14:creationId xmlns:p14="http://schemas.microsoft.com/office/powerpoint/2010/main" val="246233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9F76AEC0-7A55-4C02-809C-2DBFE0766211}" type="datetimeFigureOut">
              <a:rPr lang="fr-FR" smtClean="0"/>
              <a:t>25/08/2012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A561E7-3990-4033-A25B-1067E7C5DA21}" type="slidenum">
              <a:rPr lang="fr-FR" smtClean="0"/>
              <a:t>‹#›</a:t>
            </a:fld>
            <a:endParaRPr lang="fr-FR"/>
          </a:p>
        </p:txBody>
      </p:sp>
    </p:spTree>
    <p:extLst>
      <p:ext uri="{BB962C8B-B14F-4D97-AF65-F5344CB8AC3E}">
        <p14:creationId xmlns:p14="http://schemas.microsoft.com/office/powerpoint/2010/main" val="192044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76AEC0-7A55-4C02-809C-2DBFE0766211}" type="datetimeFigureOut">
              <a:rPr lang="fr-FR" smtClean="0"/>
              <a:t>25/08/2012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A561E7-3990-4033-A25B-1067E7C5DA21}" type="slidenum">
              <a:rPr lang="fr-FR" smtClean="0"/>
              <a:t>‹#›</a:t>
            </a:fld>
            <a:endParaRPr lang="fr-FR"/>
          </a:p>
        </p:txBody>
      </p:sp>
    </p:spTree>
    <p:extLst>
      <p:ext uri="{BB962C8B-B14F-4D97-AF65-F5344CB8AC3E}">
        <p14:creationId xmlns:p14="http://schemas.microsoft.com/office/powerpoint/2010/main" val="259601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9F76AEC0-7A55-4C02-809C-2DBFE0766211}" type="datetimeFigureOut">
              <a:rPr lang="fr-FR" smtClean="0"/>
              <a:t>25/08/2012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A561E7-3990-4033-A25B-1067E7C5DA21}" type="slidenum">
              <a:rPr lang="fr-FR" smtClean="0"/>
              <a:t>‹#›</a:t>
            </a:fld>
            <a:endParaRPr lang="fr-FR"/>
          </a:p>
        </p:txBody>
      </p:sp>
    </p:spTree>
    <p:extLst>
      <p:ext uri="{BB962C8B-B14F-4D97-AF65-F5344CB8AC3E}">
        <p14:creationId xmlns:p14="http://schemas.microsoft.com/office/powerpoint/2010/main" val="354171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9F76AEC0-7A55-4C02-809C-2DBFE0766211}" type="datetimeFigureOut">
              <a:rPr lang="fr-FR" smtClean="0"/>
              <a:t>25/08/2012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BA561E7-3990-4033-A25B-1067E7C5DA21}" type="slidenum">
              <a:rPr lang="fr-FR" smtClean="0"/>
              <a:t>‹#›</a:t>
            </a:fld>
            <a:endParaRPr lang="fr-FR"/>
          </a:p>
        </p:txBody>
      </p:sp>
    </p:spTree>
    <p:extLst>
      <p:ext uri="{BB962C8B-B14F-4D97-AF65-F5344CB8AC3E}">
        <p14:creationId xmlns:p14="http://schemas.microsoft.com/office/powerpoint/2010/main" val="11143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9F76AEC0-7A55-4C02-809C-2DBFE0766211}" type="datetimeFigureOut">
              <a:rPr lang="fr-FR" smtClean="0"/>
              <a:t>25/08/2012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BA561E7-3990-4033-A25B-1067E7C5DA21}" type="slidenum">
              <a:rPr lang="fr-FR" smtClean="0"/>
              <a:t>‹#›</a:t>
            </a:fld>
            <a:endParaRPr lang="fr-FR"/>
          </a:p>
        </p:txBody>
      </p:sp>
    </p:spTree>
    <p:extLst>
      <p:ext uri="{BB962C8B-B14F-4D97-AF65-F5344CB8AC3E}">
        <p14:creationId xmlns:p14="http://schemas.microsoft.com/office/powerpoint/2010/main" val="134289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6AEC0-7A55-4C02-809C-2DBFE0766211}" type="datetimeFigureOut">
              <a:rPr lang="fr-FR" smtClean="0"/>
              <a:t>25/08/2012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BA561E7-3990-4033-A25B-1067E7C5DA21}" type="slidenum">
              <a:rPr lang="fr-FR" smtClean="0"/>
              <a:t>‹#›</a:t>
            </a:fld>
            <a:endParaRPr lang="fr-FR"/>
          </a:p>
        </p:txBody>
      </p:sp>
    </p:spTree>
    <p:extLst>
      <p:ext uri="{BB962C8B-B14F-4D97-AF65-F5344CB8AC3E}">
        <p14:creationId xmlns:p14="http://schemas.microsoft.com/office/powerpoint/2010/main" val="42287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6AEC0-7A55-4C02-809C-2DBFE0766211}" type="datetimeFigureOut">
              <a:rPr lang="fr-FR" smtClean="0"/>
              <a:t>25/08/2012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A561E7-3990-4033-A25B-1067E7C5DA21}" type="slidenum">
              <a:rPr lang="fr-FR" smtClean="0"/>
              <a:t>‹#›</a:t>
            </a:fld>
            <a:endParaRPr lang="fr-FR"/>
          </a:p>
        </p:txBody>
      </p:sp>
    </p:spTree>
    <p:extLst>
      <p:ext uri="{BB962C8B-B14F-4D97-AF65-F5344CB8AC3E}">
        <p14:creationId xmlns:p14="http://schemas.microsoft.com/office/powerpoint/2010/main" val="300925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6AEC0-7A55-4C02-809C-2DBFE0766211}" type="datetimeFigureOut">
              <a:rPr lang="fr-FR" smtClean="0"/>
              <a:t>25/08/2012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A561E7-3990-4033-A25B-1067E7C5DA21}" type="slidenum">
              <a:rPr lang="fr-FR" smtClean="0"/>
              <a:t>‹#›</a:t>
            </a:fld>
            <a:endParaRPr lang="fr-FR"/>
          </a:p>
        </p:txBody>
      </p:sp>
    </p:spTree>
    <p:extLst>
      <p:ext uri="{BB962C8B-B14F-4D97-AF65-F5344CB8AC3E}">
        <p14:creationId xmlns:p14="http://schemas.microsoft.com/office/powerpoint/2010/main" val="11934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6AEC0-7A55-4C02-809C-2DBFE0766211}" type="datetimeFigureOut">
              <a:rPr lang="fr-FR" smtClean="0"/>
              <a:t>25/08/2012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561E7-3990-4033-A25B-1067E7C5DA21}" type="slidenum">
              <a:rPr lang="fr-FR" smtClean="0"/>
              <a:t>‹#›</a:t>
            </a:fld>
            <a:endParaRPr lang="fr-FR"/>
          </a:p>
        </p:txBody>
      </p:sp>
    </p:spTree>
    <p:extLst>
      <p:ext uri="{BB962C8B-B14F-4D97-AF65-F5344CB8AC3E}">
        <p14:creationId xmlns:p14="http://schemas.microsoft.com/office/powerpoint/2010/main" val="3807629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Bodas</a:t>
            </a:r>
            <a:r>
              <a:rPr lang="en-GB" dirty="0" smtClean="0"/>
              <a:t> de Sangre</a:t>
            </a:r>
            <a:endParaRPr lang="fr-FR" dirty="0"/>
          </a:p>
        </p:txBody>
      </p:sp>
      <p:sp>
        <p:nvSpPr>
          <p:cNvPr id="3" name="Subtitle 2"/>
          <p:cNvSpPr>
            <a:spLocks noGrp="1"/>
          </p:cNvSpPr>
          <p:nvPr>
            <p:ph type="subTitle" idx="1"/>
          </p:nvPr>
        </p:nvSpPr>
        <p:spPr/>
        <p:txBody>
          <a:bodyPr/>
          <a:lstStyle/>
          <a:p>
            <a:r>
              <a:rPr lang="en-GB" dirty="0" smtClean="0"/>
              <a:t>Federico </a:t>
            </a:r>
            <a:r>
              <a:rPr lang="en-GB" dirty="0" err="1" smtClean="0"/>
              <a:t>García</a:t>
            </a:r>
            <a:r>
              <a:rPr lang="en-GB" dirty="0" smtClean="0"/>
              <a:t> Lorca</a:t>
            </a:r>
            <a:endParaRPr lang="fr-F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1628800"/>
            <a:ext cx="4248150" cy="4343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179512" y="188640"/>
            <a:ext cx="8352928" cy="646331"/>
          </a:xfrm>
          <a:prstGeom prst="rect">
            <a:avLst/>
          </a:prstGeom>
          <a:noFill/>
        </p:spPr>
        <p:txBody>
          <a:bodyPr wrap="square" rtlCol="0">
            <a:spAutoFit/>
          </a:bodyPr>
          <a:lstStyle/>
          <a:p>
            <a:r>
              <a:rPr lang="en-GB" sz="3600" dirty="0" err="1" smtClean="0">
                <a:latin typeface="Copperplate Gothic Bold" pitchFamily="34" charset="0"/>
              </a:rPr>
              <a:t>Bodas</a:t>
            </a:r>
            <a:r>
              <a:rPr lang="en-GB" sz="3600" dirty="0" smtClean="0">
                <a:latin typeface="Copperplate Gothic Bold" pitchFamily="34" charset="0"/>
              </a:rPr>
              <a:t> de </a:t>
            </a:r>
            <a:r>
              <a:rPr lang="en-GB" sz="3600" dirty="0" err="1" smtClean="0">
                <a:latin typeface="Copperplate Gothic Bold" pitchFamily="34" charset="0"/>
              </a:rPr>
              <a:t>sangre</a:t>
            </a:r>
            <a:endParaRPr lang="fr-FR" sz="3600" dirty="0">
              <a:latin typeface="Copperplate Gothic Bold" pitchFamily="34" charset="0"/>
            </a:endParaRPr>
          </a:p>
        </p:txBody>
      </p:sp>
      <p:sp>
        <p:nvSpPr>
          <p:cNvPr id="6" name="TextBox 5"/>
          <p:cNvSpPr txBox="1"/>
          <p:nvPr/>
        </p:nvSpPr>
        <p:spPr>
          <a:xfrm>
            <a:off x="575395" y="6093296"/>
            <a:ext cx="8352928" cy="646331"/>
          </a:xfrm>
          <a:prstGeom prst="rect">
            <a:avLst/>
          </a:prstGeom>
          <a:noFill/>
        </p:spPr>
        <p:txBody>
          <a:bodyPr wrap="square" rtlCol="0">
            <a:spAutoFit/>
          </a:bodyPr>
          <a:lstStyle/>
          <a:p>
            <a:pPr algn="r"/>
            <a:r>
              <a:rPr lang="en-GB" sz="3600" dirty="0" err="1" smtClean="0">
                <a:latin typeface="Copperplate Gothic Bold" pitchFamily="34" charset="0"/>
              </a:rPr>
              <a:t>Lección</a:t>
            </a:r>
            <a:r>
              <a:rPr lang="en-GB" sz="3600" dirty="0" smtClean="0">
                <a:latin typeface="Copperplate Gothic Bold" pitchFamily="34" charset="0"/>
              </a:rPr>
              <a:t> </a:t>
            </a:r>
            <a:r>
              <a:rPr lang="en-GB" sz="3600" dirty="0" smtClean="0">
                <a:latin typeface="Copperplate Gothic Bold" pitchFamily="34" charset="0"/>
              </a:rPr>
              <a:t>4</a:t>
            </a:r>
            <a:endParaRPr lang="fr-FR" sz="3600" dirty="0">
              <a:latin typeface="Copperplate Gothic Bold"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5428" y="188640"/>
            <a:ext cx="954024" cy="1207008"/>
          </a:xfrm>
          <a:prstGeom prst="rect">
            <a:avLst/>
          </a:prstGeom>
        </p:spPr>
      </p:pic>
    </p:spTree>
    <p:extLst>
      <p:ext uri="{BB962C8B-B14F-4D97-AF65-F5344CB8AC3E}">
        <p14:creationId xmlns:p14="http://schemas.microsoft.com/office/powerpoint/2010/main" val="2817751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4179157" cy="584775"/>
          </a:xfrm>
          <a:prstGeom prst="rect">
            <a:avLst/>
          </a:prstGeom>
        </p:spPr>
        <p:txBody>
          <a:bodyPr wrap="none">
            <a:spAutoFit/>
          </a:bodyPr>
          <a:lstStyle/>
          <a:p>
            <a:r>
              <a:rPr lang="es-ES_tradnl" sz="3200" b="1" dirty="0"/>
              <a:t>La imaginería lorquiana</a:t>
            </a:r>
            <a:endParaRPr lang="fr-FR"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196752"/>
            <a:ext cx="2955032" cy="234291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448651"/>
            <a:ext cx="2195736" cy="164680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2996952"/>
            <a:ext cx="2555751" cy="165552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232" y="4365104"/>
            <a:ext cx="1810836" cy="119967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876256" y="701407"/>
            <a:ext cx="2088232" cy="461665"/>
          </a:xfrm>
          <a:prstGeom prst="rect">
            <a:avLst/>
          </a:prstGeom>
          <a:noFill/>
        </p:spPr>
        <p:txBody>
          <a:bodyPr wrap="square" rtlCol="0">
            <a:spAutoFit/>
          </a:bodyPr>
          <a:lstStyle/>
          <a:p>
            <a:r>
              <a:rPr lang="en-GB" sz="2400" b="1" dirty="0" smtClean="0"/>
              <a:t>el </a:t>
            </a:r>
            <a:r>
              <a:rPr lang="en-GB" sz="2400" b="1" dirty="0" err="1" smtClean="0"/>
              <a:t>matrimonio</a:t>
            </a:r>
            <a:endParaRPr lang="fr-FR" sz="2400" b="1" dirty="0"/>
          </a:p>
        </p:txBody>
      </p:sp>
      <p:sp>
        <p:nvSpPr>
          <p:cNvPr id="8" name="TextBox 7"/>
          <p:cNvSpPr txBox="1"/>
          <p:nvPr/>
        </p:nvSpPr>
        <p:spPr>
          <a:xfrm>
            <a:off x="3314553" y="3809099"/>
            <a:ext cx="2088232" cy="461665"/>
          </a:xfrm>
          <a:prstGeom prst="rect">
            <a:avLst/>
          </a:prstGeom>
          <a:noFill/>
        </p:spPr>
        <p:txBody>
          <a:bodyPr wrap="square" rtlCol="0">
            <a:spAutoFit/>
          </a:bodyPr>
          <a:lstStyle/>
          <a:p>
            <a:r>
              <a:rPr lang="en-GB" sz="2400" b="1" dirty="0" smtClean="0"/>
              <a:t>el </a:t>
            </a:r>
            <a:r>
              <a:rPr lang="en-GB" sz="2400" b="1" dirty="0" err="1" smtClean="0"/>
              <a:t>enfado</a:t>
            </a:r>
            <a:endParaRPr lang="fr-FR" sz="2400" b="1" dirty="0"/>
          </a:p>
        </p:txBody>
      </p:sp>
      <p:sp>
        <p:nvSpPr>
          <p:cNvPr id="9" name="TextBox 8"/>
          <p:cNvSpPr txBox="1"/>
          <p:nvPr/>
        </p:nvSpPr>
        <p:spPr>
          <a:xfrm>
            <a:off x="6335688" y="5707870"/>
            <a:ext cx="2808312" cy="461665"/>
          </a:xfrm>
          <a:prstGeom prst="rect">
            <a:avLst/>
          </a:prstGeom>
          <a:noFill/>
        </p:spPr>
        <p:txBody>
          <a:bodyPr wrap="square" rtlCol="0">
            <a:spAutoFit/>
          </a:bodyPr>
          <a:lstStyle/>
          <a:p>
            <a:r>
              <a:rPr lang="en-GB" sz="2400" b="1" dirty="0" smtClean="0"/>
              <a:t>un hombre </a:t>
            </a:r>
            <a:r>
              <a:rPr lang="en-GB" sz="2400" b="1" dirty="0" err="1" smtClean="0"/>
              <a:t>muerto</a:t>
            </a:r>
            <a:endParaRPr lang="fr-FR" sz="2400" b="1" dirty="0"/>
          </a:p>
        </p:txBody>
      </p:sp>
      <p:sp>
        <p:nvSpPr>
          <p:cNvPr id="10" name="TextBox 9"/>
          <p:cNvSpPr txBox="1"/>
          <p:nvPr/>
        </p:nvSpPr>
        <p:spPr>
          <a:xfrm>
            <a:off x="467544" y="3903439"/>
            <a:ext cx="2088232" cy="461665"/>
          </a:xfrm>
          <a:prstGeom prst="rect">
            <a:avLst/>
          </a:prstGeom>
          <a:noFill/>
        </p:spPr>
        <p:txBody>
          <a:bodyPr wrap="square" rtlCol="0">
            <a:spAutoFit/>
          </a:bodyPr>
          <a:lstStyle/>
          <a:p>
            <a:pPr algn="ctr"/>
            <a:r>
              <a:rPr lang="en-GB" sz="2400" b="1" dirty="0" smtClean="0"/>
              <a:t>la </a:t>
            </a:r>
            <a:r>
              <a:rPr lang="en-GB" sz="2400" b="1" dirty="0" err="1" smtClean="0"/>
              <a:t>pobreza</a:t>
            </a:r>
            <a:endParaRPr lang="fr-FR" sz="2400" b="1" dirty="0"/>
          </a:p>
        </p:txBody>
      </p:sp>
      <p:sp>
        <p:nvSpPr>
          <p:cNvPr id="11" name="TextBox 10"/>
          <p:cNvSpPr txBox="1"/>
          <p:nvPr/>
        </p:nvSpPr>
        <p:spPr>
          <a:xfrm>
            <a:off x="323528" y="6252120"/>
            <a:ext cx="3171056" cy="461665"/>
          </a:xfrm>
          <a:prstGeom prst="rect">
            <a:avLst/>
          </a:prstGeom>
          <a:noFill/>
        </p:spPr>
        <p:txBody>
          <a:bodyPr wrap="square" rtlCol="0">
            <a:spAutoFit/>
          </a:bodyPr>
          <a:lstStyle/>
          <a:p>
            <a:pPr algn="ctr"/>
            <a:r>
              <a:rPr lang="en-GB" sz="2400" b="1" dirty="0" smtClean="0"/>
              <a:t>la </a:t>
            </a:r>
            <a:r>
              <a:rPr lang="en-GB" sz="2400" b="1" dirty="0" err="1" smtClean="0"/>
              <a:t>honra</a:t>
            </a:r>
            <a:r>
              <a:rPr lang="en-GB" sz="2400" b="1" dirty="0" smtClean="0"/>
              <a:t> del </a:t>
            </a:r>
            <a:r>
              <a:rPr lang="en-GB" sz="2400" b="1" dirty="0" err="1" smtClean="0"/>
              <a:t>Novio</a:t>
            </a:r>
            <a:endParaRPr lang="fr-FR" sz="2400" b="1" dirty="0"/>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6959" y="4421648"/>
            <a:ext cx="2267744" cy="1700808"/>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67723" y="932239"/>
            <a:ext cx="2994631" cy="1982747"/>
          </a:xfrm>
          <a:prstGeom prst="rect">
            <a:avLst/>
          </a:prstGeom>
        </p:spPr>
      </p:pic>
    </p:spTree>
    <p:extLst>
      <p:ext uri="{BB962C8B-B14F-4D97-AF65-F5344CB8AC3E}">
        <p14:creationId xmlns:p14="http://schemas.microsoft.com/office/powerpoint/2010/main" val="41394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4940007" cy="584775"/>
          </a:xfrm>
          <a:prstGeom prst="rect">
            <a:avLst/>
          </a:prstGeom>
        </p:spPr>
        <p:txBody>
          <a:bodyPr wrap="none">
            <a:spAutoFit/>
          </a:bodyPr>
          <a:lstStyle/>
          <a:p>
            <a:r>
              <a:rPr lang="es-ES_tradnl" sz="3200" b="1" dirty="0" smtClean="0"/>
              <a:t>el sentido visual: los colores</a:t>
            </a:r>
            <a:endParaRPr lang="fr-FR" sz="3200" dirty="0"/>
          </a:p>
        </p:txBody>
      </p:sp>
      <p:sp>
        <p:nvSpPr>
          <p:cNvPr id="3" name="Rectangle 2"/>
          <p:cNvSpPr/>
          <p:nvPr/>
        </p:nvSpPr>
        <p:spPr>
          <a:xfrm>
            <a:off x="179512" y="839906"/>
            <a:ext cx="4572000" cy="923330"/>
          </a:xfrm>
          <a:prstGeom prst="rect">
            <a:avLst/>
          </a:prstGeom>
        </p:spPr>
        <p:txBody>
          <a:bodyPr>
            <a:spAutoFit/>
          </a:bodyPr>
          <a:lstStyle/>
          <a:p>
            <a:r>
              <a:rPr lang="es-ES_tradnl" b="1" dirty="0"/>
              <a:t>Amarillo/Oro</a:t>
            </a:r>
            <a:r>
              <a:rPr lang="es-ES_tradnl" dirty="0"/>
              <a:t/>
            </a:r>
            <a:br>
              <a:rPr lang="es-ES_tradnl" dirty="0"/>
            </a:br>
            <a:r>
              <a:rPr lang="es-ES_tradnl" dirty="0"/>
              <a:t>El Novio está asociado con el color amarillo y oro. </a:t>
            </a:r>
            <a:endParaRPr lang="fr-FR" dirty="0"/>
          </a:p>
        </p:txBody>
      </p:sp>
      <p:sp>
        <p:nvSpPr>
          <p:cNvPr id="4" name="Rectangle 3"/>
          <p:cNvSpPr/>
          <p:nvPr/>
        </p:nvSpPr>
        <p:spPr>
          <a:xfrm>
            <a:off x="4589809" y="1484784"/>
            <a:ext cx="4572000" cy="1200329"/>
          </a:xfrm>
          <a:prstGeom prst="rect">
            <a:avLst/>
          </a:prstGeom>
        </p:spPr>
        <p:txBody>
          <a:bodyPr>
            <a:spAutoFit/>
          </a:bodyPr>
          <a:lstStyle/>
          <a:p>
            <a:r>
              <a:rPr lang="es-ES_tradnl" dirty="0" smtClean="0"/>
              <a:t>En la acotación escénica señala que la habitación en casa del novio está pintada de </a:t>
            </a:r>
            <a:r>
              <a:rPr lang="es-ES_tradnl" b="1" dirty="0" smtClean="0"/>
              <a:t>amarillo</a:t>
            </a:r>
            <a:r>
              <a:rPr lang="es-ES_tradnl" dirty="0" smtClean="0"/>
              <a:t>. (p.3)</a:t>
            </a:r>
            <a:br>
              <a:rPr lang="es-ES_tradnl" dirty="0" smtClean="0"/>
            </a:br>
            <a:endParaRPr lang="fr-FR" dirty="0"/>
          </a:p>
        </p:txBody>
      </p:sp>
      <p:sp>
        <p:nvSpPr>
          <p:cNvPr id="5" name="Rectangle 4"/>
          <p:cNvSpPr/>
          <p:nvPr/>
        </p:nvSpPr>
        <p:spPr>
          <a:xfrm>
            <a:off x="189310" y="2492896"/>
            <a:ext cx="4572000" cy="923330"/>
          </a:xfrm>
          <a:prstGeom prst="rect">
            <a:avLst/>
          </a:prstGeom>
        </p:spPr>
        <p:txBody>
          <a:bodyPr>
            <a:spAutoFit/>
          </a:bodyPr>
          <a:lstStyle/>
          <a:p>
            <a:r>
              <a:rPr lang="es-ES_tradnl" dirty="0" smtClean="0"/>
              <a:t>Se pone una gran cadena de </a:t>
            </a:r>
            <a:r>
              <a:rPr lang="es-ES_tradnl" b="1" dirty="0" smtClean="0"/>
              <a:t>oro</a:t>
            </a:r>
            <a:r>
              <a:rPr lang="es-ES_tradnl" dirty="0" smtClean="0"/>
              <a:t> cuando visita a la novia. (p.19)</a:t>
            </a:r>
            <a:br>
              <a:rPr lang="es-ES_tradnl" dirty="0" smtClean="0"/>
            </a:br>
            <a:endParaRPr lang="fr-FR" dirty="0"/>
          </a:p>
        </p:txBody>
      </p:sp>
      <p:sp>
        <p:nvSpPr>
          <p:cNvPr id="6" name="Rectangle 5"/>
          <p:cNvSpPr/>
          <p:nvPr/>
        </p:nvSpPr>
        <p:spPr>
          <a:xfrm>
            <a:off x="5220072" y="2492896"/>
            <a:ext cx="4572000" cy="646331"/>
          </a:xfrm>
          <a:prstGeom prst="rect">
            <a:avLst/>
          </a:prstGeom>
        </p:spPr>
        <p:txBody>
          <a:bodyPr>
            <a:spAutoFit/>
          </a:bodyPr>
          <a:lstStyle/>
          <a:p>
            <a:r>
              <a:rPr lang="es-ES_tradnl" dirty="0" smtClean="0"/>
              <a:t>“girasol de tu madre” (p.71)</a:t>
            </a:r>
            <a:br>
              <a:rPr lang="es-ES_tradnl" dirty="0" smtClean="0"/>
            </a:br>
            <a:endParaRPr lang="fr-FR" dirty="0"/>
          </a:p>
        </p:txBody>
      </p:sp>
      <p:sp>
        <p:nvSpPr>
          <p:cNvPr id="7" name="Rectangle 6"/>
          <p:cNvSpPr/>
          <p:nvPr/>
        </p:nvSpPr>
        <p:spPr>
          <a:xfrm>
            <a:off x="311334" y="3645024"/>
            <a:ext cx="4572000" cy="646331"/>
          </a:xfrm>
          <a:prstGeom prst="rect">
            <a:avLst/>
          </a:prstGeom>
        </p:spPr>
        <p:txBody>
          <a:bodyPr>
            <a:spAutoFit/>
          </a:bodyPr>
          <a:lstStyle/>
          <a:p>
            <a:r>
              <a:rPr lang="es-ES_tradnl" dirty="0" smtClean="0"/>
              <a:t>“flor del </a:t>
            </a:r>
            <a:r>
              <a:rPr lang="es-ES_tradnl" b="1" dirty="0" smtClean="0"/>
              <a:t>oro</a:t>
            </a:r>
            <a:r>
              <a:rPr lang="es-ES_tradnl" dirty="0" smtClean="0"/>
              <a:t>” </a:t>
            </a:r>
            <a:r>
              <a:rPr lang="es-ES_tradnl" dirty="0" smtClean="0"/>
              <a:t>(p.35, 36)</a:t>
            </a:r>
            <a:br>
              <a:rPr lang="es-ES_tradnl" dirty="0" smtClean="0"/>
            </a:br>
            <a:endParaRPr lang="fr-FR" dirty="0"/>
          </a:p>
        </p:txBody>
      </p:sp>
      <p:sp>
        <p:nvSpPr>
          <p:cNvPr id="8" name="Rectangle 7"/>
          <p:cNvSpPr/>
          <p:nvPr/>
        </p:nvSpPr>
        <p:spPr>
          <a:xfrm>
            <a:off x="5004048" y="5514235"/>
            <a:ext cx="4572000" cy="923330"/>
          </a:xfrm>
          <a:prstGeom prst="rect">
            <a:avLst/>
          </a:prstGeom>
        </p:spPr>
        <p:txBody>
          <a:bodyPr>
            <a:spAutoFit/>
          </a:bodyPr>
          <a:lstStyle/>
          <a:p>
            <a:r>
              <a:rPr lang="es-ES_tradnl" dirty="0" smtClean="0"/>
              <a:t>Al final se queda muerto “con los labios </a:t>
            </a:r>
            <a:r>
              <a:rPr lang="es-ES_tradnl" b="1" dirty="0" smtClean="0"/>
              <a:t>amarillos</a:t>
            </a:r>
            <a:r>
              <a:rPr lang="es-ES_tradnl" dirty="0" smtClean="0"/>
              <a:t>” </a:t>
            </a:r>
            <a:r>
              <a:rPr lang="es-ES_tradnl" dirty="0" smtClean="0"/>
              <a:t>(p.72)</a:t>
            </a:r>
            <a:br>
              <a:rPr lang="es-ES_tradnl" dirty="0" smtClean="0"/>
            </a:br>
            <a:endParaRPr lang="fr-FR" dirty="0"/>
          </a:p>
        </p:txBody>
      </p:sp>
      <p:sp>
        <p:nvSpPr>
          <p:cNvPr id="9" name="Rectangle 8"/>
          <p:cNvSpPr/>
          <p:nvPr/>
        </p:nvSpPr>
        <p:spPr>
          <a:xfrm>
            <a:off x="4834806" y="4581128"/>
            <a:ext cx="4572000" cy="646331"/>
          </a:xfrm>
          <a:prstGeom prst="rect">
            <a:avLst/>
          </a:prstGeom>
        </p:spPr>
        <p:txBody>
          <a:bodyPr>
            <a:spAutoFit/>
          </a:bodyPr>
          <a:lstStyle/>
          <a:p>
            <a:r>
              <a:rPr lang="es-ES_tradnl" dirty="0" smtClean="0"/>
              <a:t>“sobre la flor del </a:t>
            </a:r>
            <a:r>
              <a:rPr lang="es-ES_tradnl" b="1" dirty="0" smtClean="0"/>
              <a:t>oro</a:t>
            </a:r>
            <a:r>
              <a:rPr lang="es-ES_tradnl" dirty="0" smtClean="0"/>
              <a:t>, sucia </a:t>
            </a:r>
            <a:r>
              <a:rPr lang="es-ES_tradnl" b="1" dirty="0" smtClean="0"/>
              <a:t>arena</a:t>
            </a:r>
            <a:r>
              <a:rPr lang="es-ES_tradnl" dirty="0" smtClean="0"/>
              <a:t>” </a:t>
            </a:r>
            <a:r>
              <a:rPr lang="es-ES_tradnl" dirty="0" smtClean="0"/>
              <a:t>(p.68)</a:t>
            </a:r>
            <a:br>
              <a:rPr lang="es-ES_tradnl" dirty="0" smtClean="0"/>
            </a:br>
            <a:endParaRPr lang="fr-FR" dirty="0"/>
          </a:p>
        </p:txBody>
      </p:sp>
      <p:sp>
        <p:nvSpPr>
          <p:cNvPr id="10" name="Rectangle 9"/>
          <p:cNvSpPr/>
          <p:nvPr/>
        </p:nvSpPr>
        <p:spPr>
          <a:xfrm>
            <a:off x="280395" y="5375736"/>
            <a:ext cx="4572000" cy="1200329"/>
          </a:xfrm>
          <a:prstGeom prst="rect">
            <a:avLst/>
          </a:prstGeom>
        </p:spPr>
        <p:txBody>
          <a:bodyPr>
            <a:spAutoFit/>
          </a:bodyPr>
          <a:lstStyle/>
          <a:p>
            <a:r>
              <a:rPr lang="es-ES_tradnl" dirty="0" smtClean="0"/>
              <a:t>“En una custodia de cristal y </a:t>
            </a:r>
            <a:r>
              <a:rPr lang="es-ES_tradnl" b="1" dirty="0" smtClean="0"/>
              <a:t>topacios</a:t>
            </a:r>
            <a:r>
              <a:rPr lang="es-ES_tradnl" dirty="0" smtClean="0"/>
              <a:t> pondría yo la tierra empapada por ella (la sangre)” </a:t>
            </a:r>
            <a:r>
              <a:rPr lang="es-ES_tradnl" dirty="0" smtClean="0"/>
              <a:t>(p.42)</a:t>
            </a:r>
            <a:br>
              <a:rPr lang="es-ES_tradnl" dirty="0" smtClean="0"/>
            </a:br>
            <a:endParaRPr lang="fr-FR" dirty="0"/>
          </a:p>
        </p:txBody>
      </p:sp>
      <p:sp>
        <p:nvSpPr>
          <p:cNvPr id="11" name="Rectangle 10"/>
          <p:cNvSpPr/>
          <p:nvPr/>
        </p:nvSpPr>
        <p:spPr>
          <a:xfrm>
            <a:off x="3707904" y="3224999"/>
            <a:ext cx="4572000" cy="1200329"/>
          </a:xfrm>
          <a:prstGeom prst="rect">
            <a:avLst/>
          </a:prstGeom>
        </p:spPr>
        <p:txBody>
          <a:bodyPr>
            <a:spAutoFit/>
          </a:bodyPr>
          <a:lstStyle/>
          <a:p>
            <a:r>
              <a:rPr lang="es-ES_tradnl" dirty="0" smtClean="0"/>
              <a:t>“la novia / se ha puesto su blanca corona/</a:t>
            </a:r>
            <a:br>
              <a:rPr lang="es-ES_tradnl" dirty="0" smtClean="0"/>
            </a:br>
            <a:r>
              <a:rPr lang="es-ES_tradnl" dirty="0" smtClean="0"/>
              <a:t>y el novio / se la prende con lazos de </a:t>
            </a:r>
            <a:r>
              <a:rPr lang="es-ES_tradnl" b="1" dirty="0" smtClean="0"/>
              <a:t>oro</a:t>
            </a:r>
            <a:r>
              <a:rPr lang="es-ES_tradnl" dirty="0" smtClean="0"/>
              <a:t>.” (p.33-4)</a:t>
            </a:r>
            <a:br>
              <a:rPr lang="es-ES_tradnl" dirty="0" smtClean="0"/>
            </a:br>
            <a:endParaRPr lang="fr-FR" dirty="0"/>
          </a:p>
        </p:txBody>
      </p:sp>
      <p:sp>
        <p:nvSpPr>
          <p:cNvPr id="12" name="Rectangle 11"/>
          <p:cNvSpPr/>
          <p:nvPr/>
        </p:nvSpPr>
        <p:spPr>
          <a:xfrm>
            <a:off x="189310" y="4437112"/>
            <a:ext cx="4572000" cy="646331"/>
          </a:xfrm>
          <a:prstGeom prst="rect">
            <a:avLst/>
          </a:prstGeom>
        </p:spPr>
        <p:txBody>
          <a:bodyPr>
            <a:spAutoFit/>
          </a:bodyPr>
          <a:lstStyle/>
          <a:p>
            <a:r>
              <a:rPr lang="es-ES_tradnl" dirty="0" smtClean="0"/>
              <a:t>“los hombres, hombres; el </a:t>
            </a:r>
            <a:r>
              <a:rPr lang="es-ES_tradnl" b="1" dirty="0" smtClean="0"/>
              <a:t>trigo, trigo</a:t>
            </a:r>
            <a:r>
              <a:rPr lang="es-ES_tradnl" dirty="0" smtClean="0"/>
              <a:t>” (p.5)</a:t>
            </a:r>
            <a:br>
              <a:rPr lang="es-ES_tradnl" dirty="0" smtClean="0"/>
            </a:br>
            <a:endParaRPr lang="fr-FR" dirty="0"/>
          </a:p>
        </p:txBody>
      </p:sp>
    </p:spTree>
    <p:extLst>
      <p:ext uri="{BB962C8B-B14F-4D97-AF65-F5344CB8AC3E}">
        <p14:creationId xmlns:p14="http://schemas.microsoft.com/office/powerpoint/2010/main" val="421079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4940007" cy="584775"/>
          </a:xfrm>
          <a:prstGeom prst="rect">
            <a:avLst/>
          </a:prstGeom>
        </p:spPr>
        <p:txBody>
          <a:bodyPr wrap="none">
            <a:spAutoFit/>
          </a:bodyPr>
          <a:lstStyle/>
          <a:p>
            <a:r>
              <a:rPr lang="es-ES_tradnl" sz="3200" b="1" dirty="0" smtClean="0"/>
              <a:t>el sentido visual: los colores</a:t>
            </a:r>
            <a:endParaRPr lang="fr-FR"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08720"/>
            <a:ext cx="2841104" cy="2130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3501008"/>
            <a:ext cx="2841104" cy="2160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312368" y="3501008"/>
            <a:ext cx="4572000" cy="1200329"/>
          </a:xfrm>
          <a:prstGeom prst="rect">
            <a:avLst/>
          </a:prstGeom>
        </p:spPr>
        <p:txBody>
          <a:bodyPr>
            <a:spAutoFit/>
          </a:bodyPr>
          <a:lstStyle/>
          <a:p>
            <a:r>
              <a:rPr lang="es-ES_tradnl" sz="2400" b="1" dirty="0" smtClean="0"/>
              <a:t>Blanco</a:t>
            </a:r>
            <a:br>
              <a:rPr lang="es-ES_tradnl" sz="2400" b="1" dirty="0" smtClean="0"/>
            </a:br>
            <a:r>
              <a:rPr lang="es-ES_tradnl" sz="2400" dirty="0" smtClean="0"/>
              <a:t>plata / marfil / nieve / escarcha / blanca / jazmín</a:t>
            </a:r>
            <a:endParaRPr lang="fr-FR" sz="2400" dirty="0"/>
          </a:p>
        </p:txBody>
      </p:sp>
      <p:sp>
        <p:nvSpPr>
          <p:cNvPr id="7" name="Rectangle 6"/>
          <p:cNvSpPr/>
          <p:nvPr/>
        </p:nvSpPr>
        <p:spPr>
          <a:xfrm>
            <a:off x="3312368" y="1189304"/>
            <a:ext cx="3995936" cy="1569660"/>
          </a:xfrm>
          <a:prstGeom prst="rect">
            <a:avLst/>
          </a:prstGeom>
        </p:spPr>
        <p:txBody>
          <a:bodyPr wrap="square">
            <a:spAutoFit/>
          </a:bodyPr>
          <a:lstStyle/>
          <a:p>
            <a:r>
              <a:rPr lang="es-ES_tradnl" sz="2400" b="1" dirty="0" smtClean="0"/>
              <a:t>Rojo</a:t>
            </a:r>
            <a:br>
              <a:rPr lang="es-ES_tradnl" sz="2400" b="1" dirty="0" smtClean="0"/>
            </a:br>
            <a:r>
              <a:rPr lang="es-ES_tradnl" sz="2400" dirty="0" smtClean="0"/>
              <a:t>carmesí / rojo/a / granate(s) / encarnado (as) / </a:t>
            </a:r>
            <a:r>
              <a:rPr lang="es-ES_tradnl" sz="2400" dirty="0" smtClean="0"/>
              <a:t>sangre / clavel</a:t>
            </a:r>
            <a:endParaRPr lang="fr-FR" sz="2400" dirty="0"/>
          </a:p>
        </p:txBody>
      </p:sp>
    </p:spTree>
    <p:extLst>
      <p:ext uri="{BB962C8B-B14F-4D97-AF65-F5344CB8AC3E}">
        <p14:creationId xmlns:p14="http://schemas.microsoft.com/office/powerpoint/2010/main" val="2512107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51" y="27658"/>
            <a:ext cx="12042576" cy="830997"/>
          </a:xfrm>
          <a:prstGeom prst="rect">
            <a:avLst/>
          </a:prstGeom>
        </p:spPr>
        <p:txBody>
          <a:bodyPr wrap="square">
            <a:spAutoFit/>
          </a:bodyPr>
          <a:lstStyle/>
          <a:p>
            <a:r>
              <a:rPr lang="es-ES_tradnl" sz="2400" b="1" dirty="0" smtClean="0"/>
              <a:t>Blanco</a:t>
            </a:r>
            <a:br>
              <a:rPr lang="es-ES_tradnl" sz="2400" b="1" dirty="0" smtClean="0"/>
            </a:br>
            <a:r>
              <a:rPr lang="es-ES_tradnl" sz="2400" dirty="0" smtClean="0"/>
              <a:t>plata / marfil / nieve / escarcha / blanca / jazmín</a:t>
            </a:r>
            <a:endParaRPr lang="fr-FR" sz="2400" dirty="0"/>
          </a:p>
        </p:txBody>
      </p:sp>
      <p:sp>
        <p:nvSpPr>
          <p:cNvPr id="3" name="Rectangle 2"/>
          <p:cNvSpPr/>
          <p:nvPr/>
        </p:nvSpPr>
        <p:spPr>
          <a:xfrm>
            <a:off x="179512" y="1148551"/>
            <a:ext cx="3400483" cy="369332"/>
          </a:xfrm>
          <a:prstGeom prst="rect">
            <a:avLst/>
          </a:prstGeom>
        </p:spPr>
        <p:txBody>
          <a:bodyPr wrap="none">
            <a:spAutoFit/>
          </a:bodyPr>
          <a:lstStyle/>
          <a:p>
            <a:r>
              <a:rPr lang="es-ES_tradnl" b="1" dirty="0" smtClean="0"/>
              <a:t>Es un color asociado con la Novia.</a:t>
            </a:r>
            <a:endParaRPr lang="fr-FR" b="1" dirty="0"/>
          </a:p>
        </p:txBody>
      </p:sp>
      <p:sp>
        <p:nvSpPr>
          <p:cNvPr id="4" name="Rectangle 3"/>
          <p:cNvSpPr/>
          <p:nvPr/>
        </p:nvSpPr>
        <p:spPr>
          <a:xfrm>
            <a:off x="4109282" y="764704"/>
            <a:ext cx="2358018" cy="369332"/>
          </a:xfrm>
          <a:prstGeom prst="rect">
            <a:avLst/>
          </a:prstGeom>
        </p:spPr>
        <p:txBody>
          <a:bodyPr wrap="none">
            <a:spAutoFit/>
          </a:bodyPr>
          <a:lstStyle/>
          <a:p>
            <a:r>
              <a:rPr lang="es-ES_tradnl" dirty="0"/>
              <a:t>“blanca doncella” p.37 </a:t>
            </a:r>
            <a:endParaRPr lang="fr-FR" dirty="0"/>
          </a:p>
        </p:txBody>
      </p:sp>
      <p:cxnSp>
        <p:nvCxnSpPr>
          <p:cNvPr id="6" name="Straight Arrow Connector 5"/>
          <p:cNvCxnSpPr>
            <a:endCxn id="4" idx="1"/>
          </p:cNvCxnSpPr>
          <p:nvPr/>
        </p:nvCxnSpPr>
        <p:spPr>
          <a:xfrm flipV="1">
            <a:off x="3461210" y="949370"/>
            <a:ext cx="648072" cy="38384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238003" y="1333217"/>
            <a:ext cx="4798493" cy="369332"/>
          </a:xfrm>
          <a:prstGeom prst="rect">
            <a:avLst/>
          </a:prstGeom>
        </p:spPr>
        <p:txBody>
          <a:bodyPr wrap="none">
            <a:spAutoFit/>
          </a:bodyPr>
          <a:lstStyle/>
          <a:p>
            <a:r>
              <a:rPr lang="es-ES_tradnl" dirty="0"/>
              <a:t>“entonación en </a:t>
            </a:r>
            <a:r>
              <a:rPr lang="es-ES_tradnl" b="1" dirty="0"/>
              <a:t>blancos </a:t>
            </a:r>
            <a:r>
              <a:rPr lang="es-ES_tradnl" dirty="0"/>
              <a:t>grises y azules fríos” </a:t>
            </a:r>
            <a:r>
              <a:rPr lang="es-ES_tradnl" dirty="0" smtClean="0"/>
              <a:t>p.39</a:t>
            </a:r>
            <a:endParaRPr lang="fr-FR" dirty="0"/>
          </a:p>
        </p:txBody>
      </p:sp>
      <p:cxnSp>
        <p:nvCxnSpPr>
          <p:cNvPr id="9" name="Straight Arrow Connector 8"/>
          <p:cNvCxnSpPr>
            <a:endCxn id="8" idx="1"/>
          </p:cNvCxnSpPr>
          <p:nvPr/>
        </p:nvCxnSpPr>
        <p:spPr>
          <a:xfrm>
            <a:off x="3461210" y="1333217"/>
            <a:ext cx="776793" cy="18466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53298" y="1940639"/>
            <a:ext cx="2556918" cy="369332"/>
          </a:xfrm>
          <a:prstGeom prst="rect">
            <a:avLst/>
          </a:prstGeom>
        </p:spPr>
        <p:txBody>
          <a:bodyPr wrap="none">
            <a:spAutoFit/>
          </a:bodyPr>
          <a:lstStyle/>
          <a:p>
            <a:r>
              <a:rPr lang="es-ES_tradnl" dirty="0" smtClean="0"/>
              <a:t>“la </a:t>
            </a:r>
            <a:r>
              <a:rPr lang="es-ES_tradnl" b="1" dirty="0" smtClean="0"/>
              <a:t>blanca </a:t>
            </a:r>
            <a:r>
              <a:rPr lang="es-ES_tradnl" dirty="0" smtClean="0"/>
              <a:t>corona” Acto II</a:t>
            </a:r>
            <a:endParaRPr lang="fr-FR" dirty="0"/>
          </a:p>
        </p:txBody>
      </p:sp>
      <p:cxnSp>
        <p:nvCxnSpPr>
          <p:cNvPr id="13" name="Straight Arrow Connector 12"/>
          <p:cNvCxnSpPr/>
          <p:nvPr/>
        </p:nvCxnSpPr>
        <p:spPr>
          <a:xfrm>
            <a:off x="3461209" y="1336242"/>
            <a:ext cx="776793" cy="78906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187964" y="2444695"/>
            <a:ext cx="4572000" cy="1477328"/>
          </a:xfrm>
          <a:prstGeom prst="rect">
            <a:avLst/>
          </a:prstGeom>
        </p:spPr>
        <p:txBody>
          <a:bodyPr>
            <a:spAutoFit/>
          </a:bodyPr>
          <a:lstStyle/>
          <a:p>
            <a:r>
              <a:rPr lang="es-ES_tradnl" dirty="0" smtClean="0"/>
              <a:t>“Que </a:t>
            </a:r>
            <a:r>
              <a:rPr lang="es-ES_tradnl" dirty="0"/>
              <a:t>despierte </a:t>
            </a:r>
            <a:br>
              <a:rPr lang="es-ES_tradnl" dirty="0"/>
            </a:br>
            <a:r>
              <a:rPr lang="es-ES_tradnl" dirty="0"/>
              <a:t>con el largo pelo,</a:t>
            </a:r>
            <a:br>
              <a:rPr lang="es-ES_tradnl" dirty="0"/>
            </a:br>
            <a:r>
              <a:rPr lang="es-ES_tradnl" dirty="0"/>
              <a:t>camisa de </a:t>
            </a:r>
            <a:r>
              <a:rPr lang="es-ES_tradnl" b="1" dirty="0"/>
              <a:t>nieve</a:t>
            </a:r>
            <a:r>
              <a:rPr lang="es-ES_tradnl" dirty="0"/>
              <a:t>, </a:t>
            </a:r>
            <a:br>
              <a:rPr lang="es-ES_tradnl" dirty="0"/>
            </a:br>
            <a:r>
              <a:rPr lang="es-ES_tradnl" dirty="0"/>
              <a:t>botas de charol y </a:t>
            </a:r>
            <a:r>
              <a:rPr lang="es-ES_tradnl" b="1" dirty="0"/>
              <a:t>plata</a:t>
            </a:r>
            <a:r>
              <a:rPr lang="es-ES_tradnl" dirty="0"/>
              <a:t/>
            </a:r>
            <a:br>
              <a:rPr lang="es-ES_tradnl" dirty="0"/>
            </a:br>
            <a:r>
              <a:rPr lang="es-ES_tradnl" dirty="0"/>
              <a:t>y </a:t>
            </a:r>
            <a:r>
              <a:rPr lang="es-ES_tradnl" b="1" dirty="0"/>
              <a:t>jazmines </a:t>
            </a:r>
            <a:r>
              <a:rPr lang="es-ES_tradnl" dirty="0"/>
              <a:t>en la </a:t>
            </a:r>
            <a:r>
              <a:rPr lang="es-ES_tradnl" dirty="0" smtClean="0"/>
              <a:t>frente…”(p.33)</a:t>
            </a:r>
            <a:endParaRPr lang="fr-FR" dirty="0"/>
          </a:p>
        </p:txBody>
      </p:sp>
      <p:cxnSp>
        <p:nvCxnSpPr>
          <p:cNvPr id="16" name="Straight Arrow Connector 15"/>
          <p:cNvCxnSpPr/>
          <p:nvPr/>
        </p:nvCxnSpPr>
        <p:spPr>
          <a:xfrm>
            <a:off x="3461210" y="1364575"/>
            <a:ext cx="726754" cy="165618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1520" y="3299499"/>
            <a:ext cx="2978444" cy="369332"/>
          </a:xfrm>
          <a:prstGeom prst="rect">
            <a:avLst/>
          </a:prstGeom>
        </p:spPr>
        <p:txBody>
          <a:bodyPr wrap="none">
            <a:spAutoFit/>
          </a:bodyPr>
          <a:lstStyle/>
          <a:p>
            <a:r>
              <a:rPr lang="es-ES_tradnl" b="1" dirty="0" smtClean="0"/>
              <a:t>El blanco sugiere </a:t>
            </a:r>
            <a:r>
              <a:rPr lang="es-ES_tradnl" b="1" dirty="0"/>
              <a:t>la </a:t>
            </a:r>
            <a:r>
              <a:rPr lang="es-ES_tradnl" b="1" dirty="0" smtClean="0"/>
              <a:t>pureza…. </a:t>
            </a:r>
            <a:endParaRPr lang="fr-FR" b="1" dirty="0"/>
          </a:p>
        </p:txBody>
      </p:sp>
      <p:sp>
        <p:nvSpPr>
          <p:cNvPr id="19" name="Rectangle 18"/>
          <p:cNvSpPr/>
          <p:nvPr/>
        </p:nvSpPr>
        <p:spPr>
          <a:xfrm>
            <a:off x="257069" y="3670002"/>
            <a:ext cx="3673634" cy="369332"/>
          </a:xfrm>
          <a:prstGeom prst="rect">
            <a:avLst/>
          </a:prstGeom>
        </p:spPr>
        <p:txBody>
          <a:bodyPr wrap="none">
            <a:spAutoFit/>
          </a:bodyPr>
          <a:lstStyle/>
          <a:p>
            <a:r>
              <a:rPr lang="es-ES_tradnl" dirty="0" smtClean="0"/>
              <a:t>“Porque el novio es un </a:t>
            </a:r>
            <a:r>
              <a:rPr lang="es-ES_tradnl" b="1" dirty="0" smtClean="0"/>
              <a:t>palomo</a:t>
            </a:r>
            <a:r>
              <a:rPr lang="es-ES_tradnl" dirty="0" smtClean="0"/>
              <a:t>” </a:t>
            </a:r>
            <a:r>
              <a:rPr lang="es-ES_tradnl" dirty="0"/>
              <a:t>p.37 </a:t>
            </a:r>
            <a:endParaRPr lang="fr-FR" dirty="0"/>
          </a:p>
        </p:txBody>
      </p:sp>
      <p:sp>
        <p:nvSpPr>
          <p:cNvPr id="20" name="Rectangle 19"/>
          <p:cNvSpPr/>
          <p:nvPr/>
        </p:nvSpPr>
        <p:spPr>
          <a:xfrm>
            <a:off x="231776" y="4016298"/>
            <a:ext cx="5432385" cy="369332"/>
          </a:xfrm>
          <a:prstGeom prst="rect">
            <a:avLst/>
          </a:prstGeom>
        </p:spPr>
        <p:txBody>
          <a:bodyPr wrap="none">
            <a:spAutoFit/>
          </a:bodyPr>
          <a:lstStyle/>
          <a:p>
            <a:r>
              <a:rPr lang="es-ES_tradnl" dirty="0" smtClean="0"/>
              <a:t>“la honra más limpia que una sábana puesta al sol” p.21 </a:t>
            </a:r>
            <a:endParaRPr lang="fr-FR" dirty="0"/>
          </a:p>
        </p:txBody>
      </p:sp>
      <p:sp>
        <p:nvSpPr>
          <p:cNvPr id="21" name="Rectangle 20"/>
          <p:cNvSpPr/>
          <p:nvPr/>
        </p:nvSpPr>
        <p:spPr>
          <a:xfrm>
            <a:off x="303368" y="4385630"/>
            <a:ext cx="5458225" cy="369332"/>
          </a:xfrm>
          <a:prstGeom prst="rect">
            <a:avLst/>
          </a:prstGeom>
        </p:spPr>
        <p:txBody>
          <a:bodyPr wrap="none">
            <a:spAutoFit/>
          </a:bodyPr>
          <a:lstStyle/>
          <a:p>
            <a:r>
              <a:rPr lang="es-ES_tradnl" b="1" dirty="0" smtClean="0"/>
              <a:t>…pero también la frialdad y la esterilidad….y la muerte </a:t>
            </a:r>
            <a:endParaRPr lang="fr-FR" b="1" dirty="0"/>
          </a:p>
        </p:txBody>
      </p:sp>
      <p:sp>
        <p:nvSpPr>
          <p:cNvPr id="22" name="Rectangle 21"/>
          <p:cNvSpPr/>
          <p:nvPr/>
        </p:nvSpPr>
        <p:spPr>
          <a:xfrm>
            <a:off x="309333" y="4827107"/>
            <a:ext cx="4812856" cy="369332"/>
          </a:xfrm>
          <a:prstGeom prst="rect">
            <a:avLst/>
          </a:prstGeom>
        </p:spPr>
        <p:txBody>
          <a:bodyPr wrap="none">
            <a:spAutoFit/>
          </a:bodyPr>
          <a:lstStyle/>
          <a:p>
            <a:r>
              <a:rPr lang="es-ES_tradnl" dirty="0" smtClean="0"/>
              <a:t>“sábana que te cubra / con reluciente seda” p.71 </a:t>
            </a:r>
            <a:endParaRPr lang="fr-FR" dirty="0"/>
          </a:p>
        </p:txBody>
      </p:sp>
      <p:sp>
        <p:nvSpPr>
          <p:cNvPr id="23" name="Rectangle 22"/>
          <p:cNvSpPr/>
          <p:nvPr/>
        </p:nvSpPr>
        <p:spPr>
          <a:xfrm>
            <a:off x="323528" y="5170345"/>
            <a:ext cx="2490041" cy="369332"/>
          </a:xfrm>
          <a:prstGeom prst="rect">
            <a:avLst/>
          </a:prstGeom>
        </p:spPr>
        <p:txBody>
          <a:bodyPr wrap="none">
            <a:spAutoFit/>
          </a:bodyPr>
          <a:lstStyle/>
          <a:p>
            <a:r>
              <a:rPr lang="es-ES_tradnl" dirty="0" smtClean="0"/>
              <a:t>“montón de </a:t>
            </a:r>
            <a:r>
              <a:rPr lang="es-ES_tradnl" b="1" dirty="0" smtClean="0"/>
              <a:t>nieve</a:t>
            </a:r>
            <a:r>
              <a:rPr lang="es-ES_tradnl" dirty="0" smtClean="0"/>
              <a:t>” p.71 </a:t>
            </a:r>
            <a:endParaRPr lang="fr-FR" dirty="0"/>
          </a:p>
        </p:txBody>
      </p:sp>
      <p:sp>
        <p:nvSpPr>
          <p:cNvPr id="24" name="Rectangle 23"/>
          <p:cNvSpPr/>
          <p:nvPr/>
        </p:nvSpPr>
        <p:spPr>
          <a:xfrm>
            <a:off x="380055" y="5535675"/>
            <a:ext cx="5304850" cy="369332"/>
          </a:xfrm>
          <a:prstGeom prst="rect">
            <a:avLst/>
          </a:prstGeom>
        </p:spPr>
        <p:txBody>
          <a:bodyPr wrap="none">
            <a:spAutoFit/>
          </a:bodyPr>
          <a:lstStyle/>
          <a:p>
            <a:r>
              <a:rPr lang="es-ES_tradnl" dirty="0" smtClean="0"/>
              <a:t>“y sus dientes dos puñados de </a:t>
            </a:r>
            <a:r>
              <a:rPr lang="es-ES_tradnl" b="1" dirty="0" smtClean="0"/>
              <a:t>nieve</a:t>
            </a:r>
            <a:r>
              <a:rPr lang="es-ES_tradnl" dirty="0" smtClean="0"/>
              <a:t> endurecida” p.68 </a:t>
            </a:r>
            <a:endParaRPr lang="fr-FR" dirty="0"/>
          </a:p>
        </p:txBody>
      </p:sp>
      <p:sp>
        <p:nvSpPr>
          <p:cNvPr id="25" name="Rectangle 24"/>
          <p:cNvSpPr/>
          <p:nvPr/>
        </p:nvSpPr>
        <p:spPr>
          <a:xfrm>
            <a:off x="5940152" y="5229200"/>
            <a:ext cx="4572000" cy="1200329"/>
          </a:xfrm>
          <a:prstGeom prst="rect">
            <a:avLst/>
          </a:prstGeom>
        </p:spPr>
        <p:txBody>
          <a:bodyPr>
            <a:spAutoFit/>
          </a:bodyPr>
          <a:lstStyle/>
          <a:p>
            <a:r>
              <a:rPr lang="es-ES_tradnl" dirty="0"/>
              <a:t>¡No vengas, no entres!</a:t>
            </a:r>
            <a:br>
              <a:rPr lang="es-ES_tradnl" dirty="0"/>
            </a:br>
            <a:r>
              <a:rPr lang="es-ES_tradnl" dirty="0"/>
              <a:t>¡Vete a la montaña!</a:t>
            </a:r>
            <a:br>
              <a:rPr lang="es-ES_tradnl" dirty="0"/>
            </a:br>
            <a:r>
              <a:rPr lang="es-ES_tradnl" dirty="0"/>
              <a:t>¡Ay dolor de </a:t>
            </a:r>
            <a:r>
              <a:rPr lang="es-ES_tradnl" b="1" dirty="0"/>
              <a:t>nieve</a:t>
            </a:r>
            <a:r>
              <a:rPr lang="es-ES_tradnl" dirty="0"/>
              <a:t>,</a:t>
            </a:r>
            <a:br>
              <a:rPr lang="es-ES_tradnl" dirty="0"/>
            </a:br>
            <a:r>
              <a:rPr lang="es-ES_tradnl" dirty="0"/>
              <a:t>caballo del alba</a:t>
            </a:r>
            <a:r>
              <a:rPr lang="es-ES_tradnl" dirty="0" smtClean="0"/>
              <a:t>! (p.12)</a:t>
            </a:r>
            <a:endParaRPr lang="fr-FR" dirty="0"/>
          </a:p>
        </p:txBody>
      </p:sp>
      <p:sp>
        <p:nvSpPr>
          <p:cNvPr id="26" name="Rectangle 25"/>
          <p:cNvSpPr/>
          <p:nvPr/>
        </p:nvSpPr>
        <p:spPr>
          <a:xfrm>
            <a:off x="6012160" y="4582869"/>
            <a:ext cx="4572000" cy="646331"/>
          </a:xfrm>
          <a:prstGeom prst="rect">
            <a:avLst/>
          </a:prstGeom>
        </p:spPr>
        <p:txBody>
          <a:bodyPr>
            <a:spAutoFit/>
          </a:bodyPr>
          <a:lstStyle/>
          <a:p>
            <a:r>
              <a:rPr lang="es-ES_tradnl" dirty="0"/>
              <a:t>¡Cuerpos estirados,</a:t>
            </a:r>
            <a:br>
              <a:rPr lang="es-ES_tradnl" dirty="0"/>
            </a:br>
            <a:r>
              <a:rPr lang="es-ES_tradnl" dirty="0"/>
              <a:t>paños de </a:t>
            </a:r>
            <a:r>
              <a:rPr lang="es-ES_tradnl" b="1" dirty="0"/>
              <a:t>marfil</a:t>
            </a:r>
            <a:r>
              <a:rPr lang="es-ES_tradnl" dirty="0"/>
              <a:t>! </a:t>
            </a:r>
            <a:r>
              <a:rPr lang="es-ES_tradnl" dirty="0" smtClean="0"/>
              <a:t>(p.66)</a:t>
            </a:r>
            <a:endParaRPr lang="fr-FR" dirty="0"/>
          </a:p>
        </p:txBody>
      </p:sp>
      <p:sp>
        <p:nvSpPr>
          <p:cNvPr id="27" name="Rectangle 26"/>
          <p:cNvSpPr/>
          <p:nvPr/>
        </p:nvSpPr>
        <p:spPr>
          <a:xfrm>
            <a:off x="429761" y="5905007"/>
            <a:ext cx="5101996" cy="923330"/>
          </a:xfrm>
          <a:prstGeom prst="rect">
            <a:avLst/>
          </a:prstGeom>
        </p:spPr>
        <p:txBody>
          <a:bodyPr wrap="square">
            <a:spAutoFit/>
          </a:bodyPr>
          <a:lstStyle/>
          <a:p>
            <a:r>
              <a:rPr lang="es-ES_tradnl" dirty="0" smtClean="0"/>
              <a:t>“Yo </a:t>
            </a:r>
            <a:r>
              <a:rPr lang="es-ES_tradnl" dirty="0"/>
              <a:t>haré con mi sueño una fría paloma de </a:t>
            </a:r>
            <a:r>
              <a:rPr lang="es-ES_tradnl" b="1" dirty="0"/>
              <a:t>marfil</a:t>
            </a:r>
            <a:r>
              <a:rPr lang="es-ES_tradnl" dirty="0"/>
              <a:t> que lleve camelias de escarcha sobre el </a:t>
            </a:r>
            <a:r>
              <a:rPr lang="es-ES_tradnl" dirty="0" smtClean="0"/>
              <a:t>camposanto.”p.69</a:t>
            </a:r>
            <a:endParaRPr lang="fr-FR" dirty="0"/>
          </a:p>
        </p:txBody>
      </p:sp>
      <p:sp>
        <p:nvSpPr>
          <p:cNvPr id="28" name="Rectangle 27"/>
          <p:cNvSpPr/>
          <p:nvPr/>
        </p:nvSpPr>
        <p:spPr>
          <a:xfrm>
            <a:off x="5940152" y="3933056"/>
            <a:ext cx="3024336" cy="646331"/>
          </a:xfrm>
          <a:prstGeom prst="rect">
            <a:avLst/>
          </a:prstGeom>
        </p:spPr>
        <p:txBody>
          <a:bodyPr wrap="square">
            <a:spAutoFit/>
          </a:bodyPr>
          <a:lstStyle/>
          <a:p>
            <a:r>
              <a:rPr lang="es-ES_tradnl" dirty="0" smtClean="0"/>
              <a:t>“</a:t>
            </a:r>
            <a:r>
              <a:rPr lang="es-ES_tradnl" b="1" dirty="0" smtClean="0"/>
              <a:t>Plata </a:t>
            </a:r>
            <a:r>
              <a:rPr lang="es-ES_tradnl" dirty="0"/>
              <a:t>en la cara de la novia</a:t>
            </a:r>
            <a:r>
              <a:rPr lang="es-ES_tradnl" dirty="0" smtClean="0"/>
              <a:t>.” (p.54) </a:t>
            </a:r>
            <a:endParaRPr lang="fr-FR" dirty="0"/>
          </a:p>
        </p:txBody>
      </p:sp>
      <p:sp>
        <p:nvSpPr>
          <p:cNvPr id="29" name="Rectangle 28"/>
          <p:cNvSpPr/>
          <p:nvPr/>
        </p:nvSpPr>
        <p:spPr>
          <a:xfrm>
            <a:off x="3851920" y="6459005"/>
            <a:ext cx="4754956" cy="369332"/>
          </a:xfrm>
          <a:prstGeom prst="rect">
            <a:avLst/>
          </a:prstGeom>
        </p:spPr>
        <p:txBody>
          <a:bodyPr wrap="none">
            <a:spAutoFit/>
          </a:bodyPr>
          <a:lstStyle/>
          <a:p>
            <a:r>
              <a:rPr lang="es-ES_tradnl" dirty="0" smtClean="0"/>
              <a:t>La Luna es un leñador con la cara </a:t>
            </a:r>
            <a:r>
              <a:rPr lang="es-ES_tradnl" b="1" dirty="0" smtClean="0"/>
              <a:t>blanca</a:t>
            </a:r>
            <a:r>
              <a:rPr lang="es-ES_tradnl" dirty="0" smtClean="0"/>
              <a:t>.” (p.54) </a:t>
            </a:r>
            <a:endParaRPr lang="fr-FR" dirty="0"/>
          </a:p>
        </p:txBody>
      </p:sp>
    </p:spTree>
    <p:extLst>
      <p:ext uri="{BB962C8B-B14F-4D97-AF65-F5344CB8AC3E}">
        <p14:creationId xmlns:p14="http://schemas.microsoft.com/office/powerpoint/2010/main" val="3502484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1200329"/>
          </a:xfrm>
          <a:prstGeom prst="rect">
            <a:avLst/>
          </a:prstGeom>
        </p:spPr>
        <p:txBody>
          <a:bodyPr wrap="square">
            <a:spAutoFit/>
          </a:bodyPr>
          <a:lstStyle/>
          <a:p>
            <a:r>
              <a:rPr lang="es-ES_tradnl" sz="2400" b="1" dirty="0" smtClean="0"/>
              <a:t>Rojo</a:t>
            </a:r>
            <a:br>
              <a:rPr lang="es-ES_tradnl" sz="2400" b="1" dirty="0" smtClean="0"/>
            </a:br>
            <a:r>
              <a:rPr lang="es-ES_tradnl" sz="2400" dirty="0" smtClean="0"/>
              <a:t>carmesí / rojo/a / granate(s) / encarnado (as) / </a:t>
            </a:r>
            <a:r>
              <a:rPr lang="es-ES_tradnl" sz="2400" dirty="0" smtClean="0"/>
              <a:t>sangre / geranio(s) / clavel</a:t>
            </a:r>
            <a:endParaRPr lang="fr-FR" sz="2400" dirty="0"/>
          </a:p>
        </p:txBody>
      </p:sp>
      <p:sp>
        <p:nvSpPr>
          <p:cNvPr id="3" name="Rectangle 2"/>
          <p:cNvSpPr/>
          <p:nvPr/>
        </p:nvSpPr>
        <p:spPr>
          <a:xfrm>
            <a:off x="323528" y="1340768"/>
            <a:ext cx="2158796" cy="369332"/>
          </a:xfrm>
          <a:prstGeom prst="rect">
            <a:avLst/>
          </a:prstGeom>
        </p:spPr>
        <p:txBody>
          <a:bodyPr wrap="none">
            <a:spAutoFit/>
          </a:bodyPr>
          <a:lstStyle/>
          <a:p>
            <a:r>
              <a:rPr lang="es-ES_tradnl" dirty="0" smtClean="0"/>
              <a:t>“novio </a:t>
            </a:r>
            <a:r>
              <a:rPr lang="es-ES_tradnl" b="1" dirty="0" smtClean="0"/>
              <a:t>carmesí</a:t>
            </a:r>
            <a:r>
              <a:rPr lang="es-ES_tradnl" dirty="0" smtClean="0"/>
              <a:t>” p.65</a:t>
            </a:r>
            <a:endParaRPr lang="fr-FR" dirty="0"/>
          </a:p>
        </p:txBody>
      </p:sp>
      <p:sp>
        <p:nvSpPr>
          <p:cNvPr id="4" name="Rectangle 3"/>
          <p:cNvSpPr/>
          <p:nvPr/>
        </p:nvSpPr>
        <p:spPr>
          <a:xfrm>
            <a:off x="2987824" y="1052736"/>
            <a:ext cx="5570051" cy="369332"/>
          </a:xfrm>
          <a:prstGeom prst="rect">
            <a:avLst/>
          </a:prstGeom>
        </p:spPr>
        <p:txBody>
          <a:bodyPr wrap="none">
            <a:spAutoFit/>
          </a:bodyPr>
          <a:lstStyle/>
          <a:p>
            <a:r>
              <a:rPr lang="es-ES_tradnl" dirty="0" smtClean="0"/>
              <a:t>“la novia vuelve / teñida en </a:t>
            </a:r>
            <a:r>
              <a:rPr lang="es-ES_tradnl" b="1" dirty="0" smtClean="0"/>
              <a:t>sangre</a:t>
            </a:r>
            <a:r>
              <a:rPr lang="es-ES_tradnl" dirty="0" smtClean="0"/>
              <a:t> falda y cabellera” p.68</a:t>
            </a:r>
            <a:endParaRPr lang="fr-FR" dirty="0"/>
          </a:p>
        </p:txBody>
      </p:sp>
      <p:sp>
        <p:nvSpPr>
          <p:cNvPr id="5" name="Rectangle 4"/>
          <p:cNvSpPr/>
          <p:nvPr/>
        </p:nvSpPr>
        <p:spPr>
          <a:xfrm>
            <a:off x="1547664" y="1980438"/>
            <a:ext cx="3244030" cy="1200329"/>
          </a:xfrm>
          <a:prstGeom prst="rect">
            <a:avLst/>
          </a:prstGeom>
        </p:spPr>
        <p:txBody>
          <a:bodyPr wrap="none">
            <a:spAutoFit/>
          </a:bodyPr>
          <a:lstStyle/>
          <a:p>
            <a:r>
              <a:rPr lang="es-ES_tradnl" dirty="0" smtClean="0"/>
              <a:t>“Porque el novio es un </a:t>
            </a:r>
            <a:r>
              <a:rPr lang="es-ES_tradnl" dirty="0" err="1" smtClean="0"/>
              <a:t>paolomo</a:t>
            </a:r>
            <a:r>
              <a:rPr lang="es-ES_tradnl" dirty="0" smtClean="0"/>
              <a:t> </a:t>
            </a:r>
            <a:br>
              <a:rPr lang="es-ES_tradnl" dirty="0" smtClean="0"/>
            </a:br>
            <a:r>
              <a:rPr lang="es-ES_tradnl" dirty="0" smtClean="0"/>
              <a:t>con todo el pecho de brasa </a:t>
            </a:r>
            <a:br>
              <a:rPr lang="es-ES_tradnl" dirty="0" smtClean="0"/>
            </a:br>
            <a:r>
              <a:rPr lang="es-ES_tradnl" dirty="0" smtClean="0"/>
              <a:t>y espera el campo el rumor </a:t>
            </a:r>
            <a:br>
              <a:rPr lang="es-ES_tradnl" dirty="0" smtClean="0"/>
            </a:br>
            <a:r>
              <a:rPr lang="es-ES_tradnl" dirty="0" smtClean="0"/>
              <a:t>de la </a:t>
            </a:r>
            <a:r>
              <a:rPr lang="es-ES_tradnl" b="1" dirty="0" smtClean="0"/>
              <a:t>sangre</a:t>
            </a:r>
            <a:r>
              <a:rPr lang="es-ES_tradnl" dirty="0" smtClean="0"/>
              <a:t> derramada” p.40</a:t>
            </a:r>
            <a:endParaRPr lang="fr-FR" dirty="0"/>
          </a:p>
        </p:txBody>
      </p:sp>
      <p:sp>
        <p:nvSpPr>
          <p:cNvPr id="6" name="Rectangle 5"/>
          <p:cNvSpPr/>
          <p:nvPr/>
        </p:nvSpPr>
        <p:spPr>
          <a:xfrm>
            <a:off x="196121" y="4177518"/>
            <a:ext cx="2286203" cy="369332"/>
          </a:xfrm>
          <a:prstGeom prst="rect">
            <a:avLst/>
          </a:prstGeom>
        </p:spPr>
        <p:txBody>
          <a:bodyPr wrap="none">
            <a:spAutoFit/>
          </a:bodyPr>
          <a:lstStyle/>
          <a:p>
            <a:r>
              <a:rPr lang="es-ES_tradnl" dirty="0" smtClean="0"/>
              <a:t>“Ser hilo de lana” p.64</a:t>
            </a:r>
            <a:endParaRPr lang="fr-FR" dirty="0"/>
          </a:p>
        </p:txBody>
      </p:sp>
      <p:sp>
        <p:nvSpPr>
          <p:cNvPr id="7" name="Rectangle 6"/>
          <p:cNvSpPr/>
          <p:nvPr/>
        </p:nvSpPr>
        <p:spPr>
          <a:xfrm>
            <a:off x="308539" y="3491716"/>
            <a:ext cx="8655949" cy="646331"/>
          </a:xfrm>
          <a:prstGeom prst="rect">
            <a:avLst/>
          </a:prstGeom>
        </p:spPr>
        <p:txBody>
          <a:bodyPr wrap="square">
            <a:spAutoFit/>
          </a:bodyPr>
          <a:lstStyle/>
          <a:p>
            <a:r>
              <a:rPr lang="es-ES_tradnl" dirty="0" smtClean="0"/>
              <a:t>La acotación escénica: Dos muchachas vestidas de azul oscuro están devanando una madeja </a:t>
            </a:r>
            <a:r>
              <a:rPr lang="es-ES_tradnl" b="1" dirty="0" smtClean="0"/>
              <a:t>roja. </a:t>
            </a:r>
            <a:r>
              <a:rPr lang="es-ES_tradnl" dirty="0" smtClean="0"/>
              <a:t>p.64</a:t>
            </a:r>
            <a:endParaRPr lang="fr-FR" dirty="0"/>
          </a:p>
        </p:txBody>
      </p:sp>
      <p:sp>
        <p:nvSpPr>
          <p:cNvPr id="8" name="Rectangle 7"/>
          <p:cNvSpPr/>
          <p:nvPr/>
        </p:nvSpPr>
        <p:spPr>
          <a:xfrm>
            <a:off x="4932040" y="4177518"/>
            <a:ext cx="2607958" cy="1200329"/>
          </a:xfrm>
          <a:prstGeom prst="rect">
            <a:avLst/>
          </a:prstGeom>
        </p:spPr>
        <p:txBody>
          <a:bodyPr wrap="none">
            <a:spAutoFit/>
          </a:bodyPr>
          <a:lstStyle/>
          <a:p>
            <a:r>
              <a:rPr lang="es-ES_tradnl" dirty="0" smtClean="0"/>
              <a:t>“Un árbol quiero bordarle</a:t>
            </a:r>
            <a:br>
              <a:rPr lang="es-ES_tradnl" dirty="0" smtClean="0"/>
            </a:br>
            <a:r>
              <a:rPr lang="es-ES_tradnl" dirty="0" smtClean="0"/>
              <a:t>lleno de cintas </a:t>
            </a:r>
            <a:r>
              <a:rPr lang="es-ES_tradnl" b="1" dirty="0" smtClean="0"/>
              <a:t>granates</a:t>
            </a:r>
            <a:r>
              <a:rPr lang="es-ES_tradnl" dirty="0" smtClean="0"/>
              <a:t/>
            </a:r>
            <a:br>
              <a:rPr lang="es-ES_tradnl" dirty="0" smtClean="0"/>
            </a:br>
            <a:r>
              <a:rPr lang="es-ES_tradnl" dirty="0" smtClean="0"/>
              <a:t>y en cada cinta un amor</a:t>
            </a:r>
            <a:br>
              <a:rPr lang="es-ES_tradnl" dirty="0" smtClean="0"/>
            </a:br>
            <a:r>
              <a:rPr lang="es-ES_tradnl" dirty="0" smtClean="0"/>
              <a:t>con vivas alrededor” p.34</a:t>
            </a:r>
            <a:endParaRPr lang="fr-FR" dirty="0"/>
          </a:p>
        </p:txBody>
      </p:sp>
      <p:sp>
        <p:nvSpPr>
          <p:cNvPr id="9" name="Rectangle 8"/>
          <p:cNvSpPr/>
          <p:nvPr/>
        </p:nvSpPr>
        <p:spPr>
          <a:xfrm>
            <a:off x="326486" y="4941168"/>
            <a:ext cx="4572000" cy="1477328"/>
          </a:xfrm>
          <a:prstGeom prst="rect">
            <a:avLst/>
          </a:prstGeom>
        </p:spPr>
        <p:txBody>
          <a:bodyPr>
            <a:spAutoFit/>
          </a:bodyPr>
          <a:lstStyle/>
          <a:p>
            <a:r>
              <a:rPr lang="es-ES_tradnl" dirty="0" smtClean="0"/>
              <a:t>“Los </a:t>
            </a:r>
            <a:r>
              <a:rPr lang="es-ES_tradnl" dirty="0"/>
              <a:t>tres años que estuvo casado conmigo, plantó diez </a:t>
            </a:r>
            <a:r>
              <a:rPr lang="es-ES_tradnl" b="1" dirty="0"/>
              <a:t>cerezos</a:t>
            </a:r>
            <a:r>
              <a:rPr lang="es-ES_tradnl" dirty="0"/>
              <a:t>. </a:t>
            </a:r>
            <a:r>
              <a:rPr lang="es-ES_tradnl" i="1" dirty="0"/>
              <a:t>(Haciendo memoria.)</a:t>
            </a:r>
            <a:r>
              <a:rPr lang="es-ES_tradnl" dirty="0"/>
              <a:t> Los tres nogales del molino, toda una viña y una planta que se llama Júpiter, que da flores </a:t>
            </a:r>
            <a:r>
              <a:rPr lang="es-ES_tradnl" b="1" dirty="0"/>
              <a:t>encarnadas</a:t>
            </a:r>
            <a:r>
              <a:rPr lang="es-ES_tradnl" dirty="0"/>
              <a:t>, y se secó</a:t>
            </a:r>
            <a:r>
              <a:rPr lang="es-ES_tradnl" dirty="0" smtClean="0"/>
              <a:t>.” (p.19)</a:t>
            </a:r>
            <a:endParaRPr lang="fr-FR" dirty="0"/>
          </a:p>
        </p:txBody>
      </p:sp>
      <p:sp>
        <p:nvSpPr>
          <p:cNvPr id="10" name="Rectangle 9"/>
          <p:cNvSpPr/>
          <p:nvPr/>
        </p:nvSpPr>
        <p:spPr>
          <a:xfrm>
            <a:off x="5239312" y="1809690"/>
            <a:ext cx="4572000" cy="646331"/>
          </a:xfrm>
          <a:prstGeom prst="rect">
            <a:avLst/>
          </a:prstGeom>
        </p:spPr>
        <p:txBody>
          <a:bodyPr>
            <a:spAutoFit/>
          </a:bodyPr>
          <a:lstStyle/>
          <a:p>
            <a:r>
              <a:rPr lang="es-ES_tradnl" dirty="0" smtClean="0"/>
              <a:t>“Pues </a:t>
            </a:r>
            <a:r>
              <a:rPr lang="es-ES_tradnl" dirty="0"/>
              <a:t>esta noche tendrán </a:t>
            </a:r>
            <a:br>
              <a:rPr lang="es-ES_tradnl" dirty="0"/>
            </a:br>
            <a:r>
              <a:rPr lang="es-ES_tradnl" dirty="0"/>
              <a:t>mis mejillas </a:t>
            </a:r>
            <a:r>
              <a:rPr lang="es-ES_tradnl" b="1" dirty="0"/>
              <a:t>roja </a:t>
            </a:r>
            <a:r>
              <a:rPr lang="es-ES_tradnl" b="1" dirty="0" smtClean="0"/>
              <a:t>sangre</a:t>
            </a:r>
            <a:r>
              <a:rPr lang="es-ES_tradnl" dirty="0" smtClean="0"/>
              <a:t>” (p.55)</a:t>
            </a:r>
            <a:endParaRPr lang="fr-FR" dirty="0"/>
          </a:p>
        </p:txBody>
      </p:sp>
      <p:sp>
        <p:nvSpPr>
          <p:cNvPr id="11" name="Rectangle 10"/>
          <p:cNvSpPr/>
          <p:nvPr/>
        </p:nvSpPr>
        <p:spPr>
          <a:xfrm>
            <a:off x="4655547" y="6232362"/>
            <a:ext cx="4356449" cy="369332"/>
          </a:xfrm>
          <a:prstGeom prst="rect">
            <a:avLst/>
          </a:prstGeom>
        </p:spPr>
        <p:txBody>
          <a:bodyPr wrap="none">
            <a:spAutoFit/>
          </a:bodyPr>
          <a:lstStyle/>
          <a:p>
            <a:r>
              <a:rPr lang="es-ES_tradnl" dirty="0" smtClean="0"/>
              <a:t>“dos </a:t>
            </a:r>
            <a:r>
              <a:rPr lang="es-ES_tradnl" dirty="0"/>
              <a:t>hombres que eran dos </a:t>
            </a:r>
            <a:r>
              <a:rPr lang="es-ES_tradnl" b="1" dirty="0" smtClean="0"/>
              <a:t>geranios</a:t>
            </a:r>
            <a:r>
              <a:rPr lang="es-ES_tradnl" dirty="0" smtClean="0"/>
              <a:t>…” (p.4)</a:t>
            </a:r>
            <a:endParaRPr lang="fr-FR" dirty="0"/>
          </a:p>
        </p:txBody>
      </p:sp>
      <p:sp>
        <p:nvSpPr>
          <p:cNvPr id="12" name="Rectangle 11"/>
          <p:cNvSpPr/>
          <p:nvPr/>
        </p:nvSpPr>
        <p:spPr>
          <a:xfrm>
            <a:off x="5253998" y="2775998"/>
            <a:ext cx="4572000" cy="646331"/>
          </a:xfrm>
          <a:prstGeom prst="rect">
            <a:avLst/>
          </a:prstGeom>
        </p:spPr>
        <p:txBody>
          <a:bodyPr>
            <a:spAutoFit/>
          </a:bodyPr>
          <a:lstStyle/>
          <a:p>
            <a:r>
              <a:rPr lang="es-ES_tradnl" dirty="0" smtClean="0"/>
              <a:t>“Tu padre, que me olía a </a:t>
            </a:r>
            <a:r>
              <a:rPr lang="es-ES_tradnl" b="1" dirty="0" smtClean="0"/>
              <a:t>clavel</a:t>
            </a:r>
            <a:r>
              <a:rPr lang="es-ES_tradnl" dirty="0" smtClean="0"/>
              <a:t>. “ (p.4)</a:t>
            </a:r>
            <a:r>
              <a:rPr lang="es-ES_tradnl" dirty="0"/>
              <a:t/>
            </a:r>
            <a:br>
              <a:rPr lang="es-ES_tradnl" dirty="0"/>
            </a:br>
            <a:endParaRPr lang="fr-FR" dirty="0"/>
          </a:p>
        </p:txBody>
      </p:sp>
    </p:spTree>
    <p:extLst>
      <p:ext uri="{BB962C8B-B14F-4D97-AF65-F5344CB8AC3E}">
        <p14:creationId xmlns:p14="http://schemas.microsoft.com/office/powerpoint/2010/main" val="1588536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461665"/>
          </a:xfrm>
          <a:prstGeom prst="rect">
            <a:avLst/>
          </a:prstGeom>
        </p:spPr>
        <p:txBody>
          <a:bodyPr wrap="square">
            <a:spAutoFit/>
          </a:bodyPr>
          <a:lstStyle/>
          <a:p>
            <a:r>
              <a:rPr lang="es-ES_tradnl" sz="2400" b="1" dirty="0" smtClean="0"/>
              <a:t>Los cinco sentidos</a:t>
            </a:r>
            <a:endParaRPr lang="fr-FR" sz="2400" dirty="0"/>
          </a:p>
        </p:txBody>
      </p:sp>
      <p:sp>
        <p:nvSpPr>
          <p:cNvPr id="3" name="Rectangle 2"/>
          <p:cNvSpPr/>
          <p:nvPr/>
        </p:nvSpPr>
        <p:spPr>
          <a:xfrm>
            <a:off x="187412" y="764704"/>
            <a:ext cx="6544828" cy="1200329"/>
          </a:xfrm>
          <a:prstGeom prst="rect">
            <a:avLst/>
          </a:prstGeom>
        </p:spPr>
        <p:txBody>
          <a:bodyPr wrap="square">
            <a:spAutoFit/>
          </a:bodyPr>
          <a:lstStyle/>
          <a:p>
            <a:r>
              <a:rPr lang="es-ES_tradnl" dirty="0" smtClean="0"/>
              <a:t>“Pero </a:t>
            </a:r>
            <a:r>
              <a:rPr lang="es-ES_tradnl" dirty="0"/>
              <a:t>oigo eso de Félix y es lo mismo </a:t>
            </a:r>
            <a:r>
              <a:rPr lang="es-ES_tradnl" i="1" dirty="0"/>
              <a:t>(entre dientes)</a:t>
            </a:r>
            <a:r>
              <a:rPr lang="es-ES_tradnl" dirty="0"/>
              <a:t> Félix que llenárseme de cieno la boca </a:t>
            </a:r>
            <a:r>
              <a:rPr lang="es-ES_tradnl" i="1" dirty="0"/>
              <a:t>(escupe)</a:t>
            </a:r>
            <a:r>
              <a:rPr lang="es-ES_tradnl" dirty="0"/>
              <a:t>, y tengo que escupir, tengo que escupir por no matar. </a:t>
            </a:r>
            <a:r>
              <a:rPr lang="es-ES_tradnl" dirty="0" smtClean="0"/>
              <a:t>“ (p.10)</a:t>
            </a:r>
            <a:r>
              <a:rPr lang="es-ES_tradnl" dirty="0"/>
              <a:t/>
            </a:r>
            <a:br>
              <a:rPr lang="es-ES_tradnl" dirty="0"/>
            </a:br>
            <a:endParaRPr lang="fr-FR" dirty="0"/>
          </a:p>
        </p:txBody>
      </p:sp>
      <p:sp>
        <p:nvSpPr>
          <p:cNvPr id="4" name="Rectangle 3"/>
          <p:cNvSpPr/>
          <p:nvPr/>
        </p:nvSpPr>
        <p:spPr>
          <a:xfrm>
            <a:off x="179512" y="1844824"/>
            <a:ext cx="4572000" cy="646331"/>
          </a:xfrm>
          <a:prstGeom prst="rect">
            <a:avLst/>
          </a:prstGeom>
        </p:spPr>
        <p:txBody>
          <a:bodyPr>
            <a:spAutoFit/>
          </a:bodyPr>
          <a:lstStyle/>
          <a:p>
            <a:r>
              <a:rPr lang="es-ES_tradnl" dirty="0" smtClean="0"/>
              <a:t>“Mi sangre se puso negra. “ (p.61)</a:t>
            </a:r>
            <a:r>
              <a:rPr lang="es-ES_tradnl" dirty="0"/>
              <a:t/>
            </a:r>
            <a:br>
              <a:rPr lang="es-ES_tradnl" dirty="0"/>
            </a:br>
            <a:endParaRPr lang="fr-FR" dirty="0"/>
          </a:p>
        </p:txBody>
      </p:sp>
      <p:sp>
        <p:nvSpPr>
          <p:cNvPr id="5" name="Rectangle 4"/>
          <p:cNvSpPr/>
          <p:nvPr/>
        </p:nvSpPr>
        <p:spPr>
          <a:xfrm>
            <a:off x="179512" y="2420888"/>
            <a:ext cx="6084841" cy="923330"/>
          </a:xfrm>
          <a:prstGeom prst="rect">
            <a:avLst/>
          </a:prstGeom>
        </p:spPr>
        <p:txBody>
          <a:bodyPr wrap="square">
            <a:spAutoFit/>
          </a:bodyPr>
          <a:lstStyle/>
          <a:p>
            <a:r>
              <a:rPr lang="es-ES_tradnl" dirty="0" smtClean="0"/>
              <a:t>“Siento los </a:t>
            </a:r>
            <a:r>
              <a:rPr lang="es-ES_tradnl" dirty="0" err="1" smtClean="0"/>
              <a:t>dientos</a:t>
            </a:r>
            <a:r>
              <a:rPr lang="es-ES_tradnl" dirty="0" smtClean="0"/>
              <a:t> de todos los míos clavados aquí de una manera que se me hace imposible respirar tranquilo. “ (p.57)</a:t>
            </a:r>
            <a:r>
              <a:rPr lang="es-ES_tradnl" dirty="0"/>
              <a:t/>
            </a:r>
            <a:br>
              <a:rPr lang="es-ES_tradnl" dirty="0"/>
            </a:br>
            <a:endParaRPr lang="fr-FR" dirty="0"/>
          </a:p>
        </p:txBody>
      </p:sp>
      <p:sp>
        <p:nvSpPr>
          <p:cNvPr id="6" name="Rectangle 5"/>
          <p:cNvSpPr/>
          <p:nvPr/>
        </p:nvSpPr>
        <p:spPr>
          <a:xfrm>
            <a:off x="176952" y="3284984"/>
            <a:ext cx="4572000" cy="646331"/>
          </a:xfrm>
          <a:prstGeom prst="rect">
            <a:avLst/>
          </a:prstGeom>
        </p:spPr>
        <p:txBody>
          <a:bodyPr>
            <a:spAutoFit/>
          </a:bodyPr>
          <a:lstStyle/>
          <a:p>
            <a:r>
              <a:rPr lang="es-ES_tradnl" dirty="0" smtClean="0"/>
              <a:t>“Tu padre, que me olía a clavel. “ (p.4)</a:t>
            </a:r>
            <a:r>
              <a:rPr lang="es-ES_tradnl" dirty="0"/>
              <a:t/>
            </a:r>
            <a:br>
              <a:rPr lang="es-ES_tradnl" dirty="0"/>
            </a:br>
            <a:endParaRPr lang="fr-FR" dirty="0"/>
          </a:p>
        </p:txBody>
      </p:sp>
      <p:sp>
        <p:nvSpPr>
          <p:cNvPr id="7" name="Rectangle 6"/>
          <p:cNvSpPr/>
          <p:nvPr/>
        </p:nvSpPr>
        <p:spPr>
          <a:xfrm>
            <a:off x="201216" y="4653136"/>
            <a:ext cx="4572000" cy="1200329"/>
          </a:xfrm>
          <a:prstGeom prst="rect">
            <a:avLst/>
          </a:prstGeom>
        </p:spPr>
        <p:txBody>
          <a:bodyPr>
            <a:spAutoFit/>
          </a:bodyPr>
          <a:lstStyle/>
          <a:p>
            <a:r>
              <a:rPr lang="es-ES_tradnl" dirty="0" smtClean="0"/>
              <a:t>“Que </a:t>
            </a:r>
            <a:r>
              <a:rPr lang="es-ES_tradnl" dirty="0"/>
              <a:t>yo no tengo la culpa, </a:t>
            </a:r>
            <a:br>
              <a:rPr lang="es-ES_tradnl" dirty="0"/>
            </a:br>
            <a:r>
              <a:rPr lang="es-ES_tradnl" dirty="0"/>
              <a:t>que la culpa es de la tierra </a:t>
            </a:r>
            <a:br>
              <a:rPr lang="es-ES_tradnl" dirty="0"/>
            </a:br>
            <a:r>
              <a:rPr lang="es-ES_tradnl" dirty="0"/>
              <a:t>y de ese olor que te sale </a:t>
            </a:r>
            <a:br>
              <a:rPr lang="es-ES_tradnl" dirty="0"/>
            </a:br>
            <a:r>
              <a:rPr lang="es-ES_tradnl" dirty="0"/>
              <a:t>de los pechos y las trenzas</a:t>
            </a:r>
            <a:r>
              <a:rPr lang="es-ES_tradnl" dirty="0" smtClean="0"/>
              <a:t>.” (p.61) </a:t>
            </a:r>
            <a:endParaRPr lang="fr-FR" dirty="0"/>
          </a:p>
        </p:txBody>
      </p:sp>
      <p:sp>
        <p:nvSpPr>
          <p:cNvPr id="8" name="Rectangle 7"/>
          <p:cNvSpPr/>
          <p:nvPr/>
        </p:nvSpPr>
        <p:spPr>
          <a:xfrm>
            <a:off x="201215" y="3768640"/>
            <a:ext cx="4836441" cy="646331"/>
          </a:xfrm>
          <a:prstGeom prst="rect">
            <a:avLst/>
          </a:prstGeom>
        </p:spPr>
        <p:txBody>
          <a:bodyPr wrap="square">
            <a:spAutoFit/>
          </a:bodyPr>
          <a:lstStyle/>
          <a:p>
            <a:r>
              <a:rPr lang="es-ES_tradnl" dirty="0" smtClean="0"/>
              <a:t>“Que te miro, y tu hermosura me quema. “ (p.62)</a:t>
            </a:r>
            <a:r>
              <a:rPr lang="es-ES_tradnl" dirty="0"/>
              <a:t/>
            </a:r>
            <a:br>
              <a:rPr lang="es-ES_tradnl" dirty="0"/>
            </a:br>
            <a:endParaRPr lang="fr-FR" dirty="0"/>
          </a:p>
        </p:txBody>
      </p:sp>
      <p:sp>
        <p:nvSpPr>
          <p:cNvPr id="9" name="Rectangle 8"/>
          <p:cNvSpPr/>
          <p:nvPr/>
        </p:nvSpPr>
        <p:spPr>
          <a:xfrm>
            <a:off x="176952" y="4244205"/>
            <a:ext cx="4836441" cy="646331"/>
          </a:xfrm>
          <a:prstGeom prst="rect">
            <a:avLst/>
          </a:prstGeom>
        </p:spPr>
        <p:txBody>
          <a:bodyPr wrap="square">
            <a:spAutoFit/>
          </a:bodyPr>
          <a:lstStyle/>
          <a:p>
            <a:r>
              <a:rPr lang="es-ES_tradnl" dirty="0" smtClean="0"/>
              <a:t>“un grito puesto de pie. “ (p.41)</a:t>
            </a:r>
            <a:r>
              <a:rPr lang="es-ES_tradnl" dirty="0"/>
              <a:t/>
            </a:r>
            <a:br>
              <a:rPr lang="es-ES_tradnl" dirty="0"/>
            </a:br>
            <a:endParaRPr lang="fr-FR" dirty="0"/>
          </a:p>
        </p:txBody>
      </p:sp>
      <p:sp>
        <p:nvSpPr>
          <p:cNvPr id="10" name="Rectangle 9"/>
          <p:cNvSpPr/>
          <p:nvPr/>
        </p:nvSpPr>
        <p:spPr>
          <a:xfrm>
            <a:off x="107504" y="5923637"/>
            <a:ext cx="4572000" cy="923330"/>
          </a:xfrm>
          <a:prstGeom prst="rect">
            <a:avLst/>
          </a:prstGeom>
        </p:spPr>
        <p:txBody>
          <a:bodyPr>
            <a:spAutoFit/>
          </a:bodyPr>
          <a:lstStyle/>
          <a:p>
            <a:r>
              <a:rPr lang="es-ES_tradnl" dirty="0" smtClean="0"/>
              <a:t>“</a:t>
            </a:r>
            <a:r>
              <a:rPr lang="es-ES_tradnl" i="1" dirty="0" smtClean="0"/>
              <a:t>Bruscamente se oyen dos largos gritos desgarrados</a:t>
            </a:r>
            <a:r>
              <a:rPr lang="es-ES_tradnl" dirty="0" smtClean="0"/>
              <a:t>. “ (p.64)</a:t>
            </a:r>
            <a:r>
              <a:rPr lang="es-ES_tradnl" dirty="0"/>
              <a:t/>
            </a:r>
            <a:br>
              <a:rPr lang="es-ES_tradnl" dirty="0"/>
            </a:b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689" y="397991"/>
            <a:ext cx="9334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2752" y="2712799"/>
            <a:ext cx="6286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2752" y="1468388"/>
            <a:ext cx="6953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9877" y="3931315"/>
            <a:ext cx="914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9877" y="5009237"/>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119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556792"/>
            <a:ext cx="6408712" cy="2677656"/>
          </a:xfrm>
          <a:prstGeom prst="rect">
            <a:avLst/>
          </a:prstGeom>
        </p:spPr>
        <p:txBody>
          <a:bodyPr wrap="square">
            <a:spAutoFit/>
          </a:bodyPr>
          <a:lstStyle/>
          <a:p>
            <a:r>
              <a:rPr lang="es-ES_tradnl" sz="2800" dirty="0" smtClean="0"/>
              <a:t>“No </a:t>
            </a:r>
            <a:r>
              <a:rPr lang="es-ES_tradnl" sz="2800" dirty="0"/>
              <a:t>puedo oírte. No puedo oír tu voz. Es como si me bebiera una botella de anís y me durmiera en una colcha de rosas. Y me arrastra y sé que me ahogo, pero voy detrás. </a:t>
            </a:r>
            <a:r>
              <a:rPr lang="es-ES_tradnl" sz="2800" dirty="0" smtClean="0"/>
              <a:t>“ (p.32)</a:t>
            </a:r>
            <a:r>
              <a:rPr lang="es-ES_tradnl" sz="2800" dirty="0"/>
              <a:t/>
            </a:r>
            <a:br>
              <a:rPr lang="es-ES_tradnl" sz="2800" dirty="0"/>
            </a:br>
            <a:endParaRPr lang="fr-FR" sz="2800" dirty="0"/>
          </a:p>
        </p:txBody>
      </p:sp>
      <p:sp>
        <p:nvSpPr>
          <p:cNvPr id="3" name="Rectangle 2"/>
          <p:cNvSpPr/>
          <p:nvPr/>
        </p:nvSpPr>
        <p:spPr>
          <a:xfrm>
            <a:off x="179512" y="116632"/>
            <a:ext cx="8784976" cy="461665"/>
          </a:xfrm>
          <a:prstGeom prst="rect">
            <a:avLst/>
          </a:prstGeom>
        </p:spPr>
        <p:txBody>
          <a:bodyPr wrap="square">
            <a:spAutoFit/>
          </a:bodyPr>
          <a:lstStyle/>
          <a:p>
            <a:r>
              <a:rPr lang="es-ES_tradnl" sz="2400" b="1" dirty="0" smtClean="0"/>
              <a:t>Los cinco sentidos</a:t>
            </a:r>
            <a:endParaRPr lang="fr-FR"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5424002"/>
            <a:ext cx="1102623" cy="86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369" y="5363542"/>
            <a:ext cx="742583" cy="105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374" y="5294366"/>
            <a:ext cx="821341" cy="112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5642304"/>
            <a:ext cx="1080120" cy="67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336" y="5300716"/>
            <a:ext cx="108012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191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12968" cy="1200329"/>
          </a:xfrm>
          <a:prstGeom prst="rect">
            <a:avLst/>
          </a:prstGeom>
        </p:spPr>
        <p:txBody>
          <a:bodyPr wrap="square">
            <a:spAutoFit/>
          </a:bodyPr>
          <a:lstStyle/>
          <a:p>
            <a:r>
              <a:rPr lang="es-ES" sz="2400" dirty="0" smtClean="0"/>
              <a:t>Explica qué es una acotación escénica.</a:t>
            </a:r>
          </a:p>
          <a:p>
            <a:r>
              <a:rPr lang="es-ES" sz="2400" dirty="0" smtClean="0"/>
              <a:t>• Cita cinco acotaciones escénicas referidas a los personajes que marquen el carácter trágico de la obra.</a:t>
            </a:r>
            <a:endParaRPr lang="fr-FR" sz="2400" dirty="0"/>
          </a:p>
        </p:txBody>
      </p:sp>
    </p:spTree>
    <p:extLst>
      <p:ext uri="{BB962C8B-B14F-4D97-AF65-F5344CB8AC3E}">
        <p14:creationId xmlns:p14="http://schemas.microsoft.com/office/powerpoint/2010/main" val="2814741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2864" y="548680"/>
            <a:ext cx="2841104" cy="21602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err="1" smtClean="0"/>
              <a:t>azul</a:t>
            </a:r>
            <a:endParaRPr lang="fr-FR" sz="6600" b="1" dirty="0"/>
          </a:p>
        </p:txBody>
      </p:sp>
      <p:sp>
        <p:nvSpPr>
          <p:cNvPr id="3" name="Rectangle 2"/>
          <p:cNvSpPr/>
          <p:nvPr/>
        </p:nvSpPr>
        <p:spPr>
          <a:xfrm>
            <a:off x="4683224" y="557508"/>
            <a:ext cx="2841104" cy="216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err="1" smtClean="0"/>
              <a:t>rosa</a:t>
            </a:r>
            <a:endParaRPr lang="fr-FR" sz="6600" b="1" dirty="0"/>
          </a:p>
        </p:txBody>
      </p:sp>
      <p:sp>
        <p:nvSpPr>
          <p:cNvPr id="4" name="Rectangle 3"/>
          <p:cNvSpPr/>
          <p:nvPr/>
        </p:nvSpPr>
        <p:spPr>
          <a:xfrm>
            <a:off x="1442864" y="3068960"/>
            <a:ext cx="2841104" cy="21602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t>negro</a:t>
            </a:r>
            <a:endParaRPr lang="fr-FR" sz="6000" b="1" dirty="0"/>
          </a:p>
        </p:txBody>
      </p:sp>
      <p:sp>
        <p:nvSpPr>
          <p:cNvPr id="5" name="Rectangle 4"/>
          <p:cNvSpPr/>
          <p:nvPr/>
        </p:nvSpPr>
        <p:spPr>
          <a:xfrm>
            <a:off x="4683224" y="3068960"/>
            <a:ext cx="2841104" cy="216024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err="1" smtClean="0"/>
              <a:t>verde</a:t>
            </a:r>
            <a:endParaRPr lang="fr-FR" sz="6000" b="1" dirty="0"/>
          </a:p>
        </p:txBody>
      </p:sp>
      <p:sp>
        <p:nvSpPr>
          <p:cNvPr id="6" name="TextBox 5"/>
          <p:cNvSpPr txBox="1"/>
          <p:nvPr/>
        </p:nvSpPr>
        <p:spPr>
          <a:xfrm>
            <a:off x="323528" y="5517232"/>
            <a:ext cx="8496944" cy="1200329"/>
          </a:xfrm>
          <a:prstGeom prst="rect">
            <a:avLst/>
          </a:prstGeom>
          <a:noFill/>
        </p:spPr>
        <p:txBody>
          <a:bodyPr wrap="square" rtlCol="0">
            <a:spAutoFit/>
          </a:bodyPr>
          <a:lstStyle/>
          <a:p>
            <a:r>
              <a:rPr lang="en-GB" dirty="0" err="1" smtClean="0"/>
              <a:t>Redacción</a:t>
            </a:r>
            <a:r>
              <a:rPr lang="en-GB" dirty="0" smtClean="0"/>
              <a:t> </a:t>
            </a:r>
            <a:r>
              <a:rPr lang="en-GB" dirty="0" err="1" smtClean="0"/>
              <a:t>corta</a:t>
            </a:r>
            <a:r>
              <a:rPr lang="en-GB" dirty="0" smtClean="0"/>
              <a:t> (100-150 </a:t>
            </a:r>
            <a:r>
              <a:rPr lang="en-GB" dirty="0" err="1" smtClean="0"/>
              <a:t>palabras</a:t>
            </a:r>
            <a:r>
              <a:rPr lang="en-GB" dirty="0" smtClean="0"/>
              <a:t>)</a:t>
            </a:r>
            <a:br>
              <a:rPr lang="en-GB" dirty="0" smtClean="0"/>
            </a:br>
            <a:r>
              <a:rPr lang="en-GB" dirty="0" smtClean="0">
                <a:latin typeface="Calibri"/>
                <a:cs typeface="Calibri"/>
              </a:rPr>
              <a:t>¿</a:t>
            </a:r>
            <a:r>
              <a:rPr lang="en-GB" dirty="0" err="1" smtClean="0">
                <a:latin typeface="Calibri"/>
                <a:cs typeface="Calibri"/>
              </a:rPr>
              <a:t>Cómo</a:t>
            </a:r>
            <a:r>
              <a:rPr lang="en-GB" dirty="0" smtClean="0">
                <a:latin typeface="Calibri"/>
                <a:cs typeface="Calibri"/>
              </a:rPr>
              <a:t> se </a:t>
            </a:r>
            <a:r>
              <a:rPr lang="en-GB" dirty="0" err="1" smtClean="0">
                <a:latin typeface="Calibri"/>
                <a:cs typeface="Calibri"/>
              </a:rPr>
              <a:t>sirve</a:t>
            </a:r>
            <a:r>
              <a:rPr lang="en-GB" dirty="0" smtClean="0">
                <a:latin typeface="Calibri"/>
                <a:cs typeface="Calibri"/>
              </a:rPr>
              <a:t> el </a:t>
            </a:r>
            <a:r>
              <a:rPr lang="en-GB" dirty="0" err="1" smtClean="0">
                <a:latin typeface="Calibri"/>
                <a:cs typeface="Calibri"/>
              </a:rPr>
              <a:t>autor</a:t>
            </a:r>
            <a:r>
              <a:rPr lang="en-GB" dirty="0" smtClean="0">
                <a:latin typeface="Calibri"/>
                <a:cs typeface="Calibri"/>
              </a:rPr>
              <a:t> de la </a:t>
            </a:r>
            <a:r>
              <a:rPr lang="en-GB" dirty="0" err="1" smtClean="0">
                <a:latin typeface="Calibri"/>
                <a:cs typeface="Calibri"/>
              </a:rPr>
              <a:t>imaginería</a:t>
            </a:r>
            <a:r>
              <a:rPr lang="en-GB" dirty="0" smtClean="0">
                <a:latin typeface="Calibri"/>
                <a:cs typeface="Calibri"/>
              </a:rPr>
              <a:t> en </a:t>
            </a:r>
            <a:r>
              <a:rPr lang="en-GB" dirty="0" err="1" smtClean="0">
                <a:latin typeface="Calibri"/>
                <a:cs typeface="Calibri"/>
              </a:rPr>
              <a:t>esta</a:t>
            </a:r>
            <a:r>
              <a:rPr lang="en-GB" dirty="0" smtClean="0">
                <a:latin typeface="Calibri"/>
                <a:cs typeface="Calibri"/>
              </a:rPr>
              <a:t> </a:t>
            </a:r>
            <a:r>
              <a:rPr lang="en-GB" dirty="0" err="1" smtClean="0">
                <a:latin typeface="Calibri"/>
                <a:cs typeface="Calibri"/>
              </a:rPr>
              <a:t>obra</a:t>
            </a:r>
            <a:r>
              <a:rPr lang="en-GB" dirty="0" smtClean="0">
                <a:latin typeface="Calibri"/>
                <a:cs typeface="Calibri"/>
              </a:rPr>
              <a:t>? </a:t>
            </a:r>
            <a:r>
              <a:rPr lang="en-GB" dirty="0" smtClean="0">
                <a:cs typeface="Calibri"/>
              </a:rPr>
              <a:t>¿Hasta </a:t>
            </a:r>
            <a:r>
              <a:rPr lang="en-GB" dirty="0" err="1">
                <a:cs typeface="Calibri"/>
              </a:rPr>
              <a:t>qué</a:t>
            </a:r>
            <a:r>
              <a:rPr lang="en-GB" dirty="0">
                <a:cs typeface="Calibri"/>
              </a:rPr>
              <a:t> </a:t>
            </a:r>
            <a:r>
              <a:rPr lang="en-GB" dirty="0" err="1">
                <a:cs typeface="Calibri"/>
              </a:rPr>
              <a:t>punto</a:t>
            </a:r>
            <a:r>
              <a:rPr lang="en-GB" dirty="0">
                <a:cs typeface="Calibri"/>
              </a:rPr>
              <a:t> </a:t>
            </a:r>
            <a:r>
              <a:rPr lang="en-GB" dirty="0" err="1" smtClean="0">
                <a:cs typeface="Calibri"/>
              </a:rPr>
              <a:t>contribuye</a:t>
            </a:r>
            <a:r>
              <a:rPr lang="en-GB" dirty="0" smtClean="0">
                <a:cs typeface="Calibri"/>
              </a:rPr>
              <a:t> </a:t>
            </a:r>
            <a:r>
              <a:rPr lang="en-GB" dirty="0">
                <a:cs typeface="Calibri"/>
              </a:rPr>
              <a:t>al </a:t>
            </a:r>
            <a:r>
              <a:rPr lang="en-GB" dirty="0" err="1">
                <a:cs typeface="Calibri"/>
              </a:rPr>
              <a:t>éxito</a:t>
            </a:r>
            <a:r>
              <a:rPr lang="en-GB" dirty="0">
                <a:cs typeface="Calibri"/>
              </a:rPr>
              <a:t> de la </a:t>
            </a:r>
            <a:r>
              <a:rPr lang="en-GB" dirty="0" err="1">
                <a:cs typeface="Calibri"/>
              </a:rPr>
              <a:t>obra</a:t>
            </a:r>
            <a:r>
              <a:rPr lang="en-GB" dirty="0">
                <a:cs typeface="Calibri"/>
              </a:rPr>
              <a:t>?</a:t>
            </a:r>
            <a:endParaRPr lang="fr-FR" dirty="0" smtClean="0"/>
          </a:p>
          <a:p>
            <a:endParaRPr lang="fr-FR" dirty="0"/>
          </a:p>
        </p:txBody>
      </p:sp>
    </p:spTree>
    <p:extLst>
      <p:ext uri="{BB962C8B-B14F-4D97-AF65-F5344CB8AC3E}">
        <p14:creationId xmlns:p14="http://schemas.microsoft.com/office/powerpoint/2010/main" val="1941328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830997"/>
          </a:xfrm>
          <a:prstGeom prst="rect">
            <a:avLst/>
          </a:prstGeom>
        </p:spPr>
        <p:txBody>
          <a:bodyPr wrap="square">
            <a:spAutoFit/>
          </a:bodyPr>
          <a:lstStyle/>
          <a:p>
            <a:r>
              <a:rPr lang="es-ES_tradnl" sz="2400" b="1" dirty="0" smtClean="0"/>
              <a:t>Azul</a:t>
            </a:r>
            <a:br>
              <a:rPr lang="es-ES_tradnl" sz="2400" b="1" dirty="0" smtClean="0"/>
            </a:br>
            <a:endParaRPr lang="fr-FR" sz="2400" dirty="0"/>
          </a:p>
        </p:txBody>
      </p:sp>
      <p:sp>
        <p:nvSpPr>
          <p:cNvPr id="3" name="TextBox 2"/>
          <p:cNvSpPr txBox="1"/>
          <p:nvPr/>
        </p:nvSpPr>
        <p:spPr>
          <a:xfrm>
            <a:off x="179512" y="532130"/>
            <a:ext cx="8496944" cy="369332"/>
          </a:xfrm>
          <a:prstGeom prst="rect">
            <a:avLst/>
          </a:prstGeom>
          <a:noFill/>
        </p:spPr>
        <p:txBody>
          <a:bodyPr wrap="square" rtlCol="0">
            <a:spAutoFit/>
          </a:bodyPr>
          <a:lstStyle/>
          <a:p>
            <a:r>
              <a:rPr lang="en-GB" dirty="0" smtClean="0"/>
              <a:t>Este </a:t>
            </a:r>
            <a:r>
              <a:rPr lang="en-GB" dirty="0" err="1" smtClean="0"/>
              <a:t>color</a:t>
            </a:r>
            <a:r>
              <a:rPr lang="en-GB" dirty="0" smtClean="0"/>
              <a:t> se </a:t>
            </a:r>
            <a:r>
              <a:rPr lang="en-GB" dirty="0" err="1" smtClean="0"/>
              <a:t>asocia</a:t>
            </a:r>
            <a:r>
              <a:rPr lang="en-GB" dirty="0" smtClean="0"/>
              <a:t> </a:t>
            </a:r>
            <a:r>
              <a:rPr lang="en-GB" dirty="0" err="1" smtClean="0"/>
              <a:t>plenamente</a:t>
            </a:r>
            <a:r>
              <a:rPr lang="en-GB" dirty="0" smtClean="0"/>
              <a:t> con la </a:t>
            </a:r>
            <a:r>
              <a:rPr lang="en-GB" dirty="0" err="1" smtClean="0"/>
              <a:t>muerte</a:t>
            </a:r>
            <a:r>
              <a:rPr lang="en-GB" dirty="0" smtClean="0"/>
              <a:t>.</a:t>
            </a:r>
            <a:endParaRPr lang="fr-FR" dirty="0"/>
          </a:p>
        </p:txBody>
      </p:sp>
      <p:sp>
        <p:nvSpPr>
          <p:cNvPr id="4" name="TextBox 3"/>
          <p:cNvSpPr txBox="1"/>
          <p:nvPr/>
        </p:nvSpPr>
        <p:spPr>
          <a:xfrm>
            <a:off x="179512" y="899428"/>
            <a:ext cx="8496944" cy="2031325"/>
          </a:xfrm>
          <a:prstGeom prst="rect">
            <a:avLst/>
          </a:prstGeom>
          <a:noFill/>
        </p:spPr>
        <p:txBody>
          <a:bodyPr wrap="square" rtlCol="0">
            <a:spAutoFit/>
          </a:bodyPr>
          <a:lstStyle/>
          <a:p>
            <a:r>
              <a:rPr lang="en-GB" dirty="0" smtClean="0"/>
              <a:t>“</a:t>
            </a:r>
            <a:r>
              <a:rPr lang="en-GB" dirty="0" err="1" smtClean="0"/>
              <a:t>Estas</a:t>
            </a:r>
            <a:r>
              <a:rPr lang="en-GB" dirty="0" smtClean="0"/>
              <a:t> </a:t>
            </a:r>
            <a:r>
              <a:rPr lang="en-GB" dirty="0" err="1" smtClean="0"/>
              <a:t>manos</a:t>
            </a:r>
            <a:r>
              <a:rPr lang="en-GB" dirty="0" smtClean="0"/>
              <a:t>, </a:t>
            </a:r>
            <a:r>
              <a:rPr lang="en-GB" dirty="0" err="1" smtClean="0"/>
              <a:t>que</a:t>
            </a:r>
            <a:r>
              <a:rPr lang="en-GB" dirty="0" smtClean="0"/>
              <a:t> son </a:t>
            </a:r>
            <a:r>
              <a:rPr lang="en-GB" dirty="0" err="1" smtClean="0"/>
              <a:t>tuyas</a:t>
            </a:r>
            <a:r>
              <a:rPr lang="en-GB" dirty="0" smtClean="0"/>
              <a:t>,</a:t>
            </a:r>
            <a:br>
              <a:rPr lang="en-GB" dirty="0" smtClean="0"/>
            </a:br>
            <a:r>
              <a:rPr lang="en-GB" dirty="0" err="1" smtClean="0"/>
              <a:t>pero</a:t>
            </a:r>
            <a:r>
              <a:rPr lang="en-GB" dirty="0" smtClean="0"/>
              <a:t> </a:t>
            </a:r>
            <a:r>
              <a:rPr lang="en-GB" dirty="0" err="1" smtClean="0"/>
              <a:t>que</a:t>
            </a:r>
            <a:r>
              <a:rPr lang="en-GB" dirty="0" smtClean="0"/>
              <a:t> al </a:t>
            </a:r>
            <a:r>
              <a:rPr lang="en-GB" dirty="0" err="1" smtClean="0"/>
              <a:t>verte</a:t>
            </a:r>
            <a:r>
              <a:rPr lang="en-GB" dirty="0" smtClean="0"/>
              <a:t> </a:t>
            </a:r>
            <a:r>
              <a:rPr lang="en-GB" dirty="0" err="1" smtClean="0"/>
              <a:t>quisieran</a:t>
            </a:r>
            <a:r>
              <a:rPr lang="en-GB" dirty="0" smtClean="0"/>
              <a:t> </a:t>
            </a:r>
            <a:br>
              <a:rPr lang="en-GB" dirty="0" smtClean="0"/>
            </a:br>
            <a:r>
              <a:rPr lang="en-GB" dirty="0" err="1" smtClean="0"/>
              <a:t>quebrar</a:t>
            </a:r>
            <a:r>
              <a:rPr lang="en-GB" dirty="0" smtClean="0"/>
              <a:t> </a:t>
            </a:r>
            <a:r>
              <a:rPr lang="en-GB" b="1" dirty="0" err="1" smtClean="0"/>
              <a:t>las</a:t>
            </a:r>
            <a:r>
              <a:rPr lang="en-GB" b="1" dirty="0" smtClean="0"/>
              <a:t> </a:t>
            </a:r>
            <a:r>
              <a:rPr lang="en-GB" b="1" dirty="0" err="1" smtClean="0"/>
              <a:t>ramas</a:t>
            </a:r>
            <a:r>
              <a:rPr lang="en-GB" b="1" dirty="0" smtClean="0"/>
              <a:t> </a:t>
            </a:r>
            <a:r>
              <a:rPr lang="en-GB" b="1" dirty="0" err="1" smtClean="0"/>
              <a:t>azules</a:t>
            </a:r>
            <a:r>
              <a:rPr lang="en-GB" b="1" dirty="0" smtClean="0"/>
              <a:t/>
            </a:r>
            <a:br>
              <a:rPr lang="en-GB" b="1" dirty="0" smtClean="0"/>
            </a:br>
            <a:r>
              <a:rPr lang="en-GB" dirty="0" smtClean="0"/>
              <a:t>y el </a:t>
            </a:r>
            <a:r>
              <a:rPr lang="en-GB" dirty="0" err="1" smtClean="0"/>
              <a:t>murmullo</a:t>
            </a:r>
            <a:r>
              <a:rPr lang="en-GB" dirty="0" smtClean="0"/>
              <a:t> de </a:t>
            </a:r>
            <a:r>
              <a:rPr lang="en-GB" dirty="0" err="1" smtClean="0"/>
              <a:t>tus</a:t>
            </a:r>
            <a:r>
              <a:rPr lang="en-GB" dirty="0" smtClean="0"/>
              <a:t> </a:t>
            </a:r>
            <a:r>
              <a:rPr lang="en-GB" dirty="0" err="1" smtClean="0"/>
              <a:t>venas</a:t>
            </a:r>
            <a:r>
              <a:rPr lang="en-GB" dirty="0" smtClean="0"/>
              <a:t>.</a:t>
            </a:r>
            <a:br>
              <a:rPr lang="en-GB" dirty="0" smtClean="0"/>
            </a:br>
            <a:r>
              <a:rPr lang="en-GB" dirty="0" err="1" smtClean="0"/>
              <a:t>Que</a:t>
            </a:r>
            <a:r>
              <a:rPr lang="en-GB" dirty="0" smtClean="0"/>
              <a:t> </a:t>
            </a:r>
            <a:r>
              <a:rPr lang="en-GB" dirty="0" err="1" smtClean="0"/>
              <a:t>si</a:t>
            </a:r>
            <a:r>
              <a:rPr lang="en-GB" dirty="0" smtClean="0"/>
              <a:t> </a:t>
            </a:r>
            <a:r>
              <a:rPr lang="en-GB" dirty="0" err="1" smtClean="0"/>
              <a:t>matarte</a:t>
            </a:r>
            <a:r>
              <a:rPr lang="en-GB" dirty="0" smtClean="0"/>
              <a:t> </a:t>
            </a:r>
            <a:r>
              <a:rPr lang="en-GB" dirty="0" err="1" smtClean="0"/>
              <a:t>pudiera</a:t>
            </a:r>
            <a:r>
              <a:rPr lang="en-GB" dirty="0" smtClean="0"/>
              <a:t>, </a:t>
            </a:r>
            <a:br>
              <a:rPr lang="en-GB" dirty="0" smtClean="0"/>
            </a:br>
            <a:r>
              <a:rPr lang="en-GB" dirty="0" err="1" smtClean="0"/>
              <a:t>te</a:t>
            </a:r>
            <a:r>
              <a:rPr lang="en-GB" dirty="0" smtClean="0"/>
              <a:t> </a:t>
            </a:r>
            <a:r>
              <a:rPr lang="en-GB" dirty="0" err="1" smtClean="0"/>
              <a:t>pondría</a:t>
            </a:r>
            <a:r>
              <a:rPr lang="en-GB" dirty="0" smtClean="0"/>
              <a:t> </a:t>
            </a:r>
            <a:r>
              <a:rPr lang="en-GB" dirty="0" err="1" smtClean="0"/>
              <a:t>una</a:t>
            </a:r>
            <a:r>
              <a:rPr lang="en-GB" dirty="0" smtClean="0"/>
              <a:t> </a:t>
            </a:r>
            <a:r>
              <a:rPr lang="en-GB" dirty="0" err="1" smtClean="0"/>
              <a:t>mortaja</a:t>
            </a:r>
            <a:r>
              <a:rPr lang="en-GB" dirty="0" smtClean="0"/>
              <a:t/>
            </a:r>
            <a:br>
              <a:rPr lang="en-GB" dirty="0" smtClean="0"/>
            </a:br>
            <a:r>
              <a:rPr lang="en-GB" dirty="0" smtClean="0"/>
              <a:t>con los </a:t>
            </a:r>
            <a:r>
              <a:rPr lang="en-GB" dirty="0" err="1" smtClean="0"/>
              <a:t>filos</a:t>
            </a:r>
            <a:r>
              <a:rPr lang="en-GB" dirty="0" smtClean="0"/>
              <a:t> de </a:t>
            </a:r>
            <a:r>
              <a:rPr lang="en-GB" b="1" dirty="0" err="1" smtClean="0"/>
              <a:t>violetas</a:t>
            </a:r>
            <a:r>
              <a:rPr lang="en-GB" dirty="0" smtClean="0"/>
              <a:t>.”(p.60-1)</a:t>
            </a:r>
            <a:endParaRPr lang="fr-FR" dirty="0"/>
          </a:p>
        </p:txBody>
      </p:sp>
      <p:sp>
        <p:nvSpPr>
          <p:cNvPr id="5" name="TextBox 4"/>
          <p:cNvSpPr txBox="1"/>
          <p:nvPr/>
        </p:nvSpPr>
        <p:spPr>
          <a:xfrm>
            <a:off x="251520" y="3212976"/>
            <a:ext cx="8568952" cy="369332"/>
          </a:xfrm>
          <a:prstGeom prst="rect">
            <a:avLst/>
          </a:prstGeom>
          <a:noFill/>
        </p:spPr>
        <p:txBody>
          <a:bodyPr wrap="square" rtlCol="0">
            <a:spAutoFit/>
          </a:bodyPr>
          <a:lstStyle/>
          <a:p>
            <a:r>
              <a:rPr lang="en-GB" dirty="0" smtClean="0"/>
              <a:t>En el </a:t>
            </a:r>
            <a:r>
              <a:rPr lang="en-GB" dirty="0" err="1" smtClean="0"/>
              <a:t>último</a:t>
            </a:r>
            <a:r>
              <a:rPr lang="en-GB" dirty="0" smtClean="0"/>
              <a:t> </a:t>
            </a:r>
            <a:r>
              <a:rPr lang="en-GB" dirty="0" err="1" smtClean="0"/>
              <a:t>cuadro</a:t>
            </a:r>
            <a:r>
              <a:rPr lang="en-GB" dirty="0" smtClean="0"/>
              <a:t> </a:t>
            </a:r>
            <a:r>
              <a:rPr lang="en-GB" dirty="0" err="1" smtClean="0"/>
              <a:t>las</a:t>
            </a:r>
            <a:r>
              <a:rPr lang="en-GB" dirty="0" smtClean="0"/>
              <a:t> </a:t>
            </a:r>
            <a:r>
              <a:rPr lang="en-GB" dirty="0" err="1" smtClean="0"/>
              <a:t>Muchachas</a:t>
            </a:r>
            <a:r>
              <a:rPr lang="en-GB" dirty="0" smtClean="0"/>
              <a:t> se </a:t>
            </a:r>
            <a:r>
              <a:rPr lang="en-GB" dirty="0" err="1" smtClean="0"/>
              <a:t>visten</a:t>
            </a:r>
            <a:r>
              <a:rPr lang="en-GB" dirty="0" smtClean="0"/>
              <a:t> de </a:t>
            </a:r>
            <a:r>
              <a:rPr lang="en-GB" dirty="0" err="1" smtClean="0"/>
              <a:t>azul</a:t>
            </a:r>
            <a:r>
              <a:rPr lang="en-GB" dirty="0" smtClean="0"/>
              <a:t> lo </a:t>
            </a:r>
            <a:r>
              <a:rPr lang="en-GB" dirty="0" err="1" smtClean="0"/>
              <a:t>que</a:t>
            </a:r>
            <a:r>
              <a:rPr lang="en-GB" dirty="0" smtClean="0"/>
              <a:t> </a:t>
            </a:r>
            <a:r>
              <a:rPr lang="en-GB" dirty="0" err="1" smtClean="0"/>
              <a:t>recuerda</a:t>
            </a:r>
            <a:r>
              <a:rPr lang="en-GB" dirty="0" smtClean="0"/>
              <a:t> la </a:t>
            </a:r>
            <a:r>
              <a:rPr lang="en-GB" dirty="0" err="1" smtClean="0"/>
              <a:t>luz</a:t>
            </a:r>
            <a:r>
              <a:rPr lang="en-GB" dirty="0" smtClean="0"/>
              <a:t> </a:t>
            </a:r>
            <a:r>
              <a:rPr lang="en-GB" dirty="0" err="1" smtClean="0"/>
              <a:t>azul</a:t>
            </a:r>
            <a:r>
              <a:rPr lang="en-GB" dirty="0" smtClean="0"/>
              <a:t> de la Luna.</a:t>
            </a:r>
            <a:endParaRPr lang="fr-FR" dirty="0"/>
          </a:p>
        </p:txBody>
      </p:sp>
      <p:sp>
        <p:nvSpPr>
          <p:cNvPr id="6" name="TextBox 5"/>
          <p:cNvSpPr txBox="1"/>
          <p:nvPr/>
        </p:nvSpPr>
        <p:spPr>
          <a:xfrm>
            <a:off x="251520" y="3851756"/>
            <a:ext cx="8208912" cy="369332"/>
          </a:xfrm>
          <a:prstGeom prst="rect">
            <a:avLst/>
          </a:prstGeom>
          <a:noFill/>
        </p:spPr>
        <p:txBody>
          <a:bodyPr wrap="square" rtlCol="0">
            <a:spAutoFit/>
          </a:bodyPr>
          <a:lstStyle/>
          <a:p>
            <a:r>
              <a:rPr lang="en-GB" dirty="0" smtClean="0"/>
              <a:t>“la </a:t>
            </a:r>
            <a:r>
              <a:rPr lang="en-GB" dirty="0" err="1" smtClean="0"/>
              <a:t>escena</a:t>
            </a:r>
            <a:r>
              <a:rPr lang="en-GB" dirty="0" smtClean="0"/>
              <a:t> </a:t>
            </a:r>
            <a:r>
              <a:rPr lang="en-GB" dirty="0" err="1" smtClean="0"/>
              <a:t>adquiere</a:t>
            </a:r>
            <a:r>
              <a:rPr lang="en-GB" dirty="0" smtClean="0"/>
              <a:t> un vivo </a:t>
            </a:r>
            <a:r>
              <a:rPr lang="en-GB" dirty="0" err="1" smtClean="0"/>
              <a:t>resplandor</a:t>
            </a:r>
            <a:r>
              <a:rPr lang="en-GB" dirty="0" smtClean="0"/>
              <a:t> </a:t>
            </a:r>
            <a:r>
              <a:rPr lang="en-GB" b="1" dirty="0" err="1" smtClean="0"/>
              <a:t>azul</a:t>
            </a:r>
            <a:r>
              <a:rPr lang="en-GB" dirty="0" smtClean="0"/>
              <a:t>” p.54</a:t>
            </a:r>
            <a:endParaRPr lang="fr-FR" dirty="0"/>
          </a:p>
        </p:txBody>
      </p:sp>
    </p:spTree>
    <p:extLst>
      <p:ext uri="{BB962C8B-B14F-4D97-AF65-F5344CB8AC3E}">
        <p14:creationId xmlns:p14="http://schemas.microsoft.com/office/powerpoint/2010/main" val="261786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764704"/>
            <a:ext cx="7591204" cy="50405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180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830997"/>
          </a:xfrm>
          <a:prstGeom prst="rect">
            <a:avLst/>
          </a:prstGeom>
        </p:spPr>
        <p:txBody>
          <a:bodyPr wrap="square">
            <a:spAutoFit/>
          </a:bodyPr>
          <a:lstStyle/>
          <a:p>
            <a:r>
              <a:rPr lang="es-ES_tradnl" sz="2400" b="1" dirty="0" smtClean="0"/>
              <a:t>Rosa</a:t>
            </a:r>
            <a:br>
              <a:rPr lang="es-ES_tradnl" sz="2400" b="1" dirty="0" smtClean="0"/>
            </a:br>
            <a:endParaRPr lang="fr-FR" sz="2400" dirty="0"/>
          </a:p>
        </p:txBody>
      </p:sp>
      <p:sp>
        <p:nvSpPr>
          <p:cNvPr id="3" name="TextBox 2"/>
          <p:cNvSpPr txBox="1"/>
          <p:nvPr/>
        </p:nvSpPr>
        <p:spPr>
          <a:xfrm>
            <a:off x="251520" y="620688"/>
            <a:ext cx="8208912" cy="1200329"/>
          </a:xfrm>
          <a:prstGeom prst="rect">
            <a:avLst/>
          </a:prstGeom>
          <a:noFill/>
        </p:spPr>
        <p:txBody>
          <a:bodyPr wrap="square" rtlCol="0">
            <a:spAutoFit/>
          </a:bodyPr>
          <a:lstStyle/>
          <a:p>
            <a:r>
              <a:rPr lang="en-GB" sz="2400" b="1" dirty="0" smtClean="0"/>
              <a:t>‘La </a:t>
            </a:r>
            <a:r>
              <a:rPr lang="en-GB" sz="2400" b="1" dirty="0" err="1" smtClean="0"/>
              <a:t>cruz</a:t>
            </a:r>
            <a:r>
              <a:rPr lang="en-GB" sz="2400" b="1" dirty="0" smtClean="0"/>
              <a:t> de </a:t>
            </a:r>
            <a:r>
              <a:rPr lang="en-GB" sz="2400" b="1" dirty="0" err="1" smtClean="0"/>
              <a:t>grandes</a:t>
            </a:r>
            <a:r>
              <a:rPr lang="en-GB" sz="2400" b="1" dirty="0" smtClean="0"/>
              <a:t> </a:t>
            </a:r>
            <a:r>
              <a:rPr lang="en-GB" sz="2400" b="1" dirty="0" err="1" smtClean="0"/>
              <a:t>flores</a:t>
            </a:r>
            <a:r>
              <a:rPr lang="en-GB" sz="2400" b="1" dirty="0" smtClean="0"/>
              <a:t> </a:t>
            </a:r>
            <a:r>
              <a:rPr lang="en-GB" sz="2400" b="1" dirty="0" err="1" smtClean="0"/>
              <a:t>rosa</a:t>
            </a:r>
            <a:r>
              <a:rPr lang="en-GB" sz="2400" b="1" dirty="0" smtClean="0"/>
              <a:t>’ y ‘</a:t>
            </a:r>
            <a:r>
              <a:rPr lang="en-GB" sz="2400" b="1" dirty="0" err="1" smtClean="0"/>
              <a:t>las</a:t>
            </a:r>
            <a:r>
              <a:rPr lang="en-GB" sz="2400" b="1" dirty="0" smtClean="0"/>
              <a:t> </a:t>
            </a:r>
            <a:r>
              <a:rPr lang="en-GB" sz="2400" b="1" dirty="0" err="1" smtClean="0"/>
              <a:t>cortinas</a:t>
            </a:r>
            <a:r>
              <a:rPr lang="en-GB" sz="2400" b="1" dirty="0" smtClean="0"/>
              <a:t> de </a:t>
            </a:r>
            <a:r>
              <a:rPr lang="en-GB" sz="2400" b="1" dirty="0" err="1" smtClean="0"/>
              <a:t>encaje</a:t>
            </a:r>
            <a:r>
              <a:rPr lang="en-GB" sz="2400" b="1" dirty="0" smtClean="0"/>
              <a:t> y </a:t>
            </a:r>
            <a:r>
              <a:rPr lang="en-GB" sz="2400" b="1" dirty="0" err="1" smtClean="0"/>
              <a:t>lazos</a:t>
            </a:r>
            <a:r>
              <a:rPr lang="en-GB" sz="2400" b="1" dirty="0" smtClean="0"/>
              <a:t> </a:t>
            </a:r>
            <a:r>
              <a:rPr lang="en-GB" sz="2400" b="1" dirty="0" err="1" smtClean="0"/>
              <a:t>rosa</a:t>
            </a:r>
            <a:r>
              <a:rPr lang="en-GB" sz="2400" b="1" dirty="0" smtClean="0"/>
              <a:t>’ </a:t>
            </a:r>
            <a:r>
              <a:rPr lang="en-GB" sz="2400" b="1" dirty="0" err="1" smtClean="0"/>
              <a:t>duplican</a:t>
            </a:r>
            <a:r>
              <a:rPr lang="en-GB" sz="2400" b="1" dirty="0" smtClean="0"/>
              <a:t> el </a:t>
            </a:r>
            <a:r>
              <a:rPr lang="en-GB" sz="2400" b="1" dirty="0" err="1" smtClean="0"/>
              <a:t>color</a:t>
            </a:r>
            <a:r>
              <a:rPr lang="en-GB" sz="2400" b="1" dirty="0" smtClean="0"/>
              <a:t> </a:t>
            </a:r>
            <a:r>
              <a:rPr lang="en-GB" sz="2400" b="1" dirty="0" err="1" smtClean="0"/>
              <a:t>rosa</a:t>
            </a:r>
            <a:r>
              <a:rPr lang="en-GB" sz="2400" b="1" dirty="0" smtClean="0"/>
              <a:t> de la casa de Leonardo y </a:t>
            </a:r>
            <a:r>
              <a:rPr lang="en-GB" sz="2400" b="1" dirty="0" err="1" smtClean="0"/>
              <a:t>crean</a:t>
            </a:r>
            <a:r>
              <a:rPr lang="en-GB" sz="2400" b="1" dirty="0" smtClean="0"/>
              <a:t> un </a:t>
            </a:r>
            <a:r>
              <a:rPr lang="en-GB" sz="2400" b="1" dirty="0" err="1" smtClean="0"/>
              <a:t>sutil</a:t>
            </a:r>
            <a:r>
              <a:rPr lang="en-GB" sz="2400" b="1" dirty="0" smtClean="0"/>
              <a:t> enlace visual entre los dos.</a:t>
            </a:r>
            <a:endParaRPr lang="fr-FR" sz="2400" b="1" dirty="0"/>
          </a:p>
        </p:txBody>
      </p:sp>
      <p:sp>
        <p:nvSpPr>
          <p:cNvPr id="4" name="TextBox 3"/>
          <p:cNvSpPr txBox="1"/>
          <p:nvPr/>
        </p:nvSpPr>
        <p:spPr>
          <a:xfrm>
            <a:off x="251520" y="1780682"/>
            <a:ext cx="8208912" cy="830997"/>
          </a:xfrm>
          <a:prstGeom prst="rect">
            <a:avLst/>
          </a:prstGeom>
          <a:noFill/>
        </p:spPr>
        <p:txBody>
          <a:bodyPr wrap="square" rtlCol="0">
            <a:spAutoFit/>
          </a:bodyPr>
          <a:lstStyle/>
          <a:p>
            <a:r>
              <a:rPr lang="en-GB" sz="2400" b="1" dirty="0" smtClean="0"/>
              <a:t>El </a:t>
            </a:r>
            <a:r>
              <a:rPr lang="en-GB" sz="2400" b="1" dirty="0" err="1" smtClean="0"/>
              <a:t>color</a:t>
            </a:r>
            <a:r>
              <a:rPr lang="en-GB" sz="2400" b="1" dirty="0" smtClean="0"/>
              <a:t> </a:t>
            </a:r>
            <a:r>
              <a:rPr lang="en-GB" sz="2400" b="1" dirty="0" err="1" smtClean="0"/>
              <a:t>rosa</a:t>
            </a:r>
            <a:r>
              <a:rPr lang="en-GB" sz="2400" b="1" dirty="0" smtClean="0"/>
              <a:t> se </a:t>
            </a:r>
            <a:r>
              <a:rPr lang="en-GB" sz="2400" b="1" dirty="0" err="1" smtClean="0"/>
              <a:t>asocia</a:t>
            </a:r>
            <a:r>
              <a:rPr lang="en-GB" sz="2400" b="1" dirty="0" smtClean="0"/>
              <a:t> con la </a:t>
            </a:r>
            <a:r>
              <a:rPr lang="en-GB" sz="2400" b="1" dirty="0" err="1" smtClean="0"/>
              <a:t>flor</a:t>
            </a:r>
            <a:r>
              <a:rPr lang="en-GB" sz="2400" b="1" dirty="0" smtClean="0"/>
              <a:t> del </a:t>
            </a:r>
            <a:r>
              <a:rPr lang="en-GB" sz="2400" b="1" dirty="0" err="1" smtClean="0"/>
              <a:t>mismo</a:t>
            </a:r>
            <a:r>
              <a:rPr lang="en-GB" sz="2400" b="1" dirty="0" smtClean="0"/>
              <a:t> </a:t>
            </a:r>
            <a:r>
              <a:rPr lang="en-GB" sz="2400" b="1" dirty="0" err="1" smtClean="0"/>
              <a:t>nombre</a:t>
            </a:r>
            <a:r>
              <a:rPr lang="en-GB" sz="2400" b="1" dirty="0" smtClean="0"/>
              <a:t>.   </a:t>
            </a:r>
            <a:r>
              <a:rPr lang="en-GB" sz="2400" b="1" dirty="0" err="1" smtClean="0"/>
              <a:t>Lleva</a:t>
            </a:r>
            <a:r>
              <a:rPr lang="en-GB" sz="2400" b="1" dirty="0" smtClean="0"/>
              <a:t> </a:t>
            </a:r>
            <a:r>
              <a:rPr lang="en-GB" sz="2400" b="1" dirty="0" err="1" smtClean="0"/>
              <a:t>connotacions</a:t>
            </a:r>
            <a:r>
              <a:rPr lang="en-GB" sz="2400" b="1" dirty="0" smtClean="0"/>
              <a:t> de </a:t>
            </a:r>
            <a:r>
              <a:rPr lang="en-GB" sz="2400" b="1" dirty="0" err="1" smtClean="0"/>
              <a:t>belleza</a:t>
            </a:r>
            <a:r>
              <a:rPr lang="en-GB" sz="2400" b="1" dirty="0" smtClean="0"/>
              <a:t> natural y  </a:t>
            </a:r>
            <a:r>
              <a:rPr lang="en-GB" sz="2400" b="1" dirty="0" err="1" smtClean="0"/>
              <a:t>fragilidad</a:t>
            </a:r>
            <a:r>
              <a:rPr lang="en-GB" sz="2400" b="1" dirty="0" smtClean="0"/>
              <a:t>.</a:t>
            </a:r>
            <a:endParaRPr lang="fr-FR" sz="2400" b="1" dirty="0"/>
          </a:p>
        </p:txBody>
      </p:sp>
      <p:sp>
        <p:nvSpPr>
          <p:cNvPr id="5" name="TextBox 4"/>
          <p:cNvSpPr txBox="1"/>
          <p:nvPr/>
        </p:nvSpPr>
        <p:spPr>
          <a:xfrm>
            <a:off x="3995936" y="2731867"/>
            <a:ext cx="3384376" cy="830997"/>
          </a:xfrm>
          <a:prstGeom prst="rect">
            <a:avLst/>
          </a:prstGeom>
          <a:noFill/>
        </p:spPr>
        <p:txBody>
          <a:bodyPr wrap="square" rtlCol="0">
            <a:spAutoFit/>
          </a:bodyPr>
          <a:lstStyle/>
          <a:p>
            <a:r>
              <a:rPr lang="en-GB" sz="2400" dirty="0" smtClean="0"/>
              <a:t>“</a:t>
            </a:r>
            <a:r>
              <a:rPr lang="en-GB" sz="2400" dirty="0" err="1" smtClean="0"/>
              <a:t>Duérmete</a:t>
            </a:r>
            <a:r>
              <a:rPr lang="en-GB" sz="2400" dirty="0" smtClean="0"/>
              <a:t>, </a:t>
            </a:r>
            <a:r>
              <a:rPr lang="en-GB" sz="2400" dirty="0" err="1" smtClean="0"/>
              <a:t>rosal</a:t>
            </a:r>
            <a:r>
              <a:rPr lang="en-GB" sz="2400" dirty="0" smtClean="0"/>
              <a:t>…” (p.12)</a:t>
            </a:r>
            <a:endParaRPr lang="fr-FR" sz="2400" dirty="0"/>
          </a:p>
        </p:txBody>
      </p:sp>
      <p:sp>
        <p:nvSpPr>
          <p:cNvPr id="6" name="TextBox 5"/>
          <p:cNvSpPr txBox="1"/>
          <p:nvPr/>
        </p:nvSpPr>
        <p:spPr>
          <a:xfrm>
            <a:off x="225248" y="3564980"/>
            <a:ext cx="8208912" cy="461665"/>
          </a:xfrm>
          <a:prstGeom prst="rect">
            <a:avLst/>
          </a:prstGeom>
          <a:noFill/>
        </p:spPr>
        <p:txBody>
          <a:bodyPr wrap="square" rtlCol="0">
            <a:spAutoFit/>
          </a:bodyPr>
          <a:lstStyle/>
          <a:p>
            <a:r>
              <a:rPr lang="en-GB" sz="2400" b="1" dirty="0" smtClean="0"/>
              <a:t>Se </a:t>
            </a:r>
            <a:r>
              <a:rPr lang="en-GB" sz="2400" b="1" dirty="0" err="1" smtClean="0"/>
              <a:t>asocia</a:t>
            </a:r>
            <a:r>
              <a:rPr lang="en-GB" sz="2400" b="1" dirty="0" smtClean="0"/>
              <a:t> </a:t>
            </a:r>
            <a:r>
              <a:rPr lang="en-GB" sz="2400" b="1" dirty="0" err="1" smtClean="0"/>
              <a:t>también</a:t>
            </a:r>
            <a:r>
              <a:rPr lang="en-GB" sz="2400" b="1" dirty="0" smtClean="0"/>
              <a:t> con la </a:t>
            </a:r>
            <a:r>
              <a:rPr lang="en-GB" sz="2400" b="1" dirty="0" err="1" smtClean="0"/>
              <a:t>sensualidad</a:t>
            </a:r>
            <a:r>
              <a:rPr lang="en-GB" sz="2400" b="1" dirty="0" smtClean="0"/>
              <a:t>.</a:t>
            </a:r>
            <a:endParaRPr lang="fr-FR" sz="2400" b="1" dirty="0"/>
          </a:p>
        </p:txBody>
      </p:sp>
      <p:sp>
        <p:nvSpPr>
          <p:cNvPr id="7" name="TextBox 6"/>
          <p:cNvSpPr txBox="1"/>
          <p:nvPr/>
        </p:nvSpPr>
        <p:spPr>
          <a:xfrm>
            <a:off x="435741" y="4026645"/>
            <a:ext cx="3384376" cy="1200329"/>
          </a:xfrm>
          <a:prstGeom prst="rect">
            <a:avLst/>
          </a:prstGeom>
          <a:noFill/>
        </p:spPr>
        <p:txBody>
          <a:bodyPr wrap="square" rtlCol="0">
            <a:spAutoFit/>
          </a:bodyPr>
          <a:lstStyle/>
          <a:p>
            <a:r>
              <a:rPr lang="en-GB" sz="2400" dirty="0" smtClean="0"/>
              <a:t>“</a:t>
            </a:r>
            <a:r>
              <a:rPr lang="en-GB" sz="2400" dirty="0" smtClean="0">
                <a:latin typeface="Calibri"/>
                <a:cs typeface="Calibri"/>
              </a:rPr>
              <a:t>¡</a:t>
            </a:r>
            <a:r>
              <a:rPr lang="en-GB" sz="2400" dirty="0" err="1" smtClean="0">
                <a:latin typeface="Calibri"/>
                <a:cs typeface="Calibri"/>
              </a:rPr>
              <a:t>Una</a:t>
            </a:r>
            <a:r>
              <a:rPr lang="en-GB" sz="2400" dirty="0" smtClean="0">
                <a:latin typeface="Calibri"/>
                <a:cs typeface="Calibri"/>
              </a:rPr>
              <a:t> </a:t>
            </a:r>
            <a:r>
              <a:rPr lang="en-GB" sz="2400" dirty="0" err="1" smtClean="0">
                <a:latin typeface="Calibri"/>
                <a:cs typeface="Calibri"/>
              </a:rPr>
              <a:t>rosa</a:t>
            </a:r>
            <a:r>
              <a:rPr lang="en-GB" sz="2400" dirty="0" smtClean="0">
                <a:latin typeface="Calibri"/>
                <a:cs typeface="Calibri"/>
              </a:rPr>
              <a:t> con </a:t>
            </a:r>
            <a:r>
              <a:rPr lang="en-GB" sz="2400" dirty="0" err="1" smtClean="0">
                <a:latin typeface="Calibri"/>
                <a:cs typeface="Calibri"/>
              </a:rPr>
              <a:t>las</a:t>
            </a:r>
            <a:r>
              <a:rPr lang="en-GB" sz="2400" dirty="0" smtClean="0">
                <a:latin typeface="Calibri"/>
                <a:cs typeface="Calibri"/>
              </a:rPr>
              <a:t> </a:t>
            </a:r>
            <a:r>
              <a:rPr lang="en-GB" sz="2400" dirty="0" err="1" smtClean="0">
                <a:latin typeface="Calibri"/>
                <a:cs typeface="Calibri"/>
              </a:rPr>
              <a:t>semillas</a:t>
            </a:r>
            <a:r>
              <a:rPr lang="en-GB" sz="2400" dirty="0" smtClean="0">
                <a:latin typeface="Calibri"/>
                <a:cs typeface="Calibri"/>
              </a:rPr>
              <a:t> y el </a:t>
            </a:r>
            <a:r>
              <a:rPr lang="en-GB" sz="2400" dirty="0" err="1" smtClean="0">
                <a:latin typeface="Calibri"/>
                <a:cs typeface="Calibri"/>
              </a:rPr>
              <a:t>tallo</a:t>
            </a:r>
            <a:r>
              <a:rPr lang="en-GB" sz="2400" dirty="0" smtClean="0">
                <a:latin typeface="Calibri"/>
                <a:cs typeface="Calibri"/>
              </a:rPr>
              <a:t>!</a:t>
            </a:r>
            <a:r>
              <a:rPr lang="en-GB" sz="2400" dirty="0" smtClean="0"/>
              <a:t>…” (p.16)</a:t>
            </a:r>
            <a:endParaRPr lang="fr-FR" sz="2400" dirty="0"/>
          </a:p>
        </p:txBody>
      </p:sp>
      <p:sp>
        <p:nvSpPr>
          <p:cNvPr id="8" name="Rectangle 7"/>
          <p:cNvSpPr/>
          <p:nvPr/>
        </p:nvSpPr>
        <p:spPr>
          <a:xfrm>
            <a:off x="323528" y="5229200"/>
            <a:ext cx="4572000" cy="1200329"/>
          </a:xfrm>
          <a:prstGeom prst="rect">
            <a:avLst/>
          </a:prstGeom>
        </p:spPr>
        <p:txBody>
          <a:bodyPr>
            <a:spAutoFit/>
          </a:bodyPr>
          <a:lstStyle/>
          <a:p>
            <a:r>
              <a:rPr lang="es-ES_tradnl" sz="2400" dirty="0" smtClean="0"/>
              <a:t>“Es como si me bebiera una botella de anís y me durmiera en una colcha de rosas.” (p.32) </a:t>
            </a:r>
            <a:endParaRPr lang="fr-FR"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394667"/>
            <a:ext cx="1505396" cy="1505396"/>
          </a:xfrm>
          <a:prstGeom prst="rect">
            <a:avLst/>
          </a:prstGeom>
        </p:spPr>
      </p:pic>
    </p:spTree>
    <p:extLst>
      <p:ext uri="{BB962C8B-B14F-4D97-AF65-F5344CB8AC3E}">
        <p14:creationId xmlns:p14="http://schemas.microsoft.com/office/powerpoint/2010/main" val="3930159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830997"/>
          </a:xfrm>
          <a:prstGeom prst="rect">
            <a:avLst/>
          </a:prstGeom>
        </p:spPr>
        <p:txBody>
          <a:bodyPr wrap="square">
            <a:spAutoFit/>
          </a:bodyPr>
          <a:lstStyle/>
          <a:p>
            <a:r>
              <a:rPr lang="es-ES_tradnl" sz="2400" b="1" dirty="0" smtClean="0"/>
              <a:t>Negro</a:t>
            </a:r>
            <a:br>
              <a:rPr lang="es-ES_tradnl" sz="2400" b="1" dirty="0" smtClean="0"/>
            </a:br>
            <a:endParaRPr lang="fr-FR" sz="2400" dirty="0"/>
          </a:p>
        </p:txBody>
      </p:sp>
      <p:sp>
        <p:nvSpPr>
          <p:cNvPr id="3" name="Rectangle 2"/>
          <p:cNvSpPr/>
          <p:nvPr/>
        </p:nvSpPr>
        <p:spPr>
          <a:xfrm>
            <a:off x="179512" y="1844824"/>
            <a:ext cx="4572000" cy="646331"/>
          </a:xfrm>
          <a:prstGeom prst="rect">
            <a:avLst/>
          </a:prstGeom>
        </p:spPr>
        <p:txBody>
          <a:bodyPr>
            <a:spAutoFit/>
          </a:bodyPr>
          <a:lstStyle/>
          <a:p>
            <a:r>
              <a:rPr lang="es-ES_tradnl" dirty="0" smtClean="0"/>
              <a:t>“Mi sangre se puso </a:t>
            </a:r>
            <a:r>
              <a:rPr lang="es-ES_tradnl" b="1" dirty="0" smtClean="0"/>
              <a:t>negra</a:t>
            </a:r>
            <a:r>
              <a:rPr lang="es-ES_tradnl" dirty="0" smtClean="0"/>
              <a:t>. “ (p.61)</a:t>
            </a:r>
            <a:r>
              <a:rPr lang="es-ES_tradnl" dirty="0"/>
              <a:t/>
            </a:r>
            <a:br>
              <a:rPr lang="es-ES_tradnl" dirty="0"/>
            </a:br>
            <a:endParaRPr lang="fr-FR" dirty="0"/>
          </a:p>
        </p:txBody>
      </p:sp>
      <p:sp>
        <p:nvSpPr>
          <p:cNvPr id="4" name="Rectangle 3"/>
          <p:cNvSpPr/>
          <p:nvPr/>
        </p:nvSpPr>
        <p:spPr>
          <a:xfrm>
            <a:off x="3779912" y="547921"/>
            <a:ext cx="4572000" cy="923330"/>
          </a:xfrm>
          <a:prstGeom prst="rect">
            <a:avLst/>
          </a:prstGeom>
        </p:spPr>
        <p:txBody>
          <a:bodyPr>
            <a:spAutoFit/>
          </a:bodyPr>
          <a:lstStyle/>
          <a:p>
            <a:r>
              <a:rPr lang="es-ES_tradnl" i="1" dirty="0"/>
              <a:t>La madre viste de raso </a:t>
            </a:r>
            <a:r>
              <a:rPr lang="es-ES_tradnl" b="1" i="1" dirty="0"/>
              <a:t>negro</a:t>
            </a:r>
            <a:r>
              <a:rPr lang="es-ES_tradnl" i="1" dirty="0"/>
              <a:t> y lleva mantilla de encaje. El novio, de pana </a:t>
            </a:r>
            <a:r>
              <a:rPr lang="es-ES_tradnl" b="1" i="1" dirty="0"/>
              <a:t>negra</a:t>
            </a:r>
            <a:r>
              <a:rPr lang="es-ES_tradnl" i="1" dirty="0"/>
              <a:t> con gran cadena de oro</a:t>
            </a:r>
            <a:r>
              <a:rPr lang="es-ES_tradnl" i="1" dirty="0" smtClean="0"/>
              <a:t>. (p.19)</a:t>
            </a:r>
            <a:endParaRPr lang="fr-FR" dirty="0"/>
          </a:p>
        </p:txBody>
      </p:sp>
      <p:sp>
        <p:nvSpPr>
          <p:cNvPr id="5" name="Rectangle 4"/>
          <p:cNvSpPr/>
          <p:nvPr/>
        </p:nvSpPr>
        <p:spPr>
          <a:xfrm>
            <a:off x="3779912" y="1706324"/>
            <a:ext cx="4572000" cy="923330"/>
          </a:xfrm>
          <a:prstGeom prst="rect">
            <a:avLst/>
          </a:prstGeom>
        </p:spPr>
        <p:txBody>
          <a:bodyPr>
            <a:spAutoFit/>
          </a:bodyPr>
          <a:lstStyle/>
          <a:p>
            <a:r>
              <a:rPr lang="es-ES_tradnl" i="1" dirty="0"/>
              <a:t>Aparece la novia. Lleva un traje </a:t>
            </a:r>
            <a:r>
              <a:rPr lang="es-ES_tradnl" b="1" i="1" dirty="0"/>
              <a:t>negro</a:t>
            </a:r>
            <a:r>
              <a:rPr lang="es-ES_tradnl" i="1" dirty="0"/>
              <a:t> mil </a:t>
            </a:r>
            <a:r>
              <a:rPr lang="es-ES_tradnl" i="1" dirty="0" smtClean="0"/>
              <a:t>novecientos[…] </a:t>
            </a:r>
            <a:r>
              <a:rPr lang="es-ES_tradnl" i="1" dirty="0"/>
              <a:t>Sobre el peinado de visera lleva la corona de azahar</a:t>
            </a:r>
            <a:r>
              <a:rPr lang="es-ES_tradnl" i="1" dirty="0" smtClean="0"/>
              <a:t>. (p.35)</a:t>
            </a:r>
            <a:endParaRPr lang="fr-FR" i="1" dirty="0"/>
          </a:p>
        </p:txBody>
      </p:sp>
      <p:sp>
        <p:nvSpPr>
          <p:cNvPr id="6" name="Rectangle 5"/>
          <p:cNvSpPr/>
          <p:nvPr/>
        </p:nvSpPr>
        <p:spPr>
          <a:xfrm>
            <a:off x="3744294" y="2852936"/>
            <a:ext cx="4572000" cy="646331"/>
          </a:xfrm>
          <a:prstGeom prst="rect">
            <a:avLst/>
          </a:prstGeom>
        </p:spPr>
        <p:txBody>
          <a:bodyPr>
            <a:spAutoFit/>
          </a:bodyPr>
          <a:lstStyle/>
          <a:p>
            <a:r>
              <a:rPr lang="es-ES_tradnl" i="1" dirty="0"/>
              <a:t>Aparece la novia. Viene sin azahar y con un manto </a:t>
            </a:r>
            <a:r>
              <a:rPr lang="es-ES_tradnl" b="1" i="1" dirty="0"/>
              <a:t>negro</a:t>
            </a:r>
            <a:r>
              <a:rPr lang="es-ES_tradnl" i="1" dirty="0" smtClean="0"/>
              <a:t>. (p.69) </a:t>
            </a:r>
            <a:endParaRPr lang="fr-FR" i="1" dirty="0"/>
          </a:p>
        </p:txBody>
      </p:sp>
      <p:sp>
        <p:nvSpPr>
          <p:cNvPr id="7" name="Rectangle 6"/>
          <p:cNvSpPr/>
          <p:nvPr/>
        </p:nvSpPr>
        <p:spPr>
          <a:xfrm>
            <a:off x="211456" y="2996952"/>
            <a:ext cx="4572000" cy="646331"/>
          </a:xfrm>
          <a:prstGeom prst="rect">
            <a:avLst/>
          </a:prstGeom>
        </p:spPr>
        <p:txBody>
          <a:bodyPr>
            <a:spAutoFit/>
          </a:bodyPr>
          <a:lstStyle/>
          <a:p>
            <a:r>
              <a:rPr lang="es-ES_tradnl" dirty="0" smtClean="0"/>
              <a:t>“El </a:t>
            </a:r>
            <a:r>
              <a:rPr lang="es-ES_tradnl" dirty="0"/>
              <a:t>agua era </a:t>
            </a:r>
            <a:r>
              <a:rPr lang="es-ES_tradnl" b="1" dirty="0"/>
              <a:t>negra</a:t>
            </a:r>
            <a:r>
              <a:rPr lang="es-ES_tradnl" dirty="0"/>
              <a:t> </a:t>
            </a:r>
            <a:br>
              <a:rPr lang="es-ES_tradnl" dirty="0"/>
            </a:br>
            <a:r>
              <a:rPr lang="es-ES_tradnl" dirty="0"/>
              <a:t>dentro de las ramas</a:t>
            </a:r>
            <a:r>
              <a:rPr lang="es-ES_tradnl" dirty="0" smtClean="0"/>
              <a:t>.” (p.11)</a:t>
            </a:r>
            <a:endParaRPr lang="fr-FR" dirty="0"/>
          </a:p>
        </p:txBody>
      </p:sp>
      <p:sp>
        <p:nvSpPr>
          <p:cNvPr id="8" name="Rectangle 7"/>
          <p:cNvSpPr/>
          <p:nvPr/>
        </p:nvSpPr>
        <p:spPr>
          <a:xfrm>
            <a:off x="251520" y="4221088"/>
            <a:ext cx="4572000" cy="1477328"/>
          </a:xfrm>
          <a:prstGeom prst="rect">
            <a:avLst/>
          </a:prstGeom>
        </p:spPr>
        <p:txBody>
          <a:bodyPr>
            <a:spAutoFit/>
          </a:bodyPr>
          <a:lstStyle/>
          <a:p>
            <a:r>
              <a:rPr lang="es-ES_tradnl" dirty="0" smtClean="0"/>
              <a:t>“No </a:t>
            </a:r>
            <a:r>
              <a:rPr lang="es-ES_tradnl" dirty="0"/>
              <a:t>se despierte un pájaro y la brisa,</a:t>
            </a:r>
            <a:br>
              <a:rPr lang="es-ES_tradnl" dirty="0"/>
            </a:br>
            <a:r>
              <a:rPr lang="es-ES_tradnl" dirty="0"/>
              <a:t>recogiendo en su falda los gemidos,</a:t>
            </a:r>
            <a:br>
              <a:rPr lang="es-ES_tradnl" dirty="0"/>
            </a:br>
            <a:r>
              <a:rPr lang="es-ES_tradnl" dirty="0"/>
              <a:t>huya con ellos por las negras copas </a:t>
            </a:r>
            <a:br>
              <a:rPr lang="es-ES_tradnl" dirty="0"/>
            </a:br>
            <a:r>
              <a:rPr lang="es-ES_tradnl" dirty="0"/>
              <a:t>o los entierre por el blanco limo</a:t>
            </a:r>
            <a:r>
              <a:rPr lang="es-ES_tradnl" dirty="0" smtClean="0"/>
              <a:t>.” (p.56)</a:t>
            </a:r>
            <a:r>
              <a:rPr lang="es-ES_tradnl" dirty="0"/>
              <a:t/>
            </a:r>
            <a:br>
              <a:rPr lang="es-ES_tradnl" dirty="0"/>
            </a:br>
            <a:endParaRPr lang="fr-FR" dirty="0"/>
          </a:p>
        </p:txBody>
      </p:sp>
    </p:spTree>
    <p:extLst>
      <p:ext uri="{BB962C8B-B14F-4D97-AF65-F5344CB8AC3E}">
        <p14:creationId xmlns:p14="http://schemas.microsoft.com/office/powerpoint/2010/main" val="365759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830997"/>
          </a:xfrm>
          <a:prstGeom prst="rect">
            <a:avLst/>
          </a:prstGeom>
        </p:spPr>
        <p:txBody>
          <a:bodyPr wrap="square">
            <a:spAutoFit/>
          </a:bodyPr>
          <a:lstStyle/>
          <a:p>
            <a:r>
              <a:rPr lang="es-ES_tradnl" sz="2400" b="1" dirty="0" smtClean="0"/>
              <a:t>Verde</a:t>
            </a:r>
            <a:br>
              <a:rPr lang="es-ES_tradnl" sz="2400" b="1" dirty="0" smtClean="0"/>
            </a:br>
            <a:endParaRPr lang="fr-FR" sz="2400" dirty="0"/>
          </a:p>
        </p:txBody>
      </p:sp>
      <p:sp>
        <p:nvSpPr>
          <p:cNvPr id="3" name="Rectangle 2"/>
          <p:cNvSpPr/>
          <p:nvPr/>
        </p:nvSpPr>
        <p:spPr>
          <a:xfrm>
            <a:off x="251520" y="732587"/>
            <a:ext cx="4572000" cy="1477328"/>
          </a:xfrm>
          <a:prstGeom prst="rect">
            <a:avLst/>
          </a:prstGeom>
        </p:spPr>
        <p:txBody>
          <a:bodyPr>
            <a:spAutoFit/>
          </a:bodyPr>
          <a:lstStyle/>
          <a:p>
            <a:r>
              <a:rPr lang="es-ES_tradnl" dirty="0" smtClean="0"/>
              <a:t>“</a:t>
            </a:r>
            <a:r>
              <a:rPr lang="es-ES_tradnl" dirty="0"/>
              <a:t>¿Quién dirá, mi niño,</a:t>
            </a:r>
            <a:br>
              <a:rPr lang="es-ES_tradnl" dirty="0"/>
            </a:br>
            <a:r>
              <a:rPr lang="es-ES_tradnl" dirty="0"/>
              <a:t>lo que tiene el agua </a:t>
            </a:r>
            <a:br>
              <a:rPr lang="es-ES_tradnl" dirty="0"/>
            </a:br>
            <a:r>
              <a:rPr lang="es-ES_tradnl" dirty="0"/>
              <a:t>con su larga cola </a:t>
            </a:r>
            <a:br>
              <a:rPr lang="es-ES_tradnl" dirty="0"/>
            </a:br>
            <a:r>
              <a:rPr lang="es-ES_tradnl" dirty="0"/>
              <a:t>por su </a:t>
            </a:r>
            <a:r>
              <a:rPr lang="es-ES_tradnl" b="1" dirty="0"/>
              <a:t>verde</a:t>
            </a:r>
            <a:r>
              <a:rPr lang="es-ES_tradnl" dirty="0"/>
              <a:t> sala? </a:t>
            </a:r>
            <a:r>
              <a:rPr lang="es-ES_tradnl" dirty="0" smtClean="0"/>
              <a:t>. “ (p.11)</a:t>
            </a:r>
            <a:r>
              <a:rPr lang="es-ES_tradnl" dirty="0"/>
              <a:t/>
            </a:r>
            <a:br>
              <a:rPr lang="es-ES_tradnl" dirty="0"/>
            </a:br>
            <a:endParaRPr lang="fr-FR" dirty="0"/>
          </a:p>
        </p:txBody>
      </p:sp>
      <p:sp>
        <p:nvSpPr>
          <p:cNvPr id="9" name="Rectangle 8"/>
          <p:cNvSpPr/>
          <p:nvPr/>
        </p:nvSpPr>
        <p:spPr>
          <a:xfrm>
            <a:off x="5148064" y="732587"/>
            <a:ext cx="4572000" cy="2031325"/>
          </a:xfrm>
          <a:prstGeom prst="rect">
            <a:avLst/>
          </a:prstGeom>
        </p:spPr>
        <p:txBody>
          <a:bodyPr>
            <a:spAutoFit/>
          </a:bodyPr>
          <a:lstStyle/>
          <a:p>
            <a:r>
              <a:rPr lang="es-ES_tradnl" dirty="0" smtClean="0"/>
              <a:t>“Que </a:t>
            </a:r>
            <a:r>
              <a:rPr lang="es-ES_tradnl" dirty="0"/>
              <a:t>despierte </a:t>
            </a:r>
            <a:br>
              <a:rPr lang="es-ES_tradnl" dirty="0"/>
            </a:br>
            <a:r>
              <a:rPr lang="es-ES_tradnl" dirty="0"/>
              <a:t>con el ramo </a:t>
            </a:r>
            <a:r>
              <a:rPr lang="es-ES_tradnl" b="1" dirty="0"/>
              <a:t>verde </a:t>
            </a:r>
            <a:r>
              <a:rPr lang="es-ES_tradnl" dirty="0"/>
              <a:t/>
            </a:r>
            <a:br>
              <a:rPr lang="es-ES_tradnl" dirty="0"/>
            </a:br>
            <a:r>
              <a:rPr lang="es-ES_tradnl" dirty="0"/>
              <a:t>del laurel florido.</a:t>
            </a:r>
            <a:br>
              <a:rPr lang="es-ES_tradnl" dirty="0"/>
            </a:br>
            <a:r>
              <a:rPr lang="es-ES_tradnl" dirty="0"/>
              <a:t>¡Que despierte </a:t>
            </a:r>
            <a:br>
              <a:rPr lang="es-ES_tradnl" dirty="0"/>
            </a:br>
            <a:r>
              <a:rPr lang="es-ES_tradnl" dirty="0"/>
              <a:t>por el tronco y la rama</a:t>
            </a:r>
            <a:br>
              <a:rPr lang="es-ES_tradnl" dirty="0"/>
            </a:br>
            <a:r>
              <a:rPr lang="es-ES_tradnl" dirty="0"/>
              <a:t>de los laureles! </a:t>
            </a:r>
            <a:r>
              <a:rPr lang="es-ES_tradnl" dirty="0" smtClean="0"/>
              <a:t>“ (p.28)</a:t>
            </a:r>
            <a:endParaRPr lang="fr-FR" dirty="0"/>
          </a:p>
          <a:p>
            <a:r>
              <a:rPr lang="es-ES_tradnl" dirty="0"/>
              <a:t> </a:t>
            </a:r>
            <a:endParaRPr lang="fr-FR" dirty="0"/>
          </a:p>
        </p:txBody>
      </p:sp>
      <p:sp>
        <p:nvSpPr>
          <p:cNvPr id="10" name="Rectangle 9"/>
          <p:cNvSpPr/>
          <p:nvPr/>
        </p:nvSpPr>
        <p:spPr>
          <a:xfrm>
            <a:off x="251520" y="3144787"/>
            <a:ext cx="4572000" cy="923330"/>
          </a:xfrm>
          <a:prstGeom prst="rect">
            <a:avLst/>
          </a:prstGeom>
        </p:spPr>
        <p:txBody>
          <a:bodyPr>
            <a:spAutoFit/>
          </a:bodyPr>
          <a:lstStyle/>
          <a:p>
            <a:r>
              <a:rPr lang="es-ES_tradnl" b="1" dirty="0"/>
              <a:t>Leñador 1: </a:t>
            </a:r>
            <a:endParaRPr lang="fr-FR" dirty="0"/>
          </a:p>
          <a:p>
            <a:r>
              <a:rPr lang="es-ES_tradnl" dirty="0"/>
              <a:t>¡Ay luna sola!</a:t>
            </a:r>
            <a:br>
              <a:rPr lang="es-ES_tradnl" dirty="0"/>
            </a:br>
            <a:r>
              <a:rPr lang="es-ES_tradnl" dirty="0"/>
              <a:t>¡Luna de las </a:t>
            </a:r>
            <a:r>
              <a:rPr lang="es-ES_tradnl" b="1" dirty="0"/>
              <a:t>verdes</a:t>
            </a:r>
            <a:r>
              <a:rPr lang="es-ES_tradnl" dirty="0"/>
              <a:t> hojas</a:t>
            </a:r>
            <a:r>
              <a:rPr lang="es-ES_tradnl" dirty="0" smtClean="0"/>
              <a:t>! (p.54) </a:t>
            </a:r>
            <a:endParaRPr lang="fr-FR" dirty="0"/>
          </a:p>
        </p:txBody>
      </p:sp>
      <p:sp>
        <p:nvSpPr>
          <p:cNvPr id="11" name="Rectangle 10"/>
          <p:cNvSpPr/>
          <p:nvPr/>
        </p:nvSpPr>
        <p:spPr>
          <a:xfrm>
            <a:off x="3851920" y="3105834"/>
            <a:ext cx="4572000" cy="646331"/>
          </a:xfrm>
          <a:prstGeom prst="rect">
            <a:avLst/>
          </a:prstGeom>
        </p:spPr>
        <p:txBody>
          <a:bodyPr>
            <a:spAutoFit/>
          </a:bodyPr>
          <a:lstStyle/>
          <a:p>
            <a:r>
              <a:rPr lang="es-ES_tradnl" i="1" dirty="0"/>
              <a:t>Sale una anciana totalmente cubierta por tenues paños </a:t>
            </a:r>
            <a:r>
              <a:rPr lang="es-ES_tradnl" b="1" i="1" dirty="0" err="1"/>
              <a:t>verdeoscuros</a:t>
            </a:r>
            <a:r>
              <a:rPr lang="es-ES_tradnl" i="1" dirty="0"/>
              <a:t>. </a:t>
            </a:r>
            <a:r>
              <a:rPr lang="es-ES_tradnl" i="1" dirty="0" smtClean="0"/>
              <a:t>(p.56)</a:t>
            </a:r>
            <a:endParaRPr lang="fr-FR" dirty="0"/>
          </a:p>
        </p:txBody>
      </p:sp>
      <p:sp>
        <p:nvSpPr>
          <p:cNvPr id="12" name="Rectangle 11"/>
          <p:cNvSpPr/>
          <p:nvPr/>
        </p:nvSpPr>
        <p:spPr>
          <a:xfrm>
            <a:off x="3635896" y="4653136"/>
            <a:ext cx="4572000" cy="1754326"/>
          </a:xfrm>
          <a:prstGeom prst="rect">
            <a:avLst/>
          </a:prstGeom>
        </p:spPr>
        <p:txBody>
          <a:bodyPr>
            <a:spAutoFit/>
          </a:bodyPr>
          <a:lstStyle/>
          <a:p>
            <a:r>
              <a:rPr lang="es-ES_tradnl" b="1" dirty="0"/>
              <a:t>Leñador 2: </a:t>
            </a:r>
            <a:endParaRPr lang="fr-FR" dirty="0"/>
          </a:p>
          <a:p>
            <a:r>
              <a:rPr lang="es-ES_tradnl" dirty="0"/>
              <a:t>¡Ay triste muerte!</a:t>
            </a:r>
            <a:br>
              <a:rPr lang="es-ES_tradnl" dirty="0"/>
            </a:br>
            <a:r>
              <a:rPr lang="es-ES_tradnl" dirty="0"/>
              <a:t>Deja para el amor la rama </a:t>
            </a:r>
            <a:r>
              <a:rPr lang="es-ES_tradnl" b="1" dirty="0"/>
              <a:t>verde</a:t>
            </a:r>
            <a:r>
              <a:rPr lang="es-ES_tradnl" dirty="0"/>
              <a:t>. </a:t>
            </a:r>
            <a:endParaRPr lang="fr-FR" dirty="0"/>
          </a:p>
          <a:p>
            <a:r>
              <a:rPr lang="es-ES_tradnl" b="1" dirty="0"/>
              <a:t>Leñador 1: </a:t>
            </a:r>
            <a:endParaRPr lang="fr-FR" dirty="0"/>
          </a:p>
          <a:p>
            <a:r>
              <a:rPr lang="es-ES_tradnl" dirty="0"/>
              <a:t>¡Ay muerte mala!</a:t>
            </a:r>
            <a:br>
              <a:rPr lang="es-ES_tradnl" dirty="0"/>
            </a:br>
            <a:r>
              <a:rPr lang="es-ES_tradnl" dirty="0"/>
              <a:t>¡Deja para el amor la </a:t>
            </a:r>
            <a:r>
              <a:rPr lang="es-ES_tradnl" b="1" dirty="0"/>
              <a:t>verde</a:t>
            </a:r>
            <a:r>
              <a:rPr lang="es-ES_tradnl" dirty="0"/>
              <a:t> rama</a:t>
            </a:r>
            <a:r>
              <a:rPr lang="es-ES_tradnl" dirty="0" smtClean="0"/>
              <a:t>! (p.59) </a:t>
            </a:r>
            <a:endParaRPr lang="fr-FR" dirty="0"/>
          </a:p>
        </p:txBody>
      </p:sp>
    </p:spTree>
    <p:extLst>
      <p:ext uri="{BB962C8B-B14F-4D97-AF65-F5344CB8AC3E}">
        <p14:creationId xmlns:p14="http://schemas.microsoft.com/office/powerpoint/2010/main" val="56488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597" y="620688"/>
            <a:ext cx="7040331" cy="5280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125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836712"/>
            <a:ext cx="7579790" cy="5040560"/>
          </a:xfrm>
          <a:prstGeom prst="rect">
            <a:avLst/>
          </a:prstGeom>
        </p:spPr>
      </p:pic>
    </p:spTree>
    <p:extLst>
      <p:ext uri="{BB962C8B-B14F-4D97-AF65-F5344CB8AC3E}">
        <p14:creationId xmlns:p14="http://schemas.microsoft.com/office/powerpoint/2010/main" val="15194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03" y="764704"/>
            <a:ext cx="7089114"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7662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584684"/>
            <a:ext cx="6960772" cy="5220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743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370" y="692696"/>
            <a:ext cx="5902941" cy="52194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245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052736"/>
            <a:ext cx="8083845" cy="4536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845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475" y="332656"/>
            <a:ext cx="4793782" cy="59766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7540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TotalTime>
  <Words>1396</Words>
  <Application>Microsoft Office PowerPoint</Application>
  <PresentationFormat>On-screen Show (4:3)</PresentationFormat>
  <Paragraphs>172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Bodas de Sangre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Bodas de Sangre</dc:title>
  <dc:creator>Mark Dawes</dc:creator>
  <cp:lastModifiedBy>Mark Dawes</cp:lastModifiedBy>
  <cp:revision>36</cp:revision>
  <dcterms:created xsi:type="dcterms:W3CDTF">2012-08-25T14:55:31Z</dcterms:created>
  <dcterms:modified xsi:type="dcterms:W3CDTF">2012-08-26T10:49:19Z</dcterms:modified>
</cp:coreProperties>
</file>