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72" r:id="rId3"/>
    <p:sldId id="258" r:id="rId4"/>
    <p:sldId id="267" r:id="rId5"/>
    <p:sldId id="268" r:id="rId6"/>
    <p:sldId id="269" r:id="rId7"/>
    <p:sldId id="270" r:id="rId8"/>
    <p:sldId id="259" r:id="rId9"/>
    <p:sldId id="264" r:id="rId10"/>
    <p:sldId id="265" r:id="rId11"/>
    <p:sldId id="266" r:id="rId12"/>
    <p:sldId id="260" r:id="rId13"/>
    <p:sldId id="261" r:id="rId14"/>
    <p:sldId id="262" r:id="rId15"/>
    <p:sldId id="263" r:id="rId16"/>
    <p:sldId id="273" r:id="rId17"/>
    <p:sldId id="271"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143" autoAdjust="0"/>
  </p:normalViewPr>
  <p:slideViewPr>
    <p:cSldViewPr>
      <p:cViewPr varScale="1">
        <p:scale>
          <a:sx n="75" d="100"/>
          <a:sy n="75" d="100"/>
        </p:scale>
        <p:origin x="-2664" y="-90"/>
      </p:cViewPr>
      <p:guideLst>
        <p:guide orient="horz" pos="2160"/>
        <p:guide pos="2880"/>
      </p:guideLst>
    </p:cSldViewPr>
  </p:slideViewPr>
  <p:notesTextViewPr>
    <p:cViewPr>
      <p:scale>
        <a:sx n="1" d="1"/>
        <a:sy n="1" d="1"/>
      </p:scale>
      <p:origin x="0" y="316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E98F33-80B5-4767-83D4-1C415CF3E1CE}" type="datetimeFigureOut">
              <a:rPr lang="fr-FR" smtClean="0"/>
              <a:t>26/08/2012</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125F82-5E8C-47A1-8509-D81F3ED0DE25}" type="slidenum">
              <a:rPr lang="fr-FR" smtClean="0"/>
              <a:t>‹#›</a:t>
            </a:fld>
            <a:endParaRPr lang="fr-FR"/>
          </a:p>
        </p:txBody>
      </p:sp>
    </p:spTree>
    <p:extLst>
      <p:ext uri="{BB962C8B-B14F-4D97-AF65-F5344CB8AC3E}">
        <p14:creationId xmlns:p14="http://schemas.microsoft.com/office/powerpoint/2010/main" val="2892847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rinconcastellano.com/sigloxx_27/lorca_bodas_pers.html"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www.scribd.com/doc/30977554/Bodas-de-Sangre-Trabajo-Monografico" TargetMode="External"/><Relationship Id="rId5" Type="http://schemas.openxmlformats.org/officeDocument/2006/relationships/hyperlink" Target="http://www.scribd.com/doc/55771631/Analisis-de-La-Obra-Bodas-de-Sangre" TargetMode="External"/><Relationship Id="rId4" Type="http://schemas.openxmlformats.org/officeDocument/2006/relationships/hyperlink" Target="http://www.monografias.com/trabajos44/bodas-de-sangre/bodas-de-sangre2.shtml"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Scan from my 1978 Buenos Aires </a:t>
            </a:r>
            <a:r>
              <a:rPr lang="en-GB" dirty="0" err="1" smtClean="0"/>
              <a:t>Losada</a:t>
            </a:r>
            <a:r>
              <a:rPr lang="en-GB" dirty="0" smtClean="0"/>
              <a:t> edition of </a:t>
            </a:r>
            <a:r>
              <a:rPr lang="en-GB" dirty="0" err="1" smtClean="0"/>
              <a:t>Bodas</a:t>
            </a:r>
            <a:r>
              <a:rPr lang="en-GB" dirty="0" smtClean="0"/>
              <a:t> de Sangre.</a:t>
            </a:r>
            <a:br>
              <a:rPr lang="en-GB" dirty="0" smtClean="0"/>
            </a:br>
            <a:r>
              <a:rPr lang="en-GB" dirty="0" smtClean="0"/>
              <a:t/>
            </a:r>
            <a:br>
              <a:rPr lang="en-GB" dirty="0" smtClean="0"/>
            </a:br>
            <a:r>
              <a:rPr lang="en-GB" dirty="0" smtClean="0"/>
              <a:t>Page references from </a:t>
            </a:r>
            <a:r>
              <a:rPr lang="en-GB" dirty="0" err="1" smtClean="0"/>
              <a:t>H.Ramsden</a:t>
            </a:r>
            <a:r>
              <a:rPr lang="en-GB" dirty="0" smtClean="0"/>
              <a:t> edition of </a:t>
            </a:r>
            <a:r>
              <a:rPr lang="en-GB" dirty="0" err="1" smtClean="0"/>
              <a:t>Bodas</a:t>
            </a:r>
            <a:r>
              <a:rPr lang="en-GB" dirty="0" smtClean="0"/>
              <a:t> de Sangre – Manchester University</a:t>
            </a:r>
            <a:r>
              <a:rPr lang="en-GB" baseline="0" dirty="0" smtClean="0"/>
              <a:t> Press 1980</a:t>
            </a:r>
            <a:endParaRPr lang="fr-FR" dirty="0"/>
          </a:p>
        </p:txBody>
      </p:sp>
      <p:sp>
        <p:nvSpPr>
          <p:cNvPr id="4" name="Slide Number Placeholder 3"/>
          <p:cNvSpPr>
            <a:spLocks noGrp="1"/>
          </p:cNvSpPr>
          <p:nvPr>
            <p:ph type="sldNum" sz="quarter" idx="10"/>
          </p:nvPr>
        </p:nvSpPr>
        <p:spPr/>
        <p:txBody>
          <a:bodyPr/>
          <a:lstStyle/>
          <a:p>
            <a:fld id="{20F3A133-8839-4867-ABCD-877A21114E38}" type="slidenum">
              <a:rPr lang="fr-FR" smtClean="0"/>
              <a:t>1</a:t>
            </a:fld>
            <a:endParaRPr lang="fr-FR"/>
          </a:p>
        </p:txBody>
      </p:sp>
    </p:spTree>
    <p:extLst>
      <p:ext uri="{BB962C8B-B14F-4D97-AF65-F5344CB8AC3E}">
        <p14:creationId xmlns:p14="http://schemas.microsoft.com/office/powerpoint/2010/main" val="136518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sz="1200" b="1" kern="1200" dirty="0" err="1" smtClean="0">
                <a:solidFill>
                  <a:schemeClr val="tx1"/>
                </a:solidFill>
                <a:effectLst/>
                <a:latin typeface="+mn-lt"/>
                <a:ea typeface="+mn-ea"/>
                <a:cs typeface="+mn-cs"/>
              </a:rPr>
              <a:t>Students</a:t>
            </a:r>
            <a:r>
              <a:rPr lang="es-ES_tradnl" sz="1200" b="1" kern="1200" dirty="0" smtClean="0">
                <a:solidFill>
                  <a:schemeClr val="tx1"/>
                </a:solidFill>
                <a:effectLst/>
                <a:latin typeface="+mn-lt"/>
                <a:ea typeface="+mn-ea"/>
                <a:cs typeface="+mn-cs"/>
              </a:rPr>
              <a:t> </a:t>
            </a:r>
            <a:r>
              <a:rPr lang="es-ES_tradnl" sz="1200" b="1" kern="1200" dirty="0" err="1" smtClean="0">
                <a:solidFill>
                  <a:schemeClr val="tx1"/>
                </a:solidFill>
                <a:effectLst/>
                <a:latin typeface="+mn-lt"/>
                <a:ea typeface="+mn-ea"/>
                <a:cs typeface="+mn-cs"/>
              </a:rPr>
              <a:t>to</a:t>
            </a:r>
            <a:r>
              <a:rPr lang="es-ES_tradnl" sz="1200" b="1" kern="1200" dirty="0" smtClean="0">
                <a:solidFill>
                  <a:schemeClr val="tx1"/>
                </a:solidFill>
                <a:effectLst/>
                <a:latin typeface="+mn-lt"/>
                <a:ea typeface="+mn-ea"/>
                <a:cs typeface="+mn-cs"/>
              </a:rPr>
              <a:t> look </a:t>
            </a:r>
            <a:r>
              <a:rPr lang="es-ES_tradnl" sz="1200" b="1" kern="1200" dirty="0" err="1" smtClean="0">
                <a:solidFill>
                  <a:schemeClr val="tx1"/>
                </a:solidFill>
                <a:effectLst/>
                <a:latin typeface="+mn-lt"/>
                <a:ea typeface="+mn-ea"/>
                <a:cs typeface="+mn-cs"/>
              </a:rPr>
              <a:t>for</a:t>
            </a:r>
            <a:r>
              <a:rPr lang="es-ES_tradnl" sz="1200" b="1" kern="1200" dirty="0" smtClean="0">
                <a:solidFill>
                  <a:schemeClr val="tx1"/>
                </a:solidFill>
                <a:effectLst/>
                <a:latin typeface="+mn-lt"/>
                <a:ea typeface="+mn-ea"/>
                <a:cs typeface="+mn-cs"/>
              </a:rPr>
              <a:t> </a:t>
            </a:r>
            <a:r>
              <a:rPr lang="es-ES_tradnl" sz="1200" b="1" kern="1200" dirty="0" err="1" smtClean="0">
                <a:solidFill>
                  <a:schemeClr val="tx1"/>
                </a:solidFill>
                <a:effectLst/>
                <a:latin typeface="+mn-lt"/>
                <a:ea typeface="+mn-ea"/>
                <a:cs typeface="+mn-cs"/>
              </a:rPr>
              <a:t>quotes</a:t>
            </a:r>
            <a:r>
              <a:rPr lang="es-ES_tradnl" sz="1200" b="1" kern="1200" dirty="0" smtClean="0">
                <a:solidFill>
                  <a:schemeClr val="tx1"/>
                </a:solidFill>
                <a:effectLst/>
                <a:latin typeface="+mn-lt"/>
                <a:ea typeface="+mn-ea"/>
                <a:cs typeface="+mn-cs"/>
              </a:rPr>
              <a:t> </a:t>
            </a:r>
            <a:r>
              <a:rPr lang="es-ES_tradnl" sz="1200" b="1" kern="1200" dirty="0" err="1" smtClean="0">
                <a:solidFill>
                  <a:schemeClr val="tx1"/>
                </a:solidFill>
                <a:effectLst/>
                <a:latin typeface="+mn-lt"/>
                <a:ea typeface="+mn-ea"/>
                <a:cs typeface="+mn-cs"/>
              </a:rPr>
              <a:t>that</a:t>
            </a:r>
            <a:r>
              <a:rPr lang="es-ES_tradnl" sz="1200" b="1" kern="1200" dirty="0" smtClean="0">
                <a:solidFill>
                  <a:schemeClr val="tx1"/>
                </a:solidFill>
                <a:effectLst/>
                <a:latin typeface="+mn-lt"/>
                <a:ea typeface="+mn-ea"/>
                <a:cs typeface="+mn-cs"/>
              </a:rPr>
              <a:t> </a:t>
            </a:r>
            <a:r>
              <a:rPr lang="es-ES_tradnl" sz="1200" b="1" kern="1200" dirty="0" err="1" smtClean="0">
                <a:solidFill>
                  <a:schemeClr val="tx1"/>
                </a:solidFill>
                <a:effectLst/>
                <a:latin typeface="+mn-lt"/>
                <a:ea typeface="+mn-ea"/>
                <a:cs typeface="+mn-cs"/>
              </a:rPr>
              <a:t>exemplify</a:t>
            </a:r>
            <a:r>
              <a:rPr lang="es-ES_tradnl" sz="1200" b="1" kern="1200" dirty="0" smtClean="0">
                <a:solidFill>
                  <a:schemeClr val="tx1"/>
                </a:solidFill>
                <a:effectLst/>
                <a:latin typeface="+mn-lt"/>
                <a:ea typeface="+mn-ea"/>
                <a:cs typeface="+mn-cs"/>
              </a:rPr>
              <a:t> </a:t>
            </a:r>
            <a:r>
              <a:rPr lang="es-ES_tradnl" sz="1200" b="1" kern="1200" dirty="0" err="1" smtClean="0">
                <a:solidFill>
                  <a:schemeClr val="tx1"/>
                </a:solidFill>
                <a:effectLst/>
                <a:latin typeface="+mn-lt"/>
                <a:ea typeface="+mn-ea"/>
                <a:cs typeface="+mn-cs"/>
              </a:rPr>
              <a:t>the</a:t>
            </a:r>
            <a:r>
              <a:rPr lang="es-ES_tradnl" sz="1200" b="1" kern="1200" dirty="0" smtClean="0">
                <a:solidFill>
                  <a:schemeClr val="tx1"/>
                </a:solidFill>
                <a:effectLst/>
                <a:latin typeface="+mn-lt"/>
                <a:ea typeface="+mn-ea"/>
                <a:cs typeface="+mn-cs"/>
              </a:rPr>
              <a:t> </a:t>
            </a:r>
            <a:r>
              <a:rPr lang="es-ES_tradnl" sz="1200" b="1" kern="1200" dirty="0" err="1" smtClean="0">
                <a:solidFill>
                  <a:schemeClr val="tx1"/>
                </a:solidFill>
                <a:effectLst/>
                <a:latin typeface="+mn-lt"/>
                <a:ea typeface="+mn-ea"/>
                <a:cs typeface="+mn-cs"/>
              </a:rPr>
              <a:t>suffering</a:t>
            </a:r>
            <a:r>
              <a:rPr lang="es-ES_tradnl" sz="1200" b="1" kern="1200" dirty="0" smtClean="0">
                <a:solidFill>
                  <a:schemeClr val="tx1"/>
                </a:solidFill>
                <a:effectLst/>
                <a:latin typeface="+mn-lt"/>
                <a:ea typeface="+mn-ea"/>
                <a:cs typeface="+mn-cs"/>
              </a:rPr>
              <a:t> of </a:t>
            </a:r>
            <a:r>
              <a:rPr lang="es-ES_tradnl" sz="1200" b="1" kern="1200" dirty="0" err="1" smtClean="0">
                <a:solidFill>
                  <a:schemeClr val="tx1"/>
                </a:solidFill>
                <a:effectLst/>
                <a:latin typeface="+mn-lt"/>
                <a:ea typeface="+mn-ea"/>
                <a:cs typeface="+mn-cs"/>
              </a:rPr>
              <a:t>these</a:t>
            </a:r>
            <a:r>
              <a:rPr lang="es-ES_tradnl" sz="1200" b="1" kern="1200" dirty="0" smtClean="0">
                <a:solidFill>
                  <a:schemeClr val="tx1"/>
                </a:solidFill>
                <a:effectLst/>
                <a:latin typeface="+mn-lt"/>
                <a:ea typeface="+mn-ea"/>
                <a:cs typeface="+mn-cs"/>
              </a:rPr>
              <a:t> 3 </a:t>
            </a:r>
            <a:r>
              <a:rPr lang="es-ES_tradnl" sz="1200" b="1" kern="1200" dirty="0" err="1" smtClean="0">
                <a:solidFill>
                  <a:schemeClr val="tx1"/>
                </a:solidFill>
                <a:effectLst/>
                <a:latin typeface="+mn-lt"/>
                <a:ea typeface="+mn-ea"/>
                <a:cs typeface="+mn-cs"/>
              </a:rPr>
              <a:t>secondary</a:t>
            </a:r>
            <a:r>
              <a:rPr lang="es-ES_tradnl" sz="1200" b="1" kern="1200" dirty="0" smtClean="0">
                <a:solidFill>
                  <a:schemeClr val="tx1"/>
                </a:solidFill>
                <a:effectLst/>
                <a:latin typeface="+mn-lt"/>
                <a:ea typeface="+mn-ea"/>
                <a:cs typeface="+mn-cs"/>
              </a:rPr>
              <a:t> </a:t>
            </a:r>
            <a:r>
              <a:rPr lang="es-ES_tradnl" sz="1200" b="1" kern="1200" dirty="0" err="1" smtClean="0">
                <a:solidFill>
                  <a:schemeClr val="tx1"/>
                </a:solidFill>
                <a:effectLst/>
                <a:latin typeface="+mn-lt"/>
                <a:ea typeface="+mn-ea"/>
                <a:cs typeface="+mn-cs"/>
              </a:rPr>
              <a:t>characters</a:t>
            </a:r>
            <a:r>
              <a:rPr lang="es-ES_tradnl" sz="1200" b="1" kern="1200" dirty="0" smtClean="0">
                <a:solidFill>
                  <a:schemeClr val="tx1"/>
                </a:solidFill>
                <a:effectLst/>
                <a:latin typeface="+mn-lt"/>
                <a:ea typeface="+mn-ea"/>
                <a:cs typeface="+mn-cs"/>
              </a:rPr>
              <a:t>. </a:t>
            </a:r>
            <a:r>
              <a:rPr lang="es-ES_tradnl" sz="1200" b="1" kern="1200" dirty="0" err="1" smtClean="0">
                <a:solidFill>
                  <a:schemeClr val="tx1"/>
                </a:solidFill>
                <a:effectLst/>
                <a:latin typeface="+mn-lt"/>
                <a:ea typeface="+mn-ea"/>
                <a:cs typeface="+mn-cs"/>
              </a:rPr>
              <a:t>Below</a:t>
            </a:r>
            <a:r>
              <a:rPr lang="es-ES_tradnl" sz="1200" b="1" kern="1200" dirty="0" smtClean="0">
                <a:solidFill>
                  <a:schemeClr val="tx1"/>
                </a:solidFill>
                <a:effectLst/>
                <a:latin typeface="+mn-lt"/>
                <a:ea typeface="+mn-ea"/>
                <a:cs typeface="+mn-cs"/>
              </a:rPr>
              <a:t> </a:t>
            </a:r>
            <a:r>
              <a:rPr lang="es-ES_tradnl" sz="1200" b="1" kern="1200" dirty="0" err="1" smtClean="0">
                <a:solidFill>
                  <a:schemeClr val="tx1"/>
                </a:solidFill>
                <a:effectLst/>
                <a:latin typeface="+mn-lt"/>
                <a:ea typeface="+mn-ea"/>
                <a:cs typeface="+mn-cs"/>
              </a:rPr>
              <a:t>some</a:t>
            </a:r>
            <a:r>
              <a:rPr lang="es-ES_tradnl" sz="1200" b="1" kern="1200" dirty="0" smtClean="0">
                <a:solidFill>
                  <a:schemeClr val="tx1"/>
                </a:solidFill>
                <a:effectLst/>
                <a:latin typeface="+mn-lt"/>
                <a:ea typeface="+mn-ea"/>
                <a:cs typeface="+mn-cs"/>
              </a:rPr>
              <a:t> ideas.</a:t>
            </a:r>
            <a:br>
              <a:rPr lang="es-ES_tradnl" sz="1200" b="1" kern="1200" dirty="0" smtClean="0">
                <a:solidFill>
                  <a:schemeClr val="tx1"/>
                </a:solidFill>
                <a:effectLst/>
                <a:latin typeface="+mn-lt"/>
                <a:ea typeface="+mn-ea"/>
                <a:cs typeface="+mn-cs"/>
              </a:rPr>
            </a:br>
            <a:endParaRPr lang="es-ES_tradnl" sz="1200" b="1" kern="1200" dirty="0" smtClean="0">
              <a:solidFill>
                <a:schemeClr val="tx1"/>
              </a:solidFill>
              <a:effectLst/>
              <a:latin typeface="+mn-lt"/>
              <a:ea typeface="+mn-ea"/>
              <a:cs typeface="+mn-cs"/>
            </a:endParaRPr>
          </a:p>
          <a:p>
            <a:r>
              <a:rPr lang="es-ES_tradnl" sz="1200" b="1" kern="1200" dirty="0" smtClean="0">
                <a:solidFill>
                  <a:schemeClr val="tx1"/>
                </a:solidFill>
                <a:effectLst/>
                <a:latin typeface="+mn-lt"/>
                <a:ea typeface="+mn-ea"/>
                <a:cs typeface="+mn-cs"/>
              </a:rPr>
              <a:t>La Madre</a:t>
            </a:r>
          </a:p>
          <a:p>
            <a:r>
              <a:rPr lang="es-ES" sz="1200" b="1" kern="1200" dirty="0" smtClean="0">
                <a:solidFill>
                  <a:schemeClr val="tx1"/>
                </a:solidFill>
                <a:effectLst/>
                <a:latin typeface="+mn-lt"/>
                <a:ea typeface="+mn-ea"/>
                <a:cs typeface="+mn-cs"/>
              </a:rPr>
              <a:t>Madre: </a:t>
            </a:r>
            <a:r>
              <a:rPr lang="es-ES" sz="1200" b="0" kern="1200" dirty="0" smtClean="0">
                <a:solidFill>
                  <a:schemeClr val="tx1"/>
                </a:solidFill>
                <a:effectLst/>
                <a:latin typeface="+mn-lt"/>
                <a:ea typeface="+mn-ea"/>
                <a:cs typeface="+mn-cs"/>
              </a:rPr>
              <a:t>(Entre dientes y buscándola) La navaja, la navaja... Malditas sean todas y el bribón que las inventó.p.3</a:t>
            </a:r>
            <a:r>
              <a:rPr lang="es-ES_tradnl" sz="1200" b="0" kern="1200" dirty="0" smtClean="0">
                <a:solidFill>
                  <a:schemeClr val="tx1"/>
                </a:solidFill>
                <a:effectLst/>
                <a:latin typeface="+mn-lt"/>
                <a:ea typeface="+mn-ea"/>
                <a:cs typeface="+mn-cs"/>
              </a:rPr>
              <a:t/>
            </a:r>
            <a:br>
              <a:rPr lang="es-ES_tradnl" sz="1200" b="0" kern="1200" dirty="0" smtClean="0">
                <a:solidFill>
                  <a:schemeClr val="tx1"/>
                </a:solidFill>
                <a:effectLst/>
                <a:latin typeface="+mn-lt"/>
                <a:ea typeface="+mn-ea"/>
                <a:cs typeface="+mn-cs"/>
              </a:rPr>
            </a:br>
            <a:r>
              <a:rPr lang="es-ES_tradnl" sz="1200" b="1" kern="1200" dirty="0" err="1" smtClean="0">
                <a:solidFill>
                  <a:schemeClr val="tx1"/>
                </a:solidFill>
                <a:effectLst/>
                <a:latin typeface="+mn-lt"/>
                <a:ea typeface="+mn-ea"/>
                <a:cs typeface="+mn-cs"/>
              </a:rPr>
              <a:t>Madre</a:t>
            </a:r>
            <a:r>
              <a:rPr lang="es-ES_tradnl" sz="1200" b="1" kern="1200" dirty="0" smtClean="0">
                <a:solidFill>
                  <a:schemeClr val="tx1"/>
                </a:solidFill>
                <a:effectLst/>
                <a:latin typeface="+mn-lt"/>
                <a:ea typeface="+mn-ea"/>
                <a:cs typeface="+mn-cs"/>
              </a:rPr>
              <a:t>: </a:t>
            </a:r>
            <a:r>
              <a:rPr lang="es-ES_tradnl" sz="1200" kern="1200" dirty="0" smtClean="0">
                <a:solidFill>
                  <a:schemeClr val="tx1"/>
                </a:solidFill>
                <a:effectLst/>
                <a:latin typeface="+mn-lt"/>
                <a:ea typeface="+mn-ea"/>
                <a:cs typeface="+mn-cs"/>
              </a:rPr>
              <a:t>Cien años que yo viviera no hablaría de otra cosa. Primero, tu padre, que me olía a clavel y lo disfruté tres años escasos. Luego, tu hermano. ¿Y es justo y puede ser que una cosa pequeña como una pistola o una navaja pueda acabar con un hombre, que es un toro? No callaría nunca. Pasan los meses y la desesperación me pica en los ojos y hasta en las puntas del pelo. p.4</a:t>
            </a:r>
          </a:p>
          <a:p>
            <a:r>
              <a:rPr lang="es-ES_tradnl" sz="1200" kern="1200" dirty="0" smtClean="0">
                <a:solidFill>
                  <a:schemeClr val="tx1"/>
                </a:solidFill>
                <a:effectLst/>
                <a:latin typeface="+mn-lt"/>
                <a:ea typeface="+mn-ea"/>
                <a:cs typeface="+mn-cs"/>
              </a:rPr>
              <a:t>Ya no me queda más que tú, y siento que te vayas. p.6</a:t>
            </a:r>
          </a:p>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b="1" kern="1200" dirty="0" smtClean="0">
                <a:solidFill>
                  <a:schemeClr val="tx1"/>
                </a:solidFill>
                <a:effectLst/>
                <a:latin typeface="+mn-lt"/>
                <a:ea typeface="+mn-ea"/>
                <a:cs typeface="+mn-cs"/>
              </a:rPr>
              <a:t>Madre: </a:t>
            </a:r>
            <a:r>
              <a:rPr lang="es-ES_tradnl" sz="1200" kern="1200" dirty="0" smtClean="0">
                <a:solidFill>
                  <a:schemeClr val="tx1"/>
                </a:solidFill>
                <a:effectLst/>
                <a:latin typeface="+mn-lt"/>
                <a:ea typeface="+mn-ea"/>
                <a:cs typeface="+mn-cs"/>
              </a:rPr>
              <a:t>No. Yo no puedo dejar aquí solos a tu padre y a tu hermano. Tengo que ir todas las mañanas, y si me voy es fácil que muera uno de los Félix, uno de la familia de los matadores, y lo entierren al lado. ¡Y eso sí que no! ¡Ca! ¡Eso sí que no! Porque con las uñas los desentierro y yo sola los machaco contra la tapia. p.6</a:t>
            </a:r>
            <a:br>
              <a:rPr lang="es-ES_tradnl" sz="1200" kern="1200" dirty="0" smtClean="0">
                <a:solidFill>
                  <a:schemeClr val="tx1"/>
                </a:solidFill>
                <a:effectLst/>
                <a:latin typeface="+mn-lt"/>
                <a:ea typeface="+mn-ea"/>
                <a:cs typeface="+mn-cs"/>
              </a:rPr>
            </a:br>
            <a:r>
              <a:rPr lang="es-ES_tradnl" sz="1200" b="1" kern="1200" dirty="0" smtClean="0">
                <a:solidFill>
                  <a:schemeClr val="tx1"/>
                </a:solidFill>
                <a:effectLst/>
                <a:latin typeface="+mn-lt"/>
                <a:ea typeface="+mn-ea"/>
                <a:cs typeface="+mn-cs"/>
              </a:rPr>
              <a:t>Madre: </a:t>
            </a:r>
            <a:r>
              <a:rPr lang="es-ES_tradnl" sz="1200" kern="1200" dirty="0" smtClean="0">
                <a:solidFill>
                  <a:schemeClr val="tx1"/>
                </a:solidFill>
                <a:effectLst/>
                <a:latin typeface="+mn-lt"/>
                <a:ea typeface="+mn-ea"/>
                <a:cs typeface="+mn-cs"/>
              </a:rPr>
              <a:t>¡Veintidós años! Esa edad tendría mi hijo mayor si viviera. Que viviría caliente y macho como era, si los hombres no hubieran inventado las navajas. </a:t>
            </a:r>
            <a:br>
              <a:rPr lang="es-ES_tradnl" sz="1200" kern="1200" dirty="0" smtClean="0">
                <a:solidFill>
                  <a:schemeClr val="tx1"/>
                </a:solidFill>
                <a:effectLst/>
                <a:latin typeface="+mn-lt"/>
                <a:ea typeface="+mn-ea"/>
                <a:cs typeface="+mn-cs"/>
              </a:rPr>
            </a:br>
            <a:r>
              <a:rPr lang="es-ES_tradnl" sz="1200" b="1" kern="1200" dirty="0" smtClean="0">
                <a:solidFill>
                  <a:schemeClr val="tx1"/>
                </a:solidFill>
                <a:effectLst/>
                <a:latin typeface="+mn-lt"/>
                <a:ea typeface="+mn-ea"/>
                <a:cs typeface="+mn-cs"/>
              </a:rPr>
              <a:t>Padre: </a:t>
            </a:r>
            <a:r>
              <a:rPr lang="es-ES_tradnl" sz="1200" kern="1200" dirty="0" smtClean="0">
                <a:solidFill>
                  <a:schemeClr val="tx1"/>
                </a:solidFill>
                <a:effectLst/>
                <a:latin typeface="+mn-lt"/>
                <a:ea typeface="+mn-ea"/>
                <a:cs typeface="+mn-cs"/>
              </a:rPr>
              <a:t>En eso no hay que pensar. </a:t>
            </a:r>
            <a:br>
              <a:rPr lang="es-ES_tradnl" sz="1200" kern="1200" dirty="0" smtClean="0">
                <a:solidFill>
                  <a:schemeClr val="tx1"/>
                </a:solidFill>
                <a:effectLst/>
                <a:latin typeface="+mn-lt"/>
                <a:ea typeface="+mn-ea"/>
                <a:cs typeface="+mn-cs"/>
              </a:rPr>
            </a:br>
            <a:r>
              <a:rPr lang="es-ES_tradnl" sz="1200" b="1" kern="1200" dirty="0" smtClean="0">
                <a:solidFill>
                  <a:schemeClr val="tx1"/>
                </a:solidFill>
                <a:effectLst/>
                <a:latin typeface="+mn-lt"/>
                <a:ea typeface="+mn-ea"/>
                <a:cs typeface="+mn-cs"/>
              </a:rPr>
              <a:t>Madre: </a:t>
            </a:r>
            <a:r>
              <a:rPr lang="es-ES_tradnl" sz="1200" kern="1200" dirty="0" smtClean="0">
                <a:solidFill>
                  <a:schemeClr val="tx1"/>
                </a:solidFill>
                <a:effectLst/>
                <a:latin typeface="+mn-lt"/>
                <a:ea typeface="+mn-ea"/>
                <a:cs typeface="+mn-cs"/>
              </a:rPr>
              <a:t>Cada minuto. Métete la mano en el pecho. p.21</a:t>
            </a:r>
            <a:br>
              <a:rPr lang="es-ES_tradnl" sz="1200" kern="1200" dirty="0" smtClean="0">
                <a:solidFill>
                  <a:schemeClr val="tx1"/>
                </a:solidFill>
                <a:effectLst/>
                <a:latin typeface="+mn-lt"/>
                <a:ea typeface="+mn-ea"/>
                <a:cs typeface="+mn-cs"/>
              </a:rPr>
            </a:br>
            <a:r>
              <a:rPr lang="es-ES_tradnl" sz="1200" b="1" kern="1200" dirty="0" smtClean="0">
                <a:solidFill>
                  <a:schemeClr val="tx1"/>
                </a:solidFill>
                <a:effectLst/>
                <a:latin typeface="+mn-lt"/>
                <a:ea typeface="+mn-ea"/>
                <a:cs typeface="+mn-cs"/>
              </a:rPr>
              <a:t>Madre: </a:t>
            </a:r>
            <a:r>
              <a:rPr lang="es-ES_tradnl" sz="1200" kern="1200" dirty="0" smtClean="0">
                <a:solidFill>
                  <a:schemeClr val="tx1"/>
                </a:solidFill>
                <a:effectLst/>
                <a:latin typeface="+mn-lt"/>
                <a:ea typeface="+mn-ea"/>
                <a:cs typeface="+mn-cs"/>
              </a:rPr>
              <a:t>Al agua se tiran las honradas, las limpias; ¡esa, no! Pero ya es mujer de mi hijo. Dos bandos. Aquí hay ya dos bandos. </a:t>
            </a:r>
            <a:r>
              <a:rPr lang="es-ES_tradnl" sz="1200" i="1" kern="1200" dirty="0" smtClean="0">
                <a:solidFill>
                  <a:schemeClr val="tx1"/>
                </a:solidFill>
                <a:effectLst/>
                <a:latin typeface="+mn-lt"/>
                <a:ea typeface="+mn-ea"/>
                <a:cs typeface="+mn-cs"/>
              </a:rPr>
              <a:t>(Entran todos.)</a:t>
            </a:r>
            <a:r>
              <a:rPr lang="es-ES_tradnl" sz="1200" kern="1200" dirty="0" smtClean="0">
                <a:solidFill>
                  <a:schemeClr val="tx1"/>
                </a:solidFill>
                <a:effectLst/>
                <a:latin typeface="+mn-lt"/>
                <a:ea typeface="+mn-ea"/>
                <a:cs typeface="+mn-cs"/>
              </a:rPr>
              <a:t> Mi familia y la tuya. Salid todos de aquí. Limpiarse el polvo de los zapatos. Vamos a ayudar a mi hijo. </a:t>
            </a:r>
            <a:r>
              <a:rPr lang="es-ES_tradnl" sz="1200" i="1" kern="1200" dirty="0" smtClean="0">
                <a:solidFill>
                  <a:schemeClr val="tx1"/>
                </a:solidFill>
                <a:effectLst/>
                <a:latin typeface="+mn-lt"/>
                <a:ea typeface="+mn-ea"/>
                <a:cs typeface="+mn-cs"/>
              </a:rPr>
              <a:t>(La gente se separa en dos grupos.)</a:t>
            </a:r>
            <a:r>
              <a:rPr lang="es-ES_tradnl" sz="1200" kern="1200" dirty="0" smtClean="0">
                <a:solidFill>
                  <a:schemeClr val="tx1"/>
                </a:solidFill>
                <a:effectLst/>
                <a:latin typeface="+mn-lt"/>
                <a:ea typeface="+mn-ea"/>
                <a:cs typeface="+mn-cs"/>
              </a:rPr>
              <a:t> Porque tiene gente; que son: sus primos del mar y todos los que llegan de tierra adentro. ¡Fuera de aquí! Por todos los caminos. Ha llegado otra vez la hora de la sangre. Dos bandos. Tú con el tuyo y yo con el mío. </a:t>
            </a:r>
            <a:r>
              <a:rPr lang="fr-FR" sz="1200" kern="1200" dirty="0" smtClean="0">
                <a:solidFill>
                  <a:schemeClr val="tx1"/>
                </a:solidFill>
                <a:effectLst/>
                <a:latin typeface="+mn-lt"/>
                <a:ea typeface="+mn-ea"/>
                <a:cs typeface="+mn-cs"/>
              </a:rPr>
              <a:t>¡</a:t>
            </a:r>
            <a:r>
              <a:rPr lang="fr-FR" sz="1200" kern="1200" dirty="0" err="1" smtClean="0">
                <a:solidFill>
                  <a:schemeClr val="tx1"/>
                </a:solidFill>
                <a:effectLst/>
                <a:latin typeface="+mn-lt"/>
                <a:ea typeface="+mn-ea"/>
                <a:cs typeface="+mn-cs"/>
              </a:rPr>
              <a:t>Atrás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Atrás</a:t>
            </a:r>
            <a:r>
              <a:rPr lang="fr-FR" sz="1200" kern="1200" dirty="0" smtClean="0">
                <a:solidFill>
                  <a:schemeClr val="tx1"/>
                </a:solidFill>
                <a:effectLst/>
                <a:latin typeface="+mn-lt"/>
                <a:ea typeface="+mn-ea"/>
                <a:cs typeface="+mn-cs"/>
              </a:rPr>
              <a:t>! p.51</a:t>
            </a:r>
          </a:p>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b="1" kern="1200" dirty="0" smtClean="0">
                <a:solidFill>
                  <a:schemeClr val="tx1"/>
                </a:solidFill>
                <a:effectLst/>
                <a:latin typeface="+mn-lt"/>
                <a:ea typeface="+mn-ea"/>
                <a:cs typeface="+mn-cs"/>
              </a:rPr>
              <a:t>Madre: </a:t>
            </a:r>
            <a:r>
              <a:rPr lang="es-ES_tradnl" sz="1200" kern="1200" dirty="0" smtClean="0">
                <a:solidFill>
                  <a:schemeClr val="tx1"/>
                </a:solidFill>
                <a:effectLst/>
                <a:latin typeface="+mn-lt"/>
                <a:ea typeface="+mn-ea"/>
                <a:cs typeface="+mn-cs"/>
              </a:rPr>
              <a:t>Calla, he dicho. </a:t>
            </a:r>
            <a:r>
              <a:rPr lang="es-ES_tradnl" sz="1200" i="1" kern="1200" dirty="0" smtClean="0">
                <a:solidFill>
                  <a:schemeClr val="tx1"/>
                </a:solidFill>
                <a:effectLst/>
                <a:latin typeface="+mn-lt"/>
                <a:ea typeface="+mn-ea"/>
                <a:cs typeface="+mn-cs"/>
              </a:rPr>
              <a:t>(En la puerta.)</a:t>
            </a:r>
            <a:r>
              <a:rPr lang="es-ES_tradnl" sz="1200" kern="1200" dirty="0" smtClean="0">
                <a:solidFill>
                  <a:schemeClr val="tx1"/>
                </a:solidFill>
                <a:effectLst/>
                <a:latin typeface="+mn-lt"/>
                <a:ea typeface="+mn-ea"/>
                <a:cs typeface="+mn-cs"/>
              </a:rPr>
              <a:t> ¿No hay nadie aquí? </a:t>
            </a:r>
            <a:r>
              <a:rPr lang="es-ES_tradnl" sz="1200" i="1" kern="1200" dirty="0" smtClean="0">
                <a:solidFill>
                  <a:schemeClr val="tx1"/>
                </a:solidFill>
                <a:effectLst/>
                <a:latin typeface="+mn-lt"/>
                <a:ea typeface="+mn-ea"/>
                <a:cs typeface="+mn-cs"/>
              </a:rPr>
              <a:t>(Se lleva las manos a la frente.)</a:t>
            </a:r>
            <a:r>
              <a:rPr lang="es-ES_tradnl" sz="1200" kern="1200" dirty="0" smtClean="0">
                <a:solidFill>
                  <a:schemeClr val="tx1"/>
                </a:solidFill>
                <a:effectLst/>
                <a:latin typeface="+mn-lt"/>
                <a:ea typeface="+mn-ea"/>
                <a:cs typeface="+mn-cs"/>
              </a:rPr>
              <a:t> Debía contestarme mi hijo. Pero mi hijo es ya un brazado de flores secas. Mi hijo es ya una voz oscura detrás de los montes. </a:t>
            </a:r>
            <a:r>
              <a:rPr lang="es-ES_tradnl" sz="1200" i="1" kern="1200" dirty="0" smtClean="0">
                <a:solidFill>
                  <a:schemeClr val="tx1"/>
                </a:solidFill>
                <a:effectLst/>
                <a:latin typeface="+mn-lt"/>
                <a:ea typeface="+mn-ea"/>
                <a:cs typeface="+mn-cs"/>
              </a:rPr>
              <a:t>(Con rabia, a la vecina.)</a:t>
            </a:r>
            <a:r>
              <a:rPr lang="es-ES_tradnl" sz="1200" kern="1200" dirty="0" smtClean="0">
                <a:solidFill>
                  <a:schemeClr val="tx1"/>
                </a:solidFill>
                <a:effectLst/>
                <a:latin typeface="+mn-lt"/>
                <a:ea typeface="+mn-ea"/>
                <a:cs typeface="+mn-cs"/>
              </a:rPr>
              <a:t> ¿Te quieres callar? No quiero llantos en esta casa. Vuestras lágrimas son lágrimas de los ojos nada más, y las mías vendrán cuando yo esté sola, de las plantas de los pies, de mis raíces, y serán más ardientes que la sangre.p.68</a:t>
            </a:r>
          </a:p>
          <a:p>
            <a:r>
              <a:rPr lang="es-ES_tradnl" sz="1200" b="1" kern="1200" dirty="0" smtClean="0">
                <a:solidFill>
                  <a:schemeClr val="tx1"/>
                </a:solidFill>
                <a:effectLst/>
                <a:latin typeface="+mn-lt"/>
                <a:ea typeface="+mn-ea"/>
                <a:cs typeface="+mn-cs"/>
              </a:rPr>
              <a:t>Madre: </a:t>
            </a:r>
            <a:endParaRPr lang="fr-FR"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Vecinas: con un cuchillo,</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con un cuchillito,</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en un día señalado, entre las dos y las tres,</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se mataron los dos hombres del amor.</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Con un cuchillo.</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con un cuchillito </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que apenas cabe en la mano,</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pero que penetra fino </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por las carnes asombradas</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y que se para en el sitio </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donde tiembla enmarañada </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la oscura raíz del grito. p.73</a:t>
            </a:r>
            <a:endParaRPr lang="fr-F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endParaRPr lang="fr-FR"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Es el personaje que más sufre y el que más no ayuda a entender las fuerzas subyacentes en la obra.</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Cuando le pide el Novio la navaja, le provoca a la Madre temores porque le recuerda la muerte violenta de su marido y su hijo mayor a manos de los </a:t>
            </a:r>
            <a:r>
              <a:rPr lang="es-ES_tradnl" sz="1200" kern="1200" dirty="0" err="1" smtClean="0">
                <a:solidFill>
                  <a:schemeClr val="tx1"/>
                </a:solidFill>
                <a:effectLst/>
                <a:latin typeface="+mn-lt"/>
                <a:ea typeface="+mn-ea"/>
                <a:cs typeface="+mn-cs"/>
              </a:rPr>
              <a:t>Féliz</a:t>
            </a:r>
            <a:r>
              <a:rPr lang="es-ES_tradnl" sz="1200" kern="1200" dirty="0" smtClean="0">
                <a:solidFill>
                  <a:schemeClr val="tx1"/>
                </a:solidFill>
                <a:effectLst/>
                <a:latin typeface="+mn-lt"/>
                <a:ea typeface="+mn-ea"/>
                <a:cs typeface="+mn-cs"/>
              </a:rPr>
              <a:t>, una familia con la que lleva una amarga enemistad de hace mucho tiempo.  Su odio se alimenta de memorias tristes del pasado y nunca consigue quitárselos de encima.  Desde el primer momento, los presentimientos de la Madre indicarán lo que va a ocurrir, aunque al principio su presentimiento de amenaza se presenta como irracional.  La Madre misma intenta burlarse de ello y se satisface pensando en los futuros nietos. Pero por mucho que lo intente, se deja agobiar cada vez más por las dudas.  Poco después, los comentarios de la Vecina las justifican y desde ese momento la Madre se caracteriza como la voz del destino y a menudo anticipa lo malo que está por suceder.  </a:t>
            </a:r>
            <a:endParaRPr lang="fr-FR"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A lo largo de la obra las memorias del pasado de la Madre y sus angustias hacia el futuro estallan con mínima provocación. Refiere a menudo al pasado y lamenta lo que hubiera podido ocurrir si su marido todavía estuviera.  </a:t>
            </a:r>
            <a:br>
              <a:rPr lang="es-ES_tradnl" sz="1200" kern="1200" dirty="0" smtClean="0">
                <a:solidFill>
                  <a:schemeClr val="tx1"/>
                </a:solidFill>
                <a:effectLst/>
                <a:latin typeface="+mn-lt"/>
                <a:ea typeface="+mn-ea"/>
                <a:cs typeface="+mn-cs"/>
              </a:rPr>
            </a:br>
            <a:r>
              <a:rPr lang="es-ES_tradnl" sz="1200" b="1" i="1" kern="1200" dirty="0" smtClean="0">
                <a:solidFill>
                  <a:schemeClr val="tx1"/>
                </a:solidFill>
                <a:effectLst/>
                <a:latin typeface="+mn-lt"/>
                <a:ea typeface="+mn-ea"/>
                <a:cs typeface="+mn-cs"/>
              </a:rPr>
              <a:t>“Ha llegado otra vez la hora de la sangre”.</a:t>
            </a:r>
            <a:r>
              <a:rPr lang="es-ES_tradnl" sz="1200" kern="1200" dirty="0" smtClean="0">
                <a:solidFill>
                  <a:schemeClr val="tx1"/>
                </a:solidFill>
                <a:effectLst/>
                <a:latin typeface="+mn-lt"/>
                <a:ea typeface="+mn-ea"/>
                <a:cs typeface="+mn-cs"/>
              </a:rPr>
              <a:t> p.51</a:t>
            </a:r>
            <a:endParaRPr lang="fr-FR" sz="1200" kern="1200" dirty="0" smtClean="0">
              <a:solidFill>
                <a:schemeClr val="tx1"/>
              </a:solidFill>
              <a:effectLst/>
              <a:latin typeface="+mn-lt"/>
              <a:ea typeface="+mn-ea"/>
              <a:cs typeface="+mn-cs"/>
            </a:endParaRPr>
          </a:p>
          <a:p>
            <a:r>
              <a:rPr lang="es-ES_tradnl" sz="1200" b="1" kern="1200" dirty="0" smtClean="0">
                <a:solidFill>
                  <a:schemeClr val="tx1"/>
                </a:solidFill>
                <a:effectLst/>
                <a:latin typeface="+mn-lt"/>
                <a:ea typeface="+mn-ea"/>
                <a:cs typeface="+mn-cs"/>
              </a:rPr>
              <a:t>El Padre</a:t>
            </a:r>
            <a:endParaRPr lang="fr-FR"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Le interesan las tierras como método de asegurar un buen futuro para su familia.  Habla de querer juntar sus tierras con las del Novio.  </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Su angustia se ve cuand</a:t>
            </a:r>
            <a:r>
              <a:rPr lang="es-ES_tradnl" sz="1200" kern="1200" baseline="0" dirty="0" smtClean="0">
                <a:solidFill>
                  <a:schemeClr val="tx1"/>
                </a:solidFill>
                <a:effectLst/>
                <a:latin typeface="+mn-lt"/>
                <a:ea typeface="+mn-ea"/>
                <a:cs typeface="+mn-cs"/>
              </a:rPr>
              <a:t>o se le advierte de la fuga de su hija: </a:t>
            </a:r>
            <a:r>
              <a:rPr lang="es-ES_tradnl" sz="1200" b="1" kern="1200" dirty="0" smtClean="0">
                <a:solidFill>
                  <a:schemeClr val="tx1"/>
                </a:solidFill>
                <a:effectLst/>
                <a:latin typeface="+mn-lt"/>
                <a:ea typeface="+mn-ea"/>
                <a:cs typeface="+mn-cs"/>
              </a:rPr>
              <a:t>Padre: </a:t>
            </a:r>
            <a:r>
              <a:rPr lang="es-ES_tradnl" sz="1200" kern="1200" dirty="0" smtClean="0">
                <a:solidFill>
                  <a:schemeClr val="tx1"/>
                </a:solidFill>
                <a:effectLst/>
                <a:latin typeface="+mn-lt"/>
                <a:ea typeface="+mn-ea"/>
                <a:cs typeface="+mn-cs"/>
              </a:rPr>
              <a:t>¡No es verdad! ¡Mi hija. no! p.50</a:t>
            </a:r>
            <a:br>
              <a:rPr lang="es-ES_tradnl" sz="1200" kern="1200" dirty="0" smtClean="0">
                <a:solidFill>
                  <a:schemeClr val="tx1"/>
                </a:solidFill>
                <a:effectLst/>
                <a:latin typeface="+mn-lt"/>
                <a:ea typeface="+mn-ea"/>
                <a:cs typeface="+mn-cs"/>
              </a:rPr>
            </a:br>
            <a:endParaRPr lang="fr-FR" sz="1200" kern="1200" dirty="0" smtClean="0">
              <a:solidFill>
                <a:schemeClr val="tx1"/>
              </a:solidFill>
              <a:effectLst/>
              <a:latin typeface="+mn-lt"/>
              <a:ea typeface="+mn-ea"/>
              <a:cs typeface="+mn-cs"/>
            </a:endParaRPr>
          </a:p>
          <a:p>
            <a:r>
              <a:rPr lang="es-ES_tradnl" sz="1200" b="1" kern="1200" dirty="0" smtClean="0">
                <a:solidFill>
                  <a:schemeClr val="tx1"/>
                </a:solidFill>
                <a:effectLst/>
                <a:latin typeface="+mn-lt"/>
                <a:ea typeface="+mn-ea"/>
                <a:cs typeface="+mn-cs"/>
              </a:rPr>
              <a:t>La Mujer</a:t>
            </a:r>
            <a:endParaRPr lang="fr-F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dirty="0" smtClean="0">
                <a:solidFill>
                  <a:schemeClr val="tx1"/>
                </a:solidFill>
                <a:effectLst/>
                <a:latin typeface="+mn-lt"/>
                <a:ea typeface="+mn-ea"/>
                <a:cs typeface="+mn-cs"/>
              </a:rPr>
              <a:t>La Mujer y la Suegra presienten el desastre a través de la nana que cantan en Acto I, Cuadro Segundo.  La canción trata de fuerzas ocultas y anticipa la muerte violenta del final.</a:t>
            </a:r>
            <a:br>
              <a:rPr lang="es-ES_tradnl" sz="1200" kern="1200" dirty="0" smtClean="0">
                <a:solidFill>
                  <a:schemeClr val="tx1"/>
                </a:solidFill>
                <a:effectLst/>
                <a:latin typeface="+mn-lt"/>
                <a:ea typeface="+mn-ea"/>
                <a:cs typeface="+mn-cs"/>
              </a:rPr>
            </a:br>
            <a:r>
              <a:rPr lang="es-ES_tradnl" sz="1200" b="1" kern="1200" dirty="0" smtClean="0">
                <a:solidFill>
                  <a:schemeClr val="tx1"/>
                </a:solidFill>
                <a:effectLst/>
                <a:latin typeface="+mn-lt"/>
                <a:ea typeface="+mn-ea"/>
                <a:cs typeface="+mn-cs"/>
              </a:rPr>
              <a:t>“Yo ya estoy despachada.  Pero tengo un hijo. Y otro que viene.  Vamos andando.  El mismo sino tuvo mi madre” p.38</a:t>
            </a:r>
            <a:r>
              <a:rPr lang="fr-FR" sz="1200" b="0" kern="1200" baseline="0" dirty="0" smtClean="0">
                <a:solidFill>
                  <a:schemeClr val="tx1"/>
                </a:solidFill>
                <a:effectLst/>
                <a:latin typeface="+mn-lt"/>
                <a:ea typeface="+mn-ea"/>
                <a:cs typeface="+mn-cs"/>
              </a:rPr>
              <a:t> </a:t>
            </a:r>
            <a:r>
              <a:rPr lang="fr-FR" sz="1200" b="0" kern="1200" baseline="0" dirty="0" err="1" smtClean="0">
                <a:solidFill>
                  <a:schemeClr val="tx1"/>
                </a:solidFill>
                <a:effectLst/>
                <a:latin typeface="+mn-lt"/>
                <a:ea typeface="+mn-ea"/>
                <a:cs typeface="+mn-cs"/>
              </a:rPr>
              <a:t>Esta</a:t>
            </a:r>
            <a:r>
              <a:rPr lang="fr-FR" sz="1200" b="0" kern="1200" baseline="0" dirty="0" smtClean="0">
                <a:solidFill>
                  <a:schemeClr val="tx1"/>
                </a:solidFill>
                <a:effectLst/>
                <a:latin typeface="+mn-lt"/>
                <a:ea typeface="+mn-ea"/>
                <a:cs typeface="+mn-cs"/>
              </a:rPr>
              <a:t> cita </a:t>
            </a:r>
            <a:r>
              <a:rPr lang="fr-FR" sz="1200" b="0" kern="1200" baseline="0" dirty="0" err="1" smtClean="0">
                <a:solidFill>
                  <a:schemeClr val="tx1"/>
                </a:solidFill>
                <a:effectLst/>
                <a:latin typeface="+mn-lt"/>
                <a:ea typeface="+mn-ea"/>
                <a:cs typeface="+mn-cs"/>
              </a:rPr>
              <a:t>refleja</a:t>
            </a:r>
            <a:r>
              <a:rPr lang="fr-FR" sz="1200" b="0" kern="1200" baseline="0" dirty="0" smtClean="0">
                <a:solidFill>
                  <a:schemeClr val="tx1"/>
                </a:solidFill>
                <a:effectLst/>
                <a:latin typeface="+mn-lt"/>
                <a:ea typeface="+mn-ea"/>
                <a:cs typeface="+mn-cs"/>
              </a:rPr>
              <a:t> la </a:t>
            </a:r>
            <a:r>
              <a:rPr lang="fr-FR" sz="1200" b="0" kern="1200" baseline="0" dirty="0" err="1" smtClean="0">
                <a:solidFill>
                  <a:schemeClr val="tx1"/>
                </a:solidFill>
                <a:effectLst/>
                <a:latin typeface="+mn-lt"/>
                <a:ea typeface="+mn-ea"/>
                <a:cs typeface="+mn-cs"/>
              </a:rPr>
              <a:t>fatalidad</a:t>
            </a:r>
            <a:r>
              <a:rPr lang="fr-FR" sz="1200" b="0" kern="1200" baseline="0" dirty="0" smtClean="0">
                <a:solidFill>
                  <a:schemeClr val="tx1"/>
                </a:solidFill>
                <a:effectLst/>
                <a:latin typeface="+mn-lt"/>
                <a:ea typeface="+mn-ea"/>
                <a:cs typeface="+mn-cs"/>
              </a:rPr>
              <a:t> y el sin </a:t>
            </a:r>
            <a:r>
              <a:rPr lang="fr-FR" sz="1200" b="0" kern="1200" baseline="0" dirty="0" err="1" smtClean="0">
                <a:solidFill>
                  <a:schemeClr val="tx1"/>
                </a:solidFill>
                <a:effectLst/>
                <a:latin typeface="+mn-lt"/>
                <a:ea typeface="+mn-ea"/>
                <a:cs typeface="+mn-cs"/>
              </a:rPr>
              <a:t>poder</a:t>
            </a:r>
            <a:r>
              <a:rPr lang="fr-FR" sz="1200" b="0" kern="1200" baseline="0" dirty="0" smtClean="0">
                <a:solidFill>
                  <a:schemeClr val="tx1"/>
                </a:solidFill>
                <a:effectLst/>
                <a:latin typeface="+mn-lt"/>
                <a:ea typeface="+mn-ea"/>
                <a:cs typeface="+mn-cs"/>
              </a:rPr>
              <a:t> de </a:t>
            </a:r>
            <a:r>
              <a:rPr lang="fr-FR" sz="1200" b="0" kern="1200" baseline="0" dirty="0" err="1" smtClean="0">
                <a:solidFill>
                  <a:schemeClr val="tx1"/>
                </a:solidFill>
                <a:effectLst/>
                <a:latin typeface="+mn-lt"/>
                <a:ea typeface="+mn-ea"/>
                <a:cs typeface="+mn-cs"/>
              </a:rPr>
              <a:t>estos</a:t>
            </a:r>
            <a:r>
              <a:rPr lang="fr-FR" sz="1200" b="0" kern="1200" baseline="0" dirty="0" smtClean="0">
                <a:solidFill>
                  <a:schemeClr val="tx1"/>
                </a:solidFill>
                <a:effectLst/>
                <a:latin typeface="+mn-lt"/>
                <a:ea typeface="+mn-ea"/>
                <a:cs typeface="+mn-cs"/>
              </a:rPr>
              <a:t> </a:t>
            </a:r>
            <a:r>
              <a:rPr lang="fr-FR" sz="1200" b="0" kern="1200" baseline="0" dirty="0" err="1" smtClean="0">
                <a:solidFill>
                  <a:schemeClr val="tx1"/>
                </a:solidFill>
                <a:effectLst/>
                <a:latin typeface="+mn-lt"/>
                <a:ea typeface="+mn-ea"/>
                <a:cs typeface="+mn-cs"/>
              </a:rPr>
              <a:t>personajes</a:t>
            </a:r>
            <a:r>
              <a:rPr lang="fr-FR" sz="1200" b="0" kern="1200" baseline="0" dirty="0" smtClean="0">
                <a:solidFill>
                  <a:schemeClr val="tx1"/>
                </a:solidFill>
                <a:effectLst/>
                <a:latin typeface="+mn-lt"/>
                <a:ea typeface="+mn-ea"/>
                <a:cs typeface="+mn-cs"/>
              </a:rPr>
              <a:t>, que </a:t>
            </a:r>
            <a:r>
              <a:rPr lang="fr-FR" sz="1200" b="0" kern="1200" baseline="0" dirty="0" err="1" smtClean="0">
                <a:solidFill>
                  <a:schemeClr val="tx1"/>
                </a:solidFill>
                <a:effectLst/>
                <a:latin typeface="+mn-lt"/>
                <a:ea typeface="+mn-ea"/>
                <a:cs typeface="+mn-cs"/>
              </a:rPr>
              <a:t>están</a:t>
            </a:r>
            <a:r>
              <a:rPr lang="fr-FR" sz="1200" b="0" kern="1200" baseline="0" dirty="0" smtClean="0">
                <a:solidFill>
                  <a:schemeClr val="tx1"/>
                </a:solidFill>
                <a:effectLst/>
                <a:latin typeface="+mn-lt"/>
                <a:ea typeface="+mn-ea"/>
                <a:cs typeface="+mn-cs"/>
              </a:rPr>
              <a:t> </a:t>
            </a:r>
            <a:r>
              <a:rPr lang="fr-FR" sz="1200" b="0" kern="1200" baseline="0" dirty="0" err="1" smtClean="0">
                <a:solidFill>
                  <a:schemeClr val="tx1"/>
                </a:solidFill>
                <a:effectLst/>
                <a:latin typeface="+mn-lt"/>
                <a:ea typeface="+mn-ea"/>
                <a:cs typeface="+mn-cs"/>
              </a:rPr>
              <a:t>totalmentos</a:t>
            </a:r>
            <a:r>
              <a:rPr lang="fr-FR" sz="1200" b="0" kern="1200" baseline="0" dirty="0" smtClean="0">
                <a:solidFill>
                  <a:schemeClr val="tx1"/>
                </a:solidFill>
                <a:effectLst/>
                <a:latin typeface="+mn-lt"/>
                <a:ea typeface="+mn-ea"/>
                <a:cs typeface="+mn-cs"/>
              </a:rPr>
              <a:t> </a:t>
            </a:r>
            <a:r>
              <a:rPr lang="fr-FR" sz="1200" b="0" kern="1200" baseline="0" dirty="0" err="1" smtClean="0">
                <a:solidFill>
                  <a:schemeClr val="tx1"/>
                </a:solidFill>
                <a:effectLst/>
                <a:latin typeface="+mn-lt"/>
                <a:ea typeface="+mn-ea"/>
                <a:cs typeface="+mn-cs"/>
              </a:rPr>
              <a:t>subordinados</a:t>
            </a:r>
            <a:r>
              <a:rPr lang="fr-FR" sz="1200" b="0" kern="1200" baseline="0" dirty="0" smtClean="0">
                <a:solidFill>
                  <a:schemeClr val="tx1"/>
                </a:solidFill>
                <a:effectLst/>
                <a:latin typeface="+mn-lt"/>
                <a:ea typeface="+mn-ea"/>
                <a:cs typeface="+mn-cs"/>
              </a:rPr>
              <a:t> a las </a:t>
            </a:r>
            <a:r>
              <a:rPr lang="fr-FR" sz="1200" b="0" kern="1200" baseline="0" dirty="0" err="1" smtClean="0">
                <a:solidFill>
                  <a:schemeClr val="tx1"/>
                </a:solidFill>
                <a:effectLst/>
                <a:latin typeface="+mn-lt"/>
                <a:ea typeface="+mn-ea"/>
                <a:cs typeface="+mn-cs"/>
              </a:rPr>
              <a:t>fuerzas</a:t>
            </a:r>
            <a:r>
              <a:rPr lang="fr-FR" sz="1200" b="0" kern="1200" baseline="0" dirty="0" smtClean="0">
                <a:solidFill>
                  <a:schemeClr val="tx1"/>
                </a:solidFill>
                <a:effectLst/>
                <a:latin typeface="+mn-lt"/>
                <a:ea typeface="+mn-ea"/>
                <a:cs typeface="+mn-cs"/>
              </a:rPr>
              <a:t> </a:t>
            </a:r>
            <a:r>
              <a:rPr lang="fr-FR" sz="1200" b="0" kern="1200" baseline="0" dirty="0" err="1" smtClean="0">
                <a:solidFill>
                  <a:schemeClr val="tx1"/>
                </a:solidFill>
                <a:effectLst/>
                <a:latin typeface="+mn-lt"/>
                <a:ea typeface="+mn-ea"/>
                <a:cs typeface="+mn-cs"/>
              </a:rPr>
              <a:t>del</a:t>
            </a:r>
            <a:r>
              <a:rPr lang="fr-FR" sz="1200" b="0" kern="1200" baseline="0" dirty="0" smtClean="0">
                <a:solidFill>
                  <a:schemeClr val="tx1"/>
                </a:solidFill>
                <a:effectLst/>
                <a:latin typeface="+mn-lt"/>
                <a:ea typeface="+mn-ea"/>
                <a:cs typeface="+mn-cs"/>
              </a:rPr>
              <a:t> </a:t>
            </a:r>
            <a:r>
              <a:rPr lang="fr-FR" sz="1200" b="0" kern="1200" baseline="0" dirty="0" err="1" smtClean="0">
                <a:solidFill>
                  <a:schemeClr val="tx1"/>
                </a:solidFill>
                <a:effectLst/>
                <a:latin typeface="+mn-lt"/>
                <a:ea typeface="+mn-ea"/>
                <a:cs typeface="+mn-cs"/>
              </a:rPr>
              <a:t>destino</a:t>
            </a:r>
            <a:r>
              <a:rPr lang="fr-FR" sz="1200" b="0" kern="1200" baseline="0" dirty="0" smtClean="0">
                <a:solidFill>
                  <a:schemeClr val="tx1"/>
                </a:solidFill>
                <a:effectLst/>
                <a:latin typeface="+mn-lt"/>
                <a:ea typeface="+mn-ea"/>
                <a:cs typeface="+mn-cs"/>
              </a:rPr>
              <a:t>.</a:t>
            </a:r>
            <a:r>
              <a:rPr lang="es-ES_tradnl" sz="1200" kern="1200" dirty="0" smtClean="0">
                <a:solidFill>
                  <a:schemeClr val="tx1"/>
                </a:solidFill>
                <a:effectLst/>
                <a:latin typeface="+mn-lt"/>
                <a:ea typeface="+mn-ea"/>
                <a:cs typeface="+mn-cs"/>
              </a:rPr>
              <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La Mujer, torturada por los comentarios de las hazañas de su marido, dando carreras a su caballo en los secanos, es la que descubre su última traición cuando se ha fugado con la Novia.  Al final quedará viuda y sola, en su casa “</a:t>
            </a:r>
            <a:r>
              <a:rPr lang="es-ES_tradnl" sz="1200" b="1" kern="1200" dirty="0" smtClean="0">
                <a:solidFill>
                  <a:schemeClr val="tx1"/>
                </a:solidFill>
                <a:effectLst/>
                <a:latin typeface="+mn-lt"/>
                <a:ea typeface="+mn-ea"/>
                <a:cs typeface="+mn-cs"/>
              </a:rPr>
              <a:t>A envejecer y a llorar / Pero la puerta cerrada. / Nunca.  Ni muerto ni vivo.”</a:t>
            </a:r>
            <a:r>
              <a:rPr lang="es-ES_tradnl" sz="1200" kern="1200" dirty="0" smtClean="0">
                <a:solidFill>
                  <a:schemeClr val="tx1"/>
                </a:solidFill>
                <a:effectLst/>
                <a:latin typeface="+mn-lt"/>
                <a:ea typeface="+mn-ea"/>
                <a:cs typeface="+mn-cs"/>
              </a:rPr>
              <a:t> p.66.  Su destino repite el de la Madre y también de su madre.</a:t>
            </a:r>
            <a:br>
              <a:rPr lang="es-ES_tradnl" sz="1200" kern="1200" dirty="0" smtClean="0">
                <a:solidFill>
                  <a:schemeClr val="tx1"/>
                </a:solidFill>
                <a:effectLst/>
                <a:latin typeface="+mn-lt"/>
                <a:ea typeface="+mn-ea"/>
                <a:cs typeface="+mn-cs"/>
              </a:rPr>
            </a:br>
            <a:r>
              <a:rPr lang="es-ES_tradnl" sz="1200" b="1" kern="1200" dirty="0" smtClean="0">
                <a:solidFill>
                  <a:schemeClr val="tx1"/>
                </a:solidFill>
                <a:effectLst/>
                <a:latin typeface="+mn-lt"/>
                <a:ea typeface="+mn-ea"/>
                <a:cs typeface="+mn-cs"/>
              </a:rPr>
              <a:t>Mujer: </a:t>
            </a:r>
            <a:endParaRPr lang="fr-FR"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¿Qué habrá pasado? </a:t>
            </a:r>
            <a:endParaRPr lang="fr-FR" sz="1200" kern="1200" dirty="0" smtClean="0">
              <a:solidFill>
                <a:schemeClr val="tx1"/>
              </a:solidFill>
              <a:effectLst/>
              <a:latin typeface="+mn-lt"/>
              <a:ea typeface="+mn-ea"/>
              <a:cs typeface="+mn-cs"/>
            </a:endParaRPr>
          </a:p>
          <a:p>
            <a:r>
              <a:rPr lang="es-ES_tradnl" sz="1200" b="1" kern="1200" dirty="0" smtClean="0">
                <a:solidFill>
                  <a:schemeClr val="tx1"/>
                </a:solidFill>
                <a:effectLst/>
                <a:latin typeface="+mn-lt"/>
                <a:ea typeface="+mn-ea"/>
                <a:cs typeface="+mn-cs"/>
              </a:rPr>
              <a:t>Suegra: </a:t>
            </a:r>
            <a:endParaRPr lang="fr-FR"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No importa.</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Échate un velo en la cara.</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Tus hijos son hijos tuyos </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nada más. Sobre la cama </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pon una cruz de ceniza </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donde estuvo su almohada. p.67</a:t>
            </a:r>
            <a:endParaRPr lang="fr-FR" sz="1200" kern="1200" dirty="0" smtClean="0">
              <a:solidFill>
                <a:schemeClr val="tx1"/>
              </a:solidFill>
              <a:effectLst/>
              <a:latin typeface="+mn-lt"/>
              <a:ea typeface="+mn-ea"/>
              <a:cs typeface="+mn-cs"/>
            </a:endParaRPr>
          </a:p>
          <a:p>
            <a:endParaRPr lang="fr-FR" sz="1200" kern="1200" dirty="0" smtClean="0">
              <a:solidFill>
                <a:schemeClr val="tx1"/>
              </a:solidFill>
              <a:effectLst/>
              <a:latin typeface="+mn-lt"/>
              <a:ea typeface="+mn-ea"/>
              <a:cs typeface="+mn-cs"/>
            </a:endParaRPr>
          </a:p>
          <a:p>
            <a:endParaRPr lang="fr-FR" dirty="0"/>
          </a:p>
        </p:txBody>
      </p:sp>
      <p:sp>
        <p:nvSpPr>
          <p:cNvPr id="4" name="Slide Number Placeholder 3"/>
          <p:cNvSpPr>
            <a:spLocks noGrp="1"/>
          </p:cNvSpPr>
          <p:nvPr>
            <p:ph type="sldNum" sz="quarter" idx="10"/>
          </p:nvPr>
        </p:nvSpPr>
        <p:spPr/>
        <p:txBody>
          <a:bodyPr/>
          <a:lstStyle/>
          <a:p>
            <a:fld id="{FB125F82-5E8C-47A1-8509-D81F3ED0DE25}" type="slidenum">
              <a:rPr lang="fr-FR" smtClean="0"/>
              <a:t>13</a:t>
            </a:fld>
            <a:endParaRPr lang="fr-FR"/>
          </a:p>
        </p:txBody>
      </p:sp>
    </p:spTree>
    <p:extLst>
      <p:ext uri="{BB962C8B-B14F-4D97-AF65-F5344CB8AC3E}">
        <p14:creationId xmlns:p14="http://schemas.microsoft.com/office/powerpoint/2010/main" val="1383822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http://4.bp.blogspot.com/-gcuRXBd9dlQ/T14SL1xivfI/AAAAAAAAAKM/2bI5MWcOsio/s1600/BDS1000_9.jpg - </a:t>
            </a:r>
            <a:r>
              <a:rPr lang="fr-FR" dirty="0" err="1" smtClean="0"/>
              <a:t>Leñadores</a:t>
            </a:r>
            <a:r>
              <a:rPr lang="fr-FR" dirty="0" smtClean="0"/>
              <a:t/>
            </a:r>
            <a:br>
              <a:rPr lang="fr-FR" dirty="0" smtClean="0"/>
            </a:br>
            <a:r>
              <a:rPr lang="fr-FR" dirty="0" smtClean="0"/>
              <a:t>http://www.culturandalucia.com/FEDERICO_GARCIA_LORCA/Federico_Garc%25C3%25ADa_Lorca_TEATRO_Bodas_de_Sangre.htm&amp;imgurl=http://www.culturandalucia.com/Escenario%252520para%252520Bodas%252520de%252520sangre%252520web.jpg&amp;w=448&amp;h=236&amp;ei=L684UKbpAsmv0QWe1YDAAg&amp;zoom=1&amp;iact=hc&amp;vpx=159&amp;vpy=657&amp;dur=3110&amp;hovh=163&amp;hovw=310&amp;tx=152&amp;ty=77&amp;sig=103175393345253798822&amp;page=1&amp;tbnh=99&amp;tbnw=188&amp;start=0&amp;ndsp=52&amp;ved=1t:429,r:32,s:0,i:176</a:t>
            </a:r>
          </a:p>
          <a:p>
            <a:r>
              <a:rPr lang="fr-FR" dirty="0" smtClean="0"/>
              <a:t>http://www.emilyjkimball.com/wp-content/flagallery/blood-wedding/blood-wedding-death-costume-shot.jpg</a:t>
            </a:r>
          </a:p>
          <a:p>
            <a:r>
              <a:rPr lang="fr-FR" dirty="0" smtClean="0"/>
              <a:t>http://www.kirkmarkleydesign.com/Theatre/BloodWedding/images/BloodWedding_big.jpg</a:t>
            </a:r>
            <a:endParaRPr lang="fr-FR" dirty="0"/>
          </a:p>
        </p:txBody>
      </p:sp>
      <p:sp>
        <p:nvSpPr>
          <p:cNvPr id="4" name="Slide Number Placeholder 3"/>
          <p:cNvSpPr>
            <a:spLocks noGrp="1"/>
          </p:cNvSpPr>
          <p:nvPr>
            <p:ph type="sldNum" sz="quarter" idx="10"/>
          </p:nvPr>
        </p:nvSpPr>
        <p:spPr/>
        <p:txBody>
          <a:bodyPr/>
          <a:lstStyle/>
          <a:p>
            <a:fld id="{FB125F82-5E8C-47A1-8509-D81F3ED0DE25}" type="slidenum">
              <a:rPr lang="fr-FR" smtClean="0"/>
              <a:t>14</a:t>
            </a:fld>
            <a:endParaRPr lang="fr-FR"/>
          </a:p>
        </p:txBody>
      </p:sp>
    </p:spTree>
    <p:extLst>
      <p:ext uri="{BB962C8B-B14F-4D97-AF65-F5344CB8AC3E}">
        <p14:creationId xmlns:p14="http://schemas.microsoft.com/office/powerpoint/2010/main" val="3639276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Students sort out the different elements</a:t>
            </a:r>
            <a:r>
              <a:rPr lang="en-GB" baseline="0" dirty="0" smtClean="0"/>
              <a:t> / voices of fate into the correct acts/scenes.</a:t>
            </a:r>
            <a:br>
              <a:rPr lang="en-GB" baseline="0" dirty="0" smtClean="0"/>
            </a:br>
            <a:endParaRPr lang="en-GB" baseline="0" dirty="0" smtClean="0"/>
          </a:p>
          <a:p>
            <a:r>
              <a:rPr lang="en-GB" baseline="0" dirty="0" smtClean="0"/>
              <a:t>Discuss the role of the Act III ‘characters’.</a:t>
            </a:r>
            <a:br>
              <a:rPr lang="en-GB" baseline="0" dirty="0" smtClean="0"/>
            </a:br>
            <a:r>
              <a:rPr lang="en-GB" baseline="0" dirty="0" smtClean="0"/>
              <a:t/>
            </a:r>
            <a:br>
              <a:rPr lang="en-GB" baseline="0" dirty="0" smtClean="0"/>
            </a:br>
            <a:r>
              <a:rPr lang="es-ES_tradnl" sz="1200" kern="1200" dirty="0" smtClean="0">
                <a:solidFill>
                  <a:schemeClr val="tx1"/>
                </a:solidFill>
                <a:effectLst/>
                <a:latin typeface="+mn-lt"/>
                <a:ea typeface="+mn-ea"/>
                <a:cs typeface="+mn-cs"/>
              </a:rPr>
              <a:t>Representan fuerzas sobrenaturales.  Comentan la acción e intervienen en ella para adelantar la tragedia inevitable. Su presencia universaliza el drama y establece un tono de lamento lírico.  Los comentarios de los Leñadores recuerdan el coro en la tragedia griega clásica que tiene la misma función, es decir, ponen  énfasis en la inevitabilidad de la muerte.</a:t>
            </a:r>
            <a:endParaRPr lang="fr-FR"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Los tres leñadores predicen el destino de los amantes:</a:t>
            </a:r>
            <a:br>
              <a:rPr lang="es-ES_tradnl" sz="1200" kern="1200" dirty="0" smtClean="0">
                <a:solidFill>
                  <a:schemeClr val="tx1"/>
                </a:solidFill>
                <a:effectLst/>
                <a:latin typeface="+mn-lt"/>
                <a:ea typeface="+mn-ea"/>
                <a:cs typeface="+mn-cs"/>
              </a:rPr>
            </a:br>
            <a:r>
              <a:rPr lang="es-ES_tradnl" sz="1200" b="1" kern="1200" dirty="0" smtClean="0">
                <a:solidFill>
                  <a:schemeClr val="tx1"/>
                </a:solidFill>
                <a:effectLst/>
                <a:latin typeface="+mn-lt"/>
                <a:ea typeface="+mn-ea"/>
                <a:cs typeface="+mn-cs"/>
              </a:rPr>
              <a:t>“El novio los encontrará”</a:t>
            </a:r>
            <a:br>
              <a:rPr lang="es-ES_tradnl" sz="1200" b="1" kern="1200" dirty="0" smtClean="0">
                <a:solidFill>
                  <a:schemeClr val="tx1"/>
                </a:solidFill>
                <a:effectLst/>
                <a:latin typeface="+mn-lt"/>
                <a:ea typeface="+mn-ea"/>
                <a:cs typeface="+mn-cs"/>
              </a:rPr>
            </a:br>
            <a:r>
              <a:rPr lang="es-ES_tradnl" sz="1200" b="1" kern="1200" dirty="0" smtClean="0">
                <a:solidFill>
                  <a:schemeClr val="tx1"/>
                </a:solidFill>
                <a:effectLst/>
                <a:latin typeface="+mn-lt"/>
                <a:ea typeface="+mn-ea"/>
                <a:cs typeface="+mn-cs"/>
              </a:rPr>
              <a:t>“Pero los matarán”</a:t>
            </a:r>
            <a:r>
              <a:rPr lang="es-ES_tradnl" sz="1200" kern="1200" dirty="0" smtClean="0">
                <a:solidFill>
                  <a:schemeClr val="tx1"/>
                </a:solidFill>
                <a:effectLst/>
                <a:latin typeface="+mn-lt"/>
                <a:ea typeface="+mn-ea"/>
                <a:cs typeface="+mn-cs"/>
              </a:rPr>
              <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Reflejan la inevitabilidad del destino</a:t>
            </a:r>
            <a:br>
              <a:rPr lang="es-ES_tradnl" sz="1200" kern="1200" dirty="0" smtClean="0">
                <a:solidFill>
                  <a:schemeClr val="tx1"/>
                </a:solidFill>
                <a:effectLst/>
                <a:latin typeface="+mn-lt"/>
                <a:ea typeface="+mn-ea"/>
                <a:cs typeface="+mn-cs"/>
              </a:rPr>
            </a:br>
            <a:r>
              <a:rPr lang="es-ES_tradnl" sz="1200" b="1" kern="1200" dirty="0" smtClean="0">
                <a:solidFill>
                  <a:schemeClr val="tx1"/>
                </a:solidFill>
                <a:effectLst/>
                <a:latin typeface="+mn-lt"/>
                <a:ea typeface="+mn-ea"/>
                <a:cs typeface="+mn-cs"/>
              </a:rPr>
              <a:t>“Hay que seguir el camino de la sangre”</a:t>
            </a:r>
            <a:br>
              <a:rPr lang="es-ES_tradnl" sz="1200" b="1" kern="1200" dirty="0" smtClean="0">
                <a:solidFill>
                  <a:schemeClr val="tx1"/>
                </a:solidFill>
                <a:effectLst/>
                <a:latin typeface="+mn-lt"/>
                <a:ea typeface="+mn-ea"/>
                <a:cs typeface="+mn-cs"/>
              </a:rPr>
            </a:br>
            <a:r>
              <a:rPr lang="es-ES_tradnl" sz="1200" b="1" kern="1200" dirty="0" smtClean="0">
                <a:solidFill>
                  <a:schemeClr val="tx1"/>
                </a:solidFill>
                <a:effectLst/>
                <a:latin typeface="+mn-lt"/>
                <a:ea typeface="+mn-ea"/>
                <a:cs typeface="+mn-cs"/>
              </a:rPr>
              <a:t>“al fin la sangre pudo más” p.52-3</a:t>
            </a:r>
            <a:endParaRPr lang="fr-FR" sz="1200" b="1"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La profesión de leñador es cortar vida (de los árboles) con sus hachas.  Son tres, como las Parcas (</a:t>
            </a:r>
            <a:r>
              <a:rPr lang="es-ES_tradnl" sz="1200" kern="1200" dirty="0" err="1" smtClean="0">
                <a:solidFill>
                  <a:schemeClr val="tx1"/>
                </a:solidFill>
                <a:effectLst/>
                <a:latin typeface="+mn-lt"/>
                <a:ea typeface="+mn-ea"/>
                <a:cs typeface="+mn-cs"/>
              </a:rPr>
              <a:t>Fates</a:t>
            </a:r>
            <a:r>
              <a:rPr lang="es-ES_tradnl" sz="1200" kern="1200" dirty="0" smtClean="0">
                <a:solidFill>
                  <a:schemeClr val="tx1"/>
                </a:solidFill>
                <a:effectLst/>
                <a:latin typeface="+mn-lt"/>
                <a:ea typeface="+mn-ea"/>
                <a:cs typeface="+mn-cs"/>
              </a:rPr>
              <a:t>)de la mitología griega.</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La Luna desea el derramamiento de sangre fresca.</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La Mendiga apunta el lugar y la hora : </a:t>
            </a:r>
            <a:r>
              <a:rPr lang="es-ES_tradnl" sz="1200" b="1" kern="1200" dirty="0" smtClean="0">
                <a:solidFill>
                  <a:schemeClr val="tx1"/>
                </a:solidFill>
                <a:effectLst/>
                <a:latin typeface="+mn-lt"/>
                <a:ea typeface="+mn-ea"/>
                <a:cs typeface="+mn-cs"/>
              </a:rPr>
              <a:t>“Aquí ha de ser, y pronto” </a:t>
            </a:r>
            <a:r>
              <a:rPr lang="es-ES_tradnl" sz="1200" kern="1200" dirty="0" smtClean="0">
                <a:solidFill>
                  <a:schemeClr val="tx1"/>
                </a:solidFill>
                <a:effectLst/>
                <a:latin typeface="+mn-lt"/>
                <a:ea typeface="+mn-ea"/>
                <a:cs typeface="+mn-cs"/>
              </a:rPr>
              <a:t>p.56</a:t>
            </a:r>
            <a:endParaRPr lang="fr-FR" sz="1200" kern="1200" dirty="0" smtClean="0">
              <a:solidFill>
                <a:schemeClr val="tx1"/>
              </a:solidFill>
              <a:effectLst/>
              <a:latin typeface="+mn-lt"/>
              <a:ea typeface="+mn-ea"/>
              <a:cs typeface="+mn-cs"/>
            </a:endParaRPr>
          </a:p>
          <a:p>
            <a:endParaRPr lang="fr-FR" dirty="0"/>
          </a:p>
        </p:txBody>
      </p:sp>
      <p:sp>
        <p:nvSpPr>
          <p:cNvPr id="4" name="Slide Number Placeholder 3"/>
          <p:cNvSpPr>
            <a:spLocks noGrp="1"/>
          </p:cNvSpPr>
          <p:nvPr>
            <p:ph type="sldNum" sz="quarter" idx="10"/>
          </p:nvPr>
        </p:nvSpPr>
        <p:spPr/>
        <p:txBody>
          <a:bodyPr/>
          <a:lstStyle/>
          <a:p>
            <a:fld id="{20F3A133-8839-4867-ABCD-877A21114E38}" type="slidenum">
              <a:rPr lang="fr-FR" smtClean="0"/>
              <a:t>15</a:t>
            </a:fld>
            <a:endParaRPr lang="fr-FR"/>
          </a:p>
        </p:txBody>
      </p:sp>
    </p:spTree>
    <p:extLst>
      <p:ext uri="{BB962C8B-B14F-4D97-AF65-F5344CB8AC3E}">
        <p14:creationId xmlns:p14="http://schemas.microsoft.com/office/powerpoint/2010/main" val="1985189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sz="1200" b="0" kern="1200" dirty="0" err="1" smtClean="0">
                <a:solidFill>
                  <a:schemeClr val="tx1"/>
                </a:solidFill>
                <a:effectLst/>
                <a:latin typeface="+mn-lt"/>
                <a:ea typeface="+mn-ea"/>
                <a:cs typeface="+mn-cs"/>
              </a:rPr>
              <a:t>Students</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not</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to</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write</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this</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essay</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but</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to</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consider</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it</a:t>
            </a:r>
            <a:r>
              <a:rPr lang="es-ES_tradnl" sz="1200" b="0" kern="1200" baseline="0" dirty="0" smtClean="0">
                <a:solidFill>
                  <a:schemeClr val="tx1"/>
                </a:solidFill>
                <a:effectLst/>
                <a:latin typeface="+mn-lt"/>
                <a:ea typeface="+mn-ea"/>
                <a:cs typeface="+mn-cs"/>
              </a:rPr>
              <a:t> as </a:t>
            </a:r>
            <a:r>
              <a:rPr lang="es-ES_tradnl" sz="1200" b="0" kern="1200" baseline="0" dirty="0" err="1" smtClean="0">
                <a:solidFill>
                  <a:schemeClr val="tx1"/>
                </a:solidFill>
                <a:effectLst/>
                <a:latin typeface="+mn-lt"/>
                <a:ea typeface="+mn-ea"/>
                <a:cs typeface="+mn-cs"/>
              </a:rPr>
              <a:t>they</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choose</a:t>
            </a:r>
            <a:r>
              <a:rPr lang="es-ES_tradnl" sz="1200" b="0" kern="1200" baseline="0" dirty="0" smtClean="0">
                <a:solidFill>
                  <a:schemeClr val="tx1"/>
                </a:solidFill>
                <a:effectLst/>
                <a:latin typeface="+mn-lt"/>
                <a:ea typeface="+mn-ea"/>
                <a:cs typeface="+mn-cs"/>
              </a:rPr>
              <a:t> a </a:t>
            </a:r>
            <a:r>
              <a:rPr lang="es-ES_tradnl" sz="1200" b="0" kern="1200" baseline="0" dirty="0" err="1" smtClean="0">
                <a:solidFill>
                  <a:schemeClr val="tx1"/>
                </a:solidFill>
                <a:effectLst/>
                <a:latin typeface="+mn-lt"/>
                <a:ea typeface="+mn-ea"/>
                <a:cs typeface="+mn-cs"/>
              </a:rPr>
              <a:t>character</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about</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whom</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they</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will</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write</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it</a:t>
            </a:r>
            <a:r>
              <a:rPr lang="es-ES_tradnl" sz="1200" b="0" kern="1200" baseline="0" dirty="0" smtClean="0">
                <a:solidFill>
                  <a:schemeClr val="tx1"/>
                </a:solidFill>
                <a:effectLst/>
                <a:latin typeface="+mn-lt"/>
                <a:ea typeface="+mn-ea"/>
                <a:cs typeface="+mn-cs"/>
              </a:rPr>
              <a:t> and do </a:t>
            </a:r>
            <a:r>
              <a:rPr lang="es-ES_tradnl" sz="1200" b="0" kern="1200" baseline="0" dirty="0" err="1" smtClean="0">
                <a:solidFill>
                  <a:schemeClr val="tx1"/>
                </a:solidFill>
                <a:effectLst/>
                <a:latin typeface="+mn-lt"/>
                <a:ea typeface="+mn-ea"/>
                <a:cs typeface="+mn-cs"/>
              </a:rPr>
              <a:t>some</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further</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research</a:t>
            </a:r>
            <a:r>
              <a:rPr lang="es-ES_tradnl" sz="1200" b="0" kern="1200" baseline="0" dirty="0" smtClean="0">
                <a:solidFill>
                  <a:schemeClr val="tx1"/>
                </a:solidFill>
                <a:effectLst/>
                <a:latin typeface="+mn-lt"/>
                <a:ea typeface="+mn-ea"/>
                <a:cs typeface="+mn-cs"/>
              </a:rPr>
              <a:t> / </a:t>
            </a:r>
            <a:r>
              <a:rPr lang="es-ES_tradnl" sz="1200" b="0" kern="1200" baseline="0" dirty="0" err="1" smtClean="0">
                <a:solidFill>
                  <a:schemeClr val="tx1"/>
                </a:solidFill>
                <a:effectLst/>
                <a:latin typeface="+mn-lt"/>
                <a:ea typeface="+mn-ea"/>
                <a:cs typeface="+mn-cs"/>
              </a:rPr>
              <a:t>planning</a:t>
            </a:r>
            <a:r>
              <a:rPr lang="es-ES_tradnl" sz="1200" b="0" kern="1200" baseline="0" dirty="0" smtClean="0">
                <a:solidFill>
                  <a:schemeClr val="tx1"/>
                </a:solidFill>
                <a:effectLst/>
                <a:latin typeface="+mn-lt"/>
                <a:ea typeface="+mn-ea"/>
                <a:cs typeface="+mn-cs"/>
              </a:rPr>
              <a:t> / notes in </a:t>
            </a:r>
            <a:r>
              <a:rPr lang="es-ES_tradnl" sz="1200" b="0" kern="1200" baseline="0" dirty="0" err="1" smtClean="0">
                <a:solidFill>
                  <a:schemeClr val="tx1"/>
                </a:solidFill>
                <a:effectLst/>
                <a:latin typeface="+mn-lt"/>
                <a:ea typeface="+mn-ea"/>
                <a:cs typeface="+mn-cs"/>
              </a:rPr>
              <a:t>Spanish</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Discuss</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the</a:t>
            </a:r>
            <a:r>
              <a:rPr lang="es-ES_tradnl" sz="1200" b="0" kern="1200" baseline="0" dirty="0" smtClean="0">
                <a:solidFill>
                  <a:schemeClr val="tx1"/>
                </a:solidFill>
                <a:effectLst/>
                <a:latin typeface="+mn-lt"/>
                <a:ea typeface="+mn-ea"/>
                <a:cs typeface="+mn-cs"/>
              </a:rPr>
              <a:t> pros and </a:t>
            </a:r>
            <a:r>
              <a:rPr lang="es-ES_tradnl" sz="1200" b="0" kern="1200" baseline="0" dirty="0" err="1" smtClean="0">
                <a:solidFill>
                  <a:schemeClr val="tx1"/>
                </a:solidFill>
                <a:effectLst/>
                <a:latin typeface="+mn-lt"/>
                <a:ea typeface="+mn-ea"/>
                <a:cs typeface="+mn-cs"/>
              </a:rPr>
              <a:t>cons</a:t>
            </a:r>
            <a:r>
              <a:rPr lang="es-ES_tradnl" sz="1200" b="0" kern="1200" baseline="0" dirty="0" smtClean="0">
                <a:solidFill>
                  <a:schemeClr val="tx1"/>
                </a:solidFill>
                <a:effectLst/>
                <a:latin typeface="+mn-lt"/>
                <a:ea typeface="+mn-ea"/>
                <a:cs typeface="+mn-cs"/>
              </a:rPr>
              <a:t> of </a:t>
            </a:r>
            <a:r>
              <a:rPr lang="es-ES_tradnl" sz="1200" b="0" kern="1200" baseline="0" dirty="0" err="1" smtClean="0">
                <a:solidFill>
                  <a:schemeClr val="tx1"/>
                </a:solidFill>
                <a:effectLst/>
                <a:latin typeface="+mn-lt"/>
                <a:ea typeface="+mn-ea"/>
                <a:cs typeface="+mn-cs"/>
              </a:rPr>
              <a:t>choosing</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one</a:t>
            </a:r>
            <a:r>
              <a:rPr lang="es-ES_tradnl" sz="1200" b="0" kern="1200" baseline="0" dirty="0" smtClean="0">
                <a:solidFill>
                  <a:schemeClr val="tx1"/>
                </a:solidFill>
                <a:effectLst/>
                <a:latin typeface="+mn-lt"/>
                <a:ea typeface="+mn-ea"/>
                <a:cs typeface="+mn-cs"/>
              </a:rPr>
              <a:t> of la Novia, Leonardo, el Novio and la Madre and </a:t>
            </a:r>
            <a:r>
              <a:rPr lang="es-ES_tradnl" sz="1200" b="0" kern="1200" baseline="0" dirty="0" err="1" smtClean="0">
                <a:solidFill>
                  <a:schemeClr val="tx1"/>
                </a:solidFill>
                <a:effectLst/>
                <a:latin typeface="+mn-lt"/>
                <a:ea typeface="+mn-ea"/>
                <a:cs typeface="+mn-cs"/>
              </a:rPr>
              <a:t>suggest</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that</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they</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might</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choose</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different</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ones</a:t>
            </a:r>
            <a:r>
              <a:rPr lang="es-ES_tradnl" sz="1200" b="0" kern="1200" baseline="0" dirty="0" smtClean="0">
                <a:solidFill>
                  <a:schemeClr val="tx1"/>
                </a:solidFill>
                <a:effectLst/>
                <a:latin typeface="+mn-lt"/>
                <a:ea typeface="+mn-ea"/>
                <a:cs typeface="+mn-cs"/>
              </a:rPr>
              <a:t>.  Set </a:t>
            </a:r>
            <a:r>
              <a:rPr lang="es-ES_tradnl" sz="1200" b="0" kern="1200" baseline="0" dirty="0" err="1" smtClean="0">
                <a:solidFill>
                  <a:schemeClr val="tx1"/>
                </a:solidFill>
                <a:effectLst/>
                <a:latin typeface="+mn-lt"/>
                <a:ea typeface="+mn-ea"/>
                <a:cs typeface="+mn-cs"/>
              </a:rPr>
              <a:t>the</a:t>
            </a:r>
            <a:r>
              <a:rPr lang="es-ES_tradnl" sz="1200" b="0" kern="1200" baseline="0" dirty="0" smtClean="0">
                <a:solidFill>
                  <a:schemeClr val="tx1"/>
                </a:solidFill>
                <a:effectLst/>
                <a:latin typeface="+mn-lt"/>
                <a:ea typeface="+mn-ea"/>
                <a:cs typeface="+mn-cs"/>
              </a:rPr>
              <a:t> </a:t>
            </a:r>
            <a:r>
              <a:rPr lang="es-ES_tradnl" sz="1200" b="0" kern="1200" baseline="0" dirty="0" err="1" smtClean="0">
                <a:solidFill>
                  <a:schemeClr val="tx1"/>
                </a:solidFill>
                <a:effectLst/>
                <a:latin typeface="+mn-lt"/>
                <a:ea typeface="+mn-ea"/>
                <a:cs typeface="+mn-cs"/>
              </a:rPr>
              <a:t>research</a:t>
            </a:r>
            <a:r>
              <a:rPr lang="es-ES_tradnl" sz="1200" b="0" kern="1200" baseline="0" dirty="0" smtClean="0">
                <a:solidFill>
                  <a:schemeClr val="tx1"/>
                </a:solidFill>
                <a:effectLst/>
                <a:latin typeface="+mn-lt"/>
                <a:ea typeface="+mn-ea"/>
                <a:cs typeface="+mn-cs"/>
              </a:rPr>
              <a:t> as </a:t>
            </a:r>
            <a:r>
              <a:rPr lang="es-ES_tradnl" sz="1200" b="0" kern="1200" baseline="0" dirty="0" err="1" smtClean="0">
                <a:solidFill>
                  <a:schemeClr val="tx1"/>
                </a:solidFill>
                <a:effectLst/>
                <a:latin typeface="+mn-lt"/>
                <a:ea typeface="+mn-ea"/>
                <a:cs typeface="+mn-cs"/>
              </a:rPr>
              <a:t>homework</a:t>
            </a:r>
            <a:r>
              <a:rPr lang="es-ES_tradnl" sz="1200" b="0" kern="1200" baseline="0" dirty="0" smtClean="0">
                <a:solidFill>
                  <a:schemeClr val="tx1"/>
                </a:solidFill>
                <a:effectLst/>
                <a:latin typeface="+mn-lt"/>
                <a:ea typeface="+mn-ea"/>
                <a:cs typeface="+mn-cs"/>
              </a:rPr>
              <a:t>.</a:t>
            </a:r>
            <a:br>
              <a:rPr lang="es-ES_tradnl" sz="1200" b="0" kern="1200" baseline="0" dirty="0" smtClean="0">
                <a:solidFill>
                  <a:schemeClr val="tx1"/>
                </a:solidFill>
                <a:effectLst/>
                <a:latin typeface="+mn-lt"/>
                <a:ea typeface="+mn-ea"/>
                <a:cs typeface="+mn-cs"/>
              </a:rPr>
            </a:br>
            <a:endParaRPr lang="es-ES_tradnl" sz="1200" b="0" kern="1200" dirty="0" smtClean="0">
              <a:solidFill>
                <a:schemeClr val="tx1"/>
              </a:solidFill>
              <a:effectLst/>
              <a:latin typeface="+mn-lt"/>
              <a:ea typeface="+mn-ea"/>
              <a:cs typeface="+mn-cs"/>
            </a:endParaRPr>
          </a:p>
          <a:p>
            <a:r>
              <a:rPr lang="es-ES_tradnl" sz="1200" b="1" kern="1200" dirty="0" smtClean="0">
                <a:solidFill>
                  <a:schemeClr val="tx1"/>
                </a:solidFill>
                <a:effectLst/>
                <a:latin typeface="+mn-lt"/>
                <a:ea typeface="+mn-ea"/>
                <a:cs typeface="+mn-cs"/>
              </a:rPr>
              <a:t>Análisis</a:t>
            </a:r>
            <a:endParaRPr lang="fr-FR" sz="1200" kern="1200" dirty="0" smtClean="0">
              <a:solidFill>
                <a:schemeClr val="tx1"/>
              </a:solidFill>
              <a:effectLst/>
              <a:latin typeface="+mn-lt"/>
              <a:ea typeface="+mn-ea"/>
              <a:cs typeface="+mn-cs"/>
            </a:endParaRPr>
          </a:p>
          <a:p>
            <a:r>
              <a:rPr lang="es-ES_tradnl" sz="1200" u="sng" kern="1200" dirty="0" smtClean="0">
                <a:solidFill>
                  <a:schemeClr val="tx1"/>
                </a:solidFill>
                <a:effectLst/>
                <a:latin typeface="+mn-lt"/>
                <a:ea typeface="+mn-ea"/>
                <a:cs typeface="+mn-cs"/>
                <a:hlinkClick r:id="rId3"/>
              </a:rPr>
              <a:t>http://www.rinconcastellano.com/sigloxx_27/lorca_bodas_pers.html#</a:t>
            </a:r>
            <a:r>
              <a:rPr lang="es-ES_tradnl" sz="1200" kern="1200" dirty="0" smtClean="0">
                <a:solidFill>
                  <a:schemeClr val="tx1"/>
                </a:solidFill>
                <a:effectLst/>
                <a:latin typeface="+mn-lt"/>
                <a:ea typeface="+mn-ea"/>
                <a:cs typeface="+mn-cs"/>
              </a:rPr>
              <a:t> </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Descripción analítica de los personajes</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
            </a:r>
            <a:br>
              <a:rPr lang="es-ES_tradnl" sz="1200" kern="1200" dirty="0" smtClean="0">
                <a:solidFill>
                  <a:schemeClr val="tx1"/>
                </a:solidFill>
                <a:effectLst/>
                <a:latin typeface="+mn-lt"/>
                <a:ea typeface="+mn-ea"/>
                <a:cs typeface="+mn-cs"/>
              </a:rPr>
            </a:br>
            <a:r>
              <a:rPr lang="es-ES_tradnl" sz="1200" u="sng" kern="1200" dirty="0" smtClean="0">
                <a:solidFill>
                  <a:schemeClr val="tx1"/>
                </a:solidFill>
                <a:effectLst/>
                <a:latin typeface="+mn-lt"/>
                <a:ea typeface="+mn-ea"/>
                <a:cs typeface="+mn-cs"/>
                <a:hlinkClick r:id="rId4"/>
              </a:rPr>
              <a:t>http://www.monografias.com/trabajos44/bodas-de-sangre/bodas-de-sangre2.shtml</a:t>
            </a:r>
            <a:r>
              <a:rPr lang="es-ES_tradnl" sz="1200" kern="1200" dirty="0" smtClean="0">
                <a:solidFill>
                  <a:schemeClr val="tx1"/>
                </a:solidFill>
                <a:effectLst/>
                <a:latin typeface="+mn-lt"/>
                <a:ea typeface="+mn-ea"/>
                <a:cs typeface="+mn-cs"/>
              </a:rPr>
              <a:t> </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
            </a:r>
            <a:br>
              <a:rPr lang="es-ES_tradnl" sz="1200" kern="1200" dirty="0" smtClean="0">
                <a:solidFill>
                  <a:schemeClr val="tx1"/>
                </a:solidFill>
                <a:effectLst/>
                <a:latin typeface="+mn-lt"/>
                <a:ea typeface="+mn-ea"/>
                <a:cs typeface="+mn-cs"/>
              </a:rPr>
            </a:br>
            <a:r>
              <a:rPr lang="es-ES_tradnl" sz="1200" u="sng" kern="1200" dirty="0" smtClean="0">
                <a:solidFill>
                  <a:schemeClr val="tx1"/>
                </a:solidFill>
                <a:effectLst/>
                <a:latin typeface="+mn-lt"/>
                <a:ea typeface="+mn-ea"/>
                <a:cs typeface="+mn-cs"/>
                <a:hlinkClick r:id="rId5"/>
              </a:rPr>
              <a:t>http://www.scribd.com/doc/55771631/Analisis-de-La-Obra-Bodas-de-Sangre</a:t>
            </a:r>
            <a:r>
              <a:rPr lang="es-ES_tradnl" sz="1200" kern="1200" dirty="0" smtClean="0">
                <a:solidFill>
                  <a:schemeClr val="tx1"/>
                </a:solidFill>
                <a:effectLst/>
                <a:latin typeface="+mn-lt"/>
                <a:ea typeface="+mn-ea"/>
                <a:cs typeface="+mn-cs"/>
              </a:rPr>
              <a:t> </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
            </a:r>
            <a:br>
              <a:rPr lang="es-ES_tradnl" sz="1200" kern="1200" dirty="0" smtClean="0">
                <a:solidFill>
                  <a:schemeClr val="tx1"/>
                </a:solidFill>
                <a:effectLst/>
                <a:latin typeface="+mn-lt"/>
                <a:ea typeface="+mn-ea"/>
                <a:cs typeface="+mn-cs"/>
              </a:rPr>
            </a:br>
            <a:r>
              <a:rPr lang="es-ES_tradnl" sz="1200" u="sng" kern="1200" dirty="0" smtClean="0">
                <a:solidFill>
                  <a:schemeClr val="tx1"/>
                </a:solidFill>
                <a:effectLst/>
                <a:latin typeface="+mn-lt"/>
                <a:ea typeface="+mn-ea"/>
                <a:cs typeface="+mn-cs"/>
                <a:hlinkClick r:id="rId6"/>
              </a:rPr>
              <a:t>http://www.scribd.com/doc/30977554/Bodas-de-Sangre-Trabajo-Monografico</a:t>
            </a:r>
            <a:r>
              <a:rPr lang="es-ES_tradnl" sz="1200" kern="1200" dirty="0" smtClean="0">
                <a:solidFill>
                  <a:schemeClr val="tx1"/>
                </a:solidFill>
                <a:effectLst/>
                <a:latin typeface="+mn-lt"/>
                <a:ea typeface="+mn-ea"/>
                <a:cs typeface="+mn-cs"/>
              </a:rPr>
              <a:t> </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Page 5 </a:t>
            </a:r>
            <a:r>
              <a:rPr lang="es-ES_tradnl" sz="1200" kern="1200" dirty="0" err="1" smtClean="0">
                <a:solidFill>
                  <a:schemeClr val="tx1"/>
                </a:solidFill>
                <a:effectLst/>
                <a:latin typeface="+mn-lt"/>
                <a:ea typeface="+mn-ea"/>
                <a:cs typeface="+mn-cs"/>
              </a:rPr>
              <a:t>onwards</a:t>
            </a:r>
            <a:r>
              <a:rPr lang="es-ES_tradnl" sz="1200" kern="1200" dirty="0" smtClean="0">
                <a:solidFill>
                  <a:schemeClr val="tx1"/>
                </a:solidFill>
                <a:effectLst/>
                <a:latin typeface="+mn-lt"/>
                <a:ea typeface="+mn-ea"/>
                <a:cs typeface="+mn-cs"/>
              </a:rPr>
              <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
            </a:r>
            <a:br>
              <a:rPr lang="es-ES_tradnl" sz="1200" kern="1200" dirty="0" smtClean="0">
                <a:solidFill>
                  <a:schemeClr val="tx1"/>
                </a:solidFill>
                <a:effectLst/>
                <a:latin typeface="+mn-lt"/>
                <a:ea typeface="+mn-ea"/>
                <a:cs typeface="+mn-cs"/>
              </a:rPr>
            </a:br>
            <a:r>
              <a:rPr lang="es-ES_tradnl" sz="1200" kern="1200" dirty="0" err="1" smtClean="0">
                <a:solidFill>
                  <a:schemeClr val="tx1"/>
                </a:solidFill>
                <a:effectLst/>
                <a:latin typeface="+mn-lt"/>
                <a:ea typeface="+mn-ea"/>
                <a:cs typeface="+mn-cs"/>
              </a:rPr>
              <a:t>Introduction</a:t>
            </a:r>
            <a:r>
              <a:rPr lang="es-ES_tradnl" sz="1200" kern="1200" dirty="0" smtClean="0">
                <a:solidFill>
                  <a:schemeClr val="tx1"/>
                </a:solidFill>
                <a:effectLst/>
                <a:latin typeface="+mn-lt"/>
                <a:ea typeface="+mn-ea"/>
                <a:cs typeface="+mn-cs"/>
              </a:rPr>
              <a:t>:</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Explain</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nature</a:t>
            </a:r>
            <a:r>
              <a:rPr lang="es-ES_tradnl" sz="1200" kern="1200" baseline="0" dirty="0" smtClean="0">
                <a:solidFill>
                  <a:schemeClr val="tx1"/>
                </a:solidFill>
                <a:effectLst/>
                <a:latin typeface="+mn-lt"/>
                <a:ea typeface="+mn-ea"/>
                <a:cs typeface="+mn-cs"/>
              </a:rPr>
              <a:t> of B de S as </a:t>
            </a:r>
            <a:r>
              <a:rPr lang="es-ES_tradnl" sz="1200" kern="1200" baseline="0" dirty="0" err="1" smtClean="0">
                <a:solidFill>
                  <a:schemeClr val="tx1"/>
                </a:solidFill>
                <a:effectLst/>
                <a:latin typeface="+mn-lt"/>
                <a:ea typeface="+mn-ea"/>
                <a:cs typeface="+mn-cs"/>
              </a:rPr>
              <a:t>tragic</a:t>
            </a:r>
            <a:r>
              <a:rPr lang="es-ES_tradnl" sz="1200" kern="1200" baseline="0" dirty="0" smtClean="0">
                <a:solidFill>
                  <a:schemeClr val="tx1"/>
                </a:solidFill>
                <a:effectLst/>
                <a:latin typeface="+mn-lt"/>
                <a:ea typeface="+mn-ea"/>
                <a:cs typeface="+mn-cs"/>
              </a:rPr>
              <a:t> drama, </a:t>
            </a:r>
            <a:r>
              <a:rPr lang="es-ES_tradnl" sz="1200" kern="1200" baseline="0" dirty="0" err="1" smtClean="0">
                <a:solidFill>
                  <a:schemeClr val="tx1"/>
                </a:solidFill>
                <a:effectLst/>
                <a:latin typeface="+mn-lt"/>
                <a:ea typeface="+mn-ea"/>
                <a:cs typeface="+mn-cs"/>
              </a:rPr>
              <a:t>loyal</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to</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both</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traditions</a:t>
            </a:r>
            <a:r>
              <a:rPr lang="es-ES_tradnl" sz="1200" kern="1200" baseline="0" dirty="0" smtClean="0">
                <a:solidFill>
                  <a:schemeClr val="tx1"/>
                </a:solidFill>
                <a:effectLst/>
                <a:latin typeface="+mn-lt"/>
                <a:ea typeface="+mn-ea"/>
                <a:cs typeface="+mn-cs"/>
              </a:rPr>
              <a:t> of </a:t>
            </a:r>
            <a:r>
              <a:rPr lang="es-ES_tradnl" sz="1200" kern="1200" baseline="0" dirty="0" err="1" smtClean="0">
                <a:solidFill>
                  <a:schemeClr val="tx1"/>
                </a:solidFill>
                <a:effectLst/>
                <a:latin typeface="+mn-lt"/>
                <a:ea typeface="+mn-ea"/>
                <a:cs typeface="+mn-cs"/>
              </a:rPr>
              <a:t>classic</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Greek</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tragedy</a:t>
            </a:r>
            <a:r>
              <a:rPr lang="es-ES_tradnl" sz="1200" kern="1200" baseline="0" dirty="0" smtClean="0">
                <a:solidFill>
                  <a:schemeClr val="tx1"/>
                </a:solidFill>
                <a:effectLst/>
                <a:latin typeface="+mn-lt"/>
                <a:ea typeface="+mn-ea"/>
                <a:cs typeface="+mn-cs"/>
              </a:rPr>
              <a:t> and Golden </a:t>
            </a:r>
            <a:r>
              <a:rPr lang="es-ES_tradnl" sz="1200" kern="1200" baseline="0" dirty="0" err="1" smtClean="0">
                <a:solidFill>
                  <a:schemeClr val="tx1"/>
                </a:solidFill>
                <a:effectLst/>
                <a:latin typeface="+mn-lt"/>
                <a:ea typeface="+mn-ea"/>
                <a:cs typeface="+mn-cs"/>
              </a:rPr>
              <a:t>Age</a:t>
            </a:r>
            <a:r>
              <a:rPr lang="es-ES_tradnl" sz="1200" kern="1200" baseline="0" dirty="0" smtClean="0">
                <a:solidFill>
                  <a:schemeClr val="tx1"/>
                </a:solidFill>
                <a:effectLst/>
                <a:latin typeface="+mn-lt"/>
                <a:ea typeface="+mn-ea"/>
                <a:cs typeface="+mn-cs"/>
              </a:rPr>
              <a:t> drama.  In </a:t>
            </a:r>
            <a:r>
              <a:rPr lang="es-ES_tradnl" sz="1200" kern="1200" baseline="0" dirty="0" err="1" smtClean="0">
                <a:solidFill>
                  <a:schemeClr val="tx1"/>
                </a:solidFill>
                <a:effectLst/>
                <a:latin typeface="+mn-lt"/>
                <a:ea typeface="+mn-ea"/>
                <a:cs typeface="+mn-cs"/>
              </a:rPr>
              <a:t>this</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work</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characters</a:t>
            </a:r>
            <a:r>
              <a:rPr lang="es-ES_tradnl" sz="1200" kern="1200" baseline="0" dirty="0" smtClean="0">
                <a:solidFill>
                  <a:schemeClr val="tx1"/>
                </a:solidFill>
                <a:effectLst/>
                <a:latin typeface="+mn-lt"/>
                <a:ea typeface="+mn-ea"/>
                <a:cs typeface="+mn-cs"/>
              </a:rPr>
              <a:t> are </a:t>
            </a:r>
            <a:r>
              <a:rPr lang="es-ES_tradnl" sz="1200" kern="1200" baseline="0" dirty="0" err="1" smtClean="0">
                <a:solidFill>
                  <a:schemeClr val="tx1"/>
                </a:solidFill>
                <a:effectLst/>
                <a:latin typeface="+mn-lt"/>
                <a:ea typeface="+mn-ea"/>
                <a:cs typeface="+mn-cs"/>
              </a:rPr>
              <a:t>to</a:t>
            </a:r>
            <a:r>
              <a:rPr lang="es-ES_tradnl" sz="1200" kern="1200" baseline="0" dirty="0" smtClean="0">
                <a:solidFill>
                  <a:schemeClr val="tx1"/>
                </a:solidFill>
                <a:effectLst/>
                <a:latin typeface="+mn-lt"/>
                <a:ea typeface="+mn-ea"/>
                <a:cs typeface="+mn-cs"/>
              </a:rPr>
              <a:t> be </a:t>
            </a:r>
            <a:r>
              <a:rPr lang="es-ES_tradnl" sz="1200" kern="1200" baseline="0" dirty="0" err="1" smtClean="0">
                <a:solidFill>
                  <a:schemeClr val="tx1"/>
                </a:solidFill>
                <a:effectLst/>
                <a:latin typeface="+mn-lt"/>
                <a:ea typeface="+mn-ea"/>
                <a:cs typeface="+mn-cs"/>
              </a:rPr>
              <a:t>defined</a:t>
            </a:r>
            <a:r>
              <a:rPr lang="es-ES_tradnl" sz="1200" kern="1200" baseline="0" dirty="0" smtClean="0">
                <a:solidFill>
                  <a:schemeClr val="tx1"/>
                </a:solidFill>
                <a:effectLst/>
                <a:latin typeface="+mn-lt"/>
                <a:ea typeface="+mn-ea"/>
                <a:cs typeface="+mn-cs"/>
              </a:rPr>
              <a:t> and </a:t>
            </a:r>
            <a:r>
              <a:rPr lang="es-ES_tradnl" sz="1200" kern="1200" baseline="0" dirty="0" err="1" smtClean="0">
                <a:solidFill>
                  <a:schemeClr val="tx1"/>
                </a:solidFill>
                <a:effectLst/>
                <a:latin typeface="+mn-lt"/>
                <a:ea typeface="+mn-ea"/>
                <a:cs typeface="+mn-cs"/>
              </a:rPr>
              <a:t>analysed</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from</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point</a:t>
            </a:r>
            <a:r>
              <a:rPr lang="es-ES_tradnl" sz="1200" kern="1200" baseline="0" dirty="0" smtClean="0">
                <a:solidFill>
                  <a:schemeClr val="tx1"/>
                </a:solidFill>
                <a:effectLst/>
                <a:latin typeface="+mn-lt"/>
                <a:ea typeface="+mn-ea"/>
                <a:cs typeface="+mn-cs"/>
              </a:rPr>
              <a:t> of </a:t>
            </a:r>
            <a:r>
              <a:rPr lang="es-ES_tradnl" sz="1200" kern="1200" baseline="0" dirty="0" err="1" smtClean="0">
                <a:solidFill>
                  <a:schemeClr val="tx1"/>
                </a:solidFill>
                <a:effectLst/>
                <a:latin typeface="+mn-lt"/>
                <a:ea typeface="+mn-ea"/>
                <a:cs typeface="+mn-cs"/>
              </a:rPr>
              <a:t>view</a:t>
            </a:r>
            <a:r>
              <a:rPr lang="es-ES_tradnl" sz="1200" kern="1200" baseline="0" dirty="0" smtClean="0">
                <a:solidFill>
                  <a:schemeClr val="tx1"/>
                </a:solidFill>
                <a:effectLst/>
                <a:latin typeface="+mn-lt"/>
                <a:ea typeface="+mn-ea"/>
                <a:cs typeface="+mn-cs"/>
              </a:rPr>
              <a:t> of </a:t>
            </a:r>
            <a:r>
              <a:rPr lang="es-ES_tradnl" sz="1200" kern="1200" baseline="0" dirty="0" err="1" smtClean="0">
                <a:solidFill>
                  <a:schemeClr val="tx1"/>
                </a:solidFill>
                <a:effectLst/>
                <a:latin typeface="+mn-lt"/>
                <a:ea typeface="+mn-ea"/>
                <a:cs typeface="+mn-cs"/>
              </a:rPr>
              <a:t>their</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pivotal</a:t>
            </a:r>
            <a:r>
              <a:rPr lang="es-ES_tradnl" sz="1200" kern="1200" baseline="0" dirty="0" smtClean="0">
                <a:solidFill>
                  <a:schemeClr val="tx1"/>
                </a:solidFill>
                <a:effectLst/>
                <a:latin typeface="+mn-lt"/>
                <a:ea typeface="+mn-ea"/>
                <a:cs typeface="+mn-cs"/>
              </a:rPr>
              <a:t> role in </a:t>
            </a:r>
            <a:r>
              <a:rPr lang="es-ES_tradnl" sz="1200" kern="1200" baseline="0" dirty="0" err="1" smtClean="0">
                <a:solidFill>
                  <a:schemeClr val="tx1"/>
                </a:solidFill>
                <a:effectLst/>
                <a:latin typeface="+mn-lt"/>
                <a:ea typeface="+mn-ea"/>
                <a:cs typeface="+mn-cs"/>
              </a:rPr>
              <a:t>the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dramatic</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progression</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how</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they</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contribute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to</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conclusion</a:t>
            </a:r>
            <a:r>
              <a:rPr lang="es-ES_tradnl" sz="1200" kern="1200" baseline="0" dirty="0" smtClean="0">
                <a:solidFill>
                  <a:schemeClr val="tx1"/>
                </a:solidFill>
                <a:effectLst/>
                <a:latin typeface="+mn-lt"/>
                <a:ea typeface="+mn-ea"/>
                <a:cs typeface="+mn-cs"/>
              </a:rPr>
              <a:t> in </a:t>
            </a:r>
            <a:r>
              <a:rPr lang="es-ES_tradnl" sz="1200" kern="1200" baseline="0" dirty="0" err="1" smtClean="0">
                <a:solidFill>
                  <a:schemeClr val="tx1"/>
                </a:solidFill>
                <a:effectLst/>
                <a:latin typeface="+mn-lt"/>
                <a:ea typeface="+mn-ea"/>
                <a:cs typeface="+mn-cs"/>
              </a:rPr>
              <a:t>tragedy</a:t>
            </a:r>
            <a:r>
              <a:rPr lang="es-ES_tradnl" sz="1200" kern="1200" baseline="0" dirty="0" smtClean="0">
                <a:solidFill>
                  <a:schemeClr val="tx1"/>
                </a:solidFill>
                <a:effectLst/>
                <a:latin typeface="+mn-lt"/>
                <a:ea typeface="+mn-ea"/>
                <a:cs typeface="+mn-cs"/>
              </a:rPr>
              <a:t> and </a:t>
            </a:r>
            <a:r>
              <a:rPr lang="es-ES_tradnl" sz="1200" kern="1200" baseline="0" dirty="0" err="1" smtClean="0">
                <a:solidFill>
                  <a:schemeClr val="tx1"/>
                </a:solidFill>
                <a:effectLst/>
                <a:latin typeface="+mn-lt"/>
                <a:ea typeface="+mn-ea"/>
                <a:cs typeface="+mn-cs"/>
              </a:rPr>
              <a:t>our</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understanding</a:t>
            </a:r>
            <a:r>
              <a:rPr lang="es-ES_tradnl" sz="1200" kern="1200" baseline="0" dirty="0" smtClean="0">
                <a:solidFill>
                  <a:schemeClr val="tx1"/>
                </a:solidFill>
                <a:effectLst/>
                <a:latin typeface="+mn-lt"/>
                <a:ea typeface="+mn-ea"/>
                <a:cs typeface="+mn-cs"/>
              </a:rPr>
              <a:t> of </a:t>
            </a:r>
            <a:r>
              <a:rPr lang="es-ES_tradnl" sz="1200" kern="1200" baseline="0" dirty="0" err="1" smtClean="0">
                <a:solidFill>
                  <a:schemeClr val="tx1"/>
                </a:solidFill>
                <a:effectLst/>
                <a:latin typeface="+mn-lt"/>
                <a:ea typeface="+mn-ea"/>
                <a:cs typeface="+mn-cs"/>
              </a:rPr>
              <a:t>it</a:t>
            </a:r>
            <a:r>
              <a:rPr lang="es-ES_tradnl" sz="1200" kern="1200" baseline="0" dirty="0" smtClean="0">
                <a:solidFill>
                  <a:schemeClr val="tx1"/>
                </a:solidFill>
                <a:effectLst/>
                <a:latin typeface="+mn-lt"/>
                <a:ea typeface="+mn-ea"/>
                <a:cs typeface="+mn-cs"/>
              </a:rPr>
              <a:t> as </a:t>
            </a:r>
            <a:r>
              <a:rPr lang="es-ES_tradnl" sz="1200" kern="1200" baseline="0" dirty="0" err="1" smtClean="0">
                <a:solidFill>
                  <a:schemeClr val="tx1"/>
                </a:solidFill>
                <a:effectLst/>
                <a:latin typeface="+mn-lt"/>
                <a:ea typeface="+mn-ea"/>
                <a:cs typeface="+mn-cs"/>
              </a:rPr>
              <a:t>such</a:t>
            </a:r>
            <a:r>
              <a:rPr lang="es-ES_tradnl" sz="1200" kern="1200" baseline="0" dirty="0" smtClean="0">
                <a:solidFill>
                  <a:schemeClr val="tx1"/>
                </a:solidFill>
                <a:effectLst/>
                <a:latin typeface="+mn-lt"/>
                <a:ea typeface="+mn-ea"/>
                <a:cs typeface="+mn-cs"/>
              </a:rPr>
              <a:t>, as </a:t>
            </a:r>
            <a:r>
              <a:rPr lang="es-ES_tradnl" sz="1200" kern="1200" baseline="0" dirty="0" err="1" smtClean="0">
                <a:solidFill>
                  <a:schemeClr val="tx1"/>
                </a:solidFill>
                <a:effectLst/>
                <a:latin typeface="+mn-lt"/>
                <a:ea typeface="+mn-ea"/>
                <a:cs typeface="+mn-cs"/>
              </a:rPr>
              <a:t>well</a:t>
            </a:r>
            <a:r>
              <a:rPr lang="es-ES_tradnl" sz="1200" kern="1200" baseline="0" dirty="0" smtClean="0">
                <a:solidFill>
                  <a:schemeClr val="tx1"/>
                </a:solidFill>
                <a:effectLst/>
                <a:latin typeface="+mn-lt"/>
                <a:ea typeface="+mn-ea"/>
                <a:cs typeface="+mn-cs"/>
              </a:rPr>
              <a:t> as </a:t>
            </a:r>
            <a:r>
              <a:rPr lang="es-ES_tradnl" sz="1200" kern="1200" baseline="0" dirty="0" err="1" smtClean="0">
                <a:solidFill>
                  <a:schemeClr val="tx1"/>
                </a:solidFill>
                <a:effectLst/>
                <a:latin typeface="+mn-lt"/>
                <a:ea typeface="+mn-ea"/>
                <a:cs typeface="+mn-cs"/>
              </a:rPr>
              <a:t>the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extent</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to</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which</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characters</a:t>
            </a:r>
            <a:r>
              <a:rPr lang="es-ES_tradnl" sz="1200" kern="1200" baseline="0" dirty="0" smtClean="0">
                <a:solidFill>
                  <a:schemeClr val="tx1"/>
                </a:solidFill>
                <a:effectLst/>
                <a:latin typeface="+mn-lt"/>
                <a:ea typeface="+mn-ea"/>
                <a:cs typeface="+mn-cs"/>
              </a:rPr>
              <a:t> inspire </a:t>
            </a:r>
            <a:r>
              <a:rPr lang="es-ES_tradnl" sz="1200" kern="1200" baseline="0" dirty="0" err="1" smtClean="0">
                <a:solidFill>
                  <a:schemeClr val="tx1"/>
                </a:solidFill>
                <a:effectLst/>
                <a:latin typeface="+mn-lt"/>
                <a:ea typeface="+mn-ea"/>
                <a:cs typeface="+mn-cs"/>
              </a:rPr>
              <a:t>our</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sympathy</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themes</a:t>
            </a:r>
            <a:r>
              <a:rPr lang="es-ES_tradnl" sz="1200" kern="1200" baseline="0" dirty="0" smtClean="0">
                <a:solidFill>
                  <a:schemeClr val="tx1"/>
                </a:solidFill>
                <a:effectLst/>
                <a:latin typeface="+mn-lt"/>
                <a:ea typeface="+mn-ea"/>
                <a:cs typeface="+mn-cs"/>
              </a:rPr>
              <a:t> of </a:t>
            </a:r>
            <a:r>
              <a:rPr lang="es-ES_tradnl" sz="1200" kern="1200" baseline="0" dirty="0" err="1" smtClean="0">
                <a:solidFill>
                  <a:schemeClr val="tx1"/>
                </a:solidFill>
                <a:effectLst/>
                <a:latin typeface="+mn-lt"/>
                <a:ea typeface="+mn-ea"/>
                <a:cs typeface="+mn-cs"/>
              </a:rPr>
              <a:t>this</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tragedy</a:t>
            </a:r>
            <a:r>
              <a:rPr lang="es-ES_tradnl" sz="1200" kern="1200" baseline="0" dirty="0" smtClean="0">
                <a:solidFill>
                  <a:schemeClr val="tx1"/>
                </a:solidFill>
                <a:effectLst/>
                <a:latin typeface="+mn-lt"/>
                <a:ea typeface="+mn-ea"/>
                <a:cs typeface="+mn-cs"/>
              </a:rPr>
              <a:t> are </a:t>
            </a:r>
            <a:r>
              <a:rPr lang="es-ES_tradnl" sz="1200" kern="1200" baseline="0" dirty="0" err="1" smtClean="0">
                <a:solidFill>
                  <a:schemeClr val="tx1"/>
                </a:solidFill>
                <a:effectLst/>
                <a:latin typeface="+mn-lt"/>
                <a:ea typeface="+mn-ea"/>
                <a:cs typeface="+mn-cs"/>
              </a:rPr>
              <a:t>man’s</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essential</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struggle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against</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destiny</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life</a:t>
            </a:r>
            <a:r>
              <a:rPr lang="es-ES_tradnl" sz="1200" kern="1200" baseline="0" dirty="0" smtClean="0">
                <a:solidFill>
                  <a:schemeClr val="tx1"/>
                </a:solidFill>
                <a:effectLst/>
                <a:latin typeface="+mn-lt"/>
                <a:ea typeface="+mn-ea"/>
                <a:cs typeface="+mn-cs"/>
              </a:rPr>
              <a:t> and </a:t>
            </a:r>
            <a:r>
              <a:rPr lang="es-ES_tradnl" sz="1200" kern="1200" baseline="0" dirty="0" err="1" smtClean="0">
                <a:solidFill>
                  <a:schemeClr val="tx1"/>
                </a:solidFill>
                <a:effectLst/>
                <a:latin typeface="+mn-lt"/>
                <a:ea typeface="+mn-ea"/>
                <a:cs typeface="+mn-cs"/>
              </a:rPr>
              <a:t>death</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love</a:t>
            </a:r>
            <a:r>
              <a:rPr lang="es-ES_tradnl" sz="1200" kern="1200" baseline="0" dirty="0" smtClean="0">
                <a:solidFill>
                  <a:schemeClr val="tx1"/>
                </a:solidFill>
                <a:effectLst/>
                <a:latin typeface="+mn-lt"/>
                <a:ea typeface="+mn-ea"/>
                <a:cs typeface="+mn-cs"/>
              </a:rPr>
              <a:t> and </a:t>
            </a:r>
            <a:r>
              <a:rPr lang="es-ES_tradnl" sz="1200" kern="1200" baseline="0" dirty="0" err="1" smtClean="0">
                <a:solidFill>
                  <a:schemeClr val="tx1"/>
                </a:solidFill>
                <a:effectLst/>
                <a:latin typeface="+mn-lt"/>
                <a:ea typeface="+mn-ea"/>
                <a:cs typeface="+mn-cs"/>
              </a:rPr>
              <a:t>betrayal</a:t>
            </a:r>
            <a:r>
              <a:rPr lang="es-ES_tradnl" sz="1200" kern="1200" baseline="0" dirty="0" smtClean="0">
                <a:solidFill>
                  <a:schemeClr val="tx1"/>
                </a:solidFill>
                <a:effectLst/>
                <a:latin typeface="+mn-lt"/>
                <a:ea typeface="+mn-ea"/>
                <a:cs typeface="+mn-cs"/>
              </a:rPr>
              <a:t>, honor and </a:t>
            </a:r>
            <a:r>
              <a:rPr lang="es-ES_tradnl" sz="1200" kern="1200" baseline="0" dirty="0" err="1" smtClean="0">
                <a:solidFill>
                  <a:schemeClr val="tx1"/>
                </a:solidFill>
                <a:effectLst/>
                <a:latin typeface="+mn-lt"/>
                <a:ea typeface="+mn-ea"/>
                <a:cs typeface="+mn-cs"/>
              </a:rPr>
              <a:t>the</a:t>
            </a:r>
            <a:r>
              <a:rPr lang="es-ES_tradnl" sz="1200" kern="1200" baseline="0" dirty="0" smtClean="0">
                <a:solidFill>
                  <a:schemeClr val="tx1"/>
                </a:solidFill>
                <a:effectLst/>
                <a:latin typeface="+mn-lt"/>
                <a:ea typeface="+mn-ea"/>
                <a:cs typeface="+mn-cs"/>
              </a:rPr>
              <a:t> position of </a:t>
            </a:r>
            <a:r>
              <a:rPr lang="es-ES_tradnl" sz="1200" kern="1200" baseline="0" dirty="0" err="1" smtClean="0">
                <a:solidFill>
                  <a:schemeClr val="tx1"/>
                </a:solidFill>
                <a:effectLst/>
                <a:latin typeface="+mn-lt"/>
                <a:ea typeface="+mn-ea"/>
                <a:cs typeface="+mn-cs"/>
              </a:rPr>
              <a:t>women</a:t>
            </a:r>
            <a:r>
              <a:rPr lang="es-ES_tradnl" sz="1200" kern="1200" baseline="0" dirty="0" smtClean="0">
                <a:solidFill>
                  <a:schemeClr val="tx1"/>
                </a:solidFill>
                <a:effectLst/>
                <a:latin typeface="+mn-lt"/>
                <a:ea typeface="+mn-ea"/>
                <a:cs typeface="+mn-cs"/>
              </a:rPr>
              <a:t> in </a:t>
            </a:r>
            <a:r>
              <a:rPr lang="es-ES_tradnl" sz="1200" kern="1200" baseline="0" dirty="0" err="1" smtClean="0">
                <a:solidFill>
                  <a:schemeClr val="tx1"/>
                </a:solidFill>
                <a:effectLst/>
                <a:latin typeface="+mn-lt"/>
                <a:ea typeface="+mn-ea"/>
                <a:cs typeface="+mn-cs"/>
              </a:rPr>
              <a:t>society</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Say</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which</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character</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choosing</a:t>
            </a:r>
            <a:r>
              <a:rPr lang="es-ES_tradnl" sz="1200" kern="1200" baseline="0" dirty="0" smtClean="0">
                <a:solidFill>
                  <a:schemeClr val="tx1"/>
                </a:solidFill>
                <a:effectLst/>
                <a:latin typeface="+mn-lt"/>
                <a:ea typeface="+mn-ea"/>
                <a:cs typeface="+mn-cs"/>
              </a:rPr>
              <a:t> and </a:t>
            </a:r>
            <a:r>
              <a:rPr lang="es-ES_tradnl" sz="1200" kern="1200" baseline="0" dirty="0" err="1" smtClean="0">
                <a:solidFill>
                  <a:schemeClr val="tx1"/>
                </a:solidFill>
                <a:effectLst/>
                <a:latin typeface="+mn-lt"/>
                <a:ea typeface="+mn-ea"/>
                <a:cs typeface="+mn-cs"/>
              </a:rPr>
              <a:t>briefly</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why</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Then</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that</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you</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will</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first</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explain</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the</a:t>
            </a:r>
            <a:r>
              <a:rPr lang="es-ES_tradnl" sz="1200" kern="1200" baseline="0" dirty="0" smtClean="0">
                <a:solidFill>
                  <a:schemeClr val="tx1"/>
                </a:solidFill>
                <a:effectLst/>
                <a:latin typeface="+mn-lt"/>
                <a:ea typeface="+mn-ea"/>
                <a:cs typeface="+mn-cs"/>
              </a:rPr>
              <a:t> role in </a:t>
            </a:r>
            <a:r>
              <a:rPr lang="es-ES_tradnl" sz="1200" kern="1200" baseline="0" dirty="0" err="1" smtClean="0">
                <a:solidFill>
                  <a:schemeClr val="tx1"/>
                </a:solidFill>
                <a:effectLst/>
                <a:latin typeface="+mn-lt"/>
                <a:ea typeface="+mn-ea"/>
                <a:cs typeface="+mn-cs"/>
              </a:rPr>
              <a:t>the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tragedy</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say</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which</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this</a:t>
            </a:r>
            <a:r>
              <a:rPr lang="es-ES_tradnl" sz="1200" kern="1200" baseline="0" dirty="0" smtClean="0">
                <a:solidFill>
                  <a:schemeClr val="tx1"/>
                </a:solidFill>
                <a:effectLst/>
                <a:latin typeface="+mn-lt"/>
                <a:ea typeface="+mn-ea"/>
                <a:cs typeface="+mn-cs"/>
              </a:rPr>
              <a:t> role </a:t>
            </a:r>
            <a:r>
              <a:rPr lang="es-ES_tradnl" sz="1200" kern="1200" baseline="0" dirty="0" err="1" smtClean="0">
                <a:solidFill>
                  <a:schemeClr val="tx1"/>
                </a:solidFill>
                <a:effectLst/>
                <a:latin typeface="+mn-lt"/>
                <a:ea typeface="+mn-ea"/>
                <a:cs typeface="+mn-cs"/>
              </a:rPr>
              <a:t>is</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important</a:t>
            </a:r>
            <a:r>
              <a:rPr lang="es-ES_tradnl" sz="1200" kern="1200" baseline="0" dirty="0" smtClean="0">
                <a:solidFill>
                  <a:schemeClr val="tx1"/>
                </a:solidFill>
                <a:effectLst/>
                <a:latin typeface="+mn-lt"/>
                <a:ea typeface="+mn-ea"/>
                <a:cs typeface="+mn-cs"/>
              </a:rPr>
              <a:t>, and describe </a:t>
            </a:r>
            <a:r>
              <a:rPr lang="es-ES_tradnl" sz="1200" kern="1200" baseline="0" dirty="0" err="1" smtClean="0">
                <a:solidFill>
                  <a:schemeClr val="tx1"/>
                </a:solidFill>
                <a:effectLst/>
                <a:latin typeface="+mn-lt"/>
                <a:ea typeface="+mn-ea"/>
                <a:cs typeface="+mn-cs"/>
              </a:rPr>
              <a:t>the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ways</a:t>
            </a:r>
            <a:r>
              <a:rPr lang="es-ES_tradnl" sz="1200" kern="1200" baseline="0" dirty="0" smtClean="0">
                <a:solidFill>
                  <a:schemeClr val="tx1"/>
                </a:solidFill>
                <a:effectLst/>
                <a:latin typeface="+mn-lt"/>
                <a:ea typeface="+mn-ea"/>
                <a:cs typeface="+mn-cs"/>
              </a:rPr>
              <a:t> in </a:t>
            </a:r>
            <a:r>
              <a:rPr lang="es-ES_tradnl" sz="1200" kern="1200" baseline="0" dirty="0" err="1" smtClean="0">
                <a:solidFill>
                  <a:schemeClr val="tx1"/>
                </a:solidFill>
                <a:effectLst/>
                <a:latin typeface="+mn-lt"/>
                <a:ea typeface="+mn-ea"/>
                <a:cs typeface="+mn-cs"/>
              </a:rPr>
              <a:t>which</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writer</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depicts</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that</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character</a:t>
            </a:r>
            <a:r>
              <a:rPr lang="es-ES_tradnl" sz="1200" kern="1200" baseline="0" dirty="0" smtClean="0">
                <a:solidFill>
                  <a:schemeClr val="tx1"/>
                </a:solidFill>
                <a:effectLst/>
                <a:latin typeface="+mn-lt"/>
                <a:ea typeface="+mn-ea"/>
                <a:cs typeface="+mn-cs"/>
              </a:rPr>
              <a:t>, and </a:t>
            </a:r>
            <a:r>
              <a:rPr lang="es-ES_tradnl" sz="1200" kern="1200" baseline="0" dirty="0" err="1" smtClean="0">
                <a:solidFill>
                  <a:schemeClr val="tx1"/>
                </a:solidFill>
                <a:effectLst/>
                <a:latin typeface="+mn-lt"/>
                <a:ea typeface="+mn-ea"/>
                <a:cs typeface="+mn-cs"/>
              </a:rPr>
              <a:t>how</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effective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this</a:t>
            </a:r>
            <a:r>
              <a:rPr lang="es-ES_tradnl" sz="1200" kern="1200" baseline="0" dirty="0" smtClean="0">
                <a:solidFill>
                  <a:schemeClr val="tx1"/>
                </a:solidFill>
                <a:effectLst/>
                <a:latin typeface="+mn-lt"/>
                <a:ea typeface="+mn-ea"/>
                <a:cs typeface="+mn-cs"/>
              </a:rPr>
              <a:t> in </a:t>
            </a:r>
            <a:r>
              <a:rPr lang="es-ES_tradnl" sz="1200" kern="1200" baseline="0" dirty="0" err="1" smtClean="0">
                <a:solidFill>
                  <a:schemeClr val="tx1"/>
                </a:solidFill>
                <a:effectLst/>
                <a:latin typeface="+mn-lt"/>
                <a:ea typeface="+mn-ea"/>
                <a:cs typeface="+mn-cs"/>
              </a:rPr>
              <a:t>within</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context</a:t>
            </a:r>
            <a:r>
              <a:rPr lang="es-ES_tradnl" sz="1200" kern="1200" baseline="0" dirty="0" smtClean="0">
                <a:solidFill>
                  <a:schemeClr val="tx1"/>
                </a:solidFill>
                <a:effectLst/>
                <a:latin typeface="+mn-lt"/>
                <a:ea typeface="+mn-ea"/>
                <a:cs typeface="+mn-cs"/>
              </a:rPr>
              <a:t> of </a:t>
            </a:r>
            <a:r>
              <a:rPr lang="es-ES_tradnl" sz="1200" kern="1200" baseline="0" dirty="0" err="1" smtClean="0">
                <a:solidFill>
                  <a:schemeClr val="tx1"/>
                </a:solidFill>
                <a:effectLst/>
                <a:latin typeface="+mn-lt"/>
                <a:ea typeface="+mn-ea"/>
                <a:cs typeface="+mn-cs"/>
              </a:rPr>
              <a:t>this</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tragedy</a:t>
            </a:r>
            <a:r>
              <a:rPr lang="es-ES_tradnl" sz="1200" kern="1200" baseline="0" dirty="0" smtClean="0">
                <a:solidFill>
                  <a:schemeClr val="tx1"/>
                </a:solidFill>
                <a:effectLst/>
                <a:latin typeface="+mn-lt"/>
                <a:ea typeface="+mn-ea"/>
                <a:cs typeface="+mn-cs"/>
              </a:rPr>
              <a:t>.</a:t>
            </a:r>
            <a:br>
              <a:rPr lang="es-ES_tradnl" sz="1200" kern="1200" baseline="0" dirty="0" smtClean="0">
                <a:solidFill>
                  <a:schemeClr val="tx1"/>
                </a:solidFill>
                <a:effectLst/>
                <a:latin typeface="+mn-lt"/>
                <a:ea typeface="+mn-ea"/>
                <a:cs typeface="+mn-cs"/>
              </a:rPr>
            </a:br>
            <a:r>
              <a:rPr lang="es-ES_tradnl" sz="1200" kern="1200" baseline="0" dirty="0" smtClean="0">
                <a:solidFill>
                  <a:schemeClr val="tx1"/>
                </a:solidFill>
                <a:effectLst/>
                <a:latin typeface="+mn-lt"/>
                <a:ea typeface="+mn-ea"/>
                <a:cs typeface="+mn-cs"/>
              </a:rPr>
              <a:t/>
            </a:r>
            <a:br>
              <a:rPr lang="es-ES_tradnl" sz="1200" kern="1200" baseline="0" dirty="0" smtClean="0">
                <a:solidFill>
                  <a:schemeClr val="tx1"/>
                </a:solidFill>
                <a:effectLst/>
                <a:latin typeface="+mn-lt"/>
                <a:ea typeface="+mn-ea"/>
                <a:cs typeface="+mn-cs"/>
              </a:rPr>
            </a:br>
            <a:r>
              <a:rPr lang="es-ES_tradnl" sz="1200" kern="1200" baseline="0" dirty="0" smtClean="0">
                <a:solidFill>
                  <a:schemeClr val="tx1"/>
                </a:solidFill>
                <a:effectLst/>
                <a:latin typeface="+mn-lt"/>
                <a:ea typeface="+mn-ea"/>
                <a:cs typeface="+mn-cs"/>
              </a:rPr>
              <a:t>Para 1:  role</a:t>
            </a:r>
            <a:br>
              <a:rPr lang="es-ES_tradnl" sz="1200" kern="1200" baseline="0" dirty="0" smtClean="0">
                <a:solidFill>
                  <a:schemeClr val="tx1"/>
                </a:solidFill>
                <a:effectLst/>
                <a:latin typeface="+mn-lt"/>
                <a:ea typeface="+mn-ea"/>
                <a:cs typeface="+mn-cs"/>
              </a:rPr>
            </a:br>
            <a:r>
              <a:rPr lang="es-ES_tradnl" sz="1200" kern="1200" baseline="0" dirty="0" smtClean="0">
                <a:solidFill>
                  <a:schemeClr val="tx1"/>
                </a:solidFill>
                <a:effectLst/>
                <a:latin typeface="+mn-lt"/>
                <a:ea typeface="+mn-ea"/>
                <a:cs typeface="+mn-cs"/>
              </a:rPr>
              <a:t>Para 2: </a:t>
            </a:r>
            <a:r>
              <a:rPr lang="es-ES_tradnl" sz="1200" kern="1200" baseline="0" dirty="0" err="1" smtClean="0">
                <a:solidFill>
                  <a:schemeClr val="tx1"/>
                </a:solidFill>
                <a:effectLst/>
                <a:latin typeface="+mn-lt"/>
                <a:ea typeface="+mn-ea"/>
                <a:cs typeface="+mn-cs"/>
              </a:rPr>
              <a:t>significance</a:t>
            </a:r>
            <a:r>
              <a:rPr lang="es-ES_tradnl" sz="1200" kern="1200" baseline="0" dirty="0" smtClean="0">
                <a:solidFill>
                  <a:schemeClr val="tx1"/>
                </a:solidFill>
                <a:effectLst/>
                <a:latin typeface="+mn-lt"/>
                <a:ea typeface="+mn-ea"/>
                <a:cs typeface="+mn-cs"/>
              </a:rPr>
              <a:t/>
            </a:r>
            <a:br>
              <a:rPr lang="es-ES_tradnl" sz="1200" kern="1200" baseline="0" dirty="0" smtClean="0">
                <a:solidFill>
                  <a:schemeClr val="tx1"/>
                </a:solidFill>
                <a:effectLst/>
                <a:latin typeface="+mn-lt"/>
                <a:ea typeface="+mn-ea"/>
                <a:cs typeface="+mn-cs"/>
              </a:rPr>
            </a:br>
            <a:r>
              <a:rPr lang="es-ES_tradnl" sz="1200" kern="1200" baseline="0" dirty="0" smtClean="0">
                <a:solidFill>
                  <a:schemeClr val="tx1"/>
                </a:solidFill>
                <a:effectLst/>
                <a:latin typeface="+mn-lt"/>
                <a:ea typeface="+mn-ea"/>
                <a:cs typeface="+mn-cs"/>
              </a:rPr>
              <a:t>Para 3: particular </a:t>
            </a:r>
            <a:r>
              <a:rPr lang="es-ES_tradnl" sz="1200" kern="1200" baseline="0" dirty="0" err="1" smtClean="0">
                <a:solidFill>
                  <a:schemeClr val="tx1"/>
                </a:solidFill>
                <a:effectLst/>
                <a:latin typeface="+mn-lt"/>
                <a:ea typeface="+mn-ea"/>
                <a:cs typeface="+mn-cs"/>
              </a:rPr>
              <a:t>devices</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used</a:t>
            </a:r>
            <a:r>
              <a:rPr lang="es-ES_tradnl" sz="1200" kern="1200" baseline="0" dirty="0" smtClean="0">
                <a:solidFill>
                  <a:schemeClr val="tx1"/>
                </a:solidFill>
                <a:effectLst/>
                <a:latin typeface="+mn-lt"/>
                <a:ea typeface="+mn-ea"/>
                <a:cs typeface="+mn-cs"/>
              </a:rPr>
              <a:t> + </a:t>
            </a:r>
            <a:r>
              <a:rPr lang="es-ES_tradnl" sz="1200" kern="1200" baseline="0" dirty="0" err="1" smtClean="0">
                <a:solidFill>
                  <a:schemeClr val="tx1"/>
                </a:solidFill>
                <a:effectLst/>
                <a:latin typeface="+mn-lt"/>
                <a:ea typeface="+mn-ea"/>
                <a:cs typeface="+mn-cs"/>
              </a:rPr>
              <a:t>examples</a:t>
            </a:r>
            <a:r>
              <a:rPr lang="es-ES_tradnl" sz="1200" kern="1200" baseline="0" dirty="0" smtClean="0">
                <a:solidFill>
                  <a:schemeClr val="tx1"/>
                </a:solidFill>
                <a:effectLst/>
                <a:latin typeface="+mn-lt"/>
                <a:ea typeface="+mn-ea"/>
                <a:cs typeface="+mn-cs"/>
              </a:rPr>
              <a:t/>
            </a:r>
            <a:br>
              <a:rPr lang="es-ES_tradnl" sz="1200" kern="1200" baseline="0" dirty="0" smtClean="0">
                <a:solidFill>
                  <a:schemeClr val="tx1"/>
                </a:solidFill>
                <a:effectLst/>
                <a:latin typeface="+mn-lt"/>
                <a:ea typeface="+mn-ea"/>
                <a:cs typeface="+mn-cs"/>
              </a:rPr>
            </a:br>
            <a:r>
              <a:rPr lang="es-ES_tradnl" sz="1200" kern="1200" baseline="0" dirty="0" smtClean="0">
                <a:solidFill>
                  <a:schemeClr val="tx1"/>
                </a:solidFill>
                <a:effectLst/>
                <a:latin typeface="+mn-lt"/>
                <a:ea typeface="+mn-ea"/>
                <a:cs typeface="+mn-cs"/>
              </a:rPr>
              <a:t>Para 4: </a:t>
            </a:r>
            <a:r>
              <a:rPr lang="es-ES_tradnl" sz="1200" kern="1200" baseline="0" dirty="0" err="1" smtClean="0">
                <a:solidFill>
                  <a:schemeClr val="tx1"/>
                </a:solidFill>
                <a:effectLst/>
                <a:latin typeface="+mn-lt"/>
                <a:ea typeface="+mn-ea"/>
                <a:cs typeface="+mn-cs"/>
              </a:rPr>
              <a:t>opinion</a:t>
            </a:r>
            <a:r>
              <a:rPr lang="es-ES_tradnl" sz="1200" kern="1200" baseline="0" dirty="0" smtClean="0">
                <a:solidFill>
                  <a:schemeClr val="tx1"/>
                </a:solidFill>
                <a:effectLst/>
                <a:latin typeface="+mn-lt"/>
                <a:ea typeface="+mn-ea"/>
                <a:cs typeface="+mn-cs"/>
              </a:rPr>
              <a:t> as </a:t>
            </a:r>
            <a:r>
              <a:rPr lang="es-ES_tradnl" sz="1200" kern="1200" baseline="0" dirty="0" err="1" smtClean="0">
                <a:solidFill>
                  <a:schemeClr val="tx1"/>
                </a:solidFill>
                <a:effectLst/>
                <a:latin typeface="+mn-lt"/>
                <a:ea typeface="+mn-ea"/>
                <a:cs typeface="+mn-cs"/>
              </a:rPr>
              <a:t>to</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how</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effective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this</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was</a:t>
            </a:r>
            <a:r>
              <a:rPr lang="es-ES_tradnl" sz="1200" kern="1200" baseline="0" dirty="0" smtClean="0">
                <a:solidFill>
                  <a:schemeClr val="tx1"/>
                </a:solidFill>
                <a:effectLst/>
                <a:latin typeface="+mn-lt"/>
                <a:ea typeface="+mn-ea"/>
                <a:cs typeface="+mn-cs"/>
              </a:rPr>
              <a:t/>
            </a:r>
            <a:br>
              <a:rPr lang="es-ES_tradnl" sz="1200" kern="1200" baseline="0" dirty="0" smtClean="0">
                <a:solidFill>
                  <a:schemeClr val="tx1"/>
                </a:solidFill>
                <a:effectLst/>
                <a:latin typeface="+mn-lt"/>
                <a:ea typeface="+mn-ea"/>
                <a:cs typeface="+mn-cs"/>
              </a:rPr>
            </a:br>
            <a:r>
              <a:rPr lang="es-ES_tradnl" sz="1200" kern="1200" baseline="0" dirty="0" smtClean="0">
                <a:solidFill>
                  <a:schemeClr val="tx1"/>
                </a:solidFill>
                <a:effectLst/>
                <a:latin typeface="+mn-lt"/>
                <a:ea typeface="+mn-ea"/>
                <a:cs typeface="+mn-cs"/>
              </a:rPr>
              <a:t/>
            </a:r>
            <a:br>
              <a:rPr lang="es-ES_tradnl" sz="1200" kern="1200" baseline="0" dirty="0" smtClean="0">
                <a:solidFill>
                  <a:schemeClr val="tx1"/>
                </a:solidFill>
                <a:effectLst/>
                <a:latin typeface="+mn-lt"/>
                <a:ea typeface="+mn-ea"/>
                <a:cs typeface="+mn-cs"/>
              </a:rPr>
            </a:br>
            <a:r>
              <a:rPr lang="es-ES_tradnl" sz="1200" kern="1200" baseline="0" dirty="0" err="1" smtClean="0">
                <a:solidFill>
                  <a:schemeClr val="tx1"/>
                </a:solidFill>
                <a:effectLst/>
                <a:latin typeface="+mn-lt"/>
                <a:ea typeface="+mn-ea"/>
                <a:cs typeface="+mn-cs"/>
              </a:rPr>
              <a:t>Conclusion</a:t>
            </a:r>
            <a:r>
              <a:rPr lang="es-ES_tradnl" sz="1200" kern="1200" baseline="0" dirty="0" smtClean="0">
                <a:solidFill>
                  <a:schemeClr val="tx1"/>
                </a:solidFill>
                <a:effectLst/>
                <a:latin typeface="+mn-lt"/>
                <a:ea typeface="+mn-ea"/>
                <a:cs typeface="+mn-cs"/>
              </a:rPr>
              <a:t>: In </a:t>
            </a:r>
            <a:r>
              <a:rPr lang="es-ES_tradnl" sz="1200" kern="1200" baseline="0" dirty="0" err="1" smtClean="0">
                <a:solidFill>
                  <a:schemeClr val="tx1"/>
                </a:solidFill>
                <a:effectLst/>
                <a:latin typeface="+mn-lt"/>
                <a:ea typeface="+mn-ea"/>
                <a:cs typeface="+mn-cs"/>
              </a:rPr>
              <a:t>classical</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tragedy</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there</a:t>
            </a:r>
            <a:r>
              <a:rPr lang="es-ES_tradnl" sz="1200" kern="1200" baseline="0" dirty="0" smtClean="0">
                <a:solidFill>
                  <a:schemeClr val="tx1"/>
                </a:solidFill>
                <a:effectLst/>
                <a:latin typeface="+mn-lt"/>
                <a:ea typeface="+mn-ea"/>
                <a:cs typeface="+mn-cs"/>
              </a:rPr>
              <a:t> are </a:t>
            </a:r>
            <a:r>
              <a:rPr lang="es-ES_tradnl" sz="1200" kern="1200" baseline="0" dirty="0" err="1" smtClean="0">
                <a:solidFill>
                  <a:schemeClr val="tx1"/>
                </a:solidFill>
                <a:effectLst/>
                <a:latin typeface="+mn-lt"/>
                <a:ea typeface="+mn-ea"/>
                <a:cs typeface="+mn-cs"/>
              </a:rPr>
              <a:t>very</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few</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characters</a:t>
            </a:r>
            <a:r>
              <a:rPr lang="es-ES_tradnl" sz="1200" kern="1200" baseline="0" dirty="0" smtClean="0">
                <a:solidFill>
                  <a:schemeClr val="tx1"/>
                </a:solidFill>
                <a:effectLst/>
                <a:latin typeface="+mn-lt"/>
                <a:ea typeface="+mn-ea"/>
                <a:cs typeface="+mn-cs"/>
              </a:rPr>
              <a:t> and </a:t>
            </a:r>
            <a:r>
              <a:rPr lang="es-ES_tradnl" sz="1200" kern="1200" baseline="0" dirty="0" err="1" smtClean="0">
                <a:solidFill>
                  <a:schemeClr val="tx1"/>
                </a:solidFill>
                <a:effectLst/>
                <a:latin typeface="+mn-lt"/>
                <a:ea typeface="+mn-ea"/>
                <a:cs typeface="+mn-cs"/>
              </a:rPr>
              <a:t>their</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importance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lies</a:t>
            </a:r>
            <a:r>
              <a:rPr lang="es-ES_tradnl" sz="1200" kern="1200" baseline="0" dirty="0" smtClean="0">
                <a:solidFill>
                  <a:schemeClr val="tx1"/>
                </a:solidFill>
                <a:effectLst/>
                <a:latin typeface="+mn-lt"/>
                <a:ea typeface="+mn-ea"/>
                <a:cs typeface="+mn-cs"/>
              </a:rPr>
              <a:t> in </a:t>
            </a:r>
            <a:r>
              <a:rPr lang="es-ES_tradnl" sz="1200" kern="1200" baseline="0" dirty="0" err="1" smtClean="0">
                <a:solidFill>
                  <a:schemeClr val="tx1"/>
                </a:solidFill>
                <a:effectLst/>
                <a:latin typeface="+mn-lt"/>
                <a:ea typeface="+mn-ea"/>
                <a:cs typeface="+mn-cs"/>
              </a:rPr>
              <a:t>the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contribution</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they</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make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to</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dramatic</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progression</a:t>
            </a:r>
            <a:r>
              <a:rPr lang="es-ES_tradnl" sz="1200" kern="1200" baseline="0" dirty="0" smtClean="0">
                <a:solidFill>
                  <a:schemeClr val="tx1"/>
                </a:solidFill>
                <a:effectLst/>
                <a:latin typeface="+mn-lt"/>
                <a:ea typeface="+mn-ea"/>
                <a:cs typeface="+mn-cs"/>
              </a:rPr>
              <a:t> of </a:t>
            </a:r>
            <a:r>
              <a:rPr lang="es-ES_tradnl" sz="1200" kern="1200" baseline="0" dirty="0" err="1" smtClean="0">
                <a:solidFill>
                  <a:schemeClr val="tx1"/>
                </a:solidFill>
                <a:effectLst/>
                <a:latin typeface="+mn-lt"/>
                <a:ea typeface="+mn-ea"/>
                <a:cs typeface="+mn-cs"/>
              </a:rPr>
              <a:t>the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tragedy</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This</a:t>
            </a:r>
            <a:r>
              <a:rPr lang="es-ES_tradnl" sz="1200" kern="1200" baseline="0" dirty="0" smtClean="0">
                <a:solidFill>
                  <a:schemeClr val="tx1"/>
                </a:solidFill>
                <a:effectLst/>
                <a:latin typeface="+mn-lt"/>
                <a:ea typeface="+mn-ea"/>
                <a:cs typeface="+mn-cs"/>
              </a:rPr>
              <a:t> particular </a:t>
            </a:r>
            <a:r>
              <a:rPr lang="es-ES_tradnl" sz="1200" kern="1200" baseline="0" dirty="0" err="1" smtClean="0">
                <a:solidFill>
                  <a:schemeClr val="tx1"/>
                </a:solidFill>
                <a:effectLst/>
                <a:latin typeface="+mn-lt"/>
                <a:ea typeface="+mn-ea"/>
                <a:cs typeface="+mn-cs"/>
              </a:rPr>
              <a:t>character</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was</a:t>
            </a:r>
            <a:r>
              <a:rPr lang="es-ES_tradnl" sz="1200" kern="1200" baseline="0" dirty="0" smtClean="0">
                <a:solidFill>
                  <a:schemeClr val="tx1"/>
                </a:solidFill>
                <a:effectLst/>
                <a:latin typeface="+mn-lt"/>
                <a:ea typeface="+mn-ea"/>
                <a:cs typeface="+mn-cs"/>
              </a:rPr>
              <a:t>….</a:t>
            </a:r>
            <a:r>
              <a:rPr lang="es-ES_tradnl" sz="1200" kern="1200" baseline="0" dirty="0" err="1" smtClean="0">
                <a:solidFill>
                  <a:schemeClr val="tx1"/>
                </a:solidFill>
                <a:effectLst/>
                <a:latin typeface="+mn-lt"/>
                <a:ea typeface="+mn-ea"/>
                <a:cs typeface="+mn-cs"/>
              </a:rPr>
              <a:t>Other</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characters</a:t>
            </a:r>
            <a:r>
              <a:rPr lang="es-ES_tradnl" sz="1200" kern="1200" baseline="0" dirty="0" smtClean="0">
                <a:solidFill>
                  <a:schemeClr val="tx1"/>
                </a:solidFill>
                <a:effectLst/>
                <a:latin typeface="+mn-lt"/>
                <a:ea typeface="+mn-ea"/>
                <a:cs typeface="+mn-cs"/>
              </a:rPr>
              <a:t> are, in </a:t>
            </a:r>
            <a:r>
              <a:rPr lang="es-ES_tradnl" sz="1200" kern="1200" baseline="0" dirty="0" err="1" smtClean="0">
                <a:solidFill>
                  <a:schemeClr val="tx1"/>
                </a:solidFill>
                <a:effectLst/>
                <a:latin typeface="+mn-lt"/>
                <a:ea typeface="+mn-ea"/>
                <a:cs typeface="+mn-cs"/>
              </a:rPr>
              <a:t>your</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opinion</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just</a:t>
            </a:r>
            <a:r>
              <a:rPr lang="es-ES_tradnl" sz="1200" kern="1200" baseline="0" dirty="0" smtClean="0">
                <a:solidFill>
                  <a:schemeClr val="tx1"/>
                </a:solidFill>
                <a:effectLst/>
                <a:latin typeface="+mn-lt"/>
                <a:ea typeface="+mn-ea"/>
                <a:cs typeface="+mn-cs"/>
              </a:rPr>
              <a:t> as </a:t>
            </a:r>
            <a:r>
              <a:rPr lang="es-ES_tradnl" sz="1200" kern="1200" baseline="0" dirty="0" err="1" smtClean="0">
                <a:solidFill>
                  <a:schemeClr val="tx1"/>
                </a:solidFill>
                <a:effectLst/>
                <a:latin typeface="+mn-lt"/>
                <a:ea typeface="+mn-ea"/>
                <a:cs typeface="+mn-cs"/>
              </a:rPr>
              <a:t>effectively</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portrayed</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or</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not</a:t>
            </a:r>
            <a:r>
              <a:rPr lang="es-ES_tradnl" sz="1200" kern="1200" baseline="0" dirty="0" smtClean="0">
                <a:solidFill>
                  <a:schemeClr val="tx1"/>
                </a:solidFill>
                <a:effectLst/>
                <a:latin typeface="+mn-lt"/>
                <a:ea typeface="+mn-ea"/>
                <a:cs typeface="+mn-cs"/>
              </a:rPr>
              <a:t>) and </a:t>
            </a:r>
            <a:r>
              <a:rPr lang="es-ES_tradnl" sz="1200" kern="1200" baseline="0" dirty="0" err="1" smtClean="0">
                <a:solidFill>
                  <a:schemeClr val="tx1"/>
                </a:solidFill>
                <a:effectLst/>
                <a:latin typeface="+mn-lt"/>
                <a:ea typeface="+mn-ea"/>
                <a:cs typeface="+mn-cs"/>
              </a:rPr>
              <a:t>why</a:t>
            </a:r>
            <a:r>
              <a:rPr lang="es-ES_tradnl" sz="1200" kern="1200" baseline="0" dirty="0" smtClean="0">
                <a:solidFill>
                  <a:schemeClr val="tx1"/>
                </a:solidFill>
                <a:effectLst/>
                <a:latin typeface="+mn-lt"/>
                <a:ea typeface="+mn-ea"/>
                <a:cs typeface="+mn-cs"/>
              </a:rPr>
              <a:t>…</a:t>
            </a:r>
          </a:p>
          <a:p>
            <a:endParaRPr lang="es-ES_tradnl" sz="1200" kern="1200" baseline="0" dirty="0" smtClean="0">
              <a:solidFill>
                <a:schemeClr val="tx1"/>
              </a:solidFill>
              <a:effectLst/>
              <a:latin typeface="+mn-lt"/>
              <a:ea typeface="+mn-ea"/>
              <a:cs typeface="+mn-cs"/>
            </a:endParaRPr>
          </a:p>
          <a:p>
            <a:r>
              <a:rPr lang="es-ES_tradnl" sz="1200" kern="1200" baseline="0" dirty="0" smtClean="0">
                <a:solidFill>
                  <a:schemeClr val="tx1"/>
                </a:solidFill>
                <a:effectLst/>
                <a:latin typeface="+mn-lt"/>
                <a:ea typeface="+mn-ea"/>
                <a:cs typeface="+mn-cs"/>
              </a:rPr>
              <a:t>http://www.einadescola.com/einadescola/euskadi/descargas/guiadidactica/Bodas_exp.pdf – </a:t>
            </a:r>
            <a:r>
              <a:rPr lang="es-ES_tradnl" sz="1200" kern="1200" baseline="0" dirty="0" err="1" smtClean="0">
                <a:solidFill>
                  <a:schemeClr val="tx1"/>
                </a:solidFill>
                <a:effectLst/>
                <a:latin typeface="+mn-lt"/>
                <a:ea typeface="+mn-ea"/>
                <a:cs typeface="+mn-cs"/>
              </a:rPr>
              <a:t>these</a:t>
            </a:r>
            <a:r>
              <a:rPr lang="es-ES_tradnl" sz="1200" kern="1200" baseline="0" dirty="0" smtClean="0">
                <a:solidFill>
                  <a:schemeClr val="tx1"/>
                </a:solidFill>
                <a:effectLst/>
                <a:latin typeface="+mn-lt"/>
                <a:ea typeface="+mn-ea"/>
                <a:cs typeface="+mn-cs"/>
              </a:rPr>
              <a:t> notes </a:t>
            </a:r>
            <a:r>
              <a:rPr lang="es-ES_tradnl" sz="1200" kern="1200" baseline="0" dirty="0" err="1" smtClean="0">
                <a:solidFill>
                  <a:schemeClr val="tx1"/>
                </a:solidFill>
                <a:effectLst/>
                <a:latin typeface="+mn-lt"/>
                <a:ea typeface="+mn-ea"/>
                <a:cs typeface="+mn-cs"/>
              </a:rPr>
              <a:t>on</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the</a:t>
            </a:r>
            <a:r>
              <a:rPr lang="es-ES_tradnl" sz="1200" kern="1200" baseline="0" dirty="0" smtClean="0">
                <a:solidFill>
                  <a:schemeClr val="tx1"/>
                </a:solidFill>
                <a:effectLst/>
                <a:latin typeface="+mn-lt"/>
                <a:ea typeface="+mn-ea"/>
                <a:cs typeface="+mn-cs"/>
              </a:rPr>
              <a:t> 4 </a:t>
            </a:r>
            <a:r>
              <a:rPr lang="es-ES_tradnl" sz="1200" kern="1200" baseline="0" dirty="0" err="1" smtClean="0">
                <a:solidFill>
                  <a:schemeClr val="tx1"/>
                </a:solidFill>
                <a:effectLst/>
                <a:latin typeface="+mn-lt"/>
                <a:ea typeface="+mn-ea"/>
                <a:cs typeface="+mn-cs"/>
              </a:rPr>
              <a:t>characters</a:t>
            </a:r>
            <a:endParaRPr lang="es-ES_tradnl" sz="1200" kern="1200" baseline="0" dirty="0" smtClean="0">
              <a:solidFill>
                <a:schemeClr val="tx1"/>
              </a:solidFill>
              <a:effectLst/>
              <a:latin typeface="+mn-lt"/>
              <a:ea typeface="+mn-ea"/>
              <a:cs typeface="+mn-cs"/>
            </a:endParaRPr>
          </a:p>
          <a:p>
            <a:r>
              <a:rPr lang="es-ES" sz="1200" b="1" kern="1200" baseline="0" dirty="0" smtClean="0">
                <a:solidFill>
                  <a:schemeClr val="tx1"/>
                </a:solidFill>
                <a:effectLst/>
                <a:latin typeface="+mn-lt"/>
                <a:ea typeface="+mn-ea"/>
                <a:cs typeface="+mn-cs"/>
              </a:rPr>
              <a:t>la Madre </a:t>
            </a:r>
            <a:r>
              <a:rPr lang="es-ES" sz="1200" kern="1200" baseline="0" dirty="0" smtClean="0">
                <a:solidFill>
                  <a:schemeClr val="tx1"/>
                </a:solidFill>
                <a:effectLst/>
                <a:latin typeface="+mn-lt"/>
                <a:ea typeface="+mn-ea"/>
                <a:cs typeface="+mn-cs"/>
              </a:rPr>
              <a:t>- Fortaleza y constancia, fuerte unión con la tierra, ligada emocionalmente con sus</a:t>
            </a:r>
          </a:p>
          <a:p>
            <a:r>
              <a:rPr lang="es-ES" sz="1200" kern="1200" baseline="0" dirty="0" smtClean="0">
                <a:solidFill>
                  <a:schemeClr val="tx1"/>
                </a:solidFill>
                <a:effectLst/>
                <a:latin typeface="+mn-lt"/>
                <a:ea typeface="+mn-ea"/>
                <a:cs typeface="+mn-cs"/>
              </a:rPr>
              <a:t>muertos, odia a los que los mataron, muestra amor y ternura hacia otro personaje</a:t>
            </a:r>
          </a:p>
          <a:p>
            <a:r>
              <a:rPr lang="es-ES" sz="1200" kern="1200" baseline="0" dirty="0" smtClean="0">
                <a:solidFill>
                  <a:schemeClr val="tx1"/>
                </a:solidFill>
                <a:effectLst/>
                <a:latin typeface="+mn-lt"/>
                <a:ea typeface="+mn-ea"/>
                <a:cs typeface="+mn-cs"/>
              </a:rPr>
              <a:t>principal y desea la descendencia en su familia, exige venganza y </a:t>
            </a:r>
            <a:r>
              <a:rPr lang="es-ES" sz="1200" kern="1200" baseline="0" dirty="0" err="1" smtClean="0">
                <a:solidFill>
                  <a:schemeClr val="tx1"/>
                </a:solidFill>
                <a:effectLst/>
                <a:latin typeface="+mn-lt"/>
                <a:ea typeface="+mn-ea"/>
                <a:cs typeface="+mn-cs"/>
              </a:rPr>
              <a:t>defi</a:t>
            </a:r>
            <a:r>
              <a:rPr lang="es-ES" sz="1200" kern="1200" baseline="0" dirty="0" smtClean="0">
                <a:solidFill>
                  <a:schemeClr val="tx1"/>
                </a:solidFill>
                <a:effectLst/>
                <a:latin typeface="+mn-lt"/>
                <a:ea typeface="+mn-ea"/>
                <a:cs typeface="+mn-cs"/>
              </a:rPr>
              <a:t> ende el</a:t>
            </a:r>
          </a:p>
          <a:p>
            <a:r>
              <a:rPr lang="es-ES" sz="1200" kern="1200" baseline="0" dirty="0" smtClean="0">
                <a:solidFill>
                  <a:schemeClr val="tx1"/>
                </a:solidFill>
                <a:effectLst/>
                <a:latin typeface="+mn-lt"/>
                <a:ea typeface="+mn-ea"/>
                <a:cs typeface="+mn-cs"/>
              </a:rPr>
              <a:t>honor.</a:t>
            </a:r>
          </a:p>
          <a:p>
            <a:r>
              <a:rPr lang="es-ES" sz="1200" b="1" kern="1200" baseline="0" dirty="0" smtClean="0">
                <a:solidFill>
                  <a:schemeClr val="tx1"/>
                </a:solidFill>
                <a:effectLst/>
                <a:latin typeface="+mn-lt"/>
                <a:ea typeface="+mn-ea"/>
                <a:cs typeface="+mn-cs"/>
              </a:rPr>
              <a:t>Leonardo</a:t>
            </a:r>
            <a:r>
              <a:rPr lang="es-ES" sz="1200" kern="1200" baseline="0" dirty="0" smtClean="0">
                <a:solidFill>
                  <a:schemeClr val="tx1"/>
                </a:solidFill>
                <a:effectLst/>
                <a:latin typeface="+mn-lt"/>
                <a:ea typeface="+mn-ea"/>
                <a:cs typeface="+mn-cs"/>
              </a:rPr>
              <a:t> - Vive atormentado y en contradicción consigo mismo, se siente incómodo en su</a:t>
            </a:r>
          </a:p>
          <a:p>
            <a:r>
              <a:rPr lang="es-ES" sz="1200" kern="1200" baseline="0" dirty="0" smtClean="0">
                <a:solidFill>
                  <a:schemeClr val="tx1"/>
                </a:solidFill>
                <a:effectLst/>
                <a:latin typeface="+mn-lt"/>
                <a:ea typeface="+mn-ea"/>
                <a:cs typeface="+mn-cs"/>
              </a:rPr>
              <a:t>hogar, violento, su pasión y la fatalidad o la fuerza del destino le llevan a la destrucción.</a:t>
            </a:r>
          </a:p>
          <a:p>
            <a:r>
              <a:rPr lang="es-ES" sz="1200" b="1" kern="1200" baseline="0" dirty="0" smtClean="0">
                <a:solidFill>
                  <a:schemeClr val="tx1"/>
                </a:solidFill>
                <a:effectLst/>
                <a:latin typeface="+mn-lt"/>
                <a:ea typeface="+mn-ea"/>
                <a:cs typeface="+mn-cs"/>
              </a:rPr>
              <a:t>la Novia </a:t>
            </a:r>
            <a:r>
              <a:rPr lang="es-ES" sz="1200" kern="1200" baseline="0" dirty="0" smtClean="0">
                <a:solidFill>
                  <a:schemeClr val="tx1"/>
                </a:solidFill>
                <a:effectLst/>
                <a:latin typeface="+mn-lt"/>
                <a:ea typeface="+mn-ea"/>
                <a:cs typeface="+mn-cs"/>
              </a:rPr>
              <a:t>- Desea cumplir con las normas sociales y la tradición, pero vive en </a:t>
            </a:r>
            <a:r>
              <a:rPr lang="es-ES" sz="1200" kern="1200" baseline="0" dirty="0" err="1" smtClean="0">
                <a:solidFill>
                  <a:schemeClr val="tx1"/>
                </a:solidFill>
                <a:effectLst/>
                <a:latin typeface="+mn-lt"/>
                <a:ea typeface="+mn-ea"/>
                <a:cs typeface="+mn-cs"/>
              </a:rPr>
              <a:t>confl</a:t>
            </a:r>
            <a:r>
              <a:rPr lang="es-ES" sz="1200" kern="1200" baseline="0" dirty="0" smtClean="0">
                <a:solidFill>
                  <a:schemeClr val="tx1"/>
                </a:solidFill>
                <a:effectLst/>
                <a:latin typeface="+mn-lt"/>
                <a:ea typeface="+mn-ea"/>
                <a:cs typeface="+mn-cs"/>
              </a:rPr>
              <a:t> </a:t>
            </a:r>
            <a:r>
              <a:rPr lang="es-ES" sz="1200" kern="1200" baseline="0" dirty="0" err="1" smtClean="0">
                <a:solidFill>
                  <a:schemeClr val="tx1"/>
                </a:solidFill>
                <a:effectLst/>
                <a:latin typeface="+mn-lt"/>
                <a:ea typeface="+mn-ea"/>
                <a:cs typeface="+mn-cs"/>
              </a:rPr>
              <a:t>icto</a:t>
            </a:r>
            <a:r>
              <a:rPr lang="es-ES" sz="1200" kern="1200" baseline="0" dirty="0" smtClean="0">
                <a:solidFill>
                  <a:schemeClr val="tx1"/>
                </a:solidFill>
                <a:effectLst/>
                <a:latin typeface="+mn-lt"/>
                <a:ea typeface="+mn-ea"/>
                <a:cs typeface="+mn-cs"/>
              </a:rPr>
              <a:t> consigo</a:t>
            </a:r>
          </a:p>
          <a:p>
            <a:r>
              <a:rPr lang="es-ES" sz="1200" kern="1200" baseline="0" dirty="0" smtClean="0">
                <a:solidFill>
                  <a:schemeClr val="tx1"/>
                </a:solidFill>
                <a:effectLst/>
                <a:latin typeface="+mn-lt"/>
                <a:ea typeface="+mn-ea"/>
                <a:cs typeface="+mn-cs"/>
              </a:rPr>
              <a:t>misma porque la domina la pasión a la cual acaba por sucumbir y esto la lleva a</a:t>
            </a:r>
          </a:p>
          <a:p>
            <a:r>
              <a:rPr lang="es-ES" sz="1200" kern="1200" baseline="0" dirty="0" smtClean="0">
                <a:solidFill>
                  <a:schemeClr val="tx1"/>
                </a:solidFill>
                <a:effectLst/>
                <a:latin typeface="+mn-lt"/>
                <a:ea typeface="+mn-ea"/>
                <a:cs typeface="+mn-cs"/>
              </a:rPr>
              <a:t>su destrucción. </a:t>
            </a:r>
            <a:r>
              <a:rPr lang="es-ES" dirty="0" smtClean="0"/>
              <a:t>En las tragedias rurales de Lorca (que incluyen</a:t>
            </a:r>
            <a:r>
              <a:rPr lang="es-ES" baseline="0" dirty="0" smtClean="0"/>
              <a:t> también Yerma y la Casa de </a:t>
            </a:r>
            <a:r>
              <a:rPr lang="es-ES" baseline="0" dirty="0" err="1" smtClean="0"/>
              <a:t>Bernada</a:t>
            </a:r>
            <a:r>
              <a:rPr lang="es-ES" baseline="0" smtClean="0"/>
              <a:t> Alba) </a:t>
            </a:r>
            <a:r>
              <a:rPr lang="es-ES" smtClean="0"/>
              <a:t>la </a:t>
            </a:r>
            <a:r>
              <a:rPr lang="es-ES" dirty="0" smtClean="0"/>
              <a:t>mujer juega un papel protagonista o principal y casi siempre aparece como un personaje</a:t>
            </a:r>
          </a:p>
          <a:p>
            <a:r>
              <a:rPr lang="es-ES" dirty="0" smtClean="0"/>
              <a:t>víctima de la sociedad. </a:t>
            </a:r>
            <a:endParaRPr lang="es-ES" sz="1200" kern="1200" baseline="0" dirty="0" smtClean="0">
              <a:solidFill>
                <a:schemeClr val="tx1"/>
              </a:solidFill>
              <a:effectLst/>
              <a:latin typeface="+mn-lt"/>
              <a:ea typeface="+mn-ea"/>
              <a:cs typeface="+mn-cs"/>
            </a:endParaRPr>
          </a:p>
          <a:p>
            <a:r>
              <a:rPr lang="es-ES" sz="1200" b="1" kern="1200" baseline="0" dirty="0" smtClean="0">
                <a:solidFill>
                  <a:schemeClr val="tx1"/>
                </a:solidFill>
                <a:effectLst/>
                <a:latin typeface="+mn-lt"/>
                <a:ea typeface="+mn-ea"/>
                <a:cs typeface="+mn-cs"/>
              </a:rPr>
              <a:t>El Novio </a:t>
            </a:r>
            <a:r>
              <a:rPr lang="es-ES" sz="1200" kern="1200" baseline="0" dirty="0" smtClean="0">
                <a:solidFill>
                  <a:schemeClr val="tx1"/>
                </a:solidFill>
                <a:effectLst/>
                <a:latin typeface="+mn-lt"/>
                <a:ea typeface="+mn-ea"/>
                <a:cs typeface="+mn-cs"/>
              </a:rPr>
              <a:t>- Honesto, responsable, trabajador pero debe (y al final quiere) vengar su honor y esto le lleva a un</a:t>
            </a:r>
          </a:p>
          <a:p>
            <a:r>
              <a:rPr lang="es-ES" sz="1200" kern="1200" baseline="0" dirty="0" smtClean="0">
                <a:solidFill>
                  <a:schemeClr val="tx1"/>
                </a:solidFill>
                <a:effectLst/>
                <a:latin typeface="+mn-lt"/>
                <a:ea typeface="+mn-ea"/>
                <a:cs typeface="+mn-cs"/>
              </a:rPr>
              <a:t>destino fatal.</a:t>
            </a:r>
            <a:r>
              <a:rPr lang="es-ES_tradnl" sz="1200" kern="1200" baseline="0" dirty="0" smtClean="0">
                <a:solidFill>
                  <a:schemeClr val="tx1"/>
                </a:solidFill>
                <a:effectLst/>
                <a:latin typeface="+mn-lt"/>
                <a:ea typeface="+mn-ea"/>
                <a:cs typeface="+mn-cs"/>
              </a:rPr>
              <a:t/>
            </a:r>
            <a:br>
              <a:rPr lang="es-ES_tradnl" sz="1200" kern="1200" baseline="0" dirty="0" smtClean="0">
                <a:solidFill>
                  <a:schemeClr val="tx1"/>
                </a:solidFill>
                <a:effectLst/>
                <a:latin typeface="+mn-lt"/>
                <a:ea typeface="+mn-ea"/>
                <a:cs typeface="+mn-cs"/>
              </a:rPr>
            </a:br>
            <a:r>
              <a:rPr lang="es-ES_tradnl" sz="1200" kern="1200" baseline="0" dirty="0" smtClean="0">
                <a:solidFill>
                  <a:schemeClr val="tx1"/>
                </a:solidFill>
                <a:effectLst/>
                <a:latin typeface="+mn-lt"/>
                <a:ea typeface="+mn-ea"/>
                <a:cs typeface="+mn-cs"/>
              </a:rPr>
              <a:t/>
            </a:r>
            <a:br>
              <a:rPr lang="es-ES_tradnl" sz="1200" kern="1200" baseline="0" dirty="0" smtClean="0">
                <a:solidFill>
                  <a:schemeClr val="tx1"/>
                </a:solidFill>
                <a:effectLst/>
                <a:latin typeface="+mn-lt"/>
                <a:ea typeface="+mn-ea"/>
                <a:cs typeface="+mn-cs"/>
              </a:rPr>
            </a:br>
            <a:r>
              <a:rPr lang="es-ES_tradnl" sz="1200" kern="1200" baseline="0" dirty="0" smtClean="0">
                <a:solidFill>
                  <a:schemeClr val="tx1"/>
                </a:solidFill>
                <a:effectLst/>
                <a:latin typeface="+mn-lt"/>
                <a:ea typeface="+mn-ea"/>
                <a:cs typeface="+mn-cs"/>
              </a:rPr>
              <a:t>Ask </a:t>
            </a:r>
            <a:r>
              <a:rPr lang="es-ES_tradnl" sz="1200" kern="1200" baseline="0" dirty="0" err="1" smtClean="0">
                <a:solidFill>
                  <a:schemeClr val="tx1"/>
                </a:solidFill>
                <a:effectLst/>
                <a:latin typeface="+mn-lt"/>
                <a:ea typeface="+mn-ea"/>
                <a:cs typeface="+mn-cs"/>
              </a:rPr>
              <a:t>students</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to</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find</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their</a:t>
            </a:r>
            <a:r>
              <a:rPr lang="es-ES_tradnl" sz="1200" kern="1200" baseline="0" dirty="0" smtClean="0">
                <a:solidFill>
                  <a:schemeClr val="tx1"/>
                </a:solidFill>
                <a:effectLst/>
                <a:latin typeface="+mn-lt"/>
                <a:ea typeface="+mn-ea"/>
                <a:cs typeface="+mn-cs"/>
              </a:rPr>
              <a:t> top 3 </a:t>
            </a:r>
            <a:r>
              <a:rPr lang="es-ES_tradnl" sz="1200" kern="1200" baseline="0" dirty="0" err="1" smtClean="0">
                <a:solidFill>
                  <a:schemeClr val="tx1"/>
                </a:solidFill>
                <a:effectLst/>
                <a:latin typeface="+mn-lt"/>
                <a:ea typeface="+mn-ea"/>
                <a:cs typeface="+mn-cs"/>
              </a:rPr>
              <a:t>quotes</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from</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book</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for</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each</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character</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that</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best</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evidence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these</a:t>
            </a:r>
            <a:r>
              <a:rPr lang="es-ES_tradnl" sz="1200" kern="1200" baseline="0" dirty="0" smtClean="0">
                <a:solidFill>
                  <a:schemeClr val="tx1"/>
                </a:solidFill>
                <a:effectLst/>
                <a:latin typeface="+mn-lt"/>
                <a:ea typeface="+mn-ea"/>
                <a:cs typeface="+mn-cs"/>
              </a:rPr>
              <a:t> </a:t>
            </a:r>
            <a:r>
              <a:rPr lang="es-ES_tradnl" sz="1200" kern="1200" baseline="0" dirty="0" err="1" smtClean="0">
                <a:solidFill>
                  <a:schemeClr val="tx1"/>
                </a:solidFill>
                <a:effectLst/>
                <a:latin typeface="+mn-lt"/>
                <a:ea typeface="+mn-ea"/>
                <a:cs typeface="+mn-cs"/>
              </a:rPr>
              <a:t>descriptions</a:t>
            </a:r>
            <a:r>
              <a:rPr lang="es-ES_tradnl" sz="1200" kern="1200" baseline="0" dirty="0" smtClean="0">
                <a:solidFill>
                  <a:schemeClr val="tx1"/>
                </a:solidFill>
                <a:effectLst/>
                <a:latin typeface="+mn-lt"/>
                <a:ea typeface="+mn-ea"/>
                <a:cs typeface="+mn-cs"/>
              </a:rPr>
              <a:t>.</a:t>
            </a:r>
            <a:r>
              <a:rPr lang="es-ES_tradnl" sz="1200" kern="1200" baseline="0" dirty="0" smtClean="0">
                <a:solidFill>
                  <a:schemeClr val="tx1"/>
                </a:solidFill>
                <a:effectLst/>
                <a:latin typeface="+mn-lt"/>
                <a:ea typeface="+mn-ea"/>
                <a:cs typeface="+mn-cs"/>
              </a:rPr>
              <a:t/>
            </a:r>
            <a:br>
              <a:rPr lang="es-ES_tradnl" sz="1200" kern="1200" baseline="0" dirty="0" smtClean="0">
                <a:solidFill>
                  <a:schemeClr val="tx1"/>
                </a:solidFill>
                <a:effectLst/>
                <a:latin typeface="+mn-lt"/>
                <a:ea typeface="+mn-ea"/>
                <a:cs typeface="+mn-cs"/>
              </a:rPr>
            </a:br>
            <a:endParaRPr lang="fr-FR" dirty="0"/>
          </a:p>
        </p:txBody>
      </p:sp>
      <p:sp>
        <p:nvSpPr>
          <p:cNvPr id="4" name="Slide Number Placeholder 3"/>
          <p:cNvSpPr>
            <a:spLocks noGrp="1"/>
          </p:cNvSpPr>
          <p:nvPr>
            <p:ph type="sldNum" sz="quarter" idx="10"/>
          </p:nvPr>
        </p:nvSpPr>
        <p:spPr/>
        <p:txBody>
          <a:bodyPr/>
          <a:lstStyle/>
          <a:p>
            <a:fld id="{FB125F82-5E8C-47A1-8509-D81F3ED0DE25}" type="slidenum">
              <a:rPr lang="fr-FR" smtClean="0"/>
              <a:t>17</a:t>
            </a:fld>
            <a:endParaRPr lang="fr-FR"/>
          </a:p>
        </p:txBody>
      </p:sp>
    </p:spTree>
    <p:extLst>
      <p:ext uri="{BB962C8B-B14F-4D97-AF65-F5344CB8AC3E}">
        <p14:creationId xmlns:p14="http://schemas.microsoft.com/office/powerpoint/2010/main" val="512734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Students to think first about the characters from these</a:t>
            </a:r>
            <a:r>
              <a:rPr lang="en-GB" baseline="0" dirty="0" smtClean="0"/>
              <a:t> two points of view and fill in the grid for themselves.</a:t>
            </a:r>
          </a:p>
          <a:p>
            <a:endParaRPr lang="en-GB" baseline="0" dirty="0" smtClean="0"/>
          </a:p>
          <a:p>
            <a:r>
              <a:rPr lang="en-GB" baseline="0" dirty="0" smtClean="0"/>
              <a:t>This idea from:</a:t>
            </a:r>
          </a:p>
          <a:p>
            <a:r>
              <a:rPr lang="fr-FR" dirty="0" smtClean="0"/>
              <a:t>http://www.einadescola.com/einadescola/euskadi/descargas/guiadidactica/Bodas_exp.pdf </a:t>
            </a:r>
          </a:p>
          <a:p>
            <a:endParaRPr lang="en-GB" dirty="0" smtClean="0"/>
          </a:p>
          <a:p>
            <a:endParaRPr lang="fr-FR" dirty="0"/>
          </a:p>
        </p:txBody>
      </p:sp>
      <p:sp>
        <p:nvSpPr>
          <p:cNvPr id="4" name="Slide Number Placeholder 3"/>
          <p:cNvSpPr>
            <a:spLocks noGrp="1"/>
          </p:cNvSpPr>
          <p:nvPr>
            <p:ph type="sldNum" sz="quarter" idx="10"/>
          </p:nvPr>
        </p:nvSpPr>
        <p:spPr/>
        <p:txBody>
          <a:bodyPr/>
          <a:lstStyle/>
          <a:p>
            <a:fld id="{FB125F82-5E8C-47A1-8509-D81F3ED0DE25}" type="slidenum">
              <a:rPr lang="fr-FR" smtClean="0"/>
              <a:t>2</a:t>
            </a:fld>
            <a:endParaRPr lang="fr-FR"/>
          </a:p>
        </p:txBody>
      </p:sp>
    </p:spTree>
    <p:extLst>
      <p:ext uri="{BB962C8B-B14F-4D97-AF65-F5344CB8AC3E}">
        <p14:creationId xmlns:p14="http://schemas.microsoft.com/office/powerpoint/2010/main" val="1049707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León = lion / </a:t>
            </a:r>
            <a:r>
              <a:rPr lang="en-GB" dirty="0" err="1" smtClean="0"/>
              <a:t>arder</a:t>
            </a:r>
            <a:r>
              <a:rPr lang="en-GB" dirty="0" smtClean="0"/>
              <a:t> = to burn</a:t>
            </a:r>
            <a:br>
              <a:rPr lang="en-GB" dirty="0" smtClean="0"/>
            </a:br>
            <a:r>
              <a:rPr lang="es-ES_tradnl" sz="1200" kern="1200" dirty="0" smtClean="0">
                <a:solidFill>
                  <a:schemeClr val="tx1"/>
                </a:solidFill>
                <a:effectLst/>
                <a:latin typeface="+mn-lt"/>
                <a:ea typeface="+mn-ea"/>
                <a:cs typeface="+mn-cs"/>
              </a:rPr>
              <a:t>Los personajes</a:t>
            </a:r>
            <a:br>
              <a:rPr lang="es-ES_tradnl" sz="1200" kern="1200" dirty="0" smtClean="0">
                <a:solidFill>
                  <a:schemeClr val="tx1"/>
                </a:solidFill>
                <a:effectLst/>
                <a:latin typeface="+mn-lt"/>
                <a:ea typeface="+mn-ea"/>
                <a:cs typeface="+mn-cs"/>
              </a:rPr>
            </a:br>
            <a:r>
              <a:rPr lang="es-ES_tradnl" sz="1200" kern="1200" dirty="0" smtClean="0">
                <a:solidFill>
                  <a:schemeClr val="tx1"/>
                </a:solidFill>
                <a:effectLst/>
                <a:latin typeface="+mn-lt"/>
                <a:ea typeface="+mn-ea"/>
                <a:cs typeface="+mn-cs"/>
              </a:rPr>
              <a:t>Bodas de Sangre es un drama de fuerzas y relaciones esenciales.  Los personajes de Bodas de Sangre no son realistas, sino subordinados a la progresión trágica.  Es decir, no se trata de caracteres plenamente desarrollados, sino de personajes que contribuyen a la estructura de la tragedia.  Se distinguen tres niveles: un núcleo central de acción, que consta de un triángulo amoroso;  un círculo de sufrimiento que lo rodea; y un ambiente dominante de la inevitabilidad del destino.  Los personajes se dejan analizar mejor por su función dramática y por lo que prestan a uno u otro de los tres niveles.</a:t>
            </a:r>
            <a:endParaRPr lang="fr-FR" sz="1200" kern="1200" dirty="0" smtClean="0">
              <a:solidFill>
                <a:schemeClr val="tx1"/>
              </a:solidFill>
              <a:effectLst/>
              <a:latin typeface="+mn-lt"/>
              <a:ea typeface="+mn-ea"/>
              <a:cs typeface="+mn-cs"/>
            </a:endParaRPr>
          </a:p>
          <a:p>
            <a:endParaRPr lang="fr-FR" dirty="0"/>
          </a:p>
        </p:txBody>
      </p:sp>
      <p:sp>
        <p:nvSpPr>
          <p:cNvPr id="4" name="Slide Number Placeholder 3"/>
          <p:cNvSpPr>
            <a:spLocks noGrp="1"/>
          </p:cNvSpPr>
          <p:nvPr>
            <p:ph type="sldNum" sz="quarter" idx="10"/>
          </p:nvPr>
        </p:nvSpPr>
        <p:spPr/>
        <p:txBody>
          <a:bodyPr/>
          <a:lstStyle/>
          <a:p>
            <a:fld id="{FB125F82-5E8C-47A1-8509-D81F3ED0DE25}" type="slidenum">
              <a:rPr lang="fr-FR" smtClean="0"/>
              <a:t>3</a:t>
            </a:fld>
            <a:endParaRPr lang="fr-FR"/>
          </a:p>
        </p:txBody>
      </p:sp>
    </p:spTree>
    <p:extLst>
      <p:ext uri="{BB962C8B-B14F-4D97-AF65-F5344CB8AC3E}">
        <p14:creationId xmlns:p14="http://schemas.microsoft.com/office/powerpoint/2010/main" val="3486294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Independent</a:t>
            </a:r>
            <a:r>
              <a:rPr lang="en-GB" baseline="0" dirty="0" smtClean="0"/>
              <a:t> / pair work </a:t>
            </a:r>
            <a:br>
              <a:rPr lang="en-GB" baseline="0" dirty="0" smtClean="0"/>
            </a:br>
            <a:r>
              <a:rPr lang="en-GB" baseline="0" dirty="0" smtClean="0"/>
              <a:t>This will help students to find their way around the text / familiarise themselves with it as well as help them to analyse the main characters.</a:t>
            </a:r>
            <a:endParaRPr lang="fr-FR" dirty="0"/>
          </a:p>
        </p:txBody>
      </p:sp>
      <p:sp>
        <p:nvSpPr>
          <p:cNvPr id="4" name="Slide Number Placeholder 3"/>
          <p:cNvSpPr>
            <a:spLocks noGrp="1"/>
          </p:cNvSpPr>
          <p:nvPr>
            <p:ph type="sldNum" sz="quarter" idx="10"/>
          </p:nvPr>
        </p:nvSpPr>
        <p:spPr/>
        <p:txBody>
          <a:bodyPr/>
          <a:lstStyle/>
          <a:p>
            <a:fld id="{FB125F82-5E8C-47A1-8509-D81F3ED0DE25}" type="slidenum">
              <a:rPr lang="fr-FR" smtClean="0"/>
              <a:t>4</a:t>
            </a:fld>
            <a:endParaRPr lang="fr-FR"/>
          </a:p>
        </p:txBody>
      </p:sp>
    </p:spTree>
    <p:extLst>
      <p:ext uri="{BB962C8B-B14F-4D97-AF65-F5344CB8AC3E}">
        <p14:creationId xmlns:p14="http://schemas.microsoft.com/office/powerpoint/2010/main" val="4136929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Answers</a:t>
            </a:r>
            <a:r>
              <a:rPr lang="en-GB" baseline="0" dirty="0" smtClean="0"/>
              <a:t> to analysis activity</a:t>
            </a:r>
            <a:endParaRPr lang="fr-FR" dirty="0"/>
          </a:p>
        </p:txBody>
      </p:sp>
      <p:sp>
        <p:nvSpPr>
          <p:cNvPr id="4" name="Slide Number Placeholder 3"/>
          <p:cNvSpPr>
            <a:spLocks noGrp="1"/>
          </p:cNvSpPr>
          <p:nvPr>
            <p:ph type="sldNum" sz="quarter" idx="10"/>
          </p:nvPr>
        </p:nvSpPr>
        <p:spPr/>
        <p:txBody>
          <a:bodyPr/>
          <a:lstStyle/>
          <a:p>
            <a:fld id="{FB125F82-5E8C-47A1-8509-D81F3ED0DE25}" type="slidenum">
              <a:rPr lang="fr-FR" smtClean="0"/>
              <a:t>8</a:t>
            </a:fld>
            <a:endParaRPr lang="fr-FR"/>
          </a:p>
        </p:txBody>
      </p:sp>
    </p:spTree>
    <p:extLst>
      <p:ext uri="{BB962C8B-B14F-4D97-AF65-F5344CB8AC3E}">
        <p14:creationId xmlns:p14="http://schemas.microsoft.com/office/powerpoint/2010/main" val="4136929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Answers</a:t>
            </a:r>
            <a:r>
              <a:rPr lang="en-GB" baseline="0" dirty="0" smtClean="0"/>
              <a:t> to analysis activity</a:t>
            </a:r>
            <a:endParaRPr lang="fr-FR" dirty="0" smtClean="0"/>
          </a:p>
          <a:p>
            <a:endParaRPr lang="fr-FR" dirty="0"/>
          </a:p>
        </p:txBody>
      </p:sp>
      <p:sp>
        <p:nvSpPr>
          <p:cNvPr id="4" name="Slide Number Placeholder 3"/>
          <p:cNvSpPr>
            <a:spLocks noGrp="1"/>
          </p:cNvSpPr>
          <p:nvPr>
            <p:ph type="sldNum" sz="quarter" idx="10"/>
          </p:nvPr>
        </p:nvSpPr>
        <p:spPr/>
        <p:txBody>
          <a:bodyPr/>
          <a:lstStyle/>
          <a:p>
            <a:fld id="{FB125F82-5E8C-47A1-8509-D81F3ED0DE25}" type="slidenum">
              <a:rPr lang="fr-FR" smtClean="0"/>
              <a:t>9</a:t>
            </a:fld>
            <a:endParaRPr lang="fr-FR"/>
          </a:p>
        </p:txBody>
      </p:sp>
    </p:spTree>
    <p:extLst>
      <p:ext uri="{BB962C8B-B14F-4D97-AF65-F5344CB8AC3E}">
        <p14:creationId xmlns:p14="http://schemas.microsoft.com/office/powerpoint/2010/main" val="2350372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Answers</a:t>
            </a:r>
            <a:r>
              <a:rPr lang="en-GB" baseline="0" dirty="0" smtClean="0"/>
              <a:t> to analysis activity</a:t>
            </a:r>
            <a:endParaRPr lang="fr-FR" dirty="0" smtClean="0"/>
          </a:p>
          <a:p>
            <a:endParaRPr lang="fr-FR" dirty="0"/>
          </a:p>
        </p:txBody>
      </p:sp>
      <p:sp>
        <p:nvSpPr>
          <p:cNvPr id="4" name="Slide Number Placeholder 3"/>
          <p:cNvSpPr>
            <a:spLocks noGrp="1"/>
          </p:cNvSpPr>
          <p:nvPr>
            <p:ph type="sldNum" sz="quarter" idx="10"/>
          </p:nvPr>
        </p:nvSpPr>
        <p:spPr/>
        <p:txBody>
          <a:bodyPr/>
          <a:lstStyle/>
          <a:p>
            <a:fld id="{FB125F82-5E8C-47A1-8509-D81F3ED0DE25}" type="slidenum">
              <a:rPr lang="fr-FR" smtClean="0"/>
              <a:t>10</a:t>
            </a:fld>
            <a:endParaRPr lang="fr-FR"/>
          </a:p>
        </p:txBody>
      </p:sp>
    </p:spTree>
    <p:extLst>
      <p:ext uri="{BB962C8B-B14F-4D97-AF65-F5344CB8AC3E}">
        <p14:creationId xmlns:p14="http://schemas.microsoft.com/office/powerpoint/2010/main" val="1949409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Answers</a:t>
            </a:r>
            <a:r>
              <a:rPr lang="en-GB" baseline="0" dirty="0" smtClean="0"/>
              <a:t> to analysis activity</a:t>
            </a:r>
            <a:endParaRPr lang="fr-FR" dirty="0" smtClean="0"/>
          </a:p>
          <a:p>
            <a:endParaRPr lang="fr-FR" dirty="0"/>
          </a:p>
        </p:txBody>
      </p:sp>
      <p:sp>
        <p:nvSpPr>
          <p:cNvPr id="4" name="Slide Number Placeholder 3"/>
          <p:cNvSpPr>
            <a:spLocks noGrp="1"/>
          </p:cNvSpPr>
          <p:nvPr>
            <p:ph type="sldNum" sz="quarter" idx="10"/>
          </p:nvPr>
        </p:nvSpPr>
        <p:spPr/>
        <p:txBody>
          <a:bodyPr/>
          <a:lstStyle/>
          <a:p>
            <a:fld id="{FB125F82-5E8C-47A1-8509-D81F3ED0DE25}" type="slidenum">
              <a:rPr lang="fr-FR" smtClean="0"/>
              <a:t>11</a:t>
            </a:fld>
            <a:endParaRPr lang="fr-FR"/>
          </a:p>
        </p:txBody>
      </p:sp>
    </p:spTree>
    <p:extLst>
      <p:ext uri="{BB962C8B-B14F-4D97-AF65-F5344CB8AC3E}">
        <p14:creationId xmlns:p14="http://schemas.microsoft.com/office/powerpoint/2010/main" val="962686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sz="1200" b="0" kern="1200" dirty="0" smtClean="0">
                <a:solidFill>
                  <a:schemeClr val="tx1"/>
                </a:solidFill>
                <a:effectLst/>
                <a:latin typeface="+mn-lt"/>
                <a:ea typeface="+mn-ea"/>
                <a:cs typeface="+mn-cs"/>
              </a:rPr>
              <a:t>Los personajes secundarios son muy importantes en esta obra.  Por ellos se ven reflejadas las consecuencias trágicas de las acciones de los tres protagonistas del triángulo amoroso. Los personajes secundarios llevan nombres según su función y relación con el personaje principal con el cuál están más asociados. Es decir, el Padre y la Criada de la Novia, la Mujer y la Suegra de Leonardo y la Madre y la Vecina del Novio.  Igual como los personajes principales, estos personajes son más importantes por su función en el progreso trágico del drama que por su individualidad. </a:t>
            </a:r>
            <a:endParaRPr lang="fr-FR" sz="1200" b="0" kern="1200" dirty="0" smtClean="0">
              <a:solidFill>
                <a:schemeClr val="tx1"/>
              </a:solidFill>
              <a:effectLst/>
              <a:latin typeface="+mn-lt"/>
              <a:ea typeface="+mn-ea"/>
              <a:cs typeface="+mn-cs"/>
            </a:endParaRPr>
          </a:p>
          <a:p>
            <a:r>
              <a:rPr lang="es-ES_tradnl" sz="1200" b="0" kern="1200" dirty="0" smtClean="0">
                <a:solidFill>
                  <a:schemeClr val="tx1"/>
                </a:solidFill>
                <a:effectLst/>
                <a:latin typeface="+mn-lt"/>
                <a:ea typeface="+mn-ea"/>
                <a:cs typeface="+mn-cs"/>
              </a:rPr>
              <a:t>Más que nada hay tres de los personajes secundarios que sirven para consolidar el patetismo. Cada uno depende de uno del trío amoroso por su futura felicidad.  La Madre repite a menudo que no tiene más que a su hijo; El Padre, rechazado por su mujer mientras ella vivía, se consola intentando conseguir un buen matrimonio para su hija única; y la Mujer de Leonardo, que ya espera su segundo hijo.  La tragedia se intensifica todavía más por estos personajes ya que no pueden intervenir para cambiar los sucesos.  El fatalismo esencial de la vida se ve claramente representado en las acciones y el sufrimiento de estos personajes secundarios.</a:t>
            </a:r>
            <a:endParaRPr lang="fr-FR" sz="1200" b="0" kern="1200" dirty="0" smtClean="0">
              <a:solidFill>
                <a:schemeClr val="tx1"/>
              </a:solidFill>
              <a:effectLst/>
              <a:latin typeface="+mn-lt"/>
              <a:ea typeface="+mn-ea"/>
              <a:cs typeface="+mn-cs"/>
            </a:endParaRPr>
          </a:p>
          <a:p>
            <a:endParaRPr lang="fr-FR" dirty="0"/>
          </a:p>
        </p:txBody>
      </p:sp>
      <p:sp>
        <p:nvSpPr>
          <p:cNvPr id="4" name="Slide Number Placeholder 3"/>
          <p:cNvSpPr>
            <a:spLocks noGrp="1"/>
          </p:cNvSpPr>
          <p:nvPr>
            <p:ph type="sldNum" sz="quarter" idx="10"/>
          </p:nvPr>
        </p:nvSpPr>
        <p:spPr/>
        <p:txBody>
          <a:bodyPr/>
          <a:lstStyle/>
          <a:p>
            <a:fld id="{FB125F82-5E8C-47A1-8509-D81F3ED0DE25}" type="slidenum">
              <a:rPr lang="fr-FR" smtClean="0"/>
              <a:t>12</a:t>
            </a:fld>
            <a:endParaRPr lang="fr-FR"/>
          </a:p>
        </p:txBody>
      </p:sp>
    </p:spTree>
    <p:extLst>
      <p:ext uri="{BB962C8B-B14F-4D97-AF65-F5344CB8AC3E}">
        <p14:creationId xmlns:p14="http://schemas.microsoft.com/office/powerpoint/2010/main" val="630918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63AA6B54-12A7-4B16-9E79-BAB3C21C743C}" type="datetimeFigureOut">
              <a:rPr lang="fr-FR" smtClean="0"/>
              <a:t>26/08/2012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2AB986-4A4C-4D13-B2C6-98AC62EFCE21}" type="slidenum">
              <a:rPr lang="fr-FR" smtClean="0"/>
              <a:t>‹#›</a:t>
            </a:fld>
            <a:endParaRPr lang="fr-FR"/>
          </a:p>
        </p:txBody>
      </p:sp>
    </p:spTree>
    <p:extLst>
      <p:ext uri="{BB962C8B-B14F-4D97-AF65-F5344CB8AC3E}">
        <p14:creationId xmlns:p14="http://schemas.microsoft.com/office/powerpoint/2010/main" val="265324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63AA6B54-12A7-4B16-9E79-BAB3C21C743C}" type="datetimeFigureOut">
              <a:rPr lang="fr-FR" smtClean="0"/>
              <a:t>26/08/2012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2AB986-4A4C-4D13-B2C6-98AC62EFCE21}" type="slidenum">
              <a:rPr lang="fr-FR" smtClean="0"/>
              <a:t>‹#›</a:t>
            </a:fld>
            <a:endParaRPr lang="fr-FR"/>
          </a:p>
        </p:txBody>
      </p:sp>
    </p:spTree>
    <p:extLst>
      <p:ext uri="{BB962C8B-B14F-4D97-AF65-F5344CB8AC3E}">
        <p14:creationId xmlns:p14="http://schemas.microsoft.com/office/powerpoint/2010/main" val="3307982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63AA6B54-12A7-4B16-9E79-BAB3C21C743C}" type="datetimeFigureOut">
              <a:rPr lang="fr-FR" smtClean="0"/>
              <a:t>26/08/2012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2AB986-4A4C-4D13-B2C6-98AC62EFCE21}" type="slidenum">
              <a:rPr lang="fr-FR" smtClean="0"/>
              <a:t>‹#›</a:t>
            </a:fld>
            <a:endParaRPr lang="fr-FR"/>
          </a:p>
        </p:txBody>
      </p:sp>
    </p:spTree>
    <p:extLst>
      <p:ext uri="{BB962C8B-B14F-4D97-AF65-F5344CB8AC3E}">
        <p14:creationId xmlns:p14="http://schemas.microsoft.com/office/powerpoint/2010/main" val="1007818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63AA6B54-12A7-4B16-9E79-BAB3C21C743C}" type="datetimeFigureOut">
              <a:rPr lang="fr-FR" smtClean="0"/>
              <a:t>26/08/2012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2AB986-4A4C-4D13-B2C6-98AC62EFCE21}" type="slidenum">
              <a:rPr lang="fr-FR" smtClean="0"/>
              <a:t>‹#›</a:t>
            </a:fld>
            <a:endParaRPr lang="fr-FR"/>
          </a:p>
        </p:txBody>
      </p:sp>
    </p:spTree>
    <p:extLst>
      <p:ext uri="{BB962C8B-B14F-4D97-AF65-F5344CB8AC3E}">
        <p14:creationId xmlns:p14="http://schemas.microsoft.com/office/powerpoint/2010/main" val="2462629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A6B54-12A7-4B16-9E79-BAB3C21C743C}" type="datetimeFigureOut">
              <a:rPr lang="fr-FR" smtClean="0"/>
              <a:t>26/08/2012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2AB986-4A4C-4D13-B2C6-98AC62EFCE21}" type="slidenum">
              <a:rPr lang="fr-FR" smtClean="0"/>
              <a:t>‹#›</a:t>
            </a:fld>
            <a:endParaRPr lang="fr-FR"/>
          </a:p>
        </p:txBody>
      </p:sp>
    </p:spTree>
    <p:extLst>
      <p:ext uri="{BB962C8B-B14F-4D97-AF65-F5344CB8AC3E}">
        <p14:creationId xmlns:p14="http://schemas.microsoft.com/office/powerpoint/2010/main" val="3862179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63AA6B54-12A7-4B16-9E79-BAB3C21C743C}" type="datetimeFigureOut">
              <a:rPr lang="fr-FR" smtClean="0"/>
              <a:t>26/08/2012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2AB986-4A4C-4D13-B2C6-98AC62EFCE21}" type="slidenum">
              <a:rPr lang="fr-FR" smtClean="0"/>
              <a:t>‹#›</a:t>
            </a:fld>
            <a:endParaRPr lang="fr-FR"/>
          </a:p>
        </p:txBody>
      </p:sp>
    </p:spTree>
    <p:extLst>
      <p:ext uri="{BB962C8B-B14F-4D97-AF65-F5344CB8AC3E}">
        <p14:creationId xmlns:p14="http://schemas.microsoft.com/office/powerpoint/2010/main" val="2200615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63AA6B54-12A7-4B16-9E79-BAB3C21C743C}" type="datetimeFigureOut">
              <a:rPr lang="fr-FR" smtClean="0"/>
              <a:t>26/08/2012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A2AB986-4A4C-4D13-B2C6-98AC62EFCE21}" type="slidenum">
              <a:rPr lang="fr-FR" smtClean="0"/>
              <a:t>‹#›</a:t>
            </a:fld>
            <a:endParaRPr lang="fr-FR"/>
          </a:p>
        </p:txBody>
      </p:sp>
    </p:spTree>
    <p:extLst>
      <p:ext uri="{BB962C8B-B14F-4D97-AF65-F5344CB8AC3E}">
        <p14:creationId xmlns:p14="http://schemas.microsoft.com/office/powerpoint/2010/main" val="271906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63AA6B54-12A7-4B16-9E79-BAB3C21C743C}" type="datetimeFigureOut">
              <a:rPr lang="fr-FR" smtClean="0"/>
              <a:t>26/08/2012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A2AB986-4A4C-4D13-B2C6-98AC62EFCE21}" type="slidenum">
              <a:rPr lang="fr-FR" smtClean="0"/>
              <a:t>‹#›</a:t>
            </a:fld>
            <a:endParaRPr lang="fr-FR"/>
          </a:p>
        </p:txBody>
      </p:sp>
    </p:spTree>
    <p:extLst>
      <p:ext uri="{BB962C8B-B14F-4D97-AF65-F5344CB8AC3E}">
        <p14:creationId xmlns:p14="http://schemas.microsoft.com/office/powerpoint/2010/main" val="3680299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A6B54-12A7-4B16-9E79-BAB3C21C743C}" type="datetimeFigureOut">
              <a:rPr lang="fr-FR" smtClean="0"/>
              <a:t>26/08/2012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A2AB986-4A4C-4D13-B2C6-98AC62EFCE21}" type="slidenum">
              <a:rPr lang="fr-FR" smtClean="0"/>
              <a:t>‹#›</a:t>
            </a:fld>
            <a:endParaRPr lang="fr-FR"/>
          </a:p>
        </p:txBody>
      </p:sp>
    </p:spTree>
    <p:extLst>
      <p:ext uri="{BB962C8B-B14F-4D97-AF65-F5344CB8AC3E}">
        <p14:creationId xmlns:p14="http://schemas.microsoft.com/office/powerpoint/2010/main" val="189084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A6B54-12A7-4B16-9E79-BAB3C21C743C}" type="datetimeFigureOut">
              <a:rPr lang="fr-FR" smtClean="0"/>
              <a:t>26/08/2012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2AB986-4A4C-4D13-B2C6-98AC62EFCE21}" type="slidenum">
              <a:rPr lang="fr-FR" smtClean="0"/>
              <a:t>‹#›</a:t>
            </a:fld>
            <a:endParaRPr lang="fr-FR"/>
          </a:p>
        </p:txBody>
      </p:sp>
    </p:spTree>
    <p:extLst>
      <p:ext uri="{BB962C8B-B14F-4D97-AF65-F5344CB8AC3E}">
        <p14:creationId xmlns:p14="http://schemas.microsoft.com/office/powerpoint/2010/main" val="3110597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A6B54-12A7-4B16-9E79-BAB3C21C743C}" type="datetimeFigureOut">
              <a:rPr lang="fr-FR" smtClean="0"/>
              <a:t>26/08/2012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2AB986-4A4C-4D13-B2C6-98AC62EFCE21}" type="slidenum">
              <a:rPr lang="fr-FR" smtClean="0"/>
              <a:t>‹#›</a:t>
            </a:fld>
            <a:endParaRPr lang="fr-FR"/>
          </a:p>
        </p:txBody>
      </p:sp>
    </p:spTree>
    <p:extLst>
      <p:ext uri="{BB962C8B-B14F-4D97-AF65-F5344CB8AC3E}">
        <p14:creationId xmlns:p14="http://schemas.microsoft.com/office/powerpoint/2010/main" val="1155989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A6B54-12A7-4B16-9E79-BAB3C21C743C}" type="datetimeFigureOut">
              <a:rPr lang="fr-FR" smtClean="0"/>
              <a:t>26/08/2012</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2AB986-4A4C-4D13-B2C6-98AC62EFCE21}" type="slidenum">
              <a:rPr lang="fr-FR" smtClean="0"/>
              <a:t>‹#›</a:t>
            </a:fld>
            <a:endParaRPr lang="fr-FR"/>
          </a:p>
        </p:txBody>
      </p:sp>
    </p:spTree>
    <p:extLst>
      <p:ext uri="{BB962C8B-B14F-4D97-AF65-F5344CB8AC3E}">
        <p14:creationId xmlns:p14="http://schemas.microsoft.com/office/powerpoint/2010/main" val="606311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2.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Bodas</a:t>
            </a:r>
            <a:r>
              <a:rPr lang="en-GB" dirty="0" smtClean="0"/>
              <a:t> de Sangre</a:t>
            </a:r>
            <a:endParaRPr lang="fr-FR" dirty="0"/>
          </a:p>
        </p:txBody>
      </p:sp>
      <p:sp>
        <p:nvSpPr>
          <p:cNvPr id="3" name="Subtitle 2"/>
          <p:cNvSpPr>
            <a:spLocks noGrp="1"/>
          </p:cNvSpPr>
          <p:nvPr>
            <p:ph type="subTitle" idx="1"/>
          </p:nvPr>
        </p:nvSpPr>
        <p:spPr/>
        <p:txBody>
          <a:bodyPr/>
          <a:lstStyle/>
          <a:p>
            <a:r>
              <a:rPr lang="en-GB" dirty="0" smtClean="0"/>
              <a:t>Federico </a:t>
            </a:r>
            <a:r>
              <a:rPr lang="en-GB" dirty="0" err="1" smtClean="0"/>
              <a:t>García</a:t>
            </a:r>
            <a:r>
              <a:rPr lang="en-GB" dirty="0" smtClean="0"/>
              <a:t> Lorca</a:t>
            </a:r>
            <a:endParaRPr lang="fr-FR"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784" y="1628800"/>
            <a:ext cx="4248150" cy="43434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TextBox 4"/>
          <p:cNvSpPr txBox="1"/>
          <p:nvPr/>
        </p:nvSpPr>
        <p:spPr>
          <a:xfrm>
            <a:off x="179512" y="188640"/>
            <a:ext cx="8352928" cy="646331"/>
          </a:xfrm>
          <a:prstGeom prst="rect">
            <a:avLst/>
          </a:prstGeom>
          <a:noFill/>
        </p:spPr>
        <p:txBody>
          <a:bodyPr wrap="square" rtlCol="0">
            <a:spAutoFit/>
          </a:bodyPr>
          <a:lstStyle/>
          <a:p>
            <a:r>
              <a:rPr lang="en-GB" sz="3600" dirty="0" err="1" smtClean="0">
                <a:latin typeface="Copperplate Gothic Bold" pitchFamily="34" charset="0"/>
              </a:rPr>
              <a:t>Bodas</a:t>
            </a:r>
            <a:r>
              <a:rPr lang="en-GB" sz="3600" dirty="0" smtClean="0">
                <a:latin typeface="Copperplate Gothic Bold" pitchFamily="34" charset="0"/>
              </a:rPr>
              <a:t> de </a:t>
            </a:r>
            <a:r>
              <a:rPr lang="en-GB" sz="3600" dirty="0" err="1" smtClean="0">
                <a:latin typeface="Copperplate Gothic Bold" pitchFamily="34" charset="0"/>
              </a:rPr>
              <a:t>sangre</a:t>
            </a:r>
            <a:endParaRPr lang="fr-FR" sz="3600" dirty="0">
              <a:latin typeface="Copperplate Gothic Bold" pitchFamily="34" charset="0"/>
            </a:endParaRPr>
          </a:p>
        </p:txBody>
      </p:sp>
      <p:sp>
        <p:nvSpPr>
          <p:cNvPr id="6" name="TextBox 5"/>
          <p:cNvSpPr txBox="1"/>
          <p:nvPr/>
        </p:nvSpPr>
        <p:spPr>
          <a:xfrm>
            <a:off x="575395" y="6093296"/>
            <a:ext cx="8352928" cy="646331"/>
          </a:xfrm>
          <a:prstGeom prst="rect">
            <a:avLst/>
          </a:prstGeom>
          <a:noFill/>
        </p:spPr>
        <p:txBody>
          <a:bodyPr wrap="square" rtlCol="0">
            <a:spAutoFit/>
          </a:bodyPr>
          <a:lstStyle/>
          <a:p>
            <a:pPr algn="r"/>
            <a:r>
              <a:rPr lang="en-GB" sz="3600" dirty="0" err="1" smtClean="0">
                <a:latin typeface="Copperplate Gothic Bold" pitchFamily="34" charset="0"/>
              </a:rPr>
              <a:t>Lección</a:t>
            </a:r>
            <a:r>
              <a:rPr lang="en-GB" sz="3600" dirty="0" smtClean="0">
                <a:latin typeface="Copperplate Gothic Bold" pitchFamily="34" charset="0"/>
              </a:rPr>
              <a:t> 2</a:t>
            </a:r>
            <a:endParaRPr lang="fr-FR" sz="3600" dirty="0">
              <a:latin typeface="Copperplate Gothic Bold" pitchFamily="34" charset="0"/>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55428" y="188640"/>
            <a:ext cx="954024" cy="1207008"/>
          </a:xfrm>
          <a:prstGeom prst="rect">
            <a:avLst/>
          </a:prstGeom>
        </p:spPr>
      </p:pic>
    </p:spTree>
    <p:extLst>
      <p:ext uri="{BB962C8B-B14F-4D97-AF65-F5344CB8AC3E}">
        <p14:creationId xmlns:p14="http://schemas.microsoft.com/office/powerpoint/2010/main" val="12211770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150538936"/>
              </p:ext>
            </p:extLst>
          </p:nvPr>
        </p:nvGraphicFramePr>
        <p:xfrm>
          <a:off x="323528" y="548680"/>
          <a:ext cx="8568950" cy="6022228"/>
        </p:xfrm>
        <a:graphic>
          <a:graphicData uri="http://schemas.openxmlformats.org/drawingml/2006/table">
            <a:tbl>
              <a:tblPr firstRow="1" bandRow="1">
                <a:tableStyleId>{5940675A-B579-460E-94D1-54222C63F5DA}</a:tableStyleId>
              </a:tblPr>
              <a:tblGrid>
                <a:gridCol w="2592288"/>
                <a:gridCol w="1800200"/>
                <a:gridCol w="1656184"/>
                <a:gridCol w="432048"/>
                <a:gridCol w="2088230"/>
              </a:tblGrid>
              <a:tr h="432048">
                <a:tc>
                  <a:txBody>
                    <a:bodyPr/>
                    <a:lstStyle/>
                    <a:p>
                      <a:r>
                        <a:rPr lang="en-GB" dirty="0" err="1" smtClean="0"/>
                        <a:t>cita</a:t>
                      </a:r>
                      <a:endParaRPr lang="fr-FR" dirty="0"/>
                    </a:p>
                  </a:txBody>
                  <a:tcPr/>
                </a:tc>
                <a:tc>
                  <a:txBody>
                    <a:bodyPr/>
                    <a:lstStyle/>
                    <a:p>
                      <a:r>
                        <a:rPr lang="fr-FR" dirty="0" smtClean="0">
                          <a:latin typeface="Calibri"/>
                          <a:cs typeface="Calibri"/>
                        </a:rPr>
                        <a:t>¿De </a:t>
                      </a:r>
                      <a:r>
                        <a:rPr lang="fr-FR" dirty="0" err="1" smtClean="0">
                          <a:latin typeface="Calibri"/>
                          <a:cs typeface="Calibri"/>
                        </a:rPr>
                        <a:t>quién</a:t>
                      </a:r>
                      <a:r>
                        <a:rPr lang="fr-FR" dirty="0" smtClean="0">
                          <a:latin typeface="Calibri"/>
                          <a:cs typeface="Calibri"/>
                        </a:rPr>
                        <a:t> </a:t>
                      </a:r>
                      <a:r>
                        <a:rPr lang="fr-FR" dirty="0" err="1" smtClean="0">
                          <a:latin typeface="Calibri"/>
                          <a:cs typeface="Calibri"/>
                        </a:rPr>
                        <a:t>trata</a:t>
                      </a:r>
                      <a:r>
                        <a:rPr lang="fr-FR" dirty="0" smtClean="0">
                          <a:latin typeface="Calibri"/>
                          <a:cs typeface="Calibri"/>
                        </a:rPr>
                        <a:t>?</a:t>
                      </a:r>
                      <a:endParaRPr lang="fr-FR" dirty="0"/>
                    </a:p>
                  </a:txBody>
                  <a:tcPr/>
                </a:tc>
                <a:tc>
                  <a:txBody>
                    <a:bodyPr/>
                    <a:lstStyle/>
                    <a:p>
                      <a:r>
                        <a:rPr lang="fr-FR" dirty="0" smtClean="0">
                          <a:latin typeface="Calibri"/>
                          <a:cs typeface="Calibri"/>
                        </a:rPr>
                        <a:t>¿</a:t>
                      </a:r>
                      <a:r>
                        <a:rPr lang="fr-FR" dirty="0" err="1" smtClean="0">
                          <a:latin typeface="Calibri"/>
                          <a:cs typeface="Calibri"/>
                        </a:rPr>
                        <a:t>Quién</a:t>
                      </a:r>
                      <a:r>
                        <a:rPr lang="fr-FR" dirty="0" smtClean="0">
                          <a:latin typeface="Calibri"/>
                          <a:cs typeface="Calibri"/>
                        </a:rPr>
                        <a:t> </a:t>
                      </a:r>
                      <a:r>
                        <a:rPr lang="fr-FR" dirty="0" err="1" smtClean="0">
                          <a:latin typeface="Calibri"/>
                          <a:cs typeface="Calibri"/>
                        </a:rPr>
                        <a:t>lo</a:t>
                      </a:r>
                      <a:r>
                        <a:rPr lang="fr-FR" dirty="0" smtClean="0">
                          <a:latin typeface="Calibri"/>
                          <a:cs typeface="Calibri"/>
                        </a:rPr>
                        <a:t> </a:t>
                      </a:r>
                      <a:r>
                        <a:rPr lang="fr-FR" dirty="0" err="1" smtClean="0">
                          <a:latin typeface="Calibri"/>
                          <a:cs typeface="Calibri"/>
                        </a:rPr>
                        <a:t>dice</a:t>
                      </a:r>
                      <a:r>
                        <a:rPr lang="fr-FR" dirty="0" smtClean="0">
                          <a:latin typeface="Calibri"/>
                          <a:cs typeface="Calibri"/>
                        </a:rPr>
                        <a:t>?</a:t>
                      </a:r>
                      <a:endParaRPr lang="fr-FR" dirty="0"/>
                    </a:p>
                  </a:txBody>
                  <a:tcPr/>
                </a:tc>
                <a:tc>
                  <a:txBody>
                    <a:bodyPr/>
                    <a:lstStyle/>
                    <a:p>
                      <a:r>
                        <a:rPr lang="en-GB" dirty="0" smtClean="0"/>
                        <a:t>p.</a:t>
                      </a:r>
                      <a:endParaRPr lang="fr-FR" dirty="0"/>
                    </a:p>
                  </a:txBody>
                  <a:tcPr/>
                </a:tc>
                <a:tc>
                  <a:txBody>
                    <a:bodyPr/>
                    <a:lstStyle/>
                    <a:p>
                      <a:r>
                        <a:rPr lang="en-GB" dirty="0" err="1" smtClean="0"/>
                        <a:t>rasgo</a:t>
                      </a:r>
                      <a:r>
                        <a:rPr lang="en-GB" dirty="0" smtClean="0"/>
                        <a:t>/</a:t>
                      </a:r>
                      <a:r>
                        <a:rPr lang="en-GB" dirty="0" err="1" smtClean="0"/>
                        <a:t>característica</a:t>
                      </a:r>
                      <a:endParaRPr lang="fr-FR" dirty="0"/>
                    </a:p>
                  </a:txBody>
                  <a:tcPr/>
                </a:tc>
              </a:tr>
              <a:tr h="765085">
                <a:tc>
                  <a:txBody>
                    <a:bodyPr/>
                    <a:lstStyle/>
                    <a:p>
                      <a:r>
                        <a:rPr lang="en-GB" sz="1400" b="0" dirty="0" smtClean="0"/>
                        <a:t>“un hombre </a:t>
                      </a:r>
                      <a:r>
                        <a:rPr lang="en-GB" sz="1400" b="0" dirty="0" err="1" smtClean="0"/>
                        <a:t>duro</a:t>
                      </a:r>
                      <a:r>
                        <a:rPr lang="en-GB" sz="1400" b="0" dirty="0" smtClean="0"/>
                        <a:t>”</a:t>
                      </a:r>
                      <a:endParaRPr lang="fr-FR" sz="1400" b="0" dirty="0"/>
                    </a:p>
                  </a:txBody>
                  <a:tcPr/>
                </a:tc>
                <a:tc>
                  <a:txBody>
                    <a:bodyPr/>
                    <a:lstStyle/>
                    <a:p>
                      <a:r>
                        <a:rPr lang="en-GB" sz="1400" dirty="0" smtClean="0"/>
                        <a:t>el </a:t>
                      </a:r>
                      <a:r>
                        <a:rPr lang="en-GB" sz="1400" dirty="0" err="1" smtClean="0"/>
                        <a:t>Novio</a:t>
                      </a:r>
                      <a:endParaRPr lang="fr-FR" sz="1400" dirty="0"/>
                    </a:p>
                  </a:txBody>
                  <a:tcPr/>
                </a:tc>
                <a:tc>
                  <a:txBody>
                    <a:bodyPr/>
                    <a:lstStyle/>
                    <a:p>
                      <a:r>
                        <a:rPr lang="en-GB" sz="1400" dirty="0" smtClean="0"/>
                        <a:t>la </a:t>
                      </a:r>
                      <a:r>
                        <a:rPr lang="en-GB" sz="1400" dirty="0" err="1" smtClean="0"/>
                        <a:t>Novia</a:t>
                      </a:r>
                      <a:endParaRPr lang="fr-FR" sz="1400" dirty="0"/>
                    </a:p>
                  </a:txBody>
                  <a:tcPr/>
                </a:tc>
                <a:tc>
                  <a:txBody>
                    <a:bodyPr/>
                    <a:lstStyle/>
                    <a:p>
                      <a:r>
                        <a:rPr lang="en-GB" sz="1400" dirty="0" smtClean="0"/>
                        <a:t>61</a:t>
                      </a:r>
                      <a:endParaRPr lang="fr-FR" sz="1400" dirty="0"/>
                    </a:p>
                  </a:txBody>
                  <a:tcPr/>
                </a:tc>
                <a:tc>
                  <a:txBody>
                    <a:bodyPr/>
                    <a:lstStyle/>
                    <a:p>
                      <a:r>
                        <a:rPr lang="en-GB" sz="1400" dirty="0" err="1" smtClean="0"/>
                        <a:t>fuerte</a:t>
                      </a:r>
                      <a:r>
                        <a:rPr lang="en-GB" sz="1400" dirty="0" smtClean="0"/>
                        <a:t>, </a:t>
                      </a:r>
                      <a:r>
                        <a:rPr lang="en-GB" sz="1400" dirty="0" err="1" smtClean="0"/>
                        <a:t>decidido</a:t>
                      </a:r>
                      <a:r>
                        <a:rPr lang="en-GB" sz="1400" dirty="0" smtClean="0"/>
                        <a:t>, macho</a:t>
                      </a:r>
                      <a:endParaRPr lang="fr-FR" sz="1400" dirty="0"/>
                    </a:p>
                  </a:txBody>
                  <a:tcPr/>
                </a:tc>
              </a:tr>
              <a:tr h="765085">
                <a:tc>
                  <a:txBody>
                    <a:bodyPr/>
                    <a:lstStyle/>
                    <a:p>
                      <a:r>
                        <a:rPr lang="es-ES_tradnl" sz="1400" b="0" kern="1200" dirty="0" smtClean="0">
                          <a:solidFill>
                            <a:schemeClr val="tx1"/>
                          </a:solidFill>
                          <a:effectLst/>
                          <a:latin typeface="+mn-lt"/>
                          <a:ea typeface="+mn-ea"/>
                          <a:cs typeface="+mn-cs"/>
                        </a:rPr>
                        <a:t>“No puedo oírte.  No puedo oír tu voz. Es como si me bebiera una botella de anís y me durmiera en una colcha de rosas.  Y me arrastra, y sé que me ahogo, pero voy detrás.” </a:t>
                      </a:r>
                      <a:endParaRPr lang="fr-FR" sz="1400" b="0" dirty="0"/>
                    </a:p>
                  </a:txBody>
                  <a:tcPr/>
                </a:tc>
                <a:tc>
                  <a:txBody>
                    <a:bodyPr/>
                    <a:lstStyle/>
                    <a:p>
                      <a:r>
                        <a:rPr lang="en-GB" sz="1400" dirty="0" smtClean="0"/>
                        <a:t>la </a:t>
                      </a:r>
                      <a:r>
                        <a:rPr lang="en-GB" sz="1400" dirty="0" err="1" smtClean="0"/>
                        <a:t>Novia</a:t>
                      </a:r>
                      <a:endParaRPr lang="fr-FR" sz="1400" dirty="0"/>
                    </a:p>
                  </a:txBody>
                  <a:tcPr/>
                </a:tc>
                <a:tc>
                  <a:txBody>
                    <a:bodyPr/>
                    <a:lstStyle/>
                    <a:p>
                      <a:r>
                        <a:rPr lang="en-GB" sz="1400" dirty="0" smtClean="0"/>
                        <a:t>la </a:t>
                      </a:r>
                      <a:r>
                        <a:rPr lang="en-GB" sz="1400" dirty="0" err="1" smtClean="0"/>
                        <a:t>Novia</a:t>
                      </a:r>
                      <a:endParaRPr lang="fr-FR" sz="1400" dirty="0"/>
                    </a:p>
                  </a:txBody>
                  <a:tcPr/>
                </a:tc>
                <a:tc>
                  <a:txBody>
                    <a:bodyPr/>
                    <a:lstStyle/>
                    <a:p>
                      <a:r>
                        <a:rPr lang="en-GB" sz="1400" dirty="0" smtClean="0"/>
                        <a:t>31</a:t>
                      </a:r>
                      <a:endParaRPr lang="fr-FR" sz="1400" dirty="0"/>
                    </a:p>
                  </a:txBody>
                  <a:tcPr/>
                </a:tc>
                <a:tc>
                  <a:txBody>
                    <a:bodyPr/>
                    <a:lstStyle/>
                    <a:p>
                      <a:r>
                        <a:rPr lang="en-GB" sz="1400" dirty="0" err="1" smtClean="0"/>
                        <a:t>impotente</a:t>
                      </a:r>
                      <a:r>
                        <a:rPr lang="en-GB" sz="1400" dirty="0" smtClean="0"/>
                        <a:t>,</a:t>
                      </a:r>
                      <a:r>
                        <a:rPr lang="en-GB" sz="1400" baseline="0" dirty="0" smtClean="0"/>
                        <a:t> </a:t>
                      </a:r>
                      <a:r>
                        <a:rPr lang="en-GB" sz="1400" baseline="0" dirty="0" err="1" smtClean="0"/>
                        <a:t>indefensa</a:t>
                      </a:r>
                      <a:endParaRPr lang="fr-FR" sz="1400" dirty="0"/>
                    </a:p>
                  </a:txBody>
                  <a:tcPr/>
                </a:tc>
              </a:tr>
              <a:tr h="765085">
                <a:tc>
                  <a:txBody>
                    <a:bodyPr/>
                    <a:lstStyle/>
                    <a:p>
                      <a:r>
                        <a:rPr lang="es-ES_tradnl" sz="1400" b="0" kern="1200" dirty="0" smtClean="0">
                          <a:solidFill>
                            <a:schemeClr val="tx1"/>
                          </a:solidFill>
                          <a:effectLst/>
                          <a:latin typeface="+mn-lt"/>
                          <a:ea typeface="+mn-ea"/>
                          <a:cs typeface="+mn-cs"/>
                        </a:rPr>
                        <a:t>¡Que te miro y tu hermosura me quema! </a:t>
                      </a:r>
                      <a:endParaRPr lang="fr-FR" sz="1400" b="0" dirty="0"/>
                    </a:p>
                  </a:txBody>
                  <a:tcPr/>
                </a:tc>
                <a:tc>
                  <a:txBody>
                    <a:bodyPr/>
                    <a:lstStyle/>
                    <a:p>
                      <a:r>
                        <a:rPr lang="en-GB" sz="1400" dirty="0" smtClean="0"/>
                        <a:t>Leonardo</a:t>
                      </a:r>
                      <a:endParaRPr lang="fr-FR" sz="1400" dirty="0"/>
                    </a:p>
                  </a:txBody>
                  <a:tcPr/>
                </a:tc>
                <a:tc>
                  <a:txBody>
                    <a:bodyPr/>
                    <a:lstStyle/>
                    <a:p>
                      <a:r>
                        <a:rPr lang="en-GB" sz="1400" dirty="0" smtClean="0"/>
                        <a:t>la </a:t>
                      </a:r>
                      <a:r>
                        <a:rPr lang="en-GB" sz="1400" dirty="0" err="1" smtClean="0"/>
                        <a:t>Novia</a:t>
                      </a:r>
                      <a:endParaRPr lang="fr-FR" sz="1400" dirty="0"/>
                    </a:p>
                  </a:txBody>
                  <a:tcPr/>
                </a:tc>
                <a:tc>
                  <a:txBody>
                    <a:bodyPr/>
                    <a:lstStyle/>
                    <a:p>
                      <a:r>
                        <a:rPr lang="en-GB" sz="1400" dirty="0" smtClean="0"/>
                        <a:t>62</a:t>
                      </a:r>
                      <a:endParaRPr lang="fr-FR" sz="1400" dirty="0"/>
                    </a:p>
                  </a:txBody>
                  <a:tcPr/>
                </a:tc>
                <a:tc>
                  <a:txBody>
                    <a:bodyPr/>
                    <a:lstStyle/>
                    <a:p>
                      <a:r>
                        <a:rPr lang="en-GB" sz="1400" dirty="0" err="1" smtClean="0"/>
                        <a:t>provoca</a:t>
                      </a:r>
                      <a:r>
                        <a:rPr lang="en-GB" sz="1400" baseline="0" dirty="0" smtClean="0"/>
                        <a:t> </a:t>
                      </a:r>
                      <a:r>
                        <a:rPr lang="en-GB" sz="1400" baseline="0" dirty="0" err="1" smtClean="0"/>
                        <a:t>pasión</a:t>
                      </a:r>
                      <a:r>
                        <a:rPr lang="en-GB" sz="1400" baseline="0" dirty="0" smtClean="0"/>
                        <a:t>, </a:t>
                      </a:r>
                      <a:r>
                        <a:rPr lang="en-GB" sz="1400" baseline="0" dirty="0" err="1" smtClean="0"/>
                        <a:t>atractivo</a:t>
                      </a:r>
                      <a:r>
                        <a:rPr lang="en-GB" sz="1400" baseline="0" dirty="0" smtClean="0"/>
                        <a:t>, </a:t>
                      </a:r>
                      <a:r>
                        <a:rPr lang="fr-FR" sz="1400" dirty="0" err="1" smtClean="0"/>
                        <a:t>ardiente</a:t>
                      </a:r>
                      <a:r>
                        <a:rPr lang="fr-FR" sz="1400" dirty="0" smtClean="0"/>
                        <a:t>, </a:t>
                      </a:r>
                      <a:r>
                        <a:rPr lang="fr-FR" sz="1400" dirty="0" err="1" smtClean="0"/>
                        <a:t>caluroso</a:t>
                      </a:r>
                      <a:r>
                        <a:rPr lang="fr-FR" sz="1400" dirty="0" smtClean="0"/>
                        <a:t>, </a:t>
                      </a:r>
                      <a:endParaRPr lang="fr-FR" sz="1400" dirty="0"/>
                    </a:p>
                  </a:txBody>
                  <a:tcPr/>
                </a:tc>
              </a:tr>
              <a:tr h="765085">
                <a:tc>
                  <a:txBody>
                    <a:bodyPr/>
                    <a:lstStyle/>
                    <a:p>
                      <a:r>
                        <a:rPr lang="es-ES_tradnl" sz="1400" b="0" kern="1200" dirty="0" smtClean="0">
                          <a:solidFill>
                            <a:schemeClr val="tx1"/>
                          </a:solidFill>
                          <a:effectLst/>
                          <a:latin typeface="+mn-lt"/>
                          <a:ea typeface="+mn-ea"/>
                          <a:cs typeface="+mn-cs"/>
                        </a:rPr>
                        <a:t>“Hace migas a las tres, cuando el lucero. No habla nunca; suave como la lana, borda toda clase de bordados y puede cortar una maroma con los dientes." </a:t>
                      </a:r>
                      <a:endParaRPr lang="fr-FR" sz="1400" b="0" dirty="0"/>
                    </a:p>
                  </a:txBody>
                  <a:tcPr/>
                </a:tc>
                <a:tc>
                  <a:txBody>
                    <a:bodyPr/>
                    <a:lstStyle/>
                    <a:p>
                      <a:r>
                        <a:rPr lang="en-GB" sz="1400" dirty="0" smtClean="0"/>
                        <a:t>la </a:t>
                      </a:r>
                      <a:r>
                        <a:rPr lang="en-GB" sz="1400" dirty="0" err="1" smtClean="0"/>
                        <a:t>Novia</a:t>
                      </a:r>
                      <a:endParaRPr lang="fr-FR" sz="1400" dirty="0"/>
                    </a:p>
                  </a:txBody>
                  <a:tcPr/>
                </a:tc>
                <a:tc>
                  <a:txBody>
                    <a:bodyPr/>
                    <a:lstStyle/>
                    <a:p>
                      <a:r>
                        <a:rPr lang="en-GB" sz="1400" dirty="0" smtClean="0"/>
                        <a:t>el Padre</a:t>
                      </a:r>
                      <a:endParaRPr lang="fr-FR" sz="1400" dirty="0"/>
                    </a:p>
                  </a:txBody>
                  <a:tcPr/>
                </a:tc>
                <a:tc>
                  <a:txBody>
                    <a:bodyPr/>
                    <a:lstStyle/>
                    <a:p>
                      <a:r>
                        <a:rPr lang="en-GB" sz="1400" dirty="0" smtClean="0"/>
                        <a:t>21</a:t>
                      </a:r>
                      <a:endParaRPr lang="fr-FR" sz="1400" dirty="0"/>
                    </a:p>
                  </a:txBody>
                  <a:tcPr/>
                </a:tc>
                <a:tc>
                  <a:txBody>
                    <a:bodyPr/>
                    <a:lstStyle/>
                    <a:p>
                      <a:r>
                        <a:rPr lang="en-GB" sz="1400" dirty="0" err="1" smtClean="0"/>
                        <a:t>trabajadora</a:t>
                      </a:r>
                      <a:r>
                        <a:rPr lang="en-GB" sz="1400" dirty="0" smtClean="0"/>
                        <a:t>,</a:t>
                      </a:r>
                      <a:r>
                        <a:rPr lang="en-GB" sz="1400" baseline="0" dirty="0" smtClean="0"/>
                        <a:t> </a:t>
                      </a:r>
                      <a:r>
                        <a:rPr lang="en-GB" sz="1400" baseline="0" dirty="0" err="1" smtClean="0"/>
                        <a:t>cortesa</a:t>
                      </a:r>
                      <a:r>
                        <a:rPr lang="en-GB" sz="1400" baseline="0" dirty="0" smtClean="0"/>
                        <a:t>, </a:t>
                      </a:r>
                      <a:r>
                        <a:rPr lang="en-GB" sz="1400" baseline="0" dirty="0" err="1" smtClean="0"/>
                        <a:t>hermosa</a:t>
                      </a:r>
                      <a:r>
                        <a:rPr lang="en-GB" sz="1400" baseline="0" dirty="0" smtClean="0"/>
                        <a:t>, </a:t>
                      </a:r>
                      <a:r>
                        <a:rPr lang="en-GB" sz="1400" baseline="0" dirty="0" err="1" smtClean="0"/>
                        <a:t>fuerte</a:t>
                      </a:r>
                      <a:endParaRPr lang="fr-FR" sz="1400" dirty="0"/>
                    </a:p>
                  </a:txBody>
                  <a:tcPr/>
                </a:tc>
              </a:tr>
              <a:tr h="765085">
                <a:tc>
                  <a:txBody>
                    <a:bodyPr/>
                    <a:lstStyle/>
                    <a:p>
                      <a:r>
                        <a:rPr lang="es-ES_tradnl" sz="1400" b="0" kern="1200" dirty="0" smtClean="0">
                          <a:solidFill>
                            <a:schemeClr val="tx1"/>
                          </a:solidFill>
                          <a:effectLst/>
                          <a:latin typeface="+mn-lt"/>
                          <a:ea typeface="+mn-ea"/>
                          <a:cs typeface="+mn-cs"/>
                        </a:rPr>
                        <a:t>“¡Qué espaldas más anchas!” </a:t>
                      </a:r>
                      <a:endParaRPr lang="fr-FR" sz="1400" b="0" dirty="0"/>
                    </a:p>
                  </a:txBody>
                  <a:tcPr/>
                </a:tc>
                <a:tc>
                  <a:txBody>
                    <a:bodyPr/>
                    <a:lstStyle/>
                    <a:p>
                      <a:r>
                        <a:rPr lang="en-GB" sz="1400" dirty="0" smtClean="0"/>
                        <a:t>el </a:t>
                      </a:r>
                      <a:r>
                        <a:rPr lang="en-GB" sz="1400" dirty="0" err="1" smtClean="0"/>
                        <a:t>Novio</a:t>
                      </a:r>
                      <a:endParaRPr lang="fr-FR" sz="1400" dirty="0"/>
                    </a:p>
                  </a:txBody>
                  <a:tcPr/>
                </a:tc>
                <a:tc>
                  <a:txBody>
                    <a:bodyPr/>
                    <a:lstStyle/>
                    <a:p>
                      <a:r>
                        <a:rPr lang="en-GB" sz="1400" dirty="0" smtClean="0"/>
                        <a:t>la </a:t>
                      </a:r>
                      <a:r>
                        <a:rPr lang="en-GB" sz="1400" dirty="0" err="1" smtClean="0"/>
                        <a:t>Mendiga</a:t>
                      </a:r>
                      <a:endParaRPr lang="fr-FR" sz="1400" dirty="0"/>
                    </a:p>
                  </a:txBody>
                  <a:tcPr/>
                </a:tc>
                <a:tc>
                  <a:txBody>
                    <a:bodyPr/>
                    <a:lstStyle/>
                    <a:p>
                      <a:r>
                        <a:rPr lang="en-GB" sz="1400" dirty="0" smtClean="0"/>
                        <a:t>58</a:t>
                      </a:r>
                      <a:endParaRPr lang="fr-FR" sz="1400" dirty="0"/>
                    </a:p>
                  </a:txBody>
                  <a:tcPr/>
                </a:tc>
                <a:tc>
                  <a:txBody>
                    <a:bodyPr/>
                    <a:lstStyle/>
                    <a:p>
                      <a:r>
                        <a:rPr lang="en-GB" sz="1400" dirty="0" smtClean="0"/>
                        <a:t>macho, </a:t>
                      </a:r>
                      <a:r>
                        <a:rPr lang="en-GB" sz="1400" dirty="0" err="1" smtClean="0"/>
                        <a:t>valiente</a:t>
                      </a:r>
                      <a:r>
                        <a:rPr lang="en-GB" sz="1400" dirty="0" smtClean="0"/>
                        <a:t>, </a:t>
                      </a:r>
                      <a:r>
                        <a:rPr lang="en-GB" sz="1400" dirty="0" err="1" smtClean="0"/>
                        <a:t>fuerte</a:t>
                      </a:r>
                      <a:endParaRPr lang="fr-FR" sz="1400" dirty="0"/>
                    </a:p>
                  </a:txBody>
                  <a:tcPr/>
                </a:tc>
              </a:tr>
              <a:tr h="765085">
                <a:tc>
                  <a:txBody>
                    <a:bodyPr/>
                    <a:lstStyle/>
                    <a:p>
                      <a:r>
                        <a:rPr lang="es-ES_tradnl" sz="1400" b="0" kern="1200" dirty="0" smtClean="0">
                          <a:solidFill>
                            <a:schemeClr val="tx1"/>
                          </a:solidFill>
                          <a:effectLst/>
                          <a:latin typeface="+mn-lt"/>
                          <a:ea typeface="+mn-ea"/>
                          <a:cs typeface="+mn-cs"/>
                        </a:rPr>
                        <a:t>¡Cuando las cosas llegan a los centros, no hay quien las arranque!</a:t>
                      </a:r>
                      <a:endParaRPr lang="fr-FR" sz="1400" b="0" dirty="0"/>
                    </a:p>
                  </a:txBody>
                  <a:tcPr/>
                </a:tc>
                <a:tc>
                  <a:txBody>
                    <a:bodyPr/>
                    <a:lstStyle/>
                    <a:p>
                      <a:r>
                        <a:rPr lang="en-GB" sz="1400" dirty="0" smtClean="0"/>
                        <a:t>Leonardo</a:t>
                      </a:r>
                      <a:endParaRPr lang="fr-FR" sz="1400" dirty="0"/>
                    </a:p>
                  </a:txBody>
                  <a:tcPr/>
                </a:tc>
                <a:tc>
                  <a:txBody>
                    <a:bodyPr/>
                    <a:lstStyle/>
                    <a:p>
                      <a:r>
                        <a:rPr lang="en-GB" sz="1400" dirty="0" smtClean="0"/>
                        <a:t>Leonardo</a:t>
                      </a:r>
                      <a:endParaRPr lang="fr-FR" sz="1400" dirty="0"/>
                    </a:p>
                  </a:txBody>
                  <a:tcPr/>
                </a:tc>
                <a:tc>
                  <a:txBody>
                    <a:bodyPr/>
                    <a:lstStyle/>
                    <a:p>
                      <a:r>
                        <a:rPr lang="en-GB" sz="1400" dirty="0" smtClean="0"/>
                        <a:t>31</a:t>
                      </a:r>
                      <a:endParaRPr lang="fr-FR" sz="1400" dirty="0"/>
                    </a:p>
                  </a:txBody>
                  <a:tcPr/>
                </a:tc>
                <a:tc>
                  <a:txBody>
                    <a:bodyPr/>
                    <a:lstStyle/>
                    <a:p>
                      <a:r>
                        <a:rPr lang="en-GB" sz="1400" dirty="0" err="1" smtClean="0"/>
                        <a:t>incapaz</a:t>
                      </a:r>
                      <a:r>
                        <a:rPr lang="en-GB" sz="1400" dirty="0" smtClean="0"/>
                        <a:t> de </a:t>
                      </a:r>
                      <a:r>
                        <a:rPr lang="en-GB" sz="1400" dirty="0" err="1" smtClean="0"/>
                        <a:t>controlar</a:t>
                      </a:r>
                      <a:r>
                        <a:rPr lang="en-GB" sz="1400" dirty="0" smtClean="0"/>
                        <a:t> </a:t>
                      </a:r>
                      <a:r>
                        <a:rPr lang="en-GB" sz="1400" dirty="0" err="1" smtClean="0"/>
                        <a:t>su</a:t>
                      </a:r>
                      <a:r>
                        <a:rPr lang="en-GB" sz="1400" dirty="0" smtClean="0"/>
                        <a:t> </a:t>
                      </a:r>
                      <a:r>
                        <a:rPr lang="en-GB" sz="1400" dirty="0" err="1" smtClean="0"/>
                        <a:t>destino</a:t>
                      </a:r>
                      <a:r>
                        <a:rPr lang="en-GB" sz="1400" dirty="0" smtClean="0"/>
                        <a:t>, </a:t>
                      </a:r>
                      <a:r>
                        <a:rPr lang="en-GB" sz="1400" dirty="0" err="1" smtClean="0"/>
                        <a:t>atrapado</a:t>
                      </a:r>
                      <a:r>
                        <a:rPr lang="en-GB" sz="1400" dirty="0" smtClean="0"/>
                        <a:t> </a:t>
                      </a:r>
                      <a:r>
                        <a:rPr lang="en-GB" sz="1400" dirty="0" err="1" smtClean="0"/>
                        <a:t>por</a:t>
                      </a:r>
                      <a:r>
                        <a:rPr lang="en-GB" sz="1400" dirty="0" smtClean="0"/>
                        <a:t> </a:t>
                      </a:r>
                      <a:r>
                        <a:rPr lang="en-GB" sz="1400" dirty="0" err="1" smtClean="0"/>
                        <a:t>su</a:t>
                      </a:r>
                      <a:r>
                        <a:rPr lang="en-GB" sz="1400" dirty="0" smtClean="0"/>
                        <a:t> </a:t>
                      </a:r>
                      <a:r>
                        <a:rPr lang="en-GB" sz="1400" dirty="0" err="1" smtClean="0"/>
                        <a:t>pasión</a:t>
                      </a:r>
                      <a:endParaRPr lang="fr-FR" sz="1400" dirty="0"/>
                    </a:p>
                  </a:txBody>
                  <a:tcPr/>
                </a:tc>
              </a:tr>
            </a:tbl>
          </a:graphicData>
        </a:graphic>
      </p:graphicFrame>
      <p:sp>
        <p:nvSpPr>
          <p:cNvPr id="4" name="TextBox 3"/>
          <p:cNvSpPr txBox="1"/>
          <p:nvPr/>
        </p:nvSpPr>
        <p:spPr>
          <a:xfrm>
            <a:off x="323528" y="116632"/>
            <a:ext cx="8568952" cy="369332"/>
          </a:xfrm>
          <a:prstGeom prst="rect">
            <a:avLst/>
          </a:prstGeom>
          <a:noFill/>
        </p:spPr>
        <p:txBody>
          <a:bodyPr wrap="square" rtlCol="0">
            <a:spAutoFit/>
          </a:bodyPr>
          <a:lstStyle/>
          <a:p>
            <a:r>
              <a:rPr lang="en-GB" b="1" dirty="0" err="1" smtClean="0"/>
              <a:t>Análisis</a:t>
            </a:r>
            <a:r>
              <a:rPr lang="en-GB" b="1" dirty="0" smtClean="0"/>
              <a:t> de los </a:t>
            </a:r>
            <a:r>
              <a:rPr lang="en-GB" b="1" dirty="0" err="1" smtClean="0"/>
              <a:t>personajes</a:t>
            </a:r>
            <a:r>
              <a:rPr lang="en-GB" b="1" dirty="0" smtClean="0"/>
              <a:t> </a:t>
            </a:r>
            <a:r>
              <a:rPr lang="en-GB" b="1" dirty="0" err="1" smtClean="0"/>
              <a:t>principales</a:t>
            </a:r>
            <a:endParaRPr lang="fr-FR" b="1" dirty="0"/>
          </a:p>
        </p:txBody>
      </p:sp>
    </p:spTree>
    <p:extLst>
      <p:ext uri="{BB962C8B-B14F-4D97-AF65-F5344CB8AC3E}">
        <p14:creationId xmlns:p14="http://schemas.microsoft.com/office/powerpoint/2010/main" val="775846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4879809"/>
              </p:ext>
            </p:extLst>
          </p:nvPr>
        </p:nvGraphicFramePr>
        <p:xfrm>
          <a:off x="323528" y="548680"/>
          <a:ext cx="8568950" cy="6099564"/>
        </p:xfrm>
        <a:graphic>
          <a:graphicData uri="http://schemas.openxmlformats.org/drawingml/2006/table">
            <a:tbl>
              <a:tblPr firstRow="1" bandRow="1">
                <a:tableStyleId>{5940675A-B579-460E-94D1-54222C63F5DA}</a:tableStyleId>
              </a:tblPr>
              <a:tblGrid>
                <a:gridCol w="2592288"/>
                <a:gridCol w="1800200"/>
                <a:gridCol w="1656184"/>
                <a:gridCol w="432048"/>
                <a:gridCol w="2088230"/>
              </a:tblGrid>
              <a:tr h="432048">
                <a:tc>
                  <a:txBody>
                    <a:bodyPr/>
                    <a:lstStyle/>
                    <a:p>
                      <a:r>
                        <a:rPr lang="en-GB" dirty="0" err="1" smtClean="0"/>
                        <a:t>cita</a:t>
                      </a:r>
                      <a:endParaRPr lang="fr-FR" dirty="0"/>
                    </a:p>
                  </a:txBody>
                  <a:tcPr/>
                </a:tc>
                <a:tc>
                  <a:txBody>
                    <a:bodyPr/>
                    <a:lstStyle/>
                    <a:p>
                      <a:r>
                        <a:rPr lang="fr-FR" dirty="0" smtClean="0">
                          <a:latin typeface="Calibri"/>
                          <a:cs typeface="Calibri"/>
                        </a:rPr>
                        <a:t>¿De </a:t>
                      </a:r>
                      <a:r>
                        <a:rPr lang="fr-FR" dirty="0" err="1" smtClean="0">
                          <a:latin typeface="Calibri"/>
                          <a:cs typeface="Calibri"/>
                        </a:rPr>
                        <a:t>quién</a:t>
                      </a:r>
                      <a:r>
                        <a:rPr lang="fr-FR" dirty="0" smtClean="0">
                          <a:latin typeface="Calibri"/>
                          <a:cs typeface="Calibri"/>
                        </a:rPr>
                        <a:t> </a:t>
                      </a:r>
                      <a:r>
                        <a:rPr lang="fr-FR" dirty="0" err="1" smtClean="0">
                          <a:latin typeface="Calibri"/>
                          <a:cs typeface="Calibri"/>
                        </a:rPr>
                        <a:t>trata</a:t>
                      </a:r>
                      <a:r>
                        <a:rPr lang="fr-FR" dirty="0" smtClean="0">
                          <a:latin typeface="Calibri"/>
                          <a:cs typeface="Calibri"/>
                        </a:rPr>
                        <a:t>?</a:t>
                      </a:r>
                      <a:endParaRPr lang="fr-FR" dirty="0"/>
                    </a:p>
                  </a:txBody>
                  <a:tcPr/>
                </a:tc>
                <a:tc>
                  <a:txBody>
                    <a:bodyPr/>
                    <a:lstStyle/>
                    <a:p>
                      <a:r>
                        <a:rPr lang="fr-FR" dirty="0" smtClean="0">
                          <a:latin typeface="Calibri"/>
                          <a:cs typeface="Calibri"/>
                        </a:rPr>
                        <a:t>¿</a:t>
                      </a:r>
                      <a:r>
                        <a:rPr lang="fr-FR" dirty="0" err="1" smtClean="0">
                          <a:latin typeface="Calibri"/>
                          <a:cs typeface="Calibri"/>
                        </a:rPr>
                        <a:t>Quién</a:t>
                      </a:r>
                      <a:r>
                        <a:rPr lang="fr-FR" dirty="0" smtClean="0">
                          <a:latin typeface="Calibri"/>
                          <a:cs typeface="Calibri"/>
                        </a:rPr>
                        <a:t> </a:t>
                      </a:r>
                      <a:r>
                        <a:rPr lang="fr-FR" dirty="0" err="1" smtClean="0">
                          <a:latin typeface="Calibri"/>
                          <a:cs typeface="Calibri"/>
                        </a:rPr>
                        <a:t>lo</a:t>
                      </a:r>
                      <a:r>
                        <a:rPr lang="fr-FR" dirty="0" smtClean="0">
                          <a:latin typeface="Calibri"/>
                          <a:cs typeface="Calibri"/>
                        </a:rPr>
                        <a:t> </a:t>
                      </a:r>
                      <a:r>
                        <a:rPr lang="fr-FR" dirty="0" err="1" smtClean="0">
                          <a:latin typeface="Calibri"/>
                          <a:cs typeface="Calibri"/>
                        </a:rPr>
                        <a:t>dice</a:t>
                      </a:r>
                      <a:r>
                        <a:rPr lang="fr-FR" dirty="0" smtClean="0">
                          <a:latin typeface="Calibri"/>
                          <a:cs typeface="Calibri"/>
                        </a:rPr>
                        <a:t>?</a:t>
                      </a:r>
                      <a:endParaRPr lang="fr-FR" dirty="0"/>
                    </a:p>
                  </a:txBody>
                  <a:tcPr/>
                </a:tc>
                <a:tc>
                  <a:txBody>
                    <a:bodyPr/>
                    <a:lstStyle/>
                    <a:p>
                      <a:r>
                        <a:rPr lang="en-GB" dirty="0" smtClean="0"/>
                        <a:t>p.</a:t>
                      </a:r>
                      <a:endParaRPr lang="fr-FR" dirty="0"/>
                    </a:p>
                  </a:txBody>
                  <a:tcPr/>
                </a:tc>
                <a:tc>
                  <a:txBody>
                    <a:bodyPr/>
                    <a:lstStyle/>
                    <a:p>
                      <a:r>
                        <a:rPr lang="en-GB" dirty="0" err="1" smtClean="0"/>
                        <a:t>rasgo</a:t>
                      </a:r>
                      <a:r>
                        <a:rPr lang="en-GB" dirty="0" smtClean="0"/>
                        <a:t>/</a:t>
                      </a:r>
                      <a:r>
                        <a:rPr lang="en-GB" dirty="0" err="1" smtClean="0"/>
                        <a:t>característica</a:t>
                      </a:r>
                      <a:endParaRPr lang="fr-FR" dirty="0"/>
                    </a:p>
                  </a:txBody>
                  <a:tcPr/>
                </a:tc>
              </a:tr>
              <a:tr h="504056">
                <a:tc>
                  <a:txBody>
                    <a:bodyPr/>
                    <a:lstStyle/>
                    <a:p>
                      <a:r>
                        <a:rPr lang="es-ES_tradnl" sz="1400" b="0" kern="1200" dirty="0" smtClean="0">
                          <a:solidFill>
                            <a:schemeClr val="tx1"/>
                          </a:solidFill>
                          <a:effectLst/>
                          <a:latin typeface="+mn-lt"/>
                          <a:ea typeface="+mn-ea"/>
                          <a:cs typeface="+mn-cs"/>
                        </a:rPr>
                        <a:t>“un río oscuro lleno de ramas” </a:t>
                      </a:r>
                      <a:endParaRPr lang="fr-FR" sz="1400" b="0" dirty="0"/>
                    </a:p>
                  </a:txBody>
                  <a:tcPr/>
                </a:tc>
                <a:tc>
                  <a:txBody>
                    <a:bodyPr/>
                    <a:lstStyle/>
                    <a:p>
                      <a:r>
                        <a:rPr lang="en-GB" sz="1400" dirty="0" smtClean="0"/>
                        <a:t>Leonardo</a:t>
                      </a:r>
                      <a:endParaRPr lang="fr-FR" sz="1400" dirty="0"/>
                    </a:p>
                  </a:txBody>
                  <a:tcPr/>
                </a:tc>
                <a:tc>
                  <a:txBody>
                    <a:bodyPr/>
                    <a:lstStyle/>
                    <a:p>
                      <a:r>
                        <a:rPr lang="en-GB" sz="1400" dirty="0" smtClean="0"/>
                        <a:t>la </a:t>
                      </a:r>
                      <a:r>
                        <a:rPr lang="en-GB" sz="1400" dirty="0" err="1" smtClean="0"/>
                        <a:t>Novia</a:t>
                      </a:r>
                      <a:endParaRPr lang="fr-FR" sz="1400" dirty="0"/>
                    </a:p>
                  </a:txBody>
                  <a:tcPr/>
                </a:tc>
                <a:tc>
                  <a:txBody>
                    <a:bodyPr/>
                    <a:lstStyle/>
                    <a:p>
                      <a:r>
                        <a:rPr lang="en-GB" sz="1400" dirty="0" smtClean="0"/>
                        <a:t>70</a:t>
                      </a:r>
                      <a:endParaRPr lang="fr-FR" sz="1400" dirty="0"/>
                    </a:p>
                  </a:txBody>
                  <a:tcPr/>
                </a:tc>
                <a:tc>
                  <a:txBody>
                    <a:bodyPr/>
                    <a:lstStyle/>
                    <a:p>
                      <a:r>
                        <a:rPr lang="en-GB" sz="1400" dirty="0" err="1" smtClean="0"/>
                        <a:t>misterioso</a:t>
                      </a:r>
                      <a:r>
                        <a:rPr lang="en-GB" sz="1400" dirty="0" smtClean="0"/>
                        <a:t>,</a:t>
                      </a:r>
                      <a:r>
                        <a:rPr lang="en-GB" sz="1400" baseline="0" dirty="0" smtClean="0"/>
                        <a:t> </a:t>
                      </a:r>
                      <a:r>
                        <a:rPr lang="en-GB" sz="1400" baseline="0" dirty="0" err="1" smtClean="0"/>
                        <a:t>erótico</a:t>
                      </a:r>
                      <a:r>
                        <a:rPr lang="en-GB" sz="1400" baseline="0" dirty="0" smtClean="0"/>
                        <a:t>, </a:t>
                      </a:r>
                      <a:r>
                        <a:rPr lang="en-GB" sz="1400" baseline="0" dirty="0" err="1" smtClean="0"/>
                        <a:t>fuerte</a:t>
                      </a:r>
                      <a:endParaRPr lang="fr-FR" sz="1400" dirty="0"/>
                    </a:p>
                  </a:txBody>
                  <a:tcPr/>
                </a:tc>
              </a:tr>
              <a:tr h="7650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b="0" kern="1200" dirty="0" smtClean="0">
                          <a:solidFill>
                            <a:schemeClr val="tx1"/>
                          </a:solidFill>
                          <a:effectLst/>
                          <a:latin typeface="+mn-lt"/>
                          <a:ea typeface="+mn-ea"/>
                          <a:cs typeface="+mn-cs"/>
                        </a:rPr>
                        <a:t>“Yo siempre haré lo que usted mande”</a:t>
                      </a:r>
                      <a:endParaRPr lang="fr-FR" sz="1400" b="0" kern="1200" dirty="0" smtClean="0">
                        <a:solidFill>
                          <a:schemeClr val="tx1"/>
                        </a:solidFill>
                        <a:effectLst/>
                        <a:latin typeface="+mn-lt"/>
                        <a:ea typeface="+mn-ea"/>
                        <a:cs typeface="+mn-cs"/>
                      </a:endParaRPr>
                    </a:p>
                    <a:p>
                      <a:endParaRPr lang="fr-FR" sz="1400" b="0" dirty="0"/>
                    </a:p>
                  </a:txBody>
                  <a:tcPr/>
                </a:tc>
                <a:tc>
                  <a:txBody>
                    <a:bodyPr/>
                    <a:lstStyle/>
                    <a:p>
                      <a:r>
                        <a:rPr lang="en-GB" sz="1400" dirty="0" smtClean="0"/>
                        <a:t>el </a:t>
                      </a:r>
                      <a:r>
                        <a:rPr lang="en-GB" sz="1400" dirty="0" err="1" smtClean="0"/>
                        <a:t>Novio</a:t>
                      </a:r>
                      <a:r>
                        <a:rPr lang="en-GB" sz="1400" dirty="0" smtClean="0"/>
                        <a:t> (la Madre)</a:t>
                      </a:r>
                      <a:endParaRPr lang="fr-FR" sz="1400" dirty="0"/>
                    </a:p>
                  </a:txBody>
                  <a:tcPr/>
                </a:tc>
                <a:tc>
                  <a:txBody>
                    <a:bodyPr/>
                    <a:lstStyle/>
                    <a:p>
                      <a:r>
                        <a:rPr lang="en-GB" sz="1400" dirty="0" smtClean="0"/>
                        <a:t>el </a:t>
                      </a:r>
                      <a:r>
                        <a:rPr lang="en-GB" sz="1400" dirty="0" err="1" smtClean="0"/>
                        <a:t>Novio</a:t>
                      </a:r>
                      <a:endParaRPr lang="fr-FR" sz="1400" dirty="0"/>
                    </a:p>
                  </a:txBody>
                  <a:tcPr/>
                </a:tc>
                <a:tc>
                  <a:txBody>
                    <a:bodyPr/>
                    <a:lstStyle/>
                    <a:p>
                      <a:r>
                        <a:rPr lang="en-GB" sz="1400" dirty="0" smtClean="0"/>
                        <a:t>49</a:t>
                      </a:r>
                      <a:endParaRPr lang="fr-FR" sz="1400" dirty="0"/>
                    </a:p>
                  </a:txBody>
                  <a:tcPr/>
                </a:tc>
                <a:tc>
                  <a:txBody>
                    <a:bodyPr/>
                    <a:lstStyle/>
                    <a:p>
                      <a:r>
                        <a:rPr lang="en-GB" sz="1400" dirty="0" err="1" smtClean="0"/>
                        <a:t>depende</a:t>
                      </a:r>
                      <a:r>
                        <a:rPr lang="en-GB" sz="1400" dirty="0" smtClean="0"/>
                        <a:t> de </a:t>
                      </a:r>
                      <a:r>
                        <a:rPr lang="en-GB" sz="1400" dirty="0" err="1" smtClean="0"/>
                        <a:t>su</a:t>
                      </a:r>
                      <a:r>
                        <a:rPr lang="en-GB" sz="1400" dirty="0" smtClean="0"/>
                        <a:t> </a:t>
                      </a:r>
                      <a:r>
                        <a:rPr lang="en-GB" sz="1400" dirty="0" err="1" smtClean="0"/>
                        <a:t>madre</a:t>
                      </a:r>
                      <a:r>
                        <a:rPr lang="en-GB" sz="1400" dirty="0" smtClean="0"/>
                        <a:t>, </a:t>
                      </a:r>
                      <a:r>
                        <a:rPr lang="en-GB" sz="1400" dirty="0" err="1" smtClean="0"/>
                        <a:t>ingenuo</a:t>
                      </a:r>
                      <a:r>
                        <a:rPr lang="en-GB" sz="1400" dirty="0" smtClean="0"/>
                        <a:t>, </a:t>
                      </a:r>
                      <a:r>
                        <a:rPr lang="en-GB" sz="1400" dirty="0" err="1" smtClean="0"/>
                        <a:t>inocente</a:t>
                      </a:r>
                      <a:r>
                        <a:rPr lang="en-GB" sz="1400" dirty="0" smtClean="0"/>
                        <a:t>, </a:t>
                      </a:r>
                      <a:r>
                        <a:rPr lang="en-GB" sz="1400" dirty="0" err="1" smtClean="0"/>
                        <a:t>inexperto</a:t>
                      </a:r>
                      <a:r>
                        <a:rPr lang="en-GB" sz="1400" dirty="0" smtClean="0"/>
                        <a:t>, no </a:t>
                      </a:r>
                      <a:r>
                        <a:rPr lang="en-GB" sz="1400" dirty="0" err="1" smtClean="0"/>
                        <a:t>es</a:t>
                      </a:r>
                      <a:r>
                        <a:rPr lang="en-GB" sz="1400" dirty="0" smtClean="0"/>
                        <a:t> </a:t>
                      </a:r>
                      <a:r>
                        <a:rPr lang="en-GB" sz="1400" dirty="0" err="1" smtClean="0"/>
                        <a:t>experimentado</a:t>
                      </a:r>
                      <a:r>
                        <a:rPr lang="en-GB" sz="1400" baseline="0" dirty="0" smtClean="0"/>
                        <a:t> / de mucho </a:t>
                      </a:r>
                      <a:r>
                        <a:rPr lang="en-GB" sz="1400" baseline="0" dirty="0" err="1" smtClean="0"/>
                        <a:t>mundo</a:t>
                      </a:r>
                      <a:endParaRPr lang="fr-FR" sz="1400" dirty="0"/>
                    </a:p>
                  </a:txBody>
                  <a:tcPr/>
                </a:tc>
              </a:tr>
              <a:tr h="765085">
                <a:tc>
                  <a:txBody>
                    <a:bodyPr/>
                    <a:lstStyle/>
                    <a:p>
                      <a:r>
                        <a:rPr lang="es-ES_tradnl" sz="1400" b="0" kern="1200" dirty="0" smtClean="0">
                          <a:solidFill>
                            <a:schemeClr val="tx1"/>
                          </a:solidFill>
                          <a:effectLst/>
                          <a:latin typeface="+mn-lt"/>
                          <a:ea typeface="+mn-ea"/>
                          <a:cs typeface="+mn-cs"/>
                        </a:rPr>
                        <a:t>“Era hermoso jinete” </a:t>
                      </a:r>
                      <a:endParaRPr lang="fr-FR" sz="1400" b="0" dirty="0"/>
                    </a:p>
                  </a:txBody>
                  <a:tcPr/>
                </a:tc>
                <a:tc>
                  <a:txBody>
                    <a:bodyPr/>
                    <a:lstStyle/>
                    <a:p>
                      <a:r>
                        <a:rPr lang="en-GB" sz="1400" dirty="0" smtClean="0"/>
                        <a:t>Leonardo</a:t>
                      </a:r>
                      <a:endParaRPr lang="fr-FR" sz="1400" dirty="0"/>
                    </a:p>
                  </a:txBody>
                  <a:tcPr/>
                </a:tc>
                <a:tc>
                  <a:txBody>
                    <a:bodyPr/>
                    <a:lstStyle/>
                    <a:p>
                      <a:r>
                        <a:rPr lang="en-GB" sz="1400" dirty="0" smtClean="0"/>
                        <a:t>la </a:t>
                      </a:r>
                      <a:r>
                        <a:rPr lang="en-GB" sz="1400" dirty="0" err="1" smtClean="0"/>
                        <a:t>Mujer</a:t>
                      </a:r>
                      <a:endParaRPr lang="fr-FR" sz="1400" dirty="0"/>
                    </a:p>
                  </a:txBody>
                  <a:tcPr/>
                </a:tc>
                <a:tc>
                  <a:txBody>
                    <a:bodyPr/>
                    <a:lstStyle/>
                    <a:p>
                      <a:r>
                        <a:rPr lang="en-GB" sz="1400" dirty="0" smtClean="0"/>
                        <a:t>71</a:t>
                      </a:r>
                      <a:endParaRPr lang="fr-FR" sz="1400" dirty="0"/>
                    </a:p>
                  </a:txBody>
                  <a:tcPr/>
                </a:tc>
                <a:tc>
                  <a:txBody>
                    <a:bodyPr/>
                    <a:lstStyle/>
                    <a:p>
                      <a:r>
                        <a:rPr lang="en-GB" sz="1400" dirty="0" err="1" smtClean="0"/>
                        <a:t>guapo</a:t>
                      </a:r>
                      <a:r>
                        <a:rPr lang="en-GB" sz="1400" dirty="0" smtClean="0"/>
                        <a:t>, </a:t>
                      </a:r>
                      <a:r>
                        <a:rPr lang="en-GB" sz="1400" dirty="0" err="1" smtClean="0"/>
                        <a:t>atractivo</a:t>
                      </a:r>
                      <a:r>
                        <a:rPr lang="en-GB" sz="1400" dirty="0" smtClean="0"/>
                        <a:t>, </a:t>
                      </a:r>
                      <a:r>
                        <a:rPr lang="en-GB" sz="1400" dirty="0" err="1" smtClean="0"/>
                        <a:t>inquieto</a:t>
                      </a:r>
                      <a:r>
                        <a:rPr lang="en-GB" sz="1400" dirty="0" smtClean="0"/>
                        <a:t>, </a:t>
                      </a:r>
                      <a:r>
                        <a:rPr lang="en-GB" sz="1400" dirty="0" err="1" smtClean="0"/>
                        <a:t>nervioso</a:t>
                      </a:r>
                      <a:r>
                        <a:rPr lang="en-GB" sz="1400" dirty="0" smtClean="0"/>
                        <a:t>,</a:t>
                      </a:r>
                      <a:r>
                        <a:rPr lang="en-GB" sz="1400" baseline="0" dirty="0" smtClean="0"/>
                        <a:t> </a:t>
                      </a:r>
                      <a:endParaRPr lang="fr-FR" sz="1400" dirty="0"/>
                    </a:p>
                  </a:txBody>
                  <a:tcPr/>
                </a:tc>
              </a:tr>
              <a:tr h="765085">
                <a:tc>
                  <a:txBody>
                    <a:bodyPr/>
                    <a:lstStyle/>
                    <a:p>
                      <a:r>
                        <a:rPr lang="es-ES_tradnl" sz="1400" b="0" kern="1200" dirty="0" smtClean="0">
                          <a:solidFill>
                            <a:schemeClr val="tx1"/>
                          </a:solidFill>
                          <a:effectLst/>
                          <a:latin typeface="+mn-lt"/>
                          <a:ea typeface="+mn-ea"/>
                          <a:cs typeface="+mn-cs"/>
                        </a:rPr>
                        <a:t>“¿Ves este brazo? Pues no es mi brazo. Es el brazo de mi hermano y el de mi padre y el de toda mi familia que está muerta.” </a:t>
                      </a:r>
                      <a:endParaRPr lang="fr-FR" sz="1400" b="0" dirty="0"/>
                    </a:p>
                  </a:txBody>
                  <a:tcPr/>
                </a:tc>
                <a:tc>
                  <a:txBody>
                    <a:bodyPr/>
                    <a:lstStyle/>
                    <a:p>
                      <a:r>
                        <a:rPr lang="en-GB" sz="1400" dirty="0" smtClean="0"/>
                        <a:t>el </a:t>
                      </a:r>
                      <a:r>
                        <a:rPr lang="en-GB" sz="1400" dirty="0" err="1" smtClean="0"/>
                        <a:t>Novio</a:t>
                      </a:r>
                      <a:endParaRPr lang="fr-FR" sz="1400" dirty="0"/>
                    </a:p>
                  </a:txBody>
                  <a:tcPr/>
                </a:tc>
                <a:tc>
                  <a:txBody>
                    <a:bodyPr/>
                    <a:lstStyle/>
                    <a:p>
                      <a:r>
                        <a:rPr lang="en-GB" sz="1400" dirty="0" smtClean="0"/>
                        <a:t>el </a:t>
                      </a:r>
                      <a:r>
                        <a:rPr lang="en-GB" sz="1400" dirty="0" err="1" smtClean="0"/>
                        <a:t>Novio</a:t>
                      </a:r>
                      <a:endParaRPr lang="fr-FR" sz="1400" dirty="0"/>
                    </a:p>
                  </a:txBody>
                  <a:tcPr/>
                </a:tc>
                <a:tc>
                  <a:txBody>
                    <a:bodyPr/>
                    <a:lstStyle/>
                    <a:p>
                      <a:r>
                        <a:rPr lang="en-GB" sz="1400" dirty="0" smtClean="0"/>
                        <a:t>57</a:t>
                      </a:r>
                      <a:endParaRPr lang="fr-FR" sz="1400" dirty="0"/>
                    </a:p>
                  </a:txBody>
                  <a:tcPr/>
                </a:tc>
                <a:tc>
                  <a:txBody>
                    <a:bodyPr/>
                    <a:lstStyle/>
                    <a:p>
                      <a:r>
                        <a:rPr lang="en-GB" sz="1400" dirty="0" err="1" smtClean="0"/>
                        <a:t>fuerte</a:t>
                      </a:r>
                      <a:r>
                        <a:rPr lang="en-GB" sz="1400" dirty="0" smtClean="0"/>
                        <a:t>, </a:t>
                      </a:r>
                      <a:r>
                        <a:rPr lang="en-GB" sz="1400" dirty="0" err="1" smtClean="0"/>
                        <a:t>decidido</a:t>
                      </a:r>
                      <a:r>
                        <a:rPr lang="en-GB" sz="1400" dirty="0" smtClean="0"/>
                        <a:t>,</a:t>
                      </a:r>
                      <a:r>
                        <a:rPr lang="en-GB" sz="1400" baseline="0" dirty="0" smtClean="0"/>
                        <a:t> </a:t>
                      </a:r>
                      <a:r>
                        <a:rPr lang="en-GB" sz="1400" baseline="0" dirty="0" err="1" smtClean="0"/>
                        <a:t>vengativo</a:t>
                      </a:r>
                      <a:r>
                        <a:rPr lang="en-GB" sz="1400" baseline="0" dirty="0" smtClean="0"/>
                        <a:t>, </a:t>
                      </a:r>
                      <a:r>
                        <a:rPr lang="en-GB" sz="1400" baseline="0" dirty="0" err="1" smtClean="0"/>
                        <a:t>despiadado</a:t>
                      </a:r>
                      <a:r>
                        <a:rPr lang="en-GB" sz="1400" baseline="0" dirty="0" smtClean="0"/>
                        <a:t>, </a:t>
                      </a:r>
                      <a:r>
                        <a:rPr lang="en-GB" sz="1400" baseline="0" dirty="0" err="1" smtClean="0"/>
                        <a:t>furioso</a:t>
                      </a:r>
                      <a:endParaRPr lang="fr-FR" sz="1400" dirty="0"/>
                    </a:p>
                  </a:txBody>
                  <a:tcPr/>
                </a:tc>
              </a:tr>
              <a:tr h="765085">
                <a:tc>
                  <a:txBody>
                    <a:bodyPr/>
                    <a:lstStyle/>
                    <a:p>
                      <a:r>
                        <a:rPr lang="es-ES_tradnl" sz="1400" b="0" kern="1200" dirty="0" smtClean="0">
                          <a:solidFill>
                            <a:schemeClr val="tx1"/>
                          </a:solidFill>
                          <a:effectLst/>
                          <a:latin typeface="+mn-lt"/>
                          <a:ea typeface="+mn-ea"/>
                          <a:cs typeface="+mn-cs"/>
                        </a:rPr>
                        <a:t>“Yo tengo menos estatura” </a:t>
                      </a:r>
                      <a:endParaRPr lang="fr-FR" sz="1400" b="0" dirty="0"/>
                    </a:p>
                  </a:txBody>
                  <a:tcPr/>
                </a:tc>
                <a:tc>
                  <a:txBody>
                    <a:bodyPr/>
                    <a:lstStyle/>
                    <a:p>
                      <a:r>
                        <a:rPr lang="en-GB" sz="1400" dirty="0" smtClean="0"/>
                        <a:t>el</a:t>
                      </a:r>
                      <a:r>
                        <a:rPr lang="en-GB" sz="1400" baseline="0" dirty="0" smtClean="0"/>
                        <a:t> </a:t>
                      </a:r>
                      <a:r>
                        <a:rPr lang="en-GB" sz="1400" baseline="0" dirty="0" err="1" smtClean="0"/>
                        <a:t>Novio</a:t>
                      </a:r>
                      <a:endParaRPr lang="fr-FR" sz="1400" dirty="0"/>
                    </a:p>
                  </a:txBody>
                  <a:tcPr/>
                </a:tc>
                <a:tc>
                  <a:txBody>
                    <a:bodyPr/>
                    <a:lstStyle/>
                    <a:p>
                      <a:r>
                        <a:rPr lang="en-GB" sz="1400" dirty="0" smtClean="0"/>
                        <a:t>el </a:t>
                      </a:r>
                      <a:r>
                        <a:rPr lang="en-GB" sz="1400" dirty="0" err="1" smtClean="0"/>
                        <a:t>Novio</a:t>
                      </a:r>
                      <a:endParaRPr lang="fr-FR" sz="1400" dirty="0"/>
                    </a:p>
                  </a:txBody>
                  <a:tcPr/>
                </a:tc>
                <a:tc>
                  <a:txBody>
                    <a:bodyPr/>
                    <a:lstStyle/>
                    <a:p>
                      <a:r>
                        <a:rPr lang="en-GB" sz="1400" dirty="0" smtClean="0"/>
                        <a:t>44</a:t>
                      </a:r>
                      <a:endParaRPr lang="fr-FR" sz="1400" dirty="0"/>
                    </a:p>
                  </a:txBody>
                  <a:tcPr/>
                </a:tc>
                <a:tc>
                  <a:txBody>
                    <a:bodyPr/>
                    <a:lstStyle/>
                    <a:p>
                      <a:r>
                        <a:rPr lang="en-GB" sz="1400" dirty="0" err="1" smtClean="0"/>
                        <a:t>menos</a:t>
                      </a:r>
                      <a:r>
                        <a:rPr lang="en-GB" sz="1400" dirty="0" smtClean="0"/>
                        <a:t> macho</a:t>
                      </a:r>
                      <a:r>
                        <a:rPr lang="en-GB" sz="1400" baseline="0" dirty="0" smtClean="0"/>
                        <a:t> </a:t>
                      </a:r>
                      <a:r>
                        <a:rPr lang="en-GB" sz="1400" baseline="0" dirty="0" err="1" smtClean="0"/>
                        <a:t>que</a:t>
                      </a:r>
                      <a:r>
                        <a:rPr lang="en-GB" sz="1400" baseline="0" dirty="0" smtClean="0"/>
                        <a:t> el </a:t>
                      </a:r>
                      <a:r>
                        <a:rPr lang="en-GB" sz="1400" baseline="0" dirty="0" err="1" smtClean="0"/>
                        <a:t>resto</a:t>
                      </a:r>
                      <a:r>
                        <a:rPr lang="en-GB" sz="1400" baseline="0" dirty="0" smtClean="0"/>
                        <a:t> de </a:t>
                      </a:r>
                      <a:r>
                        <a:rPr lang="en-GB" sz="1400" baseline="0" dirty="0" err="1" smtClean="0"/>
                        <a:t>su</a:t>
                      </a:r>
                      <a:r>
                        <a:rPr lang="en-GB" sz="1400" baseline="0" dirty="0" smtClean="0"/>
                        <a:t> </a:t>
                      </a:r>
                      <a:r>
                        <a:rPr lang="en-GB" sz="1400" baseline="0" dirty="0" err="1" smtClean="0"/>
                        <a:t>familia</a:t>
                      </a:r>
                      <a:endParaRPr lang="fr-FR" sz="1400" dirty="0"/>
                    </a:p>
                  </a:txBody>
                  <a:tcPr/>
                </a:tc>
              </a:tr>
              <a:tr h="765085">
                <a:tc>
                  <a:txBody>
                    <a:bodyPr/>
                    <a:lstStyle/>
                    <a:p>
                      <a:r>
                        <a:rPr lang="es-ES_tradnl" sz="1400" kern="1200" dirty="0" smtClean="0">
                          <a:solidFill>
                            <a:schemeClr val="tx1"/>
                          </a:solidFill>
                          <a:effectLst/>
                          <a:latin typeface="+mn-lt"/>
                          <a:ea typeface="+mn-ea"/>
                          <a:cs typeface="+mn-cs"/>
                        </a:rPr>
                        <a:t>“No lo prueba”</a:t>
                      </a:r>
                      <a:endParaRPr lang="fr-FR" sz="1400" b="0" dirty="0"/>
                    </a:p>
                  </a:txBody>
                  <a:tcPr/>
                </a:tc>
                <a:tc>
                  <a:txBody>
                    <a:bodyPr/>
                    <a:lstStyle/>
                    <a:p>
                      <a:r>
                        <a:rPr lang="en-GB" sz="1400" dirty="0" smtClean="0"/>
                        <a:t>el </a:t>
                      </a:r>
                      <a:r>
                        <a:rPr lang="en-GB" sz="1400" dirty="0" err="1" smtClean="0"/>
                        <a:t>Novio</a:t>
                      </a:r>
                      <a:endParaRPr lang="fr-FR" sz="1400" dirty="0"/>
                    </a:p>
                  </a:txBody>
                  <a:tcPr/>
                </a:tc>
                <a:tc>
                  <a:txBody>
                    <a:bodyPr/>
                    <a:lstStyle/>
                    <a:p>
                      <a:r>
                        <a:rPr lang="en-GB" sz="1400" dirty="0" smtClean="0"/>
                        <a:t>la Madre</a:t>
                      </a:r>
                      <a:endParaRPr lang="fr-FR" sz="1400" dirty="0"/>
                    </a:p>
                  </a:txBody>
                  <a:tcPr/>
                </a:tc>
                <a:tc>
                  <a:txBody>
                    <a:bodyPr/>
                    <a:lstStyle/>
                    <a:p>
                      <a:r>
                        <a:rPr lang="en-GB" sz="1400" dirty="0" smtClean="0"/>
                        <a:t>23</a:t>
                      </a:r>
                      <a:endParaRPr lang="fr-FR" sz="1400" dirty="0"/>
                    </a:p>
                  </a:txBody>
                  <a:tcPr/>
                </a:tc>
                <a:tc>
                  <a:txBody>
                    <a:bodyPr/>
                    <a:lstStyle/>
                    <a:p>
                      <a:r>
                        <a:rPr lang="en-GB" sz="1400" dirty="0" err="1" smtClean="0"/>
                        <a:t>abstemio</a:t>
                      </a:r>
                      <a:r>
                        <a:rPr lang="en-GB" sz="1400" dirty="0" smtClean="0"/>
                        <a:t> – no </a:t>
                      </a:r>
                      <a:r>
                        <a:rPr lang="en-GB" sz="1400" dirty="0" err="1" smtClean="0"/>
                        <a:t>bebe</a:t>
                      </a:r>
                      <a:r>
                        <a:rPr lang="en-GB" sz="1400" dirty="0" smtClean="0"/>
                        <a:t> vino</a:t>
                      </a:r>
                      <a:r>
                        <a:rPr lang="en-GB" sz="1400" baseline="0" dirty="0" smtClean="0"/>
                        <a:t> (</a:t>
                      </a:r>
                      <a:r>
                        <a:rPr lang="en-GB" sz="1400" baseline="0" dirty="0" err="1" smtClean="0"/>
                        <a:t>implica</a:t>
                      </a:r>
                      <a:r>
                        <a:rPr lang="en-GB" sz="1400" baseline="0" dirty="0" smtClean="0"/>
                        <a:t> </a:t>
                      </a:r>
                      <a:r>
                        <a:rPr lang="en-GB" sz="1400" baseline="0" dirty="0" err="1" smtClean="0"/>
                        <a:t>que</a:t>
                      </a:r>
                      <a:r>
                        <a:rPr lang="en-GB" sz="1400" baseline="0" dirty="0" smtClean="0"/>
                        <a:t> le </a:t>
                      </a:r>
                      <a:r>
                        <a:rPr lang="en-GB" sz="1400" baseline="0" dirty="0" err="1" smtClean="0"/>
                        <a:t>falta</a:t>
                      </a:r>
                      <a:r>
                        <a:rPr lang="en-GB" sz="1400" baseline="0" dirty="0" smtClean="0"/>
                        <a:t> </a:t>
                      </a:r>
                      <a:r>
                        <a:rPr lang="en-GB" sz="1400" baseline="0" dirty="0" err="1" smtClean="0"/>
                        <a:t>vitalidad</a:t>
                      </a:r>
                      <a:r>
                        <a:rPr lang="en-GB" sz="1400" baseline="0" dirty="0" smtClean="0"/>
                        <a:t>, </a:t>
                      </a:r>
                      <a:r>
                        <a:rPr lang="en-GB" sz="1400" baseline="0" dirty="0" err="1" smtClean="0"/>
                        <a:t>virilidad</a:t>
                      </a:r>
                      <a:r>
                        <a:rPr lang="en-GB" sz="1400" baseline="0" dirty="0" smtClean="0"/>
                        <a:t>)</a:t>
                      </a:r>
                      <a:endParaRPr lang="fr-FR" sz="1400" dirty="0"/>
                    </a:p>
                  </a:txBody>
                  <a:tcPr/>
                </a:tc>
              </a:tr>
              <a:tr h="765085">
                <a:tc>
                  <a:txBody>
                    <a:bodyPr/>
                    <a:lstStyle/>
                    <a:p>
                      <a:r>
                        <a:rPr lang="es-ES_tradnl" sz="1400" b="0" kern="1200" dirty="0" smtClean="0">
                          <a:solidFill>
                            <a:schemeClr val="tx1"/>
                          </a:solidFill>
                          <a:effectLst/>
                          <a:latin typeface="+mn-lt"/>
                          <a:ea typeface="+mn-ea"/>
                          <a:cs typeface="+mn-cs"/>
                        </a:rPr>
                        <a:t>“la cabezada de un mulo” </a:t>
                      </a:r>
                      <a:endParaRPr lang="fr-FR" sz="1400" b="0" dirty="0"/>
                    </a:p>
                  </a:txBody>
                  <a:tcPr/>
                </a:tc>
                <a:tc>
                  <a:txBody>
                    <a:bodyPr/>
                    <a:lstStyle/>
                    <a:p>
                      <a:r>
                        <a:rPr lang="en-GB" sz="1400" dirty="0" smtClean="0"/>
                        <a:t>Leonardo</a:t>
                      </a:r>
                      <a:endParaRPr lang="fr-FR" sz="1400" dirty="0"/>
                    </a:p>
                  </a:txBody>
                  <a:tcPr/>
                </a:tc>
                <a:tc>
                  <a:txBody>
                    <a:bodyPr/>
                    <a:lstStyle/>
                    <a:p>
                      <a:r>
                        <a:rPr lang="en-GB" sz="1400" dirty="0" smtClean="0"/>
                        <a:t>la </a:t>
                      </a:r>
                      <a:r>
                        <a:rPr lang="en-GB" sz="1400" dirty="0" err="1" smtClean="0"/>
                        <a:t>Novia</a:t>
                      </a:r>
                      <a:endParaRPr lang="fr-FR" sz="1400" dirty="0"/>
                    </a:p>
                  </a:txBody>
                  <a:tcPr/>
                </a:tc>
                <a:tc>
                  <a:txBody>
                    <a:bodyPr/>
                    <a:lstStyle/>
                    <a:p>
                      <a:r>
                        <a:rPr lang="en-GB" sz="1400" dirty="0" smtClean="0"/>
                        <a:t>70</a:t>
                      </a:r>
                      <a:endParaRPr lang="fr-FR" sz="1400" dirty="0"/>
                    </a:p>
                  </a:txBody>
                  <a:tcPr/>
                </a:tc>
                <a:tc>
                  <a:txBody>
                    <a:bodyPr/>
                    <a:lstStyle/>
                    <a:p>
                      <a:r>
                        <a:rPr lang="en-GB" sz="1400" dirty="0" err="1" smtClean="0"/>
                        <a:t>instintivo</a:t>
                      </a:r>
                      <a:r>
                        <a:rPr lang="en-GB" sz="1400" dirty="0" smtClean="0"/>
                        <a:t>, animal, </a:t>
                      </a:r>
                      <a:r>
                        <a:rPr lang="fr-FR" sz="1400" dirty="0" smtClean="0"/>
                        <a:t>viril, </a:t>
                      </a:r>
                      <a:r>
                        <a:rPr lang="fr-FR" sz="1400" dirty="0" err="1" smtClean="0"/>
                        <a:t>varonil</a:t>
                      </a:r>
                      <a:r>
                        <a:rPr lang="fr-FR" sz="1400" dirty="0" smtClean="0"/>
                        <a:t>, </a:t>
                      </a:r>
                      <a:r>
                        <a:rPr lang="fr-FR" sz="1400" dirty="0" err="1" smtClean="0"/>
                        <a:t>masculino</a:t>
                      </a:r>
                      <a:endParaRPr lang="fr-FR" sz="1400" dirty="0"/>
                    </a:p>
                  </a:txBody>
                  <a:tcPr/>
                </a:tc>
              </a:tr>
            </a:tbl>
          </a:graphicData>
        </a:graphic>
      </p:graphicFrame>
      <p:sp>
        <p:nvSpPr>
          <p:cNvPr id="4" name="TextBox 3"/>
          <p:cNvSpPr txBox="1"/>
          <p:nvPr/>
        </p:nvSpPr>
        <p:spPr>
          <a:xfrm>
            <a:off x="323528" y="116632"/>
            <a:ext cx="8568952" cy="369332"/>
          </a:xfrm>
          <a:prstGeom prst="rect">
            <a:avLst/>
          </a:prstGeom>
          <a:noFill/>
        </p:spPr>
        <p:txBody>
          <a:bodyPr wrap="square" rtlCol="0">
            <a:spAutoFit/>
          </a:bodyPr>
          <a:lstStyle/>
          <a:p>
            <a:r>
              <a:rPr lang="en-GB" b="1" dirty="0" err="1" smtClean="0"/>
              <a:t>Análisis</a:t>
            </a:r>
            <a:r>
              <a:rPr lang="en-GB" b="1" dirty="0" smtClean="0"/>
              <a:t> de los </a:t>
            </a:r>
            <a:r>
              <a:rPr lang="en-GB" b="1" dirty="0" err="1" smtClean="0"/>
              <a:t>personajes</a:t>
            </a:r>
            <a:r>
              <a:rPr lang="en-GB" b="1" dirty="0" smtClean="0"/>
              <a:t> </a:t>
            </a:r>
            <a:r>
              <a:rPr lang="en-GB" b="1" dirty="0" err="1" smtClean="0"/>
              <a:t>principales</a:t>
            </a:r>
            <a:endParaRPr lang="fr-FR" b="1" dirty="0"/>
          </a:p>
        </p:txBody>
      </p:sp>
    </p:spTree>
    <p:extLst>
      <p:ext uri="{BB962C8B-B14F-4D97-AF65-F5344CB8AC3E}">
        <p14:creationId xmlns:p14="http://schemas.microsoft.com/office/powerpoint/2010/main" val="960153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06364"/>
            <a:ext cx="5472608" cy="461665"/>
          </a:xfrm>
          <a:prstGeom prst="rect">
            <a:avLst/>
          </a:prstGeom>
          <a:noFill/>
        </p:spPr>
        <p:txBody>
          <a:bodyPr wrap="square" rtlCol="0">
            <a:spAutoFit/>
          </a:bodyPr>
          <a:lstStyle/>
          <a:p>
            <a:r>
              <a:rPr lang="en-GB" sz="2400" b="1" dirty="0" smtClean="0"/>
              <a:t>El </a:t>
            </a:r>
            <a:r>
              <a:rPr lang="en-GB" sz="2400" b="1" dirty="0" err="1" smtClean="0"/>
              <a:t>círculo</a:t>
            </a:r>
            <a:r>
              <a:rPr lang="en-GB" sz="2400" b="1" dirty="0" smtClean="0"/>
              <a:t> de </a:t>
            </a:r>
            <a:r>
              <a:rPr lang="en-GB" sz="2400" b="1" dirty="0" err="1" smtClean="0"/>
              <a:t>sufrimiento</a:t>
            </a:r>
            <a:endParaRPr lang="fr-FR" sz="2400" b="1" dirty="0"/>
          </a:p>
        </p:txBody>
      </p:sp>
      <p:pic>
        <p:nvPicPr>
          <p:cNvPr id="3" name="Picture 2"/>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699792" y="1988840"/>
            <a:ext cx="3791221" cy="2808312"/>
          </a:xfrm>
          <a:prstGeom prst="rect">
            <a:avLst/>
          </a:prstGeom>
        </p:spPr>
      </p:pic>
      <p:sp>
        <p:nvSpPr>
          <p:cNvPr id="4" name="TextBox 3"/>
          <p:cNvSpPr txBox="1"/>
          <p:nvPr/>
        </p:nvSpPr>
        <p:spPr>
          <a:xfrm>
            <a:off x="5380993" y="2060848"/>
            <a:ext cx="1368152" cy="461665"/>
          </a:xfrm>
          <a:prstGeom prst="rect">
            <a:avLst/>
          </a:prstGeom>
          <a:noFill/>
        </p:spPr>
        <p:txBody>
          <a:bodyPr wrap="square" rtlCol="0">
            <a:spAutoFit/>
          </a:bodyPr>
          <a:lstStyle/>
          <a:p>
            <a:r>
              <a:rPr lang="en-GB" sz="2400" b="1" dirty="0"/>
              <a:t>l</a:t>
            </a:r>
            <a:r>
              <a:rPr lang="en-GB" sz="2400" b="1" dirty="0" smtClean="0"/>
              <a:t>a </a:t>
            </a:r>
            <a:r>
              <a:rPr lang="en-GB" sz="2400" b="1" dirty="0" err="1" smtClean="0"/>
              <a:t>Novia</a:t>
            </a:r>
            <a:endParaRPr lang="fr-FR" sz="2400" b="1" dirty="0"/>
          </a:p>
        </p:txBody>
      </p:sp>
      <p:sp>
        <p:nvSpPr>
          <p:cNvPr id="5" name="TextBox 4"/>
          <p:cNvSpPr txBox="1"/>
          <p:nvPr/>
        </p:nvSpPr>
        <p:spPr>
          <a:xfrm>
            <a:off x="4012841" y="4335486"/>
            <a:ext cx="1368152" cy="461665"/>
          </a:xfrm>
          <a:prstGeom prst="rect">
            <a:avLst/>
          </a:prstGeom>
          <a:noFill/>
        </p:spPr>
        <p:txBody>
          <a:bodyPr wrap="square" rtlCol="0">
            <a:spAutoFit/>
          </a:bodyPr>
          <a:lstStyle/>
          <a:p>
            <a:r>
              <a:rPr lang="en-GB" sz="2400" b="1" dirty="0" smtClean="0"/>
              <a:t>el </a:t>
            </a:r>
            <a:r>
              <a:rPr lang="en-GB" sz="2400" b="1" dirty="0" err="1" smtClean="0"/>
              <a:t>Novio</a:t>
            </a:r>
            <a:endParaRPr lang="fr-FR" sz="2400" b="1" dirty="0"/>
          </a:p>
        </p:txBody>
      </p:sp>
      <p:sp>
        <p:nvSpPr>
          <p:cNvPr id="6" name="TextBox 5"/>
          <p:cNvSpPr txBox="1"/>
          <p:nvPr/>
        </p:nvSpPr>
        <p:spPr>
          <a:xfrm>
            <a:off x="2480999" y="2522513"/>
            <a:ext cx="2088232" cy="461665"/>
          </a:xfrm>
          <a:prstGeom prst="rect">
            <a:avLst/>
          </a:prstGeom>
          <a:noFill/>
        </p:spPr>
        <p:txBody>
          <a:bodyPr wrap="square" rtlCol="0">
            <a:spAutoFit/>
          </a:bodyPr>
          <a:lstStyle/>
          <a:p>
            <a:r>
              <a:rPr lang="en-GB" sz="2400" b="1" dirty="0" smtClean="0"/>
              <a:t>Leonardo</a:t>
            </a:r>
            <a:endParaRPr lang="fr-FR" sz="2400" b="1" dirty="0"/>
          </a:p>
        </p:txBody>
      </p:sp>
      <p:sp>
        <p:nvSpPr>
          <p:cNvPr id="7" name="Oval 6"/>
          <p:cNvSpPr/>
          <p:nvPr/>
        </p:nvSpPr>
        <p:spPr>
          <a:xfrm>
            <a:off x="1835696" y="1196752"/>
            <a:ext cx="5400600" cy="396044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extBox 7"/>
          <p:cNvSpPr txBox="1"/>
          <p:nvPr/>
        </p:nvSpPr>
        <p:spPr>
          <a:xfrm>
            <a:off x="3506519" y="6165304"/>
            <a:ext cx="5472608" cy="461665"/>
          </a:xfrm>
          <a:prstGeom prst="rect">
            <a:avLst/>
          </a:prstGeom>
          <a:noFill/>
        </p:spPr>
        <p:txBody>
          <a:bodyPr wrap="square" rtlCol="0">
            <a:spAutoFit/>
          </a:bodyPr>
          <a:lstStyle/>
          <a:p>
            <a:pPr algn="r"/>
            <a:r>
              <a:rPr lang="en-GB" sz="2400" b="1" dirty="0" smtClean="0"/>
              <a:t>Los </a:t>
            </a:r>
            <a:r>
              <a:rPr lang="en-GB" sz="2400" b="1" dirty="0" err="1" smtClean="0"/>
              <a:t>personajes</a:t>
            </a:r>
            <a:r>
              <a:rPr lang="en-GB" sz="2400" b="1" dirty="0" smtClean="0"/>
              <a:t> </a:t>
            </a:r>
            <a:r>
              <a:rPr lang="en-GB" sz="2400" b="1" dirty="0" err="1" smtClean="0"/>
              <a:t>secundarios</a:t>
            </a:r>
            <a:endParaRPr lang="fr-FR" sz="2400" b="1" dirty="0"/>
          </a:p>
        </p:txBody>
      </p:sp>
      <p:sp>
        <p:nvSpPr>
          <p:cNvPr id="9" name="TextBox 8"/>
          <p:cNvSpPr txBox="1"/>
          <p:nvPr/>
        </p:nvSpPr>
        <p:spPr>
          <a:xfrm>
            <a:off x="6491012" y="1196752"/>
            <a:ext cx="1897411" cy="584775"/>
          </a:xfrm>
          <a:prstGeom prst="rect">
            <a:avLst/>
          </a:prstGeom>
          <a:noFill/>
        </p:spPr>
        <p:txBody>
          <a:bodyPr wrap="square" rtlCol="0">
            <a:spAutoFit/>
          </a:bodyPr>
          <a:lstStyle/>
          <a:p>
            <a:r>
              <a:rPr lang="en-GB" sz="3200" b="1" dirty="0" smtClean="0"/>
              <a:t>el Padre</a:t>
            </a:r>
            <a:endParaRPr lang="fr-FR" sz="3200" b="1" dirty="0"/>
          </a:p>
        </p:txBody>
      </p:sp>
      <p:sp>
        <p:nvSpPr>
          <p:cNvPr id="10" name="TextBox 9"/>
          <p:cNvSpPr txBox="1"/>
          <p:nvPr/>
        </p:nvSpPr>
        <p:spPr>
          <a:xfrm>
            <a:off x="7092280" y="1830015"/>
            <a:ext cx="1368152" cy="461665"/>
          </a:xfrm>
          <a:prstGeom prst="rect">
            <a:avLst/>
          </a:prstGeom>
          <a:noFill/>
        </p:spPr>
        <p:txBody>
          <a:bodyPr wrap="square" rtlCol="0">
            <a:spAutoFit/>
          </a:bodyPr>
          <a:lstStyle/>
          <a:p>
            <a:r>
              <a:rPr lang="en-GB" sz="2400" dirty="0" smtClean="0"/>
              <a:t>la </a:t>
            </a:r>
            <a:r>
              <a:rPr lang="en-GB" sz="2400" dirty="0" err="1" smtClean="0"/>
              <a:t>Criada</a:t>
            </a:r>
            <a:endParaRPr lang="fr-FR" sz="2400" dirty="0"/>
          </a:p>
        </p:txBody>
      </p:sp>
      <p:sp>
        <p:nvSpPr>
          <p:cNvPr id="11" name="TextBox 10"/>
          <p:cNvSpPr txBox="1"/>
          <p:nvPr/>
        </p:nvSpPr>
        <p:spPr>
          <a:xfrm>
            <a:off x="3748211" y="5229200"/>
            <a:ext cx="1897411" cy="584775"/>
          </a:xfrm>
          <a:prstGeom prst="rect">
            <a:avLst/>
          </a:prstGeom>
          <a:noFill/>
        </p:spPr>
        <p:txBody>
          <a:bodyPr wrap="square" rtlCol="0">
            <a:spAutoFit/>
          </a:bodyPr>
          <a:lstStyle/>
          <a:p>
            <a:r>
              <a:rPr lang="en-GB" sz="3200" b="1" dirty="0" smtClean="0"/>
              <a:t>la Madre</a:t>
            </a:r>
            <a:endParaRPr lang="fr-FR" sz="3200" b="1" dirty="0"/>
          </a:p>
        </p:txBody>
      </p:sp>
      <p:sp>
        <p:nvSpPr>
          <p:cNvPr id="12" name="TextBox 11"/>
          <p:cNvSpPr txBox="1"/>
          <p:nvPr/>
        </p:nvSpPr>
        <p:spPr>
          <a:xfrm>
            <a:off x="5558747" y="5059922"/>
            <a:ext cx="1368152" cy="461665"/>
          </a:xfrm>
          <a:prstGeom prst="rect">
            <a:avLst/>
          </a:prstGeom>
          <a:noFill/>
        </p:spPr>
        <p:txBody>
          <a:bodyPr wrap="square" rtlCol="0">
            <a:spAutoFit/>
          </a:bodyPr>
          <a:lstStyle/>
          <a:p>
            <a:r>
              <a:rPr lang="en-GB" sz="2400" dirty="0" smtClean="0"/>
              <a:t>la </a:t>
            </a:r>
            <a:r>
              <a:rPr lang="en-GB" sz="2400" dirty="0" err="1" smtClean="0"/>
              <a:t>Vecina</a:t>
            </a:r>
            <a:endParaRPr lang="fr-FR" sz="2400" dirty="0"/>
          </a:p>
        </p:txBody>
      </p:sp>
      <p:sp>
        <p:nvSpPr>
          <p:cNvPr id="13" name="TextBox 12"/>
          <p:cNvSpPr txBox="1"/>
          <p:nvPr/>
        </p:nvSpPr>
        <p:spPr>
          <a:xfrm>
            <a:off x="323528" y="2060847"/>
            <a:ext cx="1897411" cy="584775"/>
          </a:xfrm>
          <a:prstGeom prst="rect">
            <a:avLst/>
          </a:prstGeom>
          <a:noFill/>
        </p:spPr>
        <p:txBody>
          <a:bodyPr wrap="square" rtlCol="0">
            <a:spAutoFit/>
          </a:bodyPr>
          <a:lstStyle/>
          <a:p>
            <a:r>
              <a:rPr lang="en-GB" sz="3200" b="1" dirty="0" smtClean="0"/>
              <a:t>la </a:t>
            </a:r>
            <a:r>
              <a:rPr lang="en-GB" sz="3200" b="1" dirty="0" err="1" smtClean="0"/>
              <a:t>Mujer</a:t>
            </a:r>
            <a:endParaRPr lang="fr-FR" sz="3200" b="1" dirty="0"/>
          </a:p>
        </p:txBody>
      </p:sp>
      <p:sp>
        <p:nvSpPr>
          <p:cNvPr id="14" name="TextBox 13"/>
          <p:cNvSpPr txBox="1"/>
          <p:nvPr/>
        </p:nvSpPr>
        <p:spPr>
          <a:xfrm>
            <a:off x="849047" y="1606903"/>
            <a:ext cx="1368152" cy="461665"/>
          </a:xfrm>
          <a:prstGeom prst="rect">
            <a:avLst/>
          </a:prstGeom>
          <a:noFill/>
        </p:spPr>
        <p:txBody>
          <a:bodyPr wrap="square" rtlCol="0">
            <a:spAutoFit/>
          </a:bodyPr>
          <a:lstStyle/>
          <a:p>
            <a:r>
              <a:rPr lang="en-GB" sz="2400" dirty="0" smtClean="0"/>
              <a:t>la </a:t>
            </a:r>
            <a:r>
              <a:rPr lang="en-GB" sz="2400" dirty="0" err="1" smtClean="0"/>
              <a:t>Suegra</a:t>
            </a:r>
            <a:endParaRPr lang="fr-FR" sz="2400" dirty="0"/>
          </a:p>
        </p:txBody>
      </p:sp>
    </p:spTree>
    <p:extLst>
      <p:ext uri="{BB962C8B-B14F-4D97-AF65-F5344CB8AC3E}">
        <p14:creationId xmlns:p14="http://schemas.microsoft.com/office/powerpoint/2010/main" val="121239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06364"/>
            <a:ext cx="8856984" cy="461665"/>
          </a:xfrm>
          <a:prstGeom prst="rect">
            <a:avLst/>
          </a:prstGeom>
          <a:noFill/>
        </p:spPr>
        <p:txBody>
          <a:bodyPr wrap="square" rtlCol="0">
            <a:spAutoFit/>
          </a:bodyPr>
          <a:lstStyle/>
          <a:p>
            <a:r>
              <a:rPr lang="en-GB" sz="2400" b="1" dirty="0" err="1" smtClean="0"/>
              <a:t>Ejemplos</a:t>
            </a:r>
            <a:r>
              <a:rPr lang="en-GB" sz="2400" b="1" dirty="0" smtClean="0"/>
              <a:t> del </a:t>
            </a:r>
            <a:r>
              <a:rPr lang="en-GB" sz="2400" b="1" dirty="0" err="1" smtClean="0"/>
              <a:t>sufrimiento</a:t>
            </a:r>
            <a:r>
              <a:rPr lang="en-GB" sz="2400" b="1" dirty="0" smtClean="0"/>
              <a:t> de la </a:t>
            </a:r>
            <a:r>
              <a:rPr lang="en-GB" sz="2400" b="1" dirty="0" err="1" smtClean="0"/>
              <a:t>Mujer</a:t>
            </a:r>
            <a:r>
              <a:rPr lang="en-GB" sz="2400" b="1" dirty="0" smtClean="0"/>
              <a:t>, de la Madre y del Padre</a:t>
            </a:r>
            <a:endParaRPr lang="fr-FR" sz="2400" b="1" dirty="0"/>
          </a:p>
        </p:txBody>
      </p:sp>
    </p:spTree>
    <p:extLst>
      <p:ext uri="{BB962C8B-B14F-4D97-AF65-F5344CB8AC3E}">
        <p14:creationId xmlns:p14="http://schemas.microsoft.com/office/powerpoint/2010/main" val="4094531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1992"/>
            <a:ext cx="5472608" cy="523220"/>
          </a:xfrm>
          <a:prstGeom prst="rect">
            <a:avLst/>
          </a:prstGeom>
          <a:noFill/>
        </p:spPr>
        <p:txBody>
          <a:bodyPr wrap="square" rtlCol="0">
            <a:spAutoFit/>
          </a:bodyPr>
          <a:lstStyle/>
          <a:p>
            <a:r>
              <a:rPr lang="en-GB" sz="2800" b="1" dirty="0" smtClean="0"/>
              <a:t>La </a:t>
            </a:r>
            <a:r>
              <a:rPr lang="en-GB" sz="2800" b="1" dirty="0" err="1" smtClean="0"/>
              <a:t>voz</a:t>
            </a:r>
            <a:r>
              <a:rPr lang="en-GB" sz="2800" b="1" dirty="0" smtClean="0"/>
              <a:t> del </a:t>
            </a:r>
            <a:r>
              <a:rPr lang="en-GB" sz="2800" b="1" dirty="0" err="1" smtClean="0"/>
              <a:t>destino</a:t>
            </a:r>
            <a:endParaRPr lang="fr-FR" sz="2800" b="1" dirty="0"/>
          </a:p>
        </p:txBody>
      </p:sp>
      <p:sp>
        <p:nvSpPr>
          <p:cNvPr id="3" name="TextBox 2"/>
          <p:cNvSpPr txBox="1"/>
          <p:nvPr/>
        </p:nvSpPr>
        <p:spPr>
          <a:xfrm>
            <a:off x="4137682" y="429088"/>
            <a:ext cx="1897411" cy="584775"/>
          </a:xfrm>
          <a:prstGeom prst="rect">
            <a:avLst/>
          </a:prstGeom>
          <a:noFill/>
        </p:spPr>
        <p:txBody>
          <a:bodyPr wrap="square" rtlCol="0">
            <a:spAutoFit/>
          </a:bodyPr>
          <a:lstStyle/>
          <a:p>
            <a:r>
              <a:rPr lang="en-GB" sz="3200" b="1" dirty="0" smtClean="0"/>
              <a:t>la Madre</a:t>
            </a:r>
            <a:endParaRPr lang="fr-FR" sz="3200" b="1" dirty="0"/>
          </a:p>
        </p:txBody>
      </p:sp>
      <p:sp>
        <p:nvSpPr>
          <p:cNvPr id="4" name="TextBox 3"/>
          <p:cNvSpPr txBox="1"/>
          <p:nvPr/>
        </p:nvSpPr>
        <p:spPr>
          <a:xfrm>
            <a:off x="251520" y="1916832"/>
            <a:ext cx="2664296" cy="584775"/>
          </a:xfrm>
          <a:prstGeom prst="rect">
            <a:avLst/>
          </a:prstGeom>
          <a:noFill/>
        </p:spPr>
        <p:txBody>
          <a:bodyPr wrap="square" rtlCol="0">
            <a:spAutoFit/>
          </a:bodyPr>
          <a:lstStyle/>
          <a:p>
            <a:r>
              <a:rPr lang="en-GB" sz="3200" b="1" dirty="0" err="1" smtClean="0"/>
              <a:t>las</a:t>
            </a:r>
            <a:r>
              <a:rPr lang="en-GB" sz="3200" b="1" dirty="0" smtClean="0"/>
              <a:t> </a:t>
            </a:r>
            <a:r>
              <a:rPr lang="en-GB" sz="3200" b="1" dirty="0" err="1" smtClean="0"/>
              <a:t>canciones</a:t>
            </a:r>
            <a:endParaRPr lang="fr-FR" sz="3200" b="1" dirty="0"/>
          </a:p>
        </p:txBody>
      </p:sp>
      <p:sp>
        <p:nvSpPr>
          <p:cNvPr id="5" name="TextBox 4"/>
          <p:cNvSpPr txBox="1"/>
          <p:nvPr/>
        </p:nvSpPr>
        <p:spPr>
          <a:xfrm>
            <a:off x="6062493" y="1593730"/>
            <a:ext cx="2664296" cy="584775"/>
          </a:xfrm>
          <a:prstGeom prst="rect">
            <a:avLst/>
          </a:prstGeom>
          <a:noFill/>
        </p:spPr>
        <p:txBody>
          <a:bodyPr wrap="square" rtlCol="0">
            <a:spAutoFit/>
          </a:bodyPr>
          <a:lstStyle/>
          <a:p>
            <a:r>
              <a:rPr lang="en-GB" sz="3200" b="1" dirty="0" smtClean="0"/>
              <a:t>los </a:t>
            </a:r>
            <a:r>
              <a:rPr lang="en-GB" sz="3200" b="1" dirty="0" err="1" smtClean="0"/>
              <a:t>Leñadores</a:t>
            </a:r>
            <a:endParaRPr lang="fr-FR" sz="3200" b="1" dirty="0"/>
          </a:p>
        </p:txBody>
      </p:sp>
      <p:sp>
        <p:nvSpPr>
          <p:cNvPr id="6" name="TextBox 5"/>
          <p:cNvSpPr txBox="1"/>
          <p:nvPr/>
        </p:nvSpPr>
        <p:spPr>
          <a:xfrm>
            <a:off x="3203848" y="5661248"/>
            <a:ext cx="2664296" cy="584775"/>
          </a:xfrm>
          <a:prstGeom prst="rect">
            <a:avLst/>
          </a:prstGeom>
          <a:noFill/>
        </p:spPr>
        <p:txBody>
          <a:bodyPr wrap="square" rtlCol="0">
            <a:spAutoFit/>
          </a:bodyPr>
          <a:lstStyle/>
          <a:p>
            <a:r>
              <a:rPr lang="en-GB" sz="3200" b="1" dirty="0" smtClean="0"/>
              <a:t>la Luna</a:t>
            </a:r>
            <a:endParaRPr lang="fr-FR" sz="3200" b="1" dirty="0"/>
          </a:p>
        </p:txBody>
      </p:sp>
      <p:sp>
        <p:nvSpPr>
          <p:cNvPr id="7" name="TextBox 6"/>
          <p:cNvSpPr txBox="1"/>
          <p:nvPr/>
        </p:nvSpPr>
        <p:spPr>
          <a:xfrm>
            <a:off x="6771607" y="2542704"/>
            <a:ext cx="2664296" cy="1077218"/>
          </a:xfrm>
          <a:prstGeom prst="rect">
            <a:avLst/>
          </a:prstGeom>
          <a:noFill/>
        </p:spPr>
        <p:txBody>
          <a:bodyPr wrap="square" rtlCol="0">
            <a:spAutoFit/>
          </a:bodyPr>
          <a:lstStyle/>
          <a:p>
            <a:r>
              <a:rPr lang="en-GB" sz="3200" b="1" dirty="0" smtClean="0"/>
              <a:t>la </a:t>
            </a:r>
            <a:r>
              <a:rPr lang="en-GB" sz="3200" b="1" dirty="0" err="1" smtClean="0"/>
              <a:t>Mendiga</a:t>
            </a:r>
            <a:r>
              <a:rPr lang="en-GB" sz="3200" b="1" dirty="0" smtClean="0"/>
              <a:t> </a:t>
            </a:r>
            <a:br>
              <a:rPr lang="en-GB" sz="3200" b="1" dirty="0" smtClean="0"/>
            </a:br>
            <a:r>
              <a:rPr lang="en-GB" sz="3200" b="1" dirty="0" smtClean="0"/>
              <a:t>(la </a:t>
            </a:r>
            <a:r>
              <a:rPr lang="en-GB" sz="3200" b="1" dirty="0" err="1" smtClean="0"/>
              <a:t>Muerte</a:t>
            </a:r>
            <a:r>
              <a:rPr lang="en-GB" sz="3200" b="1" dirty="0" smtClean="0"/>
              <a:t>)</a:t>
            </a:r>
            <a:endParaRPr lang="fr-FR" sz="3200" b="1" dirty="0"/>
          </a:p>
        </p:txBody>
      </p:sp>
      <p:sp>
        <p:nvSpPr>
          <p:cNvPr id="8" name="TextBox 7"/>
          <p:cNvSpPr txBox="1"/>
          <p:nvPr/>
        </p:nvSpPr>
        <p:spPr>
          <a:xfrm>
            <a:off x="101096" y="4906505"/>
            <a:ext cx="2664296" cy="584775"/>
          </a:xfrm>
          <a:prstGeom prst="rect">
            <a:avLst/>
          </a:prstGeom>
          <a:noFill/>
        </p:spPr>
        <p:txBody>
          <a:bodyPr wrap="square" rtlCol="0">
            <a:spAutoFit/>
          </a:bodyPr>
          <a:lstStyle/>
          <a:p>
            <a:r>
              <a:rPr lang="en-GB" sz="3200" b="1" dirty="0" err="1" smtClean="0"/>
              <a:t>las</a:t>
            </a:r>
            <a:r>
              <a:rPr lang="en-GB" sz="3200" b="1" dirty="0" smtClean="0"/>
              <a:t> </a:t>
            </a:r>
            <a:r>
              <a:rPr lang="en-GB" sz="3200" b="1" dirty="0" err="1" smtClean="0"/>
              <a:t>Muchachas</a:t>
            </a:r>
            <a:endParaRPr lang="fr-FR" sz="3200" b="1" dirty="0"/>
          </a:p>
        </p:txBody>
      </p:sp>
      <p:pic>
        <p:nvPicPr>
          <p:cNvPr id="9" name="Picture 8" descr="http://www.culturandalucia.com/FEDERICO_GARCIA_LORCA/Federico_Garcia_Lorca_Bodas_de_sangre_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2536810"/>
            <a:ext cx="1152128" cy="1386841"/>
          </a:xfrm>
          <a:prstGeom prst="rect">
            <a:avLst/>
          </a:prstGeom>
          <a:noFill/>
          <a:ln>
            <a:noFill/>
          </a:ln>
        </p:spPr>
      </p:pic>
      <p:pic>
        <p:nvPicPr>
          <p:cNvPr id="10" name="Picture 9" descr="http://www.culturandalucia.com/Escenario%20para%20Bodas%20de%20sangre%20web.jpg"/>
          <p:cNvPicPr/>
          <p:nvPr/>
        </p:nvPicPr>
        <p:blipFill>
          <a:blip r:embed="rId4">
            <a:extLst>
              <a:ext uri="{28A0092B-C50C-407E-A947-70E740481C1C}">
                <a14:useLocalDpi xmlns:a14="http://schemas.microsoft.com/office/drawing/2010/main" val="0"/>
              </a:ext>
            </a:extLst>
          </a:blip>
          <a:srcRect/>
          <a:stretch>
            <a:fillRect/>
          </a:stretch>
        </p:blipFill>
        <p:spPr bwMode="auto">
          <a:xfrm>
            <a:off x="2765392" y="3717032"/>
            <a:ext cx="3838575" cy="2047875"/>
          </a:xfrm>
          <a:prstGeom prst="rect">
            <a:avLst/>
          </a:prstGeom>
          <a:noFill/>
          <a:ln>
            <a:noFill/>
          </a:ln>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31840" y="1886118"/>
            <a:ext cx="2843808" cy="1660784"/>
          </a:xfrm>
          <a:prstGeom prst="rect">
            <a:avLst/>
          </a:prstGeom>
        </p:spPr>
      </p:pic>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31840" y="457528"/>
            <a:ext cx="973309" cy="1209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71606" y="3617138"/>
            <a:ext cx="2287245" cy="1513816"/>
          </a:xfrm>
          <a:prstGeom prst="rect">
            <a:avLst/>
          </a:prstGeom>
        </p:spPr>
      </p:pic>
      <p:pic>
        <p:nvPicPr>
          <p:cNvPr id="14" name="Picture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72442" y="5491280"/>
            <a:ext cx="1806428" cy="1186823"/>
          </a:xfrm>
          <a:prstGeom prst="rect">
            <a:avLst/>
          </a:prstGeom>
        </p:spPr>
      </p:pic>
      <p:pic>
        <p:nvPicPr>
          <p:cNvPr id="15" name="Picture 1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14796" y="748625"/>
            <a:ext cx="2321720" cy="1168207"/>
          </a:xfrm>
          <a:prstGeom prst="rect">
            <a:avLst/>
          </a:prstGeom>
          <a:ln>
            <a:solidFill>
              <a:schemeClr val="tx1"/>
            </a:solidFill>
          </a:ln>
        </p:spPr>
      </p:pic>
    </p:spTree>
    <p:extLst>
      <p:ext uri="{BB962C8B-B14F-4D97-AF65-F5344CB8AC3E}">
        <p14:creationId xmlns:p14="http://schemas.microsoft.com/office/powerpoint/2010/main" val="3447926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107504" y="332656"/>
            <a:ext cx="2952328" cy="6336704"/>
          </a:xfrm>
          <a:prstGeom prst="flowChartAlternateProcess">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3200" b="1" dirty="0" err="1" smtClean="0">
                <a:solidFill>
                  <a:schemeClr val="tx1"/>
                </a:solidFill>
              </a:rPr>
              <a:t>Acto</a:t>
            </a:r>
            <a:r>
              <a:rPr lang="en-GB" sz="3200" b="1" dirty="0" smtClean="0">
                <a:solidFill>
                  <a:schemeClr val="tx1"/>
                </a:solidFill>
              </a:rPr>
              <a:t> </a:t>
            </a:r>
            <a:r>
              <a:rPr lang="en-GB" sz="3200" b="1" dirty="0" err="1" smtClean="0">
                <a:solidFill>
                  <a:schemeClr val="tx1"/>
                </a:solidFill>
              </a:rPr>
              <a:t>Primero</a:t>
            </a:r>
            <a:r>
              <a:rPr lang="en-GB" sz="3200" b="1" dirty="0" smtClean="0">
                <a:solidFill>
                  <a:schemeClr val="tx1"/>
                </a:solidFill>
              </a:rPr>
              <a:t> </a:t>
            </a:r>
            <a:br>
              <a:rPr lang="en-GB" sz="3200" b="1" dirty="0" smtClean="0">
                <a:solidFill>
                  <a:schemeClr val="tx1"/>
                </a:solidFill>
              </a:rPr>
            </a:br>
            <a:r>
              <a:rPr lang="en-GB" u="sng" dirty="0" err="1" smtClean="0">
                <a:solidFill>
                  <a:schemeClr val="tx1"/>
                </a:solidFill>
              </a:rPr>
              <a:t>Cuadro</a:t>
            </a:r>
            <a:r>
              <a:rPr lang="en-GB" u="sng" dirty="0" smtClean="0">
                <a:solidFill>
                  <a:schemeClr val="tx1"/>
                </a:solidFill>
              </a:rPr>
              <a:t> </a:t>
            </a:r>
            <a:r>
              <a:rPr lang="en-GB" u="sng" dirty="0" err="1" smtClean="0">
                <a:solidFill>
                  <a:schemeClr val="tx1"/>
                </a:solidFill>
              </a:rPr>
              <a:t>Primero</a:t>
            </a:r>
            <a:endParaRPr lang="en-GB" u="sng" dirty="0" smtClean="0">
              <a:solidFill>
                <a:schemeClr val="tx1"/>
              </a:solidFill>
            </a:endParaRPr>
          </a:p>
          <a:p>
            <a:pPr algn="ctr"/>
            <a:endParaRPr lang="en-GB" u="sng" dirty="0">
              <a:solidFill>
                <a:schemeClr val="tx1"/>
              </a:solidFill>
            </a:endParaRPr>
          </a:p>
          <a:p>
            <a:pPr algn="ctr"/>
            <a:endParaRPr lang="en-GB" u="sng" dirty="0" smtClean="0">
              <a:solidFill>
                <a:schemeClr val="tx1"/>
              </a:solidFill>
            </a:endParaRPr>
          </a:p>
          <a:p>
            <a:pPr algn="ctr"/>
            <a:endParaRPr lang="en-GB" u="sng" dirty="0" smtClean="0">
              <a:solidFill>
                <a:schemeClr val="tx1"/>
              </a:solidFill>
            </a:endParaRPr>
          </a:p>
          <a:p>
            <a:pPr algn="ctr"/>
            <a:endParaRPr lang="en-GB" u="sng" dirty="0" smtClean="0">
              <a:solidFill>
                <a:schemeClr val="tx1"/>
              </a:solidFill>
            </a:endParaRPr>
          </a:p>
          <a:p>
            <a:pPr algn="ctr"/>
            <a:endParaRPr lang="en-GB" u="sng" dirty="0">
              <a:solidFill>
                <a:schemeClr val="tx1"/>
              </a:solidFill>
            </a:endParaRPr>
          </a:p>
          <a:p>
            <a:pPr algn="ctr"/>
            <a:r>
              <a:rPr lang="en-GB" u="sng" dirty="0" err="1" smtClean="0">
                <a:solidFill>
                  <a:schemeClr val="tx1"/>
                </a:solidFill>
              </a:rPr>
              <a:t>Cuadro</a:t>
            </a:r>
            <a:r>
              <a:rPr lang="en-GB" u="sng" dirty="0" smtClean="0">
                <a:solidFill>
                  <a:schemeClr val="tx1"/>
                </a:solidFill>
              </a:rPr>
              <a:t> Segundo</a:t>
            </a:r>
          </a:p>
          <a:p>
            <a:pPr algn="ctr"/>
            <a:endParaRPr lang="en-GB" u="sng" dirty="0">
              <a:solidFill>
                <a:schemeClr val="tx1"/>
              </a:solidFill>
            </a:endParaRPr>
          </a:p>
          <a:p>
            <a:pPr algn="ctr"/>
            <a:endParaRPr lang="en-GB" u="sng" dirty="0" smtClean="0">
              <a:solidFill>
                <a:schemeClr val="tx1"/>
              </a:solidFill>
            </a:endParaRPr>
          </a:p>
          <a:p>
            <a:pPr algn="ctr"/>
            <a:endParaRPr lang="en-GB" u="sng" dirty="0">
              <a:solidFill>
                <a:schemeClr val="tx1"/>
              </a:solidFill>
            </a:endParaRPr>
          </a:p>
          <a:p>
            <a:pPr algn="ctr"/>
            <a:endParaRPr lang="en-GB" u="sng" dirty="0" smtClean="0">
              <a:solidFill>
                <a:schemeClr val="tx1"/>
              </a:solidFill>
            </a:endParaRPr>
          </a:p>
          <a:p>
            <a:pPr algn="ctr"/>
            <a:endParaRPr lang="en-GB" u="sng" dirty="0" smtClean="0">
              <a:solidFill>
                <a:schemeClr val="tx1"/>
              </a:solidFill>
            </a:endParaRPr>
          </a:p>
          <a:p>
            <a:pPr algn="ctr"/>
            <a:endParaRPr lang="en-GB" u="sng" dirty="0">
              <a:solidFill>
                <a:schemeClr val="tx1"/>
              </a:solidFill>
            </a:endParaRPr>
          </a:p>
          <a:p>
            <a:pPr algn="ctr"/>
            <a:r>
              <a:rPr lang="en-GB" u="sng" dirty="0" err="1" smtClean="0">
                <a:solidFill>
                  <a:schemeClr val="tx1"/>
                </a:solidFill>
              </a:rPr>
              <a:t>Cuadro</a:t>
            </a:r>
            <a:r>
              <a:rPr lang="en-GB" u="sng" dirty="0" smtClean="0">
                <a:solidFill>
                  <a:schemeClr val="tx1"/>
                </a:solidFill>
              </a:rPr>
              <a:t> </a:t>
            </a:r>
            <a:r>
              <a:rPr lang="en-GB" u="sng" dirty="0" err="1" smtClean="0">
                <a:solidFill>
                  <a:schemeClr val="tx1"/>
                </a:solidFill>
              </a:rPr>
              <a:t>Tercero</a:t>
            </a:r>
            <a:endParaRPr lang="fr-FR" u="sng" dirty="0">
              <a:solidFill>
                <a:schemeClr val="tx1"/>
              </a:solidFill>
            </a:endParaRPr>
          </a:p>
        </p:txBody>
      </p:sp>
      <p:sp>
        <p:nvSpPr>
          <p:cNvPr id="3" name="Flowchart: Alternate Process 2"/>
          <p:cNvSpPr/>
          <p:nvPr/>
        </p:nvSpPr>
        <p:spPr>
          <a:xfrm>
            <a:off x="3131840" y="332656"/>
            <a:ext cx="2952328" cy="6336704"/>
          </a:xfrm>
          <a:prstGeom prst="flowChartAlternateProcess">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3200" b="1" dirty="0" err="1">
                <a:solidFill>
                  <a:schemeClr val="tx1"/>
                </a:solidFill>
              </a:rPr>
              <a:t>Acto</a:t>
            </a:r>
            <a:r>
              <a:rPr lang="en-GB" sz="3200" b="1" dirty="0">
                <a:solidFill>
                  <a:schemeClr val="tx1"/>
                </a:solidFill>
              </a:rPr>
              <a:t> </a:t>
            </a:r>
            <a:r>
              <a:rPr lang="en-GB" sz="3200" b="1" dirty="0" smtClean="0">
                <a:solidFill>
                  <a:schemeClr val="tx1"/>
                </a:solidFill>
              </a:rPr>
              <a:t>Segundo </a:t>
            </a:r>
            <a:r>
              <a:rPr lang="en-GB" sz="3200" b="1" dirty="0">
                <a:solidFill>
                  <a:schemeClr val="tx1"/>
                </a:solidFill>
              </a:rPr>
              <a:t/>
            </a:r>
            <a:br>
              <a:rPr lang="en-GB" sz="3200" b="1" dirty="0">
                <a:solidFill>
                  <a:schemeClr val="tx1"/>
                </a:solidFill>
              </a:rPr>
            </a:br>
            <a:r>
              <a:rPr lang="en-GB" u="sng" dirty="0" err="1">
                <a:solidFill>
                  <a:schemeClr val="tx1"/>
                </a:solidFill>
              </a:rPr>
              <a:t>Cuadro</a:t>
            </a:r>
            <a:r>
              <a:rPr lang="en-GB" u="sng" dirty="0">
                <a:solidFill>
                  <a:schemeClr val="tx1"/>
                </a:solidFill>
              </a:rPr>
              <a:t> </a:t>
            </a:r>
            <a:r>
              <a:rPr lang="en-GB" u="sng" dirty="0" err="1">
                <a:solidFill>
                  <a:schemeClr val="tx1"/>
                </a:solidFill>
              </a:rPr>
              <a:t>Primero</a:t>
            </a: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smtClean="0">
              <a:solidFill>
                <a:schemeClr val="tx1"/>
              </a:solidFill>
            </a:endParaRPr>
          </a:p>
          <a:p>
            <a:pPr algn="ctr"/>
            <a:endParaRPr lang="en-GB" u="sng" dirty="0">
              <a:solidFill>
                <a:schemeClr val="tx1"/>
              </a:solidFill>
            </a:endParaRPr>
          </a:p>
          <a:p>
            <a:pPr algn="ctr"/>
            <a:endParaRPr lang="en-GB" u="sng" dirty="0" smtClean="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r>
              <a:rPr lang="en-GB" u="sng" dirty="0" err="1">
                <a:solidFill>
                  <a:schemeClr val="tx1"/>
                </a:solidFill>
              </a:rPr>
              <a:t>Cuadro</a:t>
            </a:r>
            <a:r>
              <a:rPr lang="en-GB" u="sng" dirty="0">
                <a:solidFill>
                  <a:schemeClr val="tx1"/>
                </a:solidFill>
              </a:rPr>
              <a:t> Segundo</a:t>
            </a: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fr-FR" dirty="0"/>
          </a:p>
        </p:txBody>
      </p:sp>
      <p:sp>
        <p:nvSpPr>
          <p:cNvPr id="4" name="Flowchart: Alternate Process 3"/>
          <p:cNvSpPr/>
          <p:nvPr/>
        </p:nvSpPr>
        <p:spPr>
          <a:xfrm>
            <a:off x="6156176" y="332656"/>
            <a:ext cx="2952328" cy="6336704"/>
          </a:xfrm>
          <a:prstGeom prst="flowChartAlternateProcess">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3200" b="1" dirty="0" err="1">
                <a:solidFill>
                  <a:schemeClr val="tx1"/>
                </a:solidFill>
              </a:rPr>
              <a:t>Acto</a:t>
            </a:r>
            <a:r>
              <a:rPr lang="en-GB" sz="3200" b="1" dirty="0">
                <a:solidFill>
                  <a:schemeClr val="tx1"/>
                </a:solidFill>
              </a:rPr>
              <a:t> </a:t>
            </a:r>
            <a:r>
              <a:rPr lang="en-GB" sz="3200" b="1" dirty="0" err="1" smtClean="0">
                <a:solidFill>
                  <a:schemeClr val="tx1"/>
                </a:solidFill>
              </a:rPr>
              <a:t>Tercero</a:t>
            </a:r>
            <a:r>
              <a:rPr lang="en-GB" sz="3200" b="1" dirty="0" smtClean="0">
                <a:solidFill>
                  <a:schemeClr val="tx1"/>
                </a:solidFill>
              </a:rPr>
              <a:t> </a:t>
            </a:r>
            <a:r>
              <a:rPr lang="en-GB" sz="3200" b="1" dirty="0">
                <a:solidFill>
                  <a:schemeClr val="tx1"/>
                </a:solidFill>
              </a:rPr>
              <a:t/>
            </a:r>
            <a:br>
              <a:rPr lang="en-GB" sz="3200" b="1" dirty="0">
                <a:solidFill>
                  <a:schemeClr val="tx1"/>
                </a:solidFill>
              </a:rPr>
            </a:br>
            <a:r>
              <a:rPr lang="en-GB" u="sng" dirty="0" err="1">
                <a:solidFill>
                  <a:schemeClr val="tx1"/>
                </a:solidFill>
              </a:rPr>
              <a:t>Cuadro</a:t>
            </a:r>
            <a:r>
              <a:rPr lang="en-GB" u="sng" dirty="0">
                <a:solidFill>
                  <a:schemeClr val="tx1"/>
                </a:solidFill>
              </a:rPr>
              <a:t> </a:t>
            </a:r>
            <a:r>
              <a:rPr lang="en-GB" u="sng" dirty="0" err="1">
                <a:solidFill>
                  <a:schemeClr val="tx1"/>
                </a:solidFill>
              </a:rPr>
              <a:t>Primero</a:t>
            </a: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r>
              <a:rPr lang="en-GB" u="sng" dirty="0" err="1">
                <a:solidFill>
                  <a:schemeClr val="tx1"/>
                </a:solidFill>
              </a:rPr>
              <a:t>Cuadro</a:t>
            </a:r>
            <a:r>
              <a:rPr lang="en-GB" u="sng" dirty="0">
                <a:solidFill>
                  <a:schemeClr val="tx1"/>
                </a:solidFill>
              </a:rPr>
              <a:t> Segundo</a:t>
            </a:r>
          </a:p>
          <a:p>
            <a:pPr algn="ctr"/>
            <a:endParaRPr lang="fr-FR" dirty="0"/>
          </a:p>
        </p:txBody>
      </p:sp>
      <p:sp>
        <p:nvSpPr>
          <p:cNvPr id="5" name="TextBox 4"/>
          <p:cNvSpPr txBox="1"/>
          <p:nvPr/>
        </p:nvSpPr>
        <p:spPr>
          <a:xfrm>
            <a:off x="107504" y="-99392"/>
            <a:ext cx="5472608" cy="523220"/>
          </a:xfrm>
          <a:prstGeom prst="rect">
            <a:avLst/>
          </a:prstGeom>
          <a:noFill/>
        </p:spPr>
        <p:txBody>
          <a:bodyPr wrap="square" rtlCol="0">
            <a:spAutoFit/>
          </a:bodyPr>
          <a:lstStyle/>
          <a:p>
            <a:r>
              <a:rPr lang="en-GB" sz="2800" b="1" dirty="0" smtClean="0"/>
              <a:t>La </a:t>
            </a:r>
            <a:r>
              <a:rPr lang="en-GB" sz="2800" b="1" dirty="0" err="1" smtClean="0"/>
              <a:t>voz</a:t>
            </a:r>
            <a:r>
              <a:rPr lang="en-GB" sz="2800" b="1" dirty="0" smtClean="0"/>
              <a:t> del </a:t>
            </a:r>
            <a:r>
              <a:rPr lang="en-GB" sz="2800" b="1" dirty="0" err="1" smtClean="0"/>
              <a:t>destino</a:t>
            </a:r>
            <a:endParaRPr lang="fr-FR" sz="2800" b="1" dirty="0"/>
          </a:p>
        </p:txBody>
      </p:sp>
    </p:spTree>
    <p:extLst>
      <p:ext uri="{BB962C8B-B14F-4D97-AF65-F5344CB8AC3E}">
        <p14:creationId xmlns:p14="http://schemas.microsoft.com/office/powerpoint/2010/main" val="537705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208912" cy="3108543"/>
          </a:xfrm>
          <a:prstGeom prst="rect">
            <a:avLst/>
          </a:prstGeom>
        </p:spPr>
        <p:txBody>
          <a:bodyPr wrap="square">
            <a:spAutoFit/>
          </a:bodyPr>
          <a:lstStyle/>
          <a:p>
            <a:r>
              <a:rPr lang="es-ES" sz="2800" dirty="0"/>
              <a:t>En las tragedias griegas aparecía un coro que comentaba los principales hechos de la obra. Creemos</a:t>
            </a:r>
          </a:p>
          <a:p>
            <a:r>
              <a:rPr lang="es-ES" sz="2800" dirty="0"/>
              <a:t>que en Bodas de sangre Lorca utiliza un recurso parecido.</a:t>
            </a:r>
          </a:p>
          <a:p>
            <a:r>
              <a:rPr lang="es-ES" sz="2800" dirty="0"/>
              <a:t>• ¿Quién o quiénes representan el papel del «coro» en Bodas de sangre?</a:t>
            </a:r>
          </a:p>
          <a:p>
            <a:r>
              <a:rPr lang="es-ES" sz="2800" dirty="0"/>
              <a:t>• ¿Cuál es su función dramática?</a:t>
            </a:r>
            <a:endParaRPr lang="fr-FR" sz="2800" dirty="0"/>
          </a:p>
        </p:txBody>
      </p:sp>
    </p:spTree>
    <p:extLst>
      <p:ext uri="{BB962C8B-B14F-4D97-AF65-F5344CB8AC3E}">
        <p14:creationId xmlns:p14="http://schemas.microsoft.com/office/powerpoint/2010/main" val="3315669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620688"/>
            <a:ext cx="8568952" cy="1015663"/>
          </a:xfrm>
          <a:prstGeom prst="rect">
            <a:avLst/>
          </a:prstGeom>
          <a:noFill/>
        </p:spPr>
        <p:txBody>
          <a:bodyPr wrap="square" rtlCol="0">
            <a:spAutoFit/>
          </a:bodyPr>
          <a:lstStyle/>
          <a:p>
            <a:r>
              <a:rPr lang="en-GB" sz="2000" dirty="0" err="1" smtClean="0"/>
              <a:t>Escribe</a:t>
            </a:r>
            <a:r>
              <a:rPr lang="en-GB" sz="2000" dirty="0" smtClean="0"/>
              <a:t> </a:t>
            </a:r>
            <a:r>
              <a:rPr lang="en-GB" sz="2000" dirty="0" err="1" smtClean="0"/>
              <a:t>sobre</a:t>
            </a:r>
            <a:r>
              <a:rPr lang="en-GB" sz="2000" dirty="0" smtClean="0"/>
              <a:t> un </a:t>
            </a:r>
            <a:r>
              <a:rPr lang="en-GB" sz="2000" dirty="0" err="1" smtClean="0"/>
              <a:t>protagonista</a:t>
            </a:r>
            <a:r>
              <a:rPr lang="en-GB" sz="2000" dirty="0" smtClean="0"/>
              <a:t> en </a:t>
            </a:r>
            <a:r>
              <a:rPr lang="en-GB" sz="2000" dirty="0" err="1" smtClean="0"/>
              <a:t>tu</a:t>
            </a:r>
            <a:r>
              <a:rPr lang="en-GB" sz="2000" dirty="0" smtClean="0"/>
              <a:t> </a:t>
            </a:r>
            <a:r>
              <a:rPr lang="en-GB" sz="2000" dirty="0" err="1" smtClean="0"/>
              <a:t>libro</a:t>
            </a:r>
            <a:r>
              <a:rPr lang="en-GB" sz="2000" dirty="0" smtClean="0"/>
              <a:t>, </a:t>
            </a:r>
            <a:r>
              <a:rPr lang="en-GB" sz="2000" dirty="0" err="1" smtClean="0"/>
              <a:t>obra</a:t>
            </a:r>
            <a:r>
              <a:rPr lang="en-GB" sz="2000" dirty="0" smtClean="0"/>
              <a:t> o </a:t>
            </a:r>
            <a:r>
              <a:rPr lang="en-GB" sz="2000" dirty="0" err="1" smtClean="0"/>
              <a:t>libro</a:t>
            </a:r>
            <a:r>
              <a:rPr lang="en-GB" sz="2000" dirty="0" smtClean="0"/>
              <a:t> </a:t>
            </a:r>
            <a:r>
              <a:rPr lang="en-GB" sz="2000" dirty="0" err="1" smtClean="0"/>
              <a:t>elegido</a:t>
            </a:r>
            <a:r>
              <a:rPr lang="en-GB" sz="2000" dirty="0" smtClean="0"/>
              <a:t>.  </a:t>
            </a:r>
            <a:r>
              <a:rPr lang="en-GB" sz="2000" dirty="0" err="1" smtClean="0"/>
              <a:t>Explica</a:t>
            </a:r>
            <a:r>
              <a:rPr lang="en-GB" sz="2000" dirty="0" smtClean="0"/>
              <a:t> </a:t>
            </a:r>
            <a:r>
              <a:rPr lang="en-GB" sz="2000" dirty="0" err="1" smtClean="0"/>
              <a:t>su</a:t>
            </a:r>
            <a:r>
              <a:rPr lang="en-GB" sz="2000" dirty="0" smtClean="0"/>
              <a:t> </a:t>
            </a:r>
            <a:r>
              <a:rPr lang="en-GB" sz="2000" dirty="0" err="1" smtClean="0"/>
              <a:t>papel</a:t>
            </a:r>
            <a:r>
              <a:rPr lang="en-GB" sz="2000" dirty="0" smtClean="0"/>
              <a:t> y </a:t>
            </a:r>
            <a:r>
              <a:rPr lang="en-GB" sz="2000" dirty="0" err="1" smtClean="0"/>
              <a:t>su</a:t>
            </a:r>
            <a:r>
              <a:rPr lang="en-GB" sz="2000" dirty="0" smtClean="0"/>
              <a:t> </a:t>
            </a:r>
            <a:r>
              <a:rPr lang="en-GB" sz="2000" dirty="0" err="1" smtClean="0"/>
              <a:t>importancia</a:t>
            </a:r>
            <a:r>
              <a:rPr lang="en-GB" sz="2000" dirty="0" smtClean="0"/>
              <a:t> y da </a:t>
            </a:r>
            <a:r>
              <a:rPr lang="en-GB" sz="2000" dirty="0" err="1" smtClean="0"/>
              <a:t>tu</a:t>
            </a:r>
            <a:r>
              <a:rPr lang="en-GB" sz="2000" dirty="0" smtClean="0"/>
              <a:t> </a:t>
            </a:r>
            <a:r>
              <a:rPr lang="en-GB" sz="2000" dirty="0" err="1" smtClean="0"/>
              <a:t>opinión</a:t>
            </a:r>
            <a:r>
              <a:rPr lang="en-GB" sz="2000" dirty="0" smtClean="0"/>
              <a:t> </a:t>
            </a:r>
            <a:r>
              <a:rPr lang="en-GB" sz="2000" dirty="0" err="1" smtClean="0"/>
              <a:t>sobre</a:t>
            </a:r>
            <a:r>
              <a:rPr lang="en-GB" sz="2000" dirty="0" smtClean="0"/>
              <a:t> la </a:t>
            </a:r>
            <a:r>
              <a:rPr lang="en-GB" sz="2000" dirty="0" err="1" smtClean="0"/>
              <a:t>eficacia</a:t>
            </a:r>
            <a:r>
              <a:rPr lang="en-GB" sz="2000" dirty="0" smtClean="0"/>
              <a:t> del </a:t>
            </a:r>
            <a:r>
              <a:rPr lang="en-GB" sz="2000" dirty="0" err="1" smtClean="0"/>
              <a:t>autor</a:t>
            </a:r>
            <a:r>
              <a:rPr lang="en-GB" sz="2000" dirty="0" smtClean="0"/>
              <a:t> o director en </a:t>
            </a:r>
            <a:r>
              <a:rPr lang="en-GB" sz="2000" dirty="0" err="1" smtClean="0"/>
              <a:t>crear</a:t>
            </a:r>
            <a:r>
              <a:rPr lang="en-GB" sz="2000" dirty="0" smtClean="0"/>
              <a:t> </a:t>
            </a:r>
            <a:r>
              <a:rPr lang="en-GB" sz="2000" dirty="0" err="1" smtClean="0"/>
              <a:t>ese</a:t>
            </a:r>
            <a:r>
              <a:rPr lang="en-GB" sz="2000" dirty="0" smtClean="0"/>
              <a:t> </a:t>
            </a:r>
            <a:r>
              <a:rPr lang="en-GB" sz="2000" dirty="0" err="1" smtClean="0"/>
              <a:t>personaje</a:t>
            </a:r>
            <a:r>
              <a:rPr lang="en-GB" sz="2000" dirty="0" smtClean="0"/>
              <a:t>.</a:t>
            </a:r>
            <a:endParaRPr lang="fr-FR" sz="2000" dirty="0"/>
          </a:p>
        </p:txBody>
      </p:sp>
      <p:sp>
        <p:nvSpPr>
          <p:cNvPr id="3" name="TextBox 2"/>
          <p:cNvSpPr txBox="1"/>
          <p:nvPr/>
        </p:nvSpPr>
        <p:spPr>
          <a:xfrm>
            <a:off x="251520" y="116632"/>
            <a:ext cx="6768752" cy="523220"/>
          </a:xfrm>
          <a:prstGeom prst="rect">
            <a:avLst/>
          </a:prstGeom>
          <a:noFill/>
        </p:spPr>
        <p:txBody>
          <a:bodyPr wrap="square" rtlCol="0">
            <a:spAutoFit/>
          </a:bodyPr>
          <a:lstStyle/>
          <a:p>
            <a:r>
              <a:rPr lang="en-GB" sz="2800" b="1" dirty="0" err="1" smtClean="0"/>
              <a:t>Redacción</a:t>
            </a:r>
            <a:endParaRPr lang="fr-FR" sz="2800" b="1" dirty="0"/>
          </a:p>
        </p:txBody>
      </p:sp>
    </p:spTree>
    <p:extLst>
      <p:ext uri="{BB962C8B-B14F-4D97-AF65-F5344CB8AC3E}">
        <p14:creationId xmlns:p14="http://schemas.microsoft.com/office/powerpoint/2010/main" val="1096692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27286848"/>
              </p:ext>
            </p:extLst>
          </p:nvPr>
        </p:nvGraphicFramePr>
        <p:xfrm>
          <a:off x="179513" y="116632"/>
          <a:ext cx="8784975" cy="6636980"/>
        </p:xfrm>
        <a:graphic>
          <a:graphicData uri="http://schemas.openxmlformats.org/drawingml/2006/table">
            <a:tbl>
              <a:tblPr firstRow="1" bandRow="1">
                <a:tableStyleId>{5940675A-B579-460E-94D1-54222C63F5DA}</a:tableStyleId>
              </a:tblPr>
              <a:tblGrid>
                <a:gridCol w="2928325"/>
                <a:gridCol w="2928325"/>
                <a:gridCol w="2928325"/>
              </a:tblGrid>
              <a:tr h="619843">
                <a:tc>
                  <a:txBody>
                    <a:bodyPr/>
                    <a:lstStyle/>
                    <a:p>
                      <a:r>
                        <a:rPr lang="en-GB" dirty="0" smtClean="0"/>
                        <a:t>los </a:t>
                      </a:r>
                      <a:r>
                        <a:rPr lang="en-GB" dirty="0" err="1" smtClean="0"/>
                        <a:t>personajes</a:t>
                      </a:r>
                      <a:endParaRPr lang="fr-FR" dirty="0"/>
                    </a:p>
                  </a:txBody>
                  <a:tcPr/>
                </a:tc>
                <a:tc>
                  <a:txBody>
                    <a:bodyPr/>
                    <a:lstStyle/>
                    <a:p>
                      <a:r>
                        <a:rPr lang="fr-FR" dirty="0" smtClean="0">
                          <a:latin typeface="Calibri"/>
                          <a:cs typeface="Calibri"/>
                        </a:rPr>
                        <a:t>¿</a:t>
                      </a:r>
                      <a:r>
                        <a:rPr lang="fr-FR" dirty="0" err="1" smtClean="0">
                          <a:latin typeface="Calibri"/>
                          <a:cs typeface="Calibri"/>
                        </a:rPr>
                        <a:t>personaje</a:t>
                      </a:r>
                      <a:r>
                        <a:rPr lang="fr-FR" dirty="0" smtClean="0">
                          <a:latin typeface="Calibri"/>
                          <a:cs typeface="Calibri"/>
                        </a:rPr>
                        <a:t> </a:t>
                      </a:r>
                      <a:r>
                        <a:rPr lang="fr-FR" dirty="0" err="1" smtClean="0">
                          <a:latin typeface="Calibri"/>
                          <a:cs typeface="Calibri"/>
                        </a:rPr>
                        <a:t>primario</a:t>
                      </a:r>
                      <a:r>
                        <a:rPr lang="fr-FR" dirty="0" smtClean="0">
                          <a:latin typeface="Calibri"/>
                          <a:cs typeface="Calibri"/>
                        </a:rPr>
                        <a:t> o </a:t>
                      </a:r>
                      <a:r>
                        <a:rPr lang="fr-FR" dirty="0" err="1" smtClean="0">
                          <a:latin typeface="Calibri"/>
                          <a:cs typeface="Calibri"/>
                        </a:rPr>
                        <a:t>segundario</a:t>
                      </a:r>
                      <a:r>
                        <a:rPr lang="fr-FR" dirty="0" smtClean="0">
                          <a:latin typeface="Calibri"/>
                          <a:cs typeface="Calibri"/>
                        </a:rPr>
                        <a:t>?</a:t>
                      </a:r>
                      <a:endParaRPr lang="fr-FR" dirty="0"/>
                    </a:p>
                  </a:txBody>
                  <a:tcPr/>
                </a:tc>
                <a:tc>
                  <a:txBody>
                    <a:bodyPr/>
                    <a:lstStyle/>
                    <a:p>
                      <a:r>
                        <a:rPr lang="fr-FR" dirty="0" smtClean="0">
                          <a:latin typeface="Calibri"/>
                          <a:cs typeface="Calibri"/>
                        </a:rPr>
                        <a:t>¿</a:t>
                      </a:r>
                      <a:r>
                        <a:rPr lang="fr-FR" dirty="0" err="1" smtClean="0">
                          <a:latin typeface="Calibri"/>
                          <a:cs typeface="Calibri"/>
                        </a:rPr>
                        <a:t>personaje</a:t>
                      </a:r>
                      <a:r>
                        <a:rPr lang="fr-FR" dirty="0" smtClean="0">
                          <a:latin typeface="Calibri"/>
                          <a:cs typeface="Calibri"/>
                        </a:rPr>
                        <a:t> </a:t>
                      </a:r>
                      <a:r>
                        <a:rPr lang="fr-FR" dirty="0" err="1" smtClean="0">
                          <a:latin typeface="Calibri"/>
                          <a:cs typeface="Calibri"/>
                        </a:rPr>
                        <a:t>realista</a:t>
                      </a:r>
                      <a:r>
                        <a:rPr lang="fr-FR" dirty="0" smtClean="0">
                          <a:latin typeface="Calibri"/>
                          <a:cs typeface="Calibri"/>
                        </a:rPr>
                        <a:t> / </a:t>
                      </a:r>
                      <a:r>
                        <a:rPr lang="fr-FR" dirty="0" err="1" smtClean="0">
                          <a:latin typeface="Calibri"/>
                          <a:cs typeface="Calibri"/>
                        </a:rPr>
                        <a:t>simbólico</a:t>
                      </a:r>
                      <a:r>
                        <a:rPr lang="fr-FR" dirty="0" smtClean="0">
                          <a:latin typeface="Calibri"/>
                          <a:cs typeface="Calibri"/>
                        </a:rPr>
                        <a:t> / </a:t>
                      </a:r>
                      <a:r>
                        <a:rPr lang="fr-FR" dirty="0" err="1" smtClean="0">
                          <a:latin typeface="Calibri"/>
                          <a:cs typeface="Calibri"/>
                        </a:rPr>
                        <a:t>mítico</a:t>
                      </a:r>
                      <a:r>
                        <a:rPr lang="fr-FR" dirty="0" smtClean="0">
                          <a:latin typeface="Calibri"/>
                          <a:cs typeface="Calibri"/>
                        </a:rPr>
                        <a:t>?</a:t>
                      </a:r>
                      <a:endParaRPr lang="fr-FR" dirty="0"/>
                    </a:p>
                  </a:txBody>
                  <a:tcPr/>
                </a:tc>
              </a:tr>
              <a:tr h="428350">
                <a:tc>
                  <a:txBody>
                    <a:bodyPr/>
                    <a:lstStyle/>
                    <a:p>
                      <a:r>
                        <a:rPr lang="en-GB" dirty="0" smtClean="0"/>
                        <a:t>el </a:t>
                      </a:r>
                      <a:r>
                        <a:rPr lang="en-GB" dirty="0" err="1" smtClean="0"/>
                        <a:t>Novio</a:t>
                      </a:r>
                      <a:endParaRPr lang="fr-FR" dirty="0"/>
                    </a:p>
                  </a:txBody>
                  <a:tcPr/>
                </a:tc>
                <a:tc>
                  <a:txBody>
                    <a:bodyPr/>
                    <a:lstStyle/>
                    <a:p>
                      <a:endParaRPr lang="fr-FR"/>
                    </a:p>
                  </a:txBody>
                  <a:tcPr/>
                </a:tc>
                <a:tc>
                  <a:txBody>
                    <a:bodyPr/>
                    <a:lstStyle/>
                    <a:p>
                      <a:endParaRPr lang="fr-FR"/>
                    </a:p>
                  </a:txBody>
                  <a:tcPr/>
                </a:tc>
              </a:tr>
              <a:tr h="428350">
                <a:tc>
                  <a:txBody>
                    <a:bodyPr/>
                    <a:lstStyle/>
                    <a:p>
                      <a:r>
                        <a:rPr lang="en-GB" dirty="0" smtClean="0"/>
                        <a:t>la Madre</a:t>
                      </a:r>
                      <a:endParaRPr lang="fr-FR" dirty="0"/>
                    </a:p>
                  </a:txBody>
                  <a:tcPr/>
                </a:tc>
                <a:tc>
                  <a:txBody>
                    <a:bodyPr/>
                    <a:lstStyle/>
                    <a:p>
                      <a:endParaRPr lang="fr-FR"/>
                    </a:p>
                  </a:txBody>
                  <a:tcPr/>
                </a:tc>
                <a:tc>
                  <a:txBody>
                    <a:bodyPr/>
                    <a:lstStyle/>
                    <a:p>
                      <a:endParaRPr lang="fr-FR"/>
                    </a:p>
                  </a:txBody>
                  <a:tcPr/>
                </a:tc>
              </a:tr>
              <a:tr h="428350">
                <a:tc>
                  <a:txBody>
                    <a:bodyPr/>
                    <a:lstStyle/>
                    <a:p>
                      <a:r>
                        <a:rPr lang="en-GB" dirty="0" smtClean="0"/>
                        <a:t>la </a:t>
                      </a:r>
                      <a:r>
                        <a:rPr lang="en-GB" dirty="0" err="1" smtClean="0"/>
                        <a:t>Vecina</a:t>
                      </a:r>
                      <a:endParaRPr lang="fr-FR" dirty="0"/>
                    </a:p>
                  </a:txBody>
                  <a:tcPr/>
                </a:tc>
                <a:tc>
                  <a:txBody>
                    <a:bodyPr/>
                    <a:lstStyle/>
                    <a:p>
                      <a:endParaRPr lang="fr-FR" dirty="0"/>
                    </a:p>
                  </a:txBody>
                  <a:tcPr/>
                </a:tc>
                <a:tc>
                  <a:txBody>
                    <a:bodyPr/>
                    <a:lstStyle/>
                    <a:p>
                      <a:endParaRPr lang="fr-FR"/>
                    </a:p>
                  </a:txBody>
                  <a:tcPr/>
                </a:tc>
              </a:tr>
              <a:tr h="428350">
                <a:tc>
                  <a:txBody>
                    <a:bodyPr/>
                    <a:lstStyle/>
                    <a:p>
                      <a:r>
                        <a:rPr lang="en-GB" dirty="0" smtClean="0"/>
                        <a:t>Leonardo</a:t>
                      </a:r>
                      <a:endParaRPr lang="fr-FR" dirty="0"/>
                    </a:p>
                  </a:txBody>
                  <a:tcPr/>
                </a:tc>
                <a:tc>
                  <a:txBody>
                    <a:bodyPr/>
                    <a:lstStyle/>
                    <a:p>
                      <a:endParaRPr lang="fr-FR" dirty="0"/>
                    </a:p>
                  </a:txBody>
                  <a:tcPr/>
                </a:tc>
                <a:tc>
                  <a:txBody>
                    <a:bodyPr/>
                    <a:lstStyle/>
                    <a:p>
                      <a:endParaRPr lang="fr-FR"/>
                    </a:p>
                  </a:txBody>
                  <a:tcPr/>
                </a:tc>
              </a:tr>
              <a:tr h="428350">
                <a:tc>
                  <a:txBody>
                    <a:bodyPr/>
                    <a:lstStyle/>
                    <a:p>
                      <a:r>
                        <a:rPr lang="en-GB" dirty="0" smtClean="0"/>
                        <a:t>la </a:t>
                      </a:r>
                      <a:r>
                        <a:rPr lang="en-GB" dirty="0" err="1" smtClean="0"/>
                        <a:t>Mujer</a:t>
                      </a:r>
                      <a:endParaRPr lang="fr-FR" dirty="0"/>
                    </a:p>
                  </a:txBody>
                  <a:tcPr/>
                </a:tc>
                <a:tc>
                  <a:txBody>
                    <a:bodyPr/>
                    <a:lstStyle/>
                    <a:p>
                      <a:endParaRPr lang="fr-FR" dirty="0"/>
                    </a:p>
                  </a:txBody>
                  <a:tcPr/>
                </a:tc>
                <a:tc>
                  <a:txBody>
                    <a:bodyPr/>
                    <a:lstStyle/>
                    <a:p>
                      <a:endParaRPr lang="fr-FR" dirty="0"/>
                    </a:p>
                  </a:txBody>
                  <a:tcPr/>
                </a:tc>
              </a:tr>
              <a:tr h="428350">
                <a:tc>
                  <a:txBody>
                    <a:bodyPr/>
                    <a:lstStyle/>
                    <a:p>
                      <a:r>
                        <a:rPr lang="en-GB" dirty="0" smtClean="0"/>
                        <a:t>la </a:t>
                      </a:r>
                      <a:r>
                        <a:rPr lang="en-GB" dirty="0" err="1" smtClean="0"/>
                        <a:t>Suegra</a:t>
                      </a:r>
                      <a:endParaRPr lang="fr-FR" dirty="0"/>
                    </a:p>
                  </a:txBody>
                  <a:tcPr/>
                </a:tc>
                <a:tc>
                  <a:txBody>
                    <a:bodyPr/>
                    <a:lstStyle/>
                    <a:p>
                      <a:endParaRPr lang="fr-FR"/>
                    </a:p>
                  </a:txBody>
                  <a:tcPr/>
                </a:tc>
                <a:tc>
                  <a:txBody>
                    <a:bodyPr/>
                    <a:lstStyle/>
                    <a:p>
                      <a:endParaRPr lang="fr-FR" dirty="0"/>
                    </a:p>
                  </a:txBody>
                  <a:tcPr/>
                </a:tc>
              </a:tr>
              <a:tr h="428350">
                <a:tc>
                  <a:txBody>
                    <a:bodyPr/>
                    <a:lstStyle/>
                    <a:p>
                      <a:r>
                        <a:rPr lang="en-GB" dirty="0" smtClean="0"/>
                        <a:t>la</a:t>
                      </a:r>
                      <a:r>
                        <a:rPr lang="en-GB" baseline="0" dirty="0" smtClean="0"/>
                        <a:t> </a:t>
                      </a:r>
                      <a:r>
                        <a:rPr lang="en-GB" baseline="0" dirty="0" err="1" smtClean="0"/>
                        <a:t>Novia</a:t>
                      </a:r>
                      <a:endParaRPr lang="fr-FR" dirty="0"/>
                    </a:p>
                  </a:txBody>
                  <a:tcPr/>
                </a:tc>
                <a:tc>
                  <a:txBody>
                    <a:bodyPr/>
                    <a:lstStyle/>
                    <a:p>
                      <a:endParaRPr lang="fr-FR"/>
                    </a:p>
                  </a:txBody>
                  <a:tcPr/>
                </a:tc>
                <a:tc>
                  <a:txBody>
                    <a:bodyPr/>
                    <a:lstStyle/>
                    <a:p>
                      <a:endParaRPr lang="fr-FR" dirty="0"/>
                    </a:p>
                  </a:txBody>
                  <a:tcPr/>
                </a:tc>
              </a:tr>
              <a:tr h="428350">
                <a:tc>
                  <a:txBody>
                    <a:bodyPr/>
                    <a:lstStyle/>
                    <a:p>
                      <a:r>
                        <a:rPr lang="en-GB" dirty="0" smtClean="0"/>
                        <a:t>el Padre</a:t>
                      </a:r>
                      <a:endParaRPr lang="fr-FR" dirty="0"/>
                    </a:p>
                  </a:txBody>
                  <a:tcPr/>
                </a:tc>
                <a:tc>
                  <a:txBody>
                    <a:bodyPr/>
                    <a:lstStyle/>
                    <a:p>
                      <a:endParaRPr lang="fr-FR"/>
                    </a:p>
                  </a:txBody>
                  <a:tcPr/>
                </a:tc>
                <a:tc>
                  <a:txBody>
                    <a:bodyPr/>
                    <a:lstStyle/>
                    <a:p>
                      <a:endParaRPr lang="fr-FR" dirty="0"/>
                    </a:p>
                  </a:txBody>
                  <a:tcPr/>
                </a:tc>
              </a:tr>
              <a:tr h="428350">
                <a:tc>
                  <a:txBody>
                    <a:bodyPr/>
                    <a:lstStyle/>
                    <a:p>
                      <a:r>
                        <a:rPr lang="en-GB" dirty="0" smtClean="0"/>
                        <a:t>la </a:t>
                      </a:r>
                      <a:r>
                        <a:rPr lang="en-GB" dirty="0" err="1" smtClean="0"/>
                        <a:t>Criada</a:t>
                      </a:r>
                      <a:endParaRPr lang="fr-FR" dirty="0"/>
                    </a:p>
                  </a:txBody>
                  <a:tcPr/>
                </a:tc>
                <a:tc>
                  <a:txBody>
                    <a:bodyPr/>
                    <a:lstStyle/>
                    <a:p>
                      <a:endParaRPr lang="fr-FR"/>
                    </a:p>
                  </a:txBody>
                  <a:tcPr/>
                </a:tc>
                <a:tc>
                  <a:txBody>
                    <a:bodyPr/>
                    <a:lstStyle/>
                    <a:p>
                      <a:endParaRPr lang="fr-FR" dirty="0"/>
                    </a:p>
                  </a:txBody>
                  <a:tcPr/>
                </a:tc>
              </a:tr>
              <a:tr h="428350">
                <a:tc>
                  <a:txBody>
                    <a:bodyPr/>
                    <a:lstStyle/>
                    <a:p>
                      <a:r>
                        <a:rPr lang="en-GB" dirty="0" err="1" smtClean="0"/>
                        <a:t>Mozos</a:t>
                      </a:r>
                      <a:endParaRPr lang="fr-FR" dirty="0"/>
                    </a:p>
                  </a:txBody>
                  <a:tcPr/>
                </a:tc>
                <a:tc>
                  <a:txBody>
                    <a:bodyPr/>
                    <a:lstStyle/>
                    <a:p>
                      <a:endParaRPr lang="fr-FR"/>
                    </a:p>
                  </a:txBody>
                  <a:tcPr/>
                </a:tc>
                <a:tc>
                  <a:txBody>
                    <a:bodyPr/>
                    <a:lstStyle/>
                    <a:p>
                      <a:endParaRPr lang="fr-FR" dirty="0"/>
                    </a:p>
                  </a:txBody>
                  <a:tcPr/>
                </a:tc>
              </a:tr>
              <a:tr h="428350">
                <a:tc>
                  <a:txBody>
                    <a:bodyPr/>
                    <a:lstStyle/>
                    <a:p>
                      <a:r>
                        <a:rPr lang="en-GB" dirty="0" err="1" smtClean="0"/>
                        <a:t>Muchachas</a:t>
                      </a:r>
                      <a:endParaRPr lang="fr-FR" dirty="0"/>
                    </a:p>
                  </a:txBody>
                  <a:tcPr/>
                </a:tc>
                <a:tc>
                  <a:txBody>
                    <a:bodyPr/>
                    <a:lstStyle/>
                    <a:p>
                      <a:endParaRPr lang="fr-FR"/>
                    </a:p>
                  </a:txBody>
                  <a:tcPr/>
                </a:tc>
                <a:tc>
                  <a:txBody>
                    <a:bodyPr/>
                    <a:lstStyle/>
                    <a:p>
                      <a:endParaRPr lang="fr-FR" dirty="0"/>
                    </a:p>
                  </a:txBody>
                  <a:tcPr/>
                </a:tc>
              </a:tr>
              <a:tr h="428350">
                <a:tc>
                  <a:txBody>
                    <a:bodyPr/>
                    <a:lstStyle/>
                    <a:p>
                      <a:r>
                        <a:rPr lang="en-GB" dirty="0" err="1" smtClean="0"/>
                        <a:t>Leñadores</a:t>
                      </a:r>
                      <a:endParaRPr lang="fr-FR" dirty="0"/>
                    </a:p>
                  </a:txBody>
                  <a:tcPr/>
                </a:tc>
                <a:tc>
                  <a:txBody>
                    <a:bodyPr/>
                    <a:lstStyle/>
                    <a:p>
                      <a:endParaRPr lang="fr-FR"/>
                    </a:p>
                  </a:txBody>
                  <a:tcPr/>
                </a:tc>
                <a:tc>
                  <a:txBody>
                    <a:bodyPr/>
                    <a:lstStyle/>
                    <a:p>
                      <a:endParaRPr lang="fr-FR" dirty="0"/>
                    </a:p>
                  </a:txBody>
                  <a:tcPr/>
                </a:tc>
              </a:tr>
              <a:tr h="428350">
                <a:tc>
                  <a:txBody>
                    <a:bodyPr/>
                    <a:lstStyle/>
                    <a:p>
                      <a:r>
                        <a:rPr lang="en-GB" dirty="0" smtClean="0"/>
                        <a:t>la Luna</a:t>
                      </a:r>
                      <a:endParaRPr lang="fr-FR" dirty="0"/>
                    </a:p>
                  </a:txBody>
                  <a:tcPr/>
                </a:tc>
                <a:tc>
                  <a:txBody>
                    <a:bodyPr/>
                    <a:lstStyle/>
                    <a:p>
                      <a:endParaRPr lang="fr-FR"/>
                    </a:p>
                  </a:txBody>
                  <a:tcPr/>
                </a:tc>
                <a:tc>
                  <a:txBody>
                    <a:bodyPr/>
                    <a:lstStyle/>
                    <a:p>
                      <a:endParaRPr lang="fr-FR" dirty="0"/>
                    </a:p>
                  </a:txBody>
                  <a:tcPr/>
                </a:tc>
              </a:tr>
              <a:tr h="428350">
                <a:tc>
                  <a:txBody>
                    <a:bodyPr/>
                    <a:lstStyle/>
                    <a:p>
                      <a:r>
                        <a:rPr lang="en-GB" dirty="0" smtClean="0"/>
                        <a:t>la </a:t>
                      </a:r>
                      <a:r>
                        <a:rPr lang="en-GB" dirty="0" err="1" smtClean="0"/>
                        <a:t>Mendiga</a:t>
                      </a:r>
                      <a:endParaRPr lang="fr-FR" dirty="0"/>
                    </a:p>
                  </a:txBody>
                  <a:tcPr/>
                </a:tc>
                <a:tc>
                  <a:txBody>
                    <a:bodyPr/>
                    <a:lstStyle/>
                    <a:p>
                      <a:endParaRPr lang="fr-FR"/>
                    </a:p>
                  </a:txBody>
                  <a:tcPr/>
                </a:tc>
                <a:tc>
                  <a:txBody>
                    <a:bodyPr/>
                    <a:lstStyle/>
                    <a:p>
                      <a:endParaRPr lang="fr-FR" dirty="0"/>
                    </a:p>
                  </a:txBody>
                  <a:tcPr/>
                </a:tc>
              </a:tr>
            </a:tbl>
          </a:graphicData>
        </a:graphic>
      </p:graphicFrame>
    </p:spTree>
    <p:extLst>
      <p:ext uri="{BB962C8B-B14F-4D97-AF65-F5344CB8AC3E}">
        <p14:creationId xmlns:p14="http://schemas.microsoft.com/office/powerpoint/2010/main" val="4229098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83568" y="764704"/>
            <a:ext cx="7582442" cy="5616624"/>
          </a:xfrm>
          <a:prstGeom prst="rect">
            <a:avLst/>
          </a:prstGeom>
        </p:spPr>
      </p:pic>
      <p:sp>
        <p:nvSpPr>
          <p:cNvPr id="5" name="TextBox 4"/>
          <p:cNvSpPr txBox="1"/>
          <p:nvPr/>
        </p:nvSpPr>
        <p:spPr>
          <a:xfrm>
            <a:off x="179512" y="206364"/>
            <a:ext cx="5472608" cy="461665"/>
          </a:xfrm>
          <a:prstGeom prst="rect">
            <a:avLst/>
          </a:prstGeom>
          <a:noFill/>
        </p:spPr>
        <p:txBody>
          <a:bodyPr wrap="square" rtlCol="0">
            <a:spAutoFit/>
          </a:bodyPr>
          <a:lstStyle/>
          <a:p>
            <a:r>
              <a:rPr lang="en-GB" sz="2400" b="1" dirty="0" smtClean="0"/>
              <a:t>El </a:t>
            </a:r>
            <a:r>
              <a:rPr lang="en-GB" sz="2400" b="1" dirty="0" err="1" smtClean="0"/>
              <a:t>triángulo</a:t>
            </a:r>
            <a:r>
              <a:rPr lang="en-GB" sz="2400" b="1" dirty="0" smtClean="0"/>
              <a:t> amoroso</a:t>
            </a:r>
            <a:endParaRPr lang="fr-FR" sz="2400" b="1" dirty="0"/>
          </a:p>
        </p:txBody>
      </p:sp>
      <p:sp>
        <p:nvSpPr>
          <p:cNvPr id="6" name="TextBox 5"/>
          <p:cNvSpPr txBox="1"/>
          <p:nvPr/>
        </p:nvSpPr>
        <p:spPr>
          <a:xfrm>
            <a:off x="5940152" y="1340768"/>
            <a:ext cx="1368152" cy="461665"/>
          </a:xfrm>
          <a:prstGeom prst="rect">
            <a:avLst/>
          </a:prstGeom>
          <a:noFill/>
        </p:spPr>
        <p:txBody>
          <a:bodyPr wrap="square" rtlCol="0">
            <a:spAutoFit/>
          </a:bodyPr>
          <a:lstStyle/>
          <a:p>
            <a:r>
              <a:rPr lang="en-GB" sz="2400" b="1" dirty="0"/>
              <a:t>l</a:t>
            </a:r>
            <a:r>
              <a:rPr lang="en-GB" sz="2400" b="1" dirty="0" smtClean="0"/>
              <a:t>a </a:t>
            </a:r>
            <a:r>
              <a:rPr lang="en-GB" sz="2400" b="1" dirty="0" err="1" smtClean="0"/>
              <a:t>Novia</a:t>
            </a:r>
            <a:endParaRPr lang="fr-FR" sz="2400" b="1" dirty="0"/>
          </a:p>
        </p:txBody>
      </p:sp>
      <p:sp>
        <p:nvSpPr>
          <p:cNvPr id="7" name="TextBox 6"/>
          <p:cNvSpPr txBox="1"/>
          <p:nvPr/>
        </p:nvSpPr>
        <p:spPr>
          <a:xfrm>
            <a:off x="4724400" y="5661248"/>
            <a:ext cx="1368152" cy="461665"/>
          </a:xfrm>
          <a:prstGeom prst="rect">
            <a:avLst/>
          </a:prstGeom>
          <a:noFill/>
        </p:spPr>
        <p:txBody>
          <a:bodyPr wrap="square" rtlCol="0">
            <a:spAutoFit/>
          </a:bodyPr>
          <a:lstStyle/>
          <a:p>
            <a:r>
              <a:rPr lang="en-GB" sz="2400" b="1" dirty="0" smtClean="0"/>
              <a:t>el </a:t>
            </a:r>
            <a:r>
              <a:rPr lang="en-GB" sz="2400" b="1" dirty="0" err="1" smtClean="0"/>
              <a:t>Novio</a:t>
            </a:r>
            <a:endParaRPr lang="fr-FR" sz="2400" b="1" dirty="0"/>
          </a:p>
        </p:txBody>
      </p:sp>
      <p:sp>
        <p:nvSpPr>
          <p:cNvPr id="8" name="TextBox 7"/>
          <p:cNvSpPr txBox="1"/>
          <p:nvPr/>
        </p:nvSpPr>
        <p:spPr>
          <a:xfrm>
            <a:off x="467544" y="2060848"/>
            <a:ext cx="2088232" cy="461665"/>
          </a:xfrm>
          <a:prstGeom prst="rect">
            <a:avLst/>
          </a:prstGeom>
          <a:noFill/>
        </p:spPr>
        <p:txBody>
          <a:bodyPr wrap="square" rtlCol="0">
            <a:spAutoFit/>
          </a:bodyPr>
          <a:lstStyle/>
          <a:p>
            <a:r>
              <a:rPr lang="en-GB" sz="2400" b="1" u="sng" dirty="0" smtClean="0"/>
              <a:t>Leon</a:t>
            </a:r>
            <a:r>
              <a:rPr lang="en-GB" sz="2400" b="1" dirty="0" smtClean="0"/>
              <a:t>ardo</a:t>
            </a:r>
            <a:endParaRPr lang="fr-FR" sz="2400" b="1" dirty="0"/>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9712" y="892026"/>
            <a:ext cx="2123728" cy="113860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7755" y="2577720"/>
            <a:ext cx="1883178" cy="1883178"/>
          </a:xfrm>
          <a:prstGeom prst="rect">
            <a:avLst/>
          </a:prstGeom>
        </p:spPr>
      </p:pic>
      <p:cxnSp>
        <p:nvCxnSpPr>
          <p:cNvPr id="12" name="Straight Arrow Connector 11"/>
          <p:cNvCxnSpPr/>
          <p:nvPr/>
        </p:nvCxnSpPr>
        <p:spPr>
          <a:xfrm>
            <a:off x="827584" y="2492896"/>
            <a:ext cx="360040" cy="4320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1782880" y="2112910"/>
            <a:ext cx="772896" cy="23597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563888" y="6309320"/>
            <a:ext cx="5472608" cy="461665"/>
          </a:xfrm>
          <a:prstGeom prst="rect">
            <a:avLst/>
          </a:prstGeom>
          <a:noFill/>
        </p:spPr>
        <p:txBody>
          <a:bodyPr wrap="square" rtlCol="0">
            <a:spAutoFit/>
          </a:bodyPr>
          <a:lstStyle/>
          <a:p>
            <a:pPr algn="r"/>
            <a:r>
              <a:rPr lang="en-GB" sz="2400" b="1" dirty="0" smtClean="0"/>
              <a:t>El </a:t>
            </a:r>
            <a:r>
              <a:rPr lang="en-GB" sz="2400" b="1" dirty="0" err="1" smtClean="0"/>
              <a:t>núcleo</a:t>
            </a:r>
            <a:r>
              <a:rPr lang="en-GB" sz="2400" b="1" dirty="0" smtClean="0"/>
              <a:t> central de la </a:t>
            </a:r>
            <a:r>
              <a:rPr lang="en-GB" sz="2400" b="1" dirty="0" err="1" smtClean="0"/>
              <a:t>acción</a:t>
            </a:r>
            <a:endParaRPr lang="fr-FR" sz="2400" b="1" dirty="0"/>
          </a:p>
        </p:txBody>
      </p:sp>
    </p:spTree>
    <p:extLst>
      <p:ext uri="{BB962C8B-B14F-4D97-AF65-F5344CB8AC3E}">
        <p14:creationId xmlns:p14="http://schemas.microsoft.com/office/powerpoint/2010/main" val="1029260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416945265"/>
              </p:ext>
            </p:extLst>
          </p:nvPr>
        </p:nvGraphicFramePr>
        <p:xfrm>
          <a:off x="323528" y="548680"/>
          <a:ext cx="8568950" cy="5967438"/>
        </p:xfrm>
        <a:graphic>
          <a:graphicData uri="http://schemas.openxmlformats.org/drawingml/2006/table">
            <a:tbl>
              <a:tblPr firstRow="1" bandRow="1">
                <a:tableStyleId>{5940675A-B579-460E-94D1-54222C63F5DA}</a:tableStyleId>
              </a:tblPr>
              <a:tblGrid>
                <a:gridCol w="2592288"/>
                <a:gridCol w="1800200"/>
                <a:gridCol w="1656184"/>
                <a:gridCol w="432048"/>
                <a:gridCol w="2088230"/>
              </a:tblGrid>
              <a:tr h="432048">
                <a:tc>
                  <a:txBody>
                    <a:bodyPr/>
                    <a:lstStyle/>
                    <a:p>
                      <a:r>
                        <a:rPr lang="en-GB" dirty="0" err="1" smtClean="0"/>
                        <a:t>cita</a:t>
                      </a:r>
                      <a:endParaRPr lang="fr-FR" dirty="0"/>
                    </a:p>
                  </a:txBody>
                  <a:tcPr/>
                </a:tc>
                <a:tc>
                  <a:txBody>
                    <a:bodyPr/>
                    <a:lstStyle/>
                    <a:p>
                      <a:r>
                        <a:rPr lang="fr-FR" dirty="0" smtClean="0">
                          <a:latin typeface="Calibri"/>
                          <a:cs typeface="Calibri"/>
                        </a:rPr>
                        <a:t>¿De </a:t>
                      </a:r>
                      <a:r>
                        <a:rPr lang="fr-FR" dirty="0" err="1" smtClean="0">
                          <a:latin typeface="Calibri"/>
                          <a:cs typeface="Calibri"/>
                        </a:rPr>
                        <a:t>quién</a:t>
                      </a:r>
                      <a:r>
                        <a:rPr lang="fr-FR" dirty="0" smtClean="0">
                          <a:latin typeface="Calibri"/>
                          <a:cs typeface="Calibri"/>
                        </a:rPr>
                        <a:t> </a:t>
                      </a:r>
                      <a:r>
                        <a:rPr lang="fr-FR" dirty="0" err="1" smtClean="0">
                          <a:latin typeface="Calibri"/>
                          <a:cs typeface="Calibri"/>
                        </a:rPr>
                        <a:t>trata</a:t>
                      </a:r>
                      <a:r>
                        <a:rPr lang="fr-FR" dirty="0" smtClean="0">
                          <a:latin typeface="Calibri"/>
                          <a:cs typeface="Calibri"/>
                        </a:rPr>
                        <a:t>?</a:t>
                      </a:r>
                      <a:endParaRPr lang="fr-FR" dirty="0"/>
                    </a:p>
                  </a:txBody>
                  <a:tcPr/>
                </a:tc>
                <a:tc>
                  <a:txBody>
                    <a:bodyPr/>
                    <a:lstStyle/>
                    <a:p>
                      <a:r>
                        <a:rPr lang="fr-FR" dirty="0" smtClean="0">
                          <a:latin typeface="Calibri"/>
                          <a:cs typeface="Calibri"/>
                        </a:rPr>
                        <a:t>¿</a:t>
                      </a:r>
                      <a:r>
                        <a:rPr lang="fr-FR" dirty="0" err="1" smtClean="0">
                          <a:latin typeface="Calibri"/>
                          <a:cs typeface="Calibri"/>
                        </a:rPr>
                        <a:t>Quién</a:t>
                      </a:r>
                      <a:r>
                        <a:rPr lang="fr-FR" dirty="0" smtClean="0">
                          <a:latin typeface="Calibri"/>
                          <a:cs typeface="Calibri"/>
                        </a:rPr>
                        <a:t> </a:t>
                      </a:r>
                      <a:r>
                        <a:rPr lang="fr-FR" dirty="0" err="1" smtClean="0">
                          <a:latin typeface="Calibri"/>
                          <a:cs typeface="Calibri"/>
                        </a:rPr>
                        <a:t>lo</a:t>
                      </a:r>
                      <a:r>
                        <a:rPr lang="fr-FR" dirty="0" smtClean="0">
                          <a:latin typeface="Calibri"/>
                          <a:cs typeface="Calibri"/>
                        </a:rPr>
                        <a:t> </a:t>
                      </a:r>
                      <a:r>
                        <a:rPr lang="fr-FR" dirty="0" err="1" smtClean="0">
                          <a:latin typeface="Calibri"/>
                          <a:cs typeface="Calibri"/>
                        </a:rPr>
                        <a:t>dice</a:t>
                      </a:r>
                      <a:r>
                        <a:rPr lang="fr-FR" dirty="0" smtClean="0">
                          <a:latin typeface="Calibri"/>
                          <a:cs typeface="Calibri"/>
                        </a:rPr>
                        <a:t>?</a:t>
                      </a:r>
                      <a:endParaRPr lang="fr-FR" dirty="0"/>
                    </a:p>
                  </a:txBody>
                  <a:tcPr/>
                </a:tc>
                <a:tc>
                  <a:txBody>
                    <a:bodyPr/>
                    <a:lstStyle/>
                    <a:p>
                      <a:r>
                        <a:rPr lang="en-GB" dirty="0" smtClean="0"/>
                        <a:t>p.</a:t>
                      </a:r>
                      <a:endParaRPr lang="fr-FR" dirty="0"/>
                    </a:p>
                  </a:txBody>
                  <a:tcPr/>
                </a:tc>
                <a:tc>
                  <a:txBody>
                    <a:bodyPr/>
                    <a:lstStyle/>
                    <a:p>
                      <a:r>
                        <a:rPr lang="en-GB" dirty="0" err="1" smtClean="0"/>
                        <a:t>rasgo</a:t>
                      </a:r>
                      <a:r>
                        <a:rPr lang="en-GB" dirty="0" smtClean="0"/>
                        <a:t>/</a:t>
                      </a:r>
                      <a:r>
                        <a:rPr lang="en-GB" dirty="0" err="1" smtClean="0"/>
                        <a:t>característica</a:t>
                      </a:r>
                      <a:endParaRPr lang="fr-FR" dirty="0"/>
                    </a:p>
                  </a:txBody>
                  <a:tcPr/>
                </a:tc>
              </a:tr>
              <a:tr h="765085">
                <a:tc>
                  <a:txBody>
                    <a:bodyPr/>
                    <a:lstStyle/>
                    <a:p>
                      <a:r>
                        <a:rPr lang="es-ES_tradnl" sz="1400" b="0" kern="1200" dirty="0" smtClean="0">
                          <a:solidFill>
                            <a:schemeClr val="tx1"/>
                          </a:solidFill>
                          <a:effectLst/>
                          <a:latin typeface="+mn-lt"/>
                          <a:ea typeface="+mn-ea"/>
                          <a:cs typeface="+mn-cs"/>
                        </a:rPr>
                        <a:t>“Yo sé que la muchacha es buena. […] Modosa. Trabajadora.  Amasa su pan y cose sus faldas” </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765085">
                <a:tc>
                  <a:txBody>
                    <a:bodyPr/>
                    <a:lstStyle/>
                    <a:p>
                      <a:r>
                        <a:rPr lang="es-ES_tradnl" sz="1400" b="0" kern="1200" dirty="0" smtClean="0">
                          <a:solidFill>
                            <a:schemeClr val="tx1"/>
                          </a:solidFill>
                          <a:effectLst/>
                          <a:latin typeface="+mn-lt"/>
                          <a:ea typeface="+mn-ea"/>
                          <a:cs typeface="+mn-cs"/>
                        </a:rPr>
                        <a:t>“Mi hijo tiene y puede”</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smtClean="0"/>
                    </a:p>
                  </a:txBody>
                  <a:tcPr/>
                </a:tc>
              </a:tr>
              <a:tr h="765085">
                <a:tc>
                  <a:txBody>
                    <a:bodyPr/>
                    <a:lstStyle/>
                    <a:p>
                      <a:r>
                        <a:rPr lang="es-ES_tradnl" sz="1400" b="0" kern="1200" dirty="0" smtClean="0">
                          <a:solidFill>
                            <a:schemeClr val="tx1"/>
                          </a:solidFill>
                          <a:effectLst/>
                          <a:latin typeface="+mn-lt"/>
                          <a:ea typeface="+mn-ea"/>
                          <a:cs typeface="+mn-cs"/>
                        </a:rPr>
                        <a:t>‘hombre de sangre’</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765085">
                <a:tc>
                  <a:txBody>
                    <a:bodyPr/>
                    <a:lstStyle/>
                    <a:p>
                      <a:r>
                        <a:rPr lang="es-ES_tradnl" sz="1400" b="0" kern="1200" dirty="0" smtClean="0">
                          <a:solidFill>
                            <a:schemeClr val="tx1"/>
                          </a:solidFill>
                          <a:effectLst/>
                          <a:latin typeface="+mn-lt"/>
                          <a:ea typeface="+mn-ea"/>
                          <a:cs typeface="+mn-cs"/>
                        </a:rPr>
                        <a:t>“Pero yo tengo orgullo.  Por eso me caso.  Y me encerraré con mi marido, a quien tengo que querer por encima de todo”</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765085">
                <a:tc>
                  <a:txBody>
                    <a:bodyPr/>
                    <a:lstStyle/>
                    <a:p>
                      <a:r>
                        <a:rPr lang="es-ES_tradnl" sz="1400" b="0" kern="1200" dirty="0" smtClean="0">
                          <a:solidFill>
                            <a:schemeClr val="tx1"/>
                          </a:solidFill>
                          <a:effectLst/>
                          <a:latin typeface="+mn-lt"/>
                          <a:ea typeface="+mn-ea"/>
                          <a:cs typeface="+mn-cs"/>
                        </a:rPr>
                        <a:t>“Mi hijo es hermoso” </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765085">
                <a:tc>
                  <a:txBody>
                    <a:bodyPr/>
                    <a:lstStyle/>
                    <a:p>
                      <a:r>
                        <a:rPr lang="es-ES_tradnl" sz="1400" b="0" kern="1200" dirty="0" smtClean="0">
                          <a:solidFill>
                            <a:schemeClr val="tx1"/>
                          </a:solidFill>
                          <a:effectLst/>
                          <a:latin typeface="+mn-lt"/>
                          <a:ea typeface="+mn-ea"/>
                          <a:cs typeface="+mn-cs"/>
                        </a:rPr>
                        <a:t>"Yo era una mujer quemada, llena de llagas por dentro y por fuera …”</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765085">
                <a:tc>
                  <a:txBody>
                    <a:bodyPr/>
                    <a:lstStyle/>
                    <a:p>
                      <a:r>
                        <a:rPr lang="es-ES_tradnl" sz="1400" b="0" kern="1200" dirty="0" smtClean="0">
                          <a:solidFill>
                            <a:schemeClr val="tx1"/>
                          </a:solidFill>
                          <a:effectLst/>
                          <a:latin typeface="+mn-lt"/>
                          <a:ea typeface="+mn-ea"/>
                          <a:cs typeface="+mn-cs"/>
                        </a:rPr>
                        <a:t>“Ya pude comprar la viña” </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bl>
          </a:graphicData>
        </a:graphic>
      </p:graphicFrame>
      <p:sp>
        <p:nvSpPr>
          <p:cNvPr id="4" name="TextBox 3"/>
          <p:cNvSpPr txBox="1"/>
          <p:nvPr/>
        </p:nvSpPr>
        <p:spPr>
          <a:xfrm>
            <a:off x="323528" y="116632"/>
            <a:ext cx="8568952" cy="369332"/>
          </a:xfrm>
          <a:prstGeom prst="rect">
            <a:avLst/>
          </a:prstGeom>
          <a:noFill/>
        </p:spPr>
        <p:txBody>
          <a:bodyPr wrap="square" rtlCol="0">
            <a:spAutoFit/>
          </a:bodyPr>
          <a:lstStyle/>
          <a:p>
            <a:r>
              <a:rPr lang="en-GB" b="1" dirty="0" err="1" smtClean="0"/>
              <a:t>Análisis</a:t>
            </a:r>
            <a:r>
              <a:rPr lang="en-GB" b="1" dirty="0" smtClean="0"/>
              <a:t> de los </a:t>
            </a:r>
            <a:r>
              <a:rPr lang="en-GB" b="1" dirty="0" err="1" smtClean="0"/>
              <a:t>tres</a:t>
            </a:r>
            <a:r>
              <a:rPr lang="en-GB" b="1" dirty="0" smtClean="0"/>
              <a:t> </a:t>
            </a:r>
            <a:r>
              <a:rPr lang="en-GB" b="1" dirty="0" err="1" smtClean="0"/>
              <a:t>personajes</a:t>
            </a:r>
            <a:r>
              <a:rPr lang="en-GB" b="1" dirty="0" smtClean="0"/>
              <a:t> </a:t>
            </a:r>
            <a:r>
              <a:rPr lang="en-GB" b="1" dirty="0" err="1" smtClean="0"/>
              <a:t>principales</a:t>
            </a:r>
            <a:endParaRPr lang="fr-FR" b="1" dirty="0"/>
          </a:p>
        </p:txBody>
      </p:sp>
    </p:spTree>
    <p:extLst>
      <p:ext uri="{BB962C8B-B14F-4D97-AF65-F5344CB8AC3E}">
        <p14:creationId xmlns:p14="http://schemas.microsoft.com/office/powerpoint/2010/main" val="1899790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342572912"/>
              </p:ext>
            </p:extLst>
          </p:nvPr>
        </p:nvGraphicFramePr>
        <p:xfrm>
          <a:off x="323528" y="548680"/>
          <a:ext cx="8568950" cy="5787643"/>
        </p:xfrm>
        <a:graphic>
          <a:graphicData uri="http://schemas.openxmlformats.org/drawingml/2006/table">
            <a:tbl>
              <a:tblPr firstRow="1" bandRow="1">
                <a:tableStyleId>{5940675A-B579-460E-94D1-54222C63F5DA}</a:tableStyleId>
              </a:tblPr>
              <a:tblGrid>
                <a:gridCol w="2592288"/>
                <a:gridCol w="1800200"/>
                <a:gridCol w="1656184"/>
                <a:gridCol w="432048"/>
                <a:gridCol w="2088230"/>
              </a:tblGrid>
              <a:tr h="432048">
                <a:tc>
                  <a:txBody>
                    <a:bodyPr/>
                    <a:lstStyle/>
                    <a:p>
                      <a:r>
                        <a:rPr lang="en-GB" dirty="0" err="1" smtClean="0"/>
                        <a:t>cita</a:t>
                      </a:r>
                      <a:endParaRPr lang="fr-FR" dirty="0"/>
                    </a:p>
                  </a:txBody>
                  <a:tcPr/>
                </a:tc>
                <a:tc>
                  <a:txBody>
                    <a:bodyPr/>
                    <a:lstStyle/>
                    <a:p>
                      <a:r>
                        <a:rPr lang="fr-FR" dirty="0" smtClean="0">
                          <a:latin typeface="Calibri"/>
                          <a:cs typeface="Calibri"/>
                        </a:rPr>
                        <a:t>¿De </a:t>
                      </a:r>
                      <a:r>
                        <a:rPr lang="fr-FR" dirty="0" err="1" smtClean="0">
                          <a:latin typeface="Calibri"/>
                          <a:cs typeface="Calibri"/>
                        </a:rPr>
                        <a:t>quién</a:t>
                      </a:r>
                      <a:r>
                        <a:rPr lang="fr-FR" dirty="0" smtClean="0">
                          <a:latin typeface="Calibri"/>
                          <a:cs typeface="Calibri"/>
                        </a:rPr>
                        <a:t> </a:t>
                      </a:r>
                      <a:r>
                        <a:rPr lang="fr-FR" dirty="0" err="1" smtClean="0">
                          <a:latin typeface="Calibri"/>
                          <a:cs typeface="Calibri"/>
                        </a:rPr>
                        <a:t>trata</a:t>
                      </a:r>
                      <a:r>
                        <a:rPr lang="fr-FR" dirty="0" smtClean="0">
                          <a:latin typeface="Calibri"/>
                          <a:cs typeface="Calibri"/>
                        </a:rPr>
                        <a:t>?</a:t>
                      </a:r>
                      <a:endParaRPr lang="fr-FR" dirty="0"/>
                    </a:p>
                  </a:txBody>
                  <a:tcPr/>
                </a:tc>
                <a:tc>
                  <a:txBody>
                    <a:bodyPr/>
                    <a:lstStyle/>
                    <a:p>
                      <a:r>
                        <a:rPr lang="fr-FR" dirty="0" smtClean="0">
                          <a:latin typeface="Calibri"/>
                          <a:cs typeface="Calibri"/>
                        </a:rPr>
                        <a:t>¿</a:t>
                      </a:r>
                      <a:r>
                        <a:rPr lang="fr-FR" dirty="0" err="1" smtClean="0">
                          <a:latin typeface="Calibri"/>
                          <a:cs typeface="Calibri"/>
                        </a:rPr>
                        <a:t>Quién</a:t>
                      </a:r>
                      <a:r>
                        <a:rPr lang="fr-FR" dirty="0" smtClean="0">
                          <a:latin typeface="Calibri"/>
                          <a:cs typeface="Calibri"/>
                        </a:rPr>
                        <a:t> </a:t>
                      </a:r>
                      <a:r>
                        <a:rPr lang="fr-FR" dirty="0" err="1" smtClean="0">
                          <a:latin typeface="Calibri"/>
                          <a:cs typeface="Calibri"/>
                        </a:rPr>
                        <a:t>lo</a:t>
                      </a:r>
                      <a:r>
                        <a:rPr lang="fr-FR" dirty="0" smtClean="0">
                          <a:latin typeface="Calibri"/>
                          <a:cs typeface="Calibri"/>
                        </a:rPr>
                        <a:t> </a:t>
                      </a:r>
                      <a:r>
                        <a:rPr lang="fr-FR" dirty="0" err="1" smtClean="0">
                          <a:latin typeface="Calibri"/>
                          <a:cs typeface="Calibri"/>
                        </a:rPr>
                        <a:t>dice</a:t>
                      </a:r>
                      <a:r>
                        <a:rPr lang="fr-FR" dirty="0" smtClean="0">
                          <a:latin typeface="Calibri"/>
                          <a:cs typeface="Calibri"/>
                        </a:rPr>
                        <a:t>?</a:t>
                      </a:r>
                      <a:endParaRPr lang="fr-FR" dirty="0"/>
                    </a:p>
                  </a:txBody>
                  <a:tcPr/>
                </a:tc>
                <a:tc>
                  <a:txBody>
                    <a:bodyPr/>
                    <a:lstStyle/>
                    <a:p>
                      <a:r>
                        <a:rPr lang="en-GB" dirty="0" smtClean="0"/>
                        <a:t>p.</a:t>
                      </a:r>
                      <a:endParaRPr lang="fr-FR" dirty="0"/>
                    </a:p>
                  </a:txBody>
                  <a:tcPr/>
                </a:tc>
                <a:tc>
                  <a:txBody>
                    <a:bodyPr/>
                    <a:lstStyle/>
                    <a:p>
                      <a:r>
                        <a:rPr lang="en-GB" dirty="0" err="1" smtClean="0"/>
                        <a:t>rasgo</a:t>
                      </a:r>
                      <a:r>
                        <a:rPr lang="en-GB" dirty="0" smtClean="0"/>
                        <a:t>/</a:t>
                      </a:r>
                      <a:r>
                        <a:rPr lang="en-GB" dirty="0" err="1" smtClean="0"/>
                        <a:t>característica</a:t>
                      </a:r>
                      <a:endParaRPr lang="fr-FR" dirty="0"/>
                    </a:p>
                  </a:txBody>
                  <a:tcPr/>
                </a:tc>
              </a:tr>
              <a:tr h="765085">
                <a:tc>
                  <a:txBody>
                    <a:bodyPr/>
                    <a:lstStyle/>
                    <a:p>
                      <a:r>
                        <a:rPr lang="es-ES_tradnl" sz="1400" b="0" kern="1200" dirty="0" smtClean="0">
                          <a:solidFill>
                            <a:schemeClr val="tx1"/>
                          </a:solidFill>
                          <a:effectLst/>
                          <a:latin typeface="+mn-lt"/>
                          <a:ea typeface="+mn-ea"/>
                          <a:cs typeface="+mn-cs"/>
                        </a:rPr>
                        <a:t>“Le gusta volar demasiado[…] No es hombre tranquilo”</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765085">
                <a:tc>
                  <a:txBody>
                    <a:bodyPr/>
                    <a:lstStyle/>
                    <a:p>
                      <a:r>
                        <a:rPr lang="es-ES_tradnl" sz="1400" b="0" kern="1200" dirty="0" smtClean="0">
                          <a:solidFill>
                            <a:schemeClr val="tx1"/>
                          </a:solidFill>
                          <a:effectLst/>
                          <a:latin typeface="+mn-lt"/>
                          <a:ea typeface="+mn-ea"/>
                          <a:cs typeface="+mn-cs"/>
                        </a:rPr>
                        <a:t>“un golpe de mar” </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765085">
                <a:tc>
                  <a:txBody>
                    <a:bodyPr/>
                    <a:lstStyle/>
                    <a:p>
                      <a:r>
                        <a:rPr lang="es-ES_tradnl" sz="1400" b="0" kern="1200" dirty="0" smtClean="0">
                          <a:solidFill>
                            <a:schemeClr val="tx1"/>
                          </a:solidFill>
                          <a:effectLst/>
                          <a:latin typeface="+mn-lt"/>
                          <a:ea typeface="+mn-ea"/>
                          <a:cs typeface="+mn-cs"/>
                        </a:rPr>
                        <a:t>“Mi hija es ancha” </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765085">
                <a:tc>
                  <a:txBody>
                    <a:bodyPr/>
                    <a:lstStyle/>
                    <a:p>
                      <a:r>
                        <a:rPr lang="es-ES_tradnl" sz="1400" b="0" kern="1200" dirty="0" smtClean="0">
                          <a:solidFill>
                            <a:schemeClr val="tx1"/>
                          </a:solidFill>
                          <a:effectLst/>
                          <a:latin typeface="+mn-lt"/>
                          <a:ea typeface="+mn-ea"/>
                          <a:cs typeface="+mn-cs"/>
                        </a:rPr>
                        <a:t>“dos torrentes / quietos al fin entre las piedras grandes” </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765085">
                <a:tc>
                  <a:txBody>
                    <a:bodyPr/>
                    <a:lstStyle/>
                    <a:p>
                      <a:r>
                        <a:rPr lang="es-ES_tradnl" sz="1400" b="0" kern="1200" dirty="0" smtClean="0">
                          <a:solidFill>
                            <a:schemeClr val="tx1"/>
                          </a:solidFill>
                          <a:effectLst/>
                          <a:latin typeface="+mn-lt"/>
                          <a:ea typeface="+mn-ea"/>
                          <a:cs typeface="+mn-cs"/>
                        </a:rPr>
                        <a:t>“No ha conocido mujer” </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7650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b="0" kern="1200" dirty="0" smtClean="0">
                          <a:solidFill>
                            <a:schemeClr val="tx1"/>
                          </a:solidFill>
                          <a:effectLst/>
                          <a:latin typeface="+mn-lt"/>
                          <a:ea typeface="+mn-ea"/>
                          <a:cs typeface="+mn-cs"/>
                        </a:rPr>
                        <a:t>“tu hijo es fuerte” </a:t>
                      </a:r>
                      <a:endParaRPr lang="fr-FR" sz="1400" b="0" dirty="0" smtClean="0"/>
                    </a:p>
                    <a:p>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765085">
                <a:tc>
                  <a:txBody>
                    <a:bodyPr/>
                    <a:lstStyle/>
                    <a:p>
                      <a:r>
                        <a:rPr lang="es-ES_tradnl" sz="1400" b="0" kern="1200" dirty="0" smtClean="0">
                          <a:solidFill>
                            <a:schemeClr val="tx1"/>
                          </a:solidFill>
                          <a:effectLst/>
                          <a:latin typeface="+mn-lt"/>
                          <a:ea typeface="+mn-ea"/>
                          <a:cs typeface="+mn-cs"/>
                        </a:rPr>
                        <a:t>“muchacha acariciada por el fuego” </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bl>
          </a:graphicData>
        </a:graphic>
      </p:graphicFrame>
      <p:sp>
        <p:nvSpPr>
          <p:cNvPr id="4" name="TextBox 3"/>
          <p:cNvSpPr txBox="1"/>
          <p:nvPr/>
        </p:nvSpPr>
        <p:spPr>
          <a:xfrm>
            <a:off x="323528" y="116632"/>
            <a:ext cx="8568952" cy="369332"/>
          </a:xfrm>
          <a:prstGeom prst="rect">
            <a:avLst/>
          </a:prstGeom>
          <a:noFill/>
        </p:spPr>
        <p:txBody>
          <a:bodyPr wrap="square" rtlCol="0">
            <a:spAutoFit/>
          </a:bodyPr>
          <a:lstStyle/>
          <a:p>
            <a:r>
              <a:rPr lang="en-GB" b="1" dirty="0" err="1" smtClean="0"/>
              <a:t>Análisis</a:t>
            </a:r>
            <a:r>
              <a:rPr lang="en-GB" b="1" dirty="0" smtClean="0"/>
              <a:t> de los </a:t>
            </a:r>
            <a:r>
              <a:rPr lang="en-GB" b="1" dirty="0" err="1" smtClean="0"/>
              <a:t>personajes</a:t>
            </a:r>
            <a:r>
              <a:rPr lang="en-GB" b="1" dirty="0" smtClean="0"/>
              <a:t> </a:t>
            </a:r>
            <a:r>
              <a:rPr lang="en-GB" b="1" dirty="0" err="1" smtClean="0"/>
              <a:t>principales</a:t>
            </a:r>
            <a:endParaRPr lang="fr-FR" b="1" dirty="0"/>
          </a:p>
        </p:txBody>
      </p:sp>
    </p:spTree>
    <p:extLst>
      <p:ext uri="{BB962C8B-B14F-4D97-AF65-F5344CB8AC3E}">
        <p14:creationId xmlns:p14="http://schemas.microsoft.com/office/powerpoint/2010/main" val="2705215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01729570"/>
              </p:ext>
            </p:extLst>
          </p:nvPr>
        </p:nvGraphicFramePr>
        <p:xfrm>
          <a:off x="323528" y="548680"/>
          <a:ext cx="8568950" cy="6022228"/>
        </p:xfrm>
        <a:graphic>
          <a:graphicData uri="http://schemas.openxmlformats.org/drawingml/2006/table">
            <a:tbl>
              <a:tblPr firstRow="1" bandRow="1">
                <a:tableStyleId>{5940675A-B579-460E-94D1-54222C63F5DA}</a:tableStyleId>
              </a:tblPr>
              <a:tblGrid>
                <a:gridCol w="2592288"/>
                <a:gridCol w="1800200"/>
                <a:gridCol w="1656184"/>
                <a:gridCol w="432048"/>
                <a:gridCol w="2088230"/>
              </a:tblGrid>
              <a:tr h="432048">
                <a:tc>
                  <a:txBody>
                    <a:bodyPr/>
                    <a:lstStyle/>
                    <a:p>
                      <a:r>
                        <a:rPr lang="en-GB" dirty="0" err="1" smtClean="0"/>
                        <a:t>cita</a:t>
                      </a:r>
                      <a:endParaRPr lang="fr-FR" dirty="0"/>
                    </a:p>
                  </a:txBody>
                  <a:tcPr/>
                </a:tc>
                <a:tc>
                  <a:txBody>
                    <a:bodyPr/>
                    <a:lstStyle/>
                    <a:p>
                      <a:r>
                        <a:rPr lang="fr-FR" dirty="0" smtClean="0">
                          <a:latin typeface="Calibri"/>
                          <a:cs typeface="Calibri"/>
                        </a:rPr>
                        <a:t>¿De </a:t>
                      </a:r>
                      <a:r>
                        <a:rPr lang="fr-FR" dirty="0" err="1" smtClean="0">
                          <a:latin typeface="Calibri"/>
                          <a:cs typeface="Calibri"/>
                        </a:rPr>
                        <a:t>quién</a:t>
                      </a:r>
                      <a:r>
                        <a:rPr lang="fr-FR" dirty="0" smtClean="0">
                          <a:latin typeface="Calibri"/>
                          <a:cs typeface="Calibri"/>
                        </a:rPr>
                        <a:t> </a:t>
                      </a:r>
                      <a:r>
                        <a:rPr lang="fr-FR" dirty="0" err="1" smtClean="0">
                          <a:latin typeface="Calibri"/>
                          <a:cs typeface="Calibri"/>
                        </a:rPr>
                        <a:t>trata</a:t>
                      </a:r>
                      <a:r>
                        <a:rPr lang="fr-FR" dirty="0" smtClean="0">
                          <a:latin typeface="Calibri"/>
                          <a:cs typeface="Calibri"/>
                        </a:rPr>
                        <a:t>?</a:t>
                      </a:r>
                      <a:endParaRPr lang="fr-FR" dirty="0"/>
                    </a:p>
                  </a:txBody>
                  <a:tcPr/>
                </a:tc>
                <a:tc>
                  <a:txBody>
                    <a:bodyPr/>
                    <a:lstStyle/>
                    <a:p>
                      <a:r>
                        <a:rPr lang="fr-FR" dirty="0" smtClean="0">
                          <a:latin typeface="Calibri"/>
                          <a:cs typeface="Calibri"/>
                        </a:rPr>
                        <a:t>¿</a:t>
                      </a:r>
                      <a:r>
                        <a:rPr lang="fr-FR" dirty="0" err="1" smtClean="0">
                          <a:latin typeface="Calibri"/>
                          <a:cs typeface="Calibri"/>
                        </a:rPr>
                        <a:t>Quién</a:t>
                      </a:r>
                      <a:r>
                        <a:rPr lang="fr-FR" dirty="0" smtClean="0">
                          <a:latin typeface="Calibri"/>
                          <a:cs typeface="Calibri"/>
                        </a:rPr>
                        <a:t> </a:t>
                      </a:r>
                      <a:r>
                        <a:rPr lang="fr-FR" dirty="0" err="1" smtClean="0">
                          <a:latin typeface="Calibri"/>
                          <a:cs typeface="Calibri"/>
                        </a:rPr>
                        <a:t>lo</a:t>
                      </a:r>
                      <a:r>
                        <a:rPr lang="fr-FR" dirty="0" smtClean="0">
                          <a:latin typeface="Calibri"/>
                          <a:cs typeface="Calibri"/>
                        </a:rPr>
                        <a:t> </a:t>
                      </a:r>
                      <a:r>
                        <a:rPr lang="fr-FR" dirty="0" err="1" smtClean="0">
                          <a:latin typeface="Calibri"/>
                          <a:cs typeface="Calibri"/>
                        </a:rPr>
                        <a:t>dice</a:t>
                      </a:r>
                      <a:r>
                        <a:rPr lang="fr-FR" dirty="0" smtClean="0">
                          <a:latin typeface="Calibri"/>
                          <a:cs typeface="Calibri"/>
                        </a:rPr>
                        <a:t>?</a:t>
                      </a:r>
                      <a:endParaRPr lang="fr-FR" dirty="0"/>
                    </a:p>
                  </a:txBody>
                  <a:tcPr/>
                </a:tc>
                <a:tc>
                  <a:txBody>
                    <a:bodyPr/>
                    <a:lstStyle/>
                    <a:p>
                      <a:r>
                        <a:rPr lang="en-GB" dirty="0" smtClean="0"/>
                        <a:t>p.</a:t>
                      </a:r>
                      <a:endParaRPr lang="fr-FR" dirty="0"/>
                    </a:p>
                  </a:txBody>
                  <a:tcPr/>
                </a:tc>
                <a:tc>
                  <a:txBody>
                    <a:bodyPr/>
                    <a:lstStyle/>
                    <a:p>
                      <a:r>
                        <a:rPr lang="en-GB" dirty="0" err="1" smtClean="0"/>
                        <a:t>rasgo</a:t>
                      </a:r>
                      <a:r>
                        <a:rPr lang="en-GB" dirty="0" smtClean="0"/>
                        <a:t>/</a:t>
                      </a:r>
                      <a:r>
                        <a:rPr lang="en-GB" dirty="0" err="1" smtClean="0"/>
                        <a:t>característica</a:t>
                      </a:r>
                      <a:endParaRPr lang="fr-FR" dirty="0"/>
                    </a:p>
                  </a:txBody>
                  <a:tcPr/>
                </a:tc>
              </a:tr>
              <a:tr h="765085">
                <a:tc>
                  <a:txBody>
                    <a:bodyPr/>
                    <a:lstStyle/>
                    <a:p>
                      <a:r>
                        <a:rPr lang="en-GB" sz="1400" b="0" dirty="0" smtClean="0"/>
                        <a:t>“un hombre </a:t>
                      </a:r>
                      <a:r>
                        <a:rPr lang="en-GB" sz="1400" b="0" dirty="0" err="1" smtClean="0"/>
                        <a:t>duro</a:t>
                      </a:r>
                      <a:r>
                        <a:rPr lang="en-GB" sz="1400" b="0" dirty="0" smtClean="0"/>
                        <a:t>”</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765085">
                <a:tc>
                  <a:txBody>
                    <a:bodyPr/>
                    <a:lstStyle/>
                    <a:p>
                      <a:r>
                        <a:rPr lang="es-ES_tradnl" sz="1400" b="0" kern="1200" dirty="0" smtClean="0">
                          <a:solidFill>
                            <a:schemeClr val="tx1"/>
                          </a:solidFill>
                          <a:effectLst/>
                          <a:latin typeface="+mn-lt"/>
                          <a:ea typeface="+mn-ea"/>
                          <a:cs typeface="+mn-cs"/>
                        </a:rPr>
                        <a:t>“No puedo oírte.  No puedo oír tu voz. Es como si me bebiera una botella de anís y me durmiera en una colcha de rosas.  Y me arrastra, y sé que me ahogo, pero voy detrás.” </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765085">
                <a:tc>
                  <a:txBody>
                    <a:bodyPr/>
                    <a:lstStyle/>
                    <a:p>
                      <a:r>
                        <a:rPr lang="es-ES_tradnl" sz="1400" b="0" kern="1200" dirty="0" smtClean="0">
                          <a:solidFill>
                            <a:schemeClr val="tx1"/>
                          </a:solidFill>
                          <a:effectLst/>
                          <a:latin typeface="+mn-lt"/>
                          <a:ea typeface="+mn-ea"/>
                          <a:cs typeface="+mn-cs"/>
                        </a:rPr>
                        <a:t>¡Que te miro y tu hermosura me quema! </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765085">
                <a:tc>
                  <a:txBody>
                    <a:bodyPr/>
                    <a:lstStyle/>
                    <a:p>
                      <a:r>
                        <a:rPr lang="es-ES_tradnl" sz="1400" b="0" kern="1200" dirty="0" smtClean="0">
                          <a:solidFill>
                            <a:schemeClr val="tx1"/>
                          </a:solidFill>
                          <a:effectLst/>
                          <a:latin typeface="+mn-lt"/>
                          <a:ea typeface="+mn-ea"/>
                          <a:cs typeface="+mn-cs"/>
                        </a:rPr>
                        <a:t>“Hace migas a las tres, cuando el lucero. No habla nunca; suave como la lana, borda toda clase de bordados y puede cortar una maroma con los dientes." </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765085">
                <a:tc>
                  <a:txBody>
                    <a:bodyPr/>
                    <a:lstStyle/>
                    <a:p>
                      <a:r>
                        <a:rPr lang="es-ES_tradnl" sz="1400" b="0" kern="1200" dirty="0" smtClean="0">
                          <a:solidFill>
                            <a:schemeClr val="tx1"/>
                          </a:solidFill>
                          <a:effectLst/>
                          <a:latin typeface="+mn-lt"/>
                          <a:ea typeface="+mn-ea"/>
                          <a:cs typeface="+mn-cs"/>
                        </a:rPr>
                        <a:t>“¡Qué espaldas más anchas!” </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765085">
                <a:tc>
                  <a:txBody>
                    <a:bodyPr/>
                    <a:lstStyle/>
                    <a:p>
                      <a:r>
                        <a:rPr lang="es-ES_tradnl" sz="1400" b="0" kern="1200" dirty="0" smtClean="0">
                          <a:solidFill>
                            <a:schemeClr val="tx1"/>
                          </a:solidFill>
                          <a:effectLst/>
                          <a:latin typeface="+mn-lt"/>
                          <a:ea typeface="+mn-ea"/>
                          <a:cs typeface="+mn-cs"/>
                        </a:rPr>
                        <a:t>¡Cuando las cosas llegan a los centros, no hay quien las arranque!</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bl>
          </a:graphicData>
        </a:graphic>
      </p:graphicFrame>
      <p:sp>
        <p:nvSpPr>
          <p:cNvPr id="4" name="TextBox 3"/>
          <p:cNvSpPr txBox="1"/>
          <p:nvPr/>
        </p:nvSpPr>
        <p:spPr>
          <a:xfrm>
            <a:off x="323528" y="116632"/>
            <a:ext cx="8568952" cy="369332"/>
          </a:xfrm>
          <a:prstGeom prst="rect">
            <a:avLst/>
          </a:prstGeom>
          <a:noFill/>
        </p:spPr>
        <p:txBody>
          <a:bodyPr wrap="square" rtlCol="0">
            <a:spAutoFit/>
          </a:bodyPr>
          <a:lstStyle/>
          <a:p>
            <a:r>
              <a:rPr lang="en-GB" b="1" dirty="0" err="1" smtClean="0"/>
              <a:t>Análisis</a:t>
            </a:r>
            <a:r>
              <a:rPr lang="en-GB" b="1" dirty="0" smtClean="0"/>
              <a:t> de los </a:t>
            </a:r>
            <a:r>
              <a:rPr lang="en-GB" b="1" dirty="0" err="1" smtClean="0"/>
              <a:t>personajes</a:t>
            </a:r>
            <a:r>
              <a:rPr lang="en-GB" b="1" dirty="0" smtClean="0"/>
              <a:t> </a:t>
            </a:r>
            <a:r>
              <a:rPr lang="en-GB" b="1" dirty="0" err="1" smtClean="0"/>
              <a:t>principales</a:t>
            </a:r>
            <a:endParaRPr lang="fr-FR" b="1" dirty="0"/>
          </a:p>
        </p:txBody>
      </p:sp>
    </p:spTree>
    <p:extLst>
      <p:ext uri="{BB962C8B-B14F-4D97-AF65-F5344CB8AC3E}">
        <p14:creationId xmlns:p14="http://schemas.microsoft.com/office/powerpoint/2010/main" val="3450509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563682980"/>
              </p:ext>
            </p:extLst>
          </p:nvPr>
        </p:nvGraphicFramePr>
        <p:xfrm>
          <a:off x="323528" y="548680"/>
          <a:ext cx="8568950" cy="6048674"/>
        </p:xfrm>
        <a:graphic>
          <a:graphicData uri="http://schemas.openxmlformats.org/drawingml/2006/table">
            <a:tbl>
              <a:tblPr firstRow="1" bandRow="1">
                <a:tableStyleId>{5940675A-B579-460E-94D1-54222C63F5DA}</a:tableStyleId>
              </a:tblPr>
              <a:tblGrid>
                <a:gridCol w="2592288"/>
                <a:gridCol w="1800200"/>
                <a:gridCol w="1656184"/>
                <a:gridCol w="432048"/>
                <a:gridCol w="2088230"/>
              </a:tblGrid>
              <a:tr h="457962">
                <a:tc>
                  <a:txBody>
                    <a:bodyPr/>
                    <a:lstStyle/>
                    <a:p>
                      <a:r>
                        <a:rPr lang="en-GB" dirty="0" err="1" smtClean="0"/>
                        <a:t>cita</a:t>
                      </a:r>
                      <a:endParaRPr lang="fr-FR" dirty="0"/>
                    </a:p>
                  </a:txBody>
                  <a:tcPr/>
                </a:tc>
                <a:tc>
                  <a:txBody>
                    <a:bodyPr/>
                    <a:lstStyle/>
                    <a:p>
                      <a:r>
                        <a:rPr lang="fr-FR" dirty="0" smtClean="0">
                          <a:latin typeface="Calibri"/>
                          <a:cs typeface="Calibri"/>
                        </a:rPr>
                        <a:t>¿De </a:t>
                      </a:r>
                      <a:r>
                        <a:rPr lang="fr-FR" dirty="0" err="1" smtClean="0">
                          <a:latin typeface="Calibri"/>
                          <a:cs typeface="Calibri"/>
                        </a:rPr>
                        <a:t>quién</a:t>
                      </a:r>
                      <a:r>
                        <a:rPr lang="fr-FR" dirty="0" smtClean="0">
                          <a:latin typeface="Calibri"/>
                          <a:cs typeface="Calibri"/>
                        </a:rPr>
                        <a:t> </a:t>
                      </a:r>
                      <a:r>
                        <a:rPr lang="fr-FR" dirty="0" err="1" smtClean="0">
                          <a:latin typeface="Calibri"/>
                          <a:cs typeface="Calibri"/>
                        </a:rPr>
                        <a:t>trata</a:t>
                      </a:r>
                      <a:r>
                        <a:rPr lang="fr-FR" dirty="0" smtClean="0">
                          <a:latin typeface="Calibri"/>
                          <a:cs typeface="Calibri"/>
                        </a:rPr>
                        <a:t>?</a:t>
                      </a:r>
                      <a:endParaRPr lang="fr-FR" dirty="0"/>
                    </a:p>
                  </a:txBody>
                  <a:tcPr/>
                </a:tc>
                <a:tc>
                  <a:txBody>
                    <a:bodyPr/>
                    <a:lstStyle/>
                    <a:p>
                      <a:r>
                        <a:rPr lang="fr-FR" dirty="0" smtClean="0">
                          <a:latin typeface="Calibri"/>
                          <a:cs typeface="Calibri"/>
                        </a:rPr>
                        <a:t>¿</a:t>
                      </a:r>
                      <a:r>
                        <a:rPr lang="fr-FR" dirty="0" err="1" smtClean="0">
                          <a:latin typeface="Calibri"/>
                          <a:cs typeface="Calibri"/>
                        </a:rPr>
                        <a:t>Quién</a:t>
                      </a:r>
                      <a:r>
                        <a:rPr lang="fr-FR" dirty="0" smtClean="0">
                          <a:latin typeface="Calibri"/>
                          <a:cs typeface="Calibri"/>
                        </a:rPr>
                        <a:t> </a:t>
                      </a:r>
                      <a:r>
                        <a:rPr lang="fr-FR" dirty="0" err="1" smtClean="0">
                          <a:latin typeface="Calibri"/>
                          <a:cs typeface="Calibri"/>
                        </a:rPr>
                        <a:t>lo</a:t>
                      </a:r>
                      <a:r>
                        <a:rPr lang="fr-FR" dirty="0" smtClean="0">
                          <a:latin typeface="Calibri"/>
                          <a:cs typeface="Calibri"/>
                        </a:rPr>
                        <a:t> </a:t>
                      </a:r>
                      <a:r>
                        <a:rPr lang="fr-FR" dirty="0" err="1" smtClean="0">
                          <a:latin typeface="Calibri"/>
                          <a:cs typeface="Calibri"/>
                        </a:rPr>
                        <a:t>dice</a:t>
                      </a:r>
                      <a:r>
                        <a:rPr lang="fr-FR" dirty="0" smtClean="0">
                          <a:latin typeface="Calibri"/>
                          <a:cs typeface="Calibri"/>
                        </a:rPr>
                        <a:t>?</a:t>
                      </a:r>
                      <a:endParaRPr lang="fr-FR" dirty="0"/>
                    </a:p>
                  </a:txBody>
                  <a:tcPr/>
                </a:tc>
                <a:tc>
                  <a:txBody>
                    <a:bodyPr/>
                    <a:lstStyle/>
                    <a:p>
                      <a:r>
                        <a:rPr lang="en-GB" dirty="0" smtClean="0"/>
                        <a:t>p.</a:t>
                      </a:r>
                      <a:endParaRPr lang="fr-FR" dirty="0"/>
                    </a:p>
                  </a:txBody>
                  <a:tcPr/>
                </a:tc>
                <a:tc>
                  <a:txBody>
                    <a:bodyPr/>
                    <a:lstStyle/>
                    <a:p>
                      <a:r>
                        <a:rPr lang="en-GB" dirty="0" err="1" smtClean="0"/>
                        <a:t>rasgo</a:t>
                      </a:r>
                      <a:r>
                        <a:rPr lang="en-GB" dirty="0" smtClean="0"/>
                        <a:t>/</a:t>
                      </a:r>
                      <a:r>
                        <a:rPr lang="en-GB" dirty="0" err="1" smtClean="0"/>
                        <a:t>característica</a:t>
                      </a:r>
                      <a:endParaRPr lang="fr-FR" dirty="0"/>
                    </a:p>
                  </a:txBody>
                  <a:tcPr/>
                </a:tc>
              </a:tr>
              <a:tr h="534289">
                <a:tc>
                  <a:txBody>
                    <a:bodyPr/>
                    <a:lstStyle/>
                    <a:p>
                      <a:r>
                        <a:rPr lang="es-ES_tradnl" sz="1400" b="0" kern="1200" dirty="0" smtClean="0">
                          <a:solidFill>
                            <a:schemeClr val="tx1"/>
                          </a:solidFill>
                          <a:effectLst/>
                          <a:latin typeface="+mn-lt"/>
                          <a:ea typeface="+mn-ea"/>
                          <a:cs typeface="+mn-cs"/>
                        </a:rPr>
                        <a:t>“un río oscuro lleno de ramas” </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810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b="0" kern="1200" dirty="0" smtClean="0">
                          <a:solidFill>
                            <a:schemeClr val="tx1"/>
                          </a:solidFill>
                          <a:effectLst/>
                          <a:latin typeface="+mn-lt"/>
                          <a:ea typeface="+mn-ea"/>
                          <a:cs typeface="+mn-cs"/>
                        </a:rPr>
                        <a:t>“Yo siempre haré lo que usted mande”</a:t>
                      </a:r>
                      <a:endParaRPr lang="fr-FR" sz="1400" b="0" kern="1200" dirty="0" smtClean="0">
                        <a:solidFill>
                          <a:schemeClr val="tx1"/>
                        </a:solidFill>
                        <a:effectLst/>
                        <a:latin typeface="+mn-lt"/>
                        <a:ea typeface="+mn-ea"/>
                        <a:cs typeface="+mn-cs"/>
                      </a:endParaRPr>
                    </a:p>
                    <a:p>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810974">
                <a:tc>
                  <a:txBody>
                    <a:bodyPr/>
                    <a:lstStyle/>
                    <a:p>
                      <a:r>
                        <a:rPr lang="es-ES_tradnl" sz="1400" b="0" kern="1200" dirty="0" smtClean="0">
                          <a:solidFill>
                            <a:schemeClr val="tx1"/>
                          </a:solidFill>
                          <a:effectLst/>
                          <a:latin typeface="+mn-lt"/>
                          <a:ea typeface="+mn-ea"/>
                          <a:cs typeface="+mn-cs"/>
                        </a:rPr>
                        <a:t>“Era hermoso jinete” </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1001553">
                <a:tc>
                  <a:txBody>
                    <a:bodyPr/>
                    <a:lstStyle/>
                    <a:p>
                      <a:r>
                        <a:rPr lang="es-ES_tradnl" sz="1400" b="0" kern="1200" dirty="0" smtClean="0">
                          <a:solidFill>
                            <a:schemeClr val="tx1"/>
                          </a:solidFill>
                          <a:effectLst/>
                          <a:latin typeface="+mn-lt"/>
                          <a:ea typeface="+mn-ea"/>
                          <a:cs typeface="+mn-cs"/>
                        </a:rPr>
                        <a:t>“¿Ves este brazo? Pues no es mi brazo. Es el brazo de mi hermano y el de mi padre y el de toda mi familia que está muerta.” </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810974">
                <a:tc>
                  <a:txBody>
                    <a:bodyPr/>
                    <a:lstStyle/>
                    <a:p>
                      <a:r>
                        <a:rPr lang="es-ES_tradnl" sz="1400" b="0" kern="1200" dirty="0" smtClean="0">
                          <a:solidFill>
                            <a:schemeClr val="tx1"/>
                          </a:solidFill>
                          <a:effectLst/>
                          <a:latin typeface="+mn-lt"/>
                          <a:ea typeface="+mn-ea"/>
                          <a:cs typeface="+mn-cs"/>
                        </a:rPr>
                        <a:t>“Yo tengo menos estatura” </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810974">
                <a:tc>
                  <a:txBody>
                    <a:bodyPr/>
                    <a:lstStyle/>
                    <a:p>
                      <a:r>
                        <a:rPr lang="es-ES_tradnl" sz="1400" kern="1200" dirty="0" smtClean="0">
                          <a:solidFill>
                            <a:schemeClr val="tx1"/>
                          </a:solidFill>
                          <a:effectLst/>
                          <a:latin typeface="+mn-lt"/>
                          <a:ea typeface="+mn-ea"/>
                          <a:cs typeface="+mn-cs"/>
                        </a:rPr>
                        <a:t>“No lo prueba”</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810974">
                <a:tc>
                  <a:txBody>
                    <a:bodyPr/>
                    <a:lstStyle/>
                    <a:p>
                      <a:r>
                        <a:rPr lang="es-ES_tradnl" sz="1400" b="0" kern="1200" dirty="0" smtClean="0">
                          <a:solidFill>
                            <a:schemeClr val="tx1"/>
                          </a:solidFill>
                          <a:effectLst/>
                          <a:latin typeface="+mn-lt"/>
                          <a:ea typeface="+mn-ea"/>
                          <a:cs typeface="+mn-cs"/>
                        </a:rPr>
                        <a:t>“la cabezada de un mulo” </a:t>
                      </a:r>
                      <a:endParaRPr lang="fr-FR" sz="1400" b="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bl>
          </a:graphicData>
        </a:graphic>
      </p:graphicFrame>
      <p:sp>
        <p:nvSpPr>
          <p:cNvPr id="4" name="TextBox 3"/>
          <p:cNvSpPr txBox="1"/>
          <p:nvPr/>
        </p:nvSpPr>
        <p:spPr>
          <a:xfrm>
            <a:off x="323528" y="116632"/>
            <a:ext cx="8568952" cy="369332"/>
          </a:xfrm>
          <a:prstGeom prst="rect">
            <a:avLst/>
          </a:prstGeom>
          <a:noFill/>
        </p:spPr>
        <p:txBody>
          <a:bodyPr wrap="square" rtlCol="0">
            <a:spAutoFit/>
          </a:bodyPr>
          <a:lstStyle/>
          <a:p>
            <a:r>
              <a:rPr lang="en-GB" b="1" dirty="0" err="1" smtClean="0"/>
              <a:t>Análisis</a:t>
            </a:r>
            <a:r>
              <a:rPr lang="en-GB" b="1" dirty="0" smtClean="0"/>
              <a:t> de los </a:t>
            </a:r>
            <a:r>
              <a:rPr lang="en-GB" b="1" dirty="0" err="1" smtClean="0"/>
              <a:t>personajes</a:t>
            </a:r>
            <a:r>
              <a:rPr lang="en-GB" b="1" dirty="0" smtClean="0"/>
              <a:t> </a:t>
            </a:r>
            <a:r>
              <a:rPr lang="en-GB" b="1" dirty="0" err="1" smtClean="0"/>
              <a:t>principales</a:t>
            </a:r>
            <a:endParaRPr lang="fr-FR" b="1" dirty="0"/>
          </a:p>
        </p:txBody>
      </p:sp>
    </p:spTree>
    <p:extLst>
      <p:ext uri="{BB962C8B-B14F-4D97-AF65-F5344CB8AC3E}">
        <p14:creationId xmlns:p14="http://schemas.microsoft.com/office/powerpoint/2010/main" val="2002288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627685940"/>
              </p:ext>
            </p:extLst>
          </p:nvPr>
        </p:nvGraphicFramePr>
        <p:xfrm>
          <a:off x="323528" y="548680"/>
          <a:ext cx="8568950" cy="5967438"/>
        </p:xfrm>
        <a:graphic>
          <a:graphicData uri="http://schemas.openxmlformats.org/drawingml/2006/table">
            <a:tbl>
              <a:tblPr firstRow="1" bandRow="1">
                <a:tableStyleId>{5940675A-B579-460E-94D1-54222C63F5DA}</a:tableStyleId>
              </a:tblPr>
              <a:tblGrid>
                <a:gridCol w="2592288"/>
                <a:gridCol w="1800200"/>
                <a:gridCol w="1656184"/>
                <a:gridCol w="432048"/>
                <a:gridCol w="2088230"/>
              </a:tblGrid>
              <a:tr h="432048">
                <a:tc>
                  <a:txBody>
                    <a:bodyPr/>
                    <a:lstStyle/>
                    <a:p>
                      <a:r>
                        <a:rPr lang="en-GB" dirty="0" err="1" smtClean="0"/>
                        <a:t>cita</a:t>
                      </a:r>
                      <a:endParaRPr lang="fr-FR" dirty="0"/>
                    </a:p>
                  </a:txBody>
                  <a:tcPr/>
                </a:tc>
                <a:tc>
                  <a:txBody>
                    <a:bodyPr/>
                    <a:lstStyle/>
                    <a:p>
                      <a:r>
                        <a:rPr lang="fr-FR" dirty="0" smtClean="0">
                          <a:latin typeface="Calibri"/>
                          <a:cs typeface="Calibri"/>
                        </a:rPr>
                        <a:t>¿De </a:t>
                      </a:r>
                      <a:r>
                        <a:rPr lang="fr-FR" dirty="0" err="1" smtClean="0">
                          <a:latin typeface="Calibri"/>
                          <a:cs typeface="Calibri"/>
                        </a:rPr>
                        <a:t>quién</a:t>
                      </a:r>
                      <a:r>
                        <a:rPr lang="fr-FR" dirty="0" smtClean="0">
                          <a:latin typeface="Calibri"/>
                          <a:cs typeface="Calibri"/>
                        </a:rPr>
                        <a:t> </a:t>
                      </a:r>
                      <a:r>
                        <a:rPr lang="fr-FR" dirty="0" err="1" smtClean="0">
                          <a:latin typeface="Calibri"/>
                          <a:cs typeface="Calibri"/>
                        </a:rPr>
                        <a:t>trata</a:t>
                      </a:r>
                      <a:r>
                        <a:rPr lang="fr-FR" dirty="0" smtClean="0">
                          <a:latin typeface="Calibri"/>
                          <a:cs typeface="Calibri"/>
                        </a:rPr>
                        <a:t>?</a:t>
                      </a:r>
                      <a:endParaRPr lang="fr-FR" dirty="0"/>
                    </a:p>
                  </a:txBody>
                  <a:tcPr/>
                </a:tc>
                <a:tc>
                  <a:txBody>
                    <a:bodyPr/>
                    <a:lstStyle/>
                    <a:p>
                      <a:r>
                        <a:rPr lang="fr-FR" dirty="0" smtClean="0">
                          <a:latin typeface="Calibri"/>
                          <a:cs typeface="Calibri"/>
                        </a:rPr>
                        <a:t>¿</a:t>
                      </a:r>
                      <a:r>
                        <a:rPr lang="fr-FR" dirty="0" err="1" smtClean="0">
                          <a:latin typeface="Calibri"/>
                          <a:cs typeface="Calibri"/>
                        </a:rPr>
                        <a:t>Quién</a:t>
                      </a:r>
                      <a:r>
                        <a:rPr lang="fr-FR" dirty="0" smtClean="0">
                          <a:latin typeface="Calibri"/>
                          <a:cs typeface="Calibri"/>
                        </a:rPr>
                        <a:t> </a:t>
                      </a:r>
                      <a:r>
                        <a:rPr lang="fr-FR" dirty="0" err="1" smtClean="0">
                          <a:latin typeface="Calibri"/>
                          <a:cs typeface="Calibri"/>
                        </a:rPr>
                        <a:t>lo</a:t>
                      </a:r>
                      <a:r>
                        <a:rPr lang="fr-FR" dirty="0" smtClean="0">
                          <a:latin typeface="Calibri"/>
                          <a:cs typeface="Calibri"/>
                        </a:rPr>
                        <a:t> </a:t>
                      </a:r>
                      <a:r>
                        <a:rPr lang="fr-FR" dirty="0" err="1" smtClean="0">
                          <a:latin typeface="Calibri"/>
                          <a:cs typeface="Calibri"/>
                        </a:rPr>
                        <a:t>dice</a:t>
                      </a:r>
                      <a:r>
                        <a:rPr lang="fr-FR" dirty="0" smtClean="0">
                          <a:latin typeface="Calibri"/>
                          <a:cs typeface="Calibri"/>
                        </a:rPr>
                        <a:t>?</a:t>
                      </a:r>
                      <a:endParaRPr lang="fr-FR" dirty="0"/>
                    </a:p>
                  </a:txBody>
                  <a:tcPr/>
                </a:tc>
                <a:tc>
                  <a:txBody>
                    <a:bodyPr/>
                    <a:lstStyle/>
                    <a:p>
                      <a:r>
                        <a:rPr lang="en-GB" dirty="0" smtClean="0"/>
                        <a:t>p.</a:t>
                      </a:r>
                      <a:endParaRPr lang="fr-FR" dirty="0"/>
                    </a:p>
                  </a:txBody>
                  <a:tcPr/>
                </a:tc>
                <a:tc>
                  <a:txBody>
                    <a:bodyPr/>
                    <a:lstStyle/>
                    <a:p>
                      <a:r>
                        <a:rPr lang="en-GB" dirty="0" err="1" smtClean="0"/>
                        <a:t>rasgo</a:t>
                      </a:r>
                      <a:r>
                        <a:rPr lang="en-GB" dirty="0" smtClean="0"/>
                        <a:t>/</a:t>
                      </a:r>
                      <a:r>
                        <a:rPr lang="en-GB" dirty="0" err="1" smtClean="0"/>
                        <a:t>característica</a:t>
                      </a:r>
                      <a:endParaRPr lang="fr-FR" dirty="0"/>
                    </a:p>
                  </a:txBody>
                  <a:tcPr/>
                </a:tc>
              </a:tr>
              <a:tr h="765085">
                <a:tc>
                  <a:txBody>
                    <a:bodyPr/>
                    <a:lstStyle/>
                    <a:p>
                      <a:r>
                        <a:rPr lang="es-ES_tradnl" sz="1400" b="0" kern="1200" dirty="0" smtClean="0">
                          <a:solidFill>
                            <a:schemeClr val="tx1"/>
                          </a:solidFill>
                          <a:effectLst/>
                          <a:latin typeface="+mn-lt"/>
                          <a:ea typeface="+mn-ea"/>
                          <a:cs typeface="+mn-cs"/>
                        </a:rPr>
                        <a:t>“Yo sé que la muchacha es buena. […] Modosa. Trabajadora.  Amasa su pan y cose sus faldas” </a:t>
                      </a:r>
                      <a:endParaRPr lang="fr-FR" sz="1400" b="0" dirty="0"/>
                    </a:p>
                  </a:txBody>
                  <a:tcPr/>
                </a:tc>
                <a:tc>
                  <a:txBody>
                    <a:bodyPr/>
                    <a:lstStyle/>
                    <a:p>
                      <a:r>
                        <a:rPr lang="en-GB" sz="1400" dirty="0" smtClean="0"/>
                        <a:t>la </a:t>
                      </a:r>
                      <a:r>
                        <a:rPr lang="en-GB" sz="1400" dirty="0" err="1" smtClean="0"/>
                        <a:t>Novia</a:t>
                      </a:r>
                      <a:endParaRPr lang="fr-FR" sz="1400" dirty="0"/>
                    </a:p>
                  </a:txBody>
                  <a:tcPr/>
                </a:tc>
                <a:tc>
                  <a:txBody>
                    <a:bodyPr/>
                    <a:lstStyle/>
                    <a:p>
                      <a:r>
                        <a:rPr lang="en-GB" sz="1400" dirty="0" smtClean="0"/>
                        <a:t>la Madre</a:t>
                      </a:r>
                      <a:endParaRPr lang="fr-FR" sz="1400" dirty="0"/>
                    </a:p>
                  </a:txBody>
                  <a:tcPr/>
                </a:tc>
                <a:tc>
                  <a:txBody>
                    <a:bodyPr/>
                    <a:lstStyle/>
                    <a:p>
                      <a:r>
                        <a:rPr lang="en-GB" sz="1400" dirty="0" smtClean="0"/>
                        <a:t>5</a:t>
                      </a:r>
                      <a:endParaRPr lang="fr-FR" sz="1400" dirty="0"/>
                    </a:p>
                  </a:txBody>
                  <a:tcPr/>
                </a:tc>
                <a:tc>
                  <a:txBody>
                    <a:bodyPr/>
                    <a:lstStyle/>
                    <a:p>
                      <a:r>
                        <a:rPr lang="en-GB" sz="1400" dirty="0" err="1" smtClean="0"/>
                        <a:t>cumple</a:t>
                      </a:r>
                      <a:r>
                        <a:rPr lang="en-GB" sz="1400" baseline="0" dirty="0" smtClean="0"/>
                        <a:t> con </a:t>
                      </a:r>
                      <a:r>
                        <a:rPr lang="en-GB" sz="1400" baseline="0" dirty="0" err="1" smtClean="0"/>
                        <a:t>las</a:t>
                      </a:r>
                      <a:r>
                        <a:rPr lang="en-GB" sz="1400" baseline="0" dirty="0" smtClean="0"/>
                        <a:t> </a:t>
                      </a:r>
                      <a:r>
                        <a:rPr lang="en-GB" sz="1400" baseline="0" dirty="0" err="1" smtClean="0"/>
                        <a:t>normas</a:t>
                      </a:r>
                      <a:r>
                        <a:rPr lang="en-GB" sz="1400" baseline="0" dirty="0" smtClean="0"/>
                        <a:t> </a:t>
                      </a:r>
                      <a:r>
                        <a:rPr lang="en-GB" sz="1400" baseline="0" dirty="0" err="1" smtClean="0"/>
                        <a:t>sociales</a:t>
                      </a:r>
                      <a:r>
                        <a:rPr lang="en-GB" sz="1400" baseline="0" dirty="0" smtClean="0"/>
                        <a:t>, </a:t>
                      </a:r>
                      <a:r>
                        <a:rPr lang="en-GB" sz="1400" baseline="0" dirty="0" err="1" smtClean="0"/>
                        <a:t>humilde</a:t>
                      </a:r>
                      <a:r>
                        <a:rPr lang="en-GB" sz="1400" baseline="0" dirty="0" smtClean="0"/>
                        <a:t>, </a:t>
                      </a:r>
                      <a:r>
                        <a:rPr lang="en-GB" sz="1400" baseline="0" dirty="0" err="1" smtClean="0"/>
                        <a:t>tiene</a:t>
                      </a:r>
                      <a:r>
                        <a:rPr lang="en-GB" sz="1400" baseline="0" dirty="0" smtClean="0"/>
                        <a:t> </a:t>
                      </a:r>
                      <a:r>
                        <a:rPr lang="en-GB" sz="1400" baseline="0" dirty="0" err="1" smtClean="0"/>
                        <a:t>buenos</a:t>
                      </a:r>
                      <a:r>
                        <a:rPr lang="en-GB" sz="1400" baseline="0" dirty="0" smtClean="0"/>
                        <a:t> </a:t>
                      </a:r>
                      <a:r>
                        <a:rPr lang="en-GB" sz="1400" baseline="0" dirty="0" err="1" smtClean="0"/>
                        <a:t>modales</a:t>
                      </a:r>
                      <a:endParaRPr lang="fr-FR" sz="1400" dirty="0"/>
                    </a:p>
                  </a:txBody>
                  <a:tcPr/>
                </a:tc>
              </a:tr>
              <a:tr h="765085">
                <a:tc>
                  <a:txBody>
                    <a:bodyPr/>
                    <a:lstStyle/>
                    <a:p>
                      <a:r>
                        <a:rPr lang="es-ES_tradnl" sz="1400" b="0" kern="1200" dirty="0" smtClean="0">
                          <a:solidFill>
                            <a:schemeClr val="tx1"/>
                          </a:solidFill>
                          <a:effectLst/>
                          <a:latin typeface="+mn-lt"/>
                          <a:ea typeface="+mn-ea"/>
                          <a:cs typeface="+mn-cs"/>
                        </a:rPr>
                        <a:t>“Mi hijo tiene y puede”</a:t>
                      </a:r>
                      <a:endParaRPr lang="fr-FR" sz="1400" b="0" dirty="0"/>
                    </a:p>
                  </a:txBody>
                  <a:tcPr/>
                </a:tc>
                <a:tc>
                  <a:txBody>
                    <a:bodyPr/>
                    <a:lstStyle/>
                    <a:p>
                      <a:r>
                        <a:rPr lang="en-GB" sz="1400" dirty="0" smtClean="0"/>
                        <a:t>el </a:t>
                      </a:r>
                      <a:r>
                        <a:rPr lang="en-GB" sz="1400" dirty="0" err="1" smtClean="0"/>
                        <a:t>Novio</a:t>
                      </a:r>
                      <a:endParaRPr lang="fr-FR" sz="1400" dirty="0"/>
                    </a:p>
                  </a:txBody>
                  <a:tcPr/>
                </a:tc>
                <a:tc>
                  <a:txBody>
                    <a:bodyPr/>
                    <a:lstStyle/>
                    <a:p>
                      <a:r>
                        <a:rPr lang="en-GB" sz="1400" dirty="0" smtClean="0"/>
                        <a:t>la Madre</a:t>
                      </a:r>
                      <a:endParaRPr lang="fr-FR" sz="1400" dirty="0"/>
                    </a:p>
                  </a:txBody>
                  <a:tcPr/>
                </a:tc>
                <a:tc>
                  <a:txBody>
                    <a:bodyPr/>
                    <a:lstStyle/>
                    <a:p>
                      <a:r>
                        <a:rPr lang="en-GB" sz="1400" dirty="0" smtClean="0"/>
                        <a:t>21</a:t>
                      </a:r>
                      <a:endParaRPr lang="fr-F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err="1" smtClean="0"/>
                        <a:t>capaz</a:t>
                      </a:r>
                      <a:r>
                        <a:rPr lang="en-GB" sz="1400" dirty="0" smtClean="0"/>
                        <a:t>, de </a:t>
                      </a:r>
                      <a:r>
                        <a:rPr lang="en-GB" sz="1400" dirty="0" err="1" smtClean="0"/>
                        <a:t>buena</a:t>
                      </a:r>
                      <a:r>
                        <a:rPr lang="en-GB" sz="1400" dirty="0" smtClean="0"/>
                        <a:t> </a:t>
                      </a:r>
                      <a:r>
                        <a:rPr lang="en-GB" sz="1400" dirty="0" err="1" smtClean="0"/>
                        <a:t>situación</a:t>
                      </a:r>
                      <a:r>
                        <a:rPr lang="en-GB" sz="1400" baseline="0" dirty="0" smtClean="0"/>
                        <a:t> </a:t>
                      </a:r>
                      <a:r>
                        <a:rPr lang="en-GB" sz="1400" baseline="0" dirty="0" err="1" smtClean="0"/>
                        <a:t>económica</a:t>
                      </a:r>
                      <a:r>
                        <a:rPr lang="en-GB" sz="1400" baseline="0" dirty="0" smtClean="0"/>
                        <a:t>, </a:t>
                      </a:r>
                      <a:r>
                        <a:rPr lang="en-GB" sz="1400" baseline="0" dirty="0" err="1" smtClean="0"/>
                        <a:t>responsable</a:t>
                      </a:r>
                      <a:r>
                        <a:rPr lang="en-GB" sz="1400" baseline="0" dirty="0" smtClean="0"/>
                        <a:t>, </a:t>
                      </a:r>
                      <a:r>
                        <a:rPr lang="en-GB" sz="1400" baseline="0" dirty="0" err="1" smtClean="0"/>
                        <a:t>independiente</a:t>
                      </a:r>
                      <a:r>
                        <a:rPr lang="en-GB" sz="1400" baseline="0" dirty="0" smtClean="0"/>
                        <a:t>, </a:t>
                      </a:r>
                      <a:r>
                        <a:rPr lang="en-GB" sz="1400" baseline="0" dirty="0" err="1" smtClean="0"/>
                        <a:t>trabajador</a:t>
                      </a:r>
                      <a:endParaRPr lang="fr-FR" sz="1400" dirty="0" smtClean="0"/>
                    </a:p>
                  </a:txBody>
                  <a:tcPr/>
                </a:tc>
              </a:tr>
              <a:tr h="765085">
                <a:tc>
                  <a:txBody>
                    <a:bodyPr/>
                    <a:lstStyle/>
                    <a:p>
                      <a:r>
                        <a:rPr lang="es-ES_tradnl" sz="1400" b="0" kern="1200" dirty="0" smtClean="0">
                          <a:solidFill>
                            <a:schemeClr val="tx1"/>
                          </a:solidFill>
                          <a:effectLst/>
                          <a:latin typeface="+mn-lt"/>
                          <a:ea typeface="+mn-ea"/>
                          <a:cs typeface="+mn-cs"/>
                        </a:rPr>
                        <a:t>‘hombre de sangre’</a:t>
                      </a:r>
                      <a:endParaRPr lang="fr-FR" sz="1400" b="0" dirty="0"/>
                    </a:p>
                  </a:txBody>
                  <a:tcPr/>
                </a:tc>
                <a:tc>
                  <a:txBody>
                    <a:bodyPr/>
                    <a:lstStyle/>
                    <a:p>
                      <a:r>
                        <a:rPr lang="en-GB" sz="1400" dirty="0" smtClean="0"/>
                        <a:t>Leonardo</a:t>
                      </a:r>
                      <a:endParaRPr lang="fr-FR" sz="1400" dirty="0"/>
                    </a:p>
                  </a:txBody>
                  <a:tcPr/>
                </a:tc>
                <a:tc>
                  <a:txBody>
                    <a:bodyPr/>
                    <a:lstStyle/>
                    <a:p>
                      <a:r>
                        <a:rPr lang="en-GB" sz="1400" dirty="0" smtClean="0"/>
                        <a:t>Leonardo</a:t>
                      </a:r>
                      <a:endParaRPr lang="fr-FR" sz="1400" dirty="0"/>
                    </a:p>
                  </a:txBody>
                  <a:tcPr/>
                </a:tc>
                <a:tc>
                  <a:txBody>
                    <a:bodyPr/>
                    <a:lstStyle/>
                    <a:p>
                      <a:r>
                        <a:rPr lang="en-GB" sz="1400" dirty="0" smtClean="0"/>
                        <a:t>31</a:t>
                      </a:r>
                      <a:endParaRPr lang="fr-FR" sz="1400" dirty="0"/>
                    </a:p>
                  </a:txBody>
                  <a:tcPr/>
                </a:tc>
                <a:tc>
                  <a:txBody>
                    <a:bodyPr/>
                    <a:lstStyle/>
                    <a:p>
                      <a:r>
                        <a:rPr lang="en-GB" sz="1400" dirty="0" err="1" smtClean="0"/>
                        <a:t>viril</a:t>
                      </a:r>
                      <a:r>
                        <a:rPr lang="en-GB" sz="1400" dirty="0" smtClean="0"/>
                        <a:t>, macho, </a:t>
                      </a:r>
                      <a:r>
                        <a:rPr lang="en-GB" sz="1400" dirty="0" err="1" smtClean="0"/>
                        <a:t>apasionado</a:t>
                      </a:r>
                      <a:r>
                        <a:rPr lang="en-GB" sz="1400" dirty="0" smtClean="0"/>
                        <a:t>, </a:t>
                      </a:r>
                      <a:r>
                        <a:rPr lang="en-GB" sz="1400" dirty="0" err="1" smtClean="0"/>
                        <a:t>fuerte</a:t>
                      </a:r>
                      <a:endParaRPr lang="fr-FR" sz="1400" dirty="0"/>
                    </a:p>
                  </a:txBody>
                  <a:tcPr/>
                </a:tc>
              </a:tr>
              <a:tr h="765085">
                <a:tc>
                  <a:txBody>
                    <a:bodyPr/>
                    <a:lstStyle/>
                    <a:p>
                      <a:r>
                        <a:rPr lang="es-ES_tradnl" sz="1400" b="0" kern="1200" dirty="0" smtClean="0">
                          <a:solidFill>
                            <a:schemeClr val="tx1"/>
                          </a:solidFill>
                          <a:effectLst/>
                          <a:latin typeface="+mn-lt"/>
                          <a:ea typeface="+mn-ea"/>
                          <a:cs typeface="+mn-cs"/>
                        </a:rPr>
                        <a:t>“Pero yo tengo orgullo.  Por eso me caso.  Y me encerraré con mi marido, a quien tengo que querer por encima de todo”</a:t>
                      </a:r>
                      <a:endParaRPr lang="fr-FR" sz="1400" b="0" dirty="0"/>
                    </a:p>
                  </a:txBody>
                  <a:tcPr/>
                </a:tc>
                <a:tc>
                  <a:txBody>
                    <a:bodyPr/>
                    <a:lstStyle/>
                    <a:p>
                      <a:r>
                        <a:rPr lang="en-GB" sz="1400" dirty="0" smtClean="0"/>
                        <a:t>la </a:t>
                      </a:r>
                      <a:r>
                        <a:rPr lang="en-GB" sz="1400" dirty="0" err="1" smtClean="0"/>
                        <a:t>Novia</a:t>
                      </a:r>
                      <a:endParaRPr lang="fr-FR" sz="1400" dirty="0"/>
                    </a:p>
                  </a:txBody>
                  <a:tcPr/>
                </a:tc>
                <a:tc>
                  <a:txBody>
                    <a:bodyPr/>
                    <a:lstStyle/>
                    <a:p>
                      <a:r>
                        <a:rPr lang="en-GB" sz="1400" dirty="0" smtClean="0"/>
                        <a:t>la </a:t>
                      </a:r>
                      <a:r>
                        <a:rPr lang="en-GB" sz="1400" dirty="0" err="1" smtClean="0"/>
                        <a:t>Novia</a:t>
                      </a:r>
                      <a:endParaRPr lang="fr-FR" sz="1400" dirty="0"/>
                    </a:p>
                  </a:txBody>
                  <a:tcPr/>
                </a:tc>
                <a:tc>
                  <a:txBody>
                    <a:bodyPr/>
                    <a:lstStyle/>
                    <a:p>
                      <a:r>
                        <a:rPr lang="en-GB" sz="1400" dirty="0" smtClean="0"/>
                        <a:t>31</a:t>
                      </a:r>
                      <a:endParaRPr lang="fr-FR" sz="1400" dirty="0"/>
                    </a:p>
                  </a:txBody>
                  <a:tcPr/>
                </a:tc>
                <a:tc>
                  <a:txBody>
                    <a:bodyPr/>
                    <a:lstStyle/>
                    <a:p>
                      <a:r>
                        <a:rPr lang="en-GB" sz="1400" dirty="0" err="1" smtClean="0"/>
                        <a:t>orgullosa</a:t>
                      </a:r>
                      <a:r>
                        <a:rPr lang="en-GB" sz="1400" dirty="0" smtClean="0"/>
                        <a:t>, </a:t>
                      </a:r>
                      <a:r>
                        <a:rPr lang="en-GB" sz="1400" dirty="0" err="1" smtClean="0"/>
                        <a:t>quiere</a:t>
                      </a:r>
                      <a:r>
                        <a:rPr lang="en-GB" sz="1400" baseline="0" dirty="0" smtClean="0"/>
                        <a:t> </a:t>
                      </a:r>
                      <a:r>
                        <a:rPr lang="en-GB" sz="1400" baseline="0" dirty="0" err="1" smtClean="0"/>
                        <a:t>protegerse</a:t>
                      </a:r>
                      <a:r>
                        <a:rPr lang="en-GB" sz="1400" baseline="0" dirty="0" smtClean="0"/>
                        <a:t> de sus </a:t>
                      </a:r>
                      <a:r>
                        <a:rPr lang="en-GB" sz="1400" baseline="0" dirty="0" err="1" smtClean="0"/>
                        <a:t>propias</a:t>
                      </a:r>
                      <a:r>
                        <a:rPr lang="en-GB" sz="1400" baseline="0" dirty="0" smtClean="0"/>
                        <a:t> </a:t>
                      </a:r>
                      <a:r>
                        <a:rPr lang="en-GB" sz="1400" baseline="0" dirty="0" err="1" smtClean="0"/>
                        <a:t>pasiones</a:t>
                      </a:r>
                      <a:r>
                        <a:rPr lang="en-GB" sz="1400" baseline="0" dirty="0" smtClean="0"/>
                        <a:t>, </a:t>
                      </a:r>
                      <a:endParaRPr lang="fr-FR" sz="1400" dirty="0"/>
                    </a:p>
                  </a:txBody>
                  <a:tcPr/>
                </a:tc>
              </a:tr>
              <a:tr h="765085">
                <a:tc>
                  <a:txBody>
                    <a:bodyPr/>
                    <a:lstStyle/>
                    <a:p>
                      <a:r>
                        <a:rPr lang="es-ES_tradnl" sz="1400" b="0" kern="1200" dirty="0" smtClean="0">
                          <a:solidFill>
                            <a:schemeClr val="tx1"/>
                          </a:solidFill>
                          <a:effectLst/>
                          <a:latin typeface="+mn-lt"/>
                          <a:ea typeface="+mn-ea"/>
                          <a:cs typeface="+mn-cs"/>
                        </a:rPr>
                        <a:t>“Mi hijo es hermoso” </a:t>
                      </a:r>
                      <a:endParaRPr lang="fr-FR" sz="1400" b="0" dirty="0"/>
                    </a:p>
                  </a:txBody>
                  <a:tcPr/>
                </a:tc>
                <a:tc>
                  <a:txBody>
                    <a:bodyPr/>
                    <a:lstStyle/>
                    <a:p>
                      <a:r>
                        <a:rPr lang="en-GB" sz="1400" dirty="0" smtClean="0"/>
                        <a:t>el </a:t>
                      </a:r>
                      <a:r>
                        <a:rPr lang="en-GB" sz="1400" dirty="0" err="1" smtClean="0"/>
                        <a:t>Novio</a:t>
                      </a:r>
                      <a:endParaRPr lang="fr-FR" sz="1400" dirty="0"/>
                    </a:p>
                  </a:txBody>
                  <a:tcPr/>
                </a:tc>
                <a:tc>
                  <a:txBody>
                    <a:bodyPr/>
                    <a:lstStyle/>
                    <a:p>
                      <a:r>
                        <a:rPr lang="en-GB" sz="1400" dirty="0" smtClean="0"/>
                        <a:t>la Madre</a:t>
                      </a:r>
                      <a:endParaRPr lang="fr-FR" sz="1400" dirty="0"/>
                    </a:p>
                  </a:txBody>
                  <a:tcPr/>
                </a:tc>
                <a:tc>
                  <a:txBody>
                    <a:bodyPr/>
                    <a:lstStyle/>
                    <a:p>
                      <a:r>
                        <a:rPr lang="en-GB" sz="1400" dirty="0" smtClean="0"/>
                        <a:t>21</a:t>
                      </a:r>
                      <a:endParaRPr lang="fr-FR" sz="1400" dirty="0"/>
                    </a:p>
                  </a:txBody>
                  <a:tcPr/>
                </a:tc>
                <a:tc>
                  <a:txBody>
                    <a:bodyPr/>
                    <a:lstStyle/>
                    <a:p>
                      <a:r>
                        <a:rPr lang="en-GB" sz="1400" dirty="0" err="1" smtClean="0"/>
                        <a:t>guapo</a:t>
                      </a:r>
                      <a:r>
                        <a:rPr lang="en-GB" sz="1400" dirty="0" smtClean="0"/>
                        <a:t> </a:t>
                      </a:r>
                      <a:r>
                        <a:rPr lang="en-GB" sz="1400" dirty="0" err="1" smtClean="0"/>
                        <a:t>pero</a:t>
                      </a:r>
                      <a:r>
                        <a:rPr lang="en-GB" sz="1400" dirty="0" smtClean="0"/>
                        <a:t> no macho </a:t>
                      </a:r>
                      <a:endParaRPr lang="fr-FR" sz="1400" dirty="0"/>
                    </a:p>
                  </a:txBody>
                  <a:tcPr/>
                </a:tc>
              </a:tr>
              <a:tr h="765085">
                <a:tc>
                  <a:txBody>
                    <a:bodyPr/>
                    <a:lstStyle/>
                    <a:p>
                      <a:r>
                        <a:rPr lang="es-ES_tradnl" sz="1400" b="0" kern="1200" dirty="0" smtClean="0">
                          <a:solidFill>
                            <a:schemeClr val="tx1"/>
                          </a:solidFill>
                          <a:effectLst/>
                          <a:latin typeface="+mn-lt"/>
                          <a:ea typeface="+mn-ea"/>
                          <a:cs typeface="+mn-cs"/>
                        </a:rPr>
                        <a:t>"Yo era una mujer quemada, llena de llagas por dentro y por fuera …”</a:t>
                      </a:r>
                      <a:endParaRPr lang="fr-FR" sz="1400" b="0" dirty="0"/>
                    </a:p>
                  </a:txBody>
                  <a:tcPr/>
                </a:tc>
                <a:tc>
                  <a:txBody>
                    <a:bodyPr/>
                    <a:lstStyle/>
                    <a:p>
                      <a:r>
                        <a:rPr lang="en-GB" sz="1400" dirty="0" smtClean="0"/>
                        <a:t>la </a:t>
                      </a:r>
                      <a:r>
                        <a:rPr lang="en-GB" sz="1400" dirty="0" err="1" smtClean="0"/>
                        <a:t>Novia</a:t>
                      </a:r>
                      <a:endParaRPr lang="fr-FR" sz="1400" dirty="0"/>
                    </a:p>
                  </a:txBody>
                  <a:tcPr/>
                </a:tc>
                <a:tc>
                  <a:txBody>
                    <a:bodyPr/>
                    <a:lstStyle/>
                    <a:p>
                      <a:r>
                        <a:rPr lang="en-GB" sz="1400" dirty="0" smtClean="0"/>
                        <a:t>la </a:t>
                      </a:r>
                      <a:r>
                        <a:rPr lang="en-GB" sz="1400" dirty="0" err="1" smtClean="0"/>
                        <a:t>Novia</a:t>
                      </a:r>
                      <a:endParaRPr lang="fr-FR" sz="1400" dirty="0"/>
                    </a:p>
                  </a:txBody>
                  <a:tcPr/>
                </a:tc>
                <a:tc>
                  <a:txBody>
                    <a:bodyPr/>
                    <a:lstStyle/>
                    <a:p>
                      <a:r>
                        <a:rPr lang="en-GB" sz="1400" dirty="0" smtClean="0"/>
                        <a:t>70</a:t>
                      </a:r>
                      <a:endParaRPr lang="fr-FR" sz="1400" dirty="0"/>
                    </a:p>
                  </a:txBody>
                  <a:tcPr/>
                </a:tc>
                <a:tc>
                  <a:txBody>
                    <a:bodyPr/>
                    <a:lstStyle/>
                    <a:p>
                      <a:r>
                        <a:rPr lang="en-GB" sz="1400" dirty="0" err="1" smtClean="0"/>
                        <a:t>víctima</a:t>
                      </a:r>
                      <a:r>
                        <a:rPr lang="en-GB" sz="1400" dirty="0" smtClean="0"/>
                        <a:t> del </a:t>
                      </a:r>
                      <a:r>
                        <a:rPr lang="en-GB" sz="1400" dirty="0" err="1" smtClean="0"/>
                        <a:t>destino</a:t>
                      </a:r>
                      <a:r>
                        <a:rPr lang="en-GB" sz="1400" dirty="0" smtClean="0"/>
                        <a:t/>
                      </a:r>
                      <a:br>
                        <a:rPr lang="en-GB" sz="1400" dirty="0" smtClean="0"/>
                      </a:br>
                      <a:r>
                        <a:rPr lang="en-GB" sz="1400" dirty="0" err="1" smtClean="0"/>
                        <a:t>enamorada</a:t>
                      </a:r>
                      <a:r>
                        <a:rPr lang="en-GB" sz="1400" dirty="0" smtClean="0"/>
                        <a:t/>
                      </a:r>
                      <a:br>
                        <a:rPr lang="en-GB" sz="1400" dirty="0" smtClean="0"/>
                      </a:br>
                      <a:r>
                        <a:rPr lang="en-GB" sz="1400" dirty="0" err="1" smtClean="0"/>
                        <a:t>llena</a:t>
                      </a:r>
                      <a:r>
                        <a:rPr lang="en-GB" sz="1400" dirty="0" smtClean="0"/>
                        <a:t> de </a:t>
                      </a:r>
                      <a:r>
                        <a:rPr lang="en-GB" sz="1400" dirty="0" err="1" smtClean="0"/>
                        <a:t>deseos</a:t>
                      </a:r>
                      <a:endParaRPr lang="fr-FR" sz="1400" dirty="0"/>
                    </a:p>
                  </a:txBody>
                  <a:tcPr/>
                </a:tc>
              </a:tr>
              <a:tr h="765085">
                <a:tc>
                  <a:txBody>
                    <a:bodyPr/>
                    <a:lstStyle/>
                    <a:p>
                      <a:r>
                        <a:rPr lang="es-ES_tradnl" sz="1400" b="0" kern="1200" dirty="0" smtClean="0">
                          <a:solidFill>
                            <a:schemeClr val="tx1"/>
                          </a:solidFill>
                          <a:effectLst/>
                          <a:latin typeface="+mn-lt"/>
                          <a:ea typeface="+mn-ea"/>
                          <a:cs typeface="+mn-cs"/>
                        </a:rPr>
                        <a:t>“Ya pude comprar la viña” </a:t>
                      </a:r>
                      <a:endParaRPr lang="fr-FR" sz="1400" b="0" dirty="0"/>
                    </a:p>
                  </a:txBody>
                  <a:tcPr/>
                </a:tc>
                <a:tc>
                  <a:txBody>
                    <a:bodyPr/>
                    <a:lstStyle/>
                    <a:p>
                      <a:r>
                        <a:rPr lang="en-GB" sz="1400" dirty="0" smtClean="0"/>
                        <a:t>el </a:t>
                      </a:r>
                      <a:r>
                        <a:rPr lang="en-GB" sz="1400" dirty="0" err="1" smtClean="0"/>
                        <a:t>Novio</a:t>
                      </a:r>
                      <a:endParaRPr lang="fr-FR" sz="1400" dirty="0"/>
                    </a:p>
                  </a:txBody>
                  <a:tcPr/>
                </a:tc>
                <a:tc>
                  <a:txBody>
                    <a:bodyPr/>
                    <a:lstStyle/>
                    <a:p>
                      <a:r>
                        <a:rPr lang="en-GB" sz="1400" dirty="0" smtClean="0"/>
                        <a:t>el </a:t>
                      </a:r>
                      <a:r>
                        <a:rPr lang="en-GB" sz="1400" dirty="0" err="1" smtClean="0"/>
                        <a:t>Novio</a:t>
                      </a:r>
                      <a:endParaRPr lang="fr-FR" sz="1400" dirty="0"/>
                    </a:p>
                  </a:txBody>
                  <a:tcPr/>
                </a:tc>
                <a:tc>
                  <a:txBody>
                    <a:bodyPr/>
                    <a:lstStyle/>
                    <a:p>
                      <a:r>
                        <a:rPr lang="en-GB" sz="1400" dirty="0" smtClean="0"/>
                        <a:t>6</a:t>
                      </a:r>
                      <a:endParaRPr lang="fr-FR" sz="1400" dirty="0"/>
                    </a:p>
                  </a:txBody>
                  <a:tcPr/>
                </a:tc>
                <a:tc>
                  <a:txBody>
                    <a:bodyPr/>
                    <a:lstStyle/>
                    <a:p>
                      <a:r>
                        <a:rPr lang="en-GB" sz="1400" dirty="0" err="1" smtClean="0"/>
                        <a:t>capaz</a:t>
                      </a:r>
                      <a:r>
                        <a:rPr lang="en-GB" sz="1400" dirty="0" smtClean="0"/>
                        <a:t>, de </a:t>
                      </a:r>
                      <a:r>
                        <a:rPr lang="en-GB" sz="1400" dirty="0" err="1" smtClean="0"/>
                        <a:t>buena</a:t>
                      </a:r>
                      <a:r>
                        <a:rPr lang="en-GB" sz="1400" dirty="0" smtClean="0"/>
                        <a:t> </a:t>
                      </a:r>
                      <a:r>
                        <a:rPr lang="en-GB" sz="1400" dirty="0" err="1" smtClean="0"/>
                        <a:t>situación</a:t>
                      </a:r>
                      <a:r>
                        <a:rPr lang="en-GB" sz="1400" baseline="0" dirty="0" smtClean="0"/>
                        <a:t> </a:t>
                      </a:r>
                      <a:r>
                        <a:rPr lang="en-GB" sz="1400" baseline="0" dirty="0" err="1" smtClean="0"/>
                        <a:t>económica</a:t>
                      </a:r>
                      <a:r>
                        <a:rPr lang="en-GB" sz="1400" baseline="0" dirty="0" smtClean="0"/>
                        <a:t>, </a:t>
                      </a:r>
                      <a:r>
                        <a:rPr lang="en-GB" sz="1400" baseline="0" dirty="0" err="1" smtClean="0"/>
                        <a:t>responsable</a:t>
                      </a:r>
                      <a:r>
                        <a:rPr lang="en-GB" sz="1400" baseline="0" dirty="0" smtClean="0"/>
                        <a:t>, </a:t>
                      </a:r>
                      <a:r>
                        <a:rPr lang="en-GB" sz="1400" baseline="0" dirty="0" err="1" smtClean="0"/>
                        <a:t>independiente</a:t>
                      </a:r>
                      <a:r>
                        <a:rPr lang="en-GB" sz="1400" baseline="0" dirty="0" smtClean="0"/>
                        <a:t>, </a:t>
                      </a:r>
                      <a:r>
                        <a:rPr lang="en-GB" sz="1400" baseline="0" dirty="0" err="1" smtClean="0"/>
                        <a:t>trabajador</a:t>
                      </a:r>
                      <a:endParaRPr lang="fr-FR" sz="1400" dirty="0"/>
                    </a:p>
                  </a:txBody>
                  <a:tcPr/>
                </a:tc>
              </a:tr>
            </a:tbl>
          </a:graphicData>
        </a:graphic>
      </p:graphicFrame>
      <p:sp>
        <p:nvSpPr>
          <p:cNvPr id="4" name="TextBox 3"/>
          <p:cNvSpPr txBox="1"/>
          <p:nvPr/>
        </p:nvSpPr>
        <p:spPr>
          <a:xfrm>
            <a:off x="323528" y="116632"/>
            <a:ext cx="8568952" cy="369332"/>
          </a:xfrm>
          <a:prstGeom prst="rect">
            <a:avLst/>
          </a:prstGeom>
          <a:noFill/>
        </p:spPr>
        <p:txBody>
          <a:bodyPr wrap="square" rtlCol="0">
            <a:spAutoFit/>
          </a:bodyPr>
          <a:lstStyle/>
          <a:p>
            <a:r>
              <a:rPr lang="en-GB" b="1" dirty="0" err="1" smtClean="0"/>
              <a:t>Análisis</a:t>
            </a:r>
            <a:r>
              <a:rPr lang="en-GB" b="1" dirty="0" smtClean="0"/>
              <a:t> de los </a:t>
            </a:r>
            <a:r>
              <a:rPr lang="en-GB" b="1" dirty="0" err="1" smtClean="0"/>
              <a:t>personajes</a:t>
            </a:r>
            <a:r>
              <a:rPr lang="en-GB" b="1" dirty="0" smtClean="0"/>
              <a:t> </a:t>
            </a:r>
            <a:r>
              <a:rPr lang="en-GB" b="1" dirty="0" err="1" smtClean="0"/>
              <a:t>principales</a:t>
            </a:r>
            <a:endParaRPr lang="fr-FR" b="1" dirty="0"/>
          </a:p>
        </p:txBody>
      </p:sp>
    </p:spTree>
    <p:extLst>
      <p:ext uri="{BB962C8B-B14F-4D97-AF65-F5344CB8AC3E}">
        <p14:creationId xmlns:p14="http://schemas.microsoft.com/office/powerpoint/2010/main" val="3443833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55259024"/>
              </p:ext>
            </p:extLst>
          </p:nvPr>
        </p:nvGraphicFramePr>
        <p:xfrm>
          <a:off x="323528" y="548680"/>
          <a:ext cx="8568950" cy="5787643"/>
        </p:xfrm>
        <a:graphic>
          <a:graphicData uri="http://schemas.openxmlformats.org/drawingml/2006/table">
            <a:tbl>
              <a:tblPr firstRow="1" bandRow="1">
                <a:tableStyleId>{5940675A-B579-460E-94D1-54222C63F5DA}</a:tableStyleId>
              </a:tblPr>
              <a:tblGrid>
                <a:gridCol w="2592288"/>
                <a:gridCol w="1800200"/>
                <a:gridCol w="1656184"/>
                <a:gridCol w="432048"/>
                <a:gridCol w="2088230"/>
              </a:tblGrid>
              <a:tr h="432048">
                <a:tc>
                  <a:txBody>
                    <a:bodyPr/>
                    <a:lstStyle/>
                    <a:p>
                      <a:r>
                        <a:rPr lang="en-GB" dirty="0" err="1" smtClean="0"/>
                        <a:t>cita</a:t>
                      </a:r>
                      <a:endParaRPr lang="fr-FR" dirty="0"/>
                    </a:p>
                  </a:txBody>
                  <a:tcPr/>
                </a:tc>
                <a:tc>
                  <a:txBody>
                    <a:bodyPr/>
                    <a:lstStyle/>
                    <a:p>
                      <a:r>
                        <a:rPr lang="fr-FR" dirty="0" smtClean="0">
                          <a:latin typeface="Calibri"/>
                          <a:cs typeface="Calibri"/>
                        </a:rPr>
                        <a:t>¿De </a:t>
                      </a:r>
                      <a:r>
                        <a:rPr lang="fr-FR" dirty="0" err="1" smtClean="0">
                          <a:latin typeface="Calibri"/>
                          <a:cs typeface="Calibri"/>
                        </a:rPr>
                        <a:t>quién</a:t>
                      </a:r>
                      <a:r>
                        <a:rPr lang="fr-FR" dirty="0" smtClean="0">
                          <a:latin typeface="Calibri"/>
                          <a:cs typeface="Calibri"/>
                        </a:rPr>
                        <a:t> </a:t>
                      </a:r>
                      <a:r>
                        <a:rPr lang="fr-FR" dirty="0" err="1" smtClean="0">
                          <a:latin typeface="Calibri"/>
                          <a:cs typeface="Calibri"/>
                        </a:rPr>
                        <a:t>trata</a:t>
                      </a:r>
                      <a:r>
                        <a:rPr lang="fr-FR" dirty="0" smtClean="0">
                          <a:latin typeface="Calibri"/>
                          <a:cs typeface="Calibri"/>
                        </a:rPr>
                        <a:t>?</a:t>
                      </a:r>
                      <a:endParaRPr lang="fr-FR" dirty="0"/>
                    </a:p>
                  </a:txBody>
                  <a:tcPr/>
                </a:tc>
                <a:tc>
                  <a:txBody>
                    <a:bodyPr/>
                    <a:lstStyle/>
                    <a:p>
                      <a:r>
                        <a:rPr lang="fr-FR" dirty="0" smtClean="0">
                          <a:latin typeface="Calibri"/>
                          <a:cs typeface="Calibri"/>
                        </a:rPr>
                        <a:t>¿</a:t>
                      </a:r>
                      <a:r>
                        <a:rPr lang="fr-FR" dirty="0" err="1" smtClean="0">
                          <a:latin typeface="Calibri"/>
                          <a:cs typeface="Calibri"/>
                        </a:rPr>
                        <a:t>Quién</a:t>
                      </a:r>
                      <a:r>
                        <a:rPr lang="fr-FR" dirty="0" smtClean="0">
                          <a:latin typeface="Calibri"/>
                          <a:cs typeface="Calibri"/>
                        </a:rPr>
                        <a:t> </a:t>
                      </a:r>
                      <a:r>
                        <a:rPr lang="fr-FR" dirty="0" err="1" smtClean="0">
                          <a:latin typeface="Calibri"/>
                          <a:cs typeface="Calibri"/>
                        </a:rPr>
                        <a:t>lo</a:t>
                      </a:r>
                      <a:r>
                        <a:rPr lang="fr-FR" dirty="0" smtClean="0">
                          <a:latin typeface="Calibri"/>
                          <a:cs typeface="Calibri"/>
                        </a:rPr>
                        <a:t> </a:t>
                      </a:r>
                      <a:r>
                        <a:rPr lang="fr-FR" dirty="0" err="1" smtClean="0">
                          <a:latin typeface="Calibri"/>
                          <a:cs typeface="Calibri"/>
                        </a:rPr>
                        <a:t>dice</a:t>
                      </a:r>
                      <a:r>
                        <a:rPr lang="fr-FR" dirty="0" smtClean="0">
                          <a:latin typeface="Calibri"/>
                          <a:cs typeface="Calibri"/>
                        </a:rPr>
                        <a:t>?</a:t>
                      </a:r>
                      <a:endParaRPr lang="fr-FR" dirty="0"/>
                    </a:p>
                  </a:txBody>
                  <a:tcPr/>
                </a:tc>
                <a:tc>
                  <a:txBody>
                    <a:bodyPr/>
                    <a:lstStyle/>
                    <a:p>
                      <a:r>
                        <a:rPr lang="en-GB" dirty="0" smtClean="0"/>
                        <a:t>p.</a:t>
                      </a:r>
                      <a:endParaRPr lang="fr-FR" dirty="0"/>
                    </a:p>
                  </a:txBody>
                  <a:tcPr/>
                </a:tc>
                <a:tc>
                  <a:txBody>
                    <a:bodyPr/>
                    <a:lstStyle/>
                    <a:p>
                      <a:r>
                        <a:rPr lang="en-GB" dirty="0" err="1" smtClean="0"/>
                        <a:t>rasgo</a:t>
                      </a:r>
                      <a:r>
                        <a:rPr lang="en-GB" dirty="0" smtClean="0"/>
                        <a:t>/</a:t>
                      </a:r>
                      <a:r>
                        <a:rPr lang="en-GB" dirty="0" err="1" smtClean="0"/>
                        <a:t>característica</a:t>
                      </a:r>
                      <a:endParaRPr lang="fr-FR" dirty="0"/>
                    </a:p>
                  </a:txBody>
                  <a:tcPr/>
                </a:tc>
              </a:tr>
              <a:tr h="765085">
                <a:tc>
                  <a:txBody>
                    <a:bodyPr/>
                    <a:lstStyle/>
                    <a:p>
                      <a:r>
                        <a:rPr lang="es-ES_tradnl" sz="1400" b="0" kern="1200" dirty="0" smtClean="0">
                          <a:solidFill>
                            <a:schemeClr val="tx1"/>
                          </a:solidFill>
                          <a:effectLst/>
                          <a:latin typeface="+mn-lt"/>
                          <a:ea typeface="+mn-ea"/>
                          <a:cs typeface="+mn-cs"/>
                        </a:rPr>
                        <a:t>“Le gusta volar demasiado[…] No es hombre tranquilo”</a:t>
                      </a:r>
                      <a:endParaRPr lang="fr-FR" sz="1400" b="0" dirty="0"/>
                    </a:p>
                  </a:txBody>
                  <a:tcPr/>
                </a:tc>
                <a:tc>
                  <a:txBody>
                    <a:bodyPr/>
                    <a:lstStyle/>
                    <a:p>
                      <a:r>
                        <a:rPr lang="en-GB" sz="1400" dirty="0" smtClean="0"/>
                        <a:t>Leonardo</a:t>
                      </a:r>
                      <a:endParaRPr lang="fr-FR" sz="1400" dirty="0"/>
                    </a:p>
                  </a:txBody>
                  <a:tcPr/>
                </a:tc>
                <a:tc>
                  <a:txBody>
                    <a:bodyPr/>
                    <a:lstStyle/>
                    <a:p>
                      <a:r>
                        <a:rPr lang="en-GB" sz="1400" dirty="0" smtClean="0"/>
                        <a:t>la </a:t>
                      </a:r>
                      <a:r>
                        <a:rPr lang="en-GB" sz="1400" dirty="0" err="1" smtClean="0"/>
                        <a:t>Mujer</a:t>
                      </a:r>
                      <a:endParaRPr lang="fr-FR" sz="1400" dirty="0"/>
                    </a:p>
                  </a:txBody>
                  <a:tcPr/>
                </a:tc>
                <a:tc>
                  <a:txBody>
                    <a:bodyPr/>
                    <a:lstStyle/>
                    <a:p>
                      <a:r>
                        <a:rPr lang="en-GB" sz="1400" dirty="0" smtClean="0"/>
                        <a:t>44</a:t>
                      </a:r>
                      <a:endParaRPr lang="fr-FR" sz="1400" dirty="0"/>
                    </a:p>
                  </a:txBody>
                  <a:tcPr/>
                </a:tc>
                <a:tc>
                  <a:txBody>
                    <a:bodyPr/>
                    <a:lstStyle/>
                    <a:p>
                      <a:r>
                        <a:rPr lang="en-GB" sz="1400" dirty="0" err="1" smtClean="0"/>
                        <a:t>impaciente</a:t>
                      </a:r>
                      <a:r>
                        <a:rPr lang="en-GB" sz="1400" dirty="0" smtClean="0"/>
                        <a:t>, </a:t>
                      </a:r>
                      <a:r>
                        <a:rPr lang="en-GB" sz="1400" dirty="0" err="1" smtClean="0"/>
                        <a:t>inquieto</a:t>
                      </a:r>
                      <a:r>
                        <a:rPr lang="en-GB" sz="1400" dirty="0" smtClean="0"/>
                        <a:t>, </a:t>
                      </a:r>
                      <a:r>
                        <a:rPr lang="en-GB" sz="1400" dirty="0" err="1" smtClean="0"/>
                        <a:t>físico</a:t>
                      </a:r>
                      <a:r>
                        <a:rPr lang="en-GB" sz="1400" dirty="0" smtClean="0"/>
                        <a:t>, </a:t>
                      </a:r>
                      <a:r>
                        <a:rPr lang="fr-FR" sz="1400" dirty="0" err="1" smtClean="0"/>
                        <a:t>desenfrenado</a:t>
                      </a:r>
                      <a:r>
                        <a:rPr lang="fr-FR" sz="1400" dirty="0" smtClean="0"/>
                        <a:t>, </a:t>
                      </a:r>
                      <a:r>
                        <a:rPr lang="fr-FR" sz="1400" dirty="0" err="1" smtClean="0"/>
                        <a:t>fanático</a:t>
                      </a:r>
                      <a:r>
                        <a:rPr lang="fr-FR" sz="1400" dirty="0" smtClean="0"/>
                        <a:t>, </a:t>
                      </a:r>
                      <a:r>
                        <a:rPr lang="fr-FR" sz="1400" dirty="0" err="1" smtClean="0"/>
                        <a:t>impetuoso</a:t>
                      </a:r>
                      <a:endParaRPr lang="fr-FR" sz="1400" dirty="0"/>
                    </a:p>
                  </a:txBody>
                  <a:tcPr/>
                </a:tc>
              </a:tr>
              <a:tr h="765085">
                <a:tc>
                  <a:txBody>
                    <a:bodyPr/>
                    <a:lstStyle/>
                    <a:p>
                      <a:r>
                        <a:rPr lang="es-ES_tradnl" sz="1400" b="0" kern="1200" dirty="0" smtClean="0">
                          <a:solidFill>
                            <a:schemeClr val="tx1"/>
                          </a:solidFill>
                          <a:effectLst/>
                          <a:latin typeface="+mn-lt"/>
                          <a:ea typeface="+mn-ea"/>
                          <a:cs typeface="+mn-cs"/>
                        </a:rPr>
                        <a:t>“un golpe de mar” </a:t>
                      </a:r>
                      <a:endParaRPr lang="fr-FR" sz="1400" b="0" dirty="0"/>
                    </a:p>
                  </a:txBody>
                  <a:tcPr/>
                </a:tc>
                <a:tc>
                  <a:txBody>
                    <a:bodyPr/>
                    <a:lstStyle/>
                    <a:p>
                      <a:r>
                        <a:rPr lang="en-GB" sz="1400" dirty="0" smtClean="0"/>
                        <a:t>Leonardo</a:t>
                      </a:r>
                      <a:endParaRPr lang="fr-FR" sz="1400" dirty="0"/>
                    </a:p>
                  </a:txBody>
                  <a:tcPr/>
                </a:tc>
                <a:tc>
                  <a:txBody>
                    <a:bodyPr/>
                    <a:lstStyle/>
                    <a:p>
                      <a:r>
                        <a:rPr lang="en-GB" sz="1400" dirty="0" smtClean="0"/>
                        <a:t>la </a:t>
                      </a:r>
                      <a:r>
                        <a:rPr lang="en-GB" sz="1400" dirty="0" err="1" smtClean="0"/>
                        <a:t>Novia</a:t>
                      </a:r>
                      <a:endParaRPr lang="fr-FR" sz="1400" dirty="0"/>
                    </a:p>
                  </a:txBody>
                  <a:tcPr/>
                </a:tc>
                <a:tc>
                  <a:txBody>
                    <a:bodyPr/>
                    <a:lstStyle/>
                    <a:p>
                      <a:r>
                        <a:rPr lang="en-GB" sz="1400" dirty="0" smtClean="0"/>
                        <a:t>70</a:t>
                      </a:r>
                      <a:endParaRPr lang="fr-FR" sz="1400" dirty="0"/>
                    </a:p>
                  </a:txBody>
                  <a:tcPr/>
                </a:tc>
                <a:tc>
                  <a:txBody>
                    <a:bodyPr/>
                    <a:lstStyle/>
                    <a:p>
                      <a:r>
                        <a:rPr lang="en-GB" sz="1400" dirty="0" err="1" smtClean="0"/>
                        <a:t>tiene</a:t>
                      </a:r>
                      <a:r>
                        <a:rPr lang="en-GB" sz="1400" dirty="0" smtClean="0"/>
                        <a:t> </a:t>
                      </a:r>
                      <a:r>
                        <a:rPr lang="en-GB" sz="1400" dirty="0" err="1" smtClean="0"/>
                        <a:t>una</a:t>
                      </a:r>
                      <a:r>
                        <a:rPr lang="en-GB" sz="1400" dirty="0" smtClean="0"/>
                        <a:t> </a:t>
                      </a:r>
                      <a:r>
                        <a:rPr lang="en-GB" sz="1400" dirty="0" err="1" smtClean="0"/>
                        <a:t>fuerza</a:t>
                      </a:r>
                      <a:r>
                        <a:rPr lang="en-GB" sz="1400" dirty="0" smtClean="0"/>
                        <a:t> elemental, </a:t>
                      </a:r>
                      <a:r>
                        <a:rPr lang="en-GB" sz="1400" dirty="0" err="1" smtClean="0"/>
                        <a:t>poderoso</a:t>
                      </a:r>
                      <a:r>
                        <a:rPr lang="en-GB" sz="1400" dirty="0" smtClean="0"/>
                        <a:t>, </a:t>
                      </a:r>
                      <a:r>
                        <a:rPr lang="en-GB" sz="1400" dirty="0" err="1" smtClean="0"/>
                        <a:t>fuerte</a:t>
                      </a:r>
                      <a:endParaRPr lang="fr-FR" sz="1400" dirty="0"/>
                    </a:p>
                  </a:txBody>
                  <a:tcPr/>
                </a:tc>
              </a:tr>
              <a:tr h="765085">
                <a:tc>
                  <a:txBody>
                    <a:bodyPr/>
                    <a:lstStyle/>
                    <a:p>
                      <a:r>
                        <a:rPr lang="es-ES_tradnl" sz="1400" b="0" kern="1200" dirty="0" smtClean="0">
                          <a:solidFill>
                            <a:schemeClr val="tx1"/>
                          </a:solidFill>
                          <a:effectLst/>
                          <a:latin typeface="+mn-lt"/>
                          <a:ea typeface="+mn-ea"/>
                          <a:cs typeface="+mn-cs"/>
                        </a:rPr>
                        <a:t>“Mi hija es ancha” </a:t>
                      </a:r>
                      <a:endParaRPr lang="fr-FR" sz="1400" b="0" dirty="0"/>
                    </a:p>
                  </a:txBody>
                  <a:tcPr/>
                </a:tc>
                <a:tc>
                  <a:txBody>
                    <a:bodyPr/>
                    <a:lstStyle/>
                    <a:p>
                      <a:r>
                        <a:rPr lang="en-GB" sz="1400" dirty="0" smtClean="0"/>
                        <a:t>la </a:t>
                      </a:r>
                      <a:r>
                        <a:rPr lang="en-GB" sz="1400" dirty="0" err="1" smtClean="0"/>
                        <a:t>Novia</a:t>
                      </a:r>
                      <a:endParaRPr lang="fr-FR" sz="1400" dirty="0"/>
                    </a:p>
                  </a:txBody>
                  <a:tcPr/>
                </a:tc>
                <a:tc>
                  <a:txBody>
                    <a:bodyPr/>
                    <a:lstStyle/>
                    <a:p>
                      <a:r>
                        <a:rPr lang="en-GB" sz="1400" dirty="0" smtClean="0"/>
                        <a:t>el Padre</a:t>
                      </a:r>
                      <a:endParaRPr lang="fr-FR" sz="1400" dirty="0"/>
                    </a:p>
                  </a:txBody>
                  <a:tcPr/>
                </a:tc>
                <a:tc>
                  <a:txBody>
                    <a:bodyPr/>
                    <a:lstStyle/>
                    <a:p>
                      <a:r>
                        <a:rPr lang="en-GB" sz="1400" dirty="0" smtClean="0"/>
                        <a:t>42</a:t>
                      </a:r>
                      <a:endParaRPr lang="fr-FR" sz="1400" dirty="0"/>
                    </a:p>
                  </a:txBody>
                  <a:tcPr/>
                </a:tc>
                <a:tc>
                  <a:txBody>
                    <a:bodyPr/>
                    <a:lstStyle/>
                    <a:p>
                      <a:r>
                        <a:rPr lang="en-GB" sz="1400" dirty="0" err="1" smtClean="0"/>
                        <a:t>fértil</a:t>
                      </a:r>
                      <a:r>
                        <a:rPr lang="en-GB" sz="1400" dirty="0" smtClean="0"/>
                        <a:t>,</a:t>
                      </a:r>
                      <a:r>
                        <a:rPr lang="en-GB" sz="1400" baseline="0" dirty="0" smtClean="0"/>
                        <a:t> </a:t>
                      </a:r>
                      <a:r>
                        <a:rPr lang="en-GB" sz="1400" baseline="0" dirty="0" err="1" smtClean="0"/>
                        <a:t>podrá</a:t>
                      </a:r>
                      <a:r>
                        <a:rPr lang="en-GB" sz="1400" baseline="0" dirty="0" smtClean="0"/>
                        <a:t> </a:t>
                      </a:r>
                      <a:r>
                        <a:rPr lang="en-GB" sz="1400" baseline="0" dirty="0" err="1" smtClean="0"/>
                        <a:t>cumplir</a:t>
                      </a:r>
                      <a:r>
                        <a:rPr lang="en-GB" sz="1400" baseline="0" dirty="0" smtClean="0"/>
                        <a:t> con </a:t>
                      </a:r>
                      <a:r>
                        <a:rPr lang="en-GB" sz="1400" baseline="0" dirty="0" err="1" smtClean="0"/>
                        <a:t>su</a:t>
                      </a:r>
                      <a:r>
                        <a:rPr lang="en-GB" sz="1400" baseline="0" dirty="0" smtClean="0"/>
                        <a:t> </a:t>
                      </a:r>
                      <a:r>
                        <a:rPr lang="en-GB" sz="1400" baseline="0" dirty="0" err="1" smtClean="0"/>
                        <a:t>función</a:t>
                      </a:r>
                      <a:r>
                        <a:rPr lang="en-GB" sz="1400" baseline="0" dirty="0" smtClean="0"/>
                        <a:t> de </a:t>
                      </a:r>
                      <a:r>
                        <a:rPr lang="en-GB" sz="1400" baseline="0" dirty="0" err="1" smtClean="0"/>
                        <a:t>madre</a:t>
                      </a:r>
                      <a:endParaRPr lang="fr-FR" sz="1400" dirty="0"/>
                    </a:p>
                  </a:txBody>
                  <a:tcPr/>
                </a:tc>
              </a:tr>
              <a:tr h="765085">
                <a:tc>
                  <a:txBody>
                    <a:bodyPr/>
                    <a:lstStyle/>
                    <a:p>
                      <a:r>
                        <a:rPr lang="es-ES_tradnl" sz="1400" b="0" kern="1200" dirty="0" smtClean="0">
                          <a:solidFill>
                            <a:schemeClr val="tx1"/>
                          </a:solidFill>
                          <a:effectLst/>
                          <a:latin typeface="+mn-lt"/>
                          <a:ea typeface="+mn-ea"/>
                          <a:cs typeface="+mn-cs"/>
                        </a:rPr>
                        <a:t>“dos torrentes / quietos al fin entre las piedras grandes” </a:t>
                      </a:r>
                      <a:endParaRPr lang="fr-FR" sz="1400" b="0" dirty="0"/>
                    </a:p>
                  </a:txBody>
                  <a:tcPr/>
                </a:tc>
                <a:tc>
                  <a:txBody>
                    <a:bodyPr/>
                    <a:lstStyle/>
                    <a:p>
                      <a:r>
                        <a:rPr lang="en-GB" sz="1400" dirty="0" smtClean="0"/>
                        <a:t>el </a:t>
                      </a:r>
                      <a:r>
                        <a:rPr lang="en-GB" sz="1400" dirty="0" err="1" smtClean="0"/>
                        <a:t>Novio</a:t>
                      </a:r>
                      <a:r>
                        <a:rPr lang="en-GB" sz="1400" dirty="0" smtClean="0"/>
                        <a:t> y Leonardo</a:t>
                      </a:r>
                      <a:endParaRPr lang="fr-FR" sz="1400" dirty="0"/>
                    </a:p>
                  </a:txBody>
                  <a:tcPr/>
                </a:tc>
                <a:tc>
                  <a:txBody>
                    <a:bodyPr/>
                    <a:lstStyle/>
                    <a:p>
                      <a:r>
                        <a:rPr lang="en-GB" sz="1400" dirty="0" smtClean="0"/>
                        <a:t>la </a:t>
                      </a:r>
                      <a:r>
                        <a:rPr lang="en-GB" sz="1400" dirty="0" err="1" smtClean="0"/>
                        <a:t>Mendiga</a:t>
                      </a:r>
                      <a:endParaRPr lang="fr-FR" sz="1400" dirty="0"/>
                    </a:p>
                  </a:txBody>
                  <a:tcPr/>
                </a:tc>
                <a:tc>
                  <a:txBody>
                    <a:bodyPr/>
                    <a:lstStyle/>
                    <a:p>
                      <a:r>
                        <a:rPr lang="en-GB" sz="1400" dirty="0" smtClean="0"/>
                        <a:t>67</a:t>
                      </a:r>
                      <a:endParaRPr lang="fr-FR" sz="1400" dirty="0"/>
                    </a:p>
                  </a:txBody>
                  <a:tcPr/>
                </a:tc>
                <a:tc>
                  <a:txBody>
                    <a:bodyPr/>
                    <a:lstStyle/>
                    <a:p>
                      <a:r>
                        <a:rPr lang="en-GB" sz="1400" dirty="0" err="1" smtClean="0"/>
                        <a:t>fuertes</a:t>
                      </a:r>
                      <a:r>
                        <a:rPr lang="en-GB" sz="1400" dirty="0" smtClean="0"/>
                        <a:t>, </a:t>
                      </a:r>
                      <a:r>
                        <a:rPr lang="en-GB" sz="1400" dirty="0" err="1" smtClean="0"/>
                        <a:t>apasionados</a:t>
                      </a:r>
                      <a:r>
                        <a:rPr lang="en-GB" sz="1400" dirty="0" smtClean="0"/>
                        <a:t>, hombres del </a:t>
                      </a:r>
                      <a:r>
                        <a:rPr lang="en-GB" sz="1400" dirty="0" err="1" smtClean="0"/>
                        <a:t>amor</a:t>
                      </a:r>
                      <a:r>
                        <a:rPr lang="en-GB" sz="1400" dirty="0" smtClean="0"/>
                        <a:t>, </a:t>
                      </a:r>
                      <a:r>
                        <a:rPr lang="en-GB" sz="1400" dirty="0" err="1" smtClean="0"/>
                        <a:t>muertos</a:t>
                      </a:r>
                      <a:endParaRPr lang="fr-FR" sz="1400" dirty="0"/>
                    </a:p>
                  </a:txBody>
                  <a:tcPr/>
                </a:tc>
              </a:tr>
              <a:tr h="765085">
                <a:tc>
                  <a:txBody>
                    <a:bodyPr/>
                    <a:lstStyle/>
                    <a:p>
                      <a:r>
                        <a:rPr lang="es-ES_tradnl" sz="1400" b="0" kern="1200" dirty="0" smtClean="0">
                          <a:solidFill>
                            <a:schemeClr val="tx1"/>
                          </a:solidFill>
                          <a:effectLst/>
                          <a:latin typeface="+mn-lt"/>
                          <a:ea typeface="+mn-ea"/>
                          <a:cs typeface="+mn-cs"/>
                        </a:rPr>
                        <a:t>“No ha conocido mujer” </a:t>
                      </a:r>
                      <a:endParaRPr lang="fr-FR" sz="1400" b="0" dirty="0"/>
                    </a:p>
                  </a:txBody>
                  <a:tcPr/>
                </a:tc>
                <a:tc>
                  <a:txBody>
                    <a:bodyPr/>
                    <a:lstStyle/>
                    <a:p>
                      <a:r>
                        <a:rPr lang="en-GB" sz="1400" dirty="0" smtClean="0"/>
                        <a:t>el </a:t>
                      </a:r>
                      <a:r>
                        <a:rPr lang="en-GB" sz="1400" dirty="0" err="1" smtClean="0"/>
                        <a:t>Novio</a:t>
                      </a:r>
                      <a:endParaRPr lang="fr-FR" sz="1400" dirty="0"/>
                    </a:p>
                  </a:txBody>
                  <a:tcPr/>
                </a:tc>
                <a:tc>
                  <a:txBody>
                    <a:bodyPr/>
                    <a:lstStyle/>
                    <a:p>
                      <a:r>
                        <a:rPr lang="en-GB" sz="1400" dirty="0" smtClean="0"/>
                        <a:t>la Madre</a:t>
                      </a:r>
                      <a:endParaRPr lang="fr-FR" sz="1400" dirty="0"/>
                    </a:p>
                  </a:txBody>
                  <a:tcPr/>
                </a:tc>
                <a:tc>
                  <a:txBody>
                    <a:bodyPr/>
                    <a:lstStyle/>
                    <a:p>
                      <a:r>
                        <a:rPr lang="en-GB" sz="1400" dirty="0" smtClean="0"/>
                        <a:t>21</a:t>
                      </a:r>
                      <a:endParaRPr lang="fr-FR" sz="1400" dirty="0"/>
                    </a:p>
                  </a:txBody>
                  <a:tcPr/>
                </a:tc>
                <a:tc>
                  <a:txBody>
                    <a:bodyPr/>
                    <a:lstStyle/>
                    <a:p>
                      <a:r>
                        <a:rPr lang="en-GB" sz="1400" dirty="0" err="1" smtClean="0"/>
                        <a:t>inocente</a:t>
                      </a:r>
                      <a:r>
                        <a:rPr lang="en-GB" sz="1400" dirty="0" smtClean="0"/>
                        <a:t>, no </a:t>
                      </a:r>
                      <a:r>
                        <a:rPr lang="en-GB" sz="1400" dirty="0" err="1" smtClean="0"/>
                        <a:t>es</a:t>
                      </a:r>
                      <a:r>
                        <a:rPr lang="en-GB" sz="1400" dirty="0" smtClean="0"/>
                        <a:t> macho</a:t>
                      </a:r>
                      <a:endParaRPr lang="fr-FR" sz="1400" dirty="0"/>
                    </a:p>
                  </a:txBody>
                  <a:tcPr/>
                </a:tc>
              </a:tr>
              <a:tr h="7650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b="0" kern="1200" dirty="0" smtClean="0">
                          <a:solidFill>
                            <a:schemeClr val="tx1"/>
                          </a:solidFill>
                          <a:effectLst/>
                          <a:latin typeface="+mn-lt"/>
                          <a:ea typeface="+mn-ea"/>
                          <a:cs typeface="+mn-cs"/>
                        </a:rPr>
                        <a:t>“tu hijo es fuerte” </a:t>
                      </a:r>
                      <a:endParaRPr lang="fr-FR" sz="1400" b="0" dirty="0" smtClean="0"/>
                    </a:p>
                    <a:p>
                      <a:endParaRPr lang="fr-FR" sz="1400" b="0" dirty="0"/>
                    </a:p>
                  </a:txBody>
                  <a:tcPr/>
                </a:tc>
                <a:tc>
                  <a:txBody>
                    <a:bodyPr/>
                    <a:lstStyle/>
                    <a:p>
                      <a:r>
                        <a:rPr lang="en-GB" sz="1400" dirty="0" smtClean="0"/>
                        <a:t>el </a:t>
                      </a:r>
                      <a:r>
                        <a:rPr lang="en-GB" sz="1400" dirty="0" err="1" smtClean="0"/>
                        <a:t>Novio</a:t>
                      </a:r>
                      <a:endParaRPr lang="fr-FR" sz="1400" dirty="0"/>
                    </a:p>
                  </a:txBody>
                  <a:tcPr/>
                </a:tc>
                <a:tc>
                  <a:txBody>
                    <a:bodyPr/>
                    <a:lstStyle/>
                    <a:p>
                      <a:r>
                        <a:rPr lang="en-GB" sz="1400" dirty="0" smtClean="0"/>
                        <a:t>el Padre</a:t>
                      </a:r>
                      <a:endParaRPr lang="fr-FR" sz="1400" dirty="0"/>
                    </a:p>
                  </a:txBody>
                  <a:tcPr/>
                </a:tc>
                <a:tc>
                  <a:txBody>
                    <a:bodyPr/>
                    <a:lstStyle/>
                    <a:p>
                      <a:r>
                        <a:rPr lang="en-GB" sz="1400" dirty="0" smtClean="0"/>
                        <a:t>42</a:t>
                      </a:r>
                      <a:endParaRPr lang="fr-FR" sz="1400" dirty="0"/>
                    </a:p>
                  </a:txBody>
                  <a:tcPr/>
                </a:tc>
                <a:tc>
                  <a:txBody>
                    <a:bodyPr/>
                    <a:lstStyle/>
                    <a:p>
                      <a:r>
                        <a:rPr lang="en-GB" sz="1400" dirty="0" smtClean="0"/>
                        <a:t>macho, </a:t>
                      </a:r>
                      <a:r>
                        <a:rPr lang="en-GB" sz="1400" dirty="0" err="1" smtClean="0"/>
                        <a:t>viril</a:t>
                      </a:r>
                      <a:endParaRPr lang="fr-FR" sz="1400" dirty="0"/>
                    </a:p>
                  </a:txBody>
                  <a:tcPr/>
                </a:tc>
              </a:tr>
              <a:tr h="765085">
                <a:tc>
                  <a:txBody>
                    <a:bodyPr/>
                    <a:lstStyle/>
                    <a:p>
                      <a:r>
                        <a:rPr lang="es-ES_tradnl" sz="1400" b="0" kern="1200" dirty="0" smtClean="0">
                          <a:solidFill>
                            <a:schemeClr val="tx1"/>
                          </a:solidFill>
                          <a:effectLst/>
                          <a:latin typeface="+mn-lt"/>
                          <a:ea typeface="+mn-ea"/>
                          <a:cs typeface="+mn-cs"/>
                        </a:rPr>
                        <a:t>“muchacha acariciada por el fuego” </a:t>
                      </a:r>
                      <a:endParaRPr lang="fr-FR" sz="1400" b="0" dirty="0"/>
                    </a:p>
                  </a:txBody>
                  <a:tcPr/>
                </a:tc>
                <a:tc>
                  <a:txBody>
                    <a:bodyPr/>
                    <a:lstStyle/>
                    <a:p>
                      <a:r>
                        <a:rPr lang="en-GB" sz="1400" dirty="0" smtClean="0"/>
                        <a:t>la </a:t>
                      </a:r>
                      <a:r>
                        <a:rPr lang="en-GB" sz="1400" dirty="0" err="1" smtClean="0"/>
                        <a:t>Novia</a:t>
                      </a:r>
                      <a:endParaRPr lang="fr-FR" sz="1400" dirty="0"/>
                    </a:p>
                  </a:txBody>
                  <a:tcPr/>
                </a:tc>
                <a:tc>
                  <a:txBody>
                    <a:bodyPr/>
                    <a:lstStyle/>
                    <a:p>
                      <a:r>
                        <a:rPr lang="en-GB" sz="1400" dirty="0" smtClean="0"/>
                        <a:t>la </a:t>
                      </a:r>
                      <a:r>
                        <a:rPr lang="en-GB" sz="1400" dirty="0" err="1" smtClean="0"/>
                        <a:t>Novia</a:t>
                      </a:r>
                      <a:endParaRPr lang="fr-FR" sz="1400" dirty="0"/>
                    </a:p>
                  </a:txBody>
                  <a:tcPr/>
                </a:tc>
                <a:tc>
                  <a:txBody>
                    <a:bodyPr/>
                    <a:lstStyle/>
                    <a:p>
                      <a:r>
                        <a:rPr lang="en-GB" sz="1400" dirty="0" smtClean="0"/>
                        <a:t>70</a:t>
                      </a:r>
                      <a:endParaRPr lang="fr-FR" sz="1400" dirty="0"/>
                    </a:p>
                  </a:txBody>
                  <a:tcPr/>
                </a:tc>
                <a:tc>
                  <a:txBody>
                    <a:bodyPr/>
                    <a:lstStyle/>
                    <a:p>
                      <a:r>
                        <a:rPr lang="en-GB" sz="1400" dirty="0" err="1" smtClean="0"/>
                        <a:t>apasionada</a:t>
                      </a:r>
                      <a:endParaRPr lang="fr-FR" sz="1400" dirty="0"/>
                    </a:p>
                  </a:txBody>
                  <a:tcPr/>
                </a:tc>
              </a:tr>
            </a:tbl>
          </a:graphicData>
        </a:graphic>
      </p:graphicFrame>
      <p:sp>
        <p:nvSpPr>
          <p:cNvPr id="4" name="TextBox 3"/>
          <p:cNvSpPr txBox="1"/>
          <p:nvPr/>
        </p:nvSpPr>
        <p:spPr>
          <a:xfrm>
            <a:off x="323528" y="116632"/>
            <a:ext cx="8568952" cy="369332"/>
          </a:xfrm>
          <a:prstGeom prst="rect">
            <a:avLst/>
          </a:prstGeom>
          <a:noFill/>
        </p:spPr>
        <p:txBody>
          <a:bodyPr wrap="square" rtlCol="0">
            <a:spAutoFit/>
          </a:bodyPr>
          <a:lstStyle/>
          <a:p>
            <a:r>
              <a:rPr lang="en-GB" b="1" dirty="0" err="1" smtClean="0"/>
              <a:t>Análisis</a:t>
            </a:r>
            <a:r>
              <a:rPr lang="en-GB" b="1" dirty="0" smtClean="0"/>
              <a:t> de los </a:t>
            </a:r>
            <a:r>
              <a:rPr lang="en-GB" b="1" dirty="0" err="1" smtClean="0"/>
              <a:t>personajes</a:t>
            </a:r>
            <a:r>
              <a:rPr lang="en-GB" b="1" dirty="0" smtClean="0"/>
              <a:t> </a:t>
            </a:r>
            <a:r>
              <a:rPr lang="en-GB" b="1" dirty="0" err="1" smtClean="0"/>
              <a:t>principales</a:t>
            </a:r>
            <a:endParaRPr lang="fr-FR" b="1" dirty="0"/>
          </a:p>
        </p:txBody>
      </p:sp>
    </p:spTree>
    <p:extLst>
      <p:ext uri="{BB962C8B-B14F-4D97-AF65-F5344CB8AC3E}">
        <p14:creationId xmlns:p14="http://schemas.microsoft.com/office/powerpoint/2010/main" val="4011357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1647</TotalTime>
  <Words>1787</Words>
  <Application>Microsoft Office PowerPoint</Application>
  <PresentationFormat>On-screen Show (4:3)</PresentationFormat>
  <Paragraphs>372</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Bodas de Sangre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Bodas de Sangre</dc:title>
  <dc:creator>Mark Dawes</dc:creator>
  <cp:lastModifiedBy>Mark Dawes</cp:lastModifiedBy>
  <cp:revision>35</cp:revision>
  <dcterms:created xsi:type="dcterms:W3CDTF">2012-08-24T13:13:51Z</dcterms:created>
  <dcterms:modified xsi:type="dcterms:W3CDTF">2012-08-26T11:20:52Z</dcterms:modified>
</cp:coreProperties>
</file>