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0" r:id="rId3"/>
    <p:sldId id="257" r:id="rId4"/>
    <p:sldId id="258" r:id="rId5"/>
    <p:sldId id="259" r:id="rId6"/>
    <p:sldId id="261" r:id="rId7"/>
    <p:sldId id="263" r:id="rId8"/>
    <p:sldId id="264" r:id="rId9"/>
    <p:sldId id="265" r:id="rId10"/>
    <p:sldId id="266"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857" autoAdjust="0"/>
  </p:normalViewPr>
  <p:slideViewPr>
    <p:cSldViewPr>
      <p:cViewPr varScale="1">
        <p:scale>
          <a:sx n="96" d="100"/>
          <a:sy n="96" d="100"/>
        </p:scale>
        <p:origin x="-2064" y="-102"/>
      </p:cViewPr>
      <p:guideLst>
        <p:guide orient="horz" pos="2160"/>
        <p:guide pos="2880"/>
      </p:guideLst>
    </p:cSldViewPr>
  </p:slideViewPr>
  <p:notesTextViewPr>
    <p:cViewPr>
      <p:scale>
        <a:sx n="1" d="1"/>
        <a:sy n="1" d="1"/>
      </p:scale>
      <p:origin x="0" y="177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FEED11-414B-4B2B-9E9E-2F5A2733CE2A}" type="datetimeFigureOut">
              <a:rPr lang="fr-FR" smtClean="0"/>
              <a:t>26/08/2012</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F3A133-8839-4867-ABCD-877A21114E38}" type="slidenum">
              <a:rPr lang="fr-FR" smtClean="0"/>
              <a:t>‹#›</a:t>
            </a:fld>
            <a:endParaRPr lang="fr-FR"/>
          </a:p>
        </p:txBody>
      </p:sp>
    </p:spTree>
    <p:extLst>
      <p:ext uri="{BB962C8B-B14F-4D97-AF65-F5344CB8AC3E}">
        <p14:creationId xmlns:p14="http://schemas.microsoft.com/office/powerpoint/2010/main" val="1173890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www.youtube.com/watch?v=QgutKjlVT1M&amp;feature=relmfu" TargetMode="External"/><Relationship Id="rId3" Type="http://schemas.openxmlformats.org/officeDocument/2006/relationships/hyperlink" Target="http://www.youtube.com/watch?v=Wmyg1yTXpDU&amp;feature=related" TargetMode="External"/><Relationship Id="rId7" Type="http://schemas.openxmlformats.org/officeDocument/2006/relationships/hyperlink" Target="http://www.youtube.com/watch?v=vK49WK1tB_8&amp;feature=relmfu"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youtube.com/watch?v=qaTBtO-Vs7o&amp;feature=relmfu" TargetMode="External"/><Relationship Id="rId5" Type="http://schemas.openxmlformats.org/officeDocument/2006/relationships/hyperlink" Target="http://www.youtube.com/watch?v=iE0cW6rQWSY&amp;feature=relmfu" TargetMode="External"/><Relationship Id="rId10" Type="http://schemas.openxmlformats.org/officeDocument/2006/relationships/hyperlink" Target="http://www.youtube.com/watch?v=AonuYo_c_K8&amp;feature=relmfu" TargetMode="External"/><Relationship Id="rId4" Type="http://schemas.openxmlformats.org/officeDocument/2006/relationships/hyperlink" Target="http://www.youtube.com/watch?v=__LW8LjZKSE&amp;feature=relmfu" TargetMode="External"/><Relationship Id="rId9" Type="http://schemas.openxmlformats.org/officeDocument/2006/relationships/hyperlink" Target="http://www.youtube.com/watch?v=vrPSesFNwl8&amp;feature=relmfu"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Scan from my 1978 Buenos Aires </a:t>
            </a:r>
            <a:r>
              <a:rPr lang="en-GB" dirty="0" err="1" smtClean="0"/>
              <a:t>Losada</a:t>
            </a:r>
            <a:r>
              <a:rPr lang="en-GB" dirty="0" smtClean="0"/>
              <a:t> edition of </a:t>
            </a:r>
            <a:r>
              <a:rPr lang="en-GB" dirty="0" err="1" smtClean="0"/>
              <a:t>Bodas</a:t>
            </a:r>
            <a:r>
              <a:rPr lang="en-GB" dirty="0" smtClean="0"/>
              <a:t> de Sangre.</a:t>
            </a:r>
          </a:p>
          <a:p>
            <a:r>
              <a:rPr lang="fr-FR" dirty="0" smtClean="0"/>
              <a:t>http://absentul.blog.com/files/2010/07/federico_garcia_lorca1.jpg</a:t>
            </a:r>
            <a:br>
              <a:rPr lang="fr-FR" dirty="0" smtClean="0"/>
            </a:br>
            <a:r>
              <a:rPr lang="en-GB" dirty="0" smtClean="0"/>
              <a:t>Page references from </a:t>
            </a:r>
            <a:r>
              <a:rPr lang="en-GB" dirty="0" err="1" smtClean="0"/>
              <a:t>H.Ramsden</a:t>
            </a:r>
            <a:r>
              <a:rPr lang="en-GB" dirty="0" smtClean="0"/>
              <a:t> edition of </a:t>
            </a:r>
            <a:r>
              <a:rPr lang="en-GB" dirty="0" err="1" smtClean="0"/>
              <a:t>Bodas</a:t>
            </a:r>
            <a:r>
              <a:rPr lang="en-GB" dirty="0" smtClean="0"/>
              <a:t> de Sangre – Manchester University</a:t>
            </a:r>
            <a:r>
              <a:rPr lang="en-GB" baseline="0" dirty="0" smtClean="0"/>
              <a:t> Press 1980</a:t>
            </a:r>
            <a:endParaRPr lang="fr-FR" dirty="0"/>
          </a:p>
        </p:txBody>
      </p:sp>
      <p:sp>
        <p:nvSpPr>
          <p:cNvPr id="4" name="Slide Number Placeholder 3"/>
          <p:cNvSpPr>
            <a:spLocks noGrp="1"/>
          </p:cNvSpPr>
          <p:nvPr>
            <p:ph type="sldNum" sz="quarter" idx="10"/>
          </p:nvPr>
        </p:nvSpPr>
        <p:spPr/>
        <p:txBody>
          <a:bodyPr/>
          <a:lstStyle/>
          <a:p>
            <a:fld id="{20F3A133-8839-4867-ABCD-877A21114E38}" type="slidenum">
              <a:rPr lang="fr-FR" smtClean="0"/>
              <a:t>1</a:t>
            </a:fld>
            <a:endParaRPr lang="fr-FR"/>
          </a:p>
        </p:txBody>
      </p:sp>
    </p:spTree>
    <p:extLst>
      <p:ext uri="{BB962C8B-B14F-4D97-AF65-F5344CB8AC3E}">
        <p14:creationId xmlns:p14="http://schemas.microsoft.com/office/powerpoint/2010/main" val="136518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Suggested</a:t>
            </a:r>
            <a:r>
              <a:rPr lang="en-GB" baseline="0" dirty="0" smtClean="0"/>
              <a:t> answer</a:t>
            </a:r>
            <a:endParaRPr lang="fr-FR" dirty="0"/>
          </a:p>
        </p:txBody>
      </p:sp>
      <p:sp>
        <p:nvSpPr>
          <p:cNvPr id="4" name="Slide Number Placeholder 3"/>
          <p:cNvSpPr>
            <a:spLocks noGrp="1"/>
          </p:cNvSpPr>
          <p:nvPr>
            <p:ph type="sldNum" sz="quarter" idx="10"/>
          </p:nvPr>
        </p:nvSpPr>
        <p:spPr/>
        <p:txBody>
          <a:bodyPr/>
          <a:lstStyle/>
          <a:p>
            <a:fld id="{20F3A133-8839-4867-ABCD-877A21114E38}" type="slidenum">
              <a:rPr lang="fr-FR" smtClean="0"/>
              <a:t>10</a:t>
            </a:fld>
            <a:endParaRPr lang="fr-FR"/>
          </a:p>
        </p:txBody>
      </p:sp>
    </p:spTree>
    <p:extLst>
      <p:ext uri="{BB962C8B-B14F-4D97-AF65-F5344CB8AC3E}">
        <p14:creationId xmlns:p14="http://schemas.microsoft.com/office/powerpoint/2010/main" val="317038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Sinónimos</a:t>
            </a:r>
            <a:r>
              <a:rPr lang="en-GB" dirty="0" smtClean="0"/>
              <a:t> – students identify the pairs of words by numbering (i.e. this sheet printed as is, not cut into cards)</a:t>
            </a:r>
            <a:endParaRPr lang="fr-FR" dirty="0"/>
          </a:p>
        </p:txBody>
      </p:sp>
      <p:sp>
        <p:nvSpPr>
          <p:cNvPr id="4" name="Slide Number Placeholder 3"/>
          <p:cNvSpPr>
            <a:spLocks noGrp="1"/>
          </p:cNvSpPr>
          <p:nvPr>
            <p:ph type="sldNum" sz="quarter" idx="10"/>
          </p:nvPr>
        </p:nvSpPr>
        <p:spPr/>
        <p:txBody>
          <a:bodyPr/>
          <a:lstStyle/>
          <a:p>
            <a:fld id="{20F3A133-8839-4867-ABCD-877A21114E38}" type="slidenum">
              <a:rPr lang="fr-FR" smtClean="0"/>
              <a:t>2</a:t>
            </a:fld>
            <a:endParaRPr lang="fr-FR"/>
          </a:p>
        </p:txBody>
      </p:sp>
    </p:spTree>
    <p:extLst>
      <p:ext uri="{BB962C8B-B14F-4D97-AF65-F5344CB8AC3E}">
        <p14:creationId xmlns:p14="http://schemas.microsoft.com/office/powerpoint/2010/main" val="1614968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http://bodasdesangre-espadademadera.blogspot.co.uk/2008/10/en-el-peridico-el-defensor-de-granada.html</a:t>
            </a:r>
            <a:br>
              <a:rPr lang="fr-FR" dirty="0" smtClean="0"/>
            </a:br>
            <a:r>
              <a:rPr lang="fr-FR" dirty="0" smtClean="0"/>
              <a:t/>
            </a:r>
            <a:br>
              <a:rPr lang="fr-FR" dirty="0" smtClean="0"/>
            </a:br>
            <a:r>
              <a:rPr lang="fr-FR" dirty="0" err="1" smtClean="0"/>
              <a:t>Introduce</a:t>
            </a:r>
            <a:r>
              <a:rPr lang="fr-FR" dirty="0" smtClean="0"/>
              <a:t> </a:t>
            </a:r>
            <a:r>
              <a:rPr lang="fr-FR" dirty="0" err="1" smtClean="0"/>
              <a:t>students</a:t>
            </a:r>
            <a:r>
              <a:rPr lang="fr-FR" dirty="0" smtClean="0"/>
              <a:t> to the</a:t>
            </a:r>
            <a:r>
              <a:rPr lang="fr-FR" baseline="0" dirty="0" smtClean="0"/>
              <a:t> real-life </a:t>
            </a:r>
            <a:r>
              <a:rPr lang="fr-FR" baseline="0" dirty="0" err="1" smtClean="0"/>
              <a:t>tragedy</a:t>
            </a:r>
            <a:r>
              <a:rPr lang="fr-FR" baseline="0" dirty="0" smtClean="0"/>
              <a:t> </a:t>
            </a:r>
            <a:r>
              <a:rPr lang="fr-FR" baseline="0" dirty="0" err="1" smtClean="0"/>
              <a:t>that</a:t>
            </a:r>
            <a:r>
              <a:rPr lang="fr-FR" baseline="0" dirty="0" smtClean="0"/>
              <a:t> </a:t>
            </a:r>
            <a:r>
              <a:rPr lang="fr-FR" baseline="0" dirty="0" err="1" smtClean="0"/>
              <a:t>inspired</a:t>
            </a:r>
            <a:r>
              <a:rPr lang="fr-FR" baseline="0" dirty="0" smtClean="0"/>
              <a:t> </a:t>
            </a:r>
            <a:r>
              <a:rPr lang="fr-FR" baseline="0" dirty="0" err="1" smtClean="0"/>
              <a:t>Bodas</a:t>
            </a:r>
            <a:r>
              <a:rPr lang="fr-FR" baseline="0" dirty="0" smtClean="0"/>
              <a:t> de </a:t>
            </a:r>
            <a:r>
              <a:rPr lang="fr-FR" baseline="0" dirty="0" err="1" smtClean="0"/>
              <a:t>Sangre</a:t>
            </a:r>
            <a:r>
              <a:rPr lang="fr-FR" baseline="0" dirty="0" smtClean="0"/>
              <a:t> </a:t>
            </a:r>
            <a:r>
              <a:rPr lang="fr-FR" baseline="0" dirty="0" err="1" smtClean="0"/>
              <a:t>using</a:t>
            </a:r>
            <a:r>
              <a:rPr lang="fr-FR" baseline="0" dirty="0" smtClean="0"/>
              <a:t> </a:t>
            </a:r>
            <a:r>
              <a:rPr lang="fr-FR" baseline="0" dirty="0" err="1" smtClean="0"/>
              <a:t>Slides</a:t>
            </a:r>
            <a:r>
              <a:rPr lang="fr-FR" baseline="0" dirty="0" smtClean="0"/>
              <a:t> 2 &amp; 3.</a:t>
            </a:r>
            <a:endParaRPr lang="fr-FR" dirty="0"/>
          </a:p>
        </p:txBody>
      </p:sp>
      <p:sp>
        <p:nvSpPr>
          <p:cNvPr id="4" name="Slide Number Placeholder 3"/>
          <p:cNvSpPr>
            <a:spLocks noGrp="1"/>
          </p:cNvSpPr>
          <p:nvPr>
            <p:ph type="sldNum" sz="quarter" idx="10"/>
          </p:nvPr>
        </p:nvSpPr>
        <p:spPr/>
        <p:txBody>
          <a:bodyPr/>
          <a:lstStyle/>
          <a:p>
            <a:fld id="{20F3A133-8839-4867-ABCD-877A21114E38}" type="slidenum">
              <a:rPr lang="fr-FR" smtClean="0"/>
              <a:t>3</a:t>
            </a:fld>
            <a:endParaRPr lang="fr-FR"/>
          </a:p>
        </p:txBody>
      </p:sp>
    </p:spTree>
    <p:extLst>
      <p:ext uri="{BB962C8B-B14F-4D97-AF65-F5344CB8AC3E}">
        <p14:creationId xmlns:p14="http://schemas.microsoft.com/office/powerpoint/2010/main" val="379097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http://www.elmundo.es/magazine/num117/textos/lorca4.html</a:t>
            </a:r>
            <a:endParaRPr lang="fr-FR" dirty="0"/>
          </a:p>
        </p:txBody>
      </p:sp>
      <p:sp>
        <p:nvSpPr>
          <p:cNvPr id="4" name="Slide Number Placeholder 3"/>
          <p:cNvSpPr>
            <a:spLocks noGrp="1"/>
          </p:cNvSpPr>
          <p:nvPr>
            <p:ph type="sldNum" sz="quarter" idx="10"/>
          </p:nvPr>
        </p:nvSpPr>
        <p:spPr/>
        <p:txBody>
          <a:bodyPr/>
          <a:lstStyle/>
          <a:p>
            <a:fld id="{20F3A133-8839-4867-ABCD-877A21114E38}" type="slidenum">
              <a:rPr lang="fr-FR" smtClean="0"/>
              <a:t>4</a:t>
            </a:fld>
            <a:endParaRPr lang="fr-FR"/>
          </a:p>
        </p:txBody>
      </p:sp>
    </p:spTree>
    <p:extLst>
      <p:ext uri="{BB962C8B-B14F-4D97-AF65-F5344CB8AC3E}">
        <p14:creationId xmlns:p14="http://schemas.microsoft.com/office/powerpoint/2010/main" val="958086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http://www.elmundo.es/magazine/num117/textos/lorca4.html</a:t>
            </a:r>
          </a:p>
          <a:p>
            <a:endParaRPr lang="en-GB" dirty="0" smtClean="0"/>
          </a:p>
          <a:p>
            <a:r>
              <a:rPr lang="en-GB" dirty="0" smtClean="0"/>
              <a:t>Students</a:t>
            </a:r>
            <a:r>
              <a:rPr lang="en-GB" baseline="0" dirty="0" smtClean="0"/>
              <a:t> have read the play independently over the summer break.  This activity is to see if they can distinguish between some of the main elements of the play and those of the real-life story that inspired it.  The statements show some of the key differences.</a:t>
            </a:r>
          </a:p>
          <a:p>
            <a:endParaRPr lang="en-GB" baseline="0" dirty="0" smtClean="0"/>
          </a:p>
          <a:p>
            <a:r>
              <a:rPr lang="en-GB" baseline="0" dirty="0" smtClean="0"/>
              <a:t>I decided to number them so that it is clear that there are pairs, given that it is the first </a:t>
            </a:r>
            <a:r>
              <a:rPr lang="en-GB" baseline="0" dirty="0" err="1" smtClean="0"/>
              <a:t>Bodas</a:t>
            </a:r>
            <a:r>
              <a:rPr lang="en-GB" baseline="0" dirty="0" smtClean="0"/>
              <a:t> de Sangre lesson.</a:t>
            </a:r>
          </a:p>
          <a:p>
            <a:endParaRPr lang="en-GB" baseline="0" dirty="0" smtClean="0"/>
          </a:p>
          <a:p>
            <a:r>
              <a:rPr lang="en-GB" baseline="0" dirty="0" smtClean="0"/>
              <a:t>Left hand side = real life story facts</a:t>
            </a:r>
            <a:br>
              <a:rPr lang="en-GB" baseline="0" dirty="0" smtClean="0"/>
            </a:br>
            <a:r>
              <a:rPr lang="en-GB" baseline="0" dirty="0" smtClean="0"/>
              <a:t>Right hand side = </a:t>
            </a:r>
            <a:r>
              <a:rPr lang="en-GB" baseline="0" dirty="0" err="1" smtClean="0"/>
              <a:t>Bodas</a:t>
            </a:r>
            <a:r>
              <a:rPr lang="en-GB" baseline="0" dirty="0" smtClean="0"/>
              <a:t> de Sangre</a:t>
            </a:r>
            <a:br>
              <a:rPr lang="en-GB" baseline="0" dirty="0" smtClean="0"/>
            </a:br>
            <a:r>
              <a:rPr lang="en-GB" baseline="0" dirty="0" smtClean="0"/>
              <a:t/>
            </a:r>
            <a:br>
              <a:rPr lang="en-GB" baseline="0" dirty="0" smtClean="0"/>
            </a:br>
            <a:r>
              <a:rPr lang="en-GB" baseline="0" dirty="0" smtClean="0"/>
              <a:t>Students to receive the cards on strips, mixed up and to sort them out.  </a:t>
            </a:r>
            <a:endParaRPr lang="fr-FR" dirty="0"/>
          </a:p>
        </p:txBody>
      </p:sp>
      <p:sp>
        <p:nvSpPr>
          <p:cNvPr id="4" name="Slide Number Placeholder 3"/>
          <p:cNvSpPr>
            <a:spLocks noGrp="1"/>
          </p:cNvSpPr>
          <p:nvPr>
            <p:ph type="sldNum" sz="quarter" idx="10"/>
          </p:nvPr>
        </p:nvSpPr>
        <p:spPr/>
        <p:txBody>
          <a:bodyPr/>
          <a:lstStyle/>
          <a:p>
            <a:fld id="{20F3A133-8839-4867-ABCD-877A21114E38}" type="slidenum">
              <a:rPr lang="fr-FR" smtClean="0"/>
              <a:t>5</a:t>
            </a:fld>
            <a:endParaRPr lang="fr-FR"/>
          </a:p>
        </p:txBody>
      </p:sp>
    </p:spTree>
    <p:extLst>
      <p:ext uri="{BB962C8B-B14F-4D97-AF65-F5344CB8AC3E}">
        <p14:creationId xmlns:p14="http://schemas.microsoft.com/office/powerpoint/2010/main" val="2041816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 to sort synopsis</a:t>
            </a:r>
            <a:r>
              <a:rPr lang="en-GB" baseline="0" dirty="0" smtClean="0"/>
              <a:t> statements into the correct acts/scenes for familiarity with the drama. To do in pairs – this slide copied to A3 size.</a:t>
            </a:r>
            <a:endParaRPr lang="fr-FR" dirty="0"/>
          </a:p>
        </p:txBody>
      </p:sp>
      <p:sp>
        <p:nvSpPr>
          <p:cNvPr id="4" name="Slide Number Placeholder 3"/>
          <p:cNvSpPr>
            <a:spLocks noGrp="1"/>
          </p:cNvSpPr>
          <p:nvPr>
            <p:ph type="sldNum" sz="quarter" idx="10"/>
          </p:nvPr>
        </p:nvSpPr>
        <p:spPr/>
        <p:txBody>
          <a:bodyPr/>
          <a:lstStyle/>
          <a:p>
            <a:fld id="{20F3A133-8839-4867-ABCD-877A21114E38}" type="slidenum">
              <a:rPr lang="fr-FR" smtClean="0"/>
              <a:t>6</a:t>
            </a:fld>
            <a:endParaRPr lang="fr-FR"/>
          </a:p>
        </p:txBody>
      </p:sp>
    </p:spTree>
    <p:extLst>
      <p:ext uri="{BB962C8B-B14F-4D97-AF65-F5344CB8AC3E}">
        <p14:creationId xmlns:p14="http://schemas.microsoft.com/office/powerpoint/2010/main" val="1985189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Synopsis statements. 21 in total – 3 per scene.  Here they appear in chronological</a:t>
            </a:r>
            <a:r>
              <a:rPr lang="en-GB" baseline="0" dirty="0" smtClean="0"/>
              <a:t> order but are given to students in an envelope jumbled.</a:t>
            </a:r>
            <a:endParaRPr lang="fr-FR" dirty="0"/>
          </a:p>
        </p:txBody>
      </p:sp>
      <p:sp>
        <p:nvSpPr>
          <p:cNvPr id="4" name="Slide Number Placeholder 3"/>
          <p:cNvSpPr>
            <a:spLocks noGrp="1"/>
          </p:cNvSpPr>
          <p:nvPr>
            <p:ph type="sldNum" sz="quarter" idx="10"/>
          </p:nvPr>
        </p:nvSpPr>
        <p:spPr/>
        <p:txBody>
          <a:bodyPr/>
          <a:lstStyle/>
          <a:p>
            <a:fld id="{20F3A133-8839-4867-ABCD-877A21114E38}" type="slidenum">
              <a:rPr lang="fr-FR" smtClean="0"/>
              <a:t>7</a:t>
            </a:fld>
            <a:endParaRPr lang="fr-FR"/>
          </a:p>
        </p:txBody>
      </p:sp>
    </p:spTree>
    <p:extLst>
      <p:ext uri="{BB962C8B-B14F-4D97-AF65-F5344CB8AC3E}">
        <p14:creationId xmlns:p14="http://schemas.microsoft.com/office/powerpoint/2010/main" val="2041816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Synopsis statements.</a:t>
            </a:r>
            <a:endParaRPr lang="fr-FR" dirty="0"/>
          </a:p>
        </p:txBody>
      </p:sp>
      <p:sp>
        <p:nvSpPr>
          <p:cNvPr id="4" name="Slide Number Placeholder 3"/>
          <p:cNvSpPr>
            <a:spLocks noGrp="1"/>
          </p:cNvSpPr>
          <p:nvPr>
            <p:ph type="sldNum" sz="quarter" idx="10"/>
          </p:nvPr>
        </p:nvSpPr>
        <p:spPr/>
        <p:txBody>
          <a:bodyPr/>
          <a:lstStyle/>
          <a:p>
            <a:fld id="{20F3A133-8839-4867-ABCD-877A21114E38}" type="slidenum">
              <a:rPr lang="fr-FR" smtClean="0"/>
              <a:t>8</a:t>
            </a:fld>
            <a:endParaRPr lang="fr-FR"/>
          </a:p>
        </p:txBody>
      </p:sp>
    </p:spTree>
    <p:extLst>
      <p:ext uri="{BB962C8B-B14F-4D97-AF65-F5344CB8AC3E}">
        <p14:creationId xmlns:p14="http://schemas.microsoft.com/office/powerpoint/2010/main" val="2041816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Short plot synopsis to practise prose translation.  Key vocabulary given</a:t>
            </a:r>
            <a:r>
              <a:rPr lang="en-GB" baseline="0" dirty="0" smtClean="0"/>
              <a:t> below as this language will be useful to acquire for writing essays about B de S.</a:t>
            </a:r>
            <a:br>
              <a:rPr lang="en-GB" baseline="0" dirty="0" smtClean="0"/>
            </a:br>
            <a:r>
              <a:rPr lang="en-GB" baseline="0" dirty="0" smtClean="0"/>
              <a:t>This may be a homework task</a:t>
            </a:r>
            <a:r>
              <a:rPr lang="en-GB" baseline="0" dirty="0" smtClean="0"/>
              <a:t>.</a:t>
            </a:r>
            <a:br>
              <a:rPr lang="en-GB" baseline="0" dirty="0" smtClean="0"/>
            </a:br>
            <a:r>
              <a:rPr lang="en-GB" baseline="0" dirty="0" smtClean="0"/>
              <a:t/>
            </a:r>
            <a:br>
              <a:rPr lang="en-GB" baseline="0" dirty="0" smtClean="0"/>
            </a:br>
            <a:r>
              <a:rPr lang="en-GB" baseline="0" dirty="0" smtClean="0"/>
              <a:t>Also give students the links for a film version of the play, in 8 segments and ask them to start watching them, 2 x per week.</a:t>
            </a:r>
            <a:br>
              <a:rPr lang="en-GB" baseline="0" dirty="0" smtClean="0"/>
            </a:br>
            <a:r>
              <a:rPr lang="es-ES_tradnl" sz="1200" kern="1200" dirty="0" err="1" smtClean="0">
                <a:solidFill>
                  <a:schemeClr val="tx1"/>
                </a:solidFill>
                <a:effectLst/>
                <a:latin typeface="+mn-lt"/>
                <a:ea typeface="+mn-ea"/>
                <a:cs typeface="+mn-cs"/>
              </a:rPr>
              <a:t>Version</a:t>
            </a:r>
            <a:r>
              <a:rPr lang="es-ES_tradnl" sz="1200" kern="1200" dirty="0" smtClean="0">
                <a:solidFill>
                  <a:schemeClr val="tx1"/>
                </a:solidFill>
                <a:effectLst/>
                <a:latin typeface="+mn-lt"/>
                <a:ea typeface="+mn-ea"/>
                <a:cs typeface="+mn-cs"/>
              </a:rPr>
              <a:t> of Bodas de Sangre in </a:t>
            </a:r>
            <a:r>
              <a:rPr lang="es-ES_tradnl" sz="1200" kern="1200" dirty="0" err="1" smtClean="0">
                <a:solidFill>
                  <a:schemeClr val="tx1"/>
                </a:solidFill>
                <a:effectLst/>
                <a:latin typeface="+mn-lt"/>
                <a:ea typeface="+mn-ea"/>
                <a:cs typeface="+mn-cs"/>
              </a:rPr>
              <a:t>parts</a:t>
            </a:r>
            <a:r>
              <a:rPr lang="es-ES_tradnl" sz="1200" kern="1200" dirty="0" smtClean="0">
                <a:solidFill>
                  <a:schemeClr val="tx1"/>
                </a:solidFill>
                <a:effectLst/>
                <a:latin typeface="+mn-lt"/>
                <a:ea typeface="+mn-ea"/>
                <a:cs typeface="+mn-cs"/>
              </a:rPr>
              <a:t>: la dirección de José Luis Gómez</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Part 1</a:t>
            </a:r>
            <a:br>
              <a:rPr lang="fr-FR" sz="1200" kern="1200" dirty="0" smtClean="0">
                <a:solidFill>
                  <a:schemeClr val="tx1"/>
                </a:solidFill>
                <a:effectLst/>
                <a:latin typeface="+mn-lt"/>
                <a:ea typeface="+mn-ea"/>
                <a:cs typeface="+mn-cs"/>
              </a:rPr>
            </a:br>
            <a:r>
              <a:rPr lang="fr-FR" sz="1200" u="sng" kern="1200" dirty="0" smtClean="0">
                <a:solidFill>
                  <a:schemeClr val="tx1"/>
                </a:solidFill>
                <a:effectLst/>
                <a:latin typeface="+mn-lt"/>
                <a:ea typeface="+mn-ea"/>
                <a:cs typeface="+mn-cs"/>
                <a:hlinkClick r:id="rId3"/>
              </a:rPr>
              <a:t>http://www.youtube.com/watch?v=Wmyg1yTXpDU&amp;feature=related</a:t>
            </a:r>
            <a:r>
              <a:rPr lang="en-GB" sz="1200"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
            </a:r>
            <a:br>
              <a:rPr lang="fr-FR" sz="1200" kern="1200" dirty="0" smtClean="0">
                <a:solidFill>
                  <a:schemeClr val="tx1"/>
                </a:solidFill>
                <a:effectLst/>
                <a:latin typeface="+mn-lt"/>
                <a:ea typeface="+mn-ea"/>
                <a:cs typeface="+mn-cs"/>
              </a:rPr>
            </a:br>
            <a:r>
              <a:rPr lang="fr-FR" sz="1200" kern="1200" dirty="0" smtClean="0">
                <a:solidFill>
                  <a:schemeClr val="tx1"/>
                </a:solidFill>
                <a:effectLst/>
                <a:latin typeface="+mn-lt"/>
                <a:ea typeface="+mn-ea"/>
                <a:cs typeface="+mn-cs"/>
              </a:rPr>
              <a:t/>
            </a:r>
            <a:br>
              <a:rPr lang="fr-FR" sz="1200" kern="1200" dirty="0" smtClean="0">
                <a:solidFill>
                  <a:schemeClr val="tx1"/>
                </a:solidFill>
                <a:effectLst/>
                <a:latin typeface="+mn-lt"/>
                <a:ea typeface="+mn-ea"/>
                <a:cs typeface="+mn-cs"/>
              </a:rPr>
            </a:br>
            <a:r>
              <a:rPr lang="fr-FR" sz="1200" kern="1200" dirty="0" smtClean="0">
                <a:solidFill>
                  <a:schemeClr val="tx1"/>
                </a:solidFill>
                <a:effectLst/>
                <a:latin typeface="+mn-lt"/>
                <a:ea typeface="+mn-ea"/>
                <a:cs typeface="+mn-cs"/>
              </a:rPr>
              <a:t>Part 2</a:t>
            </a:r>
            <a:br>
              <a:rPr lang="fr-FR" sz="1200" kern="1200" dirty="0" smtClean="0">
                <a:solidFill>
                  <a:schemeClr val="tx1"/>
                </a:solidFill>
                <a:effectLst/>
                <a:latin typeface="+mn-lt"/>
                <a:ea typeface="+mn-ea"/>
                <a:cs typeface="+mn-cs"/>
              </a:rPr>
            </a:br>
            <a:r>
              <a:rPr lang="fr-FR" sz="1200" u="sng" kern="1200" dirty="0" smtClean="0">
                <a:solidFill>
                  <a:schemeClr val="tx1"/>
                </a:solidFill>
                <a:effectLst/>
                <a:latin typeface="+mn-lt"/>
                <a:ea typeface="+mn-ea"/>
                <a:cs typeface="+mn-cs"/>
                <a:hlinkClick r:id="rId4"/>
              </a:rPr>
              <a:t>http://www.youtube.com/watch?v=__LW8LjZKSE&amp;feature=relmfu</a:t>
            </a:r>
            <a:r>
              <a:rPr lang="en-GB" sz="1200"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
            </a:r>
            <a:br>
              <a:rPr lang="fr-FR" sz="1200" kern="1200" dirty="0" smtClean="0">
                <a:solidFill>
                  <a:schemeClr val="tx1"/>
                </a:solidFill>
                <a:effectLst/>
                <a:latin typeface="+mn-lt"/>
                <a:ea typeface="+mn-ea"/>
                <a:cs typeface="+mn-cs"/>
              </a:rPr>
            </a:br>
            <a:r>
              <a:rPr lang="fr-FR" sz="1200" kern="1200" dirty="0" smtClean="0">
                <a:solidFill>
                  <a:schemeClr val="tx1"/>
                </a:solidFill>
                <a:effectLst/>
                <a:latin typeface="+mn-lt"/>
                <a:ea typeface="+mn-ea"/>
                <a:cs typeface="+mn-cs"/>
              </a:rPr>
              <a:t/>
            </a:r>
            <a:br>
              <a:rPr lang="fr-FR" sz="1200" kern="1200" dirty="0" smtClean="0">
                <a:solidFill>
                  <a:schemeClr val="tx1"/>
                </a:solidFill>
                <a:effectLst/>
                <a:latin typeface="+mn-lt"/>
                <a:ea typeface="+mn-ea"/>
                <a:cs typeface="+mn-cs"/>
              </a:rPr>
            </a:br>
            <a:r>
              <a:rPr lang="fr-FR" sz="1200" kern="1200" dirty="0" smtClean="0">
                <a:solidFill>
                  <a:schemeClr val="tx1"/>
                </a:solidFill>
                <a:effectLst/>
                <a:latin typeface="+mn-lt"/>
                <a:ea typeface="+mn-ea"/>
                <a:cs typeface="+mn-cs"/>
              </a:rPr>
              <a:t>Part 3</a:t>
            </a:r>
            <a:br>
              <a:rPr lang="fr-FR" sz="1200" kern="1200" dirty="0" smtClean="0">
                <a:solidFill>
                  <a:schemeClr val="tx1"/>
                </a:solidFill>
                <a:effectLst/>
                <a:latin typeface="+mn-lt"/>
                <a:ea typeface="+mn-ea"/>
                <a:cs typeface="+mn-cs"/>
              </a:rPr>
            </a:br>
            <a:r>
              <a:rPr lang="fr-FR" sz="1200" u="sng" kern="1200" dirty="0" smtClean="0">
                <a:solidFill>
                  <a:schemeClr val="tx1"/>
                </a:solidFill>
                <a:effectLst/>
                <a:latin typeface="+mn-lt"/>
                <a:ea typeface="+mn-ea"/>
                <a:cs typeface="+mn-cs"/>
                <a:hlinkClick r:id="rId5"/>
              </a:rPr>
              <a:t>http://www.youtube.com/watch?v=iE0cW6rQWSY&amp;feature=relmfu</a:t>
            </a:r>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Part 4</a:t>
            </a:r>
            <a:br>
              <a:rPr lang="fr-FR" sz="1200" kern="1200" dirty="0" smtClean="0">
                <a:solidFill>
                  <a:schemeClr val="tx1"/>
                </a:solidFill>
                <a:effectLst/>
                <a:latin typeface="+mn-lt"/>
                <a:ea typeface="+mn-ea"/>
                <a:cs typeface="+mn-cs"/>
              </a:rPr>
            </a:br>
            <a:r>
              <a:rPr lang="fr-FR" sz="1200" u="sng" kern="1200" dirty="0" smtClean="0">
                <a:solidFill>
                  <a:schemeClr val="tx1"/>
                </a:solidFill>
                <a:effectLst/>
                <a:latin typeface="+mn-lt"/>
                <a:ea typeface="+mn-ea"/>
                <a:cs typeface="+mn-cs"/>
                <a:hlinkClick r:id="rId6"/>
              </a:rPr>
              <a:t>http://www.youtube.com/watch?v=qaTBtO-Vs7o&amp;feature=relmfu</a:t>
            </a:r>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Part 5</a:t>
            </a:r>
            <a:br>
              <a:rPr lang="fr-FR" sz="1200" kern="1200" dirty="0" smtClean="0">
                <a:solidFill>
                  <a:schemeClr val="tx1"/>
                </a:solidFill>
                <a:effectLst/>
                <a:latin typeface="+mn-lt"/>
                <a:ea typeface="+mn-ea"/>
                <a:cs typeface="+mn-cs"/>
              </a:rPr>
            </a:br>
            <a:r>
              <a:rPr lang="fr-FR" sz="1200" u="sng" kern="1200" dirty="0" smtClean="0">
                <a:solidFill>
                  <a:schemeClr val="tx1"/>
                </a:solidFill>
                <a:effectLst/>
                <a:latin typeface="+mn-lt"/>
                <a:ea typeface="+mn-ea"/>
                <a:cs typeface="+mn-cs"/>
                <a:hlinkClick r:id="rId7"/>
              </a:rPr>
              <a:t>http://www.youtube.com/watch?v=vK49WK1tB_8&amp;feature=relmfu</a:t>
            </a:r>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Part 6</a:t>
            </a:r>
            <a:br>
              <a:rPr lang="fr-FR" sz="1200" kern="1200" dirty="0" smtClean="0">
                <a:solidFill>
                  <a:schemeClr val="tx1"/>
                </a:solidFill>
                <a:effectLst/>
                <a:latin typeface="+mn-lt"/>
                <a:ea typeface="+mn-ea"/>
                <a:cs typeface="+mn-cs"/>
              </a:rPr>
            </a:br>
            <a:r>
              <a:rPr lang="fr-FR" sz="1200" u="sng" kern="1200" dirty="0" smtClean="0">
                <a:solidFill>
                  <a:schemeClr val="tx1"/>
                </a:solidFill>
                <a:effectLst/>
                <a:latin typeface="+mn-lt"/>
                <a:ea typeface="+mn-ea"/>
                <a:cs typeface="+mn-cs"/>
                <a:hlinkClick r:id="rId8"/>
              </a:rPr>
              <a:t>http://www.youtube.com/watch?v=QgutKjlVT1M&amp;feature=relmfu</a:t>
            </a:r>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Part 7</a:t>
            </a:r>
            <a:br>
              <a:rPr lang="fr-FR" sz="1200" kern="1200" dirty="0" smtClean="0">
                <a:solidFill>
                  <a:schemeClr val="tx1"/>
                </a:solidFill>
                <a:effectLst/>
                <a:latin typeface="+mn-lt"/>
                <a:ea typeface="+mn-ea"/>
                <a:cs typeface="+mn-cs"/>
              </a:rPr>
            </a:br>
            <a:r>
              <a:rPr lang="fr-FR" sz="1200" u="sng" kern="1200" dirty="0" smtClean="0">
                <a:solidFill>
                  <a:schemeClr val="tx1"/>
                </a:solidFill>
                <a:effectLst/>
                <a:latin typeface="+mn-lt"/>
                <a:ea typeface="+mn-ea"/>
                <a:cs typeface="+mn-cs"/>
                <a:hlinkClick r:id="rId9"/>
              </a:rPr>
              <a:t>http://www.youtube.com/watch?v=vrPSesFNwl8&amp;feature=relmfu</a:t>
            </a:r>
            <a:r>
              <a:rPr lang="fr-FR" sz="1200" kern="1200" dirty="0" smtClean="0">
                <a:solidFill>
                  <a:schemeClr val="tx1"/>
                </a:solidFill>
                <a:effectLst/>
                <a:latin typeface="+mn-lt"/>
                <a:ea typeface="+mn-ea"/>
                <a:cs typeface="+mn-cs"/>
              </a:rPr>
              <a:t> </a:t>
            </a:r>
          </a:p>
          <a:p>
            <a:r>
              <a:rPr lang="fr-FR" sz="1200" kern="1200" smtClean="0">
                <a:solidFill>
                  <a:schemeClr val="tx1"/>
                </a:solidFill>
                <a:effectLst/>
                <a:latin typeface="+mn-lt"/>
                <a:ea typeface="+mn-ea"/>
                <a:cs typeface="+mn-cs"/>
              </a:rPr>
              <a:t>Part 8</a:t>
            </a:r>
            <a:br>
              <a:rPr lang="fr-FR" sz="1200" kern="1200" smtClean="0">
                <a:solidFill>
                  <a:schemeClr val="tx1"/>
                </a:solidFill>
                <a:effectLst/>
                <a:latin typeface="+mn-lt"/>
                <a:ea typeface="+mn-ea"/>
                <a:cs typeface="+mn-cs"/>
              </a:rPr>
            </a:br>
            <a:r>
              <a:rPr lang="fr-FR" sz="1200" u="sng" kern="1200" smtClean="0">
                <a:solidFill>
                  <a:schemeClr val="tx1"/>
                </a:solidFill>
                <a:effectLst/>
                <a:latin typeface="+mn-lt"/>
                <a:ea typeface="+mn-ea"/>
                <a:cs typeface="+mn-cs"/>
                <a:hlinkClick r:id="rId10"/>
              </a:rPr>
              <a:t>http://www.youtube.com/watch?v=AonuYo_c_K8&amp;feature=relmfu</a:t>
            </a:r>
            <a:endParaRPr lang="fr-FR" dirty="0"/>
          </a:p>
        </p:txBody>
      </p:sp>
      <p:sp>
        <p:nvSpPr>
          <p:cNvPr id="4" name="Slide Number Placeholder 3"/>
          <p:cNvSpPr>
            <a:spLocks noGrp="1"/>
          </p:cNvSpPr>
          <p:nvPr>
            <p:ph type="sldNum" sz="quarter" idx="10"/>
          </p:nvPr>
        </p:nvSpPr>
        <p:spPr/>
        <p:txBody>
          <a:bodyPr/>
          <a:lstStyle/>
          <a:p>
            <a:fld id="{20F3A133-8839-4867-ABCD-877A21114E38}" type="slidenum">
              <a:rPr lang="fr-FR" smtClean="0"/>
              <a:t>9</a:t>
            </a:fld>
            <a:endParaRPr lang="fr-FR"/>
          </a:p>
        </p:txBody>
      </p:sp>
    </p:spTree>
    <p:extLst>
      <p:ext uri="{BB962C8B-B14F-4D97-AF65-F5344CB8AC3E}">
        <p14:creationId xmlns:p14="http://schemas.microsoft.com/office/powerpoint/2010/main" val="28321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5CAAAC73-10C3-4055-9573-5903C40CDD5D}" type="datetimeFigureOut">
              <a:rPr lang="fr-FR" smtClean="0"/>
              <a:t>26/08/2012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B311B74-C716-4F7D-AE55-5C4BC89DFB7D}" type="slidenum">
              <a:rPr lang="fr-FR" smtClean="0"/>
              <a:t>‹#›</a:t>
            </a:fld>
            <a:endParaRPr lang="fr-FR"/>
          </a:p>
        </p:txBody>
      </p:sp>
    </p:spTree>
    <p:extLst>
      <p:ext uri="{BB962C8B-B14F-4D97-AF65-F5344CB8AC3E}">
        <p14:creationId xmlns:p14="http://schemas.microsoft.com/office/powerpoint/2010/main" val="1665845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CAAAC73-10C3-4055-9573-5903C40CDD5D}" type="datetimeFigureOut">
              <a:rPr lang="fr-FR" smtClean="0"/>
              <a:t>26/08/2012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B311B74-C716-4F7D-AE55-5C4BC89DFB7D}" type="slidenum">
              <a:rPr lang="fr-FR" smtClean="0"/>
              <a:t>‹#›</a:t>
            </a:fld>
            <a:endParaRPr lang="fr-FR"/>
          </a:p>
        </p:txBody>
      </p:sp>
    </p:spTree>
    <p:extLst>
      <p:ext uri="{BB962C8B-B14F-4D97-AF65-F5344CB8AC3E}">
        <p14:creationId xmlns:p14="http://schemas.microsoft.com/office/powerpoint/2010/main" val="2103012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CAAAC73-10C3-4055-9573-5903C40CDD5D}" type="datetimeFigureOut">
              <a:rPr lang="fr-FR" smtClean="0"/>
              <a:t>26/08/2012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B311B74-C716-4F7D-AE55-5C4BC89DFB7D}" type="slidenum">
              <a:rPr lang="fr-FR" smtClean="0"/>
              <a:t>‹#›</a:t>
            </a:fld>
            <a:endParaRPr lang="fr-FR"/>
          </a:p>
        </p:txBody>
      </p:sp>
    </p:spTree>
    <p:extLst>
      <p:ext uri="{BB962C8B-B14F-4D97-AF65-F5344CB8AC3E}">
        <p14:creationId xmlns:p14="http://schemas.microsoft.com/office/powerpoint/2010/main" val="148563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CAAAC73-10C3-4055-9573-5903C40CDD5D}" type="datetimeFigureOut">
              <a:rPr lang="fr-FR" smtClean="0"/>
              <a:t>26/08/2012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B311B74-C716-4F7D-AE55-5C4BC89DFB7D}" type="slidenum">
              <a:rPr lang="fr-FR" smtClean="0"/>
              <a:t>‹#›</a:t>
            </a:fld>
            <a:endParaRPr lang="fr-FR"/>
          </a:p>
        </p:txBody>
      </p:sp>
    </p:spTree>
    <p:extLst>
      <p:ext uri="{BB962C8B-B14F-4D97-AF65-F5344CB8AC3E}">
        <p14:creationId xmlns:p14="http://schemas.microsoft.com/office/powerpoint/2010/main" val="3108900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AAAC73-10C3-4055-9573-5903C40CDD5D}" type="datetimeFigureOut">
              <a:rPr lang="fr-FR" smtClean="0"/>
              <a:t>26/08/2012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B311B74-C716-4F7D-AE55-5C4BC89DFB7D}" type="slidenum">
              <a:rPr lang="fr-FR" smtClean="0"/>
              <a:t>‹#›</a:t>
            </a:fld>
            <a:endParaRPr lang="fr-FR"/>
          </a:p>
        </p:txBody>
      </p:sp>
    </p:spTree>
    <p:extLst>
      <p:ext uri="{BB962C8B-B14F-4D97-AF65-F5344CB8AC3E}">
        <p14:creationId xmlns:p14="http://schemas.microsoft.com/office/powerpoint/2010/main" val="2196289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5CAAAC73-10C3-4055-9573-5903C40CDD5D}" type="datetimeFigureOut">
              <a:rPr lang="fr-FR" smtClean="0"/>
              <a:t>26/08/2012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B311B74-C716-4F7D-AE55-5C4BC89DFB7D}" type="slidenum">
              <a:rPr lang="fr-FR" smtClean="0"/>
              <a:t>‹#›</a:t>
            </a:fld>
            <a:endParaRPr lang="fr-FR"/>
          </a:p>
        </p:txBody>
      </p:sp>
    </p:spTree>
    <p:extLst>
      <p:ext uri="{BB962C8B-B14F-4D97-AF65-F5344CB8AC3E}">
        <p14:creationId xmlns:p14="http://schemas.microsoft.com/office/powerpoint/2010/main" val="2384609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5CAAAC73-10C3-4055-9573-5903C40CDD5D}" type="datetimeFigureOut">
              <a:rPr lang="fr-FR" smtClean="0"/>
              <a:t>26/08/2012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B311B74-C716-4F7D-AE55-5C4BC89DFB7D}" type="slidenum">
              <a:rPr lang="fr-FR" smtClean="0"/>
              <a:t>‹#›</a:t>
            </a:fld>
            <a:endParaRPr lang="fr-FR"/>
          </a:p>
        </p:txBody>
      </p:sp>
    </p:spTree>
    <p:extLst>
      <p:ext uri="{BB962C8B-B14F-4D97-AF65-F5344CB8AC3E}">
        <p14:creationId xmlns:p14="http://schemas.microsoft.com/office/powerpoint/2010/main" val="2355951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5CAAAC73-10C3-4055-9573-5903C40CDD5D}" type="datetimeFigureOut">
              <a:rPr lang="fr-FR" smtClean="0"/>
              <a:t>26/08/2012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B311B74-C716-4F7D-AE55-5C4BC89DFB7D}" type="slidenum">
              <a:rPr lang="fr-FR" smtClean="0"/>
              <a:t>‹#›</a:t>
            </a:fld>
            <a:endParaRPr lang="fr-FR"/>
          </a:p>
        </p:txBody>
      </p:sp>
    </p:spTree>
    <p:extLst>
      <p:ext uri="{BB962C8B-B14F-4D97-AF65-F5344CB8AC3E}">
        <p14:creationId xmlns:p14="http://schemas.microsoft.com/office/powerpoint/2010/main" val="344125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AAC73-10C3-4055-9573-5903C40CDD5D}" type="datetimeFigureOut">
              <a:rPr lang="fr-FR" smtClean="0"/>
              <a:t>26/08/2012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B311B74-C716-4F7D-AE55-5C4BC89DFB7D}" type="slidenum">
              <a:rPr lang="fr-FR" smtClean="0"/>
              <a:t>‹#›</a:t>
            </a:fld>
            <a:endParaRPr lang="fr-FR"/>
          </a:p>
        </p:txBody>
      </p:sp>
    </p:spTree>
    <p:extLst>
      <p:ext uri="{BB962C8B-B14F-4D97-AF65-F5344CB8AC3E}">
        <p14:creationId xmlns:p14="http://schemas.microsoft.com/office/powerpoint/2010/main" val="7765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AAC73-10C3-4055-9573-5903C40CDD5D}" type="datetimeFigureOut">
              <a:rPr lang="fr-FR" smtClean="0"/>
              <a:t>26/08/2012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B311B74-C716-4F7D-AE55-5C4BC89DFB7D}" type="slidenum">
              <a:rPr lang="fr-FR" smtClean="0"/>
              <a:t>‹#›</a:t>
            </a:fld>
            <a:endParaRPr lang="fr-FR"/>
          </a:p>
        </p:txBody>
      </p:sp>
    </p:spTree>
    <p:extLst>
      <p:ext uri="{BB962C8B-B14F-4D97-AF65-F5344CB8AC3E}">
        <p14:creationId xmlns:p14="http://schemas.microsoft.com/office/powerpoint/2010/main" val="1788039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AAC73-10C3-4055-9573-5903C40CDD5D}" type="datetimeFigureOut">
              <a:rPr lang="fr-FR" smtClean="0"/>
              <a:t>26/08/2012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B311B74-C716-4F7D-AE55-5C4BC89DFB7D}" type="slidenum">
              <a:rPr lang="fr-FR" smtClean="0"/>
              <a:t>‹#›</a:t>
            </a:fld>
            <a:endParaRPr lang="fr-FR"/>
          </a:p>
        </p:txBody>
      </p:sp>
    </p:spTree>
    <p:extLst>
      <p:ext uri="{BB962C8B-B14F-4D97-AF65-F5344CB8AC3E}">
        <p14:creationId xmlns:p14="http://schemas.microsoft.com/office/powerpoint/2010/main" val="1764499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AAC73-10C3-4055-9573-5903C40CDD5D}" type="datetimeFigureOut">
              <a:rPr lang="fr-FR" smtClean="0"/>
              <a:t>26/08/2012</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11B74-C716-4F7D-AE55-5C4BC89DFB7D}" type="slidenum">
              <a:rPr lang="fr-FR" smtClean="0"/>
              <a:t>‹#›</a:t>
            </a:fld>
            <a:endParaRPr lang="fr-FR"/>
          </a:p>
        </p:txBody>
      </p:sp>
    </p:spTree>
    <p:extLst>
      <p:ext uri="{BB962C8B-B14F-4D97-AF65-F5344CB8AC3E}">
        <p14:creationId xmlns:p14="http://schemas.microsoft.com/office/powerpoint/2010/main" val="1680620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Bodas</a:t>
            </a:r>
            <a:r>
              <a:rPr lang="en-GB" dirty="0" smtClean="0"/>
              <a:t> de Sangre</a:t>
            </a:r>
            <a:endParaRPr lang="fr-FR" dirty="0"/>
          </a:p>
        </p:txBody>
      </p:sp>
      <p:sp>
        <p:nvSpPr>
          <p:cNvPr id="3" name="Subtitle 2"/>
          <p:cNvSpPr>
            <a:spLocks noGrp="1"/>
          </p:cNvSpPr>
          <p:nvPr>
            <p:ph type="subTitle" idx="1"/>
          </p:nvPr>
        </p:nvSpPr>
        <p:spPr/>
        <p:txBody>
          <a:bodyPr/>
          <a:lstStyle/>
          <a:p>
            <a:r>
              <a:rPr lang="en-GB" dirty="0" smtClean="0"/>
              <a:t>Federico </a:t>
            </a:r>
            <a:r>
              <a:rPr lang="en-GB" dirty="0" err="1" smtClean="0"/>
              <a:t>García</a:t>
            </a:r>
            <a:r>
              <a:rPr lang="en-GB" dirty="0" smtClean="0"/>
              <a:t> Lorca</a:t>
            </a:r>
            <a:endParaRPr lang="fr-FR"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784" y="1628800"/>
            <a:ext cx="4248150" cy="43434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TextBox 4"/>
          <p:cNvSpPr txBox="1"/>
          <p:nvPr/>
        </p:nvSpPr>
        <p:spPr>
          <a:xfrm>
            <a:off x="179512" y="188640"/>
            <a:ext cx="8352928" cy="646331"/>
          </a:xfrm>
          <a:prstGeom prst="rect">
            <a:avLst/>
          </a:prstGeom>
          <a:noFill/>
        </p:spPr>
        <p:txBody>
          <a:bodyPr wrap="square" rtlCol="0">
            <a:spAutoFit/>
          </a:bodyPr>
          <a:lstStyle/>
          <a:p>
            <a:r>
              <a:rPr lang="en-GB" sz="3600" dirty="0" err="1" smtClean="0">
                <a:latin typeface="Copperplate Gothic Bold" pitchFamily="34" charset="0"/>
              </a:rPr>
              <a:t>Bodas</a:t>
            </a:r>
            <a:r>
              <a:rPr lang="en-GB" sz="3600" dirty="0" smtClean="0">
                <a:latin typeface="Copperplate Gothic Bold" pitchFamily="34" charset="0"/>
              </a:rPr>
              <a:t> de </a:t>
            </a:r>
            <a:r>
              <a:rPr lang="en-GB" sz="3600" dirty="0" err="1" smtClean="0">
                <a:latin typeface="Copperplate Gothic Bold" pitchFamily="34" charset="0"/>
              </a:rPr>
              <a:t>sangre</a:t>
            </a:r>
            <a:endParaRPr lang="fr-FR" sz="3600" dirty="0">
              <a:latin typeface="Copperplate Gothic Bold" pitchFamily="34" charset="0"/>
            </a:endParaRPr>
          </a:p>
        </p:txBody>
      </p:sp>
      <p:sp>
        <p:nvSpPr>
          <p:cNvPr id="6" name="TextBox 5"/>
          <p:cNvSpPr txBox="1"/>
          <p:nvPr/>
        </p:nvSpPr>
        <p:spPr>
          <a:xfrm>
            <a:off x="575395" y="6093296"/>
            <a:ext cx="8352928" cy="646331"/>
          </a:xfrm>
          <a:prstGeom prst="rect">
            <a:avLst/>
          </a:prstGeom>
          <a:noFill/>
        </p:spPr>
        <p:txBody>
          <a:bodyPr wrap="square" rtlCol="0">
            <a:spAutoFit/>
          </a:bodyPr>
          <a:lstStyle/>
          <a:p>
            <a:pPr algn="r"/>
            <a:r>
              <a:rPr lang="en-GB" sz="3600" dirty="0" err="1" smtClean="0">
                <a:latin typeface="Copperplate Gothic Bold" pitchFamily="34" charset="0"/>
              </a:rPr>
              <a:t>Lección</a:t>
            </a:r>
            <a:r>
              <a:rPr lang="en-GB" sz="3600" dirty="0" smtClean="0">
                <a:latin typeface="Copperplate Gothic Bold" pitchFamily="34" charset="0"/>
              </a:rPr>
              <a:t> 1</a:t>
            </a:r>
            <a:endParaRPr lang="fr-FR" sz="3600" dirty="0">
              <a:latin typeface="Copperplate Gothic Bold" pitchFamily="34" charset="0"/>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55428" y="188640"/>
            <a:ext cx="954024" cy="1207008"/>
          </a:xfrm>
          <a:prstGeom prst="rect">
            <a:avLst/>
          </a:prstGeom>
        </p:spPr>
      </p:pic>
    </p:spTree>
    <p:extLst>
      <p:ext uri="{BB962C8B-B14F-4D97-AF65-F5344CB8AC3E}">
        <p14:creationId xmlns:p14="http://schemas.microsoft.com/office/powerpoint/2010/main" val="3745612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568952" cy="3416320"/>
          </a:xfrm>
          <a:prstGeom prst="rect">
            <a:avLst/>
          </a:prstGeom>
          <a:noFill/>
        </p:spPr>
        <p:txBody>
          <a:bodyPr wrap="square" rtlCol="0">
            <a:spAutoFit/>
          </a:bodyPr>
          <a:lstStyle/>
          <a:p>
            <a:r>
              <a:rPr lang="en-GB" dirty="0" err="1" smtClean="0"/>
              <a:t>Bodas</a:t>
            </a:r>
            <a:r>
              <a:rPr lang="en-GB" dirty="0" smtClean="0"/>
              <a:t> de </a:t>
            </a:r>
            <a:r>
              <a:rPr lang="en-GB" dirty="0" err="1" smtClean="0"/>
              <a:t>sangre</a:t>
            </a:r>
            <a:r>
              <a:rPr lang="en-GB" dirty="0" smtClean="0"/>
              <a:t> </a:t>
            </a:r>
            <a:r>
              <a:rPr lang="en-GB" dirty="0" err="1" smtClean="0"/>
              <a:t>es</a:t>
            </a:r>
            <a:r>
              <a:rPr lang="en-GB" dirty="0" smtClean="0"/>
              <a:t> </a:t>
            </a:r>
            <a:r>
              <a:rPr lang="en-GB" dirty="0" err="1" smtClean="0"/>
              <a:t>una</a:t>
            </a:r>
            <a:r>
              <a:rPr lang="en-GB" dirty="0" smtClean="0"/>
              <a:t> </a:t>
            </a:r>
            <a:r>
              <a:rPr lang="en-GB" dirty="0" err="1" smtClean="0"/>
              <a:t>tragedia</a:t>
            </a:r>
            <a:r>
              <a:rPr lang="en-GB" dirty="0" smtClean="0"/>
              <a:t> en verso y en </a:t>
            </a:r>
            <a:r>
              <a:rPr lang="en-GB" dirty="0" err="1" smtClean="0"/>
              <a:t>prosa</a:t>
            </a:r>
            <a:r>
              <a:rPr lang="en-GB" dirty="0" smtClean="0"/>
              <a:t>, </a:t>
            </a:r>
            <a:r>
              <a:rPr lang="en-GB" dirty="0" err="1" smtClean="0"/>
              <a:t>escrita</a:t>
            </a:r>
            <a:r>
              <a:rPr lang="en-GB" dirty="0" smtClean="0"/>
              <a:t> en 1931 </a:t>
            </a:r>
            <a:r>
              <a:rPr lang="en-GB" dirty="0" err="1" smtClean="0"/>
              <a:t>por</a:t>
            </a:r>
            <a:r>
              <a:rPr lang="en-GB" dirty="0" smtClean="0"/>
              <a:t> Federico </a:t>
            </a:r>
            <a:r>
              <a:rPr lang="en-GB" dirty="0" err="1" smtClean="0"/>
              <a:t>García</a:t>
            </a:r>
            <a:r>
              <a:rPr lang="en-GB" dirty="0" smtClean="0"/>
              <a:t> Lorca. </a:t>
            </a:r>
            <a:r>
              <a:rPr lang="en-GB" dirty="0"/>
              <a:t> </a:t>
            </a:r>
            <a:r>
              <a:rPr lang="en-GB" dirty="0" smtClean="0"/>
              <a:t>El </a:t>
            </a:r>
            <a:r>
              <a:rPr lang="en-GB" dirty="0" err="1" smtClean="0"/>
              <a:t>mismo</a:t>
            </a:r>
            <a:r>
              <a:rPr lang="en-GB" dirty="0" smtClean="0"/>
              <a:t> </a:t>
            </a:r>
            <a:r>
              <a:rPr lang="en-GB" dirty="0" err="1" smtClean="0"/>
              <a:t>título</a:t>
            </a:r>
            <a:r>
              <a:rPr lang="en-GB" dirty="0" smtClean="0"/>
              <a:t> </a:t>
            </a:r>
            <a:r>
              <a:rPr lang="en-GB" dirty="0" err="1" smtClean="0"/>
              <a:t>anticipa</a:t>
            </a:r>
            <a:r>
              <a:rPr lang="en-GB" dirty="0" smtClean="0"/>
              <a:t> un </a:t>
            </a:r>
            <a:r>
              <a:rPr lang="en-GB" dirty="0" err="1" smtClean="0"/>
              <a:t>desenlace</a:t>
            </a:r>
            <a:r>
              <a:rPr lang="en-GB" dirty="0" smtClean="0"/>
              <a:t> </a:t>
            </a:r>
            <a:r>
              <a:rPr lang="en-GB" dirty="0" err="1" smtClean="0"/>
              <a:t>violento</a:t>
            </a:r>
            <a:r>
              <a:rPr lang="en-GB" dirty="0" smtClean="0"/>
              <a:t>.  El </a:t>
            </a:r>
            <a:r>
              <a:rPr lang="en-GB" dirty="0" err="1" smtClean="0"/>
              <a:t>núcleo</a:t>
            </a:r>
            <a:r>
              <a:rPr lang="en-GB" dirty="0" smtClean="0"/>
              <a:t> central de la </a:t>
            </a:r>
            <a:r>
              <a:rPr lang="en-GB" dirty="0" err="1" smtClean="0"/>
              <a:t>trama</a:t>
            </a:r>
            <a:r>
              <a:rPr lang="en-GB" dirty="0" smtClean="0"/>
              <a:t> </a:t>
            </a:r>
            <a:r>
              <a:rPr lang="en-GB" dirty="0" err="1" smtClean="0"/>
              <a:t>es</a:t>
            </a:r>
            <a:r>
              <a:rPr lang="en-GB" dirty="0" smtClean="0"/>
              <a:t> el </a:t>
            </a:r>
            <a:r>
              <a:rPr lang="en-GB" dirty="0" err="1" smtClean="0"/>
              <a:t>triángulo</a:t>
            </a:r>
            <a:r>
              <a:rPr lang="en-GB" dirty="0" smtClean="0"/>
              <a:t> amoroso de la </a:t>
            </a:r>
            <a:r>
              <a:rPr lang="en-GB" dirty="0" err="1" smtClean="0"/>
              <a:t>Novia</a:t>
            </a:r>
            <a:r>
              <a:rPr lang="en-GB" dirty="0" smtClean="0"/>
              <a:t>, Leonardo y el </a:t>
            </a:r>
            <a:r>
              <a:rPr lang="en-GB" dirty="0" err="1" smtClean="0"/>
              <a:t>Novio</a:t>
            </a:r>
            <a:r>
              <a:rPr lang="en-GB" dirty="0" smtClean="0"/>
              <a:t>. La </a:t>
            </a:r>
            <a:r>
              <a:rPr lang="en-GB" dirty="0" err="1" smtClean="0"/>
              <a:t>acción</a:t>
            </a:r>
            <a:r>
              <a:rPr lang="en-GB" dirty="0" smtClean="0"/>
              <a:t> </a:t>
            </a:r>
            <a:r>
              <a:rPr lang="en-GB" dirty="0" err="1" smtClean="0"/>
              <a:t>gira</a:t>
            </a:r>
            <a:r>
              <a:rPr lang="en-GB" dirty="0" smtClean="0"/>
              <a:t> en </a:t>
            </a:r>
            <a:r>
              <a:rPr lang="en-GB" dirty="0" err="1" smtClean="0"/>
              <a:t>torno</a:t>
            </a:r>
            <a:r>
              <a:rPr lang="en-GB" dirty="0" smtClean="0"/>
              <a:t> a los planes </a:t>
            </a:r>
            <a:r>
              <a:rPr lang="en-GB" dirty="0" err="1" smtClean="0"/>
              <a:t>para</a:t>
            </a:r>
            <a:r>
              <a:rPr lang="en-GB" dirty="0" smtClean="0"/>
              <a:t> la </a:t>
            </a:r>
            <a:r>
              <a:rPr lang="en-GB" dirty="0" err="1" smtClean="0"/>
              <a:t>boda</a:t>
            </a:r>
            <a:r>
              <a:rPr lang="en-GB" dirty="0" smtClean="0"/>
              <a:t> de la </a:t>
            </a:r>
            <a:r>
              <a:rPr lang="en-GB" dirty="0" err="1" smtClean="0"/>
              <a:t>Novia</a:t>
            </a:r>
            <a:r>
              <a:rPr lang="en-GB" dirty="0" smtClean="0"/>
              <a:t> y del </a:t>
            </a:r>
            <a:r>
              <a:rPr lang="en-GB" dirty="0" err="1" smtClean="0"/>
              <a:t>Novio</a:t>
            </a:r>
            <a:r>
              <a:rPr lang="en-GB" dirty="0" smtClean="0"/>
              <a:t>.  Sin embargo no </a:t>
            </a:r>
            <a:r>
              <a:rPr lang="en-GB" dirty="0" err="1" smtClean="0"/>
              <a:t>pueden</a:t>
            </a:r>
            <a:r>
              <a:rPr lang="en-GB" dirty="0" smtClean="0"/>
              <a:t> </a:t>
            </a:r>
            <a:r>
              <a:rPr lang="en-GB" dirty="0" err="1" smtClean="0"/>
              <a:t>olvidar</a:t>
            </a:r>
            <a:r>
              <a:rPr lang="en-GB" dirty="0" smtClean="0"/>
              <a:t> </a:t>
            </a:r>
            <a:r>
              <a:rPr lang="en-GB" dirty="0" err="1" smtClean="0"/>
              <a:t>su</a:t>
            </a:r>
            <a:r>
              <a:rPr lang="en-GB" dirty="0" smtClean="0"/>
              <a:t> </a:t>
            </a:r>
            <a:r>
              <a:rPr lang="en-GB" dirty="0" err="1" smtClean="0"/>
              <a:t>antiguo</a:t>
            </a:r>
            <a:r>
              <a:rPr lang="en-GB" dirty="0" smtClean="0"/>
              <a:t> </a:t>
            </a:r>
            <a:r>
              <a:rPr lang="en-GB" dirty="0" err="1" smtClean="0"/>
              <a:t>amor</a:t>
            </a:r>
            <a:r>
              <a:rPr lang="en-GB" dirty="0" smtClean="0"/>
              <a:t> </a:t>
            </a:r>
            <a:r>
              <a:rPr lang="en-GB" dirty="0" err="1" smtClean="0"/>
              <a:t>ni</a:t>
            </a:r>
            <a:r>
              <a:rPr lang="en-GB" dirty="0" smtClean="0"/>
              <a:t> la </a:t>
            </a:r>
            <a:r>
              <a:rPr lang="en-GB" dirty="0" err="1" smtClean="0"/>
              <a:t>Novia</a:t>
            </a:r>
            <a:r>
              <a:rPr lang="en-GB" dirty="0" smtClean="0"/>
              <a:t> </a:t>
            </a:r>
            <a:r>
              <a:rPr lang="en-GB" dirty="0" err="1" smtClean="0"/>
              <a:t>ni</a:t>
            </a:r>
            <a:r>
              <a:rPr lang="en-GB" dirty="0" smtClean="0"/>
              <a:t> Leonardo, a </a:t>
            </a:r>
            <a:r>
              <a:rPr lang="en-GB" dirty="0" err="1" smtClean="0"/>
              <a:t>pesar</a:t>
            </a:r>
            <a:r>
              <a:rPr lang="en-GB" dirty="0" smtClean="0"/>
              <a:t> de </a:t>
            </a:r>
            <a:r>
              <a:rPr lang="en-GB" dirty="0" err="1" smtClean="0"/>
              <a:t>que</a:t>
            </a:r>
            <a:r>
              <a:rPr lang="en-GB" dirty="0" smtClean="0"/>
              <a:t> </a:t>
            </a:r>
            <a:r>
              <a:rPr lang="en-GB" dirty="0" err="1" smtClean="0"/>
              <a:t>él</a:t>
            </a:r>
            <a:r>
              <a:rPr lang="en-GB" dirty="0" smtClean="0"/>
              <a:t> se </a:t>
            </a:r>
            <a:r>
              <a:rPr lang="en-GB" dirty="0" err="1" smtClean="0"/>
              <a:t>casó</a:t>
            </a:r>
            <a:r>
              <a:rPr lang="en-GB" dirty="0" smtClean="0"/>
              <a:t> </a:t>
            </a:r>
            <a:r>
              <a:rPr lang="en-GB" dirty="0" err="1" smtClean="0"/>
              <a:t>hace</a:t>
            </a:r>
            <a:r>
              <a:rPr lang="en-GB" dirty="0" smtClean="0"/>
              <a:t> </a:t>
            </a:r>
            <a:r>
              <a:rPr lang="en-GB" dirty="0" err="1" smtClean="0"/>
              <a:t>unos</a:t>
            </a:r>
            <a:r>
              <a:rPr lang="en-GB" dirty="0" smtClean="0"/>
              <a:t> </a:t>
            </a:r>
            <a:r>
              <a:rPr lang="en-GB" dirty="0" err="1" smtClean="0"/>
              <a:t>años</a:t>
            </a:r>
            <a:r>
              <a:rPr lang="en-GB" dirty="0" smtClean="0"/>
              <a:t> y </a:t>
            </a:r>
            <a:r>
              <a:rPr lang="en-GB" dirty="0" err="1" smtClean="0"/>
              <a:t>ya</a:t>
            </a:r>
            <a:r>
              <a:rPr lang="en-GB" dirty="0" smtClean="0"/>
              <a:t> </a:t>
            </a:r>
            <a:r>
              <a:rPr lang="en-GB" dirty="0" err="1" smtClean="0"/>
              <a:t>tiene</a:t>
            </a:r>
            <a:r>
              <a:rPr lang="en-GB" dirty="0" smtClean="0"/>
              <a:t> un </a:t>
            </a:r>
            <a:r>
              <a:rPr lang="en-GB" dirty="0" err="1" smtClean="0"/>
              <a:t>niño</a:t>
            </a:r>
            <a:r>
              <a:rPr lang="en-GB" dirty="0" smtClean="0"/>
              <a:t>.  La </a:t>
            </a:r>
            <a:r>
              <a:rPr lang="en-GB" dirty="0" err="1" smtClean="0"/>
              <a:t>Novia</a:t>
            </a:r>
            <a:r>
              <a:rPr lang="en-GB" dirty="0" smtClean="0"/>
              <a:t> se casa con el </a:t>
            </a:r>
            <a:r>
              <a:rPr lang="en-GB" dirty="0" err="1" smtClean="0"/>
              <a:t>Novio</a:t>
            </a:r>
            <a:r>
              <a:rPr lang="en-GB" dirty="0" smtClean="0"/>
              <a:t> con la </a:t>
            </a:r>
            <a:r>
              <a:rPr lang="en-GB" dirty="0" err="1" smtClean="0"/>
              <a:t>vana</a:t>
            </a:r>
            <a:r>
              <a:rPr lang="en-GB" dirty="0" smtClean="0"/>
              <a:t> </a:t>
            </a:r>
            <a:r>
              <a:rPr lang="en-GB" dirty="0" err="1" smtClean="0"/>
              <a:t>esperanza</a:t>
            </a:r>
            <a:r>
              <a:rPr lang="en-GB" dirty="0" smtClean="0"/>
              <a:t> de </a:t>
            </a:r>
            <a:r>
              <a:rPr lang="en-GB" dirty="0" err="1" smtClean="0"/>
              <a:t>protegerse</a:t>
            </a:r>
            <a:r>
              <a:rPr lang="en-GB" dirty="0" smtClean="0"/>
              <a:t> de la </a:t>
            </a:r>
            <a:r>
              <a:rPr lang="en-GB" dirty="0" err="1" smtClean="0"/>
              <a:t>pasión</a:t>
            </a:r>
            <a:r>
              <a:rPr lang="en-GB" dirty="0" smtClean="0"/>
              <a:t> </a:t>
            </a:r>
            <a:r>
              <a:rPr lang="en-GB" dirty="0" err="1" smtClean="0"/>
              <a:t>destructora</a:t>
            </a:r>
            <a:r>
              <a:rPr lang="en-GB" dirty="0" smtClean="0"/>
              <a:t> </a:t>
            </a:r>
            <a:r>
              <a:rPr lang="en-GB" dirty="0" err="1" smtClean="0"/>
              <a:t>que</a:t>
            </a:r>
            <a:r>
              <a:rPr lang="en-GB" dirty="0" smtClean="0"/>
              <a:t> </a:t>
            </a:r>
            <a:r>
              <a:rPr lang="en-GB" dirty="0" err="1" smtClean="0"/>
              <a:t>siente</a:t>
            </a:r>
            <a:r>
              <a:rPr lang="en-GB" dirty="0" smtClean="0"/>
              <a:t> </a:t>
            </a:r>
            <a:r>
              <a:rPr lang="en-GB" dirty="0" err="1" smtClean="0"/>
              <a:t>por</a:t>
            </a:r>
            <a:r>
              <a:rPr lang="en-GB" dirty="0" smtClean="0"/>
              <a:t> Leonardo, </a:t>
            </a:r>
            <a:r>
              <a:rPr lang="en-GB" dirty="0" err="1" smtClean="0"/>
              <a:t>pero</a:t>
            </a:r>
            <a:r>
              <a:rPr lang="en-GB" dirty="0" smtClean="0"/>
              <a:t> </a:t>
            </a:r>
            <a:r>
              <a:rPr lang="en-GB" dirty="0" err="1" smtClean="0"/>
              <a:t>poco</a:t>
            </a:r>
            <a:r>
              <a:rPr lang="en-GB" dirty="0" smtClean="0"/>
              <a:t> </a:t>
            </a:r>
            <a:r>
              <a:rPr lang="en-GB" dirty="0" err="1" smtClean="0"/>
              <a:t>después</a:t>
            </a:r>
            <a:r>
              <a:rPr lang="en-GB" dirty="0" smtClean="0"/>
              <a:t> de la </a:t>
            </a:r>
            <a:r>
              <a:rPr lang="en-GB" dirty="0" err="1" smtClean="0"/>
              <a:t>boda</a:t>
            </a:r>
            <a:r>
              <a:rPr lang="en-GB" dirty="0" smtClean="0"/>
              <a:t> los </a:t>
            </a:r>
            <a:r>
              <a:rPr lang="en-GB" dirty="0" err="1" smtClean="0"/>
              <a:t>amantes</a:t>
            </a:r>
            <a:r>
              <a:rPr lang="en-GB" dirty="0" smtClean="0"/>
              <a:t> se </a:t>
            </a:r>
            <a:r>
              <a:rPr lang="en-GB" dirty="0" err="1" smtClean="0"/>
              <a:t>entregan</a:t>
            </a:r>
            <a:r>
              <a:rPr lang="en-GB" dirty="0" smtClean="0"/>
              <a:t> a sus </a:t>
            </a:r>
            <a:r>
              <a:rPr lang="en-GB" dirty="0" err="1" smtClean="0"/>
              <a:t>sentimientos</a:t>
            </a:r>
            <a:r>
              <a:rPr lang="en-GB" dirty="0" smtClean="0"/>
              <a:t> y se </a:t>
            </a:r>
            <a:r>
              <a:rPr lang="en-GB" dirty="0" err="1" smtClean="0"/>
              <a:t>fugan</a:t>
            </a:r>
            <a:r>
              <a:rPr lang="en-GB" dirty="0" smtClean="0"/>
              <a:t>.  La </a:t>
            </a:r>
            <a:r>
              <a:rPr lang="en-GB" dirty="0" err="1" smtClean="0"/>
              <a:t>situación</a:t>
            </a:r>
            <a:r>
              <a:rPr lang="en-GB" dirty="0" smtClean="0"/>
              <a:t> </a:t>
            </a:r>
            <a:r>
              <a:rPr lang="en-GB" dirty="0" err="1" smtClean="0"/>
              <a:t>vuelve</a:t>
            </a:r>
            <a:r>
              <a:rPr lang="en-GB" dirty="0" smtClean="0"/>
              <a:t> a </a:t>
            </a:r>
            <a:r>
              <a:rPr lang="en-GB" dirty="0" err="1" smtClean="0"/>
              <a:t>despertar</a:t>
            </a:r>
            <a:r>
              <a:rPr lang="en-GB" dirty="0" smtClean="0"/>
              <a:t> la </a:t>
            </a:r>
            <a:r>
              <a:rPr lang="en-GB" dirty="0" err="1" smtClean="0"/>
              <a:t>amarga</a:t>
            </a:r>
            <a:r>
              <a:rPr lang="en-GB" dirty="0" smtClean="0"/>
              <a:t> </a:t>
            </a:r>
            <a:r>
              <a:rPr lang="en-GB" dirty="0" err="1" smtClean="0"/>
              <a:t>enemistad</a:t>
            </a:r>
            <a:r>
              <a:rPr lang="en-GB" dirty="0" smtClean="0"/>
              <a:t> familiar entre la Madre y el </a:t>
            </a:r>
            <a:r>
              <a:rPr lang="en-GB" dirty="0" err="1" smtClean="0"/>
              <a:t>Novio</a:t>
            </a:r>
            <a:r>
              <a:rPr lang="en-GB" dirty="0" smtClean="0"/>
              <a:t> y los Félix, y la </a:t>
            </a:r>
            <a:r>
              <a:rPr lang="en-GB" dirty="0" err="1" smtClean="0"/>
              <a:t>necesidad</a:t>
            </a:r>
            <a:r>
              <a:rPr lang="en-GB" dirty="0" smtClean="0"/>
              <a:t> de defender el </a:t>
            </a:r>
            <a:r>
              <a:rPr lang="en-GB" dirty="0" err="1" smtClean="0"/>
              <a:t>honor</a:t>
            </a:r>
            <a:r>
              <a:rPr lang="en-GB" dirty="0" smtClean="0"/>
              <a:t> de </a:t>
            </a:r>
            <a:r>
              <a:rPr lang="en-GB" dirty="0" err="1" smtClean="0"/>
              <a:t>su</a:t>
            </a:r>
            <a:r>
              <a:rPr lang="en-GB" dirty="0" smtClean="0"/>
              <a:t> </a:t>
            </a:r>
            <a:r>
              <a:rPr lang="en-GB" dirty="0" err="1" smtClean="0"/>
              <a:t>familia</a:t>
            </a:r>
            <a:r>
              <a:rPr lang="en-GB" dirty="0" smtClean="0"/>
              <a:t> le </a:t>
            </a:r>
            <a:r>
              <a:rPr lang="en-GB" dirty="0" err="1" smtClean="0"/>
              <a:t>empuja</a:t>
            </a:r>
            <a:r>
              <a:rPr lang="en-GB" dirty="0" smtClean="0"/>
              <a:t> al </a:t>
            </a:r>
            <a:r>
              <a:rPr lang="en-GB" dirty="0" err="1" smtClean="0"/>
              <a:t>Novio</a:t>
            </a:r>
            <a:r>
              <a:rPr lang="en-GB" dirty="0" smtClean="0"/>
              <a:t> a </a:t>
            </a:r>
            <a:r>
              <a:rPr lang="en-GB" dirty="0" err="1" smtClean="0"/>
              <a:t>perseguir</a:t>
            </a:r>
            <a:r>
              <a:rPr lang="en-GB" dirty="0" smtClean="0"/>
              <a:t> a los </a:t>
            </a:r>
            <a:r>
              <a:rPr lang="en-GB" dirty="0" err="1" smtClean="0"/>
              <a:t>amantes</a:t>
            </a:r>
            <a:r>
              <a:rPr lang="en-GB" dirty="0" smtClean="0"/>
              <a:t> con el </a:t>
            </a:r>
            <a:r>
              <a:rPr lang="en-GB" dirty="0" err="1" smtClean="0"/>
              <a:t>propósito</a:t>
            </a:r>
            <a:r>
              <a:rPr lang="en-GB" dirty="0" smtClean="0"/>
              <a:t> de </a:t>
            </a:r>
            <a:r>
              <a:rPr lang="en-GB" dirty="0" err="1" smtClean="0"/>
              <a:t>matar</a:t>
            </a:r>
            <a:r>
              <a:rPr lang="en-GB" dirty="0" smtClean="0"/>
              <a:t> a Leonardo.  El fin inevitable </a:t>
            </a:r>
            <a:r>
              <a:rPr lang="en-GB" dirty="0" err="1" smtClean="0"/>
              <a:t>es</a:t>
            </a:r>
            <a:r>
              <a:rPr lang="en-GB" dirty="0" smtClean="0"/>
              <a:t> </a:t>
            </a:r>
            <a:r>
              <a:rPr lang="en-GB" dirty="0" err="1" smtClean="0"/>
              <a:t>una</a:t>
            </a:r>
            <a:r>
              <a:rPr lang="en-GB" dirty="0" smtClean="0"/>
              <a:t> </a:t>
            </a:r>
            <a:r>
              <a:rPr lang="en-GB" dirty="0" err="1" smtClean="0"/>
              <a:t>muerte</a:t>
            </a:r>
            <a:r>
              <a:rPr lang="en-GB" dirty="0" smtClean="0"/>
              <a:t> </a:t>
            </a:r>
            <a:r>
              <a:rPr lang="en-GB" dirty="0" err="1" smtClean="0"/>
              <a:t>violenta</a:t>
            </a:r>
            <a:r>
              <a:rPr lang="en-GB" dirty="0" smtClean="0"/>
              <a:t> </a:t>
            </a:r>
            <a:r>
              <a:rPr lang="en-GB" dirty="0" err="1" smtClean="0"/>
              <a:t>que</a:t>
            </a:r>
            <a:r>
              <a:rPr lang="en-GB" dirty="0" smtClean="0"/>
              <a:t> les </a:t>
            </a:r>
            <a:r>
              <a:rPr lang="en-GB" dirty="0" err="1" smtClean="0"/>
              <a:t>priva</a:t>
            </a:r>
            <a:r>
              <a:rPr lang="en-GB" dirty="0" smtClean="0"/>
              <a:t> a dos </a:t>
            </a:r>
            <a:r>
              <a:rPr lang="en-GB" dirty="0" err="1" smtClean="0"/>
              <a:t>familias</a:t>
            </a:r>
            <a:r>
              <a:rPr lang="en-GB" dirty="0" smtClean="0"/>
              <a:t> de sus </a:t>
            </a:r>
            <a:r>
              <a:rPr lang="en-GB" dirty="0" err="1" smtClean="0"/>
              <a:t>jóvenes</a:t>
            </a:r>
            <a:r>
              <a:rPr lang="en-GB" dirty="0" smtClean="0"/>
              <a:t> y </a:t>
            </a:r>
            <a:r>
              <a:rPr lang="en-GB" dirty="0" err="1" smtClean="0"/>
              <a:t>subraya</a:t>
            </a:r>
            <a:r>
              <a:rPr lang="en-GB" dirty="0" smtClean="0"/>
              <a:t> la </a:t>
            </a:r>
            <a:r>
              <a:rPr lang="en-GB" dirty="0" err="1" smtClean="0"/>
              <a:t>eterna</a:t>
            </a:r>
            <a:r>
              <a:rPr lang="en-GB" dirty="0" smtClean="0"/>
              <a:t> </a:t>
            </a:r>
            <a:r>
              <a:rPr lang="en-GB" dirty="0" err="1" smtClean="0"/>
              <a:t>capacidad</a:t>
            </a:r>
            <a:r>
              <a:rPr lang="en-GB" dirty="0" smtClean="0"/>
              <a:t> </a:t>
            </a:r>
            <a:r>
              <a:rPr lang="en-GB" dirty="0" err="1" smtClean="0"/>
              <a:t>aniquiladora</a:t>
            </a:r>
            <a:r>
              <a:rPr lang="en-GB" dirty="0" smtClean="0"/>
              <a:t> de la </a:t>
            </a:r>
            <a:r>
              <a:rPr lang="en-GB" dirty="0" err="1" smtClean="0"/>
              <a:t>condición</a:t>
            </a:r>
            <a:r>
              <a:rPr lang="en-GB" dirty="0" smtClean="0"/>
              <a:t> </a:t>
            </a:r>
            <a:r>
              <a:rPr lang="en-GB" dirty="0" err="1" smtClean="0"/>
              <a:t>humana</a:t>
            </a:r>
            <a:r>
              <a:rPr lang="en-GB" dirty="0" smtClean="0"/>
              <a:t>. </a:t>
            </a:r>
            <a:endParaRPr lang="fr-FR" dirty="0"/>
          </a:p>
        </p:txBody>
      </p:sp>
    </p:spTree>
    <p:extLst>
      <p:ext uri="{BB962C8B-B14F-4D97-AF65-F5344CB8AC3E}">
        <p14:creationId xmlns:p14="http://schemas.microsoft.com/office/powerpoint/2010/main" val="3910267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49099194"/>
              </p:ext>
            </p:extLst>
          </p:nvPr>
        </p:nvGraphicFramePr>
        <p:xfrm>
          <a:off x="0" y="0"/>
          <a:ext cx="4572000" cy="6857996"/>
        </p:xfrm>
        <a:graphic>
          <a:graphicData uri="http://schemas.openxmlformats.org/drawingml/2006/table">
            <a:tbl>
              <a:tblPr firstRow="1" bandRow="1">
                <a:tableStyleId>{5940675A-B579-460E-94D1-54222C63F5DA}</a:tableStyleId>
              </a:tblPr>
              <a:tblGrid>
                <a:gridCol w="2286000"/>
                <a:gridCol w="2286000"/>
              </a:tblGrid>
              <a:tr h="729574">
                <a:tc>
                  <a:txBody>
                    <a:bodyPr/>
                    <a:lstStyle/>
                    <a:p>
                      <a:pPr algn="ctr"/>
                      <a:r>
                        <a:rPr lang="en-GB" sz="2400" b="1" dirty="0" smtClean="0"/>
                        <a:t>la </a:t>
                      </a:r>
                      <a:r>
                        <a:rPr lang="en-GB" sz="2400" b="1" dirty="0" err="1" smtClean="0"/>
                        <a:t>familia</a:t>
                      </a:r>
                      <a:endParaRPr lang="fr-FR" sz="2400" b="1" dirty="0"/>
                    </a:p>
                  </a:txBody>
                  <a:tcPr anchor="ctr">
                    <a:lnL w="57150" cap="flat" cmpd="sng" algn="ctr">
                      <a:solidFill>
                        <a:srgbClr val="0070C0"/>
                      </a:solidFill>
                      <a:prstDash val="solid"/>
                      <a:round/>
                      <a:headEnd type="none" w="med" len="med"/>
                      <a:tailEnd type="none" w="med" len="med"/>
                    </a:lnL>
                    <a:lnT w="57150" cap="flat" cmpd="sng" algn="ctr">
                      <a:solidFill>
                        <a:srgbClr val="0070C0"/>
                      </a:solidFill>
                      <a:prstDash val="solid"/>
                      <a:round/>
                      <a:headEnd type="none" w="med" len="med"/>
                      <a:tailEnd type="none" w="med" len="med"/>
                    </a:lnT>
                  </a:tcPr>
                </a:tc>
                <a:tc>
                  <a:txBody>
                    <a:bodyPr/>
                    <a:lstStyle/>
                    <a:p>
                      <a:pPr algn="ctr"/>
                      <a:r>
                        <a:rPr lang="en-GB" sz="2400" b="1" dirty="0" smtClean="0"/>
                        <a:t>el </a:t>
                      </a:r>
                      <a:r>
                        <a:rPr lang="en-GB" sz="2400" b="1" dirty="0" err="1" smtClean="0"/>
                        <a:t>destino</a:t>
                      </a:r>
                      <a:endParaRPr lang="fr-FR" sz="2400" b="1" dirty="0"/>
                    </a:p>
                  </a:txBody>
                  <a:tcPr anchor="ctr">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tcPr>
                </a:tc>
              </a:tr>
              <a:tr h="729574">
                <a:tc>
                  <a:txBody>
                    <a:bodyPr/>
                    <a:lstStyle/>
                    <a:p>
                      <a:pPr algn="ctr"/>
                      <a:r>
                        <a:rPr lang="en-GB" sz="2400" b="1" dirty="0" smtClean="0"/>
                        <a:t>la </a:t>
                      </a:r>
                      <a:r>
                        <a:rPr lang="en-GB" sz="2400" b="1" dirty="0" err="1" smtClean="0"/>
                        <a:t>historia</a:t>
                      </a:r>
                      <a:endParaRPr lang="fr-FR" sz="2400" b="1" dirty="0"/>
                    </a:p>
                  </a:txBody>
                  <a:tcPr anchor="ctr">
                    <a:lnL w="57150" cap="flat" cmpd="sng" algn="ctr">
                      <a:solidFill>
                        <a:srgbClr val="0070C0"/>
                      </a:solidFill>
                      <a:prstDash val="solid"/>
                      <a:round/>
                      <a:headEnd type="none" w="med" len="med"/>
                      <a:tailEnd type="none" w="med" len="med"/>
                    </a:lnL>
                  </a:tcPr>
                </a:tc>
                <a:tc>
                  <a:txBody>
                    <a:bodyPr/>
                    <a:lstStyle/>
                    <a:p>
                      <a:pPr algn="ctr"/>
                      <a:r>
                        <a:rPr lang="en-GB" sz="2400" b="1" dirty="0" smtClean="0"/>
                        <a:t>el</a:t>
                      </a:r>
                      <a:r>
                        <a:rPr lang="en-GB" sz="2400" b="1" baseline="0" dirty="0" smtClean="0"/>
                        <a:t> </a:t>
                      </a:r>
                      <a:r>
                        <a:rPr lang="en-GB" sz="2400" b="1" baseline="0" dirty="0" err="1" smtClean="0"/>
                        <a:t>protagonista</a:t>
                      </a:r>
                      <a:endParaRPr lang="fr-FR" sz="2400" b="1" dirty="0"/>
                    </a:p>
                  </a:txBody>
                  <a:tcPr anchor="ctr">
                    <a:lnR w="57150" cap="flat" cmpd="sng" algn="ctr">
                      <a:solidFill>
                        <a:srgbClr val="0070C0"/>
                      </a:solidFill>
                      <a:prstDash val="solid"/>
                      <a:round/>
                      <a:headEnd type="none" w="med" len="med"/>
                      <a:tailEnd type="none" w="med" len="med"/>
                    </a:lnR>
                  </a:tcPr>
                </a:tc>
              </a:tr>
              <a:tr h="729574">
                <a:tc>
                  <a:txBody>
                    <a:bodyPr/>
                    <a:lstStyle/>
                    <a:p>
                      <a:pPr algn="ctr"/>
                      <a:r>
                        <a:rPr lang="en-GB" sz="2400" b="1" dirty="0" smtClean="0"/>
                        <a:t>el </a:t>
                      </a:r>
                      <a:r>
                        <a:rPr lang="en-GB" sz="2400" b="1" dirty="0" err="1" smtClean="0"/>
                        <a:t>conflicto</a:t>
                      </a:r>
                      <a:endParaRPr lang="fr-FR" sz="2400" b="1" dirty="0"/>
                    </a:p>
                  </a:txBody>
                  <a:tcPr anchor="ctr">
                    <a:lnL w="57150" cap="flat" cmpd="sng" algn="ctr">
                      <a:solidFill>
                        <a:srgbClr val="0070C0"/>
                      </a:solidFill>
                      <a:prstDash val="solid"/>
                      <a:round/>
                      <a:headEnd type="none" w="med" len="med"/>
                      <a:tailEnd type="none" w="med" len="med"/>
                    </a:lnL>
                  </a:tcPr>
                </a:tc>
                <a:tc>
                  <a:txBody>
                    <a:bodyPr/>
                    <a:lstStyle/>
                    <a:p>
                      <a:pPr algn="ctr"/>
                      <a:r>
                        <a:rPr lang="en-GB" sz="2400" b="1" dirty="0" smtClean="0"/>
                        <a:t>el </a:t>
                      </a:r>
                      <a:r>
                        <a:rPr lang="en-GB" sz="2400" b="1" dirty="0" err="1" smtClean="0"/>
                        <a:t>presagio</a:t>
                      </a:r>
                      <a:endParaRPr lang="fr-FR" sz="2400" b="1" dirty="0"/>
                    </a:p>
                  </a:txBody>
                  <a:tcPr anchor="ctr">
                    <a:lnR w="57150" cap="flat" cmpd="sng" algn="ctr">
                      <a:solidFill>
                        <a:srgbClr val="0070C0"/>
                      </a:solidFill>
                      <a:prstDash val="solid"/>
                      <a:round/>
                      <a:headEnd type="none" w="med" len="med"/>
                      <a:tailEnd type="none" w="med" len="med"/>
                    </a:lnR>
                  </a:tcPr>
                </a:tc>
              </a:tr>
              <a:tr h="729574">
                <a:tc>
                  <a:txBody>
                    <a:bodyPr/>
                    <a:lstStyle/>
                    <a:p>
                      <a:pPr algn="ctr"/>
                      <a:r>
                        <a:rPr lang="en-GB" sz="2400" b="1" dirty="0" smtClean="0"/>
                        <a:t>el fin</a:t>
                      </a:r>
                      <a:endParaRPr lang="fr-FR" sz="2400" b="1" dirty="0"/>
                    </a:p>
                  </a:txBody>
                  <a:tcPr anchor="ctr">
                    <a:lnL w="57150" cap="flat" cmpd="sng" algn="ctr">
                      <a:solidFill>
                        <a:srgbClr val="0070C0"/>
                      </a:solidFill>
                      <a:prstDash val="solid"/>
                      <a:round/>
                      <a:headEnd type="none" w="med" len="med"/>
                      <a:tailEnd type="none" w="med" len="med"/>
                    </a:lnL>
                  </a:tcPr>
                </a:tc>
                <a:tc>
                  <a:txBody>
                    <a:bodyPr/>
                    <a:lstStyle/>
                    <a:p>
                      <a:pPr algn="ctr"/>
                      <a:r>
                        <a:rPr lang="en-GB" sz="2400" b="1" dirty="0" err="1" smtClean="0"/>
                        <a:t>atrapado</a:t>
                      </a:r>
                      <a:endParaRPr lang="fr-FR" sz="2400" b="1" dirty="0"/>
                    </a:p>
                  </a:txBody>
                  <a:tcPr anchor="ctr">
                    <a:lnR w="57150" cap="flat" cmpd="sng" algn="ctr">
                      <a:solidFill>
                        <a:srgbClr val="0070C0"/>
                      </a:solidFill>
                      <a:prstDash val="solid"/>
                      <a:round/>
                      <a:headEnd type="none" w="med" len="med"/>
                      <a:tailEnd type="none" w="med" len="med"/>
                    </a:lnR>
                  </a:tcPr>
                </a:tc>
              </a:tr>
              <a:tr h="729574">
                <a:tc>
                  <a:txBody>
                    <a:bodyPr/>
                    <a:lstStyle/>
                    <a:p>
                      <a:pPr algn="ctr"/>
                      <a:r>
                        <a:rPr lang="en-GB" sz="2400" b="1" dirty="0" smtClean="0"/>
                        <a:t>la </a:t>
                      </a:r>
                      <a:r>
                        <a:rPr lang="en-GB" sz="2400" b="1" dirty="0" err="1" smtClean="0"/>
                        <a:t>navaja</a:t>
                      </a:r>
                      <a:endParaRPr lang="fr-FR" sz="2400" b="1" dirty="0"/>
                    </a:p>
                  </a:txBody>
                  <a:tcPr anchor="ctr">
                    <a:lnL w="57150" cap="flat" cmpd="sng" algn="ctr">
                      <a:solidFill>
                        <a:srgbClr val="0070C0"/>
                      </a:solidFill>
                      <a:prstDash val="solid"/>
                      <a:round/>
                      <a:headEnd type="none" w="med" len="med"/>
                      <a:tailEnd type="none" w="med" len="med"/>
                    </a:lnL>
                  </a:tcPr>
                </a:tc>
                <a:tc>
                  <a:txBody>
                    <a:bodyPr/>
                    <a:lstStyle/>
                    <a:p>
                      <a:pPr algn="ctr"/>
                      <a:r>
                        <a:rPr lang="en-GB" sz="2400" b="1" dirty="0" smtClean="0"/>
                        <a:t>el </a:t>
                      </a:r>
                      <a:r>
                        <a:rPr lang="en-GB" sz="2400" b="1" dirty="0" err="1" smtClean="0"/>
                        <a:t>simbolismo</a:t>
                      </a:r>
                      <a:endParaRPr lang="fr-FR" sz="2400" b="1" dirty="0"/>
                    </a:p>
                  </a:txBody>
                  <a:tcPr anchor="ctr">
                    <a:lnR w="57150" cap="flat" cmpd="sng" algn="ctr">
                      <a:solidFill>
                        <a:srgbClr val="0070C0"/>
                      </a:solidFill>
                      <a:prstDash val="solid"/>
                      <a:round/>
                      <a:headEnd type="none" w="med" len="med"/>
                      <a:tailEnd type="none" w="med" len="med"/>
                    </a:lnR>
                  </a:tcPr>
                </a:tc>
              </a:tr>
              <a:tr h="875489">
                <a:tc>
                  <a:txBody>
                    <a:bodyPr/>
                    <a:lstStyle/>
                    <a:p>
                      <a:pPr algn="ctr"/>
                      <a:r>
                        <a:rPr lang="en-GB" sz="2400" b="1" dirty="0" smtClean="0"/>
                        <a:t>la </a:t>
                      </a:r>
                      <a:r>
                        <a:rPr lang="en-GB" sz="2400" b="1" dirty="0" err="1" smtClean="0"/>
                        <a:t>canción</a:t>
                      </a:r>
                      <a:r>
                        <a:rPr lang="en-GB" sz="2400" b="1" dirty="0" smtClean="0"/>
                        <a:t> de </a:t>
                      </a:r>
                      <a:r>
                        <a:rPr lang="en-GB" sz="2400" b="1" dirty="0" err="1" smtClean="0"/>
                        <a:t>cuna</a:t>
                      </a:r>
                      <a:endParaRPr lang="fr-FR" sz="2400" b="1" dirty="0"/>
                    </a:p>
                  </a:txBody>
                  <a:tcPr anchor="ctr">
                    <a:lnL w="57150" cap="flat" cmpd="sng" algn="ctr">
                      <a:solidFill>
                        <a:srgbClr val="0070C0"/>
                      </a:solidFill>
                      <a:prstDash val="solid"/>
                      <a:round/>
                      <a:headEnd type="none" w="med" len="med"/>
                      <a:tailEnd type="none" w="med" len="med"/>
                    </a:lnL>
                  </a:tcPr>
                </a:tc>
                <a:tc>
                  <a:txBody>
                    <a:bodyPr/>
                    <a:lstStyle/>
                    <a:p>
                      <a:pPr algn="ctr"/>
                      <a:r>
                        <a:rPr lang="fr-FR" sz="2400" b="1" dirty="0" smtClean="0">
                          <a:effectLst/>
                        </a:rPr>
                        <a:t>la </a:t>
                      </a:r>
                      <a:r>
                        <a:rPr lang="fr-FR" sz="2400" b="1" dirty="0" err="1" smtClean="0">
                          <a:effectLst/>
                        </a:rPr>
                        <a:t>ambigüedad</a:t>
                      </a:r>
                      <a:endParaRPr lang="fr-FR" sz="2400" b="1" dirty="0"/>
                    </a:p>
                  </a:txBody>
                  <a:tcPr anchor="ctr">
                    <a:lnR w="57150" cap="flat" cmpd="sng" algn="ctr">
                      <a:solidFill>
                        <a:srgbClr val="0070C0"/>
                      </a:solidFill>
                      <a:prstDash val="solid"/>
                      <a:round/>
                      <a:headEnd type="none" w="med" len="med"/>
                      <a:tailEnd type="none" w="med" len="med"/>
                    </a:lnR>
                  </a:tcPr>
                </a:tc>
              </a:tr>
              <a:tr h="729574">
                <a:tc>
                  <a:txBody>
                    <a:bodyPr/>
                    <a:lstStyle/>
                    <a:p>
                      <a:pPr algn="ctr"/>
                      <a:r>
                        <a:rPr lang="en-GB" sz="2400" b="1" dirty="0" smtClean="0"/>
                        <a:t>la </a:t>
                      </a:r>
                      <a:r>
                        <a:rPr lang="en-GB" sz="2400" b="1" dirty="0" err="1" smtClean="0"/>
                        <a:t>boda</a:t>
                      </a:r>
                      <a:endParaRPr lang="fr-FR" sz="2400" b="1" dirty="0"/>
                    </a:p>
                  </a:txBody>
                  <a:tcPr anchor="ctr">
                    <a:lnL w="57150" cap="flat" cmpd="sng" algn="ctr">
                      <a:solidFill>
                        <a:srgbClr val="0070C0"/>
                      </a:solidFill>
                      <a:prstDash val="solid"/>
                      <a:round/>
                      <a:headEnd type="none" w="med" len="med"/>
                      <a:tailEnd type="none" w="med" len="med"/>
                    </a:lnL>
                  </a:tcPr>
                </a:tc>
                <a:tc>
                  <a:txBody>
                    <a:bodyPr/>
                    <a:lstStyle/>
                    <a:p>
                      <a:pPr algn="ctr"/>
                      <a:r>
                        <a:rPr lang="en-GB" sz="2400" b="1" dirty="0" err="1" smtClean="0"/>
                        <a:t>rojo</a:t>
                      </a:r>
                      <a:endParaRPr lang="fr-FR" sz="2400" b="1" dirty="0"/>
                    </a:p>
                  </a:txBody>
                  <a:tcPr anchor="ctr">
                    <a:lnR w="57150" cap="flat" cmpd="sng" algn="ctr">
                      <a:solidFill>
                        <a:srgbClr val="0070C0"/>
                      </a:solidFill>
                      <a:prstDash val="solid"/>
                      <a:round/>
                      <a:headEnd type="none" w="med" len="med"/>
                      <a:tailEnd type="none" w="med" len="med"/>
                    </a:lnR>
                  </a:tcPr>
                </a:tc>
              </a:tr>
              <a:tr h="729574">
                <a:tc>
                  <a:txBody>
                    <a:bodyPr/>
                    <a:lstStyle/>
                    <a:p>
                      <a:pPr algn="ctr"/>
                      <a:r>
                        <a:rPr lang="en-GB" sz="2400" b="1" dirty="0" smtClean="0"/>
                        <a:t>los </a:t>
                      </a:r>
                      <a:r>
                        <a:rPr lang="en-GB" sz="2400" b="1" dirty="0" err="1" smtClean="0"/>
                        <a:t>invitados</a:t>
                      </a:r>
                      <a:endParaRPr lang="fr-FR" sz="2400" b="1" dirty="0"/>
                    </a:p>
                  </a:txBody>
                  <a:tcPr anchor="ctr">
                    <a:lnL w="57150" cap="flat" cmpd="sng" algn="ctr">
                      <a:solidFill>
                        <a:srgbClr val="0070C0"/>
                      </a:solidFill>
                      <a:prstDash val="solid"/>
                      <a:round/>
                      <a:headEnd type="none" w="med" len="med"/>
                      <a:tailEnd type="none" w="med" len="med"/>
                    </a:lnL>
                  </a:tcPr>
                </a:tc>
                <a:tc>
                  <a:txBody>
                    <a:bodyPr/>
                    <a:lstStyle/>
                    <a:p>
                      <a:pPr algn="ctr"/>
                      <a:r>
                        <a:rPr lang="en-GB" sz="2400" b="1" dirty="0" smtClean="0"/>
                        <a:t>la </a:t>
                      </a:r>
                      <a:r>
                        <a:rPr lang="en-GB" sz="2400" b="1" dirty="0" err="1" smtClean="0"/>
                        <a:t>premonición</a:t>
                      </a:r>
                      <a:endParaRPr lang="fr-FR" sz="2400" b="1" dirty="0"/>
                    </a:p>
                  </a:txBody>
                  <a:tcPr anchor="ctr">
                    <a:lnR w="57150" cap="flat" cmpd="sng" algn="ctr">
                      <a:solidFill>
                        <a:srgbClr val="0070C0"/>
                      </a:solidFill>
                      <a:prstDash val="solid"/>
                      <a:round/>
                      <a:headEnd type="none" w="med" len="med"/>
                      <a:tailEnd type="none" w="med" len="med"/>
                    </a:lnR>
                  </a:tcPr>
                </a:tc>
              </a:tr>
              <a:tr h="875489">
                <a:tc>
                  <a:txBody>
                    <a:bodyPr/>
                    <a:lstStyle/>
                    <a:p>
                      <a:pPr algn="ctr"/>
                      <a:r>
                        <a:rPr lang="en-GB" sz="2400" b="1" dirty="0" smtClean="0"/>
                        <a:t>la </a:t>
                      </a:r>
                      <a:r>
                        <a:rPr lang="en-GB" sz="2400" b="1" dirty="0" err="1" smtClean="0"/>
                        <a:t>relación</a:t>
                      </a:r>
                      <a:r>
                        <a:rPr lang="en-GB" sz="2400" b="1" dirty="0" smtClean="0"/>
                        <a:t> </a:t>
                      </a:r>
                      <a:r>
                        <a:rPr lang="en-GB" sz="2400" b="1" dirty="0" err="1" smtClean="0"/>
                        <a:t>amorosa</a:t>
                      </a:r>
                      <a:endParaRPr lang="fr-FR" sz="2400" b="1" dirty="0"/>
                    </a:p>
                  </a:txBody>
                  <a:tcPr anchor="ctr">
                    <a:lnL w="57150" cap="flat" cmpd="sng" algn="ctr">
                      <a:solidFill>
                        <a:srgbClr val="0070C0"/>
                      </a:solidFill>
                      <a:prstDash val="solid"/>
                      <a:round/>
                      <a:headEnd type="none" w="med" len="med"/>
                      <a:tailEnd type="none" w="med" len="med"/>
                    </a:lnL>
                    <a:lnB w="5715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b="1" dirty="0" smtClean="0"/>
                        <a:t>los </a:t>
                      </a:r>
                      <a:r>
                        <a:rPr lang="en-GB" sz="2400" b="1" dirty="0" err="1" smtClean="0"/>
                        <a:t>motivos</a:t>
                      </a:r>
                      <a:r>
                        <a:rPr lang="en-GB" sz="2400" b="1" baseline="0" dirty="0" smtClean="0"/>
                        <a:t> </a:t>
                      </a:r>
                      <a:r>
                        <a:rPr lang="en-GB" sz="2400" b="1" baseline="0" dirty="0" err="1" smtClean="0"/>
                        <a:t>ocultos</a:t>
                      </a:r>
                      <a:endParaRPr lang="fr-FR" sz="2400" b="1" dirty="0" smtClean="0"/>
                    </a:p>
                  </a:txBody>
                  <a:tcPr anchor="ctr">
                    <a:lnR w="57150" cap="flat" cmpd="sng" algn="ctr">
                      <a:solidFill>
                        <a:srgbClr val="0070C0"/>
                      </a:solidFill>
                      <a:prstDash val="solid"/>
                      <a:round/>
                      <a:headEnd type="none" w="med" len="med"/>
                      <a:tailEnd type="none" w="med" len="med"/>
                    </a:lnR>
                    <a:lnB w="57150" cap="flat" cmpd="sng" algn="ctr">
                      <a:solidFill>
                        <a:srgbClr val="0070C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26257773"/>
              </p:ext>
            </p:extLst>
          </p:nvPr>
        </p:nvGraphicFramePr>
        <p:xfrm>
          <a:off x="4586198" y="-2640"/>
          <a:ext cx="4572000" cy="6860639"/>
        </p:xfrm>
        <a:graphic>
          <a:graphicData uri="http://schemas.openxmlformats.org/drawingml/2006/table">
            <a:tbl>
              <a:tblPr firstRow="1" bandRow="1">
                <a:tableStyleId>{5940675A-B579-460E-94D1-54222C63F5DA}</a:tableStyleId>
              </a:tblPr>
              <a:tblGrid>
                <a:gridCol w="2434074"/>
                <a:gridCol w="2137926"/>
              </a:tblGrid>
              <a:tr h="729927">
                <a:tc>
                  <a:txBody>
                    <a:bodyPr/>
                    <a:lstStyle/>
                    <a:p>
                      <a:pPr algn="ctr"/>
                      <a:r>
                        <a:rPr lang="en-GB" sz="2400" dirty="0" smtClean="0"/>
                        <a:t>el </a:t>
                      </a:r>
                      <a:r>
                        <a:rPr lang="en-GB" sz="2400" dirty="0" err="1" smtClean="0"/>
                        <a:t>día</a:t>
                      </a:r>
                      <a:r>
                        <a:rPr lang="en-GB" sz="2400" dirty="0" smtClean="0"/>
                        <a:t> </a:t>
                      </a:r>
                      <a:r>
                        <a:rPr lang="en-GB" sz="2400" dirty="0" err="1" smtClean="0"/>
                        <a:t>nupcial</a:t>
                      </a:r>
                      <a:endParaRPr lang="fr-FR" sz="2400" dirty="0"/>
                    </a:p>
                  </a:txBody>
                  <a:tcPr anchor="ctr">
                    <a:lnL w="57150" cap="flat" cmpd="sng" algn="ctr">
                      <a:solidFill>
                        <a:srgbClr val="0070C0"/>
                      </a:solidFill>
                      <a:prstDash val="solid"/>
                      <a:round/>
                      <a:headEnd type="none" w="med" len="med"/>
                      <a:tailEnd type="none" w="med" len="med"/>
                    </a:lnL>
                    <a:lnT w="57150" cap="flat" cmpd="sng" algn="ctr">
                      <a:solidFill>
                        <a:srgbClr val="0070C0"/>
                      </a:solidFill>
                      <a:prstDash val="solid"/>
                      <a:round/>
                      <a:headEnd type="none" w="med" len="med"/>
                      <a:tailEnd type="none" w="med" len="med"/>
                    </a:lnT>
                  </a:tcPr>
                </a:tc>
                <a:tc>
                  <a:txBody>
                    <a:bodyPr/>
                    <a:lstStyle/>
                    <a:p>
                      <a:pPr algn="ctr"/>
                      <a:r>
                        <a:rPr lang="en-GB" sz="2400" dirty="0" smtClean="0"/>
                        <a:t>el </a:t>
                      </a:r>
                      <a:r>
                        <a:rPr lang="en-GB" sz="2400" dirty="0" err="1" smtClean="0"/>
                        <a:t>puñal</a:t>
                      </a:r>
                      <a:endParaRPr lang="fr-FR" sz="2400" dirty="0"/>
                    </a:p>
                  </a:txBody>
                  <a:tcPr anchor="ctr">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tcPr>
                </a:tc>
              </a:tr>
              <a:tr h="729927">
                <a:tc>
                  <a:txBody>
                    <a:bodyPr/>
                    <a:lstStyle/>
                    <a:p>
                      <a:pPr algn="ctr"/>
                      <a:r>
                        <a:rPr lang="en-GB" sz="2400" dirty="0" err="1" smtClean="0"/>
                        <a:t>carmesí</a:t>
                      </a:r>
                      <a:endParaRPr lang="fr-FR" sz="2400" dirty="0"/>
                    </a:p>
                  </a:txBody>
                  <a:tcPr anchor="ctr">
                    <a:lnL w="57150" cap="flat" cmpd="sng" algn="ctr">
                      <a:solidFill>
                        <a:srgbClr val="0070C0"/>
                      </a:solidFill>
                      <a:prstDash val="solid"/>
                      <a:round/>
                      <a:headEnd type="none" w="med" len="med"/>
                      <a:tailEnd type="none" w="med" len="med"/>
                    </a:lnL>
                  </a:tcPr>
                </a:tc>
                <a:tc>
                  <a:txBody>
                    <a:bodyPr/>
                    <a:lstStyle/>
                    <a:p>
                      <a:pPr algn="ctr"/>
                      <a:r>
                        <a:rPr lang="en-GB" sz="2400" dirty="0" smtClean="0"/>
                        <a:t>los </a:t>
                      </a:r>
                      <a:r>
                        <a:rPr lang="en-GB" sz="2400" dirty="0" err="1" smtClean="0"/>
                        <a:t>convidados</a:t>
                      </a:r>
                      <a:endParaRPr lang="fr-FR" sz="2400" dirty="0"/>
                    </a:p>
                  </a:txBody>
                  <a:tcPr anchor="ctr">
                    <a:lnR w="57150" cap="flat" cmpd="sng" algn="ctr">
                      <a:solidFill>
                        <a:srgbClr val="0070C0"/>
                      </a:solidFill>
                      <a:prstDash val="solid"/>
                      <a:round/>
                      <a:headEnd type="none" w="med" len="med"/>
                      <a:tailEnd type="none" w="med" len="med"/>
                    </a:lnR>
                  </a:tcPr>
                </a:tc>
              </a:tr>
              <a:tr h="729927">
                <a:tc>
                  <a:txBody>
                    <a:bodyPr/>
                    <a:lstStyle/>
                    <a:p>
                      <a:pPr algn="ctr"/>
                      <a:r>
                        <a:rPr lang="en-GB" sz="2400" dirty="0" smtClean="0"/>
                        <a:t>la </a:t>
                      </a:r>
                      <a:r>
                        <a:rPr lang="en-GB" sz="2400" dirty="0" err="1" smtClean="0"/>
                        <a:t>enemistad</a:t>
                      </a:r>
                      <a:endParaRPr lang="fr-FR" sz="2400" dirty="0"/>
                    </a:p>
                  </a:txBody>
                  <a:tcPr anchor="ctr">
                    <a:lnL w="57150" cap="flat" cmpd="sng" algn="ctr">
                      <a:solidFill>
                        <a:srgbClr val="0070C0"/>
                      </a:solidFill>
                      <a:prstDash val="solid"/>
                      <a:round/>
                      <a:headEnd type="none" w="med" len="med"/>
                      <a:tailEnd type="none" w="med" len="med"/>
                    </a:lnL>
                  </a:tcPr>
                </a:tc>
                <a:tc>
                  <a:txBody>
                    <a:bodyPr/>
                    <a:lstStyle/>
                    <a:p>
                      <a:pPr algn="ctr"/>
                      <a:r>
                        <a:rPr lang="en-GB" sz="2400" dirty="0" err="1" smtClean="0"/>
                        <a:t>acorralado</a:t>
                      </a:r>
                      <a:endParaRPr lang="fr-FR" sz="2400" dirty="0"/>
                    </a:p>
                  </a:txBody>
                  <a:tcPr anchor="ctr">
                    <a:lnR w="57150" cap="flat" cmpd="sng" algn="ctr">
                      <a:solidFill>
                        <a:srgbClr val="0070C0"/>
                      </a:solidFill>
                      <a:prstDash val="solid"/>
                      <a:round/>
                      <a:headEnd type="none" w="med" len="med"/>
                      <a:tailEnd type="none" w="med" len="med"/>
                    </a:lnR>
                  </a:tcPr>
                </a:tc>
              </a:tr>
              <a:tr h="875575">
                <a:tc>
                  <a:txBody>
                    <a:bodyPr/>
                    <a:lstStyle/>
                    <a:p>
                      <a:pPr algn="ctr"/>
                      <a:r>
                        <a:rPr lang="en-GB" sz="2400" dirty="0" err="1" smtClean="0"/>
                        <a:t>las</a:t>
                      </a:r>
                      <a:r>
                        <a:rPr lang="en-GB" sz="2400" dirty="0" smtClean="0"/>
                        <a:t> </a:t>
                      </a:r>
                      <a:r>
                        <a:rPr lang="en-GB" sz="2400" dirty="0" err="1" smtClean="0"/>
                        <a:t>fuerzas</a:t>
                      </a:r>
                      <a:r>
                        <a:rPr lang="en-GB" sz="2400" dirty="0" smtClean="0"/>
                        <a:t> </a:t>
                      </a:r>
                      <a:r>
                        <a:rPr lang="en-GB" sz="2400" dirty="0" err="1" smtClean="0"/>
                        <a:t>subyacentes</a:t>
                      </a:r>
                      <a:endParaRPr lang="fr-FR" sz="2400" dirty="0"/>
                    </a:p>
                  </a:txBody>
                  <a:tcPr anchor="ctr">
                    <a:lnL w="57150" cap="flat" cmpd="sng" algn="ctr">
                      <a:solidFill>
                        <a:srgbClr val="0070C0"/>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dirty="0" smtClean="0"/>
                        <a:t>el </a:t>
                      </a:r>
                      <a:r>
                        <a:rPr lang="en-GB" sz="2400" dirty="0" err="1" smtClean="0"/>
                        <a:t>personaje</a:t>
                      </a:r>
                      <a:r>
                        <a:rPr lang="en-GB" sz="2400" dirty="0" smtClean="0"/>
                        <a:t> principal</a:t>
                      </a:r>
                      <a:endParaRPr lang="fr-FR" sz="2400" dirty="0" smtClean="0"/>
                    </a:p>
                  </a:txBody>
                  <a:tcPr anchor="ctr">
                    <a:lnR w="57150" cap="flat" cmpd="sng" algn="ctr">
                      <a:solidFill>
                        <a:srgbClr val="0070C0"/>
                      </a:solidFill>
                      <a:prstDash val="solid"/>
                      <a:round/>
                      <a:headEnd type="none" w="med" len="med"/>
                      <a:tailEnd type="none" w="med" len="med"/>
                    </a:lnR>
                  </a:tcPr>
                </a:tc>
              </a:tr>
              <a:tr h="729927">
                <a:tc>
                  <a:txBody>
                    <a:bodyPr/>
                    <a:lstStyle/>
                    <a:p>
                      <a:pPr algn="ctr"/>
                      <a:r>
                        <a:rPr lang="en-GB" sz="2400" dirty="0" smtClean="0"/>
                        <a:t>el </a:t>
                      </a:r>
                      <a:r>
                        <a:rPr lang="en-GB" sz="2400" dirty="0" err="1" smtClean="0"/>
                        <a:t>noviazgo</a:t>
                      </a:r>
                      <a:endParaRPr lang="fr-FR" sz="2400" dirty="0"/>
                    </a:p>
                  </a:txBody>
                  <a:tcPr anchor="ctr">
                    <a:lnL w="57150" cap="flat" cmpd="sng" algn="ctr">
                      <a:solidFill>
                        <a:srgbClr val="0070C0"/>
                      </a:solidFill>
                      <a:prstDash val="solid"/>
                      <a:round/>
                      <a:headEnd type="none" w="med" len="med"/>
                      <a:tailEnd type="none" w="med" len="med"/>
                    </a:lnL>
                  </a:tcPr>
                </a:tc>
                <a:tc>
                  <a:txBody>
                    <a:bodyPr/>
                    <a:lstStyle/>
                    <a:p>
                      <a:pPr algn="ctr"/>
                      <a:r>
                        <a:rPr lang="en-GB" sz="2400" dirty="0" smtClean="0"/>
                        <a:t>el </a:t>
                      </a:r>
                      <a:r>
                        <a:rPr lang="en-GB" sz="2400" dirty="0" err="1" smtClean="0"/>
                        <a:t>hado</a:t>
                      </a:r>
                      <a:endParaRPr lang="fr-FR" sz="2400" dirty="0"/>
                    </a:p>
                  </a:txBody>
                  <a:tcPr anchor="ctr">
                    <a:lnR w="57150" cap="flat" cmpd="sng" algn="ctr">
                      <a:solidFill>
                        <a:srgbClr val="0070C0"/>
                      </a:solidFill>
                      <a:prstDash val="solid"/>
                      <a:round/>
                      <a:headEnd type="none" w="med" len="med"/>
                      <a:tailEnd type="none" w="med" len="med"/>
                    </a:lnR>
                  </a:tcPr>
                </a:tc>
              </a:tr>
              <a:tr h="8755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dirty="0" smtClean="0"/>
                        <a:t>la </a:t>
                      </a:r>
                      <a:r>
                        <a:rPr lang="en-GB" sz="2400" dirty="0" err="1" smtClean="0"/>
                        <a:t>trama</a:t>
                      </a:r>
                      <a:endParaRPr lang="fr-FR" sz="2400" dirty="0" smtClean="0"/>
                    </a:p>
                  </a:txBody>
                  <a:tcPr anchor="ctr">
                    <a:lnL w="57150" cap="flat" cmpd="sng" algn="ctr">
                      <a:solidFill>
                        <a:srgbClr val="0070C0"/>
                      </a:solidFill>
                      <a:prstDash val="solid"/>
                      <a:round/>
                      <a:headEnd type="none" w="med" len="med"/>
                      <a:tailEnd type="none" w="med" len="med"/>
                    </a:lnL>
                  </a:tcPr>
                </a:tc>
                <a:tc>
                  <a:txBody>
                    <a:bodyPr/>
                    <a:lstStyle/>
                    <a:p>
                      <a:pPr algn="ctr"/>
                      <a:r>
                        <a:rPr lang="en-GB" sz="2400" dirty="0" smtClean="0"/>
                        <a:t>la nana</a:t>
                      </a:r>
                      <a:endParaRPr lang="fr-FR" sz="2400" dirty="0"/>
                    </a:p>
                  </a:txBody>
                  <a:tcPr anchor="ctr">
                    <a:lnR w="57150" cap="flat" cmpd="sng" algn="ctr">
                      <a:solidFill>
                        <a:srgbClr val="0070C0"/>
                      </a:solidFill>
                      <a:prstDash val="solid"/>
                      <a:round/>
                      <a:headEnd type="none" w="med" len="med"/>
                      <a:tailEnd type="none" w="med" len="med"/>
                    </a:lnR>
                  </a:tcPr>
                </a:tc>
              </a:tr>
              <a:tr h="729927">
                <a:tc>
                  <a:txBody>
                    <a:bodyPr/>
                    <a:lstStyle/>
                    <a:p>
                      <a:pPr algn="ctr"/>
                      <a:r>
                        <a:rPr lang="en-GB" sz="2400" dirty="0" smtClean="0"/>
                        <a:t>la </a:t>
                      </a:r>
                      <a:r>
                        <a:rPr lang="en-GB" sz="2400" dirty="0" err="1" smtClean="0"/>
                        <a:t>imaginería</a:t>
                      </a:r>
                      <a:endParaRPr lang="fr-FR" sz="2400" dirty="0"/>
                    </a:p>
                  </a:txBody>
                  <a:tcPr anchor="ctr">
                    <a:lnL w="57150" cap="flat" cmpd="sng" algn="ctr">
                      <a:solidFill>
                        <a:srgbClr val="0070C0"/>
                      </a:solidFill>
                      <a:prstDash val="solid"/>
                      <a:round/>
                      <a:headEnd type="none" w="med" len="med"/>
                      <a:tailEnd type="none" w="med" len="med"/>
                    </a:lnL>
                  </a:tcPr>
                </a:tc>
                <a:tc>
                  <a:txBody>
                    <a:bodyPr/>
                    <a:lstStyle/>
                    <a:p>
                      <a:pPr algn="ctr"/>
                      <a:r>
                        <a:rPr lang="en-GB" sz="2400" dirty="0" smtClean="0"/>
                        <a:t>el </a:t>
                      </a:r>
                      <a:r>
                        <a:rPr lang="en-GB" sz="2400" dirty="0" err="1" smtClean="0"/>
                        <a:t>augurio</a:t>
                      </a:r>
                      <a:endParaRPr lang="fr-FR" sz="2400" dirty="0"/>
                    </a:p>
                  </a:txBody>
                  <a:tcPr anchor="ctr">
                    <a:lnR w="57150" cap="flat" cmpd="sng" algn="ctr">
                      <a:solidFill>
                        <a:srgbClr val="0070C0"/>
                      </a:solidFill>
                      <a:prstDash val="solid"/>
                      <a:round/>
                      <a:headEnd type="none" w="med" len="med"/>
                      <a:tailEnd type="none" w="med" len="med"/>
                    </a:lnR>
                  </a:tcPr>
                </a:tc>
              </a:tr>
              <a:tr h="729927">
                <a:tc>
                  <a:txBody>
                    <a:bodyPr/>
                    <a:lstStyle/>
                    <a:p>
                      <a:pPr algn="ctr"/>
                      <a:r>
                        <a:rPr lang="en-GB" sz="2400" dirty="0" smtClean="0"/>
                        <a:t>la </a:t>
                      </a:r>
                      <a:r>
                        <a:rPr lang="en-GB" sz="2400" dirty="0" err="1" smtClean="0"/>
                        <a:t>parentela</a:t>
                      </a:r>
                      <a:endParaRPr lang="fr-FR" sz="2400" dirty="0"/>
                    </a:p>
                  </a:txBody>
                  <a:tcPr anchor="ctr">
                    <a:lnL w="57150" cap="flat" cmpd="sng" algn="ctr">
                      <a:solidFill>
                        <a:srgbClr val="0070C0"/>
                      </a:solidFill>
                      <a:prstDash val="solid"/>
                      <a:round/>
                      <a:headEnd type="none" w="med" len="med"/>
                      <a:tailEnd type="none" w="med" len="med"/>
                    </a:lnL>
                  </a:tcPr>
                </a:tc>
                <a:tc>
                  <a:txBody>
                    <a:bodyPr/>
                    <a:lstStyle/>
                    <a:p>
                      <a:pPr algn="ctr"/>
                      <a:r>
                        <a:rPr lang="en-GB" sz="2400" dirty="0" smtClean="0"/>
                        <a:t>la </a:t>
                      </a:r>
                      <a:r>
                        <a:rPr lang="en-GB" sz="2400" dirty="0" err="1" smtClean="0"/>
                        <a:t>dualidad</a:t>
                      </a:r>
                      <a:endParaRPr lang="fr-FR" sz="2400" dirty="0"/>
                    </a:p>
                  </a:txBody>
                  <a:tcPr anchor="ctr">
                    <a:lnR w="57150" cap="flat" cmpd="sng" algn="ctr">
                      <a:solidFill>
                        <a:srgbClr val="0070C0"/>
                      </a:solidFill>
                      <a:prstDash val="solid"/>
                      <a:round/>
                      <a:headEnd type="none" w="med" len="med"/>
                      <a:tailEnd type="none" w="med" len="med"/>
                    </a:lnR>
                  </a:tcPr>
                </a:tc>
              </a:tr>
              <a:tr h="729927">
                <a:tc>
                  <a:txBody>
                    <a:bodyPr/>
                    <a:lstStyle/>
                    <a:p>
                      <a:pPr algn="ctr"/>
                      <a:r>
                        <a:rPr lang="en-GB" sz="2400" dirty="0" smtClean="0"/>
                        <a:t>el </a:t>
                      </a:r>
                      <a:r>
                        <a:rPr lang="en-GB" sz="2400" dirty="0" err="1" smtClean="0"/>
                        <a:t>presentimiento</a:t>
                      </a:r>
                      <a:endParaRPr lang="fr-FR" sz="2400" dirty="0"/>
                    </a:p>
                  </a:txBody>
                  <a:tcPr anchor="ctr">
                    <a:lnL w="57150" cap="flat" cmpd="sng" algn="ctr">
                      <a:solidFill>
                        <a:srgbClr val="0070C0"/>
                      </a:solidFill>
                      <a:prstDash val="solid"/>
                      <a:round/>
                      <a:headEnd type="none" w="med" len="med"/>
                      <a:tailEnd type="none" w="med" len="med"/>
                    </a:lnL>
                    <a:lnB w="5715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dirty="0" smtClean="0"/>
                        <a:t>el </a:t>
                      </a:r>
                      <a:r>
                        <a:rPr lang="en-GB" sz="2400" dirty="0" err="1" smtClean="0"/>
                        <a:t>desenlace</a:t>
                      </a:r>
                      <a:endParaRPr lang="fr-FR" sz="2400" dirty="0" smtClean="0"/>
                    </a:p>
                  </a:txBody>
                  <a:tcPr anchor="ctr">
                    <a:lnR w="57150" cap="flat" cmpd="sng" algn="ctr">
                      <a:solidFill>
                        <a:srgbClr val="0070C0"/>
                      </a:solidFill>
                      <a:prstDash val="solid"/>
                      <a:round/>
                      <a:headEnd type="none" w="med" len="med"/>
                      <a:tailEnd type="none" w="med" len="med"/>
                    </a:lnR>
                    <a:lnB w="57150" cap="flat" cmpd="sng" algn="ctr">
                      <a:solidFill>
                        <a:srgbClr val="0070C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19268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225337"/>
            <a:ext cx="2540000" cy="2514600"/>
          </a:xfrm>
          <a:prstGeom prst="rect">
            <a:avLst/>
          </a:prstGeom>
        </p:spPr>
      </p:pic>
      <p:pic>
        <p:nvPicPr>
          <p:cNvPr id="5" name="Picture 4"/>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444208" y="4221088"/>
            <a:ext cx="2540000" cy="2501900"/>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90750" y="1833562"/>
            <a:ext cx="4762500" cy="3190875"/>
          </a:xfrm>
          <a:prstGeom prst="rect">
            <a:avLst/>
          </a:prstGeom>
          <a:ln>
            <a:noFill/>
          </a:ln>
          <a:effectLst>
            <a:softEdge rad="112500"/>
          </a:effectLst>
        </p:spPr>
      </p:pic>
      <p:sp>
        <p:nvSpPr>
          <p:cNvPr id="7" name="TextBox 6"/>
          <p:cNvSpPr txBox="1"/>
          <p:nvPr/>
        </p:nvSpPr>
        <p:spPr>
          <a:xfrm>
            <a:off x="2555776" y="225337"/>
            <a:ext cx="2016224" cy="646331"/>
          </a:xfrm>
          <a:prstGeom prst="rect">
            <a:avLst/>
          </a:prstGeom>
          <a:noFill/>
        </p:spPr>
        <p:txBody>
          <a:bodyPr wrap="square" rtlCol="0">
            <a:spAutoFit/>
          </a:bodyPr>
          <a:lstStyle/>
          <a:p>
            <a:r>
              <a:rPr lang="en-GB" dirty="0" smtClean="0"/>
              <a:t>Francisca </a:t>
            </a:r>
            <a:r>
              <a:rPr lang="en-GB" dirty="0" err="1" smtClean="0"/>
              <a:t>Cañada</a:t>
            </a:r>
            <a:r>
              <a:rPr lang="en-GB" dirty="0" smtClean="0"/>
              <a:t>, la </a:t>
            </a:r>
            <a:r>
              <a:rPr lang="en-GB" dirty="0" err="1" smtClean="0"/>
              <a:t>Novia</a:t>
            </a:r>
            <a:endParaRPr lang="fr-FR" dirty="0"/>
          </a:p>
        </p:txBody>
      </p:sp>
      <p:sp>
        <p:nvSpPr>
          <p:cNvPr id="8" name="TextBox 7"/>
          <p:cNvSpPr txBox="1"/>
          <p:nvPr/>
        </p:nvSpPr>
        <p:spPr>
          <a:xfrm>
            <a:off x="4572000" y="6066684"/>
            <a:ext cx="2016224" cy="646331"/>
          </a:xfrm>
          <a:prstGeom prst="rect">
            <a:avLst/>
          </a:prstGeom>
          <a:noFill/>
        </p:spPr>
        <p:txBody>
          <a:bodyPr wrap="square" rtlCol="0">
            <a:spAutoFit/>
          </a:bodyPr>
          <a:lstStyle/>
          <a:p>
            <a:r>
              <a:rPr lang="fr-FR" dirty="0" err="1"/>
              <a:t>Casimiro</a:t>
            </a:r>
            <a:r>
              <a:rPr lang="fr-FR" dirty="0"/>
              <a:t> Pérez, el </a:t>
            </a:r>
            <a:r>
              <a:rPr lang="fr-FR" dirty="0" err="1"/>
              <a:t>Novio</a:t>
            </a:r>
            <a:endParaRPr lang="fr-FR" dirty="0"/>
          </a:p>
        </p:txBody>
      </p:sp>
      <p:sp>
        <p:nvSpPr>
          <p:cNvPr id="9" name="Rectangle 8"/>
          <p:cNvSpPr/>
          <p:nvPr/>
        </p:nvSpPr>
        <p:spPr>
          <a:xfrm>
            <a:off x="2267744" y="5021369"/>
            <a:ext cx="3096169" cy="369332"/>
          </a:xfrm>
          <a:prstGeom prst="rect">
            <a:avLst/>
          </a:prstGeom>
        </p:spPr>
        <p:txBody>
          <a:bodyPr wrap="none">
            <a:spAutoFit/>
          </a:bodyPr>
          <a:lstStyle/>
          <a:p>
            <a:r>
              <a:rPr lang="fr-FR" i="1" dirty="0" err="1"/>
              <a:t>Cortijo</a:t>
            </a:r>
            <a:r>
              <a:rPr lang="fr-FR" i="1" dirty="0"/>
              <a:t> </a:t>
            </a:r>
            <a:r>
              <a:rPr lang="fr-FR" i="1" dirty="0" err="1"/>
              <a:t>del</a:t>
            </a:r>
            <a:r>
              <a:rPr lang="fr-FR" i="1" dirty="0"/>
              <a:t> </a:t>
            </a:r>
            <a:r>
              <a:rPr lang="fr-FR" i="1" dirty="0" smtClean="0"/>
              <a:t>Fraile, </a:t>
            </a:r>
            <a:r>
              <a:rPr lang="fr-FR" i="1" dirty="0" err="1" smtClean="0"/>
              <a:t>Níjar</a:t>
            </a:r>
            <a:r>
              <a:rPr lang="fr-FR" i="1" dirty="0" smtClean="0"/>
              <a:t>, Almería</a:t>
            </a:r>
            <a:endParaRPr lang="fr-FR" dirty="0"/>
          </a:p>
        </p:txBody>
      </p:sp>
      <p:sp>
        <p:nvSpPr>
          <p:cNvPr id="2" name="TextBox 1"/>
          <p:cNvSpPr txBox="1"/>
          <p:nvPr/>
        </p:nvSpPr>
        <p:spPr>
          <a:xfrm>
            <a:off x="5004048" y="225336"/>
            <a:ext cx="3692128" cy="830997"/>
          </a:xfrm>
          <a:prstGeom prst="rect">
            <a:avLst/>
          </a:prstGeom>
          <a:noFill/>
        </p:spPr>
        <p:txBody>
          <a:bodyPr wrap="square" rtlCol="0">
            <a:spAutoFit/>
          </a:bodyPr>
          <a:lstStyle/>
          <a:p>
            <a:r>
              <a:rPr lang="en-GB" sz="2400" dirty="0" err="1" smtClean="0"/>
              <a:t>Una</a:t>
            </a:r>
            <a:r>
              <a:rPr lang="en-GB" sz="2400" dirty="0" smtClean="0"/>
              <a:t> </a:t>
            </a:r>
            <a:r>
              <a:rPr lang="en-GB" sz="2400" dirty="0" err="1" smtClean="0"/>
              <a:t>tragedia</a:t>
            </a:r>
            <a:r>
              <a:rPr lang="en-GB" sz="2400" dirty="0" smtClean="0"/>
              <a:t> real </a:t>
            </a:r>
            <a:r>
              <a:rPr lang="en-GB" sz="2400" dirty="0" err="1" smtClean="0"/>
              <a:t>inspiró</a:t>
            </a:r>
            <a:r>
              <a:rPr lang="en-GB" sz="2400" dirty="0" smtClean="0"/>
              <a:t> </a:t>
            </a:r>
            <a:r>
              <a:rPr lang="en-GB" sz="2400" dirty="0" err="1" smtClean="0"/>
              <a:t>las</a:t>
            </a:r>
            <a:r>
              <a:rPr lang="en-GB" sz="2400" dirty="0" smtClean="0"/>
              <a:t> </a:t>
            </a:r>
            <a:r>
              <a:rPr lang="en-GB" sz="2400" dirty="0" err="1" smtClean="0"/>
              <a:t>Bodas</a:t>
            </a:r>
            <a:r>
              <a:rPr lang="en-GB" sz="2400" dirty="0" smtClean="0"/>
              <a:t> de Sangre de Lorca…</a:t>
            </a:r>
            <a:endParaRPr lang="fr-FR" sz="2400" dirty="0"/>
          </a:p>
        </p:txBody>
      </p:sp>
    </p:spTree>
    <p:extLst>
      <p:ext uri="{BB962C8B-B14F-4D97-AF65-F5344CB8AC3E}">
        <p14:creationId xmlns:p14="http://schemas.microsoft.com/office/powerpoint/2010/main" val="4112329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3968" y="4581128"/>
            <a:ext cx="4572000" cy="1754326"/>
          </a:xfrm>
          <a:prstGeom prst="rect">
            <a:avLst/>
          </a:prstGeom>
        </p:spPr>
        <p:txBody>
          <a:bodyPr>
            <a:spAutoFit/>
          </a:bodyPr>
          <a:lstStyle/>
          <a:p>
            <a:r>
              <a:rPr lang="es-ES" dirty="0" smtClean="0"/>
              <a:t>Las </a:t>
            </a:r>
            <a:r>
              <a:rPr lang="es-ES" i="1" dirty="0" smtClean="0"/>
              <a:t>Bodas de Sangre</a:t>
            </a:r>
            <a:r>
              <a:rPr lang="es-ES" dirty="0" smtClean="0"/>
              <a:t> son la recreación de la fuga de Francisca Cañadas con el hombre que amaba, en vísperas de su boda con otro. El amor y la traición, la tradición y el instinto, el honor y la muerte se conjugaron aquella noche sin luna.</a:t>
            </a:r>
            <a:endParaRPr lang="fr-FR" dirty="0"/>
          </a:p>
        </p:txBody>
      </p:sp>
      <p:sp>
        <p:nvSpPr>
          <p:cNvPr id="3" name="Rectangle 2"/>
          <p:cNvSpPr/>
          <p:nvPr/>
        </p:nvSpPr>
        <p:spPr>
          <a:xfrm>
            <a:off x="107504" y="188640"/>
            <a:ext cx="4572000" cy="1477328"/>
          </a:xfrm>
          <a:prstGeom prst="rect">
            <a:avLst/>
          </a:prstGeom>
        </p:spPr>
        <p:txBody>
          <a:bodyPr>
            <a:spAutoFit/>
          </a:bodyPr>
          <a:lstStyle/>
          <a:p>
            <a:r>
              <a:rPr lang="es-ES" dirty="0" smtClean="0"/>
              <a:t>Durante el verano de 1928, Federico García Lorca descubrió en las páginas de sucesos de </a:t>
            </a:r>
            <a:r>
              <a:rPr lang="es-ES" i="1" dirty="0" smtClean="0"/>
              <a:t>El Defensor</a:t>
            </a:r>
            <a:r>
              <a:rPr lang="es-ES" dirty="0" smtClean="0"/>
              <a:t> de Granada la crónica de una tragedia ocurrida dos días atrás en el campo de </a:t>
            </a:r>
            <a:r>
              <a:rPr lang="es-ES" dirty="0" err="1" smtClean="0"/>
              <a:t>Níjar</a:t>
            </a:r>
            <a:r>
              <a:rPr lang="es-ES" dirty="0" smtClean="0"/>
              <a:t> (Almería). </a:t>
            </a:r>
            <a:endParaRPr lang="fr-FR" dirty="0"/>
          </a:p>
        </p:txBody>
      </p:sp>
      <p:sp>
        <p:nvSpPr>
          <p:cNvPr id="4" name="Rectangle 3"/>
          <p:cNvSpPr/>
          <p:nvPr/>
        </p:nvSpPr>
        <p:spPr>
          <a:xfrm>
            <a:off x="1547664" y="2132856"/>
            <a:ext cx="7344816" cy="2031325"/>
          </a:xfrm>
          <a:prstGeom prst="rect">
            <a:avLst/>
          </a:prstGeom>
        </p:spPr>
        <p:txBody>
          <a:bodyPr wrap="square">
            <a:spAutoFit/>
          </a:bodyPr>
          <a:lstStyle/>
          <a:p>
            <a:r>
              <a:rPr lang="es-ES" dirty="0" smtClean="0"/>
              <a:t>El diario contaba la historia de una mujer de 20 años, Francisca Cañada Morales, que, horas antes de celebrar su boda, se fugó con su primo, Francisco Montes Cañada, diez años mayor que ella, de quien siempre estuvo enamorada. En un cruce de caminos y agazapada detrás de unas palmas, la muerte se abalanzó sobre ellos. Montes recibió tres tiros fatales. Francisca Cañada sobrevivió de milagro a las manos de mujer (su hermana) que la intentaron estrangular.</a:t>
            </a:r>
            <a:endParaRPr lang="fr-FR" dirty="0"/>
          </a:p>
        </p:txBody>
      </p:sp>
    </p:spTree>
    <p:extLst>
      <p:ext uri="{BB962C8B-B14F-4D97-AF65-F5344CB8AC3E}">
        <p14:creationId xmlns:p14="http://schemas.microsoft.com/office/powerpoint/2010/main" val="1435146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12001282"/>
              </p:ext>
            </p:extLst>
          </p:nvPr>
        </p:nvGraphicFramePr>
        <p:xfrm>
          <a:off x="-20004" y="0"/>
          <a:ext cx="9164004" cy="6886726"/>
        </p:xfrm>
        <a:graphic>
          <a:graphicData uri="http://schemas.openxmlformats.org/drawingml/2006/table">
            <a:tbl>
              <a:tblPr firstRow="1" bandRow="1">
                <a:tableStyleId>{5940675A-B579-460E-94D1-54222C63F5DA}</a:tableStyleId>
              </a:tblPr>
              <a:tblGrid>
                <a:gridCol w="4582002"/>
                <a:gridCol w="4582002"/>
              </a:tblGrid>
              <a:tr h="662523">
                <a:tc>
                  <a:txBody>
                    <a:bodyPr/>
                    <a:lstStyle/>
                    <a:p>
                      <a:r>
                        <a:rPr lang="en-GB" dirty="0" smtClean="0"/>
                        <a:t>1  La </a:t>
                      </a:r>
                      <a:r>
                        <a:rPr lang="en-GB" dirty="0" err="1" smtClean="0"/>
                        <a:t>tragedia</a:t>
                      </a:r>
                      <a:r>
                        <a:rPr lang="en-GB" baseline="0" dirty="0" smtClean="0"/>
                        <a:t> </a:t>
                      </a:r>
                      <a:r>
                        <a:rPr lang="en-GB" baseline="0" dirty="0" err="1" smtClean="0"/>
                        <a:t>transcurre</a:t>
                      </a:r>
                      <a:r>
                        <a:rPr lang="en-GB" baseline="0" dirty="0" smtClean="0"/>
                        <a:t> en </a:t>
                      </a:r>
                      <a:r>
                        <a:rPr lang="en-GB" baseline="0" dirty="0" err="1" smtClean="0"/>
                        <a:t>Níjar</a:t>
                      </a:r>
                      <a:r>
                        <a:rPr lang="en-GB" baseline="0" dirty="0" smtClean="0"/>
                        <a:t>, </a:t>
                      </a:r>
                      <a:r>
                        <a:rPr lang="en-GB" baseline="0" dirty="0" err="1" smtClean="0"/>
                        <a:t>cerca</a:t>
                      </a:r>
                      <a:r>
                        <a:rPr lang="en-GB" baseline="0" dirty="0" smtClean="0"/>
                        <a:t> de </a:t>
                      </a:r>
                      <a:r>
                        <a:rPr lang="en-GB" baseline="0" dirty="0" err="1" smtClean="0"/>
                        <a:t>Almería</a:t>
                      </a:r>
                      <a:r>
                        <a:rPr lang="en-GB" baseline="0" dirty="0" smtClean="0"/>
                        <a:t>.</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c>
                  <a:txBody>
                    <a:bodyPr/>
                    <a:lstStyle/>
                    <a:p>
                      <a:r>
                        <a:rPr lang="en-GB" dirty="0" smtClean="0"/>
                        <a:t>1  La </a:t>
                      </a:r>
                      <a:r>
                        <a:rPr lang="en-GB" dirty="0" err="1" smtClean="0"/>
                        <a:t>historia</a:t>
                      </a:r>
                      <a:r>
                        <a:rPr lang="en-GB" baseline="0" dirty="0" smtClean="0"/>
                        <a:t> se </a:t>
                      </a:r>
                      <a:r>
                        <a:rPr lang="en-GB" baseline="0" dirty="0" err="1" smtClean="0"/>
                        <a:t>sitúa</a:t>
                      </a:r>
                      <a:r>
                        <a:rPr lang="en-GB" baseline="0" dirty="0" smtClean="0"/>
                        <a:t> en un </a:t>
                      </a:r>
                      <a:r>
                        <a:rPr lang="en-GB" baseline="0" dirty="0" err="1" smtClean="0"/>
                        <a:t>lugar</a:t>
                      </a:r>
                      <a:r>
                        <a:rPr lang="en-GB" baseline="0" dirty="0" smtClean="0"/>
                        <a:t> </a:t>
                      </a:r>
                      <a:r>
                        <a:rPr lang="en-GB" baseline="0" dirty="0" err="1" smtClean="0"/>
                        <a:t>típicamente</a:t>
                      </a:r>
                      <a:r>
                        <a:rPr lang="en-GB" baseline="0" dirty="0" smtClean="0"/>
                        <a:t> </a:t>
                      </a:r>
                      <a:r>
                        <a:rPr lang="en-GB" baseline="0" dirty="0" err="1" smtClean="0"/>
                        <a:t>granadino</a:t>
                      </a:r>
                      <a:r>
                        <a:rPr lang="en-GB" baseline="0" dirty="0" smtClean="0"/>
                        <a:t>.</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62523">
                <a:tc>
                  <a:txBody>
                    <a:bodyPr/>
                    <a:lstStyle/>
                    <a:p>
                      <a:r>
                        <a:rPr lang="en-GB" dirty="0" smtClean="0"/>
                        <a:t>2  La </a:t>
                      </a:r>
                      <a:r>
                        <a:rPr lang="en-GB" dirty="0" err="1" smtClean="0"/>
                        <a:t>novia</a:t>
                      </a:r>
                      <a:r>
                        <a:rPr lang="en-GB" dirty="0" smtClean="0"/>
                        <a:t> </a:t>
                      </a:r>
                      <a:r>
                        <a:rPr lang="en-GB" dirty="0" err="1" smtClean="0"/>
                        <a:t>es</a:t>
                      </a:r>
                      <a:r>
                        <a:rPr lang="en-GB" dirty="0" smtClean="0"/>
                        <a:t> </a:t>
                      </a:r>
                      <a:r>
                        <a:rPr lang="en-GB" dirty="0" err="1" smtClean="0"/>
                        <a:t>joven</a:t>
                      </a:r>
                      <a:r>
                        <a:rPr lang="en-GB" dirty="0" smtClean="0"/>
                        <a:t> </a:t>
                      </a:r>
                      <a:r>
                        <a:rPr lang="en-GB" dirty="0" err="1" smtClean="0"/>
                        <a:t>pero</a:t>
                      </a:r>
                      <a:r>
                        <a:rPr lang="en-GB" dirty="0" smtClean="0"/>
                        <a:t> </a:t>
                      </a:r>
                      <a:r>
                        <a:rPr lang="en-GB" dirty="0" err="1" smtClean="0"/>
                        <a:t>coja</a:t>
                      </a:r>
                      <a:r>
                        <a:rPr lang="en-GB" dirty="0" smtClean="0"/>
                        <a:t> y </a:t>
                      </a:r>
                      <a:r>
                        <a:rPr lang="en-GB" dirty="0" err="1" smtClean="0"/>
                        <a:t>poco</a:t>
                      </a:r>
                      <a:r>
                        <a:rPr lang="en-GB" dirty="0" smtClean="0"/>
                        <a:t> </a:t>
                      </a:r>
                      <a:r>
                        <a:rPr lang="en-GB" dirty="0" err="1" smtClean="0"/>
                        <a:t>atractiva</a:t>
                      </a:r>
                      <a:r>
                        <a:rPr lang="en-GB" dirty="0" smtClean="0"/>
                        <a:t>.</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2  La </a:t>
                      </a:r>
                      <a:r>
                        <a:rPr lang="en-GB" dirty="0" err="1" smtClean="0"/>
                        <a:t>novia</a:t>
                      </a:r>
                      <a:r>
                        <a:rPr lang="en-GB" dirty="0" smtClean="0"/>
                        <a:t> </a:t>
                      </a:r>
                      <a:r>
                        <a:rPr lang="en-GB" dirty="0" err="1" smtClean="0"/>
                        <a:t>es</a:t>
                      </a:r>
                      <a:r>
                        <a:rPr lang="en-GB" dirty="0" smtClean="0"/>
                        <a:t> </a:t>
                      </a:r>
                      <a:r>
                        <a:rPr lang="en-GB" dirty="0" err="1" smtClean="0"/>
                        <a:t>joven</a:t>
                      </a:r>
                      <a:r>
                        <a:rPr lang="en-GB" dirty="0" smtClean="0"/>
                        <a:t>,</a:t>
                      </a:r>
                      <a:r>
                        <a:rPr lang="en-GB" baseline="0" dirty="0" smtClean="0"/>
                        <a:t> </a:t>
                      </a:r>
                      <a:r>
                        <a:rPr lang="en-GB" baseline="0" dirty="0" err="1" smtClean="0"/>
                        <a:t>hermosa</a:t>
                      </a:r>
                      <a:r>
                        <a:rPr lang="en-GB" baseline="0" dirty="0" smtClean="0"/>
                        <a:t> y </a:t>
                      </a:r>
                      <a:r>
                        <a:rPr lang="es-ES" dirty="0" smtClean="0"/>
                        <a:t>heredera de una pingüe fortuna.</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62523">
                <a:tc>
                  <a:txBody>
                    <a:bodyPr/>
                    <a:lstStyle/>
                    <a:p>
                      <a:r>
                        <a:rPr lang="en-GB" dirty="0" smtClean="0"/>
                        <a:t>3  El </a:t>
                      </a:r>
                      <a:r>
                        <a:rPr lang="en-GB" dirty="0" err="1" smtClean="0"/>
                        <a:t>novio</a:t>
                      </a:r>
                      <a:r>
                        <a:rPr lang="en-GB" dirty="0" smtClean="0"/>
                        <a:t> se </a:t>
                      </a:r>
                      <a:r>
                        <a:rPr lang="en-GB" dirty="0" err="1" smtClean="0"/>
                        <a:t>deja</a:t>
                      </a:r>
                      <a:r>
                        <a:rPr lang="en-GB" dirty="0" smtClean="0"/>
                        <a:t> </a:t>
                      </a:r>
                      <a:r>
                        <a:rPr lang="en-GB" dirty="0" err="1" smtClean="0"/>
                        <a:t>convencer</a:t>
                      </a:r>
                      <a:r>
                        <a:rPr lang="en-GB" dirty="0" smtClean="0"/>
                        <a:t> </a:t>
                      </a:r>
                      <a:r>
                        <a:rPr lang="en-GB" dirty="0" err="1" smtClean="0"/>
                        <a:t>que</a:t>
                      </a:r>
                      <a:r>
                        <a:rPr lang="en-GB" dirty="0" smtClean="0"/>
                        <a:t> </a:t>
                      </a:r>
                      <a:r>
                        <a:rPr lang="en-GB" dirty="0" err="1" smtClean="0"/>
                        <a:t>casarse</a:t>
                      </a:r>
                      <a:r>
                        <a:rPr lang="en-GB" dirty="0" smtClean="0"/>
                        <a:t> con la </a:t>
                      </a:r>
                      <a:r>
                        <a:rPr lang="en-GB" dirty="0" err="1" smtClean="0"/>
                        <a:t>novia</a:t>
                      </a:r>
                      <a:r>
                        <a:rPr lang="en-GB" dirty="0" smtClean="0"/>
                        <a:t> </a:t>
                      </a:r>
                      <a:r>
                        <a:rPr lang="en-GB" dirty="0" err="1" smtClean="0"/>
                        <a:t>llevará</a:t>
                      </a:r>
                      <a:r>
                        <a:rPr lang="en-GB" dirty="0" smtClean="0"/>
                        <a:t> </a:t>
                      </a:r>
                      <a:r>
                        <a:rPr lang="en-GB" dirty="0" err="1" smtClean="0"/>
                        <a:t>beneficios</a:t>
                      </a:r>
                      <a:r>
                        <a:rPr lang="en-GB" dirty="0" smtClean="0"/>
                        <a:t> </a:t>
                      </a:r>
                      <a:r>
                        <a:rPr lang="en-GB" dirty="0" err="1" smtClean="0"/>
                        <a:t>financieros</a:t>
                      </a:r>
                      <a:r>
                        <a:rPr lang="en-GB" dirty="0" smtClean="0"/>
                        <a:t>.</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c>
                  <a:txBody>
                    <a:bodyPr/>
                    <a:lstStyle/>
                    <a:p>
                      <a:r>
                        <a:rPr lang="en-GB" dirty="0" smtClean="0"/>
                        <a:t>3  El </a:t>
                      </a:r>
                      <a:r>
                        <a:rPr lang="en-GB" dirty="0" err="1" smtClean="0"/>
                        <a:t>novio</a:t>
                      </a:r>
                      <a:r>
                        <a:rPr lang="en-GB" dirty="0" smtClean="0"/>
                        <a:t> </a:t>
                      </a:r>
                      <a:r>
                        <a:rPr lang="en-GB" dirty="0" err="1" smtClean="0"/>
                        <a:t>está</a:t>
                      </a:r>
                      <a:r>
                        <a:rPr lang="en-GB" dirty="0" smtClean="0"/>
                        <a:t> </a:t>
                      </a:r>
                      <a:r>
                        <a:rPr lang="en-GB" dirty="0" err="1" smtClean="0"/>
                        <a:t>enamorado</a:t>
                      </a:r>
                      <a:r>
                        <a:rPr lang="en-GB" dirty="0" smtClean="0"/>
                        <a:t> de </a:t>
                      </a:r>
                      <a:r>
                        <a:rPr lang="en-GB" dirty="0" err="1" smtClean="0"/>
                        <a:t>verdad</a:t>
                      </a:r>
                      <a:r>
                        <a:rPr lang="en-GB" dirty="0" smtClean="0"/>
                        <a:t>.</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62523">
                <a:tc>
                  <a:txBody>
                    <a:bodyPr/>
                    <a:lstStyle/>
                    <a:p>
                      <a:r>
                        <a:rPr lang="en-GB" dirty="0" smtClean="0"/>
                        <a:t>4  El</a:t>
                      </a:r>
                      <a:r>
                        <a:rPr lang="en-GB" baseline="0" dirty="0" smtClean="0"/>
                        <a:t> </a:t>
                      </a:r>
                      <a:r>
                        <a:rPr lang="en-GB" baseline="0" dirty="0" err="1" smtClean="0"/>
                        <a:t>día</a:t>
                      </a:r>
                      <a:r>
                        <a:rPr lang="en-GB" baseline="0" dirty="0" smtClean="0"/>
                        <a:t> de la </a:t>
                      </a:r>
                      <a:r>
                        <a:rPr lang="en-GB" baseline="0" dirty="0" err="1" smtClean="0"/>
                        <a:t>boda</a:t>
                      </a:r>
                      <a:r>
                        <a:rPr lang="en-GB" baseline="0" dirty="0" smtClean="0"/>
                        <a:t>, </a:t>
                      </a:r>
                      <a:r>
                        <a:rPr lang="en-GB" baseline="0" dirty="0" err="1" smtClean="0"/>
                        <a:t>poco</a:t>
                      </a:r>
                      <a:r>
                        <a:rPr lang="en-GB" baseline="0" dirty="0" smtClean="0"/>
                        <a:t> antes de </a:t>
                      </a:r>
                      <a:r>
                        <a:rPr lang="en-GB" baseline="0" dirty="0" err="1" smtClean="0"/>
                        <a:t>casarse</a:t>
                      </a:r>
                      <a:r>
                        <a:rPr lang="en-GB" baseline="0" dirty="0" smtClean="0"/>
                        <a:t>, la </a:t>
                      </a:r>
                      <a:r>
                        <a:rPr lang="en-GB" baseline="0" dirty="0" err="1" smtClean="0"/>
                        <a:t>novia</a:t>
                      </a:r>
                      <a:r>
                        <a:rPr lang="en-GB" baseline="0" dirty="0" smtClean="0"/>
                        <a:t> se </a:t>
                      </a:r>
                      <a:r>
                        <a:rPr lang="en-GB" baseline="0" dirty="0" err="1" smtClean="0"/>
                        <a:t>fuga</a:t>
                      </a:r>
                      <a:r>
                        <a:rPr lang="en-GB" baseline="0" dirty="0" smtClean="0"/>
                        <a:t> con </a:t>
                      </a:r>
                      <a:r>
                        <a:rPr lang="en-GB" baseline="0" dirty="0" err="1" smtClean="0"/>
                        <a:t>su</a:t>
                      </a:r>
                      <a:r>
                        <a:rPr lang="en-GB" baseline="0" dirty="0" smtClean="0"/>
                        <a:t> </a:t>
                      </a:r>
                      <a:r>
                        <a:rPr lang="en-GB" baseline="0" dirty="0" err="1" smtClean="0"/>
                        <a:t>amante</a:t>
                      </a:r>
                      <a:r>
                        <a:rPr lang="en-GB" baseline="0" dirty="0" smtClean="0"/>
                        <a:t>.</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4  Los </a:t>
                      </a:r>
                      <a:r>
                        <a:rPr lang="en-GB" dirty="0" err="1" smtClean="0"/>
                        <a:t>novios</a:t>
                      </a:r>
                      <a:r>
                        <a:rPr lang="en-GB" baseline="0" dirty="0" smtClean="0"/>
                        <a:t> se </a:t>
                      </a:r>
                      <a:r>
                        <a:rPr lang="en-GB" baseline="0" dirty="0" err="1" smtClean="0"/>
                        <a:t>casan</a:t>
                      </a:r>
                      <a:r>
                        <a:rPr lang="en-GB" baseline="0" dirty="0" smtClean="0"/>
                        <a:t> y </a:t>
                      </a:r>
                      <a:r>
                        <a:rPr lang="en-GB" baseline="0" dirty="0" err="1" smtClean="0"/>
                        <a:t>poco</a:t>
                      </a:r>
                      <a:r>
                        <a:rPr lang="en-GB" baseline="0" dirty="0" smtClean="0"/>
                        <a:t> </a:t>
                      </a:r>
                      <a:r>
                        <a:rPr lang="en-GB" baseline="0" dirty="0" err="1" smtClean="0"/>
                        <a:t>después</a:t>
                      </a:r>
                      <a:r>
                        <a:rPr lang="en-GB" baseline="0" dirty="0" smtClean="0"/>
                        <a:t> </a:t>
                      </a:r>
                      <a:r>
                        <a:rPr lang="en-GB" baseline="0" dirty="0" err="1" smtClean="0"/>
                        <a:t>las</a:t>
                      </a:r>
                      <a:r>
                        <a:rPr lang="en-GB" baseline="0" dirty="0" smtClean="0"/>
                        <a:t> </a:t>
                      </a:r>
                      <a:r>
                        <a:rPr lang="en-GB" baseline="0" dirty="0" err="1" smtClean="0"/>
                        <a:t>novia</a:t>
                      </a:r>
                      <a:r>
                        <a:rPr lang="en-GB" baseline="0" dirty="0" smtClean="0"/>
                        <a:t> se </a:t>
                      </a:r>
                      <a:r>
                        <a:rPr lang="en-GB" baseline="0" dirty="0" err="1" smtClean="0"/>
                        <a:t>fuga</a:t>
                      </a:r>
                      <a:r>
                        <a:rPr lang="en-GB" baseline="0" dirty="0" smtClean="0"/>
                        <a:t> con </a:t>
                      </a:r>
                      <a:r>
                        <a:rPr lang="en-GB" baseline="0" dirty="0" err="1" smtClean="0"/>
                        <a:t>su</a:t>
                      </a:r>
                      <a:r>
                        <a:rPr lang="en-GB" baseline="0" dirty="0" smtClean="0"/>
                        <a:t> </a:t>
                      </a:r>
                      <a:r>
                        <a:rPr lang="en-GB" baseline="0" dirty="0" err="1" smtClean="0"/>
                        <a:t>amante</a:t>
                      </a:r>
                      <a:r>
                        <a:rPr lang="en-GB" baseline="0" dirty="0" smtClean="0"/>
                        <a:t>.</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62523">
                <a:tc>
                  <a:txBody>
                    <a:bodyPr/>
                    <a:lstStyle/>
                    <a:p>
                      <a:r>
                        <a:rPr lang="en-GB" dirty="0" smtClean="0"/>
                        <a:t>5  El “</a:t>
                      </a:r>
                      <a:r>
                        <a:rPr lang="en-GB" dirty="0" err="1" smtClean="0"/>
                        <a:t>amante</a:t>
                      </a:r>
                      <a:r>
                        <a:rPr lang="en-GB" dirty="0" smtClean="0"/>
                        <a:t>” </a:t>
                      </a:r>
                      <a:r>
                        <a:rPr lang="en-GB" dirty="0" err="1" smtClean="0"/>
                        <a:t>es</a:t>
                      </a:r>
                      <a:r>
                        <a:rPr lang="en-GB" dirty="0" smtClean="0"/>
                        <a:t> el</a:t>
                      </a:r>
                      <a:r>
                        <a:rPr lang="en-GB" baseline="0" dirty="0" smtClean="0"/>
                        <a:t> primo de la </a:t>
                      </a:r>
                      <a:r>
                        <a:rPr lang="en-GB" baseline="0" dirty="0" err="1" smtClean="0"/>
                        <a:t>novia</a:t>
                      </a:r>
                      <a:r>
                        <a:rPr lang="en-GB" baseline="0" dirty="0" smtClean="0"/>
                        <a:t>, </a:t>
                      </a:r>
                      <a:r>
                        <a:rPr lang="en-GB" baseline="0" dirty="0" err="1" smtClean="0"/>
                        <a:t>diez</a:t>
                      </a:r>
                      <a:r>
                        <a:rPr lang="en-GB" baseline="0" dirty="0" smtClean="0"/>
                        <a:t> </a:t>
                      </a:r>
                      <a:r>
                        <a:rPr lang="en-GB" baseline="0" dirty="0" err="1" smtClean="0"/>
                        <a:t>años</a:t>
                      </a:r>
                      <a:r>
                        <a:rPr lang="en-GB" baseline="0" dirty="0" smtClean="0"/>
                        <a:t> mayor </a:t>
                      </a:r>
                      <a:r>
                        <a:rPr lang="en-GB" baseline="0" dirty="0" err="1" smtClean="0"/>
                        <a:t>que</a:t>
                      </a:r>
                      <a:r>
                        <a:rPr lang="en-GB" baseline="0" dirty="0" smtClean="0"/>
                        <a:t> </a:t>
                      </a:r>
                      <a:r>
                        <a:rPr lang="en-GB" baseline="0" dirty="0" err="1" smtClean="0"/>
                        <a:t>ella</a:t>
                      </a:r>
                      <a:r>
                        <a:rPr lang="en-GB" baseline="0" dirty="0" smtClean="0"/>
                        <a:t>.</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c>
                  <a:txBody>
                    <a:bodyPr/>
                    <a:lstStyle/>
                    <a:p>
                      <a:r>
                        <a:rPr lang="en-GB" dirty="0" smtClean="0"/>
                        <a:t>5  El </a:t>
                      </a:r>
                      <a:r>
                        <a:rPr lang="en-GB" dirty="0" err="1" smtClean="0"/>
                        <a:t>amante</a:t>
                      </a:r>
                      <a:r>
                        <a:rPr lang="en-GB" dirty="0" smtClean="0"/>
                        <a:t> </a:t>
                      </a:r>
                      <a:r>
                        <a:rPr lang="en-GB" dirty="0" err="1" smtClean="0"/>
                        <a:t>es</a:t>
                      </a:r>
                      <a:r>
                        <a:rPr lang="en-GB" dirty="0" smtClean="0"/>
                        <a:t> el </a:t>
                      </a:r>
                      <a:r>
                        <a:rPr lang="en-GB" dirty="0" err="1" smtClean="0"/>
                        <a:t>novio</a:t>
                      </a:r>
                      <a:r>
                        <a:rPr lang="en-GB" dirty="0" smtClean="0"/>
                        <a:t> anterior de la </a:t>
                      </a:r>
                      <a:r>
                        <a:rPr lang="en-GB" dirty="0" err="1" smtClean="0"/>
                        <a:t>novia</a:t>
                      </a:r>
                      <a:r>
                        <a:rPr lang="en-GB" baseline="0" dirty="0" smtClean="0"/>
                        <a:t> y los dos no </a:t>
                      </a:r>
                      <a:r>
                        <a:rPr lang="en-GB" baseline="0" dirty="0" err="1" smtClean="0"/>
                        <a:t>han</a:t>
                      </a:r>
                      <a:r>
                        <a:rPr lang="en-GB" baseline="0" dirty="0" smtClean="0"/>
                        <a:t> </a:t>
                      </a:r>
                      <a:r>
                        <a:rPr lang="en-GB" baseline="0" dirty="0" err="1" smtClean="0"/>
                        <a:t>podido</a:t>
                      </a:r>
                      <a:r>
                        <a:rPr lang="en-GB" baseline="0" dirty="0" smtClean="0"/>
                        <a:t> </a:t>
                      </a:r>
                      <a:r>
                        <a:rPr lang="en-GB" baseline="0" dirty="0" err="1" smtClean="0"/>
                        <a:t>olvidar</a:t>
                      </a:r>
                      <a:r>
                        <a:rPr lang="en-GB" baseline="0" dirty="0" smtClean="0"/>
                        <a:t> </a:t>
                      </a:r>
                      <a:r>
                        <a:rPr lang="en-GB" baseline="0" dirty="0" err="1" smtClean="0"/>
                        <a:t>su</a:t>
                      </a:r>
                      <a:r>
                        <a:rPr lang="en-GB" baseline="0" dirty="0" smtClean="0"/>
                        <a:t> </a:t>
                      </a:r>
                      <a:r>
                        <a:rPr lang="en-GB" baseline="0" dirty="0" err="1" smtClean="0"/>
                        <a:t>amor</a:t>
                      </a:r>
                      <a:r>
                        <a:rPr lang="en-GB" baseline="0" dirty="0" smtClean="0"/>
                        <a:t>.</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62523">
                <a:tc>
                  <a:txBody>
                    <a:bodyPr/>
                    <a:lstStyle/>
                    <a:p>
                      <a:r>
                        <a:rPr lang="en-GB" dirty="0" smtClean="0"/>
                        <a:t>6  La </a:t>
                      </a:r>
                      <a:r>
                        <a:rPr lang="en-GB" dirty="0" err="1" smtClean="0"/>
                        <a:t>madre</a:t>
                      </a:r>
                      <a:r>
                        <a:rPr lang="en-GB" dirty="0" smtClean="0"/>
                        <a:t> del </a:t>
                      </a:r>
                      <a:r>
                        <a:rPr lang="en-GB" dirty="0" err="1" smtClean="0"/>
                        <a:t>novio</a:t>
                      </a:r>
                      <a:r>
                        <a:rPr lang="en-GB" dirty="0" smtClean="0"/>
                        <a:t> no </a:t>
                      </a:r>
                      <a:r>
                        <a:rPr lang="en-GB" dirty="0" err="1" smtClean="0"/>
                        <a:t>tiene</a:t>
                      </a:r>
                      <a:r>
                        <a:rPr lang="en-GB" dirty="0" smtClean="0"/>
                        <a:t> un </a:t>
                      </a:r>
                      <a:r>
                        <a:rPr lang="en-GB" dirty="0" err="1" smtClean="0"/>
                        <a:t>papel</a:t>
                      </a:r>
                      <a:r>
                        <a:rPr lang="en-GB" dirty="0" smtClean="0"/>
                        <a:t> en la </a:t>
                      </a:r>
                      <a:r>
                        <a:rPr lang="en-GB" dirty="0" err="1" smtClean="0"/>
                        <a:t>historia</a:t>
                      </a:r>
                      <a:r>
                        <a:rPr lang="en-GB" dirty="0" smtClean="0"/>
                        <a:t>.</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c>
                  <a:txBody>
                    <a:bodyPr/>
                    <a:lstStyle/>
                    <a:p>
                      <a:r>
                        <a:rPr lang="en-GB" dirty="0" smtClean="0"/>
                        <a:t>6  La</a:t>
                      </a:r>
                      <a:r>
                        <a:rPr lang="en-GB" baseline="0" dirty="0" smtClean="0"/>
                        <a:t> </a:t>
                      </a:r>
                      <a:r>
                        <a:rPr lang="en-GB" baseline="0" dirty="0" err="1" smtClean="0"/>
                        <a:t>madre</a:t>
                      </a:r>
                      <a:r>
                        <a:rPr lang="en-GB" baseline="0" dirty="0" smtClean="0"/>
                        <a:t> del </a:t>
                      </a:r>
                      <a:r>
                        <a:rPr lang="en-GB" baseline="0" dirty="0" err="1" smtClean="0"/>
                        <a:t>novio</a:t>
                      </a:r>
                      <a:r>
                        <a:rPr lang="en-GB" baseline="0" dirty="0" smtClean="0"/>
                        <a:t> </a:t>
                      </a:r>
                      <a:r>
                        <a:rPr lang="en-GB" baseline="0" dirty="0" err="1" smtClean="0"/>
                        <a:t>es</a:t>
                      </a:r>
                      <a:r>
                        <a:rPr lang="en-GB" baseline="0" dirty="0" smtClean="0"/>
                        <a:t> </a:t>
                      </a:r>
                      <a:r>
                        <a:rPr lang="en-GB" baseline="0" dirty="0" err="1" smtClean="0"/>
                        <a:t>figura</a:t>
                      </a:r>
                      <a:r>
                        <a:rPr lang="en-GB" baseline="0" dirty="0" smtClean="0"/>
                        <a:t> central en el drama.</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62523">
                <a:tc>
                  <a:txBody>
                    <a:bodyPr/>
                    <a:lstStyle/>
                    <a:p>
                      <a:r>
                        <a:rPr lang="en-GB" dirty="0" smtClean="0"/>
                        <a:t>7  Antes</a:t>
                      </a:r>
                      <a:r>
                        <a:rPr lang="en-GB" baseline="0" dirty="0" smtClean="0"/>
                        <a:t> de la </a:t>
                      </a:r>
                      <a:r>
                        <a:rPr lang="en-GB" baseline="0" dirty="0" err="1" smtClean="0"/>
                        <a:t>tragedia</a:t>
                      </a:r>
                      <a:r>
                        <a:rPr lang="en-GB" baseline="0" dirty="0" smtClean="0"/>
                        <a:t> de </a:t>
                      </a:r>
                      <a:r>
                        <a:rPr lang="en-GB" baseline="0" dirty="0" err="1" smtClean="0"/>
                        <a:t>ese</a:t>
                      </a:r>
                      <a:r>
                        <a:rPr lang="en-GB" baseline="0" dirty="0" smtClean="0"/>
                        <a:t> </a:t>
                      </a:r>
                      <a:r>
                        <a:rPr lang="en-GB" baseline="0" dirty="0" err="1" smtClean="0"/>
                        <a:t>día</a:t>
                      </a:r>
                      <a:r>
                        <a:rPr lang="en-GB" baseline="0" dirty="0" smtClean="0"/>
                        <a:t> no hay </a:t>
                      </a:r>
                      <a:r>
                        <a:rPr lang="en-GB" baseline="0" dirty="0" err="1" smtClean="0"/>
                        <a:t>ningún</a:t>
                      </a:r>
                      <a:r>
                        <a:rPr lang="en-GB" baseline="0" dirty="0" smtClean="0"/>
                        <a:t> </a:t>
                      </a:r>
                      <a:r>
                        <a:rPr lang="en-GB" baseline="0" dirty="0" err="1" smtClean="0"/>
                        <a:t>conflicto</a:t>
                      </a:r>
                      <a:r>
                        <a:rPr lang="en-GB" baseline="0" dirty="0" smtClean="0"/>
                        <a:t> entre </a:t>
                      </a:r>
                      <a:r>
                        <a:rPr lang="en-GB" baseline="0" dirty="0" err="1" smtClean="0"/>
                        <a:t>las</a:t>
                      </a:r>
                      <a:r>
                        <a:rPr lang="en-GB" baseline="0" dirty="0" smtClean="0"/>
                        <a:t> dos </a:t>
                      </a:r>
                      <a:r>
                        <a:rPr lang="en-GB" baseline="0" dirty="0" err="1" smtClean="0"/>
                        <a:t>familias</a:t>
                      </a:r>
                      <a:r>
                        <a:rPr lang="en-GB" baseline="0" dirty="0" smtClean="0"/>
                        <a:t>.</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c>
                  <a:txBody>
                    <a:bodyPr/>
                    <a:lstStyle/>
                    <a:p>
                      <a:r>
                        <a:rPr lang="en-GB" dirty="0" smtClean="0"/>
                        <a:t>7  Hay</a:t>
                      </a:r>
                      <a:r>
                        <a:rPr lang="en-GB" baseline="0" dirty="0" smtClean="0"/>
                        <a:t> </a:t>
                      </a:r>
                      <a:r>
                        <a:rPr lang="en-GB" baseline="0" dirty="0" err="1" smtClean="0"/>
                        <a:t>desde</a:t>
                      </a:r>
                      <a:r>
                        <a:rPr lang="en-GB" baseline="0" dirty="0" smtClean="0"/>
                        <a:t> </a:t>
                      </a:r>
                      <a:r>
                        <a:rPr lang="en-GB" baseline="0" dirty="0" err="1" smtClean="0"/>
                        <a:t>hace</a:t>
                      </a:r>
                      <a:r>
                        <a:rPr lang="en-GB" baseline="0" dirty="0" smtClean="0"/>
                        <a:t> </a:t>
                      </a:r>
                      <a:r>
                        <a:rPr lang="en-GB" baseline="0" dirty="0" err="1" smtClean="0"/>
                        <a:t>muchos</a:t>
                      </a:r>
                      <a:r>
                        <a:rPr lang="en-GB" baseline="0" dirty="0" smtClean="0"/>
                        <a:t> </a:t>
                      </a:r>
                      <a:r>
                        <a:rPr lang="en-GB" baseline="0" dirty="0" err="1" smtClean="0"/>
                        <a:t>años</a:t>
                      </a:r>
                      <a:r>
                        <a:rPr lang="en-GB" baseline="0" dirty="0" smtClean="0"/>
                        <a:t> </a:t>
                      </a:r>
                      <a:r>
                        <a:rPr lang="en-GB" baseline="0" dirty="0" err="1" smtClean="0"/>
                        <a:t>una</a:t>
                      </a:r>
                      <a:r>
                        <a:rPr lang="en-GB" baseline="0" dirty="0" smtClean="0"/>
                        <a:t> </a:t>
                      </a:r>
                      <a:r>
                        <a:rPr lang="en-GB" baseline="0" dirty="0" err="1" smtClean="0"/>
                        <a:t>amarga</a:t>
                      </a:r>
                      <a:r>
                        <a:rPr lang="en-GB" baseline="0" dirty="0" smtClean="0"/>
                        <a:t> </a:t>
                      </a:r>
                      <a:r>
                        <a:rPr lang="en-GB" baseline="0" dirty="0" err="1" smtClean="0"/>
                        <a:t>enemistad</a:t>
                      </a:r>
                      <a:r>
                        <a:rPr lang="en-GB" baseline="0" dirty="0" smtClean="0"/>
                        <a:t> familiar.</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946462">
                <a:tc>
                  <a:txBody>
                    <a:bodyPr/>
                    <a:lstStyle/>
                    <a:p>
                      <a:r>
                        <a:rPr lang="en-GB" dirty="0" smtClean="0"/>
                        <a:t>8  Los </a:t>
                      </a:r>
                      <a:r>
                        <a:rPr lang="en-GB" dirty="0" err="1" smtClean="0"/>
                        <a:t>parientes</a:t>
                      </a:r>
                      <a:r>
                        <a:rPr lang="en-GB" baseline="0" dirty="0" smtClean="0"/>
                        <a:t> del </a:t>
                      </a:r>
                      <a:r>
                        <a:rPr lang="en-GB" baseline="0" dirty="0" err="1" smtClean="0"/>
                        <a:t>novio</a:t>
                      </a:r>
                      <a:r>
                        <a:rPr lang="en-GB" baseline="0" dirty="0" smtClean="0"/>
                        <a:t> </a:t>
                      </a:r>
                      <a:r>
                        <a:rPr lang="en-GB" baseline="0" dirty="0" err="1" smtClean="0"/>
                        <a:t>persiguen</a:t>
                      </a:r>
                      <a:r>
                        <a:rPr lang="en-GB" baseline="0" dirty="0" smtClean="0"/>
                        <a:t> a los </a:t>
                      </a:r>
                      <a:r>
                        <a:rPr lang="en-GB" baseline="0" dirty="0" err="1" smtClean="0"/>
                        <a:t>amantes</a:t>
                      </a:r>
                      <a:r>
                        <a:rPr lang="en-GB" baseline="0" dirty="0" smtClean="0"/>
                        <a:t> y el </a:t>
                      </a:r>
                      <a:r>
                        <a:rPr lang="en-GB" baseline="0" dirty="0" err="1" smtClean="0"/>
                        <a:t>hermano</a:t>
                      </a:r>
                      <a:r>
                        <a:rPr lang="en-GB" baseline="0" dirty="0" smtClean="0"/>
                        <a:t> del </a:t>
                      </a:r>
                      <a:r>
                        <a:rPr lang="en-GB" baseline="0" dirty="0" err="1" smtClean="0"/>
                        <a:t>novio</a:t>
                      </a:r>
                      <a:r>
                        <a:rPr lang="en-GB" baseline="0" dirty="0" smtClean="0"/>
                        <a:t> </a:t>
                      </a:r>
                      <a:r>
                        <a:rPr lang="en-GB" baseline="0" dirty="0" err="1" smtClean="0"/>
                        <a:t>mata</a:t>
                      </a:r>
                      <a:r>
                        <a:rPr lang="en-GB" baseline="0" dirty="0" smtClean="0"/>
                        <a:t> al </a:t>
                      </a:r>
                      <a:r>
                        <a:rPr lang="en-GB" baseline="0" dirty="0" err="1" smtClean="0"/>
                        <a:t>amante</a:t>
                      </a:r>
                      <a:r>
                        <a:rPr lang="en-GB" baseline="0" dirty="0" smtClean="0"/>
                        <a:t>.</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c>
                  <a:txBody>
                    <a:bodyPr/>
                    <a:lstStyle/>
                    <a:p>
                      <a:r>
                        <a:rPr lang="en-GB" dirty="0" smtClean="0"/>
                        <a:t>8  El </a:t>
                      </a:r>
                      <a:r>
                        <a:rPr lang="en-GB" dirty="0" err="1" smtClean="0"/>
                        <a:t>novio</a:t>
                      </a:r>
                      <a:r>
                        <a:rPr lang="en-GB" dirty="0" smtClean="0"/>
                        <a:t> </a:t>
                      </a:r>
                      <a:r>
                        <a:rPr lang="en-GB" dirty="0" err="1" smtClean="0"/>
                        <a:t>persigue</a:t>
                      </a:r>
                      <a:r>
                        <a:rPr lang="en-GB" dirty="0" smtClean="0"/>
                        <a:t> a los </a:t>
                      </a:r>
                      <a:r>
                        <a:rPr lang="en-GB" dirty="0" err="1" smtClean="0"/>
                        <a:t>amantes</a:t>
                      </a:r>
                      <a:r>
                        <a:rPr lang="en-GB" dirty="0" smtClean="0"/>
                        <a:t> y en </a:t>
                      </a:r>
                      <a:r>
                        <a:rPr lang="en-GB" dirty="0" err="1" smtClean="0"/>
                        <a:t>una</a:t>
                      </a:r>
                      <a:r>
                        <a:rPr lang="en-GB" dirty="0" smtClean="0"/>
                        <a:t> </a:t>
                      </a:r>
                      <a:r>
                        <a:rPr lang="en-GB" dirty="0" err="1" smtClean="0"/>
                        <a:t>lucha</a:t>
                      </a:r>
                      <a:r>
                        <a:rPr lang="en-GB" dirty="0" smtClean="0"/>
                        <a:t> con el </a:t>
                      </a:r>
                      <a:r>
                        <a:rPr lang="en-GB" dirty="0" err="1" smtClean="0"/>
                        <a:t>amante</a:t>
                      </a:r>
                      <a:r>
                        <a:rPr lang="en-GB" dirty="0" smtClean="0"/>
                        <a:t>, los dos </a:t>
                      </a:r>
                      <a:r>
                        <a:rPr lang="en-GB" dirty="0" err="1" smtClean="0"/>
                        <a:t>mueren</a:t>
                      </a:r>
                      <a:r>
                        <a:rPr lang="en-GB" dirty="0" smtClean="0"/>
                        <a:t>.</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11353">
                <a:tc>
                  <a:txBody>
                    <a:bodyPr/>
                    <a:lstStyle/>
                    <a:p>
                      <a:r>
                        <a:rPr lang="en-GB" dirty="0" smtClean="0"/>
                        <a:t>9  La</a:t>
                      </a:r>
                      <a:r>
                        <a:rPr lang="en-GB" baseline="0" dirty="0" smtClean="0"/>
                        <a:t> </a:t>
                      </a:r>
                      <a:r>
                        <a:rPr lang="en-GB" baseline="0" dirty="0" err="1" smtClean="0"/>
                        <a:t>hermana</a:t>
                      </a:r>
                      <a:r>
                        <a:rPr lang="en-GB" baseline="0" dirty="0" smtClean="0"/>
                        <a:t> de la </a:t>
                      </a:r>
                      <a:r>
                        <a:rPr lang="en-GB" baseline="0" dirty="0" err="1" smtClean="0"/>
                        <a:t>novia</a:t>
                      </a:r>
                      <a:r>
                        <a:rPr lang="en-GB" baseline="0" dirty="0" smtClean="0"/>
                        <a:t> </a:t>
                      </a:r>
                      <a:r>
                        <a:rPr lang="en-GB" baseline="0" dirty="0" err="1" smtClean="0"/>
                        <a:t>intenta</a:t>
                      </a:r>
                      <a:r>
                        <a:rPr lang="en-GB" baseline="0" dirty="0" smtClean="0"/>
                        <a:t> </a:t>
                      </a:r>
                      <a:r>
                        <a:rPr lang="en-GB" baseline="0" dirty="0" err="1" smtClean="0"/>
                        <a:t>estrangularla</a:t>
                      </a:r>
                      <a:r>
                        <a:rPr lang="en-GB" baseline="0" dirty="0" smtClean="0"/>
                        <a:t>.</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c>
                  <a:txBody>
                    <a:bodyPr/>
                    <a:lstStyle/>
                    <a:p>
                      <a:r>
                        <a:rPr lang="en-GB" dirty="0" smtClean="0"/>
                        <a:t>9  No</a:t>
                      </a:r>
                      <a:r>
                        <a:rPr lang="en-GB" baseline="0" dirty="0" smtClean="0"/>
                        <a:t> </a:t>
                      </a:r>
                      <a:r>
                        <a:rPr lang="en-GB" baseline="0" dirty="0" err="1" smtClean="0"/>
                        <a:t>atacan</a:t>
                      </a:r>
                      <a:r>
                        <a:rPr lang="en-GB" baseline="0" dirty="0" smtClean="0"/>
                        <a:t> a la </a:t>
                      </a:r>
                      <a:r>
                        <a:rPr lang="en-GB" baseline="0" dirty="0" err="1" smtClean="0"/>
                        <a:t>novia</a:t>
                      </a:r>
                      <a:r>
                        <a:rPr lang="en-GB" baseline="0" dirty="0" smtClean="0"/>
                        <a:t>.</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62523">
                <a:tc>
                  <a:txBody>
                    <a:bodyPr/>
                    <a:lstStyle/>
                    <a:p>
                      <a:r>
                        <a:rPr lang="en-GB" dirty="0" smtClean="0"/>
                        <a:t>10  El </a:t>
                      </a:r>
                      <a:r>
                        <a:rPr lang="en-GB" dirty="0" err="1" smtClean="0"/>
                        <a:t>novio</a:t>
                      </a:r>
                      <a:r>
                        <a:rPr lang="en-GB" dirty="0" smtClean="0"/>
                        <a:t> se casa con </a:t>
                      </a:r>
                      <a:r>
                        <a:rPr lang="en-GB" dirty="0" err="1" smtClean="0"/>
                        <a:t>otra</a:t>
                      </a:r>
                      <a:r>
                        <a:rPr lang="en-GB" dirty="0" smtClean="0"/>
                        <a:t> e </a:t>
                      </a:r>
                      <a:r>
                        <a:rPr lang="en-GB" dirty="0" err="1" smtClean="0"/>
                        <a:t>intenta</a:t>
                      </a:r>
                      <a:r>
                        <a:rPr lang="en-GB" dirty="0" smtClean="0"/>
                        <a:t> </a:t>
                      </a:r>
                      <a:r>
                        <a:rPr lang="en-GB" dirty="0" err="1" smtClean="0"/>
                        <a:t>olvidar</a:t>
                      </a:r>
                      <a:r>
                        <a:rPr lang="en-GB" dirty="0" smtClean="0"/>
                        <a:t> los</a:t>
                      </a:r>
                      <a:r>
                        <a:rPr lang="en-GB" baseline="0" dirty="0" smtClean="0"/>
                        <a:t> </a:t>
                      </a:r>
                      <a:r>
                        <a:rPr lang="en-GB" baseline="0" dirty="0" err="1" smtClean="0"/>
                        <a:t>eventos</a:t>
                      </a:r>
                      <a:r>
                        <a:rPr lang="en-GB" baseline="0" dirty="0" smtClean="0"/>
                        <a:t> </a:t>
                      </a:r>
                      <a:r>
                        <a:rPr lang="en-GB" baseline="0" dirty="0" err="1" smtClean="0"/>
                        <a:t>trágicos</a:t>
                      </a:r>
                      <a:r>
                        <a:rPr lang="en-GB" baseline="0" dirty="0" smtClean="0"/>
                        <a:t> de </a:t>
                      </a:r>
                      <a:r>
                        <a:rPr lang="en-GB" baseline="0" dirty="0" err="1" smtClean="0"/>
                        <a:t>ese</a:t>
                      </a:r>
                      <a:r>
                        <a:rPr lang="en-GB" baseline="0" dirty="0" smtClean="0"/>
                        <a:t> </a:t>
                      </a:r>
                      <a:r>
                        <a:rPr lang="en-GB" baseline="0" dirty="0" err="1" smtClean="0"/>
                        <a:t>día</a:t>
                      </a:r>
                      <a:r>
                        <a:rPr lang="en-GB" baseline="0" dirty="0" smtClean="0"/>
                        <a:t>.</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c>
                  <a:txBody>
                    <a:bodyPr/>
                    <a:lstStyle/>
                    <a:p>
                      <a:r>
                        <a:rPr lang="en-GB" dirty="0" smtClean="0"/>
                        <a:t>10  El </a:t>
                      </a:r>
                      <a:r>
                        <a:rPr lang="en-GB" dirty="0" err="1" smtClean="0"/>
                        <a:t>novio</a:t>
                      </a:r>
                      <a:r>
                        <a:rPr lang="en-GB" dirty="0" smtClean="0"/>
                        <a:t> </a:t>
                      </a:r>
                      <a:r>
                        <a:rPr lang="en-GB" dirty="0" err="1" smtClean="0"/>
                        <a:t>está</a:t>
                      </a:r>
                      <a:r>
                        <a:rPr lang="en-GB" baseline="0" dirty="0" smtClean="0"/>
                        <a:t> </a:t>
                      </a:r>
                      <a:r>
                        <a:rPr lang="en-GB" baseline="0" dirty="0" err="1" smtClean="0"/>
                        <a:t>muerto</a:t>
                      </a:r>
                      <a:r>
                        <a:rPr lang="en-GB" baseline="0" dirty="0" smtClean="0"/>
                        <a:t>.</a:t>
                      </a:r>
                      <a:endParaRPr lang="fr-FR" dirty="0"/>
                    </a:p>
                  </a:txBody>
                  <a:tcP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15201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107504" y="332656"/>
            <a:ext cx="2952328" cy="6336704"/>
          </a:xfrm>
          <a:prstGeom prst="flowChartAlternateProcess">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3200" b="1" dirty="0" err="1" smtClean="0">
                <a:solidFill>
                  <a:schemeClr val="tx1"/>
                </a:solidFill>
              </a:rPr>
              <a:t>Acto</a:t>
            </a:r>
            <a:r>
              <a:rPr lang="en-GB" sz="3200" b="1" dirty="0" smtClean="0">
                <a:solidFill>
                  <a:schemeClr val="tx1"/>
                </a:solidFill>
              </a:rPr>
              <a:t> </a:t>
            </a:r>
            <a:r>
              <a:rPr lang="en-GB" sz="3200" b="1" dirty="0" err="1" smtClean="0">
                <a:solidFill>
                  <a:schemeClr val="tx1"/>
                </a:solidFill>
              </a:rPr>
              <a:t>Primero</a:t>
            </a:r>
            <a:r>
              <a:rPr lang="en-GB" sz="3200" b="1" dirty="0" smtClean="0">
                <a:solidFill>
                  <a:schemeClr val="tx1"/>
                </a:solidFill>
              </a:rPr>
              <a:t> </a:t>
            </a:r>
            <a:br>
              <a:rPr lang="en-GB" sz="3200" b="1" dirty="0" smtClean="0">
                <a:solidFill>
                  <a:schemeClr val="tx1"/>
                </a:solidFill>
              </a:rPr>
            </a:br>
            <a:r>
              <a:rPr lang="en-GB" u="sng" dirty="0" err="1" smtClean="0">
                <a:solidFill>
                  <a:schemeClr val="tx1"/>
                </a:solidFill>
              </a:rPr>
              <a:t>Cuadro</a:t>
            </a:r>
            <a:r>
              <a:rPr lang="en-GB" u="sng" dirty="0" smtClean="0">
                <a:solidFill>
                  <a:schemeClr val="tx1"/>
                </a:solidFill>
              </a:rPr>
              <a:t> </a:t>
            </a:r>
            <a:r>
              <a:rPr lang="en-GB" u="sng" dirty="0" err="1" smtClean="0">
                <a:solidFill>
                  <a:schemeClr val="tx1"/>
                </a:solidFill>
              </a:rPr>
              <a:t>Primero</a:t>
            </a:r>
            <a:endParaRPr lang="en-GB" u="sng" dirty="0" smtClean="0">
              <a:solidFill>
                <a:schemeClr val="tx1"/>
              </a:solidFill>
            </a:endParaRPr>
          </a:p>
          <a:p>
            <a:pPr algn="ctr"/>
            <a:endParaRPr lang="en-GB" u="sng" dirty="0">
              <a:solidFill>
                <a:schemeClr val="tx1"/>
              </a:solidFill>
            </a:endParaRPr>
          </a:p>
          <a:p>
            <a:pPr algn="ctr"/>
            <a:endParaRPr lang="en-GB" u="sng" dirty="0" smtClean="0">
              <a:solidFill>
                <a:schemeClr val="tx1"/>
              </a:solidFill>
            </a:endParaRPr>
          </a:p>
          <a:p>
            <a:pPr algn="ctr"/>
            <a:endParaRPr lang="en-GB" u="sng" dirty="0" smtClean="0">
              <a:solidFill>
                <a:schemeClr val="tx1"/>
              </a:solidFill>
            </a:endParaRPr>
          </a:p>
          <a:p>
            <a:pPr algn="ctr"/>
            <a:endParaRPr lang="en-GB" u="sng" dirty="0" smtClean="0">
              <a:solidFill>
                <a:schemeClr val="tx1"/>
              </a:solidFill>
            </a:endParaRPr>
          </a:p>
          <a:p>
            <a:pPr algn="ctr"/>
            <a:endParaRPr lang="en-GB" u="sng" dirty="0">
              <a:solidFill>
                <a:schemeClr val="tx1"/>
              </a:solidFill>
            </a:endParaRPr>
          </a:p>
          <a:p>
            <a:pPr algn="ctr"/>
            <a:r>
              <a:rPr lang="en-GB" u="sng" dirty="0" err="1" smtClean="0">
                <a:solidFill>
                  <a:schemeClr val="tx1"/>
                </a:solidFill>
              </a:rPr>
              <a:t>Cuadro</a:t>
            </a:r>
            <a:r>
              <a:rPr lang="en-GB" u="sng" dirty="0" smtClean="0">
                <a:solidFill>
                  <a:schemeClr val="tx1"/>
                </a:solidFill>
              </a:rPr>
              <a:t> Segundo</a:t>
            </a:r>
          </a:p>
          <a:p>
            <a:pPr algn="ctr"/>
            <a:endParaRPr lang="en-GB" u="sng" dirty="0">
              <a:solidFill>
                <a:schemeClr val="tx1"/>
              </a:solidFill>
            </a:endParaRPr>
          </a:p>
          <a:p>
            <a:pPr algn="ctr"/>
            <a:endParaRPr lang="en-GB" u="sng" dirty="0" smtClean="0">
              <a:solidFill>
                <a:schemeClr val="tx1"/>
              </a:solidFill>
            </a:endParaRPr>
          </a:p>
          <a:p>
            <a:pPr algn="ctr"/>
            <a:endParaRPr lang="en-GB" u="sng" dirty="0">
              <a:solidFill>
                <a:schemeClr val="tx1"/>
              </a:solidFill>
            </a:endParaRPr>
          </a:p>
          <a:p>
            <a:pPr algn="ctr"/>
            <a:endParaRPr lang="en-GB" u="sng" dirty="0" smtClean="0">
              <a:solidFill>
                <a:schemeClr val="tx1"/>
              </a:solidFill>
            </a:endParaRPr>
          </a:p>
          <a:p>
            <a:pPr algn="ctr"/>
            <a:endParaRPr lang="en-GB" u="sng" dirty="0" smtClean="0">
              <a:solidFill>
                <a:schemeClr val="tx1"/>
              </a:solidFill>
            </a:endParaRPr>
          </a:p>
          <a:p>
            <a:pPr algn="ctr"/>
            <a:endParaRPr lang="en-GB" u="sng" dirty="0">
              <a:solidFill>
                <a:schemeClr val="tx1"/>
              </a:solidFill>
            </a:endParaRPr>
          </a:p>
          <a:p>
            <a:pPr algn="ctr"/>
            <a:r>
              <a:rPr lang="en-GB" u="sng" dirty="0" err="1" smtClean="0">
                <a:solidFill>
                  <a:schemeClr val="tx1"/>
                </a:solidFill>
              </a:rPr>
              <a:t>Cuadro</a:t>
            </a:r>
            <a:r>
              <a:rPr lang="en-GB" u="sng" dirty="0" smtClean="0">
                <a:solidFill>
                  <a:schemeClr val="tx1"/>
                </a:solidFill>
              </a:rPr>
              <a:t> </a:t>
            </a:r>
            <a:r>
              <a:rPr lang="en-GB" u="sng" dirty="0" err="1" smtClean="0">
                <a:solidFill>
                  <a:schemeClr val="tx1"/>
                </a:solidFill>
              </a:rPr>
              <a:t>Tercero</a:t>
            </a:r>
            <a:endParaRPr lang="fr-FR" u="sng" dirty="0">
              <a:solidFill>
                <a:schemeClr val="tx1"/>
              </a:solidFill>
            </a:endParaRPr>
          </a:p>
        </p:txBody>
      </p:sp>
      <p:sp>
        <p:nvSpPr>
          <p:cNvPr id="3" name="Flowchart: Alternate Process 2"/>
          <p:cNvSpPr/>
          <p:nvPr/>
        </p:nvSpPr>
        <p:spPr>
          <a:xfrm>
            <a:off x="3131840" y="332656"/>
            <a:ext cx="2952328" cy="6336704"/>
          </a:xfrm>
          <a:prstGeom prst="flowChartAlternateProcess">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3200" b="1" dirty="0" err="1">
                <a:solidFill>
                  <a:schemeClr val="tx1"/>
                </a:solidFill>
              </a:rPr>
              <a:t>Acto</a:t>
            </a:r>
            <a:r>
              <a:rPr lang="en-GB" sz="3200" b="1" dirty="0">
                <a:solidFill>
                  <a:schemeClr val="tx1"/>
                </a:solidFill>
              </a:rPr>
              <a:t> </a:t>
            </a:r>
            <a:r>
              <a:rPr lang="en-GB" sz="3200" b="1" dirty="0" smtClean="0">
                <a:solidFill>
                  <a:schemeClr val="tx1"/>
                </a:solidFill>
              </a:rPr>
              <a:t>Segundo </a:t>
            </a:r>
            <a:r>
              <a:rPr lang="en-GB" sz="3200" b="1" dirty="0">
                <a:solidFill>
                  <a:schemeClr val="tx1"/>
                </a:solidFill>
              </a:rPr>
              <a:t/>
            </a:r>
            <a:br>
              <a:rPr lang="en-GB" sz="3200" b="1" dirty="0">
                <a:solidFill>
                  <a:schemeClr val="tx1"/>
                </a:solidFill>
              </a:rPr>
            </a:br>
            <a:r>
              <a:rPr lang="en-GB" u="sng" dirty="0" err="1">
                <a:solidFill>
                  <a:schemeClr val="tx1"/>
                </a:solidFill>
              </a:rPr>
              <a:t>Cuadro</a:t>
            </a:r>
            <a:r>
              <a:rPr lang="en-GB" u="sng" dirty="0">
                <a:solidFill>
                  <a:schemeClr val="tx1"/>
                </a:solidFill>
              </a:rPr>
              <a:t> </a:t>
            </a:r>
            <a:r>
              <a:rPr lang="en-GB" u="sng" dirty="0" err="1">
                <a:solidFill>
                  <a:schemeClr val="tx1"/>
                </a:solidFill>
              </a:rPr>
              <a:t>Primero</a:t>
            </a: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smtClean="0">
              <a:solidFill>
                <a:schemeClr val="tx1"/>
              </a:solidFill>
            </a:endParaRPr>
          </a:p>
          <a:p>
            <a:pPr algn="ctr"/>
            <a:endParaRPr lang="en-GB" u="sng" dirty="0">
              <a:solidFill>
                <a:schemeClr val="tx1"/>
              </a:solidFill>
            </a:endParaRPr>
          </a:p>
          <a:p>
            <a:pPr algn="ctr"/>
            <a:endParaRPr lang="en-GB" u="sng" dirty="0" smtClean="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r>
              <a:rPr lang="en-GB" u="sng" dirty="0" err="1">
                <a:solidFill>
                  <a:schemeClr val="tx1"/>
                </a:solidFill>
              </a:rPr>
              <a:t>Cuadro</a:t>
            </a:r>
            <a:r>
              <a:rPr lang="en-GB" u="sng" dirty="0">
                <a:solidFill>
                  <a:schemeClr val="tx1"/>
                </a:solidFill>
              </a:rPr>
              <a:t> Segundo</a:t>
            </a: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fr-FR" dirty="0"/>
          </a:p>
        </p:txBody>
      </p:sp>
      <p:sp>
        <p:nvSpPr>
          <p:cNvPr id="4" name="Flowchart: Alternate Process 3"/>
          <p:cNvSpPr/>
          <p:nvPr/>
        </p:nvSpPr>
        <p:spPr>
          <a:xfrm>
            <a:off x="6156176" y="332656"/>
            <a:ext cx="2952328" cy="6336704"/>
          </a:xfrm>
          <a:prstGeom prst="flowChartAlternateProcess">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3200" b="1" dirty="0" err="1">
                <a:solidFill>
                  <a:schemeClr val="tx1"/>
                </a:solidFill>
              </a:rPr>
              <a:t>Acto</a:t>
            </a:r>
            <a:r>
              <a:rPr lang="en-GB" sz="3200" b="1" dirty="0">
                <a:solidFill>
                  <a:schemeClr val="tx1"/>
                </a:solidFill>
              </a:rPr>
              <a:t> </a:t>
            </a:r>
            <a:r>
              <a:rPr lang="en-GB" sz="3200" b="1" dirty="0" err="1" smtClean="0">
                <a:solidFill>
                  <a:schemeClr val="tx1"/>
                </a:solidFill>
              </a:rPr>
              <a:t>Tercero</a:t>
            </a:r>
            <a:r>
              <a:rPr lang="en-GB" sz="3200" b="1" dirty="0" smtClean="0">
                <a:solidFill>
                  <a:schemeClr val="tx1"/>
                </a:solidFill>
              </a:rPr>
              <a:t> </a:t>
            </a:r>
            <a:r>
              <a:rPr lang="en-GB" sz="3200" b="1" dirty="0">
                <a:solidFill>
                  <a:schemeClr val="tx1"/>
                </a:solidFill>
              </a:rPr>
              <a:t/>
            </a:r>
            <a:br>
              <a:rPr lang="en-GB" sz="3200" b="1" dirty="0">
                <a:solidFill>
                  <a:schemeClr val="tx1"/>
                </a:solidFill>
              </a:rPr>
            </a:br>
            <a:r>
              <a:rPr lang="en-GB" u="sng" dirty="0" err="1">
                <a:solidFill>
                  <a:schemeClr val="tx1"/>
                </a:solidFill>
              </a:rPr>
              <a:t>Cuadro</a:t>
            </a:r>
            <a:r>
              <a:rPr lang="en-GB" u="sng" dirty="0">
                <a:solidFill>
                  <a:schemeClr val="tx1"/>
                </a:solidFill>
              </a:rPr>
              <a:t> </a:t>
            </a:r>
            <a:r>
              <a:rPr lang="en-GB" u="sng" dirty="0" err="1">
                <a:solidFill>
                  <a:schemeClr val="tx1"/>
                </a:solidFill>
              </a:rPr>
              <a:t>Primero</a:t>
            </a: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endParaRPr lang="en-GB" u="sng" dirty="0">
              <a:solidFill>
                <a:schemeClr val="tx1"/>
              </a:solidFill>
            </a:endParaRPr>
          </a:p>
          <a:p>
            <a:pPr algn="ctr"/>
            <a:r>
              <a:rPr lang="en-GB" u="sng" dirty="0" err="1">
                <a:solidFill>
                  <a:schemeClr val="tx1"/>
                </a:solidFill>
              </a:rPr>
              <a:t>Cuadro</a:t>
            </a:r>
            <a:r>
              <a:rPr lang="en-GB" u="sng" dirty="0">
                <a:solidFill>
                  <a:schemeClr val="tx1"/>
                </a:solidFill>
              </a:rPr>
              <a:t> Segundo</a:t>
            </a:r>
          </a:p>
          <a:p>
            <a:pPr algn="ctr"/>
            <a:endParaRPr lang="fr-FR" dirty="0"/>
          </a:p>
        </p:txBody>
      </p:sp>
    </p:spTree>
    <p:extLst>
      <p:ext uri="{BB962C8B-B14F-4D97-AF65-F5344CB8AC3E}">
        <p14:creationId xmlns:p14="http://schemas.microsoft.com/office/powerpoint/2010/main" val="2493039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94508511"/>
              </p:ext>
            </p:extLst>
          </p:nvPr>
        </p:nvGraphicFramePr>
        <p:xfrm>
          <a:off x="-20004" y="0"/>
          <a:ext cx="9164004" cy="6857997"/>
        </p:xfrm>
        <a:graphic>
          <a:graphicData uri="http://schemas.openxmlformats.org/drawingml/2006/table">
            <a:tbl>
              <a:tblPr firstRow="1" bandRow="1">
                <a:tableStyleId>{5940675A-B579-460E-94D1-54222C63F5DA}</a:tableStyleId>
              </a:tblPr>
              <a:tblGrid>
                <a:gridCol w="9164004"/>
              </a:tblGrid>
              <a:tr h="691030">
                <a:tc>
                  <a:txBody>
                    <a:bodyPr/>
                    <a:lstStyle/>
                    <a:p>
                      <a:r>
                        <a:rPr lang="en-GB" sz="1600" dirty="0" smtClean="0"/>
                        <a:t>El </a:t>
                      </a:r>
                      <a:r>
                        <a:rPr lang="en-GB" sz="1600" dirty="0" err="1" smtClean="0"/>
                        <a:t>Novio</a:t>
                      </a:r>
                      <a:r>
                        <a:rPr lang="en-GB" sz="1600" dirty="0" smtClean="0"/>
                        <a:t> </a:t>
                      </a:r>
                      <a:r>
                        <a:rPr lang="en-GB" sz="1600" dirty="0" err="1" smtClean="0"/>
                        <a:t>anuncia</a:t>
                      </a:r>
                      <a:r>
                        <a:rPr lang="en-GB" sz="1600" dirty="0" smtClean="0"/>
                        <a:t> </a:t>
                      </a:r>
                      <a:r>
                        <a:rPr lang="en-GB" sz="1600" dirty="0" err="1" smtClean="0"/>
                        <a:t>que</a:t>
                      </a:r>
                      <a:r>
                        <a:rPr lang="en-GB" sz="1600" dirty="0" smtClean="0"/>
                        <a:t> </a:t>
                      </a:r>
                      <a:r>
                        <a:rPr lang="en-GB" sz="1600" dirty="0" err="1" smtClean="0"/>
                        <a:t>quiere</a:t>
                      </a:r>
                      <a:r>
                        <a:rPr lang="en-GB" sz="1600" baseline="0" dirty="0" smtClean="0"/>
                        <a:t> </a:t>
                      </a:r>
                      <a:r>
                        <a:rPr lang="en-GB" sz="1600" baseline="0" dirty="0" err="1" smtClean="0"/>
                        <a:t>casarse</a:t>
                      </a:r>
                      <a:r>
                        <a:rPr lang="en-GB" sz="1600" baseline="0" dirty="0" smtClean="0"/>
                        <a:t>.</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91030">
                <a:tc>
                  <a:txBody>
                    <a:bodyPr/>
                    <a:lstStyle/>
                    <a:p>
                      <a:r>
                        <a:rPr lang="en-GB" sz="1600" dirty="0" smtClean="0"/>
                        <a:t>La Madre se</a:t>
                      </a:r>
                      <a:r>
                        <a:rPr lang="en-GB" sz="1600" baseline="0" dirty="0" smtClean="0"/>
                        <a:t> </a:t>
                      </a:r>
                      <a:r>
                        <a:rPr lang="en-GB" sz="1600" baseline="0" dirty="0" err="1" smtClean="0"/>
                        <a:t>revela</a:t>
                      </a:r>
                      <a:r>
                        <a:rPr lang="en-GB" sz="1600" baseline="0" dirty="0" smtClean="0"/>
                        <a:t> </a:t>
                      </a:r>
                      <a:r>
                        <a:rPr lang="en-GB" sz="1600" baseline="0" dirty="0" err="1" smtClean="0"/>
                        <a:t>acorralada</a:t>
                      </a:r>
                      <a:r>
                        <a:rPr lang="en-GB" sz="1600" baseline="0" dirty="0" smtClean="0"/>
                        <a:t> </a:t>
                      </a:r>
                      <a:r>
                        <a:rPr lang="en-GB" sz="1600" baseline="0" dirty="0" err="1" smtClean="0"/>
                        <a:t>por</a:t>
                      </a:r>
                      <a:r>
                        <a:rPr lang="en-GB" sz="1600" baseline="0" dirty="0" smtClean="0"/>
                        <a:t> los </a:t>
                      </a:r>
                      <a:r>
                        <a:rPr lang="en-GB" sz="1600" baseline="0" dirty="0" err="1" smtClean="0"/>
                        <a:t>fantasmas</a:t>
                      </a:r>
                      <a:r>
                        <a:rPr lang="en-GB" sz="1600" baseline="0" dirty="0" smtClean="0"/>
                        <a:t> del </a:t>
                      </a:r>
                      <a:r>
                        <a:rPr lang="en-GB" sz="1600" baseline="0" dirty="0" err="1" smtClean="0"/>
                        <a:t>pasado</a:t>
                      </a:r>
                      <a:r>
                        <a:rPr lang="en-GB" sz="1600" baseline="0" dirty="0" smtClean="0"/>
                        <a:t>.</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91030">
                <a:tc>
                  <a:txBody>
                    <a:bodyPr/>
                    <a:lstStyle/>
                    <a:p>
                      <a:r>
                        <a:rPr lang="en-GB" sz="1600" dirty="0" smtClean="0"/>
                        <a:t>Se </a:t>
                      </a:r>
                      <a:r>
                        <a:rPr lang="en-GB" sz="1600" dirty="0" err="1" smtClean="0"/>
                        <a:t>plantea</a:t>
                      </a:r>
                      <a:r>
                        <a:rPr lang="en-GB" sz="1600" dirty="0" smtClean="0"/>
                        <a:t> el </a:t>
                      </a:r>
                      <a:r>
                        <a:rPr lang="en-GB" sz="1600" dirty="0" err="1" smtClean="0"/>
                        <a:t>conflicto</a:t>
                      </a:r>
                      <a:r>
                        <a:rPr lang="en-GB" sz="1600" dirty="0" smtClean="0"/>
                        <a:t> entre la </a:t>
                      </a:r>
                      <a:r>
                        <a:rPr lang="en-GB" sz="1600" dirty="0" err="1" smtClean="0"/>
                        <a:t>parentela</a:t>
                      </a:r>
                      <a:r>
                        <a:rPr lang="en-GB" sz="1600" dirty="0" smtClean="0"/>
                        <a:t> del </a:t>
                      </a:r>
                      <a:r>
                        <a:rPr lang="en-GB" sz="1600" dirty="0" err="1" smtClean="0"/>
                        <a:t>Novio</a:t>
                      </a:r>
                      <a:r>
                        <a:rPr lang="en-GB" sz="1600" dirty="0" smtClean="0"/>
                        <a:t> y la Madre y la </a:t>
                      </a:r>
                      <a:r>
                        <a:rPr lang="en-GB" sz="1600" dirty="0" err="1" smtClean="0"/>
                        <a:t>familia</a:t>
                      </a:r>
                      <a:r>
                        <a:rPr lang="en-GB" sz="1600" dirty="0" smtClean="0"/>
                        <a:t> de los Félix.</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91030">
                <a:tc>
                  <a:txBody>
                    <a:bodyPr/>
                    <a:lstStyle/>
                    <a:p>
                      <a:r>
                        <a:rPr lang="en-GB" sz="1600" dirty="0" smtClean="0"/>
                        <a:t>La </a:t>
                      </a:r>
                      <a:r>
                        <a:rPr lang="en-GB" sz="1600" dirty="0" err="1" smtClean="0"/>
                        <a:t>acción</a:t>
                      </a:r>
                      <a:r>
                        <a:rPr lang="en-GB" sz="1600" dirty="0" smtClean="0"/>
                        <a:t> se </a:t>
                      </a:r>
                      <a:r>
                        <a:rPr lang="en-GB" sz="1600" dirty="0" err="1" smtClean="0"/>
                        <a:t>desarolla</a:t>
                      </a:r>
                      <a:r>
                        <a:rPr lang="en-GB" sz="1600" dirty="0" smtClean="0"/>
                        <a:t> en casa de Leonardo.</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91030">
                <a:tc>
                  <a:txBody>
                    <a:bodyPr/>
                    <a:lstStyle/>
                    <a:p>
                      <a:r>
                        <a:rPr lang="en-GB" sz="1600" dirty="0" smtClean="0"/>
                        <a:t>La </a:t>
                      </a:r>
                      <a:r>
                        <a:rPr lang="en-GB" sz="1600" dirty="0" err="1" smtClean="0"/>
                        <a:t>Suegra</a:t>
                      </a:r>
                      <a:r>
                        <a:rPr lang="en-GB" sz="1600" dirty="0" smtClean="0"/>
                        <a:t> y la </a:t>
                      </a:r>
                      <a:r>
                        <a:rPr lang="en-GB" sz="1600" dirty="0" err="1" smtClean="0"/>
                        <a:t>Mujer</a:t>
                      </a:r>
                      <a:r>
                        <a:rPr lang="en-GB" sz="1600" dirty="0" smtClean="0"/>
                        <a:t> </a:t>
                      </a:r>
                      <a:r>
                        <a:rPr lang="en-GB" sz="1600" dirty="0" err="1" smtClean="0"/>
                        <a:t>cantan</a:t>
                      </a:r>
                      <a:r>
                        <a:rPr lang="en-GB" sz="1600" dirty="0" smtClean="0"/>
                        <a:t> </a:t>
                      </a:r>
                      <a:r>
                        <a:rPr lang="en-GB" sz="1600" dirty="0" err="1" smtClean="0"/>
                        <a:t>una</a:t>
                      </a:r>
                      <a:r>
                        <a:rPr lang="en-GB" sz="1600" dirty="0" smtClean="0"/>
                        <a:t> nana, </a:t>
                      </a:r>
                      <a:r>
                        <a:rPr lang="en-GB" sz="1600" dirty="0" err="1" smtClean="0"/>
                        <a:t>llena</a:t>
                      </a:r>
                      <a:r>
                        <a:rPr lang="en-GB" sz="1600" baseline="0" dirty="0" smtClean="0"/>
                        <a:t> de </a:t>
                      </a:r>
                      <a:r>
                        <a:rPr lang="en-GB" sz="1600" baseline="0" dirty="0" err="1" smtClean="0"/>
                        <a:t>imágenes</a:t>
                      </a:r>
                      <a:r>
                        <a:rPr lang="en-GB" sz="1600" baseline="0" dirty="0" smtClean="0"/>
                        <a:t> </a:t>
                      </a:r>
                      <a:r>
                        <a:rPr lang="en-GB" sz="1600" baseline="0" dirty="0" err="1" smtClean="0"/>
                        <a:t>que</a:t>
                      </a:r>
                      <a:r>
                        <a:rPr lang="en-GB" sz="1600" baseline="0" dirty="0" smtClean="0"/>
                        <a:t> </a:t>
                      </a:r>
                      <a:r>
                        <a:rPr lang="en-GB" sz="1600" baseline="0" dirty="0" err="1" smtClean="0"/>
                        <a:t>prefiguran</a:t>
                      </a:r>
                      <a:r>
                        <a:rPr lang="en-GB" sz="1600" baseline="0" dirty="0" smtClean="0"/>
                        <a:t> la </a:t>
                      </a:r>
                      <a:r>
                        <a:rPr lang="en-GB" sz="1600" baseline="0" dirty="0" err="1" smtClean="0"/>
                        <a:t>tragedia</a:t>
                      </a:r>
                      <a:r>
                        <a:rPr lang="en-GB" sz="1600" baseline="0" dirty="0" smtClean="0"/>
                        <a:t> </a:t>
                      </a:r>
                      <a:r>
                        <a:rPr lang="en-GB" sz="1600" baseline="0" dirty="0" err="1" smtClean="0"/>
                        <a:t>que</a:t>
                      </a:r>
                      <a:r>
                        <a:rPr lang="en-GB" sz="1600" baseline="0" dirty="0" smtClean="0"/>
                        <a:t> </a:t>
                      </a:r>
                      <a:r>
                        <a:rPr lang="en-GB" sz="1600" baseline="0" dirty="0" err="1" smtClean="0"/>
                        <a:t>está</a:t>
                      </a:r>
                      <a:r>
                        <a:rPr lang="en-GB" sz="1600" baseline="0" dirty="0" smtClean="0"/>
                        <a:t> </a:t>
                      </a:r>
                      <a:r>
                        <a:rPr lang="en-GB" sz="1600" baseline="0" dirty="0" err="1" smtClean="0"/>
                        <a:t>por</a:t>
                      </a:r>
                      <a:r>
                        <a:rPr lang="en-GB" sz="1600" baseline="0" dirty="0" smtClean="0"/>
                        <a:t> </a:t>
                      </a:r>
                      <a:r>
                        <a:rPr lang="en-GB" sz="1600" baseline="0" dirty="0" err="1" smtClean="0"/>
                        <a:t>venir</a:t>
                      </a:r>
                      <a:r>
                        <a:rPr lang="en-GB" sz="1600" baseline="0" dirty="0" smtClean="0"/>
                        <a:t>.</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91030">
                <a:tc>
                  <a:txBody>
                    <a:bodyPr/>
                    <a:lstStyle/>
                    <a:p>
                      <a:r>
                        <a:rPr lang="en-GB" sz="1600" dirty="0" smtClean="0"/>
                        <a:t>Leonardo</a:t>
                      </a:r>
                      <a:r>
                        <a:rPr lang="en-GB" sz="1600" baseline="0" dirty="0" smtClean="0"/>
                        <a:t> </a:t>
                      </a:r>
                      <a:r>
                        <a:rPr lang="en-GB" sz="1600" baseline="0" dirty="0" err="1" smtClean="0"/>
                        <a:t>vuelve</a:t>
                      </a:r>
                      <a:r>
                        <a:rPr lang="en-GB" sz="1600" baseline="0" dirty="0" smtClean="0"/>
                        <a:t> a casa – </a:t>
                      </a:r>
                      <a:r>
                        <a:rPr lang="en-GB" sz="1600" baseline="0" dirty="0" err="1" smtClean="0"/>
                        <a:t>parece</a:t>
                      </a:r>
                      <a:r>
                        <a:rPr lang="en-GB" sz="1600" baseline="0" dirty="0" smtClean="0"/>
                        <a:t> </a:t>
                      </a:r>
                      <a:r>
                        <a:rPr lang="en-GB" sz="1600" baseline="0" dirty="0" err="1" smtClean="0"/>
                        <a:t>que</a:t>
                      </a:r>
                      <a:r>
                        <a:rPr lang="en-GB" sz="1600" baseline="0" dirty="0" smtClean="0"/>
                        <a:t> sale a menudo a </a:t>
                      </a:r>
                      <a:r>
                        <a:rPr lang="en-GB" sz="1600" baseline="0" dirty="0" err="1" smtClean="0"/>
                        <a:t>caballo</a:t>
                      </a:r>
                      <a:r>
                        <a:rPr lang="en-GB" sz="1600" baseline="0" dirty="0" smtClean="0"/>
                        <a:t>.</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91030">
                <a:tc>
                  <a:txBody>
                    <a:bodyPr/>
                    <a:lstStyle/>
                    <a:p>
                      <a:r>
                        <a:rPr lang="en-GB" sz="1600" dirty="0" smtClean="0"/>
                        <a:t>La Madre y el </a:t>
                      </a:r>
                      <a:r>
                        <a:rPr lang="en-GB" sz="1600" dirty="0" err="1" smtClean="0"/>
                        <a:t>Novio</a:t>
                      </a:r>
                      <a:r>
                        <a:rPr lang="en-GB" sz="1600" dirty="0" smtClean="0"/>
                        <a:t> van a casa de la </a:t>
                      </a:r>
                      <a:r>
                        <a:rPr lang="en-GB" sz="1600" dirty="0" err="1" smtClean="0"/>
                        <a:t>Novia</a:t>
                      </a:r>
                      <a:r>
                        <a:rPr lang="en-GB" sz="1600" dirty="0" smtClean="0"/>
                        <a:t> </a:t>
                      </a:r>
                      <a:r>
                        <a:rPr lang="en-GB" sz="1600" dirty="0" err="1" smtClean="0"/>
                        <a:t>para</a:t>
                      </a:r>
                      <a:r>
                        <a:rPr lang="en-GB" sz="1600" dirty="0" smtClean="0"/>
                        <a:t> </a:t>
                      </a:r>
                      <a:r>
                        <a:rPr lang="en-GB" sz="1600" dirty="0" err="1" smtClean="0"/>
                        <a:t>pedirle</a:t>
                      </a:r>
                      <a:r>
                        <a:rPr lang="en-GB" sz="1600" dirty="0" smtClean="0"/>
                        <a:t> a</a:t>
                      </a:r>
                      <a:r>
                        <a:rPr lang="en-GB" sz="1600" baseline="0" dirty="0" smtClean="0"/>
                        <a:t> </a:t>
                      </a:r>
                      <a:r>
                        <a:rPr lang="en-GB" sz="1600" baseline="0" dirty="0" err="1" smtClean="0"/>
                        <a:t>su</a:t>
                      </a:r>
                      <a:r>
                        <a:rPr lang="en-GB" sz="1600" dirty="0" smtClean="0"/>
                        <a:t> padre la </a:t>
                      </a:r>
                      <a:r>
                        <a:rPr lang="en-GB" sz="1600" dirty="0" err="1" smtClean="0"/>
                        <a:t>mano</a:t>
                      </a:r>
                      <a:r>
                        <a:rPr lang="en-GB" sz="1600" baseline="0" dirty="0" smtClean="0"/>
                        <a:t> de </a:t>
                      </a:r>
                      <a:r>
                        <a:rPr lang="en-GB" sz="1600" baseline="0" dirty="0" err="1" smtClean="0"/>
                        <a:t>su</a:t>
                      </a:r>
                      <a:r>
                        <a:rPr lang="en-GB" sz="1600" baseline="0" dirty="0" smtClean="0"/>
                        <a:t> </a:t>
                      </a:r>
                      <a:r>
                        <a:rPr lang="en-GB" sz="1600" baseline="0" dirty="0" err="1" smtClean="0"/>
                        <a:t>hija</a:t>
                      </a:r>
                      <a:r>
                        <a:rPr lang="en-GB" sz="1600" baseline="0" dirty="0" smtClean="0"/>
                        <a:t>.</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92098">
                <a:tc>
                  <a:txBody>
                    <a:bodyPr/>
                    <a:lstStyle/>
                    <a:p>
                      <a:r>
                        <a:rPr lang="en-GB" sz="1600" dirty="0" smtClean="0"/>
                        <a:t>La Madre y el Padre </a:t>
                      </a:r>
                      <a:r>
                        <a:rPr lang="en-GB" sz="1600" dirty="0" err="1" smtClean="0"/>
                        <a:t>hablan</a:t>
                      </a:r>
                      <a:r>
                        <a:rPr lang="en-GB" sz="1600" dirty="0" smtClean="0"/>
                        <a:t> de los planes</a:t>
                      </a:r>
                      <a:r>
                        <a:rPr lang="en-GB" sz="1600" baseline="0" dirty="0" smtClean="0"/>
                        <a:t> </a:t>
                      </a:r>
                      <a:r>
                        <a:rPr lang="en-GB" sz="1600" baseline="0" dirty="0" err="1" smtClean="0"/>
                        <a:t>para</a:t>
                      </a:r>
                      <a:r>
                        <a:rPr lang="en-GB" sz="1600" baseline="0" dirty="0" smtClean="0"/>
                        <a:t> </a:t>
                      </a:r>
                      <a:r>
                        <a:rPr lang="en-GB" sz="1600" baseline="0" dirty="0" err="1" smtClean="0"/>
                        <a:t>las</a:t>
                      </a:r>
                      <a:r>
                        <a:rPr lang="en-GB" sz="1600" baseline="0" dirty="0" smtClean="0"/>
                        <a:t> </a:t>
                      </a:r>
                      <a:r>
                        <a:rPr lang="en-GB" sz="1600" baseline="0" dirty="0" err="1" smtClean="0"/>
                        <a:t>boda</a:t>
                      </a:r>
                      <a:r>
                        <a:rPr lang="en-GB" sz="1600" baseline="0" dirty="0" smtClean="0"/>
                        <a:t> y </a:t>
                      </a:r>
                      <a:r>
                        <a:rPr lang="en-GB" sz="1600" baseline="0" dirty="0" err="1" smtClean="0"/>
                        <a:t>las</a:t>
                      </a:r>
                      <a:r>
                        <a:rPr lang="en-GB" sz="1600" baseline="0" dirty="0" smtClean="0"/>
                        <a:t> </a:t>
                      </a:r>
                      <a:r>
                        <a:rPr lang="en-GB" sz="1600" baseline="0" dirty="0" err="1" smtClean="0"/>
                        <a:t>cualidades</a:t>
                      </a:r>
                      <a:r>
                        <a:rPr lang="en-GB" sz="1600" baseline="0" dirty="0" smtClean="0"/>
                        <a:t> de sus </a:t>
                      </a:r>
                      <a:r>
                        <a:rPr lang="en-GB" sz="1600" baseline="0" dirty="0" err="1" smtClean="0"/>
                        <a:t>hijos</a:t>
                      </a:r>
                      <a:r>
                        <a:rPr lang="en-GB" sz="1600" baseline="0" dirty="0" smtClean="0"/>
                        <a:t>.</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37659">
                <a:tc>
                  <a:txBody>
                    <a:bodyPr/>
                    <a:lstStyle/>
                    <a:p>
                      <a:r>
                        <a:rPr lang="en-GB" sz="1600" dirty="0" smtClean="0"/>
                        <a:t>La </a:t>
                      </a:r>
                      <a:r>
                        <a:rPr lang="en-GB" sz="1600" dirty="0" err="1" smtClean="0"/>
                        <a:t>Criada</a:t>
                      </a:r>
                      <a:r>
                        <a:rPr lang="en-GB" sz="1600" baseline="0" dirty="0" smtClean="0"/>
                        <a:t> le dice a la </a:t>
                      </a:r>
                      <a:r>
                        <a:rPr lang="en-GB" sz="1600" baseline="0" dirty="0" err="1" smtClean="0"/>
                        <a:t>Novia</a:t>
                      </a:r>
                      <a:r>
                        <a:rPr lang="en-GB" sz="1600" baseline="0" dirty="0" smtClean="0"/>
                        <a:t> </a:t>
                      </a:r>
                      <a:r>
                        <a:rPr lang="en-GB" sz="1600" baseline="0" dirty="0" err="1" smtClean="0"/>
                        <a:t>que</a:t>
                      </a:r>
                      <a:r>
                        <a:rPr lang="en-GB" sz="1600" baseline="0" dirty="0" smtClean="0"/>
                        <a:t> la </a:t>
                      </a:r>
                      <a:r>
                        <a:rPr lang="en-GB" sz="1600" baseline="0" dirty="0" err="1" smtClean="0"/>
                        <a:t>noche</a:t>
                      </a:r>
                      <a:r>
                        <a:rPr lang="en-GB" sz="1600" baseline="0" dirty="0" smtClean="0"/>
                        <a:t> anterior </a:t>
                      </a:r>
                      <a:r>
                        <a:rPr lang="en-GB" sz="1600" baseline="0" dirty="0" err="1" smtClean="0"/>
                        <a:t>había</a:t>
                      </a:r>
                      <a:r>
                        <a:rPr lang="en-GB" sz="1600" baseline="0" dirty="0" smtClean="0"/>
                        <a:t> </a:t>
                      </a:r>
                      <a:r>
                        <a:rPr lang="en-GB" sz="1600" baseline="0" dirty="0" err="1" smtClean="0"/>
                        <a:t>visto</a:t>
                      </a:r>
                      <a:r>
                        <a:rPr lang="en-GB" sz="1600" baseline="0" dirty="0" smtClean="0"/>
                        <a:t> al </a:t>
                      </a:r>
                      <a:r>
                        <a:rPr lang="en-GB" sz="1600" baseline="0" dirty="0" err="1" smtClean="0"/>
                        <a:t>Novio</a:t>
                      </a:r>
                      <a:r>
                        <a:rPr lang="en-GB" sz="1600" baseline="0" dirty="0" smtClean="0"/>
                        <a:t> </a:t>
                      </a:r>
                      <a:r>
                        <a:rPr lang="en-GB" sz="1600" baseline="0" dirty="0" err="1" smtClean="0"/>
                        <a:t>junto</a:t>
                      </a:r>
                      <a:r>
                        <a:rPr lang="en-GB" sz="1600" baseline="0" dirty="0" smtClean="0"/>
                        <a:t> a la casa.</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91030">
                <a:tc>
                  <a:txBody>
                    <a:bodyPr/>
                    <a:lstStyle/>
                    <a:p>
                      <a:r>
                        <a:rPr lang="en-GB" sz="1600" dirty="0" smtClean="0"/>
                        <a:t>La </a:t>
                      </a:r>
                      <a:r>
                        <a:rPr lang="en-GB" sz="1600" dirty="0" err="1" smtClean="0"/>
                        <a:t>Novia</a:t>
                      </a:r>
                      <a:r>
                        <a:rPr lang="en-GB" sz="1600" dirty="0" smtClean="0"/>
                        <a:t> se </a:t>
                      </a:r>
                      <a:r>
                        <a:rPr lang="en-GB" sz="1600" dirty="0" err="1" smtClean="0"/>
                        <a:t>prepara</a:t>
                      </a:r>
                      <a:r>
                        <a:rPr lang="en-GB" sz="1600" baseline="0" dirty="0" smtClean="0"/>
                        <a:t> </a:t>
                      </a:r>
                      <a:r>
                        <a:rPr lang="en-GB" sz="1600" baseline="0" dirty="0" err="1" smtClean="0"/>
                        <a:t>para</a:t>
                      </a:r>
                      <a:r>
                        <a:rPr lang="en-GB" sz="1600" baseline="0" dirty="0" smtClean="0"/>
                        <a:t> la </a:t>
                      </a:r>
                      <a:r>
                        <a:rPr lang="en-GB" sz="1600" baseline="0" dirty="0" err="1" smtClean="0"/>
                        <a:t>boda</a:t>
                      </a:r>
                      <a:r>
                        <a:rPr lang="en-GB" sz="1600" baseline="0" dirty="0" smtClean="0"/>
                        <a:t>.</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6253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29038781"/>
              </p:ext>
            </p:extLst>
          </p:nvPr>
        </p:nvGraphicFramePr>
        <p:xfrm>
          <a:off x="5882" y="0"/>
          <a:ext cx="9164004" cy="6860893"/>
        </p:xfrm>
        <a:graphic>
          <a:graphicData uri="http://schemas.openxmlformats.org/drawingml/2006/table">
            <a:tbl>
              <a:tblPr firstRow="1" bandRow="1">
                <a:tableStyleId>{5940675A-B579-460E-94D1-54222C63F5DA}</a:tableStyleId>
              </a:tblPr>
              <a:tblGrid>
                <a:gridCol w="9164004"/>
              </a:tblGrid>
              <a:tr h="628039">
                <a:tc>
                  <a:txBody>
                    <a:bodyPr/>
                    <a:lstStyle/>
                    <a:p>
                      <a:r>
                        <a:rPr lang="en-GB" sz="1600" dirty="0" smtClean="0"/>
                        <a:t>Leonardo y la </a:t>
                      </a:r>
                      <a:r>
                        <a:rPr lang="en-GB" sz="1600" dirty="0" err="1" smtClean="0"/>
                        <a:t>Novia</a:t>
                      </a:r>
                      <a:r>
                        <a:rPr lang="en-GB" sz="1600" dirty="0" smtClean="0"/>
                        <a:t> se </a:t>
                      </a:r>
                      <a:r>
                        <a:rPr lang="en-GB" sz="1600" dirty="0" err="1" smtClean="0"/>
                        <a:t>pelean</a:t>
                      </a:r>
                      <a:r>
                        <a:rPr lang="en-GB" sz="1600" dirty="0" smtClean="0"/>
                        <a:t> y se </a:t>
                      </a:r>
                      <a:r>
                        <a:rPr lang="en-GB" sz="1600" dirty="0" err="1" smtClean="0"/>
                        <a:t>recriminan</a:t>
                      </a:r>
                      <a:r>
                        <a:rPr lang="en-GB" sz="1600" dirty="0" smtClean="0"/>
                        <a:t> el </a:t>
                      </a:r>
                      <a:r>
                        <a:rPr lang="en-GB" sz="1600" dirty="0" err="1" smtClean="0"/>
                        <a:t>haber</a:t>
                      </a:r>
                      <a:r>
                        <a:rPr lang="en-GB" sz="1600" dirty="0" smtClean="0"/>
                        <a:t> </a:t>
                      </a:r>
                      <a:r>
                        <a:rPr lang="en-GB" sz="1600" dirty="0" err="1" smtClean="0"/>
                        <a:t>roto</a:t>
                      </a:r>
                      <a:r>
                        <a:rPr lang="en-GB" sz="1600" dirty="0" smtClean="0"/>
                        <a:t> </a:t>
                      </a:r>
                      <a:r>
                        <a:rPr lang="en-GB" sz="1600" dirty="0" err="1" smtClean="0"/>
                        <a:t>su</a:t>
                      </a:r>
                      <a:r>
                        <a:rPr lang="en-GB" sz="1600" dirty="0" smtClean="0"/>
                        <a:t> </a:t>
                      </a:r>
                      <a:r>
                        <a:rPr lang="en-GB" sz="1600" dirty="0" err="1" smtClean="0"/>
                        <a:t>noviazgo</a:t>
                      </a:r>
                      <a:r>
                        <a:rPr lang="en-GB" sz="1600" dirty="0" smtClean="0"/>
                        <a:t>.</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28039">
                <a:tc>
                  <a:txBody>
                    <a:bodyPr/>
                    <a:lstStyle/>
                    <a:p>
                      <a:r>
                        <a:rPr lang="en-GB" sz="1600" dirty="0" smtClean="0"/>
                        <a:t>Los </a:t>
                      </a:r>
                      <a:r>
                        <a:rPr lang="en-GB" sz="1600" dirty="0" err="1" smtClean="0"/>
                        <a:t>invitados</a:t>
                      </a:r>
                      <a:r>
                        <a:rPr lang="en-GB" sz="1600" dirty="0" smtClean="0"/>
                        <a:t> </a:t>
                      </a:r>
                      <a:r>
                        <a:rPr lang="en-GB" sz="1600" dirty="0" err="1" smtClean="0"/>
                        <a:t>llegan</a:t>
                      </a:r>
                      <a:r>
                        <a:rPr lang="en-GB" sz="1600" dirty="0" smtClean="0"/>
                        <a:t> </a:t>
                      </a:r>
                      <a:r>
                        <a:rPr lang="en-GB" sz="1600" dirty="0" err="1" smtClean="0"/>
                        <a:t>para</a:t>
                      </a:r>
                      <a:r>
                        <a:rPr lang="en-GB" sz="1600" baseline="0" dirty="0" smtClean="0"/>
                        <a:t> </a:t>
                      </a:r>
                      <a:r>
                        <a:rPr lang="en-GB" sz="1600" baseline="0" dirty="0" err="1" smtClean="0"/>
                        <a:t>celebra</a:t>
                      </a:r>
                      <a:r>
                        <a:rPr lang="en-GB" sz="1600" baseline="0" dirty="0" smtClean="0"/>
                        <a:t> la </a:t>
                      </a:r>
                      <a:r>
                        <a:rPr lang="en-GB" sz="1600" baseline="0" dirty="0" err="1" smtClean="0"/>
                        <a:t>boda</a:t>
                      </a:r>
                      <a:r>
                        <a:rPr lang="en-GB" sz="1600" baseline="0" dirty="0" smtClean="0"/>
                        <a:t> y se </a:t>
                      </a:r>
                      <a:r>
                        <a:rPr lang="en-GB" sz="1600" baseline="0" dirty="0" err="1" smtClean="0"/>
                        <a:t>oye</a:t>
                      </a:r>
                      <a:r>
                        <a:rPr lang="en-GB" sz="1600" baseline="0" dirty="0" smtClean="0"/>
                        <a:t> </a:t>
                      </a:r>
                      <a:r>
                        <a:rPr lang="en-GB" sz="1600" baseline="0" dirty="0" err="1" smtClean="0"/>
                        <a:t>una</a:t>
                      </a:r>
                      <a:r>
                        <a:rPr lang="en-GB" sz="1600" baseline="0" dirty="0" smtClean="0"/>
                        <a:t> </a:t>
                      </a:r>
                      <a:r>
                        <a:rPr lang="en-GB" sz="1600" baseline="0" dirty="0" err="1" smtClean="0"/>
                        <a:t>canción</a:t>
                      </a:r>
                      <a:r>
                        <a:rPr lang="en-GB" sz="1600" baseline="0" dirty="0" smtClean="0"/>
                        <a:t> </a:t>
                      </a:r>
                      <a:r>
                        <a:rPr lang="en-GB" sz="1600" baseline="0" dirty="0" err="1" smtClean="0"/>
                        <a:t>nupcial</a:t>
                      </a:r>
                      <a:r>
                        <a:rPr lang="en-GB" sz="1600" baseline="0" dirty="0" smtClean="0"/>
                        <a:t>.</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28039">
                <a:tc>
                  <a:txBody>
                    <a:bodyPr/>
                    <a:lstStyle/>
                    <a:p>
                      <a:r>
                        <a:rPr lang="en-GB" sz="1600" dirty="0" err="1" smtClean="0"/>
                        <a:t>Todos</a:t>
                      </a:r>
                      <a:r>
                        <a:rPr lang="en-GB" sz="1600" baseline="0" dirty="0" smtClean="0"/>
                        <a:t> </a:t>
                      </a:r>
                      <a:r>
                        <a:rPr lang="en-GB" sz="1600" baseline="0" dirty="0" err="1" smtClean="0"/>
                        <a:t>llegan</a:t>
                      </a:r>
                      <a:r>
                        <a:rPr lang="en-GB" sz="1600" baseline="0" dirty="0" smtClean="0"/>
                        <a:t> de la </a:t>
                      </a:r>
                      <a:r>
                        <a:rPr lang="en-GB" sz="1600" baseline="0" dirty="0" err="1" smtClean="0"/>
                        <a:t>iglesia</a:t>
                      </a:r>
                      <a:r>
                        <a:rPr lang="en-GB" sz="1600" baseline="0" dirty="0" smtClean="0"/>
                        <a:t> y la fiesta </a:t>
                      </a:r>
                      <a:r>
                        <a:rPr lang="en-GB" sz="1600" baseline="0" dirty="0" err="1" smtClean="0"/>
                        <a:t>comienza</a:t>
                      </a:r>
                      <a:r>
                        <a:rPr lang="en-GB" sz="1600" baseline="0" dirty="0" smtClean="0"/>
                        <a:t> entre </a:t>
                      </a:r>
                      <a:r>
                        <a:rPr lang="en-GB" sz="1600" baseline="0" dirty="0" err="1" smtClean="0"/>
                        <a:t>guitarras</a:t>
                      </a:r>
                      <a:r>
                        <a:rPr lang="en-GB" sz="1600" baseline="0" dirty="0" smtClean="0"/>
                        <a:t> y </a:t>
                      </a:r>
                      <a:r>
                        <a:rPr lang="en-GB" sz="1600" baseline="0" dirty="0" err="1" smtClean="0"/>
                        <a:t>baile</a:t>
                      </a:r>
                      <a:r>
                        <a:rPr lang="en-GB" sz="1600" baseline="0" dirty="0" smtClean="0"/>
                        <a:t>.</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28039">
                <a:tc>
                  <a:txBody>
                    <a:bodyPr/>
                    <a:lstStyle/>
                    <a:p>
                      <a:r>
                        <a:rPr lang="en-GB" sz="1600" dirty="0" smtClean="0"/>
                        <a:t>La </a:t>
                      </a:r>
                      <a:r>
                        <a:rPr lang="en-GB" sz="1600" dirty="0" err="1" smtClean="0"/>
                        <a:t>Novia</a:t>
                      </a:r>
                      <a:r>
                        <a:rPr lang="en-GB" sz="1600" dirty="0" smtClean="0"/>
                        <a:t> </a:t>
                      </a:r>
                      <a:r>
                        <a:rPr lang="en-GB" sz="1600" dirty="0" err="1" smtClean="0"/>
                        <a:t>parece</a:t>
                      </a:r>
                      <a:r>
                        <a:rPr lang="en-GB" sz="1600" dirty="0" smtClean="0"/>
                        <a:t> </a:t>
                      </a:r>
                      <a:r>
                        <a:rPr lang="en-GB" sz="1600" dirty="0" err="1" smtClean="0"/>
                        <a:t>deprimida</a:t>
                      </a:r>
                      <a:r>
                        <a:rPr lang="en-GB" sz="1600" baseline="0" dirty="0" smtClean="0"/>
                        <a:t> y Leonardo </a:t>
                      </a:r>
                      <a:r>
                        <a:rPr lang="en-GB" sz="1600" baseline="0" dirty="0" err="1" smtClean="0"/>
                        <a:t>agitado</a:t>
                      </a:r>
                      <a:r>
                        <a:rPr lang="en-GB" sz="1600" baseline="0" dirty="0" smtClean="0"/>
                        <a:t> y </a:t>
                      </a:r>
                      <a:r>
                        <a:rPr lang="en-GB" sz="1600" baseline="0" dirty="0" err="1" smtClean="0"/>
                        <a:t>nervioso</a:t>
                      </a:r>
                      <a:r>
                        <a:rPr lang="en-GB" sz="1600" baseline="0" dirty="0" smtClean="0"/>
                        <a:t>.</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28039">
                <a:tc>
                  <a:txBody>
                    <a:bodyPr/>
                    <a:lstStyle/>
                    <a:p>
                      <a:r>
                        <a:rPr lang="en-GB" sz="1600" dirty="0" smtClean="0"/>
                        <a:t>Las</a:t>
                      </a:r>
                      <a:r>
                        <a:rPr lang="en-GB" sz="1600" baseline="0" dirty="0" smtClean="0"/>
                        <a:t> </a:t>
                      </a:r>
                      <a:r>
                        <a:rPr lang="en-GB" sz="1600" baseline="0" dirty="0" err="1" smtClean="0"/>
                        <a:t>familias</a:t>
                      </a:r>
                      <a:r>
                        <a:rPr lang="en-GB" sz="1600" baseline="0" dirty="0" smtClean="0"/>
                        <a:t> se </a:t>
                      </a:r>
                      <a:r>
                        <a:rPr lang="en-GB" sz="1600" baseline="0" dirty="0" err="1" smtClean="0"/>
                        <a:t>dan</a:t>
                      </a:r>
                      <a:r>
                        <a:rPr lang="en-GB" sz="1600" baseline="0" dirty="0" smtClean="0"/>
                        <a:t> </a:t>
                      </a:r>
                      <a:r>
                        <a:rPr lang="en-GB" sz="1600" baseline="0" dirty="0" err="1" smtClean="0"/>
                        <a:t>cuenta</a:t>
                      </a:r>
                      <a:r>
                        <a:rPr lang="en-GB" sz="1600" baseline="0" dirty="0" smtClean="0"/>
                        <a:t> de </a:t>
                      </a:r>
                      <a:r>
                        <a:rPr lang="en-GB" sz="1600" baseline="0" dirty="0" err="1" smtClean="0"/>
                        <a:t>que</a:t>
                      </a:r>
                      <a:r>
                        <a:rPr lang="en-GB" sz="1600" baseline="0" dirty="0" smtClean="0"/>
                        <a:t> la </a:t>
                      </a:r>
                      <a:r>
                        <a:rPr lang="en-GB" sz="1600" baseline="0" dirty="0" err="1" smtClean="0"/>
                        <a:t>Novia</a:t>
                      </a:r>
                      <a:r>
                        <a:rPr lang="en-GB" sz="1600" baseline="0" dirty="0" smtClean="0"/>
                        <a:t> se ha </a:t>
                      </a:r>
                      <a:r>
                        <a:rPr lang="en-GB" sz="1600" baseline="0" dirty="0" err="1" smtClean="0"/>
                        <a:t>fugado</a:t>
                      </a:r>
                      <a:r>
                        <a:rPr lang="en-GB" sz="1600" baseline="0" dirty="0" smtClean="0"/>
                        <a:t> con Leonardo.</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28039">
                <a:tc>
                  <a:txBody>
                    <a:bodyPr/>
                    <a:lstStyle/>
                    <a:p>
                      <a:r>
                        <a:rPr lang="en-GB" sz="1600" dirty="0" smtClean="0"/>
                        <a:t>En el </a:t>
                      </a:r>
                      <a:r>
                        <a:rPr lang="en-GB" sz="1600" dirty="0" err="1" smtClean="0"/>
                        <a:t>bosque</a:t>
                      </a:r>
                      <a:r>
                        <a:rPr lang="en-GB" sz="1600" dirty="0" smtClean="0"/>
                        <a:t> los </a:t>
                      </a:r>
                      <a:r>
                        <a:rPr lang="en-GB" sz="1600" dirty="0" err="1" smtClean="0"/>
                        <a:t>leñadores</a:t>
                      </a:r>
                      <a:r>
                        <a:rPr lang="en-GB" sz="1600" dirty="0" smtClean="0"/>
                        <a:t> </a:t>
                      </a:r>
                      <a:r>
                        <a:rPr lang="en-GB" sz="1600" dirty="0" err="1" smtClean="0"/>
                        <a:t>anticipan</a:t>
                      </a:r>
                      <a:r>
                        <a:rPr lang="en-GB" sz="1600" dirty="0" smtClean="0"/>
                        <a:t> el final inevitable.</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28039">
                <a:tc>
                  <a:txBody>
                    <a:bodyPr/>
                    <a:lstStyle/>
                    <a:p>
                      <a:r>
                        <a:rPr lang="en-GB" sz="1600" dirty="0" smtClean="0"/>
                        <a:t>La Luna </a:t>
                      </a:r>
                      <a:r>
                        <a:rPr lang="en-GB" sz="1600" dirty="0" err="1" smtClean="0"/>
                        <a:t>reclama</a:t>
                      </a:r>
                      <a:r>
                        <a:rPr lang="en-GB" sz="1600" dirty="0" smtClean="0"/>
                        <a:t> el </a:t>
                      </a:r>
                      <a:r>
                        <a:rPr lang="en-GB" sz="1600" dirty="0" err="1" smtClean="0"/>
                        <a:t>derramamiento</a:t>
                      </a:r>
                      <a:r>
                        <a:rPr lang="en-GB" sz="1600" dirty="0" smtClean="0"/>
                        <a:t> de </a:t>
                      </a:r>
                      <a:r>
                        <a:rPr lang="en-GB" sz="1600" dirty="0" err="1" smtClean="0"/>
                        <a:t>sangre</a:t>
                      </a:r>
                      <a:r>
                        <a:rPr lang="en-GB" sz="1600" dirty="0" smtClean="0"/>
                        <a:t> </a:t>
                      </a:r>
                      <a:r>
                        <a:rPr lang="en-GB" sz="1600" dirty="0" err="1" smtClean="0"/>
                        <a:t>fresca</a:t>
                      </a:r>
                      <a:r>
                        <a:rPr lang="en-GB" sz="1600" dirty="0" smtClean="0"/>
                        <a:t>.</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29009">
                <a:tc>
                  <a:txBody>
                    <a:bodyPr/>
                    <a:lstStyle/>
                    <a:p>
                      <a:r>
                        <a:rPr lang="en-GB" sz="1600" dirty="0" smtClean="0"/>
                        <a:t>La </a:t>
                      </a:r>
                      <a:r>
                        <a:rPr lang="en-GB" sz="1600" dirty="0" err="1" smtClean="0"/>
                        <a:t>Muerte</a:t>
                      </a:r>
                      <a:r>
                        <a:rPr lang="en-GB" sz="1600" dirty="0" smtClean="0"/>
                        <a:t>, </a:t>
                      </a:r>
                      <a:r>
                        <a:rPr lang="en-GB" sz="1600" dirty="0" err="1" smtClean="0"/>
                        <a:t>vestida</a:t>
                      </a:r>
                      <a:r>
                        <a:rPr lang="en-GB" sz="1600" dirty="0" smtClean="0"/>
                        <a:t> de </a:t>
                      </a:r>
                      <a:r>
                        <a:rPr lang="en-GB" sz="1600" dirty="0" err="1" smtClean="0"/>
                        <a:t>mendiga</a:t>
                      </a:r>
                      <a:r>
                        <a:rPr lang="en-GB" sz="1600" dirty="0" smtClean="0"/>
                        <a:t>, le </a:t>
                      </a:r>
                      <a:r>
                        <a:rPr lang="en-GB" sz="1600" dirty="0" err="1" smtClean="0"/>
                        <a:t>acompaña</a:t>
                      </a:r>
                      <a:r>
                        <a:rPr lang="en-GB" sz="1600" dirty="0" smtClean="0"/>
                        <a:t> al</a:t>
                      </a:r>
                      <a:r>
                        <a:rPr lang="en-GB" sz="1600" baseline="0" dirty="0" smtClean="0"/>
                        <a:t> </a:t>
                      </a:r>
                      <a:r>
                        <a:rPr lang="en-GB" sz="1600" baseline="0" dirty="0" err="1" smtClean="0"/>
                        <a:t>Novio</a:t>
                      </a:r>
                      <a:r>
                        <a:rPr lang="en-GB" sz="1600" baseline="0" dirty="0" smtClean="0"/>
                        <a:t> en la </a:t>
                      </a:r>
                      <a:r>
                        <a:rPr lang="en-GB" sz="1600" baseline="0" dirty="0" err="1" smtClean="0"/>
                        <a:t>búsqueda</a:t>
                      </a:r>
                      <a:r>
                        <a:rPr lang="en-GB" sz="1600" baseline="0" dirty="0" smtClean="0"/>
                        <a:t> de los </a:t>
                      </a:r>
                      <a:r>
                        <a:rPr lang="en-GB" sz="1600" baseline="0" dirty="0" err="1" smtClean="0"/>
                        <a:t>amantes</a:t>
                      </a:r>
                      <a:r>
                        <a:rPr lang="en-GB" sz="1600" baseline="0" dirty="0" smtClean="0"/>
                        <a:t>.</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579533">
                <a:tc>
                  <a:txBody>
                    <a:bodyPr/>
                    <a:lstStyle/>
                    <a:p>
                      <a:r>
                        <a:rPr lang="en-GB" sz="1600" dirty="0" smtClean="0"/>
                        <a:t>Dos </a:t>
                      </a:r>
                      <a:r>
                        <a:rPr lang="en-GB" sz="1600" dirty="0" err="1" smtClean="0"/>
                        <a:t>chicas</a:t>
                      </a:r>
                      <a:r>
                        <a:rPr lang="en-GB" sz="1600" dirty="0" smtClean="0"/>
                        <a:t> </a:t>
                      </a:r>
                      <a:r>
                        <a:rPr lang="en-GB" sz="1600" dirty="0" err="1" smtClean="0"/>
                        <a:t>hilan</a:t>
                      </a:r>
                      <a:r>
                        <a:rPr lang="en-GB" sz="1600" dirty="0" smtClean="0"/>
                        <a:t> </a:t>
                      </a:r>
                      <a:r>
                        <a:rPr lang="en-GB" sz="1600" dirty="0" err="1" smtClean="0"/>
                        <a:t>lana</a:t>
                      </a:r>
                      <a:r>
                        <a:rPr lang="en-GB" sz="1600" dirty="0" smtClean="0"/>
                        <a:t> </a:t>
                      </a:r>
                      <a:r>
                        <a:rPr lang="en-GB" sz="1600" dirty="0" err="1" smtClean="0"/>
                        <a:t>mientras</a:t>
                      </a:r>
                      <a:r>
                        <a:rPr lang="en-GB" sz="1600" dirty="0" smtClean="0"/>
                        <a:t> </a:t>
                      </a:r>
                      <a:r>
                        <a:rPr lang="en-GB" sz="1600" dirty="0" err="1" smtClean="0"/>
                        <a:t>cantan</a:t>
                      </a:r>
                      <a:r>
                        <a:rPr lang="en-GB" sz="1600" dirty="0" smtClean="0"/>
                        <a:t>.</a:t>
                      </a:r>
                      <a:r>
                        <a:rPr lang="en-GB" sz="1600" baseline="0" dirty="0" smtClean="0"/>
                        <a:t>  La </a:t>
                      </a:r>
                      <a:r>
                        <a:rPr lang="en-GB" sz="1600" baseline="0" dirty="0" err="1" smtClean="0"/>
                        <a:t>canción</a:t>
                      </a:r>
                      <a:r>
                        <a:rPr lang="en-GB" sz="1600" baseline="0" dirty="0" smtClean="0"/>
                        <a:t> </a:t>
                      </a:r>
                      <a:r>
                        <a:rPr lang="en-GB" sz="1600" baseline="0" dirty="0" err="1" smtClean="0"/>
                        <a:t>trata</a:t>
                      </a:r>
                      <a:r>
                        <a:rPr lang="en-GB" sz="1600" baseline="0" dirty="0" smtClean="0"/>
                        <a:t> de la </a:t>
                      </a:r>
                      <a:r>
                        <a:rPr lang="en-GB" sz="1600" baseline="0" dirty="0" err="1" smtClean="0"/>
                        <a:t>boda</a:t>
                      </a:r>
                      <a:r>
                        <a:rPr lang="en-GB" sz="1600" baseline="0" dirty="0" smtClean="0"/>
                        <a:t>.</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28039">
                <a:tc>
                  <a:txBody>
                    <a:bodyPr/>
                    <a:lstStyle/>
                    <a:p>
                      <a:r>
                        <a:rPr lang="en-GB" sz="1600" dirty="0" smtClean="0"/>
                        <a:t>La Madre y la </a:t>
                      </a:r>
                      <a:r>
                        <a:rPr lang="en-GB" sz="1600" dirty="0" err="1" smtClean="0"/>
                        <a:t>Mujer</a:t>
                      </a:r>
                      <a:r>
                        <a:rPr lang="en-GB" sz="1600" baseline="0" dirty="0" smtClean="0"/>
                        <a:t> </a:t>
                      </a:r>
                      <a:r>
                        <a:rPr lang="en-GB" sz="1600" baseline="0" dirty="0" err="1" smtClean="0"/>
                        <a:t>lamentan</a:t>
                      </a:r>
                      <a:r>
                        <a:rPr lang="en-GB" sz="1600" baseline="0" dirty="0" smtClean="0"/>
                        <a:t> la </a:t>
                      </a:r>
                      <a:r>
                        <a:rPr lang="en-GB" sz="1600" baseline="0" dirty="0" err="1" smtClean="0"/>
                        <a:t>muerte</a:t>
                      </a:r>
                      <a:r>
                        <a:rPr lang="en-GB" sz="1600" baseline="0" dirty="0" smtClean="0"/>
                        <a:t> de </a:t>
                      </a:r>
                      <a:r>
                        <a:rPr lang="en-GB" sz="1600" baseline="0" dirty="0" err="1" smtClean="0"/>
                        <a:t>su</a:t>
                      </a:r>
                      <a:r>
                        <a:rPr lang="en-GB" sz="1600" baseline="0" dirty="0" smtClean="0"/>
                        <a:t> </a:t>
                      </a:r>
                      <a:r>
                        <a:rPr lang="en-GB" sz="1600" baseline="0" dirty="0" err="1" smtClean="0"/>
                        <a:t>hijo</a:t>
                      </a:r>
                      <a:r>
                        <a:rPr lang="en-GB" sz="1600" baseline="0" dirty="0" smtClean="0"/>
                        <a:t> y </a:t>
                      </a:r>
                      <a:r>
                        <a:rPr lang="en-GB" sz="1600" baseline="0" dirty="0" err="1" smtClean="0"/>
                        <a:t>marido</a:t>
                      </a:r>
                      <a:r>
                        <a:rPr lang="en-GB" sz="1600" baseline="0" dirty="0" smtClean="0"/>
                        <a:t>.  </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r h="628039">
                <a:tc>
                  <a:txBody>
                    <a:bodyPr/>
                    <a:lstStyle/>
                    <a:p>
                      <a:r>
                        <a:rPr lang="en-GB" sz="1600" dirty="0" smtClean="0"/>
                        <a:t>La </a:t>
                      </a:r>
                      <a:r>
                        <a:rPr lang="en-GB" sz="1600" dirty="0" err="1" smtClean="0"/>
                        <a:t>Novia</a:t>
                      </a:r>
                      <a:r>
                        <a:rPr lang="en-GB" sz="1600" dirty="0" smtClean="0"/>
                        <a:t> le </a:t>
                      </a:r>
                      <a:r>
                        <a:rPr lang="en-GB" sz="1600" dirty="0" err="1" smtClean="0"/>
                        <a:t>pide</a:t>
                      </a:r>
                      <a:r>
                        <a:rPr lang="en-GB" sz="1600" dirty="0" smtClean="0"/>
                        <a:t> a la Madre </a:t>
                      </a:r>
                      <a:r>
                        <a:rPr lang="en-GB" sz="1600" dirty="0" err="1" smtClean="0"/>
                        <a:t>que</a:t>
                      </a:r>
                      <a:r>
                        <a:rPr lang="en-GB" sz="1600" dirty="0" smtClean="0"/>
                        <a:t> la mate </a:t>
                      </a:r>
                      <a:r>
                        <a:rPr lang="en-GB" sz="1600" dirty="0" err="1" smtClean="0"/>
                        <a:t>pero</a:t>
                      </a:r>
                      <a:r>
                        <a:rPr lang="en-GB" sz="1600" dirty="0" smtClean="0"/>
                        <a:t> la Madre no </a:t>
                      </a:r>
                      <a:r>
                        <a:rPr lang="en-GB" sz="1600" dirty="0" err="1" smtClean="0"/>
                        <a:t>tiene</a:t>
                      </a:r>
                      <a:r>
                        <a:rPr lang="en-GB" sz="1600" baseline="0" dirty="0" smtClean="0"/>
                        <a:t> </a:t>
                      </a:r>
                      <a:r>
                        <a:rPr lang="en-GB" sz="1600" baseline="0" dirty="0" err="1" smtClean="0"/>
                        <a:t>fuerzas</a:t>
                      </a:r>
                      <a:r>
                        <a:rPr lang="en-GB" sz="1600" baseline="0" dirty="0" smtClean="0"/>
                        <a:t> y se </a:t>
                      </a:r>
                      <a:r>
                        <a:rPr lang="en-GB" sz="1600" baseline="0" dirty="0" err="1" smtClean="0"/>
                        <a:t>queda</a:t>
                      </a:r>
                      <a:r>
                        <a:rPr lang="en-GB" sz="1600" baseline="0" dirty="0" smtClean="0"/>
                        <a:t> </a:t>
                      </a:r>
                      <a:r>
                        <a:rPr lang="en-GB" sz="1600" baseline="0" dirty="0" err="1" smtClean="0"/>
                        <a:t>resignada</a:t>
                      </a:r>
                      <a:r>
                        <a:rPr lang="en-GB" sz="1600" baseline="0" dirty="0" smtClean="0"/>
                        <a:t> a </a:t>
                      </a:r>
                      <a:r>
                        <a:rPr lang="en-GB" sz="1600" baseline="0" dirty="0" err="1" smtClean="0"/>
                        <a:t>su</a:t>
                      </a:r>
                      <a:r>
                        <a:rPr lang="en-GB" sz="1600" baseline="0" dirty="0" smtClean="0"/>
                        <a:t> </a:t>
                      </a:r>
                      <a:r>
                        <a:rPr lang="en-GB" sz="1600" baseline="0" dirty="0" err="1" smtClean="0"/>
                        <a:t>vida</a:t>
                      </a:r>
                      <a:r>
                        <a:rPr lang="en-GB" sz="1600" baseline="0" dirty="0" smtClean="0"/>
                        <a:t> sola.</a:t>
                      </a:r>
                      <a:endParaRPr lang="fr-FR" sz="1600" dirty="0"/>
                    </a:p>
                  </a:txBody>
                  <a:tcPr anchor="ctr">
                    <a:lnL w="57150" cap="flat" cmpd="sng" algn="ctr">
                      <a:solidFill>
                        <a:srgbClr val="0070C0"/>
                      </a:solidFill>
                      <a:prstDash val="solid"/>
                      <a:round/>
                      <a:headEnd type="none" w="med" len="med"/>
                      <a:tailEnd type="none" w="med" len="med"/>
                    </a:lnL>
                    <a:lnR w="57150" cap="flat" cmpd="sng" algn="ctr">
                      <a:solidFill>
                        <a:srgbClr val="0070C0"/>
                      </a:solidFill>
                      <a:prstDash val="solid"/>
                      <a:round/>
                      <a:headEnd type="none" w="med" len="med"/>
                      <a:tailEnd type="none" w="med" len="med"/>
                    </a:lnR>
                    <a:lnT w="57150" cap="flat" cmpd="sng" algn="ctr">
                      <a:solidFill>
                        <a:srgbClr val="0070C0"/>
                      </a:solidFill>
                      <a:prstDash val="solid"/>
                      <a:round/>
                      <a:headEnd type="none" w="med" len="med"/>
                      <a:tailEnd type="none" w="med" len="med"/>
                    </a:lnT>
                    <a:lnB w="57150" cap="flat" cmpd="sng" algn="ctr">
                      <a:solidFill>
                        <a:srgbClr val="0070C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36824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568952" cy="3693319"/>
          </a:xfrm>
          <a:prstGeom prst="rect">
            <a:avLst/>
          </a:prstGeom>
          <a:noFill/>
        </p:spPr>
        <p:txBody>
          <a:bodyPr wrap="square" rtlCol="0">
            <a:spAutoFit/>
          </a:bodyPr>
          <a:lstStyle/>
          <a:p>
            <a:r>
              <a:rPr lang="en-GB" dirty="0" smtClean="0"/>
              <a:t>Blood Wedding is a tragedy in verse and prose written in 1931 by Federico </a:t>
            </a:r>
            <a:r>
              <a:rPr lang="en-GB" dirty="0" err="1" smtClean="0"/>
              <a:t>García</a:t>
            </a:r>
            <a:r>
              <a:rPr lang="en-GB" dirty="0" smtClean="0"/>
              <a:t> Lorca. </a:t>
            </a:r>
            <a:r>
              <a:rPr lang="en-GB" dirty="0"/>
              <a:t> </a:t>
            </a:r>
            <a:r>
              <a:rPr lang="en-GB" dirty="0" smtClean="0"/>
              <a:t>The title itself anticipates a violent finale.  The central nucleus of the plot is the love triangle between the Girlfriend, Leonardo and the Boyfriend. The action centres on the plans for the wedding between the Girlfriend and the Boyfriend.  However neither the Girlfriend nor Leonardo have been able to forget their love, despite the fact that Leonardo already got married a few years ago and already has a child. The Girlfriend marries the Boyfriend in the vain hope of protecting herself from the destructive passion she feels for Leonardo, but shortly after the wedding the lovers </a:t>
            </a:r>
            <a:r>
              <a:rPr lang="en-GB" dirty="0" err="1" smtClean="0"/>
              <a:t>succomb</a:t>
            </a:r>
            <a:r>
              <a:rPr lang="en-GB" dirty="0" smtClean="0"/>
              <a:t> to their feelings and run away.  The situation re-opens the bitter family feud between the Mother and Boyfriend and the Félix family, and the need to defend the honour of his family propels the Boyfriend to pursue the lovers with the aim of killing Leonardo.  The inevitable conclusion is a violent death that robs two families of their young men and underlines the perpetual destructiveness of the human condition.</a:t>
            </a:r>
            <a:endParaRPr lang="fr-FR" dirty="0"/>
          </a:p>
        </p:txBody>
      </p:sp>
      <p:sp>
        <p:nvSpPr>
          <p:cNvPr id="3" name="TextBox 2"/>
          <p:cNvSpPr txBox="1"/>
          <p:nvPr/>
        </p:nvSpPr>
        <p:spPr>
          <a:xfrm>
            <a:off x="7402557" y="4499828"/>
            <a:ext cx="1512168" cy="369332"/>
          </a:xfrm>
          <a:prstGeom prst="rect">
            <a:avLst/>
          </a:prstGeom>
          <a:noFill/>
          <a:ln w="19050">
            <a:solidFill>
              <a:srgbClr val="0070C0"/>
            </a:solidFill>
          </a:ln>
        </p:spPr>
        <p:txBody>
          <a:bodyPr wrap="square" rtlCol="0">
            <a:spAutoFit/>
          </a:bodyPr>
          <a:lstStyle/>
          <a:p>
            <a:pPr algn="ctr"/>
            <a:r>
              <a:rPr lang="en-GB" dirty="0" err="1" smtClean="0"/>
              <a:t>fugarse</a:t>
            </a:r>
            <a:endParaRPr lang="fr-FR" dirty="0"/>
          </a:p>
        </p:txBody>
      </p:sp>
      <p:sp>
        <p:nvSpPr>
          <p:cNvPr id="4" name="TextBox 3"/>
          <p:cNvSpPr txBox="1"/>
          <p:nvPr/>
        </p:nvSpPr>
        <p:spPr>
          <a:xfrm>
            <a:off x="7402557" y="5075892"/>
            <a:ext cx="1512168" cy="646331"/>
          </a:xfrm>
          <a:prstGeom prst="rect">
            <a:avLst/>
          </a:prstGeom>
          <a:noFill/>
          <a:ln w="19050">
            <a:solidFill>
              <a:srgbClr val="0070C0"/>
            </a:solidFill>
          </a:ln>
        </p:spPr>
        <p:txBody>
          <a:bodyPr wrap="square" rtlCol="0">
            <a:spAutoFit/>
          </a:bodyPr>
          <a:lstStyle/>
          <a:p>
            <a:pPr algn="ctr"/>
            <a:r>
              <a:rPr lang="en-GB" dirty="0" err="1" smtClean="0"/>
              <a:t>girar</a:t>
            </a:r>
            <a:r>
              <a:rPr lang="en-GB" dirty="0" smtClean="0"/>
              <a:t> en </a:t>
            </a:r>
            <a:r>
              <a:rPr lang="en-GB" dirty="0" err="1" smtClean="0"/>
              <a:t>torno</a:t>
            </a:r>
            <a:r>
              <a:rPr lang="en-GB" dirty="0" smtClean="0"/>
              <a:t> a</a:t>
            </a:r>
            <a:endParaRPr lang="fr-FR" dirty="0"/>
          </a:p>
        </p:txBody>
      </p:sp>
      <p:sp>
        <p:nvSpPr>
          <p:cNvPr id="5" name="TextBox 4"/>
          <p:cNvSpPr txBox="1"/>
          <p:nvPr/>
        </p:nvSpPr>
        <p:spPr>
          <a:xfrm>
            <a:off x="7402557" y="3995772"/>
            <a:ext cx="1512168" cy="369332"/>
          </a:xfrm>
          <a:prstGeom prst="rect">
            <a:avLst/>
          </a:prstGeom>
          <a:noFill/>
          <a:ln w="19050">
            <a:solidFill>
              <a:srgbClr val="0070C0"/>
            </a:solidFill>
          </a:ln>
        </p:spPr>
        <p:txBody>
          <a:bodyPr wrap="square" rtlCol="0">
            <a:spAutoFit/>
          </a:bodyPr>
          <a:lstStyle/>
          <a:p>
            <a:pPr algn="ctr"/>
            <a:r>
              <a:rPr lang="en-GB" dirty="0" err="1" smtClean="0"/>
              <a:t>subrayar</a:t>
            </a:r>
            <a:endParaRPr lang="fr-FR" dirty="0"/>
          </a:p>
        </p:txBody>
      </p:sp>
      <p:sp>
        <p:nvSpPr>
          <p:cNvPr id="6" name="TextBox 5"/>
          <p:cNvSpPr txBox="1"/>
          <p:nvPr/>
        </p:nvSpPr>
        <p:spPr>
          <a:xfrm>
            <a:off x="7402557" y="5867980"/>
            <a:ext cx="1512168" cy="369332"/>
          </a:xfrm>
          <a:prstGeom prst="rect">
            <a:avLst/>
          </a:prstGeom>
          <a:noFill/>
          <a:ln w="19050">
            <a:solidFill>
              <a:srgbClr val="0070C0"/>
            </a:solidFill>
          </a:ln>
        </p:spPr>
        <p:txBody>
          <a:bodyPr wrap="square" rtlCol="0">
            <a:spAutoFit/>
          </a:bodyPr>
          <a:lstStyle/>
          <a:p>
            <a:pPr algn="ctr"/>
            <a:r>
              <a:rPr lang="en-GB" dirty="0" err="1" smtClean="0"/>
              <a:t>protegerse</a:t>
            </a:r>
            <a:r>
              <a:rPr lang="en-GB" dirty="0" smtClean="0"/>
              <a:t> de</a:t>
            </a:r>
            <a:endParaRPr lang="fr-FR" dirty="0"/>
          </a:p>
        </p:txBody>
      </p:sp>
      <p:sp>
        <p:nvSpPr>
          <p:cNvPr id="7" name="TextBox 6"/>
          <p:cNvSpPr txBox="1"/>
          <p:nvPr/>
        </p:nvSpPr>
        <p:spPr>
          <a:xfrm>
            <a:off x="7400834" y="6372036"/>
            <a:ext cx="1513892" cy="369332"/>
          </a:xfrm>
          <a:prstGeom prst="rect">
            <a:avLst/>
          </a:prstGeom>
          <a:noFill/>
          <a:ln w="19050">
            <a:solidFill>
              <a:srgbClr val="0070C0"/>
            </a:solidFill>
          </a:ln>
        </p:spPr>
        <p:txBody>
          <a:bodyPr wrap="square" rtlCol="0">
            <a:spAutoFit/>
          </a:bodyPr>
          <a:lstStyle/>
          <a:p>
            <a:pPr algn="ctr"/>
            <a:r>
              <a:rPr lang="en-GB" dirty="0" err="1" smtClean="0"/>
              <a:t>anticipar</a:t>
            </a:r>
            <a:endParaRPr lang="fr-FR" dirty="0"/>
          </a:p>
        </p:txBody>
      </p:sp>
      <p:sp>
        <p:nvSpPr>
          <p:cNvPr id="8" name="TextBox 7"/>
          <p:cNvSpPr txBox="1"/>
          <p:nvPr/>
        </p:nvSpPr>
        <p:spPr>
          <a:xfrm>
            <a:off x="5890389" y="5726038"/>
            <a:ext cx="1404156" cy="369332"/>
          </a:xfrm>
          <a:prstGeom prst="rect">
            <a:avLst/>
          </a:prstGeom>
          <a:noFill/>
          <a:ln w="19050">
            <a:solidFill>
              <a:srgbClr val="0070C0"/>
            </a:solidFill>
          </a:ln>
        </p:spPr>
        <p:txBody>
          <a:bodyPr wrap="square" rtlCol="0">
            <a:spAutoFit/>
          </a:bodyPr>
          <a:lstStyle/>
          <a:p>
            <a:pPr algn="ctr"/>
            <a:r>
              <a:rPr lang="en-GB" dirty="0" err="1" smtClean="0"/>
              <a:t>entregarse</a:t>
            </a:r>
            <a:r>
              <a:rPr lang="en-GB" dirty="0" smtClean="0"/>
              <a:t> a</a:t>
            </a:r>
            <a:endParaRPr lang="fr-FR" dirty="0"/>
          </a:p>
        </p:txBody>
      </p:sp>
      <p:sp>
        <p:nvSpPr>
          <p:cNvPr id="9" name="TextBox 8"/>
          <p:cNvSpPr txBox="1"/>
          <p:nvPr/>
        </p:nvSpPr>
        <p:spPr>
          <a:xfrm>
            <a:off x="5890389" y="4482654"/>
            <a:ext cx="1404156" cy="646331"/>
          </a:xfrm>
          <a:prstGeom prst="rect">
            <a:avLst/>
          </a:prstGeom>
          <a:noFill/>
          <a:ln w="19050">
            <a:solidFill>
              <a:srgbClr val="0070C0"/>
            </a:solidFill>
          </a:ln>
        </p:spPr>
        <p:txBody>
          <a:bodyPr wrap="square" rtlCol="0">
            <a:spAutoFit/>
          </a:bodyPr>
          <a:lstStyle/>
          <a:p>
            <a:pPr algn="ctr"/>
            <a:r>
              <a:rPr lang="en-GB" dirty="0" err="1" smtClean="0"/>
              <a:t>volver</a:t>
            </a:r>
            <a:r>
              <a:rPr lang="en-GB" dirty="0" smtClean="0"/>
              <a:t> a </a:t>
            </a:r>
            <a:r>
              <a:rPr lang="en-GB" dirty="0" err="1" smtClean="0"/>
              <a:t>despertar</a:t>
            </a:r>
            <a:endParaRPr lang="fr-FR" dirty="0"/>
          </a:p>
        </p:txBody>
      </p:sp>
      <p:sp>
        <p:nvSpPr>
          <p:cNvPr id="10" name="TextBox 9"/>
          <p:cNvSpPr txBox="1"/>
          <p:nvPr/>
        </p:nvSpPr>
        <p:spPr>
          <a:xfrm>
            <a:off x="5890389" y="5214391"/>
            <a:ext cx="1404156" cy="369332"/>
          </a:xfrm>
          <a:prstGeom prst="rect">
            <a:avLst/>
          </a:prstGeom>
          <a:noFill/>
          <a:ln w="19050">
            <a:solidFill>
              <a:srgbClr val="0070C0"/>
            </a:solidFill>
          </a:ln>
        </p:spPr>
        <p:txBody>
          <a:bodyPr wrap="square" rtlCol="0">
            <a:spAutoFit/>
          </a:bodyPr>
          <a:lstStyle/>
          <a:p>
            <a:pPr algn="ctr"/>
            <a:r>
              <a:rPr lang="en-GB" dirty="0" err="1" smtClean="0"/>
              <a:t>perseguir</a:t>
            </a:r>
            <a:endParaRPr lang="fr-FR" dirty="0"/>
          </a:p>
        </p:txBody>
      </p:sp>
      <p:sp>
        <p:nvSpPr>
          <p:cNvPr id="11" name="TextBox 10"/>
          <p:cNvSpPr txBox="1"/>
          <p:nvPr/>
        </p:nvSpPr>
        <p:spPr>
          <a:xfrm>
            <a:off x="5888970" y="3995772"/>
            <a:ext cx="1404156" cy="369332"/>
          </a:xfrm>
          <a:prstGeom prst="rect">
            <a:avLst/>
          </a:prstGeom>
          <a:noFill/>
          <a:ln w="19050">
            <a:solidFill>
              <a:srgbClr val="0070C0"/>
            </a:solidFill>
          </a:ln>
        </p:spPr>
        <p:txBody>
          <a:bodyPr wrap="square" rtlCol="0">
            <a:spAutoFit/>
          </a:bodyPr>
          <a:lstStyle/>
          <a:p>
            <a:pPr algn="ctr"/>
            <a:r>
              <a:rPr lang="en-GB" dirty="0" err="1" smtClean="0"/>
              <a:t>empujar</a:t>
            </a:r>
            <a:endParaRPr lang="fr-FR" dirty="0"/>
          </a:p>
        </p:txBody>
      </p:sp>
      <p:sp>
        <p:nvSpPr>
          <p:cNvPr id="12" name="TextBox 11"/>
          <p:cNvSpPr txBox="1"/>
          <p:nvPr/>
        </p:nvSpPr>
        <p:spPr>
          <a:xfrm>
            <a:off x="5890389" y="6194837"/>
            <a:ext cx="1404156" cy="369332"/>
          </a:xfrm>
          <a:prstGeom prst="rect">
            <a:avLst/>
          </a:prstGeom>
          <a:noFill/>
          <a:ln w="19050">
            <a:solidFill>
              <a:srgbClr val="0070C0"/>
            </a:solidFill>
          </a:ln>
        </p:spPr>
        <p:txBody>
          <a:bodyPr wrap="square" rtlCol="0">
            <a:spAutoFit/>
          </a:bodyPr>
          <a:lstStyle/>
          <a:p>
            <a:pPr algn="ctr"/>
            <a:r>
              <a:rPr lang="en-GB" dirty="0" err="1" smtClean="0"/>
              <a:t>privar</a:t>
            </a:r>
            <a:r>
              <a:rPr lang="en-GB" dirty="0" smtClean="0"/>
              <a:t> de</a:t>
            </a:r>
            <a:endParaRPr lang="fr-FR" dirty="0"/>
          </a:p>
        </p:txBody>
      </p:sp>
      <p:sp>
        <p:nvSpPr>
          <p:cNvPr id="13" name="TextBox 12"/>
          <p:cNvSpPr txBox="1"/>
          <p:nvPr/>
        </p:nvSpPr>
        <p:spPr>
          <a:xfrm>
            <a:off x="3064431" y="5765352"/>
            <a:ext cx="2664296" cy="369332"/>
          </a:xfrm>
          <a:prstGeom prst="rect">
            <a:avLst/>
          </a:prstGeom>
          <a:noFill/>
          <a:ln w="19050">
            <a:solidFill>
              <a:srgbClr val="0070C0"/>
            </a:solidFill>
          </a:ln>
        </p:spPr>
        <p:txBody>
          <a:bodyPr wrap="square" rtlCol="0">
            <a:spAutoFit/>
          </a:bodyPr>
          <a:lstStyle/>
          <a:p>
            <a:pPr algn="ctr"/>
            <a:r>
              <a:rPr lang="en-GB" dirty="0" smtClean="0"/>
              <a:t>en verso / en </a:t>
            </a:r>
            <a:r>
              <a:rPr lang="en-GB" dirty="0" err="1" smtClean="0"/>
              <a:t>prosa</a:t>
            </a:r>
            <a:endParaRPr lang="fr-FR" dirty="0"/>
          </a:p>
        </p:txBody>
      </p:sp>
      <p:sp>
        <p:nvSpPr>
          <p:cNvPr id="14" name="TextBox 13"/>
          <p:cNvSpPr txBox="1"/>
          <p:nvPr/>
        </p:nvSpPr>
        <p:spPr>
          <a:xfrm>
            <a:off x="3084918" y="5214391"/>
            <a:ext cx="2664296" cy="369332"/>
          </a:xfrm>
          <a:prstGeom prst="rect">
            <a:avLst/>
          </a:prstGeom>
          <a:noFill/>
          <a:ln w="19050">
            <a:solidFill>
              <a:srgbClr val="0070C0"/>
            </a:solidFill>
          </a:ln>
        </p:spPr>
        <p:txBody>
          <a:bodyPr wrap="square" rtlCol="0">
            <a:spAutoFit/>
          </a:bodyPr>
          <a:lstStyle/>
          <a:p>
            <a:pPr algn="ctr"/>
            <a:r>
              <a:rPr lang="en-GB" dirty="0" smtClean="0"/>
              <a:t>un </a:t>
            </a:r>
            <a:r>
              <a:rPr lang="en-GB" dirty="0" err="1" smtClean="0"/>
              <a:t>desenlace</a:t>
            </a:r>
            <a:r>
              <a:rPr lang="en-GB" dirty="0" smtClean="0"/>
              <a:t> </a:t>
            </a:r>
            <a:r>
              <a:rPr lang="en-GB" dirty="0" err="1" smtClean="0"/>
              <a:t>violento</a:t>
            </a:r>
            <a:endParaRPr lang="fr-FR" dirty="0"/>
          </a:p>
        </p:txBody>
      </p:sp>
      <p:sp>
        <p:nvSpPr>
          <p:cNvPr id="15" name="TextBox 14"/>
          <p:cNvSpPr txBox="1"/>
          <p:nvPr/>
        </p:nvSpPr>
        <p:spPr>
          <a:xfrm>
            <a:off x="251520" y="5488353"/>
            <a:ext cx="2664296" cy="646331"/>
          </a:xfrm>
          <a:prstGeom prst="rect">
            <a:avLst/>
          </a:prstGeom>
          <a:noFill/>
          <a:ln w="19050">
            <a:solidFill>
              <a:srgbClr val="0070C0"/>
            </a:solidFill>
          </a:ln>
        </p:spPr>
        <p:txBody>
          <a:bodyPr wrap="square" rtlCol="0">
            <a:spAutoFit/>
          </a:bodyPr>
          <a:lstStyle/>
          <a:p>
            <a:pPr algn="ctr"/>
            <a:r>
              <a:rPr lang="en-GB" dirty="0" smtClean="0"/>
              <a:t>la </a:t>
            </a:r>
            <a:r>
              <a:rPr lang="en-GB" dirty="0" err="1" smtClean="0"/>
              <a:t>amarga</a:t>
            </a:r>
            <a:r>
              <a:rPr lang="en-GB" dirty="0" smtClean="0"/>
              <a:t> </a:t>
            </a:r>
            <a:r>
              <a:rPr lang="en-GB" dirty="0" err="1" smtClean="0"/>
              <a:t>enemistad</a:t>
            </a:r>
            <a:r>
              <a:rPr lang="en-GB" dirty="0" smtClean="0"/>
              <a:t> familiar</a:t>
            </a:r>
            <a:endParaRPr lang="fr-FR" dirty="0"/>
          </a:p>
        </p:txBody>
      </p:sp>
      <p:sp>
        <p:nvSpPr>
          <p:cNvPr id="16" name="TextBox 15"/>
          <p:cNvSpPr txBox="1"/>
          <p:nvPr/>
        </p:nvSpPr>
        <p:spPr>
          <a:xfrm>
            <a:off x="251520" y="4339262"/>
            <a:ext cx="2664296" cy="369332"/>
          </a:xfrm>
          <a:prstGeom prst="rect">
            <a:avLst/>
          </a:prstGeom>
          <a:noFill/>
          <a:ln w="19050">
            <a:solidFill>
              <a:srgbClr val="0070C0"/>
            </a:solidFill>
          </a:ln>
        </p:spPr>
        <p:txBody>
          <a:bodyPr wrap="square" rtlCol="0">
            <a:spAutoFit/>
          </a:bodyPr>
          <a:lstStyle/>
          <a:p>
            <a:pPr algn="ctr"/>
            <a:r>
              <a:rPr lang="en-GB" dirty="0" smtClean="0"/>
              <a:t>el </a:t>
            </a:r>
            <a:r>
              <a:rPr lang="en-GB" dirty="0" err="1" smtClean="0"/>
              <a:t>núcleo</a:t>
            </a:r>
            <a:r>
              <a:rPr lang="en-GB" dirty="0" smtClean="0"/>
              <a:t> central</a:t>
            </a:r>
            <a:endParaRPr lang="fr-FR" dirty="0"/>
          </a:p>
        </p:txBody>
      </p:sp>
      <p:sp>
        <p:nvSpPr>
          <p:cNvPr id="17" name="TextBox 16"/>
          <p:cNvSpPr txBox="1"/>
          <p:nvPr/>
        </p:nvSpPr>
        <p:spPr>
          <a:xfrm>
            <a:off x="251520" y="4922253"/>
            <a:ext cx="2664296" cy="369332"/>
          </a:xfrm>
          <a:prstGeom prst="rect">
            <a:avLst/>
          </a:prstGeom>
          <a:noFill/>
          <a:ln w="19050">
            <a:solidFill>
              <a:srgbClr val="0070C0"/>
            </a:solidFill>
          </a:ln>
        </p:spPr>
        <p:txBody>
          <a:bodyPr wrap="square" rtlCol="0">
            <a:spAutoFit/>
          </a:bodyPr>
          <a:lstStyle/>
          <a:p>
            <a:pPr algn="ctr"/>
            <a:r>
              <a:rPr lang="en-GB" dirty="0" smtClean="0"/>
              <a:t>con la </a:t>
            </a:r>
            <a:r>
              <a:rPr lang="en-GB" dirty="0" err="1" smtClean="0"/>
              <a:t>vana</a:t>
            </a:r>
            <a:r>
              <a:rPr lang="en-GB" dirty="0" smtClean="0"/>
              <a:t> </a:t>
            </a:r>
            <a:r>
              <a:rPr lang="en-GB" dirty="0" err="1" smtClean="0"/>
              <a:t>esperanza</a:t>
            </a:r>
            <a:r>
              <a:rPr lang="en-GB" dirty="0" smtClean="0"/>
              <a:t> de</a:t>
            </a:r>
            <a:endParaRPr lang="fr-FR" dirty="0"/>
          </a:p>
        </p:txBody>
      </p:sp>
      <p:sp>
        <p:nvSpPr>
          <p:cNvPr id="18" name="TextBox 17"/>
          <p:cNvSpPr txBox="1"/>
          <p:nvPr/>
        </p:nvSpPr>
        <p:spPr>
          <a:xfrm>
            <a:off x="3064431" y="4339262"/>
            <a:ext cx="2664296" cy="646331"/>
          </a:xfrm>
          <a:prstGeom prst="rect">
            <a:avLst/>
          </a:prstGeom>
          <a:noFill/>
          <a:ln w="19050">
            <a:solidFill>
              <a:srgbClr val="0070C0"/>
            </a:solidFill>
          </a:ln>
        </p:spPr>
        <p:txBody>
          <a:bodyPr wrap="square" rtlCol="0">
            <a:spAutoFit/>
          </a:bodyPr>
          <a:lstStyle/>
          <a:p>
            <a:pPr algn="ctr"/>
            <a:r>
              <a:rPr lang="en-GB" dirty="0" smtClean="0"/>
              <a:t>la </a:t>
            </a:r>
            <a:r>
              <a:rPr lang="en-GB" dirty="0" err="1" smtClean="0"/>
              <a:t>eterna</a:t>
            </a:r>
            <a:r>
              <a:rPr lang="en-GB" dirty="0" smtClean="0"/>
              <a:t> </a:t>
            </a:r>
            <a:r>
              <a:rPr lang="en-GB" dirty="0" err="1" smtClean="0"/>
              <a:t>capacidad</a:t>
            </a:r>
            <a:r>
              <a:rPr lang="en-GB" dirty="0" smtClean="0"/>
              <a:t> </a:t>
            </a:r>
            <a:r>
              <a:rPr lang="en-GB" dirty="0" err="1" smtClean="0"/>
              <a:t>aniquiladora</a:t>
            </a:r>
            <a:endParaRPr lang="fr-FR" dirty="0"/>
          </a:p>
        </p:txBody>
      </p:sp>
    </p:spTree>
    <p:extLst>
      <p:ext uri="{BB962C8B-B14F-4D97-AF65-F5344CB8AC3E}">
        <p14:creationId xmlns:p14="http://schemas.microsoft.com/office/powerpoint/2010/main" val="1102632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2536</TotalTime>
  <Words>1550</Words>
  <Application>Microsoft Office PowerPoint</Application>
  <PresentationFormat>On-screen Show (4:3)</PresentationFormat>
  <Paragraphs>180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Bodas de Sangre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Bodas de Sangre</dc:title>
  <dc:creator>Mark Dawes</dc:creator>
  <cp:lastModifiedBy>Mark Dawes</cp:lastModifiedBy>
  <cp:revision>40</cp:revision>
  <dcterms:created xsi:type="dcterms:W3CDTF">2012-08-23T09:55:41Z</dcterms:created>
  <dcterms:modified xsi:type="dcterms:W3CDTF">2012-08-26T11:59:16Z</dcterms:modified>
</cp:coreProperties>
</file>