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6E8CE-5C04-472B-B719-19A35716A33B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6C06-E67C-4AD4-A178-46F56990C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178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List of vocabulary from last lesson on mobile phones.  This is a potential list of 30 words that students might have drawn from the lesson – but they may have chosen others.  This can work as a default list for any student</a:t>
            </a:r>
            <a:r>
              <a:rPr lang="en-GB" baseline="0" dirty="0" smtClean="0"/>
              <a:t> who has missed the lesson too.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91A25-1A5B-4268-911E-5CB1815F3E2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056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List of vocabulary from last lesson on mobile phones.  This is a potential list of 30 words that students might have drawn from the lesson – but they may have chosen others.  This can work as a default list for any student</a:t>
            </a:r>
            <a:r>
              <a:rPr lang="en-GB" baseline="0" dirty="0" smtClean="0"/>
              <a:t> who has missed the lesson too.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91A25-1A5B-4268-911E-5CB1815F3E2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056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38F-C40F-43A5-98CA-00997E9A24D3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6BE6-F53C-461F-A007-4345108B6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23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38F-C40F-43A5-98CA-00997E9A24D3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6BE6-F53C-461F-A007-4345108B6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38F-C40F-43A5-98CA-00997E9A24D3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6BE6-F53C-461F-A007-4345108B6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6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38F-C40F-43A5-98CA-00997E9A24D3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6BE6-F53C-461F-A007-4345108B6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92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38F-C40F-43A5-98CA-00997E9A24D3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6BE6-F53C-461F-A007-4345108B6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706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38F-C40F-43A5-98CA-00997E9A24D3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6BE6-F53C-461F-A007-4345108B6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28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38F-C40F-43A5-98CA-00997E9A24D3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6BE6-F53C-461F-A007-4345108B6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68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38F-C40F-43A5-98CA-00997E9A24D3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6BE6-F53C-461F-A007-4345108B6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4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38F-C40F-43A5-98CA-00997E9A24D3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6BE6-F53C-461F-A007-4345108B6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71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38F-C40F-43A5-98CA-00997E9A24D3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6BE6-F53C-461F-A007-4345108B6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27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38F-C40F-43A5-98CA-00997E9A24D3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6BE6-F53C-461F-A007-4345108B6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81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2E38F-C40F-43A5-98CA-00997E9A24D3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B6BE6-F53C-461F-A007-4345108B6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44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328504"/>
              </p:ext>
            </p:extLst>
          </p:nvPr>
        </p:nvGraphicFramePr>
        <p:xfrm>
          <a:off x="179512" y="116632"/>
          <a:ext cx="8856984" cy="6608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3750"/>
                <a:gridCol w="1455263"/>
                <a:gridCol w="2121014"/>
                <a:gridCol w="621544"/>
                <a:gridCol w="1819149"/>
                <a:gridCol w="2376264"/>
              </a:tblGrid>
              <a:tr h="31805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ICT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TIC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16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efficient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/>
                        <a:t>eficaz</a:t>
                      </a:r>
                      <a:endParaRPr lang="en-GB" sz="1600" dirty="0"/>
                    </a:p>
                  </a:txBody>
                  <a:tcPr anchor="ctr"/>
                </a:tc>
              </a:tr>
              <a:tr h="54937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text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un </a:t>
                      </a:r>
                      <a:r>
                        <a:rPr lang="en-GB" sz="1600" dirty="0" err="1" smtClean="0"/>
                        <a:t>mensaje</a:t>
                      </a:r>
                      <a:r>
                        <a:rPr lang="en-GB" sz="1600" baseline="0" dirty="0" smtClean="0"/>
                        <a:t> de </a:t>
                      </a:r>
                      <a:r>
                        <a:rPr lang="en-GB" sz="1600" baseline="0" dirty="0" err="1" smtClean="0"/>
                        <a:t>texto</a:t>
                      </a:r>
                      <a:r>
                        <a:rPr lang="en-GB" sz="1600" baseline="0" dirty="0" smtClean="0"/>
                        <a:t> (los </a:t>
                      </a:r>
                      <a:r>
                        <a:rPr lang="en-GB" sz="1600" baseline="0" dirty="0" err="1" smtClean="0"/>
                        <a:t>SMS</a:t>
                      </a:r>
                      <a:r>
                        <a:rPr lang="en-GB" sz="1600" baseline="0" dirty="0" smtClean="0"/>
                        <a:t>)</a:t>
                      </a:r>
                      <a:endParaRPr lang="en-GB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17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 have ..% more chance of</a:t>
                      </a:r>
                      <a:r>
                        <a:rPr lang="en-GB" sz="1400" baseline="0" dirty="0" smtClean="0"/>
                        <a:t> (doing)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tener</a:t>
                      </a:r>
                      <a:r>
                        <a:rPr lang="en-GB" sz="1400" dirty="0" smtClean="0"/>
                        <a:t> …</a:t>
                      </a:r>
                      <a:r>
                        <a:rPr lang="en-GB" sz="1400" dirty="0" err="1" smtClean="0"/>
                        <a:t>veces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más</a:t>
                      </a:r>
                      <a:r>
                        <a:rPr lang="en-GB" sz="1400" dirty="0" smtClean="0"/>
                        <a:t> de </a:t>
                      </a:r>
                      <a:r>
                        <a:rPr lang="en-GB" sz="1400" dirty="0" err="1" smtClean="0"/>
                        <a:t>posibilidades</a:t>
                      </a:r>
                      <a:r>
                        <a:rPr lang="en-GB" sz="1400" baseline="0" dirty="0" smtClean="0"/>
                        <a:t> de (+ </a:t>
                      </a:r>
                      <a:r>
                        <a:rPr lang="en-GB" sz="1400" baseline="0" dirty="0" err="1" smtClean="0"/>
                        <a:t>inf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 anchor="ctr"/>
                </a:tc>
              </a:tr>
              <a:tr h="54937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 download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/>
                        <a:t>descargar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18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to</a:t>
                      </a:r>
                      <a:r>
                        <a:rPr lang="en-GB" sz="1100" baseline="0" dirty="0" smtClean="0"/>
                        <a:t> find yourself without (battery, coverage)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/>
                        <a:t>quedarse</a:t>
                      </a:r>
                      <a:r>
                        <a:rPr lang="en-GB" sz="1600" dirty="0" smtClean="0"/>
                        <a:t> sin</a:t>
                      </a:r>
                      <a:r>
                        <a:rPr lang="en-GB" sz="1600" baseline="0" dirty="0" smtClean="0"/>
                        <a:t> (</a:t>
                      </a:r>
                      <a:r>
                        <a:rPr lang="en-GB" sz="1600" baseline="0" dirty="0" err="1" smtClean="0"/>
                        <a:t>batería</a:t>
                      </a:r>
                      <a:r>
                        <a:rPr lang="en-GB" sz="1600" baseline="0" dirty="0" smtClean="0"/>
                        <a:t>, </a:t>
                      </a:r>
                      <a:r>
                        <a:rPr lang="en-GB" sz="1600" baseline="0" dirty="0" err="1" smtClean="0"/>
                        <a:t>cobertura</a:t>
                      </a:r>
                      <a:r>
                        <a:rPr lang="en-GB" sz="1600" baseline="0" dirty="0" smtClean="0"/>
                        <a:t>)</a:t>
                      </a:r>
                      <a:endParaRPr lang="en-GB" sz="1600" dirty="0"/>
                    </a:p>
                  </a:txBody>
                  <a:tcPr anchor="ctr"/>
                </a:tc>
              </a:tr>
              <a:tr h="31805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 send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/>
                        <a:t>mandar</a:t>
                      </a:r>
                      <a:r>
                        <a:rPr lang="en-GB" sz="1600" dirty="0" smtClean="0"/>
                        <a:t>/</a:t>
                      </a:r>
                      <a:r>
                        <a:rPr lang="en-GB" sz="1600" dirty="0" err="1" smtClean="0"/>
                        <a:t>enviar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19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la </a:t>
                      </a:r>
                      <a:r>
                        <a:rPr lang="en-GB" sz="1400" dirty="0" err="1" smtClean="0"/>
                        <a:t>ansiedad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anxiety</a:t>
                      </a:r>
                      <a:endParaRPr lang="en-GB" sz="1600" dirty="0"/>
                    </a:p>
                  </a:txBody>
                  <a:tcPr anchor="ctr"/>
                </a:tc>
              </a:tr>
              <a:tr h="4544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 surf the net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/>
                        <a:t>navegar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por</a:t>
                      </a:r>
                      <a:r>
                        <a:rPr lang="en-GB" sz="1600" baseline="0" dirty="0" smtClean="0"/>
                        <a:t> Internet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20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móvil-dependiente</a:t>
                      </a:r>
                      <a:r>
                        <a:rPr lang="en-GB" sz="1200" dirty="0" smtClean="0"/>
                        <a:t>,</a:t>
                      </a:r>
                      <a:br>
                        <a:rPr lang="en-GB" sz="1200" dirty="0" smtClean="0"/>
                      </a:br>
                      <a:r>
                        <a:rPr lang="en-GB" sz="1200" dirty="0" err="1" smtClean="0"/>
                        <a:t>adicto</a:t>
                      </a:r>
                      <a:r>
                        <a:rPr lang="en-GB" sz="1200" baseline="0" dirty="0" smtClean="0"/>
                        <a:t> al </a:t>
                      </a:r>
                      <a:r>
                        <a:rPr lang="en-GB" sz="1200" baseline="0" dirty="0" err="1" smtClean="0"/>
                        <a:t>móvil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addicted</a:t>
                      </a:r>
                      <a:r>
                        <a:rPr lang="en-GB" sz="1600" baseline="0" dirty="0" smtClean="0"/>
                        <a:t> to your mobile</a:t>
                      </a:r>
                      <a:endParaRPr lang="en-GB" sz="1600" dirty="0"/>
                    </a:p>
                  </a:txBody>
                  <a:tcPr anchor="ctr"/>
                </a:tc>
              </a:tr>
              <a:tr h="54937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to connect to the internet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/>
                        <a:t>conectar</a:t>
                      </a:r>
                      <a:r>
                        <a:rPr lang="en-GB" sz="1600" baseline="0" dirty="0" smtClean="0"/>
                        <a:t> al Red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21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la </a:t>
                      </a:r>
                      <a:r>
                        <a:rPr lang="en-GB" sz="1400" dirty="0" err="1" smtClean="0"/>
                        <a:t>movilitis</a:t>
                      </a:r>
                      <a:r>
                        <a:rPr lang="en-GB" sz="1400" dirty="0" smtClean="0"/>
                        <a:t>/ la </a:t>
                      </a:r>
                      <a:r>
                        <a:rPr lang="en-GB" sz="1400" dirty="0" err="1" smtClean="0"/>
                        <a:t>móvilmania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mobile-phone dependency</a:t>
                      </a:r>
                      <a:r>
                        <a:rPr lang="en-GB" sz="1600" baseline="0" dirty="0" smtClean="0"/>
                        <a:t> (coll.)</a:t>
                      </a:r>
                      <a:endParaRPr lang="en-GB" sz="1600" dirty="0"/>
                    </a:p>
                  </a:txBody>
                  <a:tcPr anchor="ctr"/>
                </a:tc>
              </a:tr>
              <a:tr h="4544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7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 make calls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/>
                        <a:t>hacer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llamadas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22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el </a:t>
                      </a:r>
                      <a:r>
                        <a:rPr lang="en-GB" sz="1400" dirty="0" err="1" smtClean="0"/>
                        <a:t>aislamiento</a:t>
                      </a:r>
                      <a:r>
                        <a:rPr lang="en-GB" sz="1400" dirty="0" smtClean="0"/>
                        <a:t> social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social isolation</a:t>
                      </a:r>
                      <a:endParaRPr lang="en-GB" sz="1600" dirty="0"/>
                    </a:p>
                  </a:txBody>
                  <a:tcPr anchor="ctr"/>
                </a:tc>
              </a:tr>
              <a:tr h="49154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8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 film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/>
                        <a:t>grabar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23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el </a:t>
                      </a:r>
                      <a:r>
                        <a:rPr lang="en-GB" sz="1400" dirty="0" err="1" smtClean="0"/>
                        <a:t>comportamiento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compulsivo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compulsive behaviour</a:t>
                      </a:r>
                      <a:endParaRPr lang="en-GB" sz="1600" dirty="0"/>
                    </a:p>
                  </a:txBody>
                  <a:tcPr anchor="ctr"/>
                </a:tc>
              </a:tr>
              <a:tr h="60720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9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</a:t>
                      </a:r>
                      <a:r>
                        <a:rPr lang="en-GB" sz="1200" baseline="0" dirty="0" smtClean="0"/>
                        <a:t> contribute/</a:t>
                      </a:r>
                      <a:br>
                        <a:rPr lang="en-GB" sz="1200" baseline="0" dirty="0" smtClean="0"/>
                      </a:br>
                      <a:r>
                        <a:rPr lang="en-GB" sz="1200" baseline="0" dirty="0" smtClean="0"/>
                        <a:t>bring something positive to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/>
                        <a:t>aportar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24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las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malas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costumbres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bad habits</a:t>
                      </a:r>
                      <a:endParaRPr lang="en-GB" sz="1600" dirty="0"/>
                    </a:p>
                  </a:txBody>
                  <a:tcPr anchor="ctr"/>
                </a:tc>
              </a:tr>
              <a:tr h="31805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10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 encourage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/>
                        <a:t>fomentar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25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el </a:t>
                      </a:r>
                      <a:r>
                        <a:rPr lang="en-GB" sz="1400" dirty="0" err="1" smtClean="0"/>
                        <a:t>fracaso</a:t>
                      </a:r>
                      <a:r>
                        <a:rPr lang="en-GB" sz="1400" dirty="0" smtClean="0"/>
                        <a:t> escolar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failure at school</a:t>
                      </a:r>
                      <a:endParaRPr lang="en-GB" sz="1600" dirty="0"/>
                    </a:p>
                  </a:txBody>
                  <a:tcPr anchor="ctr"/>
                </a:tc>
              </a:tr>
              <a:tr h="4544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 promote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/>
                        <a:t>promover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26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reemplazar</a:t>
                      </a:r>
                      <a:r>
                        <a:rPr lang="en-GB" sz="1400" dirty="0" smtClean="0"/>
                        <a:t> / </a:t>
                      </a:r>
                      <a:r>
                        <a:rPr lang="en-GB" sz="1400" dirty="0" err="1" smtClean="0"/>
                        <a:t>sustituir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to replace</a:t>
                      </a:r>
                      <a:endParaRPr lang="en-GB" sz="1600" dirty="0"/>
                    </a:p>
                  </a:txBody>
                  <a:tcPr anchor="ctr"/>
                </a:tc>
              </a:tr>
              <a:tr h="31805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12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 facilitate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facilitate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27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enganchado</a:t>
                      </a:r>
                      <a:r>
                        <a:rPr lang="en-GB" sz="1400" dirty="0" smtClean="0"/>
                        <a:t> (a)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hooked (on)</a:t>
                      </a:r>
                      <a:endParaRPr lang="en-GB" sz="1600" dirty="0"/>
                    </a:p>
                  </a:txBody>
                  <a:tcPr anchor="ctr"/>
                </a:tc>
              </a:tr>
              <a:tr h="31805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13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</a:t>
                      </a:r>
                      <a:r>
                        <a:rPr lang="en-GB" sz="1400" baseline="0" dirty="0" smtClean="0"/>
                        <a:t> speed up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/>
                        <a:t>acelerar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28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el </a:t>
                      </a:r>
                      <a:r>
                        <a:rPr lang="en-GB" sz="1400" dirty="0" err="1" smtClean="0"/>
                        <a:t>cíberacoso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cyber-bullying</a:t>
                      </a:r>
                      <a:endParaRPr lang="en-GB" sz="1600" dirty="0"/>
                    </a:p>
                  </a:txBody>
                  <a:tcPr anchor="ctr"/>
                </a:tc>
              </a:tr>
              <a:tr h="31805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14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learning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el </a:t>
                      </a:r>
                      <a:r>
                        <a:rPr lang="en-GB" sz="1600" dirty="0" err="1" smtClean="0"/>
                        <a:t>aprendizaje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29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el </a:t>
                      </a:r>
                      <a:r>
                        <a:rPr lang="en-GB" sz="1400" dirty="0" err="1" smtClean="0"/>
                        <a:t>matón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bully</a:t>
                      </a:r>
                      <a:endParaRPr lang="en-GB" sz="1600" dirty="0"/>
                    </a:p>
                  </a:txBody>
                  <a:tcPr anchor="ctr"/>
                </a:tc>
              </a:tr>
              <a:tr h="31805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15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friendship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la </a:t>
                      </a:r>
                      <a:r>
                        <a:rPr lang="en-GB" sz="1600" dirty="0" err="1" smtClean="0"/>
                        <a:t>amistad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30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el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daño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damage</a:t>
                      </a:r>
                      <a:endParaRPr lang="en-GB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13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444355"/>
              </p:ext>
            </p:extLst>
          </p:nvPr>
        </p:nvGraphicFramePr>
        <p:xfrm>
          <a:off x="179512" y="116632"/>
          <a:ext cx="8856984" cy="65194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3750"/>
                <a:gridCol w="1455263"/>
                <a:gridCol w="2121014"/>
                <a:gridCol w="621544"/>
                <a:gridCol w="1819149"/>
                <a:gridCol w="2376264"/>
              </a:tblGrid>
              <a:tr h="31805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ICT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16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efficient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</a:tr>
              <a:tr h="54937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text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17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 have ..% more chance of</a:t>
                      </a:r>
                      <a:r>
                        <a:rPr lang="en-GB" sz="1400" baseline="0" dirty="0" smtClean="0"/>
                        <a:t> (doing)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</a:tr>
              <a:tr h="54937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 download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18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to</a:t>
                      </a:r>
                      <a:r>
                        <a:rPr lang="en-GB" sz="1100" baseline="0" dirty="0" smtClean="0"/>
                        <a:t> find yourself without (battery, coverage)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</a:tr>
              <a:tr h="31805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 send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19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la </a:t>
                      </a:r>
                      <a:r>
                        <a:rPr lang="en-GB" sz="1400" dirty="0" err="1" smtClean="0"/>
                        <a:t>ansiedad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</a:tr>
              <a:tr h="4544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 surf the net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20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móvil-dependiente</a:t>
                      </a:r>
                      <a:r>
                        <a:rPr lang="en-GB" sz="1200" dirty="0" smtClean="0"/>
                        <a:t>,</a:t>
                      </a:r>
                      <a:br>
                        <a:rPr lang="en-GB" sz="1200" dirty="0" smtClean="0"/>
                      </a:br>
                      <a:r>
                        <a:rPr lang="en-GB" sz="1200" dirty="0" err="1" smtClean="0"/>
                        <a:t>adicto</a:t>
                      </a:r>
                      <a:r>
                        <a:rPr lang="en-GB" sz="1200" baseline="0" dirty="0" smtClean="0"/>
                        <a:t> al </a:t>
                      </a:r>
                      <a:r>
                        <a:rPr lang="en-GB" sz="1200" baseline="0" dirty="0" err="1" smtClean="0"/>
                        <a:t>móvil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</a:tr>
              <a:tr h="54937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to connect to the internet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21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la </a:t>
                      </a:r>
                      <a:r>
                        <a:rPr lang="en-GB" sz="1400" dirty="0" err="1" smtClean="0"/>
                        <a:t>movilitis</a:t>
                      </a:r>
                      <a:r>
                        <a:rPr lang="en-GB" sz="1400" dirty="0" smtClean="0"/>
                        <a:t>/ la </a:t>
                      </a:r>
                      <a:r>
                        <a:rPr lang="en-GB" sz="1400" dirty="0" err="1" smtClean="0"/>
                        <a:t>móvilmania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</a:tr>
              <a:tr h="4544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7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 make calls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22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el </a:t>
                      </a:r>
                      <a:r>
                        <a:rPr lang="en-GB" sz="1400" dirty="0" err="1" smtClean="0"/>
                        <a:t>aislamiento</a:t>
                      </a:r>
                      <a:r>
                        <a:rPr lang="en-GB" sz="1400" dirty="0" smtClean="0"/>
                        <a:t> social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</a:tr>
              <a:tr h="49154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8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 film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23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el </a:t>
                      </a:r>
                      <a:r>
                        <a:rPr lang="en-GB" sz="1400" dirty="0" err="1" smtClean="0"/>
                        <a:t>comportamiento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compulsivo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</a:tr>
              <a:tr h="60720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9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</a:t>
                      </a:r>
                      <a:r>
                        <a:rPr lang="en-GB" sz="1200" baseline="0" dirty="0" smtClean="0"/>
                        <a:t> contribute/</a:t>
                      </a:r>
                      <a:br>
                        <a:rPr lang="en-GB" sz="1200" baseline="0" dirty="0" smtClean="0"/>
                      </a:br>
                      <a:r>
                        <a:rPr lang="en-GB" sz="1200" baseline="0" dirty="0" smtClean="0"/>
                        <a:t>bring something positive to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24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las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malas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costumbres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</a:tr>
              <a:tr h="31805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10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 encourage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25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el </a:t>
                      </a:r>
                      <a:r>
                        <a:rPr lang="en-GB" sz="1400" dirty="0" err="1" smtClean="0"/>
                        <a:t>fracaso</a:t>
                      </a:r>
                      <a:r>
                        <a:rPr lang="en-GB" sz="1400" dirty="0" smtClean="0"/>
                        <a:t> escolar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</a:tr>
              <a:tr h="4544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 promote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26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reemplazar</a:t>
                      </a:r>
                      <a:r>
                        <a:rPr lang="en-GB" sz="1400" dirty="0" smtClean="0"/>
                        <a:t> / </a:t>
                      </a:r>
                      <a:r>
                        <a:rPr lang="en-GB" sz="1400" dirty="0" err="1" smtClean="0"/>
                        <a:t>sustituir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</a:tr>
              <a:tr h="31805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12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 facilitate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27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enganchado</a:t>
                      </a:r>
                      <a:r>
                        <a:rPr lang="en-GB" sz="1400" dirty="0" smtClean="0"/>
                        <a:t> (a)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</a:tr>
              <a:tr h="31805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13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</a:t>
                      </a:r>
                      <a:r>
                        <a:rPr lang="en-GB" sz="1400" baseline="0" dirty="0" smtClean="0"/>
                        <a:t> speed up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28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el </a:t>
                      </a:r>
                      <a:r>
                        <a:rPr lang="en-GB" sz="1400" dirty="0" err="1" smtClean="0"/>
                        <a:t>cíberacoso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</a:tr>
              <a:tr h="31805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14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learning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29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el </a:t>
                      </a:r>
                      <a:r>
                        <a:rPr lang="en-GB" sz="1400" dirty="0" err="1" smtClean="0"/>
                        <a:t>matón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</a:tr>
              <a:tr h="31805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15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friendship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30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el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daño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80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On-screen Show (4:3)</PresentationFormat>
  <Paragraphs>154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2011-11-16T05:43:06Z</dcterms:created>
  <dcterms:modified xsi:type="dcterms:W3CDTF">2011-11-16T05:43:44Z</dcterms:modified>
</cp:coreProperties>
</file>