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1" r:id="rId3"/>
    <p:sldId id="257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393"/>
    <a:srgbClr val="9AC4CA"/>
    <a:srgbClr val="56A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40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565FE-7E5B-4356-9A5C-98588034B58D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C158D-BD64-4B77-B7DB-F700F3501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Actividad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r</a:t>
            </a:r>
            <a:r>
              <a:rPr lang="en-GB" dirty="0" err="1" smtClean="0"/>
              <a:t>epaso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C158D-BD64-4B77-B7DB-F700F3501D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81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EB448-7227-47C0-A9C0-B3EFCFA74E96}" type="slidenum">
              <a:rPr lang="en-GB"/>
              <a:pPr/>
              <a:t>3</a:t>
            </a:fld>
            <a:endParaRPr lang="en-GB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Two teams, volunteers take turns to pick a square and give the appropriate </a:t>
            </a:r>
            <a:r>
              <a:rPr lang="en-GB" dirty="0" smtClean="0"/>
              <a:t>Spanish </a:t>
            </a:r>
            <a:r>
              <a:rPr lang="en-GB" dirty="0"/>
              <a:t>word/phrase to claim that square.  Must build up from bottom of grid – aim is to get four in a row before the other team.</a:t>
            </a:r>
          </a:p>
        </p:txBody>
      </p:sp>
    </p:spTree>
    <p:extLst>
      <p:ext uri="{BB962C8B-B14F-4D97-AF65-F5344CB8AC3E}">
        <p14:creationId xmlns:p14="http://schemas.microsoft.com/office/powerpoint/2010/main" val="26490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p.5 Edexcel</a:t>
            </a:r>
          </a:p>
          <a:p>
            <a:r>
              <a:rPr lang="en-GB" dirty="0" smtClean="0"/>
              <a:t>La </a:t>
            </a:r>
            <a:r>
              <a:rPr lang="en-GB" dirty="0" err="1" smtClean="0"/>
              <a:t>mitad</a:t>
            </a:r>
            <a:r>
              <a:rPr lang="en-GB" dirty="0" smtClean="0"/>
              <a:t> de los </a:t>
            </a:r>
            <a:r>
              <a:rPr lang="en-GB" dirty="0" err="1" smtClean="0"/>
              <a:t>argentinos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viene</a:t>
            </a:r>
            <a:r>
              <a:rPr lang="en-GB" baseline="0" dirty="0" smtClean="0"/>
              <a:t> de Italia.</a:t>
            </a:r>
          </a:p>
          <a:p>
            <a:r>
              <a:rPr lang="en-GB" baseline="0" dirty="0" smtClean="0"/>
              <a:t>No la </a:t>
            </a:r>
            <a:r>
              <a:rPr lang="en-GB" baseline="0" dirty="0" err="1" smtClean="0"/>
              <a:t>conoció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nunca</a:t>
            </a:r>
            <a:r>
              <a:rPr lang="en-GB" baseline="0" dirty="0" smtClean="0"/>
              <a:t>) en persona</a:t>
            </a:r>
          </a:p>
          <a:p>
            <a:r>
              <a:rPr lang="en-GB" baseline="0" dirty="0" err="1" smtClean="0"/>
              <a:t>Quería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tener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campos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vivir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tranquilo</a:t>
            </a:r>
            <a:r>
              <a:rPr lang="en-GB" baseline="0" dirty="0" smtClean="0"/>
              <a:t> on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familia</a:t>
            </a:r>
            <a:endParaRPr lang="en-GB" baseline="0" dirty="0" smtClean="0"/>
          </a:p>
          <a:p>
            <a:r>
              <a:rPr lang="en-GB" baseline="0" dirty="0" err="1" smtClean="0"/>
              <a:t>Volver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ver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padre</a:t>
            </a:r>
          </a:p>
          <a:p>
            <a:r>
              <a:rPr lang="en-GB" baseline="0" dirty="0" smtClean="0"/>
              <a:t>Solo </a:t>
            </a:r>
            <a:r>
              <a:rPr lang="en-GB" baseline="0" dirty="0" err="1" smtClean="0"/>
              <a:t>querían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traer</a:t>
            </a:r>
            <a:r>
              <a:rPr lang="en-GB" baseline="0" dirty="0" smtClean="0"/>
              <a:t> a los hombres</a:t>
            </a:r>
            <a:br>
              <a:rPr lang="en-GB" baseline="0" dirty="0" smtClean="0"/>
            </a:br>
            <a:r>
              <a:rPr lang="en-GB" baseline="0" dirty="0" smtClean="0"/>
              <a:t>lo </a:t>
            </a:r>
            <a:r>
              <a:rPr lang="en-GB" baseline="0" dirty="0" err="1" smtClean="0"/>
              <a:t>dejó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plantado</a:t>
            </a:r>
            <a:r>
              <a:rPr lang="en-GB" baseline="0" dirty="0" smtClean="0"/>
              <a:t> en el altar</a:t>
            </a:r>
          </a:p>
          <a:p>
            <a:r>
              <a:rPr lang="en-GB" baseline="0" dirty="0" err="1" smtClean="0"/>
              <a:t>Tenía</a:t>
            </a:r>
            <a:r>
              <a:rPr lang="en-GB" baseline="0" dirty="0" smtClean="0"/>
              <a:t> mucho </a:t>
            </a:r>
            <a:r>
              <a:rPr lang="en-GB" baseline="0" dirty="0" err="1" smtClean="0"/>
              <a:t>charácter</a:t>
            </a:r>
            <a:r>
              <a:rPr lang="en-GB" baseline="0" dirty="0" smtClean="0"/>
              <a:t> / un </a:t>
            </a:r>
            <a:r>
              <a:rPr lang="en-GB" baseline="0" dirty="0" err="1" smtClean="0"/>
              <a:t>espíritu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muy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independiente</a:t>
            </a:r>
            <a:endParaRPr lang="en-GB" baseline="0" dirty="0" smtClean="0"/>
          </a:p>
          <a:p>
            <a:r>
              <a:rPr lang="en-GB" baseline="0" dirty="0" smtClean="0"/>
              <a:t>A </a:t>
            </a:r>
            <a:r>
              <a:rPr lang="en-GB" baseline="0" dirty="0" err="1" smtClean="0"/>
              <a:t>todos</a:t>
            </a:r>
            <a:r>
              <a:rPr lang="en-GB" baseline="0" dirty="0" smtClean="0"/>
              <a:t> les </a:t>
            </a:r>
            <a:r>
              <a:rPr lang="en-GB" baseline="0" dirty="0" err="1" smtClean="0"/>
              <a:t>gusta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escribir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contar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historias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C158D-BD64-4B77-B7DB-F700F3501D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225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p.6 Edexcel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C158D-BD64-4B77-B7DB-F700F3501D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225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sobremesa</a:t>
            </a:r>
            <a:r>
              <a:rPr lang="en-US" b="1" dirty="0" smtClean="0"/>
              <a:t> </a:t>
            </a:r>
            <a:r>
              <a:rPr lang="en-US" b="1" dirty="0" err="1" smtClean="0"/>
              <a:t>duró</a:t>
            </a:r>
            <a:r>
              <a:rPr lang="en-US" b="1" dirty="0" smtClean="0"/>
              <a:t> hasta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cinco</a:t>
            </a:r>
            <a:r>
              <a:rPr lang="en-US" b="1" dirty="0" smtClean="0"/>
              <a:t>,</a:t>
            </a:r>
            <a:r>
              <a:rPr lang="en-US" dirty="0" smtClean="0"/>
              <a:t> we were talking (round the table) after lunch until five o'clock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C158D-BD64-4B77-B7DB-F700F3501D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1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00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04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20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98639F-B054-45DE-95D1-45B1EA42D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9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4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03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97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83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61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32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1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0394C-6BF3-4C80-87D9-A75094E82889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4C6C-8565-448D-9E8E-191C11A60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7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47706"/>
              </p:ext>
            </p:extLst>
          </p:nvPr>
        </p:nvGraphicFramePr>
        <p:xfrm>
          <a:off x="179512" y="116632"/>
          <a:ext cx="8678738" cy="6264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8738"/>
              </a:tblGrid>
              <a:tr h="556856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1.  La </a:t>
                      </a:r>
                      <a:r>
                        <a:rPr lang="en-GB" sz="2000" dirty="0" err="1" smtClean="0"/>
                        <a:t>familia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es</a:t>
                      </a:r>
                      <a:r>
                        <a:rPr lang="en-GB" sz="2000" dirty="0" smtClean="0"/>
                        <a:t> el _________________ principal de la </a:t>
                      </a:r>
                      <a:r>
                        <a:rPr lang="en-GB" sz="2000" dirty="0" err="1" smtClean="0"/>
                        <a:t>sociedad</a:t>
                      </a:r>
                      <a:r>
                        <a:rPr lang="en-GB" sz="2000" dirty="0" smtClean="0"/>
                        <a:t>.</a:t>
                      </a:r>
                      <a:endParaRPr lang="en-US" sz="2000" dirty="0"/>
                    </a:p>
                  </a:txBody>
                  <a:tcPr marL="91439" marR="91439" marT="45710" marB="45710" anchor="ctr"/>
                </a:tc>
              </a:tr>
              <a:tr h="5568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 Los </a:t>
                      </a:r>
                      <a:r>
                        <a:rPr lang="en-US" sz="2000" dirty="0" err="1" smtClean="0"/>
                        <a:t>niños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necesitan</a:t>
                      </a:r>
                      <a:r>
                        <a:rPr lang="en-US" sz="2000" dirty="0" smtClean="0"/>
                        <a:t> el _____________  y el ____________de </a:t>
                      </a:r>
                      <a:r>
                        <a:rPr lang="en-US" sz="2000" dirty="0" err="1" smtClean="0"/>
                        <a:t>sus</a:t>
                      </a:r>
                      <a:r>
                        <a:rPr lang="en-US" sz="2000" dirty="0" smtClean="0"/>
                        <a:t> padres.</a:t>
                      </a:r>
                      <a:endParaRPr lang="en-US" sz="2000" dirty="0"/>
                    </a:p>
                  </a:txBody>
                  <a:tcPr marL="91439" marR="91439" marT="45710" marB="45710" anchor="ctr"/>
                </a:tc>
              </a:tr>
              <a:tr h="5568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 La </a:t>
                      </a:r>
                      <a:r>
                        <a:rPr lang="en-US" sz="2000" dirty="0" err="1" smtClean="0"/>
                        <a:t>familia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crea</a:t>
                      </a:r>
                      <a:r>
                        <a:rPr lang="en-US" sz="2000" dirty="0" smtClean="0"/>
                        <a:t> los </a:t>
                      </a:r>
                      <a:r>
                        <a:rPr lang="en-US" sz="2000" dirty="0" err="1" smtClean="0"/>
                        <a:t>futuros</a:t>
                      </a:r>
                      <a:r>
                        <a:rPr lang="en-US" sz="2000" dirty="0" smtClean="0"/>
                        <a:t>  ______________</a:t>
                      </a:r>
                      <a:endParaRPr lang="en-US" sz="2000" dirty="0"/>
                    </a:p>
                  </a:txBody>
                  <a:tcPr marL="91439" marR="91439" marT="45710" marB="45710" anchor="ctr"/>
                </a:tc>
              </a:tr>
              <a:tr h="5568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 Los padres ___________ </a:t>
                      </a:r>
                      <a:r>
                        <a:rPr lang="en-US" sz="2000" baseline="0" dirty="0" smtClean="0"/>
                        <a:t>al </a:t>
                      </a:r>
                      <a:r>
                        <a:rPr lang="en-US" sz="2000" baseline="0" dirty="0" err="1" smtClean="0"/>
                        <a:t>niño</a:t>
                      </a:r>
                      <a:r>
                        <a:rPr lang="en-US" sz="2000" baseline="0" dirty="0" smtClean="0"/>
                        <a:t> a __________________ </a:t>
                      </a:r>
                      <a:r>
                        <a:rPr lang="en-US" sz="2000" baseline="0" dirty="0" err="1" smtClean="0"/>
                        <a:t>su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personalidad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 marL="91439" marR="91439" marT="45710" marB="45710" anchor="ctr"/>
                </a:tc>
              </a:tr>
              <a:tr h="974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  La </a:t>
                      </a:r>
                      <a:r>
                        <a:rPr lang="en-US" sz="2000" dirty="0" err="1" smtClean="0"/>
                        <a:t>familia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es</a:t>
                      </a:r>
                      <a:r>
                        <a:rPr lang="en-US" sz="2000" dirty="0" smtClean="0"/>
                        <a:t> el _____________ </a:t>
                      </a:r>
                      <a:r>
                        <a:rPr lang="en-US" sz="2000" dirty="0" err="1" smtClean="0"/>
                        <a:t>donde</a:t>
                      </a:r>
                      <a:r>
                        <a:rPr lang="en-US" sz="2000" dirty="0" smtClean="0"/>
                        <a:t> los </a:t>
                      </a:r>
                      <a:r>
                        <a:rPr lang="en-US" sz="2000" dirty="0" err="1" smtClean="0"/>
                        <a:t>humanos</a:t>
                      </a:r>
                      <a:r>
                        <a:rPr lang="en-US" sz="2000" dirty="0" smtClean="0"/>
                        <a:t> _____________ los </a:t>
                      </a:r>
                      <a:r>
                        <a:rPr lang="en-US" sz="2000" dirty="0" err="1" smtClean="0"/>
                        <a:t>valores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esenciales</a:t>
                      </a:r>
                      <a:r>
                        <a:rPr lang="en-US" sz="2000" dirty="0" smtClean="0"/>
                        <a:t> de la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vida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 marL="91439" marR="91439" marT="45710" marB="45710" anchor="ctr"/>
                </a:tc>
              </a:tr>
              <a:tr h="974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  </a:t>
                      </a:r>
                      <a:r>
                        <a:rPr lang="en-US" sz="2000" dirty="0" err="1" smtClean="0"/>
                        <a:t>También</a:t>
                      </a:r>
                      <a:r>
                        <a:rPr lang="en-US" sz="2000" baseline="0" dirty="0" smtClean="0"/>
                        <a:t> la </a:t>
                      </a:r>
                      <a:r>
                        <a:rPr lang="en-US" sz="2000" baseline="0" dirty="0" err="1" smtClean="0"/>
                        <a:t>familia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es</a:t>
                      </a:r>
                      <a:r>
                        <a:rPr lang="en-US" sz="2000" baseline="0" dirty="0" smtClean="0"/>
                        <a:t> la </a:t>
                      </a:r>
                      <a:r>
                        <a:rPr lang="en-US" sz="2000" baseline="0" dirty="0" err="1" smtClean="0"/>
                        <a:t>unidad</a:t>
                      </a:r>
                      <a:r>
                        <a:rPr lang="en-US" sz="2000" baseline="0" dirty="0" smtClean="0"/>
                        <a:t> social en la </a:t>
                      </a:r>
                      <a:r>
                        <a:rPr lang="en-US" sz="2000" baseline="0" dirty="0" err="1" smtClean="0"/>
                        <a:t>cual</a:t>
                      </a:r>
                      <a:r>
                        <a:rPr lang="en-US" sz="2000" baseline="0" dirty="0" smtClean="0"/>
                        <a:t> el </a:t>
                      </a:r>
                      <a:r>
                        <a:rPr lang="en-US" sz="2000" baseline="0" dirty="0" err="1" smtClean="0"/>
                        <a:t>niño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desarolla</a:t>
                      </a:r>
                      <a:r>
                        <a:rPr lang="en-US" sz="2000" baseline="0" dirty="0" smtClean="0"/>
                        <a:t> el _______________ </a:t>
                      </a:r>
                      <a:r>
                        <a:rPr lang="en-US" sz="2000" baseline="0" smtClean="0"/>
                        <a:t>y </a:t>
                      </a:r>
                      <a:r>
                        <a:rPr lang="en-US" sz="2000" baseline="0" smtClean="0"/>
                        <a:t>la </a:t>
                      </a:r>
                      <a:r>
                        <a:rPr lang="en-US" sz="2000" baseline="0" dirty="0" smtClean="0"/>
                        <a:t>_________________.</a:t>
                      </a:r>
                      <a:endParaRPr lang="en-US" sz="2000" dirty="0"/>
                    </a:p>
                  </a:txBody>
                  <a:tcPr marL="91439" marR="91439" marT="45710" marB="45710" anchor="ctr"/>
                </a:tc>
              </a:tr>
              <a:tr h="974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 A </a:t>
                      </a:r>
                      <a:r>
                        <a:rPr lang="en-US" sz="2000" dirty="0" err="1" smtClean="0"/>
                        <a:t>veces</a:t>
                      </a:r>
                      <a:r>
                        <a:rPr lang="en-US" sz="2000" dirty="0" smtClean="0"/>
                        <a:t> los padres __________ con los </a:t>
                      </a:r>
                      <a:r>
                        <a:rPr lang="en-US" sz="2000" dirty="0" err="1" smtClean="0"/>
                        <a:t>niños</a:t>
                      </a:r>
                      <a:r>
                        <a:rPr lang="en-US" sz="2000" dirty="0" smtClean="0"/>
                        <a:t> y los </a:t>
                      </a:r>
                      <a:r>
                        <a:rPr lang="en-US" sz="2000" dirty="0" err="1" smtClean="0"/>
                        <a:t>niños</a:t>
                      </a:r>
                      <a:r>
                        <a:rPr lang="en-US" sz="2000" dirty="0" smtClean="0"/>
                        <a:t> _______________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sus</a:t>
                      </a:r>
                      <a:r>
                        <a:rPr lang="en-US" sz="2000" baseline="0" dirty="0" smtClean="0"/>
                        <a:t> padres </a:t>
                      </a:r>
                      <a:r>
                        <a:rPr lang="en-US" sz="2000" baseline="0" dirty="0" err="1" smtClean="0"/>
                        <a:t>pero</a:t>
                      </a:r>
                      <a:r>
                        <a:rPr lang="en-US" sz="2000" baseline="0" dirty="0" smtClean="0"/>
                        <a:t> el ______________ </a:t>
                      </a:r>
                      <a:r>
                        <a:rPr lang="en-US" sz="2000" baseline="0" dirty="0" err="1" smtClean="0"/>
                        <a:t>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permanente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 marL="91439" marR="91439" marT="45710" marB="45710" anchor="ctr"/>
                </a:tc>
              </a:tr>
              <a:tr h="5568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8.  </a:t>
                      </a:r>
                      <a:r>
                        <a:rPr lang="en-US" sz="2000" dirty="0" err="1" smtClean="0"/>
                        <a:t>Dentro</a:t>
                      </a:r>
                      <a:r>
                        <a:rPr lang="en-US" sz="2000" dirty="0" smtClean="0"/>
                        <a:t> de la </a:t>
                      </a:r>
                      <a:r>
                        <a:rPr lang="en-US" sz="2000" dirty="0" err="1" smtClean="0"/>
                        <a:t>familia</a:t>
                      </a:r>
                      <a:r>
                        <a:rPr lang="en-US" sz="2000" dirty="0" smtClean="0"/>
                        <a:t> los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niños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tienen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siempre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algiuen</a:t>
                      </a:r>
                      <a:r>
                        <a:rPr lang="en-US" sz="2000" baseline="0" dirty="0" smtClean="0"/>
                        <a:t> ______________.</a:t>
                      </a:r>
                      <a:endParaRPr lang="en-US" sz="2000" dirty="0"/>
                    </a:p>
                  </a:txBody>
                  <a:tcPr marL="91439" marR="91439" marT="45710" marB="45710" anchor="ctr"/>
                </a:tc>
              </a:tr>
              <a:tr h="5568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9.  Lo </a:t>
                      </a:r>
                      <a:r>
                        <a:rPr lang="en-US" sz="2000" dirty="0" err="1" smtClean="0"/>
                        <a:t>más</a:t>
                      </a:r>
                      <a:r>
                        <a:rPr lang="en-US" sz="2000" dirty="0" smtClean="0"/>
                        <a:t> _______________ en el </a:t>
                      </a:r>
                      <a:r>
                        <a:rPr lang="en-US" sz="2000" dirty="0" err="1" smtClean="0"/>
                        <a:t>tema</a:t>
                      </a:r>
                      <a:r>
                        <a:rPr lang="en-US" sz="2000" dirty="0" smtClean="0"/>
                        <a:t> de la </a:t>
                      </a:r>
                      <a:r>
                        <a:rPr lang="en-US" sz="2000" dirty="0" err="1" smtClean="0"/>
                        <a:t>familia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es</a:t>
                      </a:r>
                      <a:r>
                        <a:rPr lang="en-US" sz="2000" dirty="0" smtClean="0"/>
                        <a:t> el </a:t>
                      </a:r>
                      <a:r>
                        <a:rPr lang="en-US" sz="2000" dirty="0" err="1" smtClean="0"/>
                        <a:t>amor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 marL="91439" marR="91439" marT="45710" marB="4571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6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572050"/>
              </p:ext>
            </p:extLst>
          </p:nvPr>
        </p:nvGraphicFramePr>
        <p:xfrm>
          <a:off x="179512" y="116632"/>
          <a:ext cx="8678738" cy="5040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8738"/>
              </a:tblGrid>
              <a:tr h="44804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  La </a:t>
                      </a:r>
                      <a:r>
                        <a:rPr lang="en-GB" sz="1800" dirty="0" err="1" smtClean="0"/>
                        <a:t>familia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el _________________ principal de la </a:t>
                      </a:r>
                      <a:r>
                        <a:rPr lang="en-GB" sz="1800" dirty="0" err="1" smtClean="0"/>
                        <a:t>sociedad</a:t>
                      </a:r>
                      <a:r>
                        <a:rPr lang="en-GB" sz="1800" dirty="0" smtClean="0"/>
                        <a:t>.</a:t>
                      </a:r>
                      <a:endParaRPr lang="en-US" sz="1800" dirty="0"/>
                    </a:p>
                  </a:txBody>
                  <a:tcPr marL="91439" marR="91439" marT="45710" marB="45710" anchor="ctr"/>
                </a:tc>
              </a:tr>
              <a:tr h="4480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  Los </a:t>
                      </a:r>
                      <a:r>
                        <a:rPr lang="en-US" sz="1800" dirty="0" err="1" smtClean="0"/>
                        <a:t>niños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necesitan</a:t>
                      </a:r>
                      <a:r>
                        <a:rPr lang="en-US" sz="1800" dirty="0" smtClean="0"/>
                        <a:t> el _____________  y el ____________de </a:t>
                      </a:r>
                      <a:r>
                        <a:rPr lang="en-US" sz="1800" dirty="0" err="1" smtClean="0"/>
                        <a:t>sus</a:t>
                      </a:r>
                      <a:r>
                        <a:rPr lang="en-US" sz="1800" dirty="0" smtClean="0"/>
                        <a:t> padres.</a:t>
                      </a:r>
                      <a:endParaRPr lang="en-US" sz="1800" dirty="0"/>
                    </a:p>
                  </a:txBody>
                  <a:tcPr marL="91439" marR="91439" marT="45710" marB="45710" anchor="ctr"/>
                </a:tc>
              </a:tr>
              <a:tr h="4480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  La </a:t>
                      </a:r>
                      <a:r>
                        <a:rPr lang="en-US" sz="1800" dirty="0" err="1" smtClean="0"/>
                        <a:t>familia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crea</a:t>
                      </a:r>
                      <a:r>
                        <a:rPr lang="en-US" sz="1800" dirty="0" smtClean="0"/>
                        <a:t> los </a:t>
                      </a:r>
                      <a:r>
                        <a:rPr lang="en-US" sz="1800" dirty="0" err="1" smtClean="0"/>
                        <a:t>futuros</a:t>
                      </a:r>
                      <a:r>
                        <a:rPr lang="en-US" sz="1800" dirty="0" smtClean="0"/>
                        <a:t>  ______________</a:t>
                      </a:r>
                      <a:endParaRPr lang="en-US" sz="1800" dirty="0"/>
                    </a:p>
                  </a:txBody>
                  <a:tcPr marL="91439" marR="91439" marT="45710" marB="45710" anchor="ctr"/>
                </a:tc>
              </a:tr>
              <a:tr h="4480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  Los padres ___________ </a:t>
                      </a:r>
                      <a:r>
                        <a:rPr lang="en-US" sz="1800" baseline="0" dirty="0" smtClean="0"/>
                        <a:t>al </a:t>
                      </a:r>
                      <a:r>
                        <a:rPr lang="en-US" sz="1800" baseline="0" dirty="0" err="1" smtClean="0"/>
                        <a:t>niño</a:t>
                      </a:r>
                      <a:r>
                        <a:rPr lang="en-US" sz="1800" baseline="0" dirty="0" smtClean="0"/>
                        <a:t> a __________________ </a:t>
                      </a:r>
                      <a:r>
                        <a:rPr lang="en-US" sz="1800" baseline="0" dirty="0" err="1" smtClean="0"/>
                        <a:t>su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personalidad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 marL="91439" marR="91439" marT="45710" marB="45710" anchor="ctr"/>
                </a:tc>
              </a:tr>
              <a:tr h="7840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  La </a:t>
                      </a:r>
                      <a:r>
                        <a:rPr lang="en-US" sz="1800" dirty="0" err="1" smtClean="0"/>
                        <a:t>familia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es</a:t>
                      </a:r>
                      <a:r>
                        <a:rPr lang="en-US" sz="1800" dirty="0" smtClean="0"/>
                        <a:t> el _____________ </a:t>
                      </a:r>
                      <a:r>
                        <a:rPr lang="en-US" sz="1800" dirty="0" err="1" smtClean="0"/>
                        <a:t>donde</a:t>
                      </a:r>
                      <a:r>
                        <a:rPr lang="en-US" sz="1800" dirty="0" smtClean="0"/>
                        <a:t> los </a:t>
                      </a:r>
                      <a:r>
                        <a:rPr lang="en-US" sz="1800" dirty="0" err="1" smtClean="0"/>
                        <a:t>humanos</a:t>
                      </a:r>
                      <a:r>
                        <a:rPr lang="en-US" sz="1800" dirty="0" smtClean="0"/>
                        <a:t> _____________ los </a:t>
                      </a:r>
                      <a:r>
                        <a:rPr lang="en-US" sz="1800" dirty="0" err="1" smtClean="0"/>
                        <a:t>valores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esenciales</a:t>
                      </a:r>
                      <a:r>
                        <a:rPr lang="en-US" sz="1800" dirty="0" smtClean="0"/>
                        <a:t> de la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vida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 marL="91439" marR="91439" marT="45710" marB="45710" anchor="ctr"/>
                </a:tc>
              </a:tr>
              <a:tr h="7840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  </a:t>
                      </a:r>
                      <a:r>
                        <a:rPr lang="en-US" sz="1800" dirty="0" err="1" smtClean="0"/>
                        <a:t>También</a:t>
                      </a:r>
                      <a:r>
                        <a:rPr lang="en-US" sz="1800" baseline="0" dirty="0" smtClean="0"/>
                        <a:t>  la </a:t>
                      </a:r>
                      <a:r>
                        <a:rPr lang="en-US" sz="1800" baseline="0" dirty="0" err="1" smtClean="0"/>
                        <a:t>familia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es</a:t>
                      </a:r>
                      <a:r>
                        <a:rPr lang="en-US" sz="1800" baseline="0" dirty="0" smtClean="0"/>
                        <a:t> la </a:t>
                      </a:r>
                      <a:r>
                        <a:rPr lang="en-US" sz="1800" baseline="0" dirty="0" err="1" smtClean="0"/>
                        <a:t>unidad</a:t>
                      </a:r>
                      <a:r>
                        <a:rPr lang="en-US" sz="1800" baseline="0" dirty="0" smtClean="0"/>
                        <a:t> social en la </a:t>
                      </a:r>
                      <a:r>
                        <a:rPr lang="en-US" sz="1800" baseline="0" dirty="0" err="1" smtClean="0"/>
                        <a:t>cual</a:t>
                      </a:r>
                      <a:r>
                        <a:rPr lang="en-US" sz="1800" baseline="0" dirty="0" smtClean="0"/>
                        <a:t> el </a:t>
                      </a:r>
                      <a:r>
                        <a:rPr lang="en-US" sz="1800" baseline="0" dirty="0" err="1" smtClean="0"/>
                        <a:t>niño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desarolla</a:t>
                      </a:r>
                      <a:r>
                        <a:rPr lang="en-US" sz="1800" baseline="0" dirty="0" smtClean="0"/>
                        <a:t> el _______________ y </a:t>
                      </a:r>
                      <a:r>
                        <a:rPr lang="en-US" sz="1800" baseline="0" dirty="0" smtClean="0"/>
                        <a:t>la </a:t>
                      </a:r>
                      <a:r>
                        <a:rPr lang="en-US" sz="1800" baseline="0" dirty="0" smtClean="0"/>
                        <a:t>_________________.</a:t>
                      </a:r>
                      <a:endParaRPr lang="en-US" sz="1800" dirty="0"/>
                    </a:p>
                  </a:txBody>
                  <a:tcPr marL="91439" marR="91439" marT="45710" marB="45710" anchor="ctr"/>
                </a:tc>
              </a:tr>
              <a:tr h="7840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 A </a:t>
                      </a:r>
                      <a:r>
                        <a:rPr lang="en-US" sz="1800" dirty="0" err="1" smtClean="0"/>
                        <a:t>veces</a:t>
                      </a:r>
                      <a:r>
                        <a:rPr lang="en-US" sz="1800" dirty="0" smtClean="0"/>
                        <a:t> los padres __________ con los </a:t>
                      </a:r>
                      <a:r>
                        <a:rPr lang="en-US" sz="1800" dirty="0" err="1" smtClean="0"/>
                        <a:t>niños</a:t>
                      </a:r>
                      <a:r>
                        <a:rPr lang="en-US" sz="1800" dirty="0" smtClean="0"/>
                        <a:t> y los </a:t>
                      </a:r>
                      <a:r>
                        <a:rPr lang="en-US" sz="1800" dirty="0" err="1" smtClean="0"/>
                        <a:t>niños</a:t>
                      </a:r>
                      <a:r>
                        <a:rPr lang="en-US" sz="1800" dirty="0" smtClean="0"/>
                        <a:t> _______________</a:t>
                      </a:r>
                      <a:r>
                        <a:rPr lang="en-US" sz="1800" baseline="0" dirty="0" smtClean="0"/>
                        <a:t> de </a:t>
                      </a:r>
                      <a:r>
                        <a:rPr lang="en-US" sz="1800" baseline="0" dirty="0" err="1" smtClean="0"/>
                        <a:t>sus</a:t>
                      </a:r>
                      <a:r>
                        <a:rPr lang="en-US" sz="1800" baseline="0" dirty="0" smtClean="0"/>
                        <a:t> padres </a:t>
                      </a:r>
                      <a:r>
                        <a:rPr lang="en-US" sz="1800" baseline="0" dirty="0" err="1" smtClean="0"/>
                        <a:t>pero</a:t>
                      </a:r>
                      <a:r>
                        <a:rPr lang="en-US" sz="1800" baseline="0" dirty="0" smtClean="0"/>
                        <a:t> el ______________ </a:t>
                      </a:r>
                      <a:r>
                        <a:rPr lang="en-US" sz="1800" baseline="0" dirty="0" err="1" smtClean="0"/>
                        <a:t>es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permanente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 marL="91439" marR="91439" marT="45710" marB="45710" anchor="ctr"/>
                </a:tc>
              </a:tr>
              <a:tr h="4480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  </a:t>
                      </a:r>
                      <a:r>
                        <a:rPr lang="en-US" sz="1800" dirty="0" err="1" smtClean="0"/>
                        <a:t>Dentro</a:t>
                      </a:r>
                      <a:r>
                        <a:rPr lang="en-US" sz="1800" dirty="0" smtClean="0"/>
                        <a:t> de la </a:t>
                      </a:r>
                      <a:r>
                        <a:rPr lang="en-US" sz="1800" dirty="0" err="1" smtClean="0"/>
                        <a:t>familia</a:t>
                      </a:r>
                      <a:r>
                        <a:rPr lang="en-US" sz="1800" dirty="0" smtClean="0"/>
                        <a:t> los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niños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tienen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siempre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algiuen</a:t>
                      </a:r>
                      <a:r>
                        <a:rPr lang="en-US" sz="1800" baseline="0" dirty="0" smtClean="0"/>
                        <a:t> ______________.</a:t>
                      </a:r>
                      <a:endParaRPr lang="en-US" sz="1800" dirty="0"/>
                    </a:p>
                  </a:txBody>
                  <a:tcPr marL="91439" marR="91439" marT="45710" marB="45710" anchor="ctr"/>
                </a:tc>
              </a:tr>
              <a:tr h="4480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9.  Lo </a:t>
                      </a:r>
                      <a:r>
                        <a:rPr lang="en-US" sz="1800" dirty="0" err="1" smtClean="0"/>
                        <a:t>más</a:t>
                      </a:r>
                      <a:r>
                        <a:rPr lang="en-US" sz="1800" dirty="0" smtClean="0"/>
                        <a:t> _______________ en el </a:t>
                      </a:r>
                      <a:r>
                        <a:rPr lang="en-US" sz="1800" dirty="0" err="1" smtClean="0"/>
                        <a:t>tema</a:t>
                      </a:r>
                      <a:r>
                        <a:rPr lang="en-US" sz="1800" dirty="0" smtClean="0"/>
                        <a:t> de la </a:t>
                      </a:r>
                      <a:r>
                        <a:rPr lang="en-US" sz="1800" dirty="0" err="1" smtClean="0"/>
                        <a:t>familia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es</a:t>
                      </a:r>
                      <a:r>
                        <a:rPr lang="en-US" sz="1800" dirty="0" smtClean="0"/>
                        <a:t> el </a:t>
                      </a:r>
                      <a:r>
                        <a:rPr lang="en-US" sz="1800" dirty="0" err="1" smtClean="0"/>
                        <a:t>amor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 marL="91439" marR="91439" marT="45710" marB="4571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792555"/>
              </p:ext>
            </p:extLst>
          </p:nvPr>
        </p:nvGraphicFramePr>
        <p:xfrm>
          <a:off x="251518" y="5572230"/>
          <a:ext cx="8568955" cy="1097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18281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se </a:t>
                      </a:r>
                      <a:r>
                        <a:rPr lang="en-GB" sz="1800" dirty="0" err="1" smtClean="0"/>
                        <a:t>quejan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autoconcepto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ambiente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riñen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cariño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</a:tr>
              <a:tr h="18281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desarollar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apoyo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 </a:t>
                      </a:r>
                      <a:r>
                        <a:rPr lang="en-GB" sz="1800" dirty="0" err="1" smtClean="0"/>
                        <a:t>su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lado</a:t>
                      </a:r>
                      <a:endParaRPr lang="en-GB" sz="1800" dirty="0" smtClean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ciudadanos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ayudan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</a:tr>
              <a:tr h="27669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relevante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vínculo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autoestima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pilar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aprenden</a:t>
                      </a:r>
                      <a:endParaRPr lang="en-GB" sz="1800" dirty="0"/>
                    </a:p>
                  </a:txBody>
                  <a:tcPr marL="91438" marR="91438" marT="45695" marB="4569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706437"/>
          </a:xfrm>
          <a:solidFill>
            <a:srgbClr val="002060"/>
          </a:solidFill>
        </p:spPr>
        <p:txBody>
          <a:bodyPr/>
          <a:lstStyle/>
          <a:p>
            <a:r>
              <a:rPr lang="en-GB" sz="4000" b="1" dirty="0">
                <a:solidFill>
                  <a:srgbClr val="FFFFCC"/>
                </a:solidFill>
                <a:latin typeface="Century Gothic" pitchFamily="34" charset="0"/>
              </a:rPr>
              <a:t>Connect-4</a:t>
            </a:r>
          </a:p>
        </p:txBody>
      </p:sp>
      <p:graphicFrame>
        <p:nvGraphicFramePr>
          <p:cNvPr id="9216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067007"/>
              </p:ext>
            </p:extLst>
          </p:nvPr>
        </p:nvGraphicFramePr>
        <p:xfrm>
          <a:off x="250825" y="822325"/>
          <a:ext cx="8713788" cy="5689601"/>
        </p:xfrm>
        <a:graphic>
          <a:graphicData uri="http://schemas.openxmlformats.org/drawingml/2006/table">
            <a:tbl>
              <a:tblPr/>
              <a:tblGrid>
                <a:gridCol w="1443038"/>
                <a:gridCol w="1454150"/>
                <a:gridCol w="1452562"/>
                <a:gridCol w="1455738"/>
                <a:gridCol w="1454150"/>
                <a:gridCol w="1454150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face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citizen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relate to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develop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be born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look forward to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feel like/want to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support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tell off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complain about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go out on the town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help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refuge/</a:t>
                      </a:r>
                      <a:b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safety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security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self-image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take into account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blame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s.o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realise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sthg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S/he sleeps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sister-in-law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support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affection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father-in-law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 my side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self esteem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quiet/silent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relevant (x3)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grey-haired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less important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S/he dresses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 most important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 my judgement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aunt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love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society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often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2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conexión</a:t>
            </a:r>
            <a:r>
              <a:rPr lang="en-GB" dirty="0" smtClean="0"/>
              <a:t> </a:t>
            </a:r>
            <a:r>
              <a:rPr lang="en-GB" dirty="0" err="1" smtClean="0"/>
              <a:t>generacional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Half of the Argentine population comes from Italia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He never met her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have land and live in peace with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see her father again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Because they only wanted to take the men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Because she left him at the altar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strong character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They all like to write and tell stories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Un </a:t>
            </a:r>
            <a:r>
              <a:rPr lang="en-GB" dirty="0" err="1" smtClean="0"/>
              <a:t>domingo</a:t>
            </a:r>
            <a:r>
              <a:rPr lang="en-GB" dirty="0" smtClean="0"/>
              <a:t> en </a:t>
            </a:r>
            <a:r>
              <a:rPr lang="en-GB" dirty="0" err="1" smtClean="0"/>
              <a:t>familia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827970"/>
              </p:ext>
            </p:extLst>
          </p:nvPr>
        </p:nvGraphicFramePr>
        <p:xfrm>
          <a:off x="539552" y="1412776"/>
          <a:ext cx="806489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404302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</a:t>
                      </a:r>
                      <a:endParaRPr lang="en-GB" sz="2400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12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134076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sincero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134076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reunión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372197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asado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1372197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ensaladas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785555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nietos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1836113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solidFill>
                  <a:srgbClr val="0070C0"/>
                </a:solidFill>
              </a:rPr>
              <a:t>charlamos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177281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</a:rPr>
              <a:t>a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veces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216" y="1805335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salir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2268161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almorzar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9792" y="225910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gritamos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225909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política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0232" y="2268161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0070C0"/>
                </a:solidFill>
              </a:rPr>
              <a:t>moda</a:t>
            </a:r>
            <a:endParaRPr lang="en-GB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52286"/>
              </p:ext>
            </p:extLst>
          </p:nvPr>
        </p:nvGraphicFramePr>
        <p:xfrm>
          <a:off x="405408" y="3212976"/>
          <a:ext cx="8424936" cy="343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7920880"/>
              </a:tblGrid>
              <a:tr h="496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</a:t>
                      </a:r>
                      <a:r>
                        <a:rPr lang="en-GB" sz="2000" dirty="0" err="1" smtClean="0"/>
                        <a:t>Por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qué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es</a:t>
                      </a:r>
                      <a:r>
                        <a:rPr lang="en-GB" sz="2000" baseline="0" dirty="0" smtClean="0"/>
                        <a:t> tan </a:t>
                      </a:r>
                      <a:r>
                        <a:rPr lang="en-GB" sz="2000" baseline="0" dirty="0" err="1" smtClean="0"/>
                        <a:t>importante</a:t>
                      </a:r>
                      <a:r>
                        <a:rPr lang="en-GB" sz="2000" baseline="0" dirty="0" smtClean="0"/>
                        <a:t> el </a:t>
                      </a:r>
                      <a:r>
                        <a:rPr lang="en-GB" sz="2000" baseline="0" dirty="0" err="1" smtClean="0"/>
                        <a:t>domingo</a:t>
                      </a:r>
                      <a:r>
                        <a:rPr lang="en-GB" sz="2000" baseline="0" dirty="0" smtClean="0"/>
                        <a:t> en Argentina?</a:t>
                      </a:r>
                      <a:endParaRPr lang="en-GB" sz="2000" dirty="0"/>
                    </a:p>
                  </a:txBody>
                  <a:tcPr/>
                </a:tc>
              </a:tr>
              <a:tr h="496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¿En </a:t>
                      </a:r>
                      <a:r>
                        <a:rPr lang="en-GB" sz="2000" baseline="0" dirty="0" err="1" smtClean="0"/>
                        <a:t>qué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consiste</a:t>
                      </a:r>
                      <a:r>
                        <a:rPr lang="en-GB" sz="2000" baseline="0" dirty="0" smtClean="0"/>
                        <a:t> la comida?</a:t>
                      </a:r>
                      <a:endParaRPr lang="en-GB" sz="2000" dirty="0"/>
                    </a:p>
                  </a:txBody>
                  <a:tcPr/>
                </a:tc>
              </a:tr>
              <a:tr h="496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</a:t>
                      </a:r>
                      <a:r>
                        <a:rPr lang="en-GB" sz="2000" dirty="0" err="1" smtClean="0"/>
                        <a:t>Cuánto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tiempo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puede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durar</a:t>
                      </a:r>
                      <a:r>
                        <a:rPr lang="en-GB" sz="2000" dirty="0" smtClean="0"/>
                        <a:t> la </a:t>
                      </a:r>
                      <a:r>
                        <a:rPr lang="en-GB" sz="2000" dirty="0" err="1" smtClean="0"/>
                        <a:t>sobremesa</a:t>
                      </a:r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</a:tr>
              <a:tr h="40801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</a:t>
                      </a:r>
                      <a:r>
                        <a:rPr lang="en-GB" sz="2000" dirty="0" err="1" smtClean="0"/>
                        <a:t>Por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qué</a:t>
                      </a:r>
                      <a:r>
                        <a:rPr lang="en-GB" sz="2000" dirty="0" smtClean="0"/>
                        <a:t> hay dos mesas?</a:t>
                      </a:r>
                      <a:endParaRPr lang="en-GB" sz="2000" dirty="0"/>
                    </a:p>
                  </a:txBody>
                  <a:tcPr/>
                </a:tc>
              </a:tr>
              <a:tr h="496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Aparte</a:t>
                      </a:r>
                      <a:r>
                        <a:rPr lang="en-GB" sz="2000" dirty="0" smtClean="0"/>
                        <a:t> de comer, ¿</a:t>
                      </a:r>
                      <a:r>
                        <a:rPr lang="en-GB" sz="2000" dirty="0" err="1" smtClean="0"/>
                        <a:t>qué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hace</a:t>
                      </a:r>
                      <a:r>
                        <a:rPr lang="en-GB" sz="2000" dirty="0" smtClean="0"/>
                        <a:t> la </a:t>
                      </a:r>
                      <a:r>
                        <a:rPr lang="en-GB" sz="2000" dirty="0" err="1" smtClean="0"/>
                        <a:t>familia</a:t>
                      </a:r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</a:tr>
              <a:tr h="496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</a:t>
                      </a:r>
                      <a:r>
                        <a:rPr lang="en-GB" sz="2000" dirty="0" err="1" smtClean="0"/>
                        <a:t>Qué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pregunta</a:t>
                      </a:r>
                      <a:r>
                        <a:rPr lang="en-GB" sz="2000" dirty="0" smtClean="0"/>
                        <a:t> le </a:t>
                      </a:r>
                      <a:r>
                        <a:rPr lang="en-GB" sz="2000" dirty="0" err="1" smtClean="0"/>
                        <a:t>hacen</a:t>
                      </a:r>
                      <a:r>
                        <a:rPr lang="en-GB" sz="2000" dirty="0" smtClean="0"/>
                        <a:t> sus </a:t>
                      </a:r>
                      <a:r>
                        <a:rPr lang="en-GB" sz="2000" dirty="0" err="1" smtClean="0"/>
                        <a:t>parientes</a:t>
                      </a:r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</a:tr>
              <a:tr h="496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¿De </a:t>
                      </a:r>
                      <a:r>
                        <a:rPr lang="en-GB" sz="2000" dirty="0" err="1" smtClean="0"/>
                        <a:t>qué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asuntos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hablan</a:t>
                      </a:r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64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481052"/>
              </p:ext>
            </p:extLst>
          </p:nvPr>
        </p:nvGraphicFramePr>
        <p:xfrm>
          <a:off x="395536" y="260649"/>
          <a:ext cx="8424936" cy="6264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7920880"/>
              </a:tblGrid>
              <a:tr h="9182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</a:t>
                      </a:r>
                      <a:r>
                        <a:rPr lang="en-GB" sz="2000" dirty="0" err="1" smtClean="0"/>
                        <a:t>Por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qué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es</a:t>
                      </a:r>
                      <a:r>
                        <a:rPr lang="en-GB" sz="2000" baseline="0" dirty="0" smtClean="0"/>
                        <a:t> tan </a:t>
                      </a:r>
                      <a:r>
                        <a:rPr lang="en-GB" sz="2000" baseline="0" dirty="0" err="1" smtClean="0"/>
                        <a:t>importante</a:t>
                      </a:r>
                      <a:r>
                        <a:rPr lang="en-GB" sz="2000" baseline="0" dirty="0" smtClean="0"/>
                        <a:t> el </a:t>
                      </a:r>
                      <a:r>
                        <a:rPr lang="en-GB" sz="2000" baseline="0" dirty="0" err="1" smtClean="0"/>
                        <a:t>domingo</a:t>
                      </a:r>
                      <a:r>
                        <a:rPr lang="en-GB" sz="2000" baseline="0" dirty="0" smtClean="0"/>
                        <a:t> en Argentina?</a:t>
                      </a:r>
                      <a:endParaRPr lang="en-GB" sz="2000" dirty="0"/>
                    </a:p>
                  </a:txBody>
                  <a:tcPr/>
                </a:tc>
              </a:tr>
              <a:tr h="9182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¿En </a:t>
                      </a:r>
                      <a:r>
                        <a:rPr lang="en-GB" sz="2000" baseline="0" dirty="0" err="1" smtClean="0"/>
                        <a:t>qué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consiste</a:t>
                      </a:r>
                      <a:r>
                        <a:rPr lang="en-GB" sz="2000" baseline="0" dirty="0" smtClean="0"/>
                        <a:t> la comida?</a:t>
                      </a:r>
                      <a:endParaRPr lang="en-GB" sz="2000" dirty="0"/>
                    </a:p>
                  </a:txBody>
                  <a:tcPr/>
                </a:tc>
              </a:tr>
              <a:tr h="9182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</a:t>
                      </a:r>
                      <a:r>
                        <a:rPr lang="en-GB" sz="2000" dirty="0" err="1" smtClean="0"/>
                        <a:t>Cuánto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tiempo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puede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durar</a:t>
                      </a:r>
                      <a:r>
                        <a:rPr lang="en-GB" sz="2000" dirty="0" smtClean="0"/>
                        <a:t> la </a:t>
                      </a:r>
                      <a:r>
                        <a:rPr lang="en-GB" sz="2000" dirty="0" err="1" smtClean="0"/>
                        <a:t>sobremesa</a:t>
                      </a:r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</a:tr>
              <a:tr h="7552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</a:t>
                      </a:r>
                      <a:r>
                        <a:rPr lang="en-GB" sz="2000" dirty="0" err="1" smtClean="0"/>
                        <a:t>Por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qué</a:t>
                      </a:r>
                      <a:r>
                        <a:rPr lang="en-GB" sz="2000" dirty="0" smtClean="0"/>
                        <a:t> hay dos mesas?</a:t>
                      </a:r>
                      <a:endParaRPr lang="en-GB" sz="2000" dirty="0"/>
                    </a:p>
                  </a:txBody>
                  <a:tcPr/>
                </a:tc>
              </a:tr>
              <a:tr h="9182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Aparte</a:t>
                      </a:r>
                      <a:r>
                        <a:rPr lang="en-GB" sz="2000" dirty="0" smtClean="0"/>
                        <a:t> de comer, ¿</a:t>
                      </a:r>
                      <a:r>
                        <a:rPr lang="en-GB" sz="2000" dirty="0" err="1" smtClean="0"/>
                        <a:t>qué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hace</a:t>
                      </a:r>
                      <a:r>
                        <a:rPr lang="en-GB" sz="2000" dirty="0" smtClean="0"/>
                        <a:t> la </a:t>
                      </a:r>
                      <a:r>
                        <a:rPr lang="en-GB" sz="2000" dirty="0" err="1" smtClean="0"/>
                        <a:t>familia</a:t>
                      </a:r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</a:tr>
              <a:tr h="9182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</a:t>
                      </a:r>
                      <a:r>
                        <a:rPr lang="en-GB" sz="2000" dirty="0" err="1" smtClean="0"/>
                        <a:t>Qué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pregunta</a:t>
                      </a:r>
                      <a:r>
                        <a:rPr lang="en-GB" sz="2000" dirty="0" smtClean="0"/>
                        <a:t> le </a:t>
                      </a:r>
                      <a:r>
                        <a:rPr lang="en-GB" sz="2000" dirty="0" err="1" smtClean="0"/>
                        <a:t>hacen</a:t>
                      </a:r>
                      <a:r>
                        <a:rPr lang="en-GB" sz="2000" dirty="0" smtClean="0"/>
                        <a:t> sus </a:t>
                      </a:r>
                      <a:r>
                        <a:rPr lang="en-GB" sz="2000" dirty="0" err="1" smtClean="0"/>
                        <a:t>parientes</a:t>
                      </a:r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</a:tr>
              <a:tr h="9182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¿De </a:t>
                      </a:r>
                      <a:r>
                        <a:rPr lang="en-GB" sz="2000" dirty="0" err="1" smtClean="0"/>
                        <a:t>qué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asuntos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hablan</a:t>
                      </a:r>
                      <a:r>
                        <a:rPr lang="en-GB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1709" y="1556792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70C0"/>
                </a:solidFill>
              </a:rPr>
              <a:t>Consiste</a:t>
            </a:r>
            <a:r>
              <a:rPr lang="en-GB" sz="2000" b="1" dirty="0" smtClean="0">
                <a:solidFill>
                  <a:srgbClr val="0070C0"/>
                </a:solidFill>
              </a:rPr>
              <a:t> en un </a:t>
            </a:r>
            <a:r>
              <a:rPr lang="en-GB" sz="2000" b="1" dirty="0" err="1" smtClean="0">
                <a:solidFill>
                  <a:srgbClr val="0070C0"/>
                </a:solidFill>
              </a:rPr>
              <a:t>asado</a:t>
            </a:r>
            <a:r>
              <a:rPr lang="en-GB" sz="2000" b="1" dirty="0" smtClean="0">
                <a:solidFill>
                  <a:srgbClr val="0070C0"/>
                </a:solidFill>
              </a:rPr>
              <a:t> con carne, chorizo, y </a:t>
            </a:r>
            <a:r>
              <a:rPr lang="en-GB" sz="2000" b="1" dirty="0" err="1" smtClean="0">
                <a:solidFill>
                  <a:srgbClr val="0070C0"/>
                </a:solidFill>
              </a:rPr>
              <a:t>ensaladas</a:t>
            </a:r>
            <a:r>
              <a:rPr lang="en-GB" sz="2000" b="1" dirty="0" smtClean="0">
                <a:solidFill>
                  <a:srgbClr val="0070C0"/>
                </a:solidFill>
              </a:rPr>
              <a:t>.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6008" y="80502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El </a:t>
            </a:r>
            <a:r>
              <a:rPr lang="en-GB" sz="2000" b="1" dirty="0" err="1" smtClean="0">
                <a:solidFill>
                  <a:srgbClr val="0070C0"/>
                </a:solidFill>
              </a:rPr>
              <a:t>domingo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es</a:t>
            </a:r>
            <a:r>
              <a:rPr lang="en-GB" sz="2000" b="1" dirty="0" smtClean="0">
                <a:solidFill>
                  <a:srgbClr val="0070C0"/>
                </a:solidFill>
              </a:rPr>
              <a:t> el </a:t>
            </a:r>
            <a:r>
              <a:rPr lang="en-GB" sz="2000" b="1" dirty="0" err="1" smtClean="0">
                <a:solidFill>
                  <a:srgbClr val="0070C0"/>
                </a:solidFill>
              </a:rPr>
              <a:t>día</a:t>
            </a:r>
            <a:r>
              <a:rPr lang="en-GB" sz="2000" b="1" dirty="0" smtClean="0">
                <a:solidFill>
                  <a:srgbClr val="0070C0"/>
                </a:solidFill>
              </a:rPr>
              <a:t> de </a:t>
            </a:r>
            <a:r>
              <a:rPr lang="en-GB" sz="2000" b="1" dirty="0" err="1" smtClean="0">
                <a:solidFill>
                  <a:srgbClr val="0070C0"/>
                </a:solidFill>
              </a:rPr>
              <a:t>reunión</a:t>
            </a:r>
            <a:r>
              <a:rPr lang="en-GB" sz="2000" b="1" dirty="0" smtClean="0">
                <a:solidFill>
                  <a:srgbClr val="0070C0"/>
                </a:solidFill>
              </a:rPr>
              <a:t> familiar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1709" y="249289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La </a:t>
            </a:r>
            <a:r>
              <a:rPr lang="en-GB" sz="2000" b="1" dirty="0" err="1" smtClean="0">
                <a:solidFill>
                  <a:srgbClr val="0070C0"/>
                </a:solidFill>
              </a:rPr>
              <a:t>sobremesa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puede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durar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cuatro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horas</a:t>
            </a:r>
            <a:r>
              <a:rPr lang="en-GB" sz="2000" b="1" dirty="0" smtClean="0">
                <a:solidFill>
                  <a:srgbClr val="0070C0"/>
                </a:solidFill>
              </a:rPr>
              <a:t>.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38893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Hay </a:t>
            </a:r>
            <a:r>
              <a:rPr lang="en-GB" sz="2000" b="1" dirty="0" err="1" smtClean="0">
                <a:solidFill>
                  <a:srgbClr val="0070C0"/>
                </a:solidFill>
              </a:rPr>
              <a:t>una</a:t>
            </a:r>
            <a:r>
              <a:rPr lang="en-GB" sz="2000" b="1" dirty="0" smtClean="0">
                <a:solidFill>
                  <a:srgbClr val="0070C0"/>
                </a:solidFill>
              </a:rPr>
              <a:t> mesa </a:t>
            </a:r>
            <a:r>
              <a:rPr lang="en-GB" sz="2000" b="1" dirty="0" err="1" smtClean="0">
                <a:solidFill>
                  <a:srgbClr val="0070C0"/>
                </a:solidFill>
              </a:rPr>
              <a:t>para</a:t>
            </a:r>
            <a:r>
              <a:rPr lang="en-GB" sz="2000" b="1" dirty="0" smtClean="0">
                <a:solidFill>
                  <a:srgbClr val="0070C0"/>
                </a:solidFill>
              </a:rPr>
              <a:t> los </a:t>
            </a:r>
            <a:r>
              <a:rPr lang="en-GB" sz="2000" b="1" dirty="0" err="1" smtClean="0">
                <a:solidFill>
                  <a:srgbClr val="0070C0"/>
                </a:solidFill>
              </a:rPr>
              <a:t>adultos</a:t>
            </a:r>
            <a:r>
              <a:rPr lang="en-GB" sz="2000" b="1" dirty="0" smtClean="0">
                <a:solidFill>
                  <a:srgbClr val="0070C0"/>
                </a:solidFill>
              </a:rPr>
              <a:t> y </a:t>
            </a:r>
            <a:r>
              <a:rPr lang="en-GB" sz="2000" b="1" dirty="0" err="1" smtClean="0">
                <a:solidFill>
                  <a:srgbClr val="0070C0"/>
                </a:solidFill>
              </a:rPr>
              <a:t>una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para</a:t>
            </a:r>
            <a:r>
              <a:rPr lang="en-GB" sz="2000" b="1" dirty="0" smtClean="0">
                <a:solidFill>
                  <a:srgbClr val="0070C0"/>
                </a:solidFill>
              </a:rPr>
              <a:t> los </a:t>
            </a:r>
            <a:r>
              <a:rPr lang="en-GB" sz="2000" b="1" dirty="0" err="1" smtClean="0">
                <a:solidFill>
                  <a:srgbClr val="0070C0"/>
                </a:solidFill>
              </a:rPr>
              <a:t>niños</a:t>
            </a:r>
            <a:r>
              <a:rPr lang="en-GB" sz="2000" b="1" dirty="0" smtClean="0">
                <a:solidFill>
                  <a:srgbClr val="0070C0"/>
                </a:solidFill>
              </a:rPr>
              <a:t>.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9775" y="422108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70C0"/>
                </a:solidFill>
              </a:rPr>
              <a:t>Aparte</a:t>
            </a:r>
            <a:r>
              <a:rPr lang="en-GB" sz="2000" b="1" dirty="0" smtClean="0">
                <a:solidFill>
                  <a:srgbClr val="0070C0"/>
                </a:solidFill>
              </a:rPr>
              <a:t> de comer, la </a:t>
            </a:r>
            <a:r>
              <a:rPr lang="en-GB" sz="2000" b="1" dirty="0" err="1" smtClean="0">
                <a:solidFill>
                  <a:srgbClr val="0070C0"/>
                </a:solidFill>
              </a:rPr>
              <a:t>familia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charla</a:t>
            </a:r>
            <a:r>
              <a:rPr lang="en-GB" sz="2000" b="1" dirty="0" smtClean="0">
                <a:solidFill>
                  <a:srgbClr val="0070C0"/>
                </a:solidFill>
              </a:rPr>
              <a:t>.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9775" y="5085184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Le </a:t>
            </a:r>
            <a:r>
              <a:rPr lang="en-GB" sz="2000" b="1" dirty="0" err="1" smtClean="0">
                <a:solidFill>
                  <a:srgbClr val="0070C0"/>
                </a:solidFill>
              </a:rPr>
              <a:t>preguntan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cuándo</a:t>
            </a:r>
            <a:r>
              <a:rPr lang="en-GB" sz="2000" b="1" dirty="0" smtClean="0">
                <a:solidFill>
                  <a:srgbClr val="0070C0"/>
                </a:solidFill>
              </a:rPr>
              <a:t> se </a:t>
            </a:r>
            <a:r>
              <a:rPr lang="en-GB" sz="2000" b="1" dirty="0" err="1" smtClean="0">
                <a:solidFill>
                  <a:srgbClr val="0070C0"/>
                </a:solidFill>
              </a:rPr>
              <a:t>va</a:t>
            </a:r>
            <a:r>
              <a:rPr lang="en-GB" sz="2000" b="1" dirty="0" smtClean="0">
                <a:solidFill>
                  <a:srgbClr val="0070C0"/>
                </a:solidFill>
              </a:rPr>
              <a:t> a </a:t>
            </a:r>
            <a:r>
              <a:rPr lang="en-GB" sz="2000" b="1" dirty="0" err="1" smtClean="0">
                <a:solidFill>
                  <a:srgbClr val="0070C0"/>
                </a:solidFill>
              </a:rPr>
              <a:t>casar</a:t>
            </a:r>
            <a:r>
              <a:rPr lang="en-GB" sz="2000" b="1" dirty="0" smtClean="0">
                <a:solidFill>
                  <a:srgbClr val="0070C0"/>
                </a:solidFill>
              </a:rPr>
              <a:t>.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4704" y="602128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70C0"/>
                </a:solidFill>
              </a:rPr>
              <a:t>Hablan</a:t>
            </a:r>
            <a:r>
              <a:rPr lang="en-GB" sz="2000" b="1" dirty="0" smtClean="0">
                <a:solidFill>
                  <a:srgbClr val="0070C0"/>
                </a:solidFill>
              </a:rPr>
              <a:t> de </a:t>
            </a:r>
            <a:r>
              <a:rPr lang="en-GB" sz="2000" b="1" dirty="0" err="1" smtClean="0">
                <a:solidFill>
                  <a:srgbClr val="0070C0"/>
                </a:solidFill>
              </a:rPr>
              <a:t>política</a:t>
            </a:r>
            <a:r>
              <a:rPr lang="en-GB" sz="2000" b="1" dirty="0" smtClean="0">
                <a:solidFill>
                  <a:srgbClr val="0070C0"/>
                </a:solidFill>
              </a:rPr>
              <a:t>, de </a:t>
            </a:r>
            <a:r>
              <a:rPr lang="en-GB" sz="2000" b="1" dirty="0" err="1" smtClean="0">
                <a:solidFill>
                  <a:srgbClr val="0070C0"/>
                </a:solidFill>
              </a:rPr>
              <a:t>fútbol</a:t>
            </a:r>
            <a:r>
              <a:rPr lang="en-GB" sz="2000" b="1" dirty="0" smtClean="0">
                <a:solidFill>
                  <a:srgbClr val="0070C0"/>
                </a:solidFill>
              </a:rPr>
              <a:t>, y de </a:t>
            </a:r>
            <a:r>
              <a:rPr lang="en-GB" sz="2000" b="1" dirty="0" err="1" smtClean="0">
                <a:solidFill>
                  <a:srgbClr val="0070C0"/>
                </a:solidFill>
              </a:rPr>
              <a:t>moda</a:t>
            </a:r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7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756</Words>
  <Application>Microsoft Office PowerPoint</Application>
  <PresentationFormat>On-screen Show (4:3)</PresentationFormat>
  <Paragraphs>156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Connect-4</vt:lpstr>
      <vt:lpstr>Una conexión generacional</vt:lpstr>
      <vt:lpstr>Un domingo en familia</vt:lpstr>
      <vt:lpstr>PowerPoint Presentation</vt:lpstr>
    </vt:vector>
  </TitlesOfParts>
  <Company>Comberton Village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Connect-4</dc:title>
  <dc:creator>Rachel Hawkes</dc:creator>
  <cp:lastModifiedBy>55WD</cp:lastModifiedBy>
  <cp:revision>30</cp:revision>
  <dcterms:created xsi:type="dcterms:W3CDTF">2011-09-28T17:41:36Z</dcterms:created>
  <dcterms:modified xsi:type="dcterms:W3CDTF">2014-09-27T09:45:02Z</dcterms:modified>
</cp:coreProperties>
</file>