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36218-9024-4DA8-A10E-3248687C2448}" type="datetimeFigureOut">
              <a:rPr lang="en-GB" smtClean="0"/>
              <a:t>21/09/2011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2A794-76CE-4E3D-B041-F4B00949FE02}" type="slidenum">
              <a:rPr lang="en-GB" smtClean="0"/>
              <a:t>‹#›</a:t>
            </a:fld>
            <a:endParaRPr lang="en-GB"/>
          </a:p>
        </p:txBody>
      </p:sp>
    </p:spTree>
    <p:extLst>
      <p:ext uri="{BB962C8B-B14F-4D97-AF65-F5344CB8AC3E}">
        <p14:creationId xmlns:p14="http://schemas.microsoft.com/office/powerpoint/2010/main" val="330434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h3.ggpht.com/_yfzu44bMrxU/SuYa8gTWe7I/AAAAAAAADjI/WgYLjbA8HVA/altar%20de%20muertos%20para%20colorear.jp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educpreescolar.blogspot.com/2009/10/altar-de-muerto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There are lots of possibilities for this song, which is all about preparing the altar for the loved one’s return.  The audio is embedded in the CD icon top left.</a:t>
            </a:r>
            <a:br>
              <a:rPr lang="en-GB" dirty="0" smtClean="0"/>
            </a:br>
            <a:r>
              <a:rPr lang="en-GB" dirty="0" smtClean="0"/>
              <a:t>For middle and lower ability groups, here are 2 suggestions:</a:t>
            </a:r>
            <a:br>
              <a:rPr lang="en-GB" dirty="0" smtClean="0"/>
            </a:br>
            <a:r>
              <a:rPr lang="en-GB" dirty="0" smtClean="0"/>
              <a:t>1)  Listen and order the text (students can just write down the numbers of the verses in the correct order)</a:t>
            </a:r>
            <a:br>
              <a:rPr lang="en-GB" dirty="0" smtClean="0"/>
            </a:br>
            <a:r>
              <a:rPr lang="en-GB" dirty="0" smtClean="0"/>
              <a:t>2)  Listen again and write down any words they understand – there should be quite a few </a:t>
            </a:r>
          </a:p>
          <a:p>
            <a:pPr>
              <a:spcBef>
                <a:spcPct val="0"/>
              </a:spcBef>
            </a:pPr>
            <a:r>
              <a:rPr lang="en-GB" dirty="0" smtClean="0"/>
              <a:t>3) </a:t>
            </a:r>
            <a:r>
              <a:rPr lang="en-GB" baseline="0" dirty="0" smtClean="0"/>
              <a:t> Or they could identify any words that they think refer to thinks that you could put onto an altar for el </a:t>
            </a:r>
            <a:r>
              <a:rPr lang="en-GB" baseline="0" dirty="0" err="1" smtClean="0"/>
              <a:t>dia</a:t>
            </a:r>
            <a:r>
              <a:rPr lang="en-GB" baseline="0" dirty="0" smtClean="0"/>
              <a:t> de los </a:t>
            </a:r>
            <a:r>
              <a:rPr lang="en-GB" baseline="0" dirty="0" err="1" smtClean="0"/>
              <a:t>muertos</a:t>
            </a:r>
            <a:r>
              <a:rPr lang="en-GB" baseline="0" dirty="0" smtClean="0"/>
              <a:t> (this will lead directly into the homework task too)</a:t>
            </a:r>
            <a:endParaRPr lang="en-GB" dirty="0" smtClean="0"/>
          </a:p>
          <a:p>
            <a:pPr>
              <a:spcBef>
                <a:spcPct val="0"/>
              </a:spcBef>
            </a:pPr>
            <a:endParaRPr 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0EF5AB9-0F1A-4040-AA83-DC48ED800739}"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hlinkClick r:id=""/>
            </a:endParaRPr>
          </a:p>
          <a:p>
            <a:pPr>
              <a:spcBef>
                <a:spcPct val="0"/>
              </a:spcBef>
            </a:pPr>
            <a:endParaRPr lang="es-ES_tradnl" smtClean="0">
              <a:hlinkClick r:id=""/>
            </a:endParaRPr>
          </a:p>
          <a:p>
            <a:pPr>
              <a:spcBef>
                <a:spcPct val="0"/>
              </a:spcBef>
            </a:pPr>
            <a:r>
              <a:rPr lang="es-ES_tradnl" u="sng" smtClean="0">
                <a:hlinkClick r:id="rId3"/>
              </a:rPr>
              <a:t>http://lh3.ggpht.com/_yfzu44bMrxU/SuYa8gTWe7I/AAAAAAAADjI/WgYLjbA8HVA/altar%20de%20muertos%20para%20colorear.jpg</a:t>
            </a:r>
            <a:r>
              <a:rPr lang="es-ES_tradnl" smtClean="0"/>
              <a:t>  - altar</a:t>
            </a:r>
            <a:endParaRPr lang="en-US" smtClean="0"/>
          </a:p>
          <a:p>
            <a:pPr>
              <a:spcBef>
                <a:spcPct val="0"/>
              </a:spcBef>
            </a:pPr>
            <a:r>
              <a:rPr lang="es-ES_tradnl" u="sng" smtClean="0">
                <a:hlinkClick r:id="rId4"/>
              </a:rPr>
              <a:t>http://educpreescolar.blogspot.com/2009/10/altar-de-muertos.html</a:t>
            </a:r>
            <a:r>
              <a:rPr lang="es-ES_tradnl" smtClean="0"/>
              <a:t>  - altar</a:t>
            </a:r>
          </a:p>
          <a:p>
            <a:pPr>
              <a:spcBef>
                <a:spcPct val="0"/>
              </a:spcBef>
            </a:pPr>
            <a:endParaRPr lang="es-ES_tradnl" smtClean="0"/>
          </a:p>
          <a:p>
            <a:pPr>
              <a:spcBef>
                <a:spcPct val="0"/>
              </a:spcBef>
            </a:pPr>
            <a:r>
              <a:rPr lang="es-ES_tradnl" smtClean="0"/>
              <a:t>On this and the following slide are possible stimuli for an activity for middle – lower ability students.  They can either use one of these altars or draw their own to label for display work.  Students should be encouraged, as well as just labelling in Spanish, to write short sentences saying what each item represents.   </a:t>
            </a:r>
            <a:br>
              <a:rPr lang="es-ES_tradnl" smtClean="0"/>
            </a:br>
            <a:r>
              <a:rPr lang="es-ES_tradnl" smtClean="0"/>
              <a:t>The vocabulary/writing frame on the next slide will support this work if necessary.</a:t>
            </a:r>
            <a:endParaRPr lang="en-US" smtClean="0"/>
          </a:p>
          <a:p>
            <a:pPr>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9152350-DACF-4409-8D3D-EAD579AC0053}"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encourage students to respond to each other’s ranking suggestions.</a:t>
            </a:r>
            <a:endParaRPr lang="en-GB" dirty="0"/>
          </a:p>
        </p:txBody>
      </p:sp>
      <p:sp>
        <p:nvSpPr>
          <p:cNvPr id="4" name="Slide Number Placeholder 3"/>
          <p:cNvSpPr>
            <a:spLocks noGrp="1"/>
          </p:cNvSpPr>
          <p:nvPr>
            <p:ph type="sldNum" sz="quarter" idx="10"/>
          </p:nvPr>
        </p:nvSpPr>
        <p:spPr/>
        <p:txBody>
          <a:bodyPr/>
          <a:lstStyle/>
          <a:p>
            <a:fld id="{102E30EB-E414-4D7B-8419-66F8BE97CCD9}" type="slidenum">
              <a:rPr lang="en-GB" smtClean="0"/>
              <a:t>4</a:t>
            </a:fld>
            <a:endParaRPr lang="en-GB"/>
          </a:p>
        </p:txBody>
      </p:sp>
    </p:spTree>
    <p:extLst>
      <p:ext uri="{BB962C8B-B14F-4D97-AF65-F5344CB8AC3E}">
        <p14:creationId xmlns:p14="http://schemas.microsoft.com/office/powerpoint/2010/main" val="361019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p.3 Edexcel</a:t>
            </a:r>
            <a:r>
              <a:rPr lang="en-GB" baseline="0" dirty="0" smtClean="0"/>
              <a:t> Spanish for </a:t>
            </a:r>
            <a:r>
              <a:rPr lang="en-GB" baseline="0" smtClean="0"/>
              <a:t>A Level</a:t>
            </a:r>
            <a:endParaRPr lang="en-GB"/>
          </a:p>
        </p:txBody>
      </p:sp>
      <p:sp>
        <p:nvSpPr>
          <p:cNvPr id="4" name="Slide Number Placeholder 3"/>
          <p:cNvSpPr>
            <a:spLocks noGrp="1"/>
          </p:cNvSpPr>
          <p:nvPr>
            <p:ph type="sldNum" sz="quarter" idx="10"/>
          </p:nvPr>
        </p:nvSpPr>
        <p:spPr/>
        <p:txBody>
          <a:bodyPr/>
          <a:lstStyle/>
          <a:p>
            <a:fld id="{102E30EB-E414-4D7B-8419-66F8BE97CCD9}" type="slidenum">
              <a:rPr lang="en-GB" smtClean="0"/>
              <a:t>5</a:t>
            </a:fld>
            <a:endParaRPr lang="en-GB"/>
          </a:p>
        </p:txBody>
      </p:sp>
    </p:spTree>
    <p:extLst>
      <p:ext uri="{BB962C8B-B14F-4D97-AF65-F5344CB8AC3E}">
        <p14:creationId xmlns:p14="http://schemas.microsoft.com/office/powerpoint/2010/main" val="212350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p.3 Edexcel</a:t>
            </a:r>
            <a:r>
              <a:rPr lang="en-GB" baseline="0" dirty="0" smtClean="0"/>
              <a:t> Spanish for A Level</a:t>
            </a:r>
            <a:endParaRPr lang="en-GB" dirty="0"/>
          </a:p>
        </p:txBody>
      </p:sp>
      <p:sp>
        <p:nvSpPr>
          <p:cNvPr id="4" name="Slide Number Placeholder 3"/>
          <p:cNvSpPr>
            <a:spLocks noGrp="1"/>
          </p:cNvSpPr>
          <p:nvPr>
            <p:ph type="sldNum" sz="quarter" idx="10"/>
          </p:nvPr>
        </p:nvSpPr>
        <p:spPr/>
        <p:txBody>
          <a:bodyPr/>
          <a:lstStyle/>
          <a:p>
            <a:fld id="{102E30EB-E414-4D7B-8419-66F8BE97CCD9}" type="slidenum">
              <a:rPr lang="en-GB" smtClean="0"/>
              <a:t>6</a:t>
            </a:fld>
            <a:endParaRPr lang="en-GB"/>
          </a:p>
        </p:txBody>
      </p:sp>
    </p:spTree>
    <p:extLst>
      <p:ext uri="{BB962C8B-B14F-4D97-AF65-F5344CB8AC3E}">
        <p14:creationId xmlns:p14="http://schemas.microsoft.com/office/powerpoint/2010/main" val="212350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p.3 Edexcel</a:t>
            </a:r>
            <a:r>
              <a:rPr lang="en-GB" baseline="0" dirty="0" smtClean="0"/>
              <a:t> Spanish for A Level</a:t>
            </a:r>
            <a:endParaRPr lang="en-GB" dirty="0"/>
          </a:p>
        </p:txBody>
      </p:sp>
      <p:sp>
        <p:nvSpPr>
          <p:cNvPr id="4" name="Slide Number Placeholder 3"/>
          <p:cNvSpPr>
            <a:spLocks noGrp="1"/>
          </p:cNvSpPr>
          <p:nvPr>
            <p:ph type="sldNum" sz="quarter" idx="10"/>
          </p:nvPr>
        </p:nvSpPr>
        <p:spPr/>
        <p:txBody>
          <a:bodyPr/>
          <a:lstStyle/>
          <a:p>
            <a:fld id="{102E30EB-E414-4D7B-8419-66F8BE97CCD9}" type="slidenum">
              <a:rPr lang="en-GB" smtClean="0"/>
              <a:t>7</a:t>
            </a:fld>
            <a:endParaRPr lang="en-GB"/>
          </a:p>
        </p:txBody>
      </p:sp>
    </p:spTree>
    <p:extLst>
      <p:ext uri="{BB962C8B-B14F-4D97-AF65-F5344CB8AC3E}">
        <p14:creationId xmlns:p14="http://schemas.microsoft.com/office/powerpoint/2010/main" val="212350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Prose translation</a:t>
            </a:r>
            <a:r>
              <a:rPr lang="en-GB" baseline="0" dirty="0" smtClean="0"/>
              <a:t> – this is the first time students will have attempted to construct a text at this level so they will need support.  They are going to use www.verbix.com and wordreference.com </a:t>
            </a:r>
            <a:br>
              <a:rPr lang="en-GB" baseline="0" dirty="0" smtClean="0"/>
            </a:br>
            <a:r>
              <a:rPr lang="en-GB" baseline="0" dirty="0" smtClean="0"/>
              <a:t>There are a few suggestions added for this reason.  The following slide has a translation.</a:t>
            </a:r>
            <a:endParaRPr lang="en-GB" dirty="0"/>
          </a:p>
        </p:txBody>
      </p:sp>
      <p:sp>
        <p:nvSpPr>
          <p:cNvPr id="4" name="Slide Number Placeholder 3"/>
          <p:cNvSpPr>
            <a:spLocks noGrp="1"/>
          </p:cNvSpPr>
          <p:nvPr>
            <p:ph type="sldNum" sz="quarter" idx="10"/>
          </p:nvPr>
        </p:nvSpPr>
        <p:spPr/>
        <p:txBody>
          <a:bodyPr/>
          <a:lstStyle/>
          <a:p>
            <a:fld id="{102E30EB-E414-4D7B-8419-66F8BE97CCD9}" type="slidenum">
              <a:rPr lang="en-GB" smtClean="0"/>
              <a:t>10</a:t>
            </a:fld>
            <a:endParaRPr lang="en-GB"/>
          </a:p>
        </p:txBody>
      </p:sp>
    </p:spTree>
    <p:extLst>
      <p:ext uri="{BB962C8B-B14F-4D97-AF65-F5344CB8AC3E}">
        <p14:creationId xmlns:p14="http://schemas.microsoft.com/office/powerpoint/2010/main" val="93748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EB448-7227-47C0-A9C0-B3EFCFA74E96}" type="slidenum">
              <a:rPr lang="en-GB"/>
              <a:pPr/>
              <a:t>13</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GB" dirty="0"/>
              <a:t>Two teams, volunteers take turns to pick a square and give the appropriate </a:t>
            </a:r>
            <a:r>
              <a:rPr lang="en-GB" dirty="0" smtClean="0"/>
              <a:t>Spanish </a:t>
            </a:r>
            <a:r>
              <a:rPr lang="en-GB" dirty="0"/>
              <a:t>word/phrase to claim that square.  Must build up from bottom of grid – aim is to get four in a row before the other team.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7CBA69-5CFF-4D8D-BCE3-5E5824819157}"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34309-F3DE-4794-999E-8BB4605371C9}" type="slidenum">
              <a:rPr lang="en-GB" smtClean="0"/>
              <a:t>‹#›</a:t>
            </a:fld>
            <a:endParaRPr lang="en-GB"/>
          </a:p>
        </p:txBody>
      </p:sp>
    </p:spTree>
    <p:extLst>
      <p:ext uri="{BB962C8B-B14F-4D97-AF65-F5344CB8AC3E}">
        <p14:creationId xmlns:p14="http://schemas.microsoft.com/office/powerpoint/2010/main" val="360222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7CBA69-5CFF-4D8D-BCE3-5E5824819157}"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34309-F3DE-4794-999E-8BB4605371C9}" type="slidenum">
              <a:rPr lang="en-GB" smtClean="0"/>
              <a:t>‹#›</a:t>
            </a:fld>
            <a:endParaRPr lang="en-GB"/>
          </a:p>
        </p:txBody>
      </p:sp>
    </p:spTree>
    <p:extLst>
      <p:ext uri="{BB962C8B-B14F-4D97-AF65-F5344CB8AC3E}">
        <p14:creationId xmlns:p14="http://schemas.microsoft.com/office/powerpoint/2010/main" val="233618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7CBA69-5CFF-4D8D-BCE3-5E5824819157}"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34309-F3DE-4794-999E-8BB4605371C9}" type="slidenum">
              <a:rPr lang="en-GB" smtClean="0"/>
              <a:t>‹#›</a:t>
            </a:fld>
            <a:endParaRPr lang="en-GB"/>
          </a:p>
        </p:txBody>
      </p:sp>
    </p:spTree>
    <p:extLst>
      <p:ext uri="{BB962C8B-B14F-4D97-AF65-F5344CB8AC3E}">
        <p14:creationId xmlns:p14="http://schemas.microsoft.com/office/powerpoint/2010/main" val="173826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898639F-B054-45DE-95D1-45B1EA42DCA3}" type="slidenum">
              <a:rPr lang="en-US"/>
              <a:pPr/>
              <a:t>‹#›</a:t>
            </a:fld>
            <a:endParaRPr lang="en-US"/>
          </a:p>
        </p:txBody>
      </p:sp>
    </p:spTree>
    <p:extLst>
      <p:ext uri="{BB962C8B-B14F-4D97-AF65-F5344CB8AC3E}">
        <p14:creationId xmlns:p14="http://schemas.microsoft.com/office/powerpoint/2010/main" val="209237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7CBA69-5CFF-4D8D-BCE3-5E5824819157}"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34309-F3DE-4794-999E-8BB4605371C9}" type="slidenum">
              <a:rPr lang="en-GB" smtClean="0"/>
              <a:t>‹#›</a:t>
            </a:fld>
            <a:endParaRPr lang="en-GB"/>
          </a:p>
        </p:txBody>
      </p:sp>
    </p:spTree>
    <p:extLst>
      <p:ext uri="{BB962C8B-B14F-4D97-AF65-F5344CB8AC3E}">
        <p14:creationId xmlns:p14="http://schemas.microsoft.com/office/powerpoint/2010/main" val="91436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CBA69-5CFF-4D8D-BCE3-5E5824819157}"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34309-F3DE-4794-999E-8BB4605371C9}" type="slidenum">
              <a:rPr lang="en-GB" smtClean="0"/>
              <a:t>‹#›</a:t>
            </a:fld>
            <a:endParaRPr lang="en-GB"/>
          </a:p>
        </p:txBody>
      </p:sp>
    </p:spTree>
    <p:extLst>
      <p:ext uri="{BB962C8B-B14F-4D97-AF65-F5344CB8AC3E}">
        <p14:creationId xmlns:p14="http://schemas.microsoft.com/office/powerpoint/2010/main" val="295071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7CBA69-5CFF-4D8D-BCE3-5E5824819157}"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34309-F3DE-4794-999E-8BB4605371C9}" type="slidenum">
              <a:rPr lang="en-GB" smtClean="0"/>
              <a:t>‹#›</a:t>
            </a:fld>
            <a:endParaRPr lang="en-GB"/>
          </a:p>
        </p:txBody>
      </p:sp>
    </p:spTree>
    <p:extLst>
      <p:ext uri="{BB962C8B-B14F-4D97-AF65-F5344CB8AC3E}">
        <p14:creationId xmlns:p14="http://schemas.microsoft.com/office/powerpoint/2010/main" val="259823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7CBA69-5CFF-4D8D-BCE3-5E5824819157}" type="datetimeFigureOut">
              <a:rPr lang="en-GB" smtClean="0"/>
              <a:t>21/09/2011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34309-F3DE-4794-999E-8BB4605371C9}" type="slidenum">
              <a:rPr lang="en-GB" smtClean="0"/>
              <a:t>‹#›</a:t>
            </a:fld>
            <a:endParaRPr lang="en-GB"/>
          </a:p>
        </p:txBody>
      </p:sp>
    </p:spTree>
    <p:extLst>
      <p:ext uri="{BB962C8B-B14F-4D97-AF65-F5344CB8AC3E}">
        <p14:creationId xmlns:p14="http://schemas.microsoft.com/office/powerpoint/2010/main" val="35011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7CBA69-5CFF-4D8D-BCE3-5E5824819157}" type="datetimeFigureOut">
              <a:rPr lang="en-GB" smtClean="0"/>
              <a:t>21/09/2011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34309-F3DE-4794-999E-8BB4605371C9}" type="slidenum">
              <a:rPr lang="en-GB" smtClean="0"/>
              <a:t>‹#›</a:t>
            </a:fld>
            <a:endParaRPr lang="en-GB"/>
          </a:p>
        </p:txBody>
      </p:sp>
    </p:spTree>
    <p:extLst>
      <p:ext uri="{BB962C8B-B14F-4D97-AF65-F5344CB8AC3E}">
        <p14:creationId xmlns:p14="http://schemas.microsoft.com/office/powerpoint/2010/main" val="426111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CBA69-5CFF-4D8D-BCE3-5E5824819157}" type="datetimeFigureOut">
              <a:rPr lang="en-GB" smtClean="0"/>
              <a:t>21/09/2011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34309-F3DE-4794-999E-8BB4605371C9}" type="slidenum">
              <a:rPr lang="en-GB" smtClean="0"/>
              <a:t>‹#›</a:t>
            </a:fld>
            <a:endParaRPr lang="en-GB"/>
          </a:p>
        </p:txBody>
      </p:sp>
    </p:spTree>
    <p:extLst>
      <p:ext uri="{BB962C8B-B14F-4D97-AF65-F5344CB8AC3E}">
        <p14:creationId xmlns:p14="http://schemas.microsoft.com/office/powerpoint/2010/main" val="205584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CBA69-5CFF-4D8D-BCE3-5E5824819157}"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34309-F3DE-4794-999E-8BB4605371C9}" type="slidenum">
              <a:rPr lang="en-GB" smtClean="0"/>
              <a:t>‹#›</a:t>
            </a:fld>
            <a:endParaRPr lang="en-GB"/>
          </a:p>
        </p:txBody>
      </p:sp>
    </p:spTree>
    <p:extLst>
      <p:ext uri="{BB962C8B-B14F-4D97-AF65-F5344CB8AC3E}">
        <p14:creationId xmlns:p14="http://schemas.microsoft.com/office/powerpoint/2010/main" val="364065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CBA69-5CFF-4D8D-BCE3-5E5824819157}"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34309-F3DE-4794-999E-8BB4605371C9}" type="slidenum">
              <a:rPr lang="en-GB" smtClean="0"/>
              <a:t>‹#›</a:t>
            </a:fld>
            <a:endParaRPr lang="en-GB"/>
          </a:p>
        </p:txBody>
      </p:sp>
    </p:spTree>
    <p:extLst>
      <p:ext uri="{BB962C8B-B14F-4D97-AF65-F5344CB8AC3E}">
        <p14:creationId xmlns:p14="http://schemas.microsoft.com/office/powerpoint/2010/main" val="100475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CBA69-5CFF-4D8D-BCE3-5E5824819157}" type="datetimeFigureOut">
              <a:rPr lang="en-GB" smtClean="0"/>
              <a:t>21/09/2011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34309-F3DE-4794-999E-8BB4605371C9}" type="slidenum">
              <a:rPr lang="en-GB" smtClean="0"/>
              <a:t>‹#›</a:t>
            </a:fld>
            <a:endParaRPr lang="en-GB"/>
          </a:p>
        </p:txBody>
      </p:sp>
    </p:spTree>
    <p:extLst>
      <p:ext uri="{BB962C8B-B14F-4D97-AF65-F5344CB8AC3E}">
        <p14:creationId xmlns:p14="http://schemas.microsoft.com/office/powerpoint/2010/main" val="1338499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vocabexpress.co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2286000">
                <a:tc>
                  <a:txBody>
                    <a:bodyPr/>
                    <a:lstStyle/>
                    <a:p>
                      <a:endParaRPr lang="en-US" sz="2800" b="1" dirty="0">
                        <a:latin typeface="AntigoniBd" pitchFamily="34" charset="0"/>
                      </a:endParaRPr>
                    </a:p>
                  </a:txBody>
                  <a:tcPr/>
                </a:tc>
                <a:tc>
                  <a:txBody>
                    <a:bodyPr/>
                    <a:lstStyle/>
                    <a:p>
                      <a:r>
                        <a:rPr lang="en-GB" sz="2800" b="1" dirty="0" smtClean="0">
                          <a:latin typeface="AntigoniBd" pitchFamily="34" charset="0"/>
                        </a:rPr>
                        <a:t>1</a:t>
                      </a:r>
                      <a:endParaRPr lang="en-US" sz="2800" b="1" dirty="0">
                        <a:latin typeface="AntigoniBd" pitchFamily="34" charset="0"/>
                      </a:endParaRPr>
                    </a:p>
                  </a:txBody>
                  <a:tcPr/>
                </a:tc>
                <a:tc>
                  <a:txBody>
                    <a:bodyPr/>
                    <a:lstStyle/>
                    <a:p>
                      <a:r>
                        <a:rPr lang="en-GB" sz="2800" b="1" dirty="0" smtClean="0">
                          <a:latin typeface="AntigoniBd" pitchFamily="34" charset="0"/>
                        </a:rPr>
                        <a:t>2</a:t>
                      </a:r>
                      <a:endParaRPr lang="en-US" sz="2800" b="1" dirty="0">
                        <a:latin typeface="AntigoniBd" pitchFamily="34" charset="0"/>
                      </a:endParaRPr>
                    </a:p>
                  </a:txBody>
                  <a:tcPr/>
                </a:tc>
              </a:tr>
              <a:tr h="2286000">
                <a:tc>
                  <a:txBody>
                    <a:bodyPr/>
                    <a:lstStyle/>
                    <a:p>
                      <a:r>
                        <a:rPr lang="en-GB" sz="2800" b="1" dirty="0" smtClean="0">
                          <a:latin typeface="AntigoniBd" pitchFamily="34" charset="0"/>
                        </a:rPr>
                        <a:t>3</a:t>
                      </a:r>
                      <a:endParaRPr lang="en-US" sz="2800" b="1" dirty="0">
                        <a:latin typeface="AntigoniBd" pitchFamily="34" charset="0"/>
                      </a:endParaRPr>
                    </a:p>
                  </a:txBody>
                  <a:tcPr/>
                </a:tc>
                <a:tc>
                  <a:txBody>
                    <a:bodyPr/>
                    <a:lstStyle/>
                    <a:p>
                      <a:r>
                        <a:rPr lang="en-GB" sz="2800" b="1" dirty="0" smtClean="0">
                          <a:latin typeface="AntigoniBd" pitchFamily="34" charset="0"/>
                        </a:rPr>
                        <a:t>4</a:t>
                      </a:r>
                      <a:endParaRPr lang="en-US" sz="2800" b="1" dirty="0">
                        <a:latin typeface="AntigoniBd" pitchFamily="34" charset="0"/>
                      </a:endParaRPr>
                    </a:p>
                  </a:txBody>
                  <a:tcPr/>
                </a:tc>
                <a:tc>
                  <a:txBody>
                    <a:bodyPr/>
                    <a:lstStyle/>
                    <a:p>
                      <a:r>
                        <a:rPr lang="en-GB" sz="2800" b="1" dirty="0" smtClean="0">
                          <a:latin typeface="AntigoniBd" pitchFamily="34" charset="0"/>
                        </a:rPr>
                        <a:t>5</a:t>
                      </a:r>
                      <a:endParaRPr lang="en-US" sz="2800" b="1" dirty="0">
                        <a:latin typeface="AntigoniBd" pitchFamily="34" charset="0"/>
                      </a:endParaRPr>
                    </a:p>
                  </a:txBody>
                  <a:tcPr/>
                </a:tc>
              </a:tr>
              <a:tr h="2286000">
                <a:tc>
                  <a:txBody>
                    <a:bodyPr/>
                    <a:lstStyle/>
                    <a:p>
                      <a:r>
                        <a:rPr lang="en-GB" sz="2800" b="1" dirty="0" smtClean="0">
                          <a:latin typeface="AntigoniBd" pitchFamily="34" charset="0"/>
                        </a:rPr>
                        <a:t>6</a:t>
                      </a:r>
                      <a:endParaRPr lang="en-US" sz="2800" b="1" dirty="0">
                        <a:latin typeface="AntigoniBd" pitchFamily="34" charset="0"/>
                      </a:endParaRPr>
                    </a:p>
                  </a:txBody>
                  <a:tcPr/>
                </a:tc>
                <a:tc>
                  <a:txBody>
                    <a:bodyPr/>
                    <a:lstStyle/>
                    <a:p>
                      <a:r>
                        <a:rPr lang="en-GB" sz="2800" b="1" dirty="0" smtClean="0">
                          <a:latin typeface="AntigoniBd" pitchFamily="34" charset="0"/>
                        </a:rPr>
                        <a:t>7</a:t>
                      </a:r>
                      <a:endParaRPr lang="en-US" sz="2800" b="1" dirty="0">
                        <a:latin typeface="AntigoniBd" pitchFamily="34" charset="0"/>
                      </a:endParaRPr>
                    </a:p>
                  </a:txBody>
                  <a:tcPr/>
                </a:tc>
                <a:tc>
                  <a:txBody>
                    <a:bodyPr/>
                    <a:lstStyle/>
                    <a:p>
                      <a:r>
                        <a:rPr lang="en-GB" sz="2800" b="1" dirty="0" smtClean="0">
                          <a:latin typeface="AntigoniBd" pitchFamily="34" charset="0"/>
                        </a:rPr>
                        <a:t>8</a:t>
                      </a:r>
                      <a:endParaRPr lang="en-US" sz="2800" b="1" dirty="0">
                        <a:latin typeface="AntigoniBd" pitchFamily="34" charset="0"/>
                      </a:endParaRPr>
                    </a:p>
                  </a:txBody>
                  <a:tcPr/>
                </a:tc>
              </a:tr>
            </a:tbl>
          </a:graphicData>
        </a:graphic>
      </p:graphicFrame>
      <p:pic>
        <p:nvPicPr>
          <p:cNvPr id="5140" name="Picture 1" descr="PedroGuerra_Ofrenda.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2938" y="171450"/>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1" name="TextBox 2"/>
          <p:cNvSpPr txBox="1">
            <a:spLocks noChangeArrowheads="1"/>
          </p:cNvSpPr>
          <p:nvPr/>
        </p:nvSpPr>
        <p:spPr bwMode="auto">
          <a:xfrm>
            <a:off x="3357563" y="4818063"/>
            <a:ext cx="2428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a:t>Lleno un cazo de agua</a:t>
            </a:r>
            <a:br>
              <a:rPr lang="es-ES_tradnl"/>
            </a:br>
            <a:r>
              <a:rPr lang="es-ES_tradnl"/>
              <a:t>y lo dejo en la puerta</a:t>
            </a:r>
            <a:br>
              <a:rPr lang="es-ES_tradnl"/>
            </a:br>
            <a:r>
              <a:rPr lang="es-ES_tradnl"/>
              <a:t>para que vuelvas.</a:t>
            </a:r>
            <a:br>
              <a:rPr lang="es-ES_tradnl"/>
            </a:br>
            <a:r>
              <a:rPr lang="es-ES_tradnl"/>
              <a:t>Trigo y aceitunas,</a:t>
            </a:r>
            <a:br>
              <a:rPr lang="es-ES_tradnl"/>
            </a:br>
            <a:r>
              <a:rPr lang="es-ES_tradnl"/>
              <a:t>miel y hierbabuena</a:t>
            </a:r>
            <a:br>
              <a:rPr lang="es-ES_tradnl"/>
            </a:br>
            <a:r>
              <a:rPr lang="es-ES_tradnl"/>
              <a:t>para que vuelvas.</a:t>
            </a:r>
            <a:endParaRPr lang="en-US"/>
          </a:p>
        </p:txBody>
      </p:sp>
      <p:sp>
        <p:nvSpPr>
          <p:cNvPr id="5142" name="Rectangle 3"/>
          <p:cNvSpPr>
            <a:spLocks noChangeArrowheads="1"/>
          </p:cNvSpPr>
          <p:nvPr/>
        </p:nvSpPr>
        <p:spPr bwMode="auto">
          <a:xfrm>
            <a:off x="500063" y="2500313"/>
            <a:ext cx="20002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Abro la ventana,</a:t>
            </a:r>
            <a:br>
              <a:rPr lang="es-ES_tradnl">
                <a:latin typeface="Calibri" pitchFamily="34" charset="0"/>
              </a:rPr>
            </a:br>
            <a:r>
              <a:rPr lang="es-ES_tradnl">
                <a:latin typeface="Calibri" pitchFamily="34" charset="0"/>
              </a:rPr>
              <a:t>lleno la despensa</a:t>
            </a:r>
            <a:br>
              <a:rPr lang="es-ES_tradnl">
                <a:latin typeface="Calibri" pitchFamily="34" charset="0"/>
              </a:rPr>
            </a:br>
            <a:r>
              <a:rPr lang="es-ES_tradnl">
                <a:latin typeface="Calibri" pitchFamily="34" charset="0"/>
              </a:rPr>
              <a:t>para que vuelvas.</a:t>
            </a:r>
            <a:br>
              <a:rPr lang="es-ES_tradnl">
                <a:latin typeface="Calibri" pitchFamily="34" charset="0"/>
              </a:rPr>
            </a:br>
            <a:r>
              <a:rPr lang="es-ES_tradnl">
                <a:latin typeface="Calibri" pitchFamily="34" charset="0"/>
              </a:rPr>
              <a:t>Un calor del nido,</a:t>
            </a:r>
            <a:br>
              <a:rPr lang="es-ES_tradnl">
                <a:latin typeface="Calibri" pitchFamily="34" charset="0"/>
              </a:rPr>
            </a:br>
            <a:r>
              <a:rPr lang="es-ES_tradnl">
                <a:latin typeface="Calibri" pitchFamily="34" charset="0"/>
              </a:rPr>
              <a:t>infusión de menta</a:t>
            </a:r>
            <a:br>
              <a:rPr lang="es-ES_tradnl">
                <a:latin typeface="Calibri" pitchFamily="34" charset="0"/>
              </a:rPr>
            </a:br>
            <a:r>
              <a:rPr lang="es-ES_tradnl">
                <a:latin typeface="Calibri" pitchFamily="34" charset="0"/>
              </a:rPr>
              <a:t>para que vuelvas.</a:t>
            </a:r>
            <a:endParaRPr lang="en-US">
              <a:latin typeface="Calibri" pitchFamily="34" charset="0"/>
            </a:endParaRPr>
          </a:p>
        </p:txBody>
      </p:sp>
      <p:sp>
        <p:nvSpPr>
          <p:cNvPr id="5143" name="Rectangle 4"/>
          <p:cNvSpPr>
            <a:spLocks noChangeArrowheads="1"/>
          </p:cNvSpPr>
          <p:nvPr/>
        </p:nvSpPr>
        <p:spPr bwMode="auto">
          <a:xfrm>
            <a:off x="6215063" y="2786063"/>
            <a:ext cx="3071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Beberás, mojarás tus labios</a:t>
            </a:r>
            <a:br>
              <a:rPr lang="es-ES_tradnl">
                <a:latin typeface="Calibri" pitchFamily="34" charset="0"/>
              </a:rPr>
            </a:br>
            <a:r>
              <a:rPr lang="es-ES_tradnl">
                <a:latin typeface="Calibri" pitchFamily="34" charset="0"/>
              </a:rPr>
              <a:t>después de tanto andar.</a:t>
            </a:r>
            <a:br>
              <a:rPr lang="es-ES_tradnl">
                <a:latin typeface="Calibri" pitchFamily="34" charset="0"/>
              </a:rPr>
            </a:br>
            <a:r>
              <a:rPr lang="es-ES_tradnl">
                <a:latin typeface="Calibri" pitchFamily="34" charset="0"/>
              </a:rPr>
              <a:t>Hablarás, contarás lo andado</a:t>
            </a:r>
            <a:br>
              <a:rPr lang="es-ES_tradnl">
                <a:latin typeface="Calibri" pitchFamily="34" charset="0"/>
              </a:rPr>
            </a:br>
            <a:r>
              <a:rPr lang="es-ES_tradnl">
                <a:latin typeface="Calibri" pitchFamily="34" charset="0"/>
              </a:rPr>
              <a:t>y después descansarás. (x2)</a:t>
            </a:r>
            <a:endParaRPr lang="en-US">
              <a:latin typeface="Calibri" pitchFamily="34" charset="0"/>
            </a:endParaRPr>
          </a:p>
        </p:txBody>
      </p:sp>
      <p:sp>
        <p:nvSpPr>
          <p:cNvPr id="5144" name="Rectangle 5"/>
          <p:cNvSpPr>
            <a:spLocks noChangeArrowheads="1"/>
          </p:cNvSpPr>
          <p:nvPr/>
        </p:nvSpPr>
        <p:spPr bwMode="auto">
          <a:xfrm>
            <a:off x="6357938" y="357188"/>
            <a:ext cx="23574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Diez racimos de uvas</a:t>
            </a:r>
            <a:br>
              <a:rPr lang="es-ES_tradnl">
                <a:latin typeface="Calibri" pitchFamily="34" charset="0"/>
              </a:rPr>
            </a:br>
            <a:r>
              <a:rPr lang="es-ES_tradnl">
                <a:latin typeface="Calibri" pitchFamily="34" charset="0"/>
              </a:rPr>
              <a:t>y un frescor de fresas</a:t>
            </a:r>
            <a:br>
              <a:rPr lang="es-ES_tradnl">
                <a:latin typeface="Calibri" pitchFamily="34" charset="0"/>
              </a:rPr>
            </a:br>
            <a:r>
              <a:rPr lang="es-ES_tradnl">
                <a:latin typeface="Calibri" pitchFamily="34" charset="0"/>
              </a:rPr>
              <a:t>para que vuelvas.</a:t>
            </a:r>
            <a:br>
              <a:rPr lang="es-ES_tradnl">
                <a:latin typeface="Calibri" pitchFamily="34" charset="0"/>
              </a:rPr>
            </a:br>
            <a:r>
              <a:rPr lang="es-ES_tradnl">
                <a:latin typeface="Calibri" pitchFamily="34" charset="0"/>
              </a:rPr>
              <a:t>Un humo de incienso</a:t>
            </a:r>
            <a:br>
              <a:rPr lang="es-ES_tradnl">
                <a:latin typeface="Calibri" pitchFamily="34" charset="0"/>
              </a:rPr>
            </a:br>
            <a:r>
              <a:rPr lang="es-ES_tradnl">
                <a:latin typeface="Calibri" pitchFamily="34" charset="0"/>
              </a:rPr>
              <a:t>y una luz de vela</a:t>
            </a:r>
            <a:br>
              <a:rPr lang="es-ES_tradnl">
                <a:latin typeface="Calibri" pitchFamily="34" charset="0"/>
              </a:rPr>
            </a:br>
            <a:r>
              <a:rPr lang="es-ES_tradnl">
                <a:latin typeface="Calibri" pitchFamily="34" charset="0"/>
              </a:rPr>
              <a:t>para que vuelvas.</a:t>
            </a:r>
            <a:endParaRPr lang="en-US">
              <a:latin typeface="Calibri" pitchFamily="34" charset="0"/>
            </a:endParaRPr>
          </a:p>
        </p:txBody>
      </p:sp>
      <p:sp>
        <p:nvSpPr>
          <p:cNvPr id="5145" name="Rectangle 6"/>
          <p:cNvSpPr>
            <a:spLocks noChangeArrowheads="1"/>
          </p:cNvSpPr>
          <p:nvPr/>
        </p:nvSpPr>
        <p:spPr bwMode="auto">
          <a:xfrm>
            <a:off x="3143250" y="500063"/>
            <a:ext cx="3071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Beberás, mojarás tus labios</a:t>
            </a:r>
            <a:br>
              <a:rPr lang="es-ES_tradnl">
                <a:latin typeface="Calibri" pitchFamily="34" charset="0"/>
              </a:rPr>
            </a:br>
            <a:r>
              <a:rPr lang="es-ES_tradnl">
                <a:latin typeface="Calibri" pitchFamily="34" charset="0"/>
              </a:rPr>
              <a:t>después de tanto andar.</a:t>
            </a:r>
            <a:br>
              <a:rPr lang="es-ES_tradnl">
                <a:latin typeface="Calibri" pitchFamily="34" charset="0"/>
              </a:rPr>
            </a:br>
            <a:r>
              <a:rPr lang="es-ES_tradnl">
                <a:latin typeface="Calibri" pitchFamily="34" charset="0"/>
              </a:rPr>
              <a:t>Hablarás, contarás lo andado</a:t>
            </a:r>
            <a:br>
              <a:rPr lang="es-ES_tradnl">
                <a:latin typeface="Calibri" pitchFamily="34" charset="0"/>
              </a:rPr>
            </a:br>
            <a:r>
              <a:rPr lang="es-ES_tradnl">
                <a:latin typeface="Calibri" pitchFamily="34" charset="0"/>
              </a:rPr>
              <a:t>y después descansarás. (x2)</a:t>
            </a:r>
            <a:endParaRPr lang="en-US">
              <a:latin typeface="Calibri" pitchFamily="34" charset="0"/>
            </a:endParaRPr>
          </a:p>
        </p:txBody>
      </p:sp>
      <p:sp>
        <p:nvSpPr>
          <p:cNvPr id="5146" name="Rectangle 7"/>
          <p:cNvSpPr>
            <a:spLocks noChangeArrowheads="1"/>
          </p:cNvSpPr>
          <p:nvPr/>
        </p:nvSpPr>
        <p:spPr bwMode="auto">
          <a:xfrm>
            <a:off x="214313" y="4857750"/>
            <a:ext cx="3143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Agua, tierra, fuego y aire</a:t>
            </a:r>
            <a:br>
              <a:rPr lang="es-ES_tradnl">
                <a:latin typeface="Calibri" pitchFamily="34" charset="0"/>
              </a:rPr>
            </a:br>
            <a:r>
              <a:rPr lang="es-ES_tradnl">
                <a:latin typeface="Calibri" pitchFamily="34" charset="0"/>
              </a:rPr>
              <a:t>todo lo que esperas</a:t>
            </a:r>
            <a:br>
              <a:rPr lang="es-ES_tradnl">
                <a:latin typeface="Calibri" pitchFamily="34" charset="0"/>
              </a:rPr>
            </a:br>
            <a:r>
              <a:rPr lang="es-ES_tradnl">
                <a:latin typeface="Calibri" pitchFamily="34" charset="0"/>
              </a:rPr>
              <a:t>del amor y de la vida.</a:t>
            </a:r>
            <a:br>
              <a:rPr lang="es-ES_tradnl">
                <a:latin typeface="Calibri" pitchFamily="34" charset="0"/>
              </a:rPr>
            </a:br>
            <a:r>
              <a:rPr lang="es-ES_tradnl">
                <a:latin typeface="Calibri" pitchFamily="34" charset="0"/>
              </a:rPr>
              <a:t>Te daré mi ofrenda</a:t>
            </a:r>
            <a:br>
              <a:rPr lang="es-ES_tradnl">
                <a:latin typeface="Calibri" pitchFamily="34" charset="0"/>
              </a:rPr>
            </a:br>
            <a:r>
              <a:rPr lang="es-ES_tradnl">
                <a:latin typeface="Calibri" pitchFamily="34" charset="0"/>
              </a:rPr>
              <a:t>para que vuelvas.</a:t>
            </a:r>
            <a:endParaRPr lang="en-US">
              <a:latin typeface="Calibri" pitchFamily="34" charset="0"/>
            </a:endParaRPr>
          </a:p>
        </p:txBody>
      </p:sp>
      <p:sp>
        <p:nvSpPr>
          <p:cNvPr id="5147" name="Rectangle 8"/>
          <p:cNvSpPr>
            <a:spLocks noChangeArrowheads="1"/>
          </p:cNvSpPr>
          <p:nvPr/>
        </p:nvSpPr>
        <p:spPr bwMode="auto">
          <a:xfrm>
            <a:off x="6357938" y="4857750"/>
            <a:ext cx="3143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Agua, tierra, fuego y aire</a:t>
            </a:r>
            <a:br>
              <a:rPr lang="es-ES_tradnl">
                <a:latin typeface="Calibri" pitchFamily="34" charset="0"/>
              </a:rPr>
            </a:br>
            <a:r>
              <a:rPr lang="es-ES_tradnl">
                <a:latin typeface="Calibri" pitchFamily="34" charset="0"/>
              </a:rPr>
              <a:t>todo lo que esperas</a:t>
            </a:r>
            <a:br>
              <a:rPr lang="es-ES_tradnl">
                <a:latin typeface="Calibri" pitchFamily="34" charset="0"/>
              </a:rPr>
            </a:br>
            <a:r>
              <a:rPr lang="es-ES_tradnl">
                <a:latin typeface="Calibri" pitchFamily="34" charset="0"/>
              </a:rPr>
              <a:t>del amor y de la vida.</a:t>
            </a:r>
            <a:br>
              <a:rPr lang="es-ES_tradnl">
                <a:latin typeface="Calibri" pitchFamily="34" charset="0"/>
              </a:rPr>
            </a:br>
            <a:r>
              <a:rPr lang="es-ES_tradnl">
                <a:latin typeface="Calibri" pitchFamily="34" charset="0"/>
              </a:rPr>
              <a:t>Te daré mi ofrenda</a:t>
            </a:r>
            <a:br>
              <a:rPr lang="es-ES_tradnl">
                <a:latin typeface="Calibri" pitchFamily="34" charset="0"/>
              </a:rPr>
            </a:br>
            <a:r>
              <a:rPr lang="es-ES_tradnl">
                <a:latin typeface="Calibri" pitchFamily="34" charset="0"/>
              </a:rPr>
              <a:t>para que vuelvas.</a:t>
            </a:r>
            <a:endParaRPr lang="en-US">
              <a:latin typeface="Calibri" pitchFamily="34" charset="0"/>
            </a:endParaRPr>
          </a:p>
        </p:txBody>
      </p:sp>
      <p:sp>
        <p:nvSpPr>
          <p:cNvPr id="5148" name="Rectangle 1"/>
          <p:cNvSpPr>
            <a:spLocks noChangeArrowheads="1"/>
          </p:cNvSpPr>
          <p:nvPr/>
        </p:nvSpPr>
        <p:spPr bwMode="auto">
          <a:xfrm>
            <a:off x="3286125" y="2857500"/>
            <a:ext cx="2214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s-ES_tradnl">
                <a:latin typeface="Calibri" pitchFamily="34" charset="0"/>
                <a:ea typeface="Calibri" pitchFamily="34" charset="0"/>
                <a:cs typeface="Times New Roman" pitchFamily="18" charset="0"/>
              </a:rPr>
              <a:t>para que vuelvas.</a:t>
            </a:r>
            <a:br>
              <a:rPr lang="es-ES_tradnl">
                <a:latin typeface="Calibri" pitchFamily="34" charset="0"/>
                <a:ea typeface="Calibri" pitchFamily="34" charset="0"/>
                <a:cs typeface="Times New Roman" pitchFamily="18" charset="0"/>
              </a:rPr>
            </a:br>
            <a:r>
              <a:rPr lang="es-ES_tradnl">
                <a:latin typeface="Calibri" pitchFamily="34" charset="0"/>
                <a:ea typeface="Calibri" pitchFamily="34" charset="0"/>
                <a:cs typeface="Times New Roman" pitchFamily="18" charset="0"/>
              </a:rPr>
              <a:t>para que vuelvas.</a:t>
            </a:r>
            <a:br>
              <a:rPr lang="es-ES_tradnl">
                <a:latin typeface="Calibri" pitchFamily="34" charset="0"/>
                <a:ea typeface="Calibri" pitchFamily="34" charset="0"/>
                <a:cs typeface="Times New Roman" pitchFamily="18" charset="0"/>
              </a:rPr>
            </a:br>
            <a:r>
              <a:rPr lang="es-ES_tradnl">
                <a:latin typeface="Calibri" pitchFamily="34" charset="0"/>
                <a:ea typeface="Calibri" pitchFamily="34" charset="0"/>
                <a:cs typeface="Times New Roman" pitchFamily="18" charset="0"/>
              </a:rPr>
              <a:t>para que vuelvas.</a:t>
            </a:r>
            <a:br>
              <a:rPr lang="es-ES_tradnl">
                <a:latin typeface="Calibri" pitchFamily="34" charset="0"/>
                <a:ea typeface="Calibri" pitchFamily="34" charset="0"/>
                <a:cs typeface="Times New Roman" pitchFamily="18" charset="0"/>
              </a:rPr>
            </a:br>
            <a:r>
              <a:rPr lang="es-ES_tradnl">
                <a:latin typeface="Calibri" pitchFamily="34" charset="0"/>
                <a:ea typeface="Calibri" pitchFamily="34" charset="0"/>
                <a:cs typeface="Times New Roman" pitchFamily="18" charset="0"/>
              </a:rPr>
              <a:t>para que vuelvas.</a:t>
            </a:r>
            <a:endParaRPr lang="es-ES_tradnl" sz="2000">
              <a:latin typeface="Calibri" pitchFamily="34" charset="0"/>
              <a:ea typeface="Calibri" pitchFamily="34" charset="0"/>
              <a:cs typeface="Times New Roman" pitchFamily="18" charset="0"/>
            </a:endParaRPr>
          </a:p>
        </p:txBody>
      </p:sp>
      <p:pic>
        <p:nvPicPr>
          <p:cNvPr id="2" name="Pedro Guerra - Ofrenda (Videoclip).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81794" y="929481"/>
            <a:ext cx="609600" cy="609600"/>
          </a:xfrm>
          <a:prstGeom prst="rect">
            <a:avLst/>
          </a:prstGeom>
        </p:spPr>
      </p:pic>
    </p:spTree>
    <p:extLst>
      <p:ext uri="{BB962C8B-B14F-4D97-AF65-F5344CB8AC3E}">
        <p14:creationId xmlns:p14="http://schemas.microsoft.com/office/powerpoint/2010/main" val="3941790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6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5632311"/>
          </a:xfrm>
          <a:prstGeom prst="rect">
            <a:avLst/>
          </a:prstGeom>
          <a:noFill/>
        </p:spPr>
        <p:txBody>
          <a:bodyPr wrap="square" rtlCol="0">
            <a:spAutoFit/>
          </a:bodyPr>
          <a:lstStyle/>
          <a:p>
            <a:r>
              <a:rPr lang="en-GB" sz="2400" dirty="0" smtClean="0"/>
              <a:t>The family is (and always has been) the main pillar of society. The family is the place where humans are born, learn and develop.  Parents help the child to:</a:t>
            </a:r>
          </a:p>
          <a:p>
            <a:pPr marL="342900" indent="-342900">
              <a:buFont typeface="Arial" pitchFamily="34" charset="0"/>
              <a:buChar char="•"/>
            </a:pPr>
            <a:r>
              <a:rPr lang="en-GB" sz="2400" dirty="0" smtClean="0"/>
              <a:t>learn essential human values (cultural, ethical, social, spiritual and religious)</a:t>
            </a:r>
          </a:p>
          <a:p>
            <a:pPr marL="342900" indent="-342900">
              <a:buFont typeface="Arial" pitchFamily="34" charset="0"/>
              <a:buChar char="•"/>
            </a:pPr>
            <a:r>
              <a:rPr lang="en-GB" sz="2400" dirty="0" smtClean="0"/>
              <a:t>develop his/her personality</a:t>
            </a:r>
          </a:p>
          <a:p>
            <a:pPr marL="342900" indent="-342900">
              <a:buFont typeface="Arial" pitchFamily="34" charset="0"/>
              <a:buChar char="•"/>
            </a:pPr>
            <a:r>
              <a:rPr lang="en-GB" sz="2400" dirty="0" smtClean="0"/>
              <a:t>relate to other people</a:t>
            </a:r>
          </a:p>
          <a:p>
            <a:pPr marL="342900" indent="-342900">
              <a:buFont typeface="Arial" pitchFamily="34" charset="0"/>
              <a:buChar char="•"/>
            </a:pPr>
            <a:r>
              <a:rPr lang="en-GB" sz="2400" dirty="0" smtClean="0"/>
              <a:t>face new situations</a:t>
            </a:r>
          </a:p>
          <a:p>
            <a:r>
              <a:rPr lang="en-GB" sz="2400" dirty="0" smtClean="0"/>
              <a:t>The family is not only a legal, social and economic unit; it is a community of love and solidarity, a stable framework which exists to create the citizens of the future.  </a:t>
            </a:r>
          </a:p>
          <a:p>
            <a:r>
              <a:rPr lang="en-GB" sz="2400" dirty="0" smtClean="0"/>
              <a:t>The family can represent the only secure, permanent </a:t>
            </a:r>
            <a:r>
              <a:rPr lang="en-GB" sz="2400" dirty="0" smtClean="0"/>
              <a:t>environment for </a:t>
            </a:r>
            <a:r>
              <a:rPr lang="en-GB" sz="2400" dirty="0" smtClean="0"/>
              <a:t>the child.  Friends vary and in school teachers change too but parents remain and for this reason they are role models throughout a child’s life.</a:t>
            </a: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311564057"/>
              </p:ext>
            </p:extLst>
          </p:nvPr>
        </p:nvGraphicFramePr>
        <p:xfrm>
          <a:off x="323528" y="5824027"/>
          <a:ext cx="8568951" cy="741680"/>
        </p:xfrm>
        <a:graphic>
          <a:graphicData uri="http://schemas.openxmlformats.org/drawingml/2006/table">
            <a:tbl>
              <a:tblPr firstRow="1" bandRow="1">
                <a:tableStyleId>{5940675A-B579-460E-94D1-54222C63F5DA}</a:tableStyleId>
              </a:tblPr>
              <a:tblGrid>
                <a:gridCol w="2856317"/>
                <a:gridCol w="2856317"/>
                <a:gridCol w="2856317"/>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err="1" smtClean="0"/>
                        <a:t>afrontar</a:t>
                      </a:r>
                      <a:endParaRPr lang="en-GB"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un </a:t>
                      </a:r>
                      <a:r>
                        <a:rPr lang="en-GB" dirty="0" err="1" smtClean="0"/>
                        <a:t>marco</a:t>
                      </a:r>
                      <a:r>
                        <a:rPr lang="en-GB" dirty="0" smtClean="0"/>
                        <a:t> </a:t>
                      </a:r>
                    </a:p>
                  </a:txBody>
                  <a:tcPr anchor="ctr"/>
                </a:tc>
                <a:tc>
                  <a:txBody>
                    <a:bodyPr/>
                    <a:lstStyle/>
                    <a:p>
                      <a:pPr algn="ctr"/>
                      <a:r>
                        <a:rPr lang="en-GB" dirty="0" smtClean="0"/>
                        <a:t>el </a:t>
                      </a:r>
                      <a:r>
                        <a:rPr lang="en-GB" dirty="0" err="1" smtClean="0"/>
                        <a:t>escenario</a:t>
                      </a:r>
                      <a:r>
                        <a:rPr lang="en-GB" dirty="0" smtClean="0"/>
                        <a:t> </a:t>
                      </a:r>
                      <a:endParaRPr lang="en-GB"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err="1" smtClean="0"/>
                        <a:t>relacionarse</a:t>
                      </a:r>
                      <a:r>
                        <a:rPr lang="en-GB" dirty="0" smtClean="0"/>
                        <a:t> con</a:t>
                      </a:r>
                    </a:p>
                  </a:txBody>
                  <a:tcPr anchor="ctr"/>
                </a:tc>
                <a:tc>
                  <a:txBody>
                    <a:bodyPr/>
                    <a:lstStyle/>
                    <a:p>
                      <a:pPr algn="ctr"/>
                      <a:r>
                        <a:rPr lang="en-GB" dirty="0" smtClean="0"/>
                        <a:t>los </a:t>
                      </a:r>
                      <a:r>
                        <a:rPr lang="en-GB" dirty="0" err="1" smtClean="0"/>
                        <a:t>futuros</a:t>
                      </a:r>
                      <a:r>
                        <a:rPr lang="en-GB" dirty="0" smtClean="0"/>
                        <a:t> </a:t>
                      </a:r>
                      <a:r>
                        <a:rPr lang="en-GB" dirty="0" err="1" smtClean="0"/>
                        <a:t>ciudadanos</a:t>
                      </a:r>
                      <a:endParaRPr lang="en-GB" dirty="0"/>
                    </a:p>
                  </a:txBody>
                  <a:tcPr anchor="ctr"/>
                </a:tc>
                <a:tc>
                  <a:txBody>
                    <a:bodyPr/>
                    <a:lstStyle/>
                    <a:p>
                      <a:pPr algn="ctr"/>
                      <a:r>
                        <a:rPr lang="en-GB" dirty="0" err="1" smtClean="0"/>
                        <a:t>las</a:t>
                      </a:r>
                      <a:r>
                        <a:rPr lang="en-GB" dirty="0" smtClean="0"/>
                        <a:t> </a:t>
                      </a:r>
                      <a:r>
                        <a:rPr lang="en-GB" dirty="0" err="1" smtClean="0"/>
                        <a:t>figuras</a:t>
                      </a:r>
                      <a:r>
                        <a:rPr lang="en-GB" dirty="0" smtClean="0"/>
                        <a:t> de </a:t>
                      </a:r>
                      <a:r>
                        <a:rPr lang="en-GB" dirty="0" err="1" smtClean="0"/>
                        <a:t>referencia</a:t>
                      </a:r>
                      <a:endParaRPr lang="en-GB" dirty="0"/>
                    </a:p>
                  </a:txBody>
                  <a:tcPr anchor="ctr"/>
                </a:tc>
              </a:tr>
            </a:tbl>
          </a:graphicData>
        </a:graphic>
      </p:graphicFrame>
    </p:spTree>
    <p:extLst>
      <p:ext uri="{BB962C8B-B14F-4D97-AF65-F5344CB8AC3E}">
        <p14:creationId xmlns:p14="http://schemas.microsoft.com/office/powerpoint/2010/main" val="323421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32993"/>
            <a:ext cx="8568952" cy="5632311"/>
          </a:xfrm>
          <a:prstGeom prst="rect">
            <a:avLst/>
          </a:prstGeom>
          <a:noFill/>
        </p:spPr>
        <p:txBody>
          <a:bodyPr wrap="square" rtlCol="0">
            <a:spAutoFit/>
          </a:bodyPr>
          <a:lstStyle/>
          <a:p>
            <a:r>
              <a:rPr lang="en-GB" sz="2400" dirty="0" smtClean="0"/>
              <a:t>La </a:t>
            </a:r>
            <a:r>
              <a:rPr lang="en-GB" sz="2400" dirty="0" err="1" smtClean="0"/>
              <a:t>familia</a:t>
            </a:r>
            <a:r>
              <a:rPr lang="en-GB" sz="2400" dirty="0" smtClean="0"/>
              <a:t> </a:t>
            </a:r>
            <a:r>
              <a:rPr lang="en-GB" sz="2400" dirty="0" err="1" smtClean="0"/>
              <a:t>es</a:t>
            </a:r>
            <a:r>
              <a:rPr lang="en-GB" sz="2400" dirty="0" smtClean="0"/>
              <a:t> (y </a:t>
            </a:r>
            <a:r>
              <a:rPr lang="en-GB" sz="2400" dirty="0" err="1" smtClean="0"/>
              <a:t>siempre</a:t>
            </a:r>
            <a:r>
              <a:rPr lang="en-GB" sz="2400" dirty="0" smtClean="0"/>
              <a:t> ha side) el pillar principal de la </a:t>
            </a:r>
            <a:r>
              <a:rPr lang="en-GB" sz="2400" dirty="0" err="1" smtClean="0"/>
              <a:t>sociedad</a:t>
            </a:r>
            <a:r>
              <a:rPr lang="en-GB" sz="2400" dirty="0" smtClean="0"/>
              <a:t>.  La </a:t>
            </a:r>
            <a:r>
              <a:rPr lang="en-GB" sz="2400" dirty="0" err="1" smtClean="0"/>
              <a:t>familia</a:t>
            </a:r>
            <a:r>
              <a:rPr lang="en-GB" sz="2400" dirty="0" smtClean="0"/>
              <a:t> </a:t>
            </a:r>
            <a:r>
              <a:rPr lang="en-GB" sz="2400" dirty="0" err="1" smtClean="0"/>
              <a:t>es</a:t>
            </a:r>
            <a:r>
              <a:rPr lang="en-GB" sz="2400" dirty="0" smtClean="0"/>
              <a:t> el </a:t>
            </a:r>
            <a:r>
              <a:rPr lang="en-GB" sz="2400" dirty="0" err="1" smtClean="0"/>
              <a:t>ambiente</a:t>
            </a:r>
            <a:r>
              <a:rPr lang="en-GB" sz="2400" dirty="0" smtClean="0"/>
              <a:t> </a:t>
            </a:r>
            <a:r>
              <a:rPr lang="en-GB" sz="2400" dirty="0" err="1" smtClean="0"/>
              <a:t>donde</a:t>
            </a:r>
            <a:r>
              <a:rPr lang="en-GB" sz="2400" dirty="0" smtClean="0"/>
              <a:t> los </a:t>
            </a:r>
            <a:r>
              <a:rPr lang="en-GB" sz="2400" dirty="0" err="1" smtClean="0"/>
              <a:t>humanos</a:t>
            </a:r>
            <a:r>
              <a:rPr lang="en-GB" sz="2400" dirty="0" smtClean="0"/>
              <a:t> </a:t>
            </a:r>
            <a:r>
              <a:rPr lang="en-GB" sz="2400" dirty="0" err="1" smtClean="0"/>
              <a:t>nacen</a:t>
            </a:r>
            <a:r>
              <a:rPr lang="en-GB" sz="2400" dirty="0" smtClean="0"/>
              <a:t>, </a:t>
            </a:r>
            <a:r>
              <a:rPr lang="en-GB" sz="2400" dirty="0" err="1" smtClean="0"/>
              <a:t>aprenden</a:t>
            </a:r>
            <a:r>
              <a:rPr lang="en-GB" sz="2400" dirty="0" smtClean="0"/>
              <a:t> y </a:t>
            </a:r>
            <a:r>
              <a:rPr lang="en-GB" sz="2400" dirty="0" err="1" smtClean="0"/>
              <a:t>desarollan</a:t>
            </a:r>
            <a:r>
              <a:rPr lang="en-GB" sz="2400" dirty="0" smtClean="0"/>
              <a:t>.  Los padres </a:t>
            </a:r>
            <a:r>
              <a:rPr lang="en-GB" sz="2400" dirty="0" err="1" smtClean="0"/>
              <a:t>ayudan</a:t>
            </a:r>
            <a:r>
              <a:rPr lang="en-GB" sz="2400" dirty="0" smtClean="0"/>
              <a:t> al </a:t>
            </a:r>
            <a:r>
              <a:rPr lang="en-GB" sz="2400" dirty="0" err="1" smtClean="0"/>
              <a:t>niño</a:t>
            </a:r>
            <a:r>
              <a:rPr lang="en-GB" sz="2400" dirty="0" smtClean="0"/>
              <a:t> a:</a:t>
            </a:r>
            <a:endParaRPr lang="en-GB" sz="2400" dirty="0" smtClean="0"/>
          </a:p>
          <a:p>
            <a:pPr marL="342900" indent="-342900">
              <a:buFont typeface="Arial" pitchFamily="34" charset="0"/>
              <a:buChar char="•"/>
            </a:pPr>
            <a:r>
              <a:rPr lang="en-GB" sz="2400" dirty="0" err="1"/>
              <a:t>a</a:t>
            </a:r>
            <a:r>
              <a:rPr lang="en-GB" sz="2400" dirty="0" err="1" smtClean="0"/>
              <a:t>prender</a:t>
            </a:r>
            <a:r>
              <a:rPr lang="en-GB" sz="2400" dirty="0" smtClean="0"/>
              <a:t> los </a:t>
            </a:r>
            <a:r>
              <a:rPr lang="en-GB" sz="2400" dirty="0" err="1" smtClean="0"/>
              <a:t>valores</a:t>
            </a:r>
            <a:r>
              <a:rPr lang="en-GB" sz="2400" dirty="0" smtClean="0"/>
              <a:t> </a:t>
            </a:r>
            <a:r>
              <a:rPr lang="en-GB" sz="2400" dirty="0" err="1" smtClean="0"/>
              <a:t>esenciales</a:t>
            </a:r>
            <a:r>
              <a:rPr lang="en-GB" sz="2400" dirty="0" smtClean="0"/>
              <a:t> (</a:t>
            </a:r>
            <a:r>
              <a:rPr lang="en-GB" sz="2400" dirty="0" err="1" smtClean="0"/>
              <a:t>culturales</a:t>
            </a:r>
            <a:r>
              <a:rPr lang="en-GB" sz="2400" dirty="0" smtClean="0"/>
              <a:t>, </a:t>
            </a:r>
            <a:r>
              <a:rPr lang="en-GB" sz="2400" dirty="0" err="1" smtClean="0"/>
              <a:t>éticos</a:t>
            </a:r>
            <a:r>
              <a:rPr lang="en-GB" sz="2400" dirty="0" smtClean="0"/>
              <a:t>, </a:t>
            </a:r>
            <a:r>
              <a:rPr lang="en-GB" sz="2400" dirty="0" err="1" smtClean="0"/>
              <a:t>sociales</a:t>
            </a:r>
            <a:r>
              <a:rPr lang="en-GB" sz="2400" dirty="0" smtClean="0"/>
              <a:t>, </a:t>
            </a:r>
            <a:r>
              <a:rPr lang="en-GB" sz="2400" dirty="0" err="1" smtClean="0"/>
              <a:t>espirituales</a:t>
            </a:r>
            <a:r>
              <a:rPr lang="en-GB" sz="2400" dirty="0" smtClean="0"/>
              <a:t> y </a:t>
            </a:r>
            <a:r>
              <a:rPr lang="en-GB" sz="2400" dirty="0" err="1" smtClean="0"/>
              <a:t>religiosos</a:t>
            </a:r>
            <a:r>
              <a:rPr lang="en-GB" sz="2400" dirty="0" smtClean="0"/>
              <a:t>)</a:t>
            </a:r>
            <a:endParaRPr lang="en-GB" sz="2400" dirty="0" smtClean="0"/>
          </a:p>
          <a:p>
            <a:pPr marL="342900" indent="-342900">
              <a:buFont typeface="Arial" pitchFamily="34" charset="0"/>
              <a:buChar char="•"/>
            </a:pPr>
            <a:r>
              <a:rPr lang="en-GB" sz="2400" dirty="0" err="1"/>
              <a:t>d</a:t>
            </a:r>
            <a:r>
              <a:rPr lang="en-GB" sz="2400" dirty="0" err="1" smtClean="0"/>
              <a:t>esarollar</a:t>
            </a:r>
            <a:r>
              <a:rPr lang="en-GB" sz="2400" dirty="0" smtClean="0"/>
              <a:t> </a:t>
            </a:r>
            <a:r>
              <a:rPr lang="en-GB" sz="2400" dirty="0" err="1" smtClean="0"/>
              <a:t>su</a:t>
            </a:r>
            <a:r>
              <a:rPr lang="en-GB" sz="2400" dirty="0" smtClean="0"/>
              <a:t> </a:t>
            </a:r>
            <a:r>
              <a:rPr lang="en-GB" sz="2400" dirty="0" err="1" smtClean="0"/>
              <a:t>personalidad</a:t>
            </a:r>
            <a:endParaRPr lang="en-GB" sz="2400" dirty="0" smtClean="0"/>
          </a:p>
          <a:p>
            <a:pPr marL="342900" indent="-342900">
              <a:buFont typeface="Arial" pitchFamily="34" charset="0"/>
              <a:buChar char="•"/>
            </a:pPr>
            <a:r>
              <a:rPr lang="en-GB" sz="2400" dirty="0" err="1"/>
              <a:t>r</a:t>
            </a:r>
            <a:r>
              <a:rPr lang="en-GB" sz="2400" dirty="0" err="1" smtClean="0"/>
              <a:t>elacionarse</a:t>
            </a:r>
            <a:r>
              <a:rPr lang="en-GB" sz="2400" dirty="0" smtClean="0"/>
              <a:t> </a:t>
            </a:r>
            <a:r>
              <a:rPr lang="en-GB" sz="2400" dirty="0" err="1" smtClean="0"/>
              <a:t>bien</a:t>
            </a:r>
            <a:r>
              <a:rPr lang="en-GB" sz="2400" dirty="0" smtClean="0"/>
              <a:t> con </a:t>
            </a:r>
            <a:r>
              <a:rPr lang="en-GB" sz="2400" dirty="0" err="1" smtClean="0"/>
              <a:t>otros</a:t>
            </a:r>
            <a:endParaRPr lang="en-GB" sz="2400" dirty="0" smtClean="0"/>
          </a:p>
          <a:p>
            <a:pPr marL="342900" indent="-342900">
              <a:buFont typeface="Arial" pitchFamily="34" charset="0"/>
              <a:buChar char="•"/>
            </a:pPr>
            <a:r>
              <a:rPr lang="en-GB" sz="2400" dirty="0" err="1"/>
              <a:t>a</a:t>
            </a:r>
            <a:r>
              <a:rPr lang="en-GB" sz="2400" dirty="0" err="1" smtClean="0"/>
              <a:t>frontar</a:t>
            </a:r>
            <a:r>
              <a:rPr lang="en-GB" sz="2400" dirty="0" smtClean="0"/>
              <a:t> </a:t>
            </a:r>
            <a:r>
              <a:rPr lang="en-GB" sz="2400" dirty="0" err="1" smtClean="0"/>
              <a:t>situaciones</a:t>
            </a:r>
            <a:r>
              <a:rPr lang="en-GB" sz="2400" dirty="0" smtClean="0"/>
              <a:t> </a:t>
            </a:r>
            <a:r>
              <a:rPr lang="en-GB" sz="2400" dirty="0" err="1" smtClean="0"/>
              <a:t>nuevas</a:t>
            </a:r>
            <a:endParaRPr lang="en-GB" sz="2400" dirty="0" smtClean="0"/>
          </a:p>
          <a:p>
            <a:r>
              <a:rPr lang="en-GB" sz="2400" dirty="0" smtClean="0"/>
              <a:t>La </a:t>
            </a:r>
            <a:r>
              <a:rPr lang="en-GB" sz="2400" dirty="0" err="1" smtClean="0"/>
              <a:t>familia</a:t>
            </a:r>
            <a:r>
              <a:rPr lang="en-GB" sz="2400" dirty="0" smtClean="0"/>
              <a:t> no </a:t>
            </a:r>
            <a:r>
              <a:rPr lang="en-GB" sz="2400" dirty="0" err="1" smtClean="0"/>
              <a:t>representa</a:t>
            </a:r>
            <a:r>
              <a:rPr lang="en-GB" sz="2400" dirty="0" smtClean="0"/>
              <a:t> solo </a:t>
            </a:r>
            <a:r>
              <a:rPr lang="en-GB" sz="2400" dirty="0" err="1" smtClean="0"/>
              <a:t>una</a:t>
            </a:r>
            <a:r>
              <a:rPr lang="en-GB" sz="2400" dirty="0" smtClean="0"/>
              <a:t> </a:t>
            </a:r>
            <a:r>
              <a:rPr lang="en-GB" sz="2400" dirty="0" err="1" smtClean="0"/>
              <a:t>unidad</a:t>
            </a:r>
            <a:r>
              <a:rPr lang="en-GB" sz="2400" dirty="0" smtClean="0"/>
              <a:t> legal, social y </a:t>
            </a:r>
            <a:r>
              <a:rPr lang="en-GB" sz="2400" dirty="0" err="1" smtClean="0"/>
              <a:t>económica</a:t>
            </a:r>
            <a:r>
              <a:rPr lang="en-GB" sz="2400" dirty="0" smtClean="0"/>
              <a:t>; </a:t>
            </a:r>
            <a:r>
              <a:rPr lang="en-GB" sz="2400" dirty="0" err="1" smtClean="0"/>
              <a:t>es</a:t>
            </a:r>
            <a:r>
              <a:rPr lang="en-GB" sz="2400" dirty="0" smtClean="0"/>
              <a:t> </a:t>
            </a:r>
            <a:r>
              <a:rPr lang="en-GB" sz="2400" dirty="0" err="1" smtClean="0"/>
              <a:t>una</a:t>
            </a:r>
            <a:r>
              <a:rPr lang="en-GB" sz="2400" dirty="0" smtClean="0"/>
              <a:t> </a:t>
            </a:r>
            <a:r>
              <a:rPr lang="en-GB" sz="2400" dirty="0" err="1" smtClean="0"/>
              <a:t>comunidad</a:t>
            </a:r>
            <a:r>
              <a:rPr lang="en-GB" sz="2400" dirty="0" smtClean="0"/>
              <a:t> de </a:t>
            </a:r>
            <a:r>
              <a:rPr lang="en-GB" sz="2400" dirty="0" err="1" smtClean="0"/>
              <a:t>amor</a:t>
            </a:r>
            <a:r>
              <a:rPr lang="en-GB" sz="2400" dirty="0" smtClean="0"/>
              <a:t> y </a:t>
            </a:r>
            <a:r>
              <a:rPr lang="en-GB" sz="2400" dirty="0" err="1" smtClean="0"/>
              <a:t>solidaridad</a:t>
            </a:r>
            <a:r>
              <a:rPr lang="en-GB" sz="2400" dirty="0" smtClean="0"/>
              <a:t>, un </a:t>
            </a:r>
            <a:r>
              <a:rPr lang="en-GB" sz="2400" dirty="0" err="1" smtClean="0"/>
              <a:t>marco</a:t>
            </a:r>
            <a:r>
              <a:rPr lang="en-GB" sz="2400" dirty="0" smtClean="0"/>
              <a:t> </a:t>
            </a:r>
            <a:r>
              <a:rPr lang="en-GB" sz="2400" dirty="0" err="1" smtClean="0"/>
              <a:t>constante</a:t>
            </a:r>
            <a:r>
              <a:rPr lang="en-GB" sz="2400" dirty="0" smtClean="0"/>
              <a:t> </a:t>
            </a:r>
            <a:r>
              <a:rPr lang="en-GB" sz="2400" dirty="0" err="1" smtClean="0"/>
              <a:t>que</a:t>
            </a:r>
            <a:r>
              <a:rPr lang="en-GB" sz="2400" dirty="0" smtClean="0"/>
              <a:t> </a:t>
            </a:r>
            <a:r>
              <a:rPr lang="en-GB" sz="2400" dirty="0" err="1" smtClean="0"/>
              <a:t>existe</a:t>
            </a:r>
            <a:r>
              <a:rPr lang="en-GB" sz="2400" dirty="0" smtClean="0"/>
              <a:t> </a:t>
            </a:r>
            <a:r>
              <a:rPr lang="en-GB" sz="2400" dirty="0" err="1" smtClean="0"/>
              <a:t>para</a:t>
            </a:r>
            <a:r>
              <a:rPr lang="en-GB" sz="2400" dirty="0" smtClean="0"/>
              <a:t> </a:t>
            </a:r>
            <a:r>
              <a:rPr lang="en-GB" sz="2400" dirty="0" err="1" smtClean="0"/>
              <a:t>crear</a:t>
            </a:r>
            <a:r>
              <a:rPr lang="en-GB" sz="2400" dirty="0" smtClean="0"/>
              <a:t> a los </a:t>
            </a:r>
            <a:r>
              <a:rPr lang="en-GB" sz="2400" dirty="0" err="1" smtClean="0"/>
              <a:t>futuros</a:t>
            </a:r>
            <a:r>
              <a:rPr lang="en-GB" sz="2400" dirty="0" smtClean="0"/>
              <a:t> </a:t>
            </a:r>
            <a:r>
              <a:rPr lang="en-GB" sz="2400" dirty="0" err="1" smtClean="0"/>
              <a:t>ciudadanos</a:t>
            </a:r>
            <a:r>
              <a:rPr lang="en-GB" sz="2400" dirty="0" smtClean="0"/>
              <a:t>.  </a:t>
            </a:r>
            <a:endParaRPr lang="en-GB" sz="2400" dirty="0" smtClean="0"/>
          </a:p>
          <a:p>
            <a:r>
              <a:rPr lang="en-GB" sz="2400" dirty="0" smtClean="0"/>
              <a:t>La </a:t>
            </a:r>
            <a:r>
              <a:rPr lang="en-GB" sz="2400" dirty="0" err="1" smtClean="0"/>
              <a:t>familia</a:t>
            </a:r>
            <a:r>
              <a:rPr lang="en-GB" sz="2400" dirty="0" smtClean="0"/>
              <a:t> </a:t>
            </a:r>
            <a:r>
              <a:rPr lang="en-GB" sz="2400" dirty="0" err="1" smtClean="0"/>
              <a:t>puede</a:t>
            </a:r>
            <a:r>
              <a:rPr lang="en-GB" sz="2400" dirty="0" smtClean="0"/>
              <a:t> </a:t>
            </a:r>
            <a:r>
              <a:rPr lang="en-GB" sz="2400" dirty="0" err="1" smtClean="0"/>
              <a:t>representar</a:t>
            </a:r>
            <a:r>
              <a:rPr lang="en-GB" sz="2400" dirty="0" smtClean="0"/>
              <a:t> </a:t>
            </a:r>
            <a:r>
              <a:rPr lang="en-GB" sz="2400" dirty="0" smtClean="0"/>
              <a:t>el </a:t>
            </a:r>
            <a:r>
              <a:rPr lang="en-GB" sz="2400" dirty="0" err="1" smtClean="0"/>
              <a:t>único</a:t>
            </a:r>
            <a:r>
              <a:rPr lang="en-GB" sz="2400" dirty="0" smtClean="0"/>
              <a:t> </a:t>
            </a:r>
            <a:r>
              <a:rPr lang="en-GB" sz="2400" dirty="0" err="1" smtClean="0"/>
              <a:t>escenario</a:t>
            </a:r>
            <a:r>
              <a:rPr lang="en-GB" sz="2400" dirty="0" smtClean="0"/>
              <a:t> </a:t>
            </a:r>
            <a:r>
              <a:rPr lang="en-GB" sz="2400" dirty="0" err="1" smtClean="0"/>
              <a:t>seguro</a:t>
            </a:r>
            <a:r>
              <a:rPr lang="en-GB" sz="2400" dirty="0" smtClean="0"/>
              <a:t> y </a:t>
            </a:r>
            <a:r>
              <a:rPr lang="en-GB" sz="2400" dirty="0" err="1" smtClean="0"/>
              <a:t>permanente</a:t>
            </a:r>
            <a:r>
              <a:rPr lang="en-GB" sz="2400" dirty="0" smtClean="0"/>
              <a:t> </a:t>
            </a:r>
            <a:r>
              <a:rPr lang="en-GB" sz="2400" dirty="0" err="1" smtClean="0"/>
              <a:t>para</a:t>
            </a:r>
            <a:r>
              <a:rPr lang="en-GB" sz="2400" dirty="0" smtClean="0"/>
              <a:t> el </a:t>
            </a:r>
            <a:r>
              <a:rPr lang="en-GB" sz="2400" dirty="0" err="1" smtClean="0"/>
              <a:t>niño</a:t>
            </a:r>
            <a:r>
              <a:rPr lang="en-GB" sz="2400" dirty="0" smtClean="0"/>
              <a:t>.  Los amigos </a:t>
            </a:r>
            <a:r>
              <a:rPr lang="en-GB" sz="2400" dirty="0" err="1" smtClean="0"/>
              <a:t>varian</a:t>
            </a:r>
            <a:r>
              <a:rPr lang="en-GB" sz="2400" dirty="0" smtClean="0"/>
              <a:t> y en el </a:t>
            </a:r>
            <a:r>
              <a:rPr lang="en-GB" sz="2400" dirty="0" err="1" smtClean="0"/>
              <a:t>cole</a:t>
            </a:r>
            <a:r>
              <a:rPr lang="en-GB" sz="2400" dirty="0" smtClean="0"/>
              <a:t> los </a:t>
            </a:r>
            <a:r>
              <a:rPr lang="en-GB" sz="2400" dirty="0" err="1" smtClean="0"/>
              <a:t>profes</a:t>
            </a:r>
            <a:r>
              <a:rPr lang="en-GB" sz="2400" dirty="0" smtClean="0"/>
              <a:t> </a:t>
            </a:r>
            <a:r>
              <a:rPr lang="en-GB" sz="2400" dirty="0" err="1" smtClean="0"/>
              <a:t>también</a:t>
            </a:r>
            <a:r>
              <a:rPr lang="en-GB" sz="2400" dirty="0" smtClean="0"/>
              <a:t> se </a:t>
            </a:r>
            <a:r>
              <a:rPr lang="en-GB" sz="2400" dirty="0" err="1" smtClean="0"/>
              <a:t>cambian</a:t>
            </a:r>
            <a:r>
              <a:rPr lang="en-GB" sz="2400" dirty="0" smtClean="0"/>
              <a:t>, </a:t>
            </a:r>
            <a:r>
              <a:rPr lang="en-GB" sz="2400" dirty="0" err="1" smtClean="0"/>
              <a:t>pero</a:t>
            </a:r>
            <a:r>
              <a:rPr lang="en-GB" sz="2400" dirty="0" smtClean="0"/>
              <a:t> los padres </a:t>
            </a:r>
            <a:r>
              <a:rPr lang="en-GB" sz="2400" dirty="0" err="1" smtClean="0"/>
              <a:t>permanecen</a:t>
            </a:r>
            <a:r>
              <a:rPr lang="en-GB" sz="2400" dirty="0" smtClean="0"/>
              <a:t> y </a:t>
            </a:r>
            <a:r>
              <a:rPr lang="en-GB" sz="2400" dirty="0" err="1" smtClean="0"/>
              <a:t>por</a:t>
            </a:r>
            <a:r>
              <a:rPr lang="en-GB" sz="2400" dirty="0" smtClean="0"/>
              <a:t> </a:t>
            </a:r>
            <a:r>
              <a:rPr lang="en-GB" sz="2400" dirty="0" err="1" smtClean="0"/>
              <a:t>esta</a:t>
            </a:r>
            <a:r>
              <a:rPr lang="en-GB" sz="2400" dirty="0" smtClean="0"/>
              <a:t> </a:t>
            </a:r>
            <a:r>
              <a:rPr lang="en-GB" sz="2400" dirty="0" err="1" smtClean="0"/>
              <a:t>razón</a:t>
            </a:r>
            <a:r>
              <a:rPr lang="en-GB" sz="2400" dirty="0" smtClean="0"/>
              <a:t> son </a:t>
            </a:r>
            <a:r>
              <a:rPr lang="en-GB" sz="2400" dirty="0" err="1" smtClean="0"/>
              <a:t>figuras</a:t>
            </a:r>
            <a:r>
              <a:rPr lang="en-GB" sz="2400" dirty="0" smtClean="0"/>
              <a:t> de </a:t>
            </a:r>
            <a:r>
              <a:rPr lang="en-GB" sz="2400" dirty="0" err="1" smtClean="0"/>
              <a:t>referencia</a:t>
            </a:r>
            <a:r>
              <a:rPr lang="en-GB" sz="2400" dirty="0" smtClean="0"/>
              <a:t> a lo largo de la </a:t>
            </a:r>
            <a:r>
              <a:rPr lang="en-GB" sz="2400" dirty="0" err="1" smtClean="0"/>
              <a:t>vida</a:t>
            </a:r>
            <a:r>
              <a:rPr lang="en-GB" sz="2400" dirty="0" smtClean="0"/>
              <a:t> de un </a:t>
            </a:r>
            <a:r>
              <a:rPr lang="en-GB" sz="2400" dirty="0" err="1" smtClean="0"/>
              <a:t>niño</a:t>
            </a:r>
            <a:r>
              <a:rPr lang="en-GB" sz="2400" dirty="0" smtClean="0"/>
              <a:t>.</a:t>
            </a:r>
            <a:endParaRPr lang="en-GB" sz="2400" dirty="0"/>
          </a:p>
        </p:txBody>
      </p:sp>
    </p:spTree>
    <p:extLst>
      <p:ext uri="{BB962C8B-B14F-4D97-AF65-F5344CB8AC3E}">
        <p14:creationId xmlns:p14="http://schemas.microsoft.com/office/powerpoint/2010/main" val="3456572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523220"/>
          </a:xfrm>
          <a:prstGeom prst="rect">
            <a:avLst/>
          </a:prstGeom>
          <a:solidFill>
            <a:schemeClr val="tx1"/>
          </a:solidFill>
        </p:spPr>
        <p:txBody>
          <a:bodyPr wrap="square" rtlCol="0">
            <a:spAutoFit/>
          </a:bodyPr>
          <a:lstStyle/>
          <a:p>
            <a:r>
              <a:rPr lang="en-GB" sz="2800" b="1" dirty="0" err="1" smtClean="0">
                <a:solidFill>
                  <a:schemeClr val="bg1"/>
                </a:solidFill>
              </a:rPr>
              <a:t>Deberes</a:t>
            </a:r>
            <a:endParaRPr lang="en-GB" sz="2800" b="1" dirty="0">
              <a:solidFill>
                <a:schemeClr val="bg1"/>
              </a:solidFill>
            </a:endParaRPr>
          </a:p>
        </p:txBody>
      </p:sp>
      <p:sp>
        <p:nvSpPr>
          <p:cNvPr id="3" name="TextBox 2"/>
          <p:cNvSpPr txBox="1"/>
          <p:nvPr/>
        </p:nvSpPr>
        <p:spPr>
          <a:xfrm>
            <a:off x="323528" y="980728"/>
            <a:ext cx="8496944" cy="4893647"/>
          </a:xfrm>
          <a:prstGeom prst="rect">
            <a:avLst/>
          </a:prstGeom>
          <a:noFill/>
        </p:spPr>
        <p:txBody>
          <a:bodyPr wrap="square" rtlCol="0">
            <a:spAutoFit/>
          </a:bodyPr>
          <a:lstStyle/>
          <a:p>
            <a:r>
              <a:rPr lang="en-GB" sz="2400" dirty="0" smtClean="0"/>
              <a:t>Edexcel  Spanish for A Level</a:t>
            </a:r>
            <a:br>
              <a:rPr lang="en-GB" sz="2400" dirty="0" smtClean="0"/>
            </a:br>
            <a:r>
              <a:rPr lang="en-GB" sz="2400" dirty="0" smtClean="0"/>
              <a:t>1.  p.5 </a:t>
            </a:r>
            <a:r>
              <a:rPr lang="en-GB" sz="2400" dirty="0" err="1" smtClean="0"/>
              <a:t>Una</a:t>
            </a:r>
            <a:r>
              <a:rPr lang="en-GB" sz="2400" dirty="0" smtClean="0"/>
              <a:t> </a:t>
            </a:r>
            <a:r>
              <a:rPr lang="en-GB" sz="2400" dirty="0" err="1" smtClean="0"/>
              <a:t>conexión</a:t>
            </a:r>
            <a:r>
              <a:rPr lang="en-GB" sz="2400" dirty="0" smtClean="0"/>
              <a:t> </a:t>
            </a:r>
            <a:r>
              <a:rPr lang="en-GB" sz="2400" dirty="0" err="1" smtClean="0"/>
              <a:t>generacional</a:t>
            </a:r>
            <a:r>
              <a:rPr lang="en-GB" sz="2400" dirty="0" smtClean="0"/>
              <a:t> </a:t>
            </a:r>
            <a:br>
              <a:rPr lang="en-GB" sz="2400" dirty="0" smtClean="0"/>
            </a:br>
            <a:r>
              <a:rPr lang="en-GB" sz="2400" dirty="0" smtClean="0"/>
              <a:t>Read the text and do the questions in English on p.6 Exercise B</a:t>
            </a:r>
            <a:br>
              <a:rPr lang="en-GB" sz="2400" dirty="0" smtClean="0"/>
            </a:br>
            <a:r>
              <a:rPr lang="en-GB" sz="2400" dirty="0" smtClean="0"/>
              <a:t/>
            </a:r>
            <a:br>
              <a:rPr lang="en-GB" sz="2400" dirty="0" smtClean="0"/>
            </a:br>
            <a:r>
              <a:rPr lang="en-GB" sz="2400" dirty="0" smtClean="0"/>
              <a:t>2.  p.6  Un </a:t>
            </a:r>
            <a:r>
              <a:rPr lang="en-GB" sz="2400" dirty="0" err="1" smtClean="0"/>
              <a:t>domingo</a:t>
            </a:r>
            <a:r>
              <a:rPr lang="en-GB" sz="2400" dirty="0" smtClean="0"/>
              <a:t> en </a:t>
            </a:r>
            <a:r>
              <a:rPr lang="en-GB" sz="2400" dirty="0" err="1" smtClean="0"/>
              <a:t>familia</a:t>
            </a:r>
            <a:r>
              <a:rPr lang="en-GB" sz="2400" dirty="0" smtClean="0"/>
              <a:t/>
            </a:r>
            <a:br>
              <a:rPr lang="en-GB" sz="2400" dirty="0" smtClean="0"/>
            </a:br>
            <a:r>
              <a:rPr lang="en-GB" sz="2400" dirty="0" smtClean="0"/>
              <a:t>Listening activity A – fill in the gaps 1 – 12</a:t>
            </a:r>
            <a:br>
              <a:rPr lang="en-GB" sz="2400" dirty="0" smtClean="0"/>
            </a:br>
            <a:r>
              <a:rPr lang="en-GB" sz="2400" dirty="0" smtClean="0"/>
              <a:t>B  Answer questions 1-7 on the passage</a:t>
            </a:r>
            <a:br>
              <a:rPr lang="en-GB" sz="2400" dirty="0" smtClean="0"/>
            </a:br>
            <a:r>
              <a:rPr lang="en-GB" sz="2400" dirty="0" smtClean="0"/>
              <a:t/>
            </a:r>
            <a:br>
              <a:rPr lang="en-GB" sz="2400" dirty="0" smtClean="0"/>
            </a:br>
            <a:r>
              <a:rPr lang="en-GB" sz="2400" dirty="0" smtClean="0"/>
              <a:t>The listening file is on Moodle AND it is also on the O drive in  </a:t>
            </a:r>
            <a:r>
              <a:rPr lang="en-GB" sz="2400" dirty="0" err="1" smtClean="0"/>
              <a:t>MFL</a:t>
            </a:r>
            <a:r>
              <a:rPr lang="en-GB" sz="2400" dirty="0" smtClean="0"/>
              <a:t> </a:t>
            </a:r>
            <a:r>
              <a:rPr lang="en-GB" sz="2400" dirty="0" smtClean="0">
                <a:sym typeface="Wingdings" pitchFamily="2" charset="2"/>
              </a:rPr>
              <a:t> AS Spanish folder if that is easier for you.</a:t>
            </a:r>
            <a:br>
              <a:rPr lang="en-GB" sz="2400" dirty="0" smtClean="0">
                <a:sym typeface="Wingdings" pitchFamily="2" charset="2"/>
              </a:rPr>
            </a:br>
            <a:r>
              <a:rPr lang="en-GB" sz="2400" dirty="0" smtClean="0">
                <a:sym typeface="Wingdings" pitchFamily="2" charset="2"/>
              </a:rPr>
              <a:t/>
            </a:r>
            <a:br>
              <a:rPr lang="en-GB" sz="2400" dirty="0" smtClean="0">
                <a:sym typeface="Wingdings" pitchFamily="2" charset="2"/>
              </a:rPr>
            </a:br>
            <a:r>
              <a:rPr lang="en-GB" sz="2400" dirty="0" smtClean="0">
                <a:sym typeface="Wingdings" pitchFamily="2" charset="2"/>
              </a:rPr>
              <a:t>Write all the answers on A4 paper for next Thursday’s lesson. </a:t>
            </a:r>
            <a:r>
              <a:rPr lang="en-GB" sz="2400" dirty="0" smtClean="0"/>
              <a:t/>
            </a:r>
            <a:br>
              <a:rPr lang="en-GB" sz="2400" dirty="0" smtClean="0"/>
            </a:br>
            <a:endParaRPr lang="en-GB"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5590707"/>
            <a:ext cx="4392488" cy="709204"/>
          </a:xfrm>
          <a:prstGeom prst="rect">
            <a:avLst/>
          </a:prstGeom>
        </p:spPr>
      </p:pic>
      <p:sp>
        <p:nvSpPr>
          <p:cNvPr id="5" name="TextBox 4"/>
          <p:cNvSpPr txBox="1"/>
          <p:nvPr/>
        </p:nvSpPr>
        <p:spPr>
          <a:xfrm>
            <a:off x="5035961" y="5760643"/>
            <a:ext cx="4104456" cy="369332"/>
          </a:xfrm>
          <a:prstGeom prst="rect">
            <a:avLst/>
          </a:prstGeom>
          <a:noFill/>
        </p:spPr>
        <p:txBody>
          <a:bodyPr wrap="square" rtlCol="0">
            <a:spAutoFit/>
          </a:bodyPr>
          <a:lstStyle/>
          <a:p>
            <a:r>
              <a:rPr lang="en-GB" dirty="0" smtClean="0">
                <a:hlinkClick r:id="rId3"/>
              </a:rPr>
              <a:t>www.vocabexpress.com</a:t>
            </a:r>
            <a:r>
              <a:rPr lang="en-GB" dirty="0" smtClean="0"/>
              <a:t> </a:t>
            </a:r>
            <a:endParaRPr lang="en-GB" dirty="0"/>
          </a:p>
        </p:txBody>
      </p:sp>
    </p:spTree>
    <p:extLst>
      <p:ext uri="{BB962C8B-B14F-4D97-AF65-F5344CB8AC3E}">
        <p14:creationId xmlns:p14="http://schemas.microsoft.com/office/powerpoint/2010/main" val="3744569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27384"/>
            <a:ext cx="9144000" cy="706437"/>
          </a:xfrm>
          <a:solidFill>
            <a:srgbClr val="002060"/>
          </a:solidFill>
        </p:spPr>
        <p:txBody>
          <a:bodyPr/>
          <a:lstStyle/>
          <a:p>
            <a:r>
              <a:rPr lang="en-GB" sz="4000" b="1" dirty="0">
                <a:solidFill>
                  <a:srgbClr val="FFFFCC"/>
                </a:solidFill>
                <a:latin typeface="Century Gothic" pitchFamily="34" charset="0"/>
              </a:rPr>
              <a:t>Connect-4</a:t>
            </a:r>
          </a:p>
        </p:txBody>
      </p:sp>
      <p:graphicFrame>
        <p:nvGraphicFramePr>
          <p:cNvPr id="92163" name="Group 3"/>
          <p:cNvGraphicFramePr>
            <a:graphicFrameLocks noGrp="1"/>
          </p:cNvGraphicFramePr>
          <p:nvPr>
            <p:ph idx="1"/>
            <p:extLst>
              <p:ext uri="{D42A27DB-BD31-4B8C-83A1-F6EECF244321}">
                <p14:modId xmlns:p14="http://schemas.microsoft.com/office/powerpoint/2010/main" val="4053998269"/>
              </p:ext>
            </p:extLst>
          </p:nvPr>
        </p:nvGraphicFramePr>
        <p:xfrm>
          <a:off x="250825" y="822325"/>
          <a:ext cx="8713788" cy="5689601"/>
        </p:xfrm>
        <a:graphic>
          <a:graphicData uri="http://schemas.openxmlformats.org/drawingml/2006/table">
            <a:tbl>
              <a:tblPr/>
              <a:tblGrid>
                <a:gridCol w="1443038"/>
                <a:gridCol w="1454150"/>
                <a:gridCol w="1452562"/>
                <a:gridCol w="1455738"/>
                <a:gridCol w="1454150"/>
                <a:gridCol w="1454150"/>
              </a:tblGrid>
              <a:tr h="919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face</a:t>
                      </a:r>
                    </a:p>
                  </a:txBody>
                  <a:tcPr marL="54000" marR="54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citizen</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relate to</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develop</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be born</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cs typeface="Calibri" pitchFamily="34" charset="0"/>
                        </a:rPr>
                        <a:t>to look forward to</a:t>
                      </a:r>
                    </a:p>
                  </a:txBody>
                  <a:tcPr marL="54000" marR="54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feel like/want to</a:t>
                      </a:r>
                    </a:p>
                  </a:txBody>
                  <a:tcPr marL="54000" marR="54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support</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tell off</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complain about</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go out on the town</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help</a:t>
                      </a:r>
                    </a:p>
                  </a:txBody>
                  <a:tcPr marL="54000" marR="54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refuge/</a:t>
                      </a:r>
                      <a:br>
                        <a:rPr kumimoji="0" lang="en-GB" sz="2000" b="0" i="0" u="none" strike="noStrike" cap="none" normalizeH="0" baseline="0" dirty="0" smtClean="0">
                          <a:ln>
                            <a:noFill/>
                          </a:ln>
                          <a:solidFill>
                            <a:schemeClr val="tx1"/>
                          </a:solidFill>
                          <a:effectLst/>
                          <a:latin typeface="Calibri" pitchFamily="34" charset="0"/>
                          <a:cs typeface="Calibri" pitchFamily="34" charset="0"/>
                        </a:rPr>
                      </a:br>
                      <a:r>
                        <a:rPr kumimoji="0" lang="en-GB" sz="2000" b="0" i="0" u="none" strike="noStrike" cap="none" normalizeH="0" baseline="0" dirty="0" smtClean="0">
                          <a:ln>
                            <a:noFill/>
                          </a:ln>
                          <a:solidFill>
                            <a:schemeClr val="tx1"/>
                          </a:solidFill>
                          <a:effectLst/>
                          <a:latin typeface="Calibri" pitchFamily="34" charset="0"/>
                          <a:cs typeface="Calibri" pitchFamily="34" charset="0"/>
                        </a:rPr>
                        <a:t>safety</a:t>
                      </a:r>
                    </a:p>
                  </a:txBody>
                  <a:tcPr marL="54000" marR="54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security</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self-image</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take into account</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blame </a:t>
                      </a:r>
                      <a:r>
                        <a:rPr kumimoji="0" lang="en-GB" sz="2000" b="0" i="0" u="none" strike="noStrike" cap="none" normalizeH="0" baseline="0" dirty="0" err="1" smtClean="0">
                          <a:ln>
                            <a:noFill/>
                          </a:ln>
                          <a:solidFill>
                            <a:schemeClr val="tx1"/>
                          </a:solidFill>
                          <a:effectLst/>
                          <a:latin typeface="Calibri" pitchFamily="34" charset="0"/>
                          <a:cs typeface="Calibri" pitchFamily="34" charset="0"/>
                        </a:rPr>
                        <a:t>s.o</a:t>
                      </a:r>
                      <a:endParaRPr kumimoji="0" lang="en-GB" sz="2000" b="0" i="0" u="none" strike="noStrike" cap="none" normalizeH="0" baseline="0" dirty="0" smtClean="0">
                        <a:ln>
                          <a:noFill/>
                        </a:ln>
                        <a:solidFill>
                          <a:schemeClr val="tx1"/>
                        </a:solidFill>
                        <a:effectLst/>
                        <a:latin typeface="Calibri" pitchFamily="34" charset="0"/>
                        <a:cs typeface="Calibri" pitchFamily="34" charset="0"/>
                      </a:endParaRP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to realise </a:t>
                      </a:r>
                      <a:r>
                        <a:rPr kumimoji="0" lang="en-GB" sz="2000" b="0" i="0" u="none" strike="noStrike" cap="none" normalizeH="0" baseline="0" dirty="0" err="1" smtClean="0">
                          <a:ln>
                            <a:noFill/>
                          </a:ln>
                          <a:solidFill>
                            <a:schemeClr val="tx1"/>
                          </a:solidFill>
                          <a:effectLst/>
                          <a:latin typeface="Calibri" pitchFamily="34" charset="0"/>
                          <a:cs typeface="Calibri" pitchFamily="34" charset="0"/>
                        </a:rPr>
                        <a:t>sthg</a:t>
                      </a:r>
                      <a:endParaRPr kumimoji="0" lang="en-GB" sz="2000" b="0" i="0" u="none" strike="noStrike" cap="none" normalizeH="0" baseline="0" dirty="0" smtClean="0">
                        <a:ln>
                          <a:noFill/>
                        </a:ln>
                        <a:solidFill>
                          <a:schemeClr val="tx1"/>
                        </a:solidFill>
                        <a:effectLst/>
                        <a:latin typeface="Calibri" pitchFamily="34" charset="0"/>
                        <a:cs typeface="Calibri" pitchFamily="34" charset="0"/>
                      </a:endParaRPr>
                    </a:p>
                  </a:txBody>
                  <a:tcPr marL="54000" marR="54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4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S/he sleeps</a:t>
                      </a:r>
                    </a:p>
                  </a:txBody>
                  <a:tcPr marL="54000" marR="54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sister-in-law</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support</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affection</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father-in-law</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at my side</a:t>
                      </a:r>
                    </a:p>
                  </a:txBody>
                  <a:tcPr marL="54000" marR="54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self esteem</a:t>
                      </a:r>
                    </a:p>
                  </a:txBody>
                  <a:tcPr marL="54000" marR="54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quiet/silent</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relevant (x3)</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grey-haired</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less important</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S/he dresses</a:t>
                      </a:r>
                    </a:p>
                  </a:txBody>
                  <a:tcPr marL="54000" marR="54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the most important</a:t>
                      </a:r>
                    </a:p>
                  </a:txBody>
                  <a:tcPr marL="54000" marR="54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in my judgement</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aunt</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love</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society</a:t>
                      </a:r>
                    </a:p>
                  </a:txBody>
                  <a:tcPr marL="54000" marR="54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Calibri" pitchFamily="34" charset="0"/>
                        </a:rPr>
                        <a:t>often</a:t>
                      </a:r>
                    </a:p>
                  </a:txBody>
                  <a:tcPr marL="54000" marR="54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46804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2286000">
                <a:tc>
                  <a:txBody>
                    <a:bodyPr/>
                    <a:lstStyle/>
                    <a:p>
                      <a:endParaRPr lang="en-US" sz="2400" b="1" dirty="0">
                        <a:latin typeface="AntigoniBd" pitchFamily="34" charset="0"/>
                      </a:endParaRPr>
                    </a:p>
                  </a:txBody>
                  <a:tcPr/>
                </a:tc>
                <a:tc>
                  <a:txBody>
                    <a:bodyPr/>
                    <a:lstStyle/>
                    <a:p>
                      <a:r>
                        <a:rPr lang="en-GB" sz="2400" b="1" dirty="0" smtClean="0">
                          <a:latin typeface="AntigoniBd" pitchFamily="34" charset="0"/>
                        </a:rPr>
                        <a:t>7</a:t>
                      </a:r>
                      <a:endParaRPr lang="en-US" sz="2400" b="1" dirty="0">
                        <a:latin typeface="AntigoniBd" pitchFamily="34" charset="0"/>
                      </a:endParaRPr>
                    </a:p>
                  </a:txBody>
                  <a:tcPr/>
                </a:tc>
                <a:tc>
                  <a:txBody>
                    <a:bodyPr/>
                    <a:lstStyle/>
                    <a:p>
                      <a:r>
                        <a:rPr lang="en-GB" sz="2400" b="1" dirty="0" smtClean="0">
                          <a:latin typeface="AntigoniBd" pitchFamily="34" charset="0"/>
                        </a:rPr>
                        <a:t>3</a:t>
                      </a:r>
                      <a:endParaRPr lang="en-US" sz="2400" b="1" dirty="0">
                        <a:latin typeface="AntigoniBd" pitchFamily="34" charset="0"/>
                      </a:endParaRPr>
                    </a:p>
                  </a:txBody>
                  <a:tcPr/>
                </a:tc>
              </a:tr>
              <a:tr h="2286000">
                <a:tc>
                  <a:txBody>
                    <a:bodyPr/>
                    <a:lstStyle/>
                    <a:p>
                      <a:r>
                        <a:rPr lang="en-GB" sz="2400" b="1" dirty="0" smtClean="0">
                          <a:latin typeface="AntigoniBd" pitchFamily="34" charset="0"/>
                        </a:rPr>
                        <a:t>1 / 5</a:t>
                      </a:r>
                      <a:endParaRPr lang="en-US" sz="2400" b="1" dirty="0">
                        <a:latin typeface="AntigoniBd" pitchFamily="34" charset="0"/>
                      </a:endParaRPr>
                    </a:p>
                  </a:txBody>
                  <a:tcPr/>
                </a:tc>
                <a:tc>
                  <a:txBody>
                    <a:bodyPr/>
                    <a:lstStyle/>
                    <a:p>
                      <a:r>
                        <a:rPr lang="en-GB" sz="2400" b="1" dirty="0" smtClean="0">
                          <a:latin typeface="AntigoniBd" pitchFamily="34" charset="0"/>
                        </a:rPr>
                        <a:t>2</a:t>
                      </a:r>
                      <a:endParaRPr lang="en-US" sz="2400" b="1" dirty="0">
                        <a:latin typeface="AntigoniBd" pitchFamily="34" charset="0"/>
                      </a:endParaRPr>
                    </a:p>
                  </a:txBody>
                  <a:tcPr/>
                </a:tc>
                <a:tc>
                  <a:txBody>
                    <a:bodyPr/>
                    <a:lstStyle/>
                    <a:p>
                      <a:r>
                        <a:rPr lang="en-GB" sz="2400" b="1" dirty="0" smtClean="0">
                          <a:latin typeface="AntigoniBd" pitchFamily="34" charset="0"/>
                        </a:rPr>
                        <a:t>1 / 5</a:t>
                      </a:r>
                      <a:endParaRPr lang="en-US" sz="2400" b="1" dirty="0">
                        <a:latin typeface="AntigoniBd" pitchFamily="34" charset="0"/>
                      </a:endParaRPr>
                    </a:p>
                  </a:txBody>
                  <a:tcPr/>
                </a:tc>
              </a:tr>
              <a:tr h="2286000">
                <a:tc>
                  <a:txBody>
                    <a:bodyPr/>
                    <a:lstStyle/>
                    <a:p>
                      <a:r>
                        <a:rPr lang="en-GB" sz="2400" b="1" dirty="0" smtClean="0">
                          <a:latin typeface="AntigoniBd" pitchFamily="34" charset="0"/>
                        </a:rPr>
                        <a:t>6 / 8</a:t>
                      </a:r>
                      <a:endParaRPr lang="en-US" sz="2400" b="1" dirty="0">
                        <a:latin typeface="AntigoniBd" pitchFamily="34" charset="0"/>
                      </a:endParaRPr>
                    </a:p>
                  </a:txBody>
                  <a:tcPr/>
                </a:tc>
                <a:tc>
                  <a:txBody>
                    <a:bodyPr/>
                    <a:lstStyle/>
                    <a:p>
                      <a:r>
                        <a:rPr lang="en-GB" sz="2400" b="1" dirty="0" smtClean="0">
                          <a:latin typeface="AntigoniBd" pitchFamily="34" charset="0"/>
                        </a:rPr>
                        <a:t>6 / 8</a:t>
                      </a:r>
                      <a:endParaRPr lang="en-US" sz="2400" b="1" dirty="0">
                        <a:latin typeface="AntigoniBd" pitchFamily="34" charset="0"/>
                      </a:endParaRPr>
                    </a:p>
                  </a:txBody>
                  <a:tcPr/>
                </a:tc>
                <a:tc>
                  <a:txBody>
                    <a:bodyPr/>
                    <a:lstStyle/>
                    <a:p>
                      <a:r>
                        <a:rPr lang="en-GB" sz="2400" b="1" dirty="0" smtClean="0">
                          <a:latin typeface="AntigoniBd" pitchFamily="34" charset="0"/>
                        </a:rPr>
                        <a:t>4</a:t>
                      </a:r>
                      <a:endParaRPr lang="en-US" sz="2400" b="1" dirty="0">
                        <a:latin typeface="AntigoniBd" pitchFamily="34" charset="0"/>
                      </a:endParaRPr>
                    </a:p>
                  </a:txBody>
                  <a:tcPr/>
                </a:tc>
              </a:tr>
            </a:tbl>
          </a:graphicData>
        </a:graphic>
      </p:graphicFrame>
      <p:pic>
        <p:nvPicPr>
          <p:cNvPr id="6164" name="Picture 1" descr="PedroGuerra_Ofrenda.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7218" y="254000"/>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Box 2"/>
          <p:cNvSpPr txBox="1">
            <a:spLocks noChangeArrowheads="1"/>
          </p:cNvSpPr>
          <p:nvPr/>
        </p:nvSpPr>
        <p:spPr bwMode="auto">
          <a:xfrm>
            <a:off x="3357563" y="357188"/>
            <a:ext cx="2428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a:t>Lleno un cazo de agua</a:t>
            </a:r>
            <a:br>
              <a:rPr lang="es-ES_tradnl"/>
            </a:br>
            <a:r>
              <a:rPr lang="es-ES_tradnl"/>
              <a:t>y lo dejo en la puerta</a:t>
            </a:r>
            <a:br>
              <a:rPr lang="es-ES_tradnl"/>
            </a:br>
            <a:r>
              <a:rPr lang="es-ES_tradnl"/>
              <a:t>para que vuelvas.</a:t>
            </a:r>
            <a:br>
              <a:rPr lang="es-ES_tradnl"/>
            </a:br>
            <a:r>
              <a:rPr lang="es-ES_tradnl"/>
              <a:t>Trigo y aceitunas,</a:t>
            </a:r>
            <a:br>
              <a:rPr lang="es-ES_tradnl"/>
            </a:br>
            <a:r>
              <a:rPr lang="es-ES_tradnl"/>
              <a:t>miel y hierbabuena</a:t>
            </a:r>
            <a:br>
              <a:rPr lang="es-ES_tradnl"/>
            </a:br>
            <a:r>
              <a:rPr lang="es-ES_tradnl"/>
              <a:t>para que vuelvas.</a:t>
            </a:r>
            <a:endParaRPr lang="en-US"/>
          </a:p>
        </p:txBody>
      </p:sp>
      <p:sp>
        <p:nvSpPr>
          <p:cNvPr id="6166" name="Rectangle 3"/>
          <p:cNvSpPr>
            <a:spLocks noChangeArrowheads="1"/>
          </p:cNvSpPr>
          <p:nvPr/>
        </p:nvSpPr>
        <p:spPr bwMode="auto">
          <a:xfrm>
            <a:off x="6643688" y="357188"/>
            <a:ext cx="20002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Abro la ventana,</a:t>
            </a:r>
            <a:br>
              <a:rPr lang="es-ES_tradnl">
                <a:latin typeface="Calibri" pitchFamily="34" charset="0"/>
              </a:rPr>
            </a:br>
            <a:r>
              <a:rPr lang="es-ES_tradnl">
                <a:latin typeface="Calibri" pitchFamily="34" charset="0"/>
              </a:rPr>
              <a:t>lleno la despensa</a:t>
            </a:r>
            <a:br>
              <a:rPr lang="es-ES_tradnl">
                <a:latin typeface="Calibri" pitchFamily="34" charset="0"/>
              </a:rPr>
            </a:br>
            <a:r>
              <a:rPr lang="es-ES_tradnl">
                <a:latin typeface="Calibri" pitchFamily="34" charset="0"/>
              </a:rPr>
              <a:t>para que vuelvas.</a:t>
            </a:r>
            <a:br>
              <a:rPr lang="es-ES_tradnl">
                <a:latin typeface="Calibri" pitchFamily="34" charset="0"/>
              </a:rPr>
            </a:br>
            <a:r>
              <a:rPr lang="es-ES_tradnl">
                <a:latin typeface="Calibri" pitchFamily="34" charset="0"/>
              </a:rPr>
              <a:t>Un calor del nido,</a:t>
            </a:r>
            <a:br>
              <a:rPr lang="es-ES_tradnl">
                <a:latin typeface="Calibri" pitchFamily="34" charset="0"/>
              </a:rPr>
            </a:br>
            <a:r>
              <a:rPr lang="es-ES_tradnl">
                <a:latin typeface="Calibri" pitchFamily="34" charset="0"/>
              </a:rPr>
              <a:t>infusión de menta</a:t>
            </a:r>
            <a:br>
              <a:rPr lang="es-ES_tradnl">
                <a:latin typeface="Calibri" pitchFamily="34" charset="0"/>
              </a:rPr>
            </a:br>
            <a:r>
              <a:rPr lang="es-ES_tradnl">
                <a:latin typeface="Calibri" pitchFamily="34" charset="0"/>
              </a:rPr>
              <a:t>para que vuelvas.</a:t>
            </a:r>
            <a:endParaRPr lang="en-US">
              <a:latin typeface="Calibri" pitchFamily="34" charset="0"/>
            </a:endParaRPr>
          </a:p>
        </p:txBody>
      </p:sp>
      <p:sp>
        <p:nvSpPr>
          <p:cNvPr id="6167" name="Rectangle 4"/>
          <p:cNvSpPr>
            <a:spLocks noChangeArrowheads="1"/>
          </p:cNvSpPr>
          <p:nvPr/>
        </p:nvSpPr>
        <p:spPr bwMode="auto">
          <a:xfrm>
            <a:off x="0" y="2943225"/>
            <a:ext cx="3071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Beberás, mojarás tus labios</a:t>
            </a:r>
            <a:br>
              <a:rPr lang="es-ES_tradnl">
                <a:latin typeface="Calibri" pitchFamily="34" charset="0"/>
              </a:rPr>
            </a:br>
            <a:r>
              <a:rPr lang="es-ES_tradnl">
                <a:latin typeface="Calibri" pitchFamily="34" charset="0"/>
              </a:rPr>
              <a:t>después de tanto andar.</a:t>
            </a:r>
            <a:br>
              <a:rPr lang="es-ES_tradnl">
                <a:latin typeface="Calibri" pitchFamily="34" charset="0"/>
              </a:rPr>
            </a:br>
            <a:r>
              <a:rPr lang="es-ES_tradnl">
                <a:latin typeface="Calibri" pitchFamily="34" charset="0"/>
              </a:rPr>
              <a:t>Hablarás, contarás lo andado</a:t>
            </a:r>
            <a:br>
              <a:rPr lang="es-ES_tradnl">
                <a:latin typeface="Calibri" pitchFamily="34" charset="0"/>
              </a:rPr>
            </a:br>
            <a:r>
              <a:rPr lang="es-ES_tradnl">
                <a:latin typeface="Calibri" pitchFamily="34" charset="0"/>
              </a:rPr>
              <a:t>y después descansarás.</a:t>
            </a:r>
            <a:endParaRPr lang="en-US">
              <a:latin typeface="Calibri" pitchFamily="34" charset="0"/>
            </a:endParaRPr>
          </a:p>
        </p:txBody>
      </p:sp>
      <p:sp>
        <p:nvSpPr>
          <p:cNvPr id="6168" name="Rectangle 5"/>
          <p:cNvSpPr>
            <a:spLocks noChangeArrowheads="1"/>
          </p:cNvSpPr>
          <p:nvPr/>
        </p:nvSpPr>
        <p:spPr bwMode="auto">
          <a:xfrm>
            <a:off x="3357563" y="2532063"/>
            <a:ext cx="23574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Diez racimos de uvas</a:t>
            </a:r>
            <a:br>
              <a:rPr lang="es-ES_tradnl">
                <a:latin typeface="Calibri" pitchFamily="34" charset="0"/>
              </a:rPr>
            </a:br>
            <a:r>
              <a:rPr lang="es-ES_tradnl">
                <a:latin typeface="Calibri" pitchFamily="34" charset="0"/>
              </a:rPr>
              <a:t>y un frescor de fresas</a:t>
            </a:r>
            <a:br>
              <a:rPr lang="es-ES_tradnl">
                <a:latin typeface="Calibri" pitchFamily="34" charset="0"/>
              </a:rPr>
            </a:br>
            <a:r>
              <a:rPr lang="es-ES_tradnl">
                <a:latin typeface="Calibri" pitchFamily="34" charset="0"/>
              </a:rPr>
              <a:t>para que vuelvas.</a:t>
            </a:r>
            <a:br>
              <a:rPr lang="es-ES_tradnl">
                <a:latin typeface="Calibri" pitchFamily="34" charset="0"/>
              </a:rPr>
            </a:br>
            <a:r>
              <a:rPr lang="es-ES_tradnl">
                <a:latin typeface="Calibri" pitchFamily="34" charset="0"/>
              </a:rPr>
              <a:t>Un humo de incienso</a:t>
            </a:r>
            <a:br>
              <a:rPr lang="es-ES_tradnl">
                <a:latin typeface="Calibri" pitchFamily="34" charset="0"/>
              </a:rPr>
            </a:br>
            <a:r>
              <a:rPr lang="es-ES_tradnl">
                <a:latin typeface="Calibri" pitchFamily="34" charset="0"/>
              </a:rPr>
              <a:t>y una luz de vela</a:t>
            </a:r>
            <a:br>
              <a:rPr lang="es-ES_tradnl">
                <a:latin typeface="Calibri" pitchFamily="34" charset="0"/>
              </a:rPr>
            </a:br>
            <a:r>
              <a:rPr lang="es-ES_tradnl">
                <a:latin typeface="Calibri" pitchFamily="34" charset="0"/>
              </a:rPr>
              <a:t>para que vuelvas.</a:t>
            </a:r>
            <a:endParaRPr lang="en-US">
              <a:latin typeface="Calibri" pitchFamily="34" charset="0"/>
            </a:endParaRPr>
          </a:p>
        </p:txBody>
      </p:sp>
      <p:sp>
        <p:nvSpPr>
          <p:cNvPr id="6169" name="Rectangle 6"/>
          <p:cNvSpPr>
            <a:spLocks noChangeArrowheads="1"/>
          </p:cNvSpPr>
          <p:nvPr/>
        </p:nvSpPr>
        <p:spPr bwMode="auto">
          <a:xfrm>
            <a:off x="6215063" y="2871788"/>
            <a:ext cx="3071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Beberás, mojarás tus labios</a:t>
            </a:r>
            <a:br>
              <a:rPr lang="es-ES_tradnl">
                <a:latin typeface="Calibri" pitchFamily="34" charset="0"/>
              </a:rPr>
            </a:br>
            <a:r>
              <a:rPr lang="es-ES_tradnl">
                <a:latin typeface="Calibri" pitchFamily="34" charset="0"/>
              </a:rPr>
              <a:t>después de tanto andar.</a:t>
            </a:r>
            <a:br>
              <a:rPr lang="es-ES_tradnl">
                <a:latin typeface="Calibri" pitchFamily="34" charset="0"/>
              </a:rPr>
            </a:br>
            <a:r>
              <a:rPr lang="es-ES_tradnl">
                <a:latin typeface="Calibri" pitchFamily="34" charset="0"/>
              </a:rPr>
              <a:t>Hablarás, contarás lo andado</a:t>
            </a:r>
            <a:br>
              <a:rPr lang="es-ES_tradnl">
                <a:latin typeface="Calibri" pitchFamily="34" charset="0"/>
              </a:rPr>
            </a:br>
            <a:r>
              <a:rPr lang="es-ES_tradnl">
                <a:latin typeface="Calibri" pitchFamily="34" charset="0"/>
              </a:rPr>
              <a:t>y después descansarás.</a:t>
            </a:r>
            <a:endParaRPr lang="en-US">
              <a:latin typeface="Calibri" pitchFamily="34" charset="0"/>
            </a:endParaRPr>
          </a:p>
        </p:txBody>
      </p:sp>
      <p:sp>
        <p:nvSpPr>
          <p:cNvPr id="6170" name="Rectangle 7"/>
          <p:cNvSpPr>
            <a:spLocks noChangeArrowheads="1"/>
          </p:cNvSpPr>
          <p:nvPr/>
        </p:nvSpPr>
        <p:spPr bwMode="auto">
          <a:xfrm>
            <a:off x="214313" y="5000625"/>
            <a:ext cx="3143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Agua, tierra, fuego y aire</a:t>
            </a:r>
            <a:br>
              <a:rPr lang="es-ES_tradnl">
                <a:latin typeface="Calibri" pitchFamily="34" charset="0"/>
              </a:rPr>
            </a:br>
            <a:r>
              <a:rPr lang="es-ES_tradnl">
                <a:latin typeface="Calibri" pitchFamily="34" charset="0"/>
              </a:rPr>
              <a:t>todo lo que esperas</a:t>
            </a:r>
            <a:br>
              <a:rPr lang="es-ES_tradnl">
                <a:latin typeface="Calibri" pitchFamily="34" charset="0"/>
              </a:rPr>
            </a:br>
            <a:r>
              <a:rPr lang="es-ES_tradnl">
                <a:latin typeface="Calibri" pitchFamily="34" charset="0"/>
              </a:rPr>
              <a:t>del amor y de la vida.</a:t>
            </a:r>
            <a:br>
              <a:rPr lang="es-ES_tradnl">
                <a:latin typeface="Calibri" pitchFamily="34" charset="0"/>
              </a:rPr>
            </a:br>
            <a:r>
              <a:rPr lang="es-ES_tradnl">
                <a:latin typeface="Calibri" pitchFamily="34" charset="0"/>
              </a:rPr>
              <a:t>Te daré mi ofrenda</a:t>
            </a:r>
            <a:br>
              <a:rPr lang="es-ES_tradnl">
                <a:latin typeface="Calibri" pitchFamily="34" charset="0"/>
              </a:rPr>
            </a:br>
            <a:r>
              <a:rPr lang="es-ES_tradnl">
                <a:latin typeface="Calibri" pitchFamily="34" charset="0"/>
              </a:rPr>
              <a:t>para que vuelvas.</a:t>
            </a:r>
            <a:endParaRPr lang="en-US">
              <a:latin typeface="Calibri" pitchFamily="34" charset="0"/>
            </a:endParaRPr>
          </a:p>
        </p:txBody>
      </p:sp>
      <p:sp>
        <p:nvSpPr>
          <p:cNvPr id="6171" name="Rectangle 8"/>
          <p:cNvSpPr>
            <a:spLocks noChangeArrowheads="1"/>
          </p:cNvSpPr>
          <p:nvPr/>
        </p:nvSpPr>
        <p:spPr bwMode="auto">
          <a:xfrm>
            <a:off x="3214688" y="5022850"/>
            <a:ext cx="3143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atin typeface="Calibri" pitchFamily="34" charset="0"/>
              </a:rPr>
              <a:t>Agua, tierra, fuego y aire</a:t>
            </a:r>
            <a:br>
              <a:rPr lang="es-ES_tradnl">
                <a:latin typeface="Calibri" pitchFamily="34" charset="0"/>
              </a:rPr>
            </a:br>
            <a:r>
              <a:rPr lang="es-ES_tradnl">
                <a:latin typeface="Calibri" pitchFamily="34" charset="0"/>
              </a:rPr>
              <a:t>todo lo que esperas</a:t>
            </a:r>
            <a:br>
              <a:rPr lang="es-ES_tradnl">
                <a:latin typeface="Calibri" pitchFamily="34" charset="0"/>
              </a:rPr>
            </a:br>
            <a:r>
              <a:rPr lang="es-ES_tradnl">
                <a:latin typeface="Calibri" pitchFamily="34" charset="0"/>
              </a:rPr>
              <a:t>del amor y de la vida.</a:t>
            </a:r>
            <a:br>
              <a:rPr lang="es-ES_tradnl">
                <a:latin typeface="Calibri" pitchFamily="34" charset="0"/>
              </a:rPr>
            </a:br>
            <a:r>
              <a:rPr lang="es-ES_tradnl">
                <a:latin typeface="Calibri" pitchFamily="34" charset="0"/>
              </a:rPr>
              <a:t>Te daré mi ofrenda</a:t>
            </a:r>
            <a:br>
              <a:rPr lang="es-ES_tradnl">
                <a:latin typeface="Calibri" pitchFamily="34" charset="0"/>
              </a:rPr>
            </a:br>
            <a:r>
              <a:rPr lang="es-ES_tradnl">
                <a:latin typeface="Calibri" pitchFamily="34" charset="0"/>
              </a:rPr>
              <a:t>para que vuelvas.</a:t>
            </a:r>
            <a:endParaRPr lang="en-US">
              <a:latin typeface="Calibri" pitchFamily="34" charset="0"/>
            </a:endParaRPr>
          </a:p>
        </p:txBody>
      </p:sp>
      <p:sp>
        <p:nvSpPr>
          <p:cNvPr id="6172" name="Rectangle 1"/>
          <p:cNvSpPr>
            <a:spLocks noChangeArrowheads="1"/>
          </p:cNvSpPr>
          <p:nvPr/>
        </p:nvSpPr>
        <p:spPr bwMode="auto">
          <a:xfrm>
            <a:off x="6357938" y="5137150"/>
            <a:ext cx="221456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s-ES_tradnl">
                <a:latin typeface="Calibri" pitchFamily="34" charset="0"/>
                <a:ea typeface="Calibri" pitchFamily="34" charset="0"/>
                <a:cs typeface="Times New Roman" pitchFamily="18" charset="0"/>
              </a:rPr>
              <a:t>para que vuelvas.</a:t>
            </a:r>
            <a:br>
              <a:rPr lang="es-ES_tradnl">
                <a:latin typeface="Calibri" pitchFamily="34" charset="0"/>
                <a:ea typeface="Calibri" pitchFamily="34" charset="0"/>
                <a:cs typeface="Times New Roman" pitchFamily="18" charset="0"/>
              </a:rPr>
            </a:br>
            <a:r>
              <a:rPr lang="es-ES_tradnl">
                <a:latin typeface="Calibri" pitchFamily="34" charset="0"/>
                <a:ea typeface="Calibri" pitchFamily="34" charset="0"/>
                <a:cs typeface="Times New Roman" pitchFamily="18" charset="0"/>
              </a:rPr>
              <a:t>para que vuelvas.</a:t>
            </a:r>
            <a:br>
              <a:rPr lang="es-ES_tradnl">
                <a:latin typeface="Calibri" pitchFamily="34" charset="0"/>
                <a:ea typeface="Calibri" pitchFamily="34" charset="0"/>
                <a:cs typeface="Times New Roman" pitchFamily="18" charset="0"/>
              </a:rPr>
            </a:br>
            <a:r>
              <a:rPr lang="es-ES_tradnl">
                <a:latin typeface="Calibri" pitchFamily="34" charset="0"/>
                <a:ea typeface="Calibri" pitchFamily="34" charset="0"/>
                <a:cs typeface="Times New Roman" pitchFamily="18" charset="0"/>
              </a:rPr>
              <a:t>para que vuelvas.</a:t>
            </a:r>
            <a:br>
              <a:rPr lang="es-ES_tradnl">
                <a:latin typeface="Calibri" pitchFamily="34" charset="0"/>
                <a:ea typeface="Calibri" pitchFamily="34" charset="0"/>
                <a:cs typeface="Times New Roman" pitchFamily="18" charset="0"/>
              </a:rPr>
            </a:br>
            <a:r>
              <a:rPr lang="es-ES_tradnl">
                <a:latin typeface="Calibri" pitchFamily="34" charset="0"/>
                <a:ea typeface="Calibri" pitchFamily="34" charset="0"/>
                <a:cs typeface="Times New Roman" pitchFamily="18" charset="0"/>
              </a:rPr>
              <a:t>para que vuelvas.</a:t>
            </a:r>
            <a:endParaRPr lang="es-ES_tradnl" sz="2000">
              <a:latin typeface="Calibri" pitchFamily="34" charset="0"/>
              <a:ea typeface="Calibri" pitchFamily="34" charset="0"/>
              <a:cs typeface="Times New Roman" pitchFamily="18" charset="0"/>
            </a:endParaRPr>
          </a:p>
        </p:txBody>
      </p:sp>
      <p:pic>
        <p:nvPicPr>
          <p:cNvPr id="12" name="Pedro Guerra - Ofrenda (Videoclip).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1794" y="929481"/>
            <a:ext cx="609600" cy="609600"/>
          </a:xfrm>
          <a:prstGeom prst="rect">
            <a:avLst/>
          </a:prstGeom>
        </p:spPr>
      </p:pic>
    </p:spTree>
    <p:extLst>
      <p:ext uri="{BB962C8B-B14F-4D97-AF65-F5344CB8AC3E}">
        <p14:creationId xmlns:p14="http://schemas.microsoft.com/office/powerpoint/2010/main" val="14856280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690"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lt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166688"/>
            <a:ext cx="48577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038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00050" y="3249268"/>
            <a:ext cx="4953000" cy="769441"/>
          </a:xfrm>
          <a:prstGeom prst="rect">
            <a:avLst/>
          </a:prstGeom>
          <a:solidFill>
            <a:srgbClr val="FFFFCC"/>
          </a:solidFill>
          <a:ln>
            <a:noFill/>
          </a:ln>
          <a:effectLst/>
        </p:spPr>
        <p:txBody>
          <a:bodyPr>
            <a:spAutoFit/>
          </a:bodyPr>
          <a:lstStyle/>
          <a:p>
            <a:pPr algn="ctr">
              <a:spcBef>
                <a:spcPct val="50000"/>
              </a:spcBef>
            </a:pPr>
            <a:r>
              <a:rPr lang="en-GB" sz="4400" b="1">
                <a:solidFill>
                  <a:srgbClr val="002060"/>
                </a:solidFill>
                <a:latin typeface="Calibri" pitchFamily="34" charset="0"/>
                <a:cs typeface="Calibri" pitchFamily="34" charset="0"/>
              </a:rPr>
              <a:t>En mi </a:t>
            </a:r>
            <a:r>
              <a:rPr lang="en-GB" sz="4400" b="1" noProof="1">
                <a:solidFill>
                  <a:srgbClr val="002060"/>
                </a:solidFill>
                <a:latin typeface="Calibri" pitchFamily="34" charset="0"/>
                <a:cs typeface="Calibri" pitchFamily="34" charset="0"/>
              </a:rPr>
              <a:t>opinión</a:t>
            </a:r>
          </a:p>
        </p:txBody>
      </p:sp>
      <p:sp>
        <p:nvSpPr>
          <p:cNvPr id="2051" name="AutoShape 3"/>
          <p:cNvSpPr>
            <a:spLocks noChangeArrowheads="1"/>
          </p:cNvSpPr>
          <p:nvPr/>
        </p:nvSpPr>
        <p:spPr bwMode="auto">
          <a:xfrm>
            <a:off x="6066995" y="3422812"/>
            <a:ext cx="2895600" cy="1191794"/>
          </a:xfrm>
          <a:prstGeom prst="wedgeEllipseCallout">
            <a:avLst>
              <a:gd name="adj1" fmla="val -60963"/>
              <a:gd name="adj2" fmla="val -39167"/>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¡ni hablar!</a:t>
            </a:r>
          </a:p>
        </p:txBody>
      </p:sp>
      <p:sp>
        <p:nvSpPr>
          <p:cNvPr id="2053" name="AutoShape 5"/>
          <p:cNvSpPr>
            <a:spLocks noChangeArrowheads="1"/>
          </p:cNvSpPr>
          <p:nvPr/>
        </p:nvSpPr>
        <p:spPr bwMode="auto">
          <a:xfrm>
            <a:off x="381000" y="1412776"/>
            <a:ext cx="2438400" cy="1430153"/>
          </a:xfrm>
          <a:prstGeom prst="wedgeRoundRectCallout">
            <a:avLst>
              <a:gd name="adj1" fmla="val 73307"/>
              <a:gd name="adj2" fmla="val 35166"/>
              <a:gd name="adj3" fmla="val 16667"/>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Tienes toda la razón</a:t>
            </a:r>
          </a:p>
        </p:txBody>
      </p:sp>
      <p:sp>
        <p:nvSpPr>
          <p:cNvPr id="2054" name="AutoShape 6"/>
          <p:cNvSpPr>
            <a:spLocks noChangeArrowheads="1"/>
          </p:cNvSpPr>
          <p:nvPr/>
        </p:nvSpPr>
        <p:spPr bwMode="auto">
          <a:xfrm>
            <a:off x="381000" y="4941168"/>
            <a:ext cx="2819400" cy="1787691"/>
          </a:xfrm>
          <a:prstGeom prst="wedgeRoundRectCallout">
            <a:avLst>
              <a:gd name="adj1" fmla="val 38796"/>
              <a:gd name="adj2" fmla="val -69861"/>
              <a:gd name="adj3" fmla="val 16667"/>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Estoy totalmente de acuerdo</a:t>
            </a:r>
          </a:p>
        </p:txBody>
      </p:sp>
      <p:sp>
        <p:nvSpPr>
          <p:cNvPr id="2055" name="AutoShape 7"/>
          <p:cNvSpPr>
            <a:spLocks noChangeArrowheads="1"/>
          </p:cNvSpPr>
          <p:nvPr/>
        </p:nvSpPr>
        <p:spPr bwMode="auto">
          <a:xfrm>
            <a:off x="6257495" y="1692907"/>
            <a:ext cx="2514600" cy="1430153"/>
          </a:xfrm>
          <a:prstGeom prst="wedgeEllipseCallout">
            <a:avLst>
              <a:gd name="adj1" fmla="val -61174"/>
              <a:gd name="adj2" fmla="val 52684"/>
            </a:avLst>
          </a:prstGeom>
          <a:solidFill>
            <a:srgbClr val="002060"/>
          </a:solidFill>
          <a:ln w="9525">
            <a:solidFill>
              <a:schemeClr val="tx1"/>
            </a:solidFill>
            <a:miter lim="800000"/>
            <a:headEnd/>
            <a:tailEnd/>
          </a:ln>
          <a:effectLst/>
        </p:spPr>
        <p:txBody>
          <a:bodyPr/>
          <a:lstStyle/>
          <a:p>
            <a:pPr algn="ctr"/>
            <a:r>
              <a:rPr lang="en-GB" sz="3200" dirty="0">
                <a:solidFill>
                  <a:srgbClr val="FFFFCC"/>
                </a:solidFill>
                <a:latin typeface="Calibri" pitchFamily="34" charset="0"/>
                <a:cs typeface="Calibri" pitchFamily="34" charset="0"/>
              </a:rPr>
              <a:t>p</a:t>
            </a:r>
            <a:r>
              <a:rPr lang="en-GB" sz="3200" noProof="1">
                <a:solidFill>
                  <a:srgbClr val="FFFFCC"/>
                </a:solidFill>
                <a:latin typeface="Calibri" pitchFamily="34" charset="0"/>
                <a:cs typeface="Calibri" pitchFamily="34" charset="0"/>
              </a:rPr>
              <a:t>ero no es verdad</a:t>
            </a:r>
          </a:p>
        </p:txBody>
      </p:sp>
      <p:sp>
        <p:nvSpPr>
          <p:cNvPr id="2056" name="AutoShape 8"/>
          <p:cNvSpPr>
            <a:spLocks noChangeArrowheads="1"/>
          </p:cNvSpPr>
          <p:nvPr/>
        </p:nvSpPr>
        <p:spPr bwMode="auto">
          <a:xfrm>
            <a:off x="5734000" y="4903067"/>
            <a:ext cx="3124200" cy="1486273"/>
          </a:xfrm>
          <a:prstGeom prst="wedgeEllipseCallout">
            <a:avLst>
              <a:gd name="adj1" fmla="val -52589"/>
              <a:gd name="adj2" fmla="val -103884"/>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¡En absoluto!</a:t>
            </a:r>
          </a:p>
        </p:txBody>
      </p:sp>
      <p:sp>
        <p:nvSpPr>
          <p:cNvPr id="2057" name="AutoShape 9"/>
          <p:cNvSpPr>
            <a:spLocks noChangeArrowheads="1"/>
          </p:cNvSpPr>
          <p:nvPr/>
        </p:nvSpPr>
        <p:spPr bwMode="auto">
          <a:xfrm>
            <a:off x="3524300" y="971826"/>
            <a:ext cx="2762200" cy="1668512"/>
          </a:xfrm>
          <a:prstGeom prst="cloudCallout">
            <a:avLst>
              <a:gd name="adj1" fmla="val -25389"/>
              <a:gd name="adj2" fmla="val 69940"/>
            </a:avLst>
          </a:prstGeom>
          <a:solidFill>
            <a:srgbClr val="002060"/>
          </a:solidFill>
          <a:ln w="9525">
            <a:solidFill>
              <a:schemeClr val="tx1"/>
            </a:solidFill>
            <a:round/>
            <a:headEnd/>
            <a:tailEnd/>
          </a:ln>
          <a:effectLst/>
        </p:spPr>
        <p:txBody>
          <a:bodyPr anchor="ctr"/>
          <a:lstStyle/>
          <a:p>
            <a:pPr algn="ctr"/>
            <a:r>
              <a:rPr lang="en-GB" sz="3200">
                <a:solidFill>
                  <a:srgbClr val="FFFFCC"/>
                </a:solidFill>
                <a:latin typeface="Calibri" pitchFamily="34" charset="0"/>
                <a:cs typeface="Calibri" pitchFamily="34" charset="0"/>
              </a:rPr>
              <a:t>¡Hombre!</a:t>
            </a:r>
            <a:endParaRPr lang="en-GB" sz="3200" noProof="1">
              <a:solidFill>
                <a:srgbClr val="FFFFCC"/>
              </a:solidFill>
              <a:latin typeface="Calibri" pitchFamily="34" charset="0"/>
              <a:cs typeface="Calibri" pitchFamily="34" charset="0"/>
            </a:endParaRPr>
          </a:p>
        </p:txBody>
      </p:sp>
      <p:sp>
        <p:nvSpPr>
          <p:cNvPr id="2058" name="AutoShape 10"/>
          <p:cNvSpPr>
            <a:spLocks noChangeArrowheads="1"/>
          </p:cNvSpPr>
          <p:nvPr/>
        </p:nvSpPr>
        <p:spPr bwMode="auto">
          <a:xfrm>
            <a:off x="3543300" y="4903068"/>
            <a:ext cx="2743200" cy="1710680"/>
          </a:xfrm>
          <a:prstGeom prst="cloudCallout">
            <a:avLst>
              <a:gd name="adj1" fmla="val -51389"/>
              <a:gd name="adj2" fmla="val -61407"/>
            </a:avLst>
          </a:prstGeom>
          <a:solidFill>
            <a:srgbClr val="002060"/>
          </a:solidFill>
          <a:ln w="9525">
            <a:solidFill>
              <a:schemeClr val="tx1"/>
            </a:solidFill>
            <a:round/>
            <a:headEnd/>
            <a:tailEnd/>
          </a:ln>
          <a:effectLst/>
        </p:spPr>
        <p:txBody>
          <a:bodyPr/>
          <a:lstStyle/>
          <a:p>
            <a:pPr algn="ctr"/>
            <a:r>
              <a:rPr lang="en-GB" sz="3200" noProof="1">
                <a:solidFill>
                  <a:srgbClr val="FFFFCC"/>
                </a:solidFill>
                <a:latin typeface="Calibri" pitchFamily="34" charset="0"/>
                <a:cs typeface="Calibri" pitchFamily="34" charset="0"/>
              </a:rPr>
              <a:t>Bueno, depende</a:t>
            </a:r>
          </a:p>
        </p:txBody>
      </p:sp>
      <p:sp>
        <p:nvSpPr>
          <p:cNvPr id="10" name="TextBox 9"/>
          <p:cNvSpPr txBox="1"/>
          <p:nvPr/>
        </p:nvSpPr>
        <p:spPr>
          <a:xfrm>
            <a:off x="0" y="-27384"/>
            <a:ext cx="9144000" cy="584775"/>
          </a:xfrm>
          <a:prstGeom prst="rect">
            <a:avLst/>
          </a:prstGeom>
          <a:solidFill>
            <a:srgbClr val="002060"/>
          </a:solidFill>
        </p:spPr>
        <p:txBody>
          <a:bodyPr wrap="square" rtlCol="0">
            <a:spAutoFit/>
          </a:bodyPr>
          <a:lstStyle/>
          <a:p>
            <a:r>
              <a:rPr lang="en-GB" sz="3200" b="1" dirty="0" smtClean="0">
                <a:solidFill>
                  <a:srgbClr val="FFFFCC"/>
                </a:solidFill>
              </a:rPr>
              <a:t>¿</a:t>
            </a:r>
            <a:r>
              <a:rPr lang="en-GB" sz="3200" b="1" dirty="0" err="1" smtClean="0">
                <a:solidFill>
                  <a:srgbClr val="FFFFCC"/>
                </a:solidFill>
              </a:rPr>
              <a:t>Qué</a:t>
            </a:r>
            <a:r>
              <a:rPr lang="en-GB" sz="3200" b="1" dirty="0" smtClean="0">
                <a:solidFill>
                  <a:srgbClr val="FFFFCC"/>
                </a:solidFill>
              </a:rPr>
              <a:t> </a:t>
            </a:r>
            <a:r>
              <a:rPr lang="en-GB" sz="3200" b="1" dirty="0" err="1" smtClean="0">
                <a:solidFill>
                  <a:srgbClr val="FFFFCC"/>
                </a:solidFill>
              </a:rPr>
              <a:t>pensáis</a:t>
            </a:r>
            <a:r>
              <a:rPr lang="en-GB" sz="3200" b="1" dirty="0" smtClean="0">
                <a:solidFill>
                  <a:srgbClr val="FFFFCC"/>
                </a:solidFill>
              </a:rPr>
              <a:t> de </a:t>
            </a:r>
            <a:r>
              <a:rPr lang="en-GB" sz="3200" b="1" dirty="0" err="1" smtClean="0">
                <a:solidFill>
                  <a:srgbClr val="FFFFCC"/>
                </a:solidFill>
              </a:rPr>
              <a:t>esta</a:t>
            </a:r>
            <a:r>
              <a:rPr lang="en-GB" sz="3200" b="1" dirty="0" smtClean="0">
                <a:solidFill>
                  <a:srgbClr val="FFFFCC"/>
                </a:solidFill>
              </a:rPr>
              <a:t> </a:t>
            </a:r>
            <a:r>
              <a:rPr lang="en-GB" sz="3200" b="1" dirty="0" err="1" smtClean="0">
                <a:solidFill>
                  <a:srgbClr val="FFFFCC"/>
                </a:solidFill>
              </a:rPr>
              <a:t>tradición</a:t>
            </a:r>
            <a:r>
              <a:rPr lang="en-GB" sz="3200" b="1" dirty="0" smtClean="0">
                <a:solidFill>
                  <a:srgbClr val="FFFFCC"/>
                </a:solidFill>
              </a:rPr>
              <a:t>?</a:t>
            </a:r>
            <a:endParaRPr lang="en-GB" sz="3200" b="1" dirty="0">
              <a:solidFill>
                <a:srgbClr val="FFFFCC"/>
              </a:solidFill>
            </a:endParaRPr>
          </a:p>
        </p:txBody>
      </p:sp>
    </p:spTree>
    <p:extLst>
      <p:ext uri="{BB962C8B-B14F-4D97-AF65-F5344CB8AC3E}">
        <p14:creationId xmlns:p14="http://schemas.microsoft.com/office/powerpoint/2010/main" val="398617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p:bldP spid="2053" grpId="0" animBg="1" autoUpdateAnimBg="0"/>
      <p:bldP spid="2054" grpId="0" animBg="1" autoUpdateAnimBg="0"/>
      <p:bldP spid="2055" grpId="0" animBg="1" autoUpdateAnimBg="0"/>
      <p:bldP spid="2056" grpId="0" animBg="1" autoUpdateAnimBg="0"/>
      <p:bldP spid="2057" grpId="0" animBg="1" autoUpdateAnimBg="0"/>
      <p:bldP spid="205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584775"/>
          </a:xfrm>
          <a:prstGeom prst="rect">
            <a:avLst/>
          </a:prstGeom>
          <a:solidFill>
            <a:schemeClr val="tx1"/>
          </a:solidFill>
        </p:spPr>
        <p:txBody>
          <a:bodyPr wrap="square" rtlCol="0">
            <a:spAutoFit/>
          </a:bodyPr>
          <a:lstStyle/>
          <a:p>
            <a:r>
              <a:rPr lang="en-GB" sz="3200" b="1" dirty="0" smtClean="0">
                <a:solidFill>
                  <a:schemeClr val="bg1"/>
                </a:solidFill>
              </a:rPr>
              <a:t>La </a:t>
            </a:r>
            <a:r>
              <a:rPr lang="en-GB" sz="3200" b="1" dirty="0" err="1" smtClean="0">
                <a:solidFill>
                  <a:schemeClr val="bg1"/>
                </a:solidFill>
              </a:rPr>
              <a:t>familia</a:t>
            </a:r>
            <a:r>
              <a:rPr lang="en-GB" sz="3200" b="1" dirty="0" smtClean="0">
                <a:solidFill>
                  <a:schemeClr val="bg1"/>
                </a:solidFill>
              </a:rPr>
              <a:t> de Eva – </a:t>
            </a:r>
            <a:r>
              <a:rPr lang="en-GB" sz="3200" b="1" dirty="0" err="1" smtClean="0">
                <a:solidFill>
                  <a:schemeClr val="bg1"/>
                </a:solidFill>
              </a:rPr>
              <a:t>actividad</a:t>
            </a:r>
            <a:r>
              <a:rPr lang="en-GB" sz="3200" b="1" dirty="0" smtClean="0">
                <a:solidFill>
                  <a:schemeClr val="bg1"/>
                </a:solidFill>
              </a:rPr>
              <a:t> </a:t>
            </a:r>
            <a:r>
              <a:rPr lang="en-GB" sz="3200" b="1" dirty="0" err="1" smtClean="0">
                <a:solidFill>
                  <a:schemeClr val="bg1"/>
                </a:solidFill>
              </a:rPr>
              <a:t>auditiva</a:t>
            </a:r>
            <a:endParaRPr lang="en-GB" sz="3200" b="1" dirty="0">
              <a:solidFill>
                <a:schemeClr val="bg1"/>
              </a:solidFill>
            </a:endParaRPr>
          </a:p>
        </p:txBody>
      </p:sp>
      <p:sp>
        <p:nvSpPr>
          <p:cNvPr id="3" name="TextBox 2"/>
          <p:cNvSpPr txBox="1"/>
          <p:nvPr/>
        </p:nvSpPr>
        <p:spPr>
          <a:xfrm>
            <a:off x="251520" y="908720"/>
            <a:ext cx="8712968" cy="4467057"/>
          </a:xfrm>
          <a:prstGeom prst="rect">
            <a:avLst/>
          </a:prstGeom>
          <a:noFill/>
        </p:spPr>
        <p:txBody>
          <a:bodyPr wrap="square" rtlCol="0">
            <a:spAutoFit/>
          </a:bodyPr>
          <a:lstStyle/>
          <a:p>
            <a:pPr marL="342900" indent="-342900">
              <a:lnSpc>
                <a:spcPct val="150000"/>
              </a:lnSpc>
              <a:buAutoNum type="arabicPeriod"/>
            </a:pPr>
            <a:r>
              <a:rPr lang="en-GB" sz="2400" dirty="0" err="1" smtClean="0"/>
              <a:t>sueña</a:t>
            </a:r>
            <a:r>
              <a:rPr lang="en-GB" sz="2400" dirty="0" smtClean="0"/>
              <a:t> / </a:t>
            </a:r>
            <a:r>
              <a:rPr lang="en-GB" sz="2400" dirty="0" err="1" smtClean="0"/>
              <a:t>suena</a:t>
            </a:r>
            <a:endParaRPr lang="en-GB" sz="2400" dirty="0"/>
          </a:p>
          <a:p>
            <a:pPr marL="342900" indent="-342900">
              <a:lnSpc>
                <a:spcPct val="150000"/>
              </a:lnSpc>
              <a:buAutoNum type="arabicPeriod" startAt="2"/>
            </a:pPr>
            <a:r>
              <a:rPr lang="en-GB" sz="2400" dirty="0" err="1" smtClean="0"/>
              <a:t>bebimos</a:t>
            </a:r>
            <a:r>
              <a:rPr lang="en-GB" sz="2400" dirty="0" smtClean="0"/>
              <a:t> / </a:t>
            </a:r>
            <a:r>
              <a:rPr lang="en-GB" sz="2400" dirty="0" err="1" smtClean="0"/>
              <a:t>vivimos</a:t>
            </a:r>
            <a:endParaRPr lang="en-GB" sz="2400" dirty="0" smtClean="0"/>
          </a:p>
          <a:p>
            <a:pPr marL="342900" indent="-342900">
              <a:lnSpc>
                <a:spcPct val="150000"/>
              </a:lnSpc>
              <a:buAutoNum type="arabicPeriod" startAt="2"/>
            </a:pPr>
            <a:r>
              <a:rPr lang="en-GB" sz="2400" dirty="0" err="1" smtClean="0"/>
              <a:t>afuera</a:t>
            </a:r>
            <a:r>
              <a:rPr lang="en-GB" sz="2400" dirty="0" smtClean="0"/>
              <a:t> / </a:t>
            </a:r>
            <a:r>
              <a:rPr lang="en-GB" sz="2400" dirty="0" err="1" smtClean="0"/>
              <a:t>fuera</a:t>
            </a:r>
            <a:endParaRPr lang="en-GB" sz="2400" dirty="0" smtClean="0"/>
          </a:p>
          <a:p>
            <a:pPr marL="342900" indent="-342900">
              <a:lnSpc>
                <a:spcPct val="150000"/>
              </a:lnSpc>
              <a:buAutoNum type="arabicPeriod" startAt="2"/>
            </a:pPr>
            <a:r>
              <a:rPr lang="en-GB" sz="2400" dirty="0" err="1" smtClean="0"/>
              <a:t>jerga</a:t>
            </a:r>
            <a:r>
              <a:rPr lang="en-GB" sz="2400" dirty="0" smtClean="0"/>
              <a:t> / </a:t>
            </a:r>
            <a:r>
              <a:rPr lang="en-GB" sz="2400" dirty="0" err="1" smtClean="0"/>
              <a:t>juerga</a:t>
            </a:r>
            <a:endParaRPr lang="en-GB" sz="2400" dirty="0" smtClean="0"/>
          </a:p>
          <a:p>
            <a:pPr marL="342900" indent="-342900">
              <a:lnSpc>
                <a:spcPct val="150000"/>
              </a:lnSpc>
              <a:buAutoNum type="arabicPeriod" startAt="2"/>
            </a:pPr>
            <a:r>
              <a:rPr lang="en-GB" sz="2400" dirty="0" smtClean="0"/>
              <a:t>dice / </a:t>
            </a:r>
            <a:r>
              <a:rPr lang="en-GB" sz="2400" dirty="0" err="1" smtClean="0"/>
              <a:t>dicen</a:t>
            </a:r>
            <a:endParaRPr lang="en-GB" sz="2400" dirty="0" smtClean="0"/>
          </a:p>
          <a:p>
            <a:pPr marL="342900" indent="-342900">
              <a:lnSpc>
                <a:spcPct val="150000"/>
              </a:lnSpc>
              <a:buAutoNum type="arabicPeriod" startAt="2"/>
            </a:pPr>
            <a:r>
              <a:rPr lang="en-GB" sz="2400" dirty="0" err="1" smtClean="0"/>
              <a:t>soltura</a:t>
            </a:r>
            <a:r>
              <a:rPr lang="en-GB" sz="2400" dirty="0" smtClean="0"/>
              <a:t> / </a:t>
            </a:r>
            <a:r>
              <a:rPr lang="en-GB" sz="2400" dirty="0" err="1" smtClean="0"/>
              <a:t>altura</a:t>
            </a:r>
            <a:endParaRPr lang="en-GB" sz="2400" dirty="0" smtClean="0"/>
          </a:p>
          <a:p>
            <a:pPr marL="342900" indent="-342900">
              <a:lnSpc>
                <a:spcPct val="150000"/>
              </a:lnSpc>
              <a:buAutoNum type="arabicPeriod" startAt="2"/>
            </a:pPr>
            <a:r>
              <a:rPr lang="en-GB" sz="2400" dirty="0" err="1" smtClean="0"/>
              <a:t>actuó</a:t>
            </a:r>
            <a:r>
              <a:rPr lang="en-GB" sz="2400" dirty="0" smtClean="0"/>
              <a:t> / </a:t>
            </a:r>
            <a:r>
              <a:rPr lang="en-GB" sz="2400" dirty="0" err="1" smtClean="0"/>
              <a:t>actúo</a:t>
            </a:r>
            <a:endParaRPr lang="en-GB" sz="2400" dirty="0" smtClean="0"/>
          </a:p>
          <a:p>
            <a:pPr marL="342900" indent="-342900">
              <a:lnSpc>
                <a:spcPct val="150000"/>
              </a:lnSpc>
              <a:buAutoNum type="arabicPeriod" startAt="2"/>
            </a:pPr>
            <a:r>
              <a:rPr lang="en-GB" sz="2400" dirty="0" err="1" smtClean="0"/>
              <a:t>hecha</a:t>
            </a:r>
            <a:r>
              <a:rPr lang="en-GB" sz="2400" dirty="0" smtClean="0"/>
              <a:t> / </a:t>
            </a:r>
            <a:r>
              <a:rPr lang="en-GB" sz="2400" dirty="0" err="1" smtClean="0"/>
              <a:t>echar</a:t>
            </a:r>
            <a:endParaRPr lang="en-GB" sz="2400" dirty="0" smtClean="0"/>
          </a:p>
        </p:txBody>
      </p:sp>
      <p:sp>
        <p:nvSpPr>
          <p:cNvPr id="4" name="Oval 3"/>
          <p:cNvSpPr/>
          <p:nvPr/>
        </p:nvSpPr>
        <p:spPr>
          <a:xfrm>
            <a:off x="1547664" y="1052736"/>
            <a:ext cx="936104" cy="50405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835696" y="1556792"/>
            <a:ext cx="1224136" cy="50405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619672" y="2132856"/>
            <a:ext cx="936104" cy="50405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475656" y="2708920"/>
            <a:ext cx="936104" cy="50405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7544" y="3212976"/>
            <a:ext cx="936104" cy="50405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11560" y="3789040"/>
            <a:ext cx="936104" cy="50405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547664" y="4293096"/>
            <a:ext cx="936104" cy="50405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547664" y="4869160"/>
            <a:ext cx="936104" cy="50405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347864" y="622380"/>
            <a:ext cx="5796136" cy="523220"/>
          </a:xfrm>
          <a:prstGeom prst="rect">
            <a:avLst/>
          </a:prstGeom>
          <a:noFill/>
        </p:spPr>
        <p:txBody>
          <a:bodyPr wrap="square" rtlCol="0">
            <a:spAutoFit/>
          </a:bodyPr>
          <a:lstStyle/>
          <a:p>
            <a:r>
              <a:rPr lang="en-GB" sz="2800" dirty="0" smtClean="0"/>
              <a:t>¿</a:t>
            </a:r>
            <a:r>
              <a:rPr lang="en-GB" sz="2800" dirty="0" err="1" smtClean="0"/>
              <a:t>Qué</a:t>
            </a:r>
            <a:r>
              <a:rPr lang="en-GB" sz="2800" dirty="0" smtClean="0"/>
              <a:t> </a:t>
            </a:r>
            <a:r>
              <a:rPr lang="en-GB" sz="2800" dirty="0" err="1" smtClean="0"/>
              <a:t>quieren</a:t>
            </a:r>
            <a:r>
              <a:rPr lang="en-GB" sz="2800" dirty="0" smtClean="0"/>
              <a:t> </a:t>
            </a:r>
            <a:r>
              <a:rPr lang="en-GB" sz="2800" dirty="0" err="1" smtClean="0"/>
              <a:t>decir</a:t>
            </a:r>
            <a:r>
              <a:rPr lang="en-GB" sz="2800" dirty="0" smtClean="0"/>
              <a:t> </a:t>
            </a:r>
            <a:r>
              <a:rPr lang="en-GB" sz="2800" dirty="0" err="1" smtClean="0"/>
              <a:t>las</a:t>
            </a:r>
            <a:r>
              <a:rPr lang="en-GB" sz="2800" dirty="0" smtClean="0"/>
              <a:t> dos </a:t>
            </a:r>
            <a:r>
              <a:rPr lang="en-GB" sz="2800" dirty="0" err="1" smtClean="0"/>
              <a:t>opciones</a:t>
            </a:r>
            <a:r>
              <a:rPr lang="en-GB" sz="2800" dirty="0" smtClean="0"/>
              <a:t>?</a:t>
            </a:r>
            <a:endParaRPr lang="en-GB" sz="2800" dirty="0"/>
          </a:p>
        </p:txBody>
      </p:sp>
      <p:pic>
        <p:nvPicPr>
          <p:cNvPr id="14" name="LaFamiliaDeEva_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58036" y="1523256"/>
            <a:ext cx="609600" cy="609600"/>
          </a:xfrm>
          <a:prstGeom prst="rect">
            <a:avLst/>
          </a:prstGeom>
        </p:spPr>
      </p:pic>
    </p:spTree>
    <p:extLst>
      <p:ext uri="{BB962C8B-B14F-4D97-AF65-F5344CB8AC3E}">
        <p14:creationId xmlns:p14="http://schemas.microsoft.com/office/powerpoint/2010/main" val="46930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36698" fill="hold"/>
                                        <p:tgtEl>
                                          <p:spTgt spid="14"/>
                                        </p:tgtEl>
                                      </p:cBhvr>
                                    </p:cmd>
                                  </p:childTnLst>
                                </p:cTn>
                              </p:par>
                            </p:childTnLst>
                          </p:cTn>
                        </p:par>
                      </p:childTnLst>
                    </p:cTn>
                  </p:par>
                </p:childTnLst>
              </p:cTn>
              <p:nextCondLst>
                <p:cond evt="onClick" delay="0">
                  <p:tgtEl>
                    <p:spTgt spid="14"/>
                  </p:tgtEl>
                </p:cond>
              </p:nextCondLst>
            </p:seq>
            <p:audio>
              <p:cMediaNode vol="100000">
                <p:cTn id="48" fill="hold" display="0">
                  <p:stCondLst>
                    <p:cond delay="indefinite"/>
                  </p:stCondLst>
                  <p:endCondLst>
                    <p:cond evt="onStopAudio" delay="0">
                      <p:tgtEl>
                        <p:sldTgt/>
                      </p:tgtEl>
                    </p:cond>
                  </p:endCondLst>
                </p:cTn>
                <p:tgtEl>
                  <p:spTgt spid="14"/>
                </p:tgtEl>
              </p:cMediaNode>
            </p:audio>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584775"/>
          </a:xfrm>
          <a:prstGeom prst="rect">
            <a:avLst/>
          </a:prstGeom>
          <a:solidFill>
            <a:schemeClr val="tx1"/>
          </a:solidFill>
        </p:spPr>
        <p:txBody>
          <a:bodyPr wrap="square" rtlCol="0">
            <a:spAutoFit/>
          </a:bodyPr>
          <a:lstStyle/>
          <a:p>
            <a:r>
              <a:rPr lang="en-GB" sz="3200" b="1" dirty="0" smtClean="0">
                <a:solidFill>
                  <a:schemeClr val="bg1"/>
                </a:solidFill>
              </a:rPr>
              <a:t>La </a:t>
            </a:r>
            <a:r>
              <a:rPr lang="en-GB" sz="3200" b="1" dirty="0" err="1" smtClean="0">
                <a:solidFill>
                  <a:schemeClr val="bg1"/>
                </a:solidFill>
              </a:rPr>
              <a:t>familia</a:t>
            </a:r>
            <a:r>
              <a:rPr lang="en-GB" sz="3200" b="1" dirty="0" smtClean="0">
                <a:solidFill>
                  <a:schemeClr val="bg1"/>
                </a:solidFill>
              </a:rPr>
              <a:t> de Eva – </a:t>
            </a:r>
            <a:r>
              <a:rPr lang="en-GB" sz="3200" b="1" dirty="0" err="1" smtClean="0">
                <a:solidFill>
                  <a:schemeClr val="bg1"/>
                </a:solidFill>
              </a:rPr>
              <a:t>actividad</a:t>
            </a:r>
            <a:r>
              <a:rPr lang="en-GB" sz="3200" b="1" dirty="0" smtClean="0">
                <a:solidFill>
                  <a:schemeClr val="bg1"/>
                </a:solidFill>
              </a:rPr>
              <a:t> </a:t>
            </a:r>
            <a:r>
              <a:rPr lang="en-GB" sz="3200" b="1" dirty="0" err="1" smtClean="0">
                <a:solidFill>
                  <a:schemeClr val="bg1"/>
                </a:solidFill>
              </a:rPr>
              <a:t>auditiva</a:t>
            </a:r>
            <a:endParaRPr lang="en-GB" sz="3200" b="1"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154328437"/>
              </p:ext>
            </p:extLst>
          </p:nvPr>
        </p:nvGraphicFramePr>
        <p:xfrm>
          <a:off x="251520" y="692696"/>
          <a:ext cx="8640960" cy="4267200"/>
        </p:xfrm>
        <a:graphic>
          <a:graphicData uri="http://schemas.openxmlformats.org/drawingml/2006/table">
            <a:tbl>
              <a:tblPr firstRow="1" bandRow="1">
                <a:tableStyleId>{5940675A-B579-460E-94D1-54222C63F5DA}</a:tableStyleId>
              </a:tblPr>
              <a:tblGrid>
                <a:gridCol w="504056"/>
                <a:gridCol w="7704856"/>
                <a:gridCol w="432048"/>
              </a:tblGrid>
              <a:tr h="345537">
                <a:tc>
                  <a:txBody>
                    <a:bodyPr/>
                    <a:lstStyle/>
                    <a:p>
                      <a:r>
                        <a:rPr lang="en-GB" sz="2000" dirty="0" smtClean="0"/>
                        <a:t>1</a:t>
                      </a:r>
                      <a:endParaRPr lang="en-GB" sz="2000" dirty="0"/>
                    </a:p>
                  </a:txBody>
                  <a:tcPr/>
                </a:tc>
                <a:tc>
                  <a:txBody>
                    <a:bodyPr/>
                    <a:lstStyle/>
                    <a:p>
                      <a:r>
                        <a:rPr lang="en-GB" sz="2000" dirty="0" smtClean="0"/>
                        <a:t>Se llama Eva </a:t>
                      </a:r>
                      <a:r>
                        <a:rPr lang="en-GB" sz="2000" dirty="0" err="1" smtClean="0"/>
                        <a:t>porque</a:t>
                      </a:r>
                      <a:r>
                        <a:rPr lang="en-GB" sz="2000" dirty="0" smtClean="0"/>
                        <a:t> </a:t>
                      </a:r>
                      <a:r>
                        <a:rPr lang="en-GB" sz="2000" dirty="0" err="1" smtClean="0"/>
                        <a:t>así</a:t>
                      </a:r>
                      <a:r>
                        <a:rPr lang="en-GB" sz="2000" dirty="0" smtClean="0"/>
                        <a:t> se </a:t>
                      </a:r>
                      <a:r>
                        <a:rPr lang="en-GB" sz="2000" dirty="0" err="1" smtClean="0"/>
                        <a:t>llamaba</a:t>
                      </a:r>
                      <a:r>
                        <a:rPr lang="en-GB" sz="2000" dirty="0" smtClean="0"/>
                        <a:t> </a:t>
                      </a:r>
                      <a:r>
                        <a:rPr lang="en-GB" sz="2000" dirty="0" err="1" smtClean="0"/>
                        <a:t>su</a:t>
                      </a:r>
                      <a:r>
                        <a:rPr lang="en-GB" sz="2000" dirty="0" smtClean="0"/>
                        <a:t> </a:t>
                      </a:r>
                      <a:r>
                        <a:rPr lang="en-GB" sz="2000" dirty="0" err="1" smtClean="0"/>
                        <a:t>madre</a:t>
                      </a:r>
                      <a:r>
                        <a:rPr lang="en-GB" sz="2000" dirty="0" smtClean="0"/>
                        <a:t>.</a:t>
                      </a:r>
                      <a:endParaRPr lang="en-GB" sz="2000" dirty="0"/>
                    </a:p>
                  </a:txBody>
                  <a:tcPr/>
                </a:tc>
                <a:tc>
                  <a:txBody>
                    <a:bodyPr/>
                    <a:lstStyle/>
                    <a:p>
                      <a:endParaRPr lang="en-GB" sz="2000" dirty="0"/>
                    </a:p>
                  </a:txBody>
                  <a:tcPr/>
                </a:tc>
              </a:tr>
              <a:tr h="345537">
                <a:tc>
                  <a:txBody>
                    <a:bodyPr/>
                    <a:lstStyle/>
                    <a:p>
                      <a:r>
                        <a:rPr lang="en-GB" sz="2000" dirty="0" smtClean="0"/>
                        <a:t>2</a:t>
                      </a:r>
                      <a:endParaRPr lang="en-GB" sz="2000" dirty="0"/>
                    </a:p>
                  </a:txBody>
                  <a:tcPr/>
                </a:tc>
                <a:tc>
                  <a:txBody>
                    <a:bodyPr/>
                    <a:lstStyle/>
                    <a:p>
                      <a:r>
                        <a:rPr lang="en-GB" sz="2000" dirty="0" smtClean="0"/>
                        <a:t>Sus padres no </a:t>
                      </a:r>
                      <a:r>
                        <a:rPr lang="en-GB" sz="2000" dirty="0" err="1" smtClean="0"/>
                        <a:t>tienen</a:t>
                      </a:r>
                      <a:r>
                        <a:rPr lang="en-GB" sz="2000" dirty="0" smtClean="0"/>
                        <a:t> </a:t>
                      </a:r>
                      <a:r>
                        <a:rPr lang="en-GB" sz="2000" dirty="0" err="1" smtClean="0"/>
                        <a:t>más</a:t>
                      </a:r>
                      <a:r>
                        <a:rPr lang="en-GB" sz="2000" dirty="0" smtClean="0"/>
                        <a:t> </a:t>
                      </a:r>
                      <a:r>
                        <a:rPr lang="en-GB" sz="2000" dirty="0" err="1" smtClean="0"/>
                        <a:t>hijos</a:t>
                      </a:r>
                      <a:r>
                        <a:rPr lang="en-GB" sz="2000" dirty="0" smtClean="0"/>
                        <a:t> </a:t>
                      </a:r>
                      <a:r>
                        <a:rPr lang="en-GB" sz="2000" dirty="0" err="1" smtClean="0"/>
                        <a:t>aparte</a:t>
                      </a:r>
                      <a:r>
                        <a:rPr lang="en-GB" sz="2000" dirty="0" smtClean="0"/>
                        <a:t> de Eva.</a:t>
                      </a:r>
                      <a:endParaRPr lang="en-GB" sz="2000" dirty="0"/>
                    </a:p>
                  </a:txBody>
                  <a:tcPr/>
                </a:tc>
                <a:tc>
                  <a:txBody>
                    <a:bodyPr/>
                    <a:lstStyle/>
                    <a:p>
                      <a:endParaRPr lang="en-GB" sz="2000" dirty="0"/>
                    </a:p>
                  </a:txBody>
                  <a:tcPr/>
                </a:tc>
              </a:tr>
              <a:tr h="345537">
                <a:tc>
                  <a:txBody>
                    <a:bodyPr/>
                    <a:lstStyle/>
                    <a:p>
                      <a:r>
                        <a:rPr lang="en-GB" sz="2000" dirty="0" smtClean="0"/>
                        <a:t>3</a:t>
                      </a:r>
                      <a:endParaRPr lang="en-GB" sz="2000" dirty="0"/>
                    </a:p>
                  </a:txBody>
                  <a:tcPr/>
                </a:tc>
                <a:tc>
                  <a:txBody>
                    <a:bodyPr/>
                    <a:lstStyle/>
                    <a:p>
                      <a:r>
                        <a:rPr lang="en-GB" sz="2000" dirty="0" smtClean="0"/>
                        <a:t>Eva vive en el </a:t>
                      </a:r>
                      <a:r>
                        <a:rPr lang="en-GB" sz="2000" dirty="0" err="1" smtClean="0"/>
                        <a:t>sur</a:t>
                      </a:r>
                      <a:r>
                        <a:rPr lang="en-GB" sz="2000" dirty="0" smtClean="0"/>
                        <a:t> de </a:t>
                      </a:r>
                      <a:r>
                        <a:rPr lang="en-GB" sz="2000" dirty="0" err="1" smtClean="0"/>
                        <a:t>España</a:t>
                      </a:r>
                      <a:r>
                        <a:rPr lang="en-GB" sz="2000" dirty="0" smtClean="0"/>
                        <a:t>.</a:t>
                      </a:r>
                      <a:endParaRPr lang="en-GB" sz="2000" dirty="0"/>
                    </a:p>
                  </a:txBody>
                  <a:tcPr/>
                </a:tc>
                <a:tc>
                  <a:txBody>
                    <a:bodyPr/>
                    <a:lstStyle/>
                    <a:p>
                      <a:endParaRPr lang="en-GB" sz="2000" dirty="0"/>
                    </a:p>
                  </a:txBody>
                  <a:tcPr/>
                </a:tc>
              </a:tr>
              <a:tr h="345537">
                <a:tc>
                  <a:txBody>
                    <a:bodyPr/>
                    <a:lstStyle/>
                    <a:p>
                      <a:r>
                        <a:rPr lang="en-GB" sz="2000" dirty="0" smtClean="0"/>
                        <a:t>4</a:t>
                      </a:r>
                      <a:endParaRPr lang="en-GB" sz="2000" dirty="0"/>
                    </a:p>
                  </a:txBody>
                  <a:tcPr/>
                </a:tc>
                <a:tc>
                  <a:txBody>
                    <a:bodyPr/>
                    <a:lstStyle/>
                    <a:p>
                      <a:r>
                        <a:rPr lang="en-GB" sz="2000" dirty="0" smtClean="0"/>
                        <a:t>Sus padres </a:t>
                      </a:r>
                      <a:r>
                        <a:rPr lang="en-GB" sz="2000" dirty="0" err="1" smtClean="0"/>
                        <a:t>nunca</a:t>
                      </a:r>
                      <a:r>
                        <a:rPr lang="en-GB" sz="2000" dirty="0" smtClean="0"/>
                        <a:t> se </a:t>
                      </a:r>
                      <a:r>
                        <a:rPr lang="en-GB" sz="2000" dirty="0" err="1" smtClean="0"/>
                        <a:t>quejan</a:t>
                      </a:r>
                      <a:r>
                        <a:rPr lang="en-GB" sz="2000" dirty="0" smtClean="0"/>
                        <a:t> de </a:t>
                      </a:r>
                      <a:r>
                        <a:rPr lang="en-GB" sz="2000" dirty="0" err="1" smtClean="0"/>
                        <a:t>ella</a:t>
                      </a:r>
                      <a:r>
                        <a:rPr lang="en-GB" sz="2000" dirty="0" smtClean="0"/>
                        <a:t>.</a:t>
                      </a:r>
                      <a:endParaRPr lang="en-GB" sz="2000" dirty="0"/>
                    </a:p>
                  </a:txBody>
                  <a:tcPr/>
                </a:tc>
                <a:tc>
                  <a:txBody>
                    <a:bodyPr/>
                    <a:lstStyle/>
                    <a:p>
                      <a:endParaRPr lang="en-GB" sz="2000" dirty="0"/>
                    </a:p>
                  </a:txBody>
                  <a:tcPr/>
                </a:tc>
              </a:tr>
              <a:tr h="621966">
                <a:tc>
                  <a:txBody>
                    <a:bodyPr/>
                    <a:lstStyle/>
                    <a:p>
                      <a:r>
                        <a:rPr lang="en-GB" sz="2000" dirty="0" smtClean="0"/>
                        <a:t>5</a:t>
                      </a:r>
                      <a:endParaRPr lang="en-GB" sz="2000" dirty="0"/>
                    </a:p>
                  </a:txBody>
                  <a:tcPr/>
                </a:tc>
                <a:tc>
                  <a:txBody>
                    <a:bodyPr/>
                    <a:lstStyle/>
                    <a:p>
                      <a:r>
                        <a:rPr lang="en-GB" sz="2000" dirty="0" err="1" smtClean="0"/>
                        <a:t>Según</a:t>
                      </a:r>
                      <a:r>
                        <a:rPr lang="en-GB" sz="2000" dirty="0" smtClean="0"/>
                        <a:t> Eva, sus padres </a:t>
                      </a:r>
                      <a:r>
                        <a:rPr lang="en-GB" sz="2000" dirty="0" err="1" smtClean="0"/>
                        <a:t>hicieron</a:t>
                      </a:r>
                      <a:r>
                        <a:rPr lang="en-GB" sz="2000" baseline="0" dirty="0" smtClean="0"/>
                        <a:t> lo </a:t>
                      </a:r>
                      <a:r>
                        <a:rPr lang="en-GB" sz="2000" baseline="0" dirty="0" err="1" smtClean="0"/>
                        <a:t>mismo</a:t>
                      </a:r>
                      <a:r>
                        <a:rPr lang="en-GB" sz="2000" baseline="0" dirty="0" smtClean="0"/>
                        <a:t> </a:t>
                      </a:r>
                      <a:r>
                        <a:rPr lang="en-GB" sz="2000" baseline="0" dirty="0" err="1" smtClean="0"/>
                        <a:t>que</a:t>
                      </a:r>
                      <a:r>
                        <a:rPr lang="en-GB" sz="2000" baseline="0" dirty="0" smtClean="0"/>
                        <a:t> </a:t>
                      </a:r>
                      <a:r>
                        <a:rPr lang="en-GB" sz="2000" baseline="0" dirty="0" err="1" smtClean="0"/>
                        <a:t>ella</a:t>
                      </a:r>
                      <a:r>
                        <a:rPr lang="en-GB" sz="2000" baseline="0" dirty="0" smtClean="0"/>
                        <a:t> </a:t>
                      </a:r>
                      <a:r>
                        <a:rPr lang="en-GB" sz="2000" baseline="0" dirty="0" err="1" smtClean="0"/>
                        <a:t>cuando</a:t>
                      </a:r>
                      <a:r>
                        <a:rPr lang="en-GB" sz="2000" baseline="0" dirty="0" smtClean="0"/>
                        <a:t> </a:t>
                      </a:r>
                      <a:r>
                        <a:rPr lang="en-GB" sz="2000" baseline="0" dirty="0" err="1" smtClean="0"/>
                        <a:t>tenían</a:t>
                      </a:r>
                      <a:r>
                        <a:rPr lang="en-GB" sz="2000" baseline="0" dirty="0" smtClean="0"/>
                        <a:t> la </a:t>
                      </a:r>
                      <a:r>
                        <a:rPr lang="en-GB" sz="2000" baseline="0" dirty="0" err="1" smtClean="0"/>
                        <a:t>misma</a:t>
                      </a:r>
                      <a:r>
                        <a:rPr lang="en-GB" sz="2000" baseline="0" dirty="0" smtClean="0"/>
                        <a:t> </a:t>
                      </a:r>
                      <a:r>
                        <a:rPr lang="en-GB" sz="2000" baseline="0" dirty="0" err="1" smtClean="0"/>
                        <a:t>edad</a:t>
                      </a:r>
                      <a:r>
                        <a:rPr lang="en-GB" sz="2000" baseline="0" dirty="0" smtClean="0"/>
                        <a:t>.</a:t>
                      </a:r>
                      <a:endParaRPr lang="en-GB" sz="2000" dirty="0"/>
                    </a:p>
                  </a:txBody>
                  <a:tcPr/>
                </a:tc>
                <a:tc>
                  <a:txBody>
                    <a:bodyPr/>
                    <a:lstStyle/>
                    <a:p>
                      <a:endParaRPr lang="en-GB" sz="2000" dirty="0"/>
                    </a:p>
                  </a:txBody>
                  <a:tcPr/>
                </a:tc>
              </a:tr>
              <a:tr h="378296">
                <a:tc>
                  <a:txBody>
                    <a:bodyPr/>
                    <a:lstStyle/>
                    <a:p>
                      <a:r>
                        <a:rPr lang="en-GB" sz="2000" dirty="0" smtClean="0"/>
                        <a:t>6</a:t>
                      </a:r>
                      <a:endParaRPr lang="en-GB" sz="2000" dirty="0"/>
                    </a:p>
                  </a:txBody>
                  <a:tcPr/>
                </a:tc>
                <a:tc>
                  <a:txBody>
                    <a:bodyPr/>
                    <a:lstStyle/>
                    <a:p>
                      <a:r>
                        <a:rPr lang="en-GB" sz="2000" dirty="0" smtClean="0"/>
                        <a:t>Eva </a:t>
                      </a:r>
                      <a:r>
                        <a:rPr lang="en-GB" sz="2000" dirty="0" err="1" smtClean="0"/>
                        <a:t>acusa</a:t>
                      </a:r>
                      <a:r>
                        <a:rPr lang="en-GB" sz="2000" dirty="0" smtClean="0"/>
                        <a:t> a </a:t>
                      </a:r>
                      <a:r>
                        <a:rPr lang="en-GB" sz="2000" dirty="0" err="1" smtClean="0"/>
                        <a:t>su</a:t>
                      </a:r>
                      <a:r>
                        <a:rPr lang="en-GB" sz="2000" dirty="0" smtClean="0"/>
                        <a:t> padre de no</a:t>
                      </a:r>
                      <a:r>
                        <a:rPr lang="en-GB" sz="2000" baseline="0" dirty="0" smtClean="0"/>
                        <a:t> </a:t>
                      </a:r>
                      <a:r>
                        <a:rPr lang="en-GB" sz="2000" baseline="0" dirty="0" err="1" smtClean="0"/>
                        <a:t>respetar</a:t>
                      </a:r>
                      <a:r>
                        <a:rPr lang="en-GB" sz="2000" baseline="0" dirty="0" smtClean="0"/>
                        <a:t> </a:t>
                      </a:r>
                      <a:r>
                        <a:rPr lang="en-GB" sz="2000" baseline="0" dirty="0" err="1" smtClean="0"/>
                        <a:t>las</a:t>
                      </a:r>
                      <a:r>
                        <a:rPr lang="en-GB" sz="2000" baseline="0" dirty="0" smtClean="0"/>
                        <a:t> </a:t>
                      </a:r>
                      <a:r>
                        <a:rPr lang="en-GB" sz="2000" baseline="0" dirty="0" err="1" smtClean="0"/>
                        <a:t>costumbres</a:t>
                      </a:r>
                      <a:r>
                        <a:rPr lang="en-GB" sz="2000" baseline="0" dirty="0" smtClean="0"/>
                        <a:t> </a:t>
                      </a:r>
                      <a:r>
                        <a:rPr lang="en-GB" sz="2000" baseline="0" dirty="0" err="1" smtClean="0"/>
                        <a:t>españolas</a:t>
                      </a:r>
                      <a:r>
                        <a:rPr lang="en-GB" sz="2000" baseline="0" dirty="0" smtClean="0"/>
                        <a:t>.</a:t>
                      </a:r>
                      <a:endParaRPr lang="en-GB" sz="2000" dirty="0"/>
                    </a:p>
                  </a:txBody>
                  <a:tcPr/>
                </a:tc>
                <a:tc>
                  <a:txBody>
                    <a:bodyPr/>
                    <a:lstStyle/>
                    <a:p>
                      <a:endParaRPr lang="en-GB" sz="2000" dirty="0"/>
                    </a:p>
                  </a:txBody>
                  <a:tcPr/>
                </a:tc>
              </a:tr>
              <a:tr h="345537">
                <a:tc>
                  <a:txBody>
                    <a:bodyPr/>
                    <a:lstStyle/>
                    <a:p>
                      <a:r>
                        <a:rPr lang="en-GB" sz="2000" dirty="0" smtClean="0"/>
                        <a:t>7</a:t>
                      </a:r>
                      <a:endParaRPr lang="en-GB" sz="2000" dirty="0"/>
                    </a:p>
                  </a:txBody>
                  <a:tcPr/>
                </a:tc>
                <a:tc>
                  <a:txBody>
                    <a:bodyPr/>
                    <a:lstStyle/>
                    <a:p>
                      <a:r>
                        <a:rPr lang="en-GB" sz="2000" dirty="0" smtClean="0"/>
                        <a:t>La </a:t>
                      </a:r>
                      <a:r>
                        <a:rPr lang="en-GB" sz="2000" dirty="0" err="1" smtClean="0"/>
                        <a:t>madre</a:t>
                      </a:r>
                      <a:r>
                        <a:rPr lang="en-GB" sz="2000" dirty="0" smtClean="0"/>
                        <a:t> de Eva </a:t>
                      </a:r>
                      <a:r>
                        <a:rPr lang="en-GB" sz="2000" dirty="0" err="1" smtClean="0"/>
                        <a:t>siempre</a:t>
                      </a:r>
                      <a:r>
                        <a:rPr lang="en-GB" sz="2000" dirty="0" smtClean="0"/>
                        <a:t> </a:t>
                      </a:r>
                      <a:r>
                        <a:rPr lang="en-GB" sz="2000" dirty="0" err="1" smtClean="0"/>
                        <a:t>apoya</a:t>
                      </a:r>
                      <a:r>
                        <a:rPr lang="en-GB" sz="2000" dirty="0" smtClean="0"/>
                        <a:t> a </a:t>
                      </a:r>
                      <a:r>
                        <a:rPr lang="en-GB" sz="2000" dirty="0" err="1" smtClean="0"/>
                        <a:t>su</a:t>
                      </a:r>
                      <a:r>
                        <a:rPr lang="en-GB" sz="2000" dirty="0" smtClean="0"/>
                        <a:t> </a:t>
                      </a:r>
                      <a:r>
                        <a:rPr lang="en-GB" sz="2000" dirty="0" err="1" smtClean="0"/>
                        <a:t>marido</a:t>
                      </a:r>
                      <a:r>
                        <a:rPr lang="en-GB" sz="2000" dirty="0" smtClean="0"/>
                        <a:t>.</a:t>
                      </a:r>
                      <a:endParaRPr lang="en-GB" sz="2000" dirty="0"/>
                    </a:p>
                  </a:txBody>
                  <a:tcPr/>
                </a:tc>
                <a:tc>
                  <a:txBody>
                    <a:bodyPr/>
                    <a:lstStyle/>
                    <a:p>
                      <a:endParaRPr lang="en-GB" sz="2000" dirty="0"/>
                    </a:p>
                  </a:txBody>
                  <a:tcPr/>
                </a:tc>
              </a:tr>
              <a:tr h="345537">
                <a:tc>
                  <a:txBody>
                    <a:bodyPr/>
                    <a:lstStyle/>
                    <a:p>
                      <a:r>
                        <a:rPr lang="en-GB" sz="2000" dirty="0" smtClean="0"/>
                        <a:t>8</a:t>
                      </a:r>
                      <a:endParaRPr lang="en-GB" sz="2000" dirty="0"/>
                    </a:p>
                  </a:txBody>
                  <a:tcPr/>
                </a:tc>
                <a:tc>
                  <a:txBody>
                    <a:bodyPr/>
                    <a:lstStyle/>
                    <a:p>
                      <a:r>
                        <a:rPr lang="en-GB" sz="2000" dirty="0" smtClean="0"/>
                        <a:t>Los</a:t>
                      </a:r>
                      <a:r>
                        <a:rPr lang="en-GB" sz="2000" baseline="0" dirty="0" smtClean="0"/>
                        <a:t> padres de Eva </a:t>
                      </a:r>
                      <a:r>
                        <a:rPr lang="en-GB" sz="2000" baseline="0" dirty="0" err="1" smtClean="0"/>
                        <a:t>hablan</a:t>
                      </a:r>
                      <a:r>
                        <a:rPr lang="en-GB" sz="2000" baseline="0" dirty="0" smtClean="0"/>
                        <a:t> con </a:t>
                      </a:r>
                      <a:r>
                        <a:rPr lang="en-GB" sz="2000" baseline="0" dirty="0" err="1" smtClean="0"/>
                        <a:t>ella</a:t>
                      </a:r>
                      <a:r>
                        <a:rPr lang="en-GB" sz="2000" baseline="0" dirty="0" smtClean="0"/>
                        <a:t> </a:t>
                      </a:r>
                      <a:r>
                        <a:rPr lang="en-GB" sz="2000" baseline="0" dirty="0" err="1" smtClean="0"/>
                        <a:t>sólo</a:t>
                      </a:r>
                      <a:r>
                        <a:rPr lang="en-GB" sz="2000" baseline="0" dirty="0" smtClean="0"/>
                        <a:t> en </a:t>
                      </a:r>
                      <a:r>
                        <a:rPr lang="en-GB" sz="2000" baseline="0" dirty="0" err="1" smtClean="0"/>
                        <a:t>español</a:t>
                      </a:r>
                      <a:r>
                        <a:rPr lang="en-GB" sz="2000" baseline="0" dirty="0" smtClean="0"/>
                        <a:t>.</a:t>
                      </a:r>
                      <a:endParaRPr lang="en-GB" sz="2000" dirty="0"/>
                    </a:p>
                  </a:txBody>
                  <a:tcPr/>
                </a:tc>
                <a:tc>
                  <a:txBody>
                    <a:bodyPr/>
                    <a:lstStyle/>
                    <a:p>
                      <a:endParaRPr lang="en-GB" sz="2000" dirty="0"/>
                    </a:p>
                  </a:txBody>
                  <a:tcPr/>
                </a:tc>
              </a:tr>
              <a:tr h="345537">
                <a:tc>
                  <a:txBody>
                    <a:bodyPr/>
                    <a:lstStyle/>
                    <a:p>
                      <a:r>
                        <a:rPr lang="en-GB" sz="2000" dirty="0" smtClean="0"/>
                        <a:t>9</a:t>
                      </a:r>
                      <a:endParaRPr lang="en-GB" sz="2000" dirty="0"/>
                    </a:p>
                  </a:txBody>
                  <a:tcPr/>
                </a:tc>
                <a:tc>
                  <a:txBody>
                    <a:bodyPr/>
                    <a:lstStyle/>
                    <a:p>
                      <a:r>
                        <a:rPr lang="en-GB" sz="2000" dirty="0" smtClean="0"/>
                        <a:t>Eva </a:t>
                      </a:r>
                      <a:r>
                        <a:rPr lang="en-GB" sz="2000" dirty="0" err="1" smtClean="0"/>
                        <a:t>ayuda</a:t>
                      </a:r>
                      <a:r>
                        <a:rPr lang="en-GB" sz="2000" dirty="0" smtClean="0"/>
                        <a:t> a </a:t>
                      </a:r>
                      <a:r>
                        <a:rPr lang="en-GB" sz="2000" dirty="0" err="1" smtClean="0"/>
                        <a:t>su</a:t>
                      </a:r>
                      <a:r>
                        <a:rPr lang="en-GB" sz="2000" dirty="0" smtClean="0"/>
                        <a:t> </a:t>
                      </a:r>
                      <a:r>
                        <a:rPr lang="en-GB" sz="2000" dirty="0" err="1" smtClean="0"/>
                        <a:t>madre</a:t>
                      </a:r>
                      <a:r>
                        <a:rPr lang="en-GB" sz="2000" dirty="0" smtClean="0"/>
                        <a:t> </a:t>
                      </a:r>
                      <a:r>
                        <a:rPr lang="en-GB" sz="2000" dirty="0" err="1" smtClean="0"/>
                        <a:t>cuando</a:t>
                      </a:r>
                      <a:r>
                        <a:rPr lang="en-GB" sz="2000" dirty="0" smtClean="0"/>
                        <a:t> les </a:t>
                      </a:r>
                      <a:r>
                        <a:rPr lang="en-GB" sz="2000" dirty="0" err="1" smtClean="0"/>
                        <a:t>visitan</a:t>
                      </a:r>
                      <a:r>
                        <a:rPr lang="en-GB" sz="2000" dirty="0" smtClean="0"/>
                        <a:t> amigos </a:t>
                      </a:r>
                      <a:r>
                        <a:rPr lang="en-GB" sz="2000" dirty="0" err="1" smtClean="0"/>
                        <a:t>ingleses</a:t>
                      </a:r>
                      <a:r>
                        <a:rPr lang="en-GB" sz="2000" dirty="0" smtClean="0"/>
                        <a:t>.</a:t>
                      </a:r>
                      <a:endParaRPr lang="en-GB" sz="2000" dirty="0"/>
                    </a:p>
                  </a:txBody>
                  <a:tcPr/>
                </a:tc>
                <a:tc>
                  <a:txBody>
                    <a:bodyPr/>
                    <a:lstStyle/>
                    <a:p>
                      <a:endParaRPr lang="en-GB" sz="2000" dirty="0"/>
                    </a:p>
                  </a:txBody>
                  <a:tcPr/>
                </a:tc>
              </a:tr>
              <a:tr h="345537">
                <a:tc>
                  <a:txBody>
                    <a:bodyPr/>
                    <a:lstStyle/>
                    <a:p>
                      <a:r>
                        <a:rPr lang="en-GB" sz="2000" dirty="0" smtClean="0"/>
                        <a:t>10</a:t>
                      </a:r>
                      <a:endParaRPr lang="en-GB" sz="2000" dirty="0"/>
                    </a:p>
                  </a:txBody>
                  <a:tcPr/>
                </a:tc>
                <a:tc>
                  <a:txBody>
                    <a:bodyPr/>
                    <a:lstStyle/>
                    <a:p>
                      <a:r>
                        <a:rPr lang="en-GB" sz="2000" dirty="0" smtClean="0"/>
                        <a:t>Eva no </a:t>
                      </a:r>
                      <a:r>
                        <a:rPr lang="en-GB" sz="2000" dirty="0" err="1" smtClean="0"/>
                        <a:t>tiene</a:t>
                      </a:r>
                      <a:r>
                        <a:rPr lang="en-GB" sz="2000" dirty="0" smtClean="0"/>
                        <a:t> </a:t>
                      </a:r>
                      <a:r>
                        <a:rPr lang="en-GB" sz="2000" dirty="0" err="1" smtClean="0"/>
                        <a:t>muchas</a:t>
                      </a:r>
                      <a:r>
                        <a:rPr lang="en-GB" sz="2000" dirty="0" smtClean="0"/>
                        <a:t> </a:t>
                      </a:r>
                      <a:r>
                        <a:rPr lang="en-GB" sz="2000" dirty="0" err="1" smtClean="0"/>
                        <a:t>ganas</a:t>
                      </a:r>
                      <a:r>
                        <a:rPr lang="en-GB" sz="2000" dirty="0" smtClean="0"/>
                        <a:t> de</a:t>
                      </a:r>
                      <a:r>
                        <a:rPr lang="en-GB" sz="2000" baseline="0" dirty="0" smtClean="0"/>
                        <a:t> </a:t>
                      </a:r>
                      <a:r>
                        <a:rPr lang="en-GB" sz="2000" baseline="0" dirty="0" err="1" smtClean="0"/>
                        <a:t>estudiar</a:t>
                      </a:r>
                      <a:r>
                        <a:rPr lang="en-GB" sz="2000" baseline="0" dirty="0" smtClean="0"/>
                        <a:t> en </a:t>
                      </a:r>
                      <a:r>
                        <a:rPr lang="en-GB" sz="2000" baseline="0" dirty="0" err="1" smtClean="0"/>
                        <a:t>Inglaterra</a:t>
                      </a:r>
                      <a:r>
                        <a:rPr lang="en-GB" sz="2000" baseline="0" dirty="0" smtClean="0"/>
                        <a:t>.</a:t>
                      </a:r>
                      <a:endParaRPr lang="en-GB" sz="2000" dirty="0"/>
                    </a:p>
                  </a:txBody>
                  <a:tcPr/>
                </a:tc>
                <a:tc>
                  <a:txBody>
                    <a:bodyPr/>
                    <a:lstStyle/>
                    <a:p>
                      <a:endParaRPr lang="en-GB" sz="2000"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45420586"/>
              </p:ext>
            </p:extLst>
          </p:nvPr>
        </p:nvGraphicFramePr>
        <p:xfrm>
          <a:off x="323528" y="5229200"/>
          <a:ext cx="8640960" cy="1402080"/>
        </p:xfrm>
        <a:graphic>
          <a:graphicData uri="http://schemas.openxmlformats.org/drawingml/2006/table">
            <a:tbl>
              <a:tblPr firstRow="1" bandRow="1">
                <a:tableStyleId>{5940675A-B579-460E-94D1-54222C63F5DA}</a:tableStyleId>
              </a:tblPr>
              <a:tblGrid>
                <a:gridCol w="2880320"/>
                <a:gridCol w="2592288"/>
                <a:gridCol w="3168352"/>
              </a:tblGrid>
              <a:tr h="648072">
                <a:tc>
                  <a:txBody>
                    <a:bodyPr/>
                    <a:lstStyle/>
                    <a:p>
                      <a:pPr algn="l"/>
                      <a:r>
                        <a:rPr lang="en-GB" sz="2000" dirty="0" err="1" smtClean="0"/>
                        <a:t>quejarse</a:t>
                      </a:r>
                      <a:r>
                        <a:rPr lang="en-GB" sz="2000" dirty="0" smtClean="0"/>
                        <a:t> de = to complain about</a:t>
                      </a:r>
                      <a:endParaRPr lang="en-GB" sz="2000" dirty="0"/>
                    </a:p>
                  </a:txBody>
                  <a:tcPr anchor="ctr"/>
                </a:tc>
                <a:tc>
                  <a:txBody>
                    <a:bodyPr/>
                    <a:lstStyle/>
                    <a:p>
                      <a:pPr algn="l"/>
                      <a:r>
                        <a:rPr lang="en-GB" sz="2000" dirty="0" err="1" smtClean="0"/>
                        <a:t>reñir</a:t>
                      </a:r>
                      <a:r>
                        <a:rPr lang="en-GB" sz="2000" baseline="0" dirty="0" smtClean="0"/>
                        <a:t> = to tell off/row with</a:t>
                      </a:r>
                      <a:endParaRPr lang="en-GB" sz="2000" dirty="0"/>
                    </a:p>
                  </a:txBody>
                  <a:tcPr anchor="ctr"/>
                </a:tc>
                <a:tc>
                  <a:txBody>
                    <a:bodyPr/>
                    <a:lstStyle/>
                    <a:p>
                      <a:pPr algn="l"/>
                      <a:r>
                        <a:rPr lang="en-GB" sz="2000" dirty="0" err="1" smtClean="0"/>
                        <a:t>apoyar</a:t>
                      </a:r>
                      <a:r>
                        <a:rPr lang="en-GB" sz="2000" dirty="0" smtClean="0"/>
                        <a:t> = to support</a:t>
                      </a:r>
                      <a:br>
                        <a:rPr lang="en-GB" sz="2000" dirty="0" smtClean="0"/>
                      </a:br>
                      <a:endParaRPr lang="en-GB" sz="2000" dirty="0"/>
                    </a:p>
                  </a:txBody>
                  <a:tcPr anchor="ctr"/>
                </a:tc>
              </a:tr>
              <a:tr h="648072">
                <a:tc>
                  <a:txBody>
                    <a:bodyPr/>
                    <a:lstStyle/>
                    <a:p>
                      <a:pPr algn="l"/>
                      <a:r>
                        <a:rPr lang="en-GB" sz="2000" dirty="0" smtClean="0"/>
                        <a:t>(</a:t>
                      </a:r>
                      <a:r>
                        <a:rPr lang="en-GB" sz="2000" dirty="0" err="1" smtClean="0"/>
                        <a:t>sal</a:t>
                      </a:r>
                      <a:r>
                        <a:rPr lang="en-GB" sz="2000" dirty="0" smtClean="0"/>
                        <a:t>)</a:t>
                      </a:r>
                      <a:r>
                        <a:rPr lang="en-GB" sz="2000" dirty="0" err="1" smtClean="0"/>
                        <a:t>ir</a:t>
                      </a:r>
                      <a:r>
                        <a:rPr lang="en-GB" sz="2000" dirty="0" smtClean="0"/>
                        <a:t> de </a:t>
                      </a:r>
                      <a:r>
                        <a:rPr lang="en-GB" sz="2000" dirty="0" err="1" smtClean="0"/>
                        <a:t>juerga</a:t>
                      </a:r>
                      <a:r>
                        <a:rPr lang="en-GB" sz="2000" dirty="0" smtClean="0"/>
                        <a:t> = to go out on the town</a:t>
                      </a:r>
                      <a:endParaRPr lang="en-GB" sz="2000" dirty="0"/>
                    </a:p>
                  </a:txBody>
                  <a:tcPr/>
                </a:tc>
                <a:tc>
                  <a:txBody>
                    <a:bodyPr/>
                    <a:lstStyle/>
                    <a:p>
                      <a:pPr algn="l"/>
                      <a:r>
                        <a:rPr lang="en-GB" sz="2000" dirty="0" err="1" smtClean="0"/>
                        <a:t>tener</a:t>
                      </a:r>
                      <a:r>
                        <a:rPr lang="en-GB" sz="2000" dirty="0" smtClean="0"/>
                        <a:t> </a:t>
                      </a:r>
                      <a:r>
                        <a:rPr lang="en-GB" sz="2000" dirty="0" err="1" smtClean="0"/>
                        <a:t>ganas</a:t>
                      </a:r>
                      <a:r>
                        <a:rPr lang="en-GB" sz="2000" dirty="0" smtClean="0"/>
                        <a:t> de = to want to / feel like</a:t>
                      </a:r>
                      <a:endParaRPr lang="en-GB" sz="2000" dirty="0"/>
                    </a:p>
                  </a:txBody>
                  <a:tcPr/>
                </a:tc>
                <a:tc>
                  <a:txBody>
                    <a:bodyPr/>
                    <a:lstStyle/>
                    <a:p>
                      <a:pPr algn="l"/>
                      <a:r>
                        <a:rPr lang="en-GB" sz="2000" dirty="0" err="1" smtClean="0"/>
                        <a:t>hacer</a:t>
                      </a:r>
                      <a:r>
                        <a:rPr lang="en-GB" sz="2000" dirty="0" smtClean="0"/>
                        <a:t> </a:t>
                      </a:r>
                      <a:r>
                        <a:rPr lang="en-GB" sz="2000" dirty="0" err="1" smtClean="0"/>
                        <a:t>ilusión</a:t>
                      </a:r>
                      <a:r>
                        <a:rPr lang="en-GB" sz="2000" baseline="0" dirty="0" smtClean="0"/>
                        <a:t> (a </a:t>
                      </a:r>
                      <a:r>
                        <a:rPr lang="en-GB" sz="2000" baseline="0" dirty="0" err="1" smtClean="0"/>
                        <a:t>alguien</a:t>
                      </a:r>
                      <a:r>
                        <a:rPr lang="en-GB" sz="2000" baseline="0" dirty="0" smtClean="0"/>
                        <a:t>)  = to look forward to </a:t>
                      </a:r>
                      <a:endParaRPr lang="en-GB" sz="2000" dirty="0"/>
                    </a:p>
                  </a:txBody>
                  <a:tcPr/>
                </a:tc>
              </a:tr>
            </a:tbl>
          </a:graphicData>
        </a:graphic>
      </p:graphicFrame>
    </p:spTree>
    <p:extLst>
      <p:ext uri="{BB962C8B-B14F-4D97-AF65-F5344CB8AC3E}">
        <p14:creationId xmlns:p14="http://schemas.microsoft.com/office/powerpoint/2010/main" val="958686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584775"/>
          </a:xfrm>
          <a:prstGeom prst="rect">
            <a:avLst/>
          </a:prstGeom>
          <a:solidFill>
            <a:schemeClr val="tx1"/>
          </a:solidFill>
        </p:spPr>
        <p:txBody>
          <a:bodyPr wrap="square" rtlCol="0">
            <a:spAutoFit/>
          </a:bodyPr>
          <a:lstStyle/>
          <a:p>
            <a:r>
              <a:rPr lang="en-GB" sz="3200" b="1" dirty="0" smtClean="0">
                <a:solidFill>
                  <a:schemeClr val="bg1"/>
                </a:solidFill>
              </a:rPr>
              <a:t>La </a:t>
            </a:r>
            <a:r>
              <a:rPr lang="en-GB" sz="3200" b="1" dirty="0" err="1" smtClean="0">
                <a:solidFill>
                  <a:schemeClr val="bg1"/>
                </a:solidFill>
              </a:rPr>
              <a:t>familia</a:t>
            </a:r>
            <a:r>
              <a:rPr lang="en-GB" sz="3200" b="1" dirty="0" smtClean="0">
                <a:solidFill>
                  <a:schemeClr val="bg1"/>
                </a:solidFill>
              </a:rPr>
              <a:t> de Eva – </a:t>
            </a:r>
            <a:r>
              <a:rPr lang="en-GB" sz="3200" b="1" dirty="0" err="1" smtClean="0">
                <a:solidFill>
                  <a:schemeClr val="bg1"/>
                </a:solidFill>
              </a:rPr>
              <a:t>actividad</a:t>
            </a:r>
            <a:r>
              <a:rPr lang="en-GB" sz="3200" b="1" dirty="0" smtClean="0">
                <a:solidFill>
                  <a:schemeClr val="bg1"/>
                </a:solidFill>
              </a:rPr>
              <a:t> </a:t>
            </a:r>
            <a:r>
              <a:rPr lang="en-GB" sz="3200" b="1" dirty="0" err="1" smtClean="0">
                <a:solidFill>
                  <a:schemeClr val="bg1"/>
                </a:solidFill>
              </a:rPr>
              <a:t>auditiva</a:t>
            </a:r>
            <a:endParaRPr lang="en-GB" sz="3200" b="1"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634885970"/>
              </p:ext>
            </p:extLst>
          </p:nvPr>
        </p:nvGraphicFramePr>
        <p:xfrm>
          <a:off x="251520" y="692696"/>
          <a:ext cx="8640960" cy="4267200"/>
        </p:xfrm>
        <a:graphic>
          <a:graphicData uri="http://schemas.openxmlformats.org/drawingml/2006/table">
            <a:tbl>
              <a:tblPr firstRow="1" bandRow="1">
                <a:tableStyleId>{5940675A-B579-460E-94D1-54222C63F5DA}</a:tableStyleId>
              </a:tblPr>
              <a:tblGrid>
                <a:gridCol w="504056"/>
                <a:gridCol w="7704856"/>
                <a:gridCol w="432048"/>
              </a:tblGrid>
              <a:tr h="345537">
                <a:tc>
                  <a:txBody>
                    <a:bodyPr/>
                    <a:lstStyle/>
                    <a:p>
                      <a:r>
                        <a:rPr lang="en-GB" sz="2000" dirty="0" smtClean="0"/>
                        <a:t>1</a:t>
                      </a:r>
                      <a:endParaRPr lang="en-GB" sz="2000" dirty="0"/>
                    </a:p>
                  </a:txBody>
                  <a:tcPr/>
                </a:tc>
                <a:tc>
                  <a:txBody>
                    <a:bodyPr/>
                    <a:lstStyle/>
                    <a:p>
                      <a:r>
                        <a:rPr lang="en-GB" sz="2000" dirty="0" smtClean="0"/>
                        <a:t>Se llama Eva </a:t>
                      </a:r>
                      <a:r>
                        <a:rPr lang="en-GB" sz="2000" dirty="0" err="1" smtClean="0"/>
                        <a:t>porque</a:t>
                      </a:r>
                      <a:r>
                        <a:rPr lang="en-GB" sz="2000" dirty="0" smtClean="0"/>
                        <a:t> </a:t>
                      </a:r>
                      <a:r>
                        <a:rPr lang="en-GB" sz="2000" dirty="0" err="1" smtClean="0"/>
                        <a:t>así</a:t>
                      </a:r>
                      <a:r>
                        <a:rPr lang="en-GB" sz="2000" dirty="0" smtClean="0"/>
                        <a:t> se </a:t>
                      </a:r>
                      <a:r>
                        <a:rPr lang="en-GB" sz="2000" dirty="0" err="1" smtClean="0"/>
                        <a:t>llamaba</a:t>
                      </a:r>
                      <a:r>
                        <a:rPr lang="en-GB" sz="2000" dirty="0" smtClean="0"/>
                        <a:t> </a:t>
                      </a:r>
                      <a:r>
                        <a:rPr lang="en-GB" sz="2000" dirty="0" err="1" smtClean="0"/>
                        <a:t>su</a:t>
                      </a:r>
                      <a:r>
                        <a:rPr lang="en-GB" sz="2000" dirty="0" smtClean="0"/>
                        <a:t> </a:t>
                      </a:r>
                      <a:r>
                        <a:rPr lang="en-GB" sz="2000" dirty="0" err="1" smtClean="0"/>
                        <a:t>madre</a:t>
                      </a:r>
                      <a:r>
                        <a:rPr lang="en-GB" sz="2000" dirty="0" smtClean="0"/>
                        <a:t>.</a:t>
                      </a:r>
                      <a:endParaRPr lang="en-GB" sz="2000" dirty="0"/>
                    </a:p>
                  </a:txBody>
                  <a:tcPr/>
                </a:tc>
                <a:tc>
                  <a:txBody>
                    <a:bodyPr/>
                    <a:lstStyle/>
                    <a:p>
                      <a:pPr algn="ctr"/>
                      <a:r>
                        <a:rPr lang="en-GB" sz="2000" dirty="0" smtClean="0"/>
                        <a:t>x</a:t>
                      </a:r>
                      <a:endParaRPr lang="en-GB" sz="2000" dirty="0"/>
                    </a:p>
                  </a:txBody>
                  <a:tcPr/>
                </a:tc>
              </a:tr>
              <a:tr h="345537">
                <a:tc>
                  <a:txBody>
                    <a:bodyPr/>
                    <a:lstStyle/>
                    <a:p>
                      <a:r>
                        <a:rPr lang="en-GB" sz="2000" dirty="0" smtClean="0"/>
                        <a:t>2</a:t>
                      </a:r>
                      <a:endParaRPr lang="en-GB" sz="2000" dirty="0"/>
                    </a:p>
                  </a:txBody>
                  <a:tcPr>
                    <a:solidFill>
                      <a:srgbClr val="FFFF00"/>
                    </a:solidFill>
                  </a:tcPr>
                </a:tc>
                <a:tc>
                  <a:txBody>
                    <a:bodyPr/>
                    <a:lstStyle/>
                    <a:p>
                      <a:r>
                        <a:rPr lang="en-GB" sz="2000" dirty="0" smtClean="0"/>
                        <a:t>Sus padres no </a:t>
                      </a:r>
                      <a:r>
                        <a:rPr lang="en-GB" sz="2000" dirty="0" err="1" smtClean="0"/>
                        <a:t>tienen</a:t>
                      </a:r>
                      <a:r>
                        <a:rPr lang="en-GB" sz="2000" dirty="0" smtClean="0"/>
                        <a:t> </a:t>
                      </a:r>
                      <a:r>
                        <a:rPr lang="en-GB" sz="2000" dirty="0" err="1" smtClean="0"/>
                        <a:t>más</a:t>
                      </a:r>
                      <a:r>
                        <a:rPr lang="en-GB" sz="2000" dirty="0" smtClean="0"/>
                        <a:t> </a:t>
                      </a:r>
                      <a:r>
                        <a:rPr lang="en-GB" sz="2000" dirty="0" err="1" smtClean="0"/>
                        <a:t>hijos</a:t>
                      </a:r>
                      <a:r>
                        <a:rPr lang="en-GB" sz="2000" dirty="0" smtClean="0"/>
                        <a:t> </a:t>
                      </a:r>
                      <a:r>
                        <a:rPr lang="en-GB" sz="2000" dirty="0" err="1" smtClean="0"/>
                        <a:t>aparte</a:t>
                      </a:r>
                      <a:r>
                        <a:rPr lang="en-GB" sz="2000" dirty="0" smtClean="0"/>
                        <a:t> de Eva.</a:t>
                      </a:r>
                      <a:endParaRPr lang="en-GB" sz="2000" dirty="0"/>
                    </a:p>
                  </a:txBody>
                  <a:tcPr>
                    <a:solidFill>
                      <a:srgbClr val="FFFF00"/>
                    </a:solidFill>
                  </a:tcPr>
                </a:tc>
                <a:tc>
                  <a:txBody>
                    <a:bodyPr/>
                    <a:lstStyle/>
                    <a:p>
                      <a:pPr algn="ctr"/>
                      <a:endParaRPr lang="en-GB" sz="2000" dirty="0"/>
                    </a:p>
                  </a:txBody>
                  <a:tcPr>
                    <a:solidFill>
                      <a:srgbClr val="FFFF00"/>
                    </a:solidFill>
                  </a:tcPr>
                </a:tc>
              </a:tr>
              <a:tr h="345537">
                <a:tc>
                  <a:txBody>
                    <a:bodyPr/>
                    <a:lstStyle/>
                    <a:p>
                      <a:r>
                        <a:rPr lang="en-GB" sz="2000" dirty="0" smtClean="0"/>
                        <a:t>3</a:t>
                      </a:r>
                      <a:endParaRPr lang="en-GB" sz="2000" dirty="0"/>
                    </a:p>
                  </a:txBody>
                  <a:tcPr/>
                </a:tc>
                <a:tc>
                  <a:txBody>
                    <a:bodyPr/>
                    <a:lstStyle/>
                    <a:p>
                      <a:r>
                        <a:rPr lang="en-GB" sz="2000" dirty="0" smtClean="0"/>
                        <a:t>Eva vive en el </a:t>
                      </a:r>
                      <a:r>
                        <a:rPr lang="en-GB" sz="2000" dirty="0" err="1" smtClean="0"/>
                        <a:t>sur</a:t>
                      </a:r>
                      <a:r>
                        <a:rPr lang="en-GB" sz="2000" dirty="0" smtClean="0"/>
                        <a:t> de </a:t>
                      </a:r>
                      <a:r>
                        <a:rPr lang="en-GB" sz="2000" dirty="0" err="1" smtClean="0"/>
                        <a:t>España</a:t>
                      </a:r>
                      <a:r>
                        <a:rPr lang="en-GB" sz="2000" dirty="0" smtClean="0"/>
                        <a:t>.</a:t>
                      </a:r>
                      <a:endParaRPr lang="en-GB" sz="2000" dirty="0"/>
                    </a:p>
                  </a:txBody>
                  <a:tcPr/>
                </a:tc>
                <a:tc>
                  <a:txBody>
                    <a:bodyPr/>
                    <a:lstStyle/>
                    <a:p>
                      <a:pPr algn="ctr"/>
                      <a:r>
                        <a:rPr lang="en-GB" sz="2000" dirty="0" smtClean="0"/>
                        <a:t>x</a:t>
                      </a:r>
                      <a:endParaRPr lang="en-GB" sz="2000" dirty="0"/>
                    </a:p>
                  </a:txBody>
                  <a:tcPr/>
                </a:tc>
              </a:tr>
              <a:tr h="345537">
                <a:tc>
                  <a:txBody>
                    <a:bodyPr/>
                    <a:lstStyle/>
                    <a:p>
                      <a:r>
                        <a:rPr lang="en-GB" sz="2000" dirty="0" smtClean="0"/>
                        <a:t>4</a:t>
                      </a:r>
                      <a:endParaRPr lang="en-GB" sz="2000" dirty="0"/>
                    </a:p>
                  </a:txBody>
                  <a:tcPr/>
                </a:tc>
                <a:tc>
                  <a:txBody>
                    <a:bodyPr/>
                    <a:lstStyle/>
                    <a:p>
                      <a:r>
                        <a:rPr lang="en-GB" sz="2000" dirty="0" smtClean="0"/>
                        <a:t>Sus padres </a:t>
                      </a:r>
                      <a:r>
                        <a:rPr lang="en-GB" sz="2000" dirty="0" err="1" smtClean="0"/>
                        <a:t>nunca</a:t>
                      </a:r>
                      <a:r>
                        <a:rPr lang="en-GB" sz="2000" dirty="0" smtClean="0"/>
                        <a:t> se </a:t>
                      </a:r>
                      <a:r>
                        <a:rPr lang="en-GB" sz="2000" dirty="0" err="1" smtClean="0"/>
                        <a:t>quejan</a:t>
                      </a:r>
                      <a:r>
                        <a:rPr lang="en-GB" sz="2000" dirty="0" smtClean="0"/>
                        <a:t> de </a:t>
                      </a:r>
                      <a:r>
                        <a:rPr lang="en-GB" sz="2000" dirty="0" err="1" smtClean="0"/>
                        <a:t>ella</a:t>
                      </a:r>
                      <a:r>
                        <a:rPr lang="en-GB" sz="2000" dirty="0" smtClean="0"/>
                        <a:t>.</a:t>
                      </a:r>
                      <a:endParaRPr lang="en-GB" sz="2000" dirty="0"/>
                    </a:p>
                  </a:txBody>
                  <a:tcPr/>
                </a:tc>
                <a:tc>
                  <a:txBody>
                    <a:bodyPr/>
                    <a:lstStyle/>
                    <a:p>
                      <a:pPr algn="ctr"/>
                      <a:r>
                        <a:rPr lang="en-GB" sz="2000" dirty="0" smtClean="0"/>
                        <a:t>x</a:t>
                      </a:r>
                      <a:endParaRPr lang="en-GB" sz="2000" dirty="0"/>
                    </a:p>
                  </a:txBody>
                  <a:tcPr/>
                </a:tc>
              </a:tr>
              <a:tr h="621966">
                <a:tc>
                  <a:txBody>
                    <a:bodyPr/>
                    <a:lstStyle/>
                    <a:p>
                      <a:r>
                        <a:rPr lang="en-GB" sz="2000" dirty="0" smtClean="0"/>
                        <a:t>5</a:t>
                      </a:r>
                      <a:endParaRPr lang="en-GB" sz="2000" dirty="0"/>
                    </a:p>
                  </a:txBody>
                  <a:tcPr>
                    <a:solidFill>
                      <a:srgbClr val="FFFF00"/>
                    </a:solidFill>
                  </a:tcPr>
                </a:tc>
                <a:tc>
                  <a:txBody>
                    <a:bodyPr/>
                    <a:lstStyle/>
                    <a:p>
                      <a:r>
                        <a:rPr lang="en-GB" sz="2000" dirty="0" err="1" smtClean="0"/>
                        <a:t>Según</a:t>
                      </a:r>
                      <a:r>
                        <a:rPr lang="en-GB" sz="2000" dirty="0" smtClean="0"/>
                        <a:t> Eva, sus padres </a:t>
                      </a:r>
                      <a:r>
                        <a:rPr lang="en-GB" sz="2000" dirty="0" err="1" smtClean="0"/>
                        <a:t>hicieron</a:t>
                      </a:r>
                      <a:r>
                        <a:rPr lang="en-GB" sz="2000" baseline="0" dirty="0" smtClean="0"/>
                        <a:t> lo </a:t>
                      </a:r>
                      <a:r>
                        <a:rPr lang="en-GB" sz="2000" baseline="0" dirty="0" err="1" smtClean="0"/>
                        <a:t>mismo</a:t>
                      </a:r>
                      <a:r>
                        <a:rPr lang="en-GB" sz="2000" baseline="0" dirty="0" smtClean="0"/>
                        <a:t> </a:t>
                      </a:r>
                      <a:r>
                        <a:rPr lang="en-GB" sz="2000" baseline="0" dirty="0" err="1" smtClean="0"/>
                        <a:t>que</a:t>
                      </a:r>
                      <a:r>
                        <a:rPr lang="en-GB" sz="2000" baseline="0" dirty="0" smtClean="0"/>
                        <a:t> </a:t>
                      </a:r>
                      <a:r>
                        <a:rPr lang="en-GB" sz="2000" baseline="0" dirty="0" err="1" smtClean="0"/>
                        <a:t>ella</a:t>
                      </a:r>
                      <a:r>
                        <a:rPr lang="en-GB" sz="2000" baseline="0" dirty="0" smtClean="0"/>
                        <a:t> </a:t>
                      </a:r>
                      <a:r>
                        <a:rPr lang="en-GB" sz="2000" baseline="0" dirty="0" err="1" smtClean="0"/>
                        <a:t>cuando</a:t>
                      </a:r>
                      <a:r>
                        <a:rPr lang="en-GB" sz="2000" baseline="0" dirty="0" smtClean="0"/>
                        <a:t> </a:t>
                      </a:r>
                      <a:r>
                        <a:rPr lang="en-GB" sz="2000" baseline="0" dirty="0" err="1" smtClean="0"/>
                        <a:t>tenían</a:t>
                      </a:r>
                      <a:r>
                        <a:rPr lang="en-GB" sz="2000" baseline="0" dirty="0" smtClean="0"/>
                        <a:t> la </a:t>
                      </a:r>
                      <a:r>
                        <a:rPr lang="en-GB" sz="2000" baseline="0" dirty="0" err="1" smtClean="0"/>
                        <a:t>misma</a:t>
                      </a:r>
                      <a:r>
                        <a:rPr lang="en-GB" sz="2000" baseline="0" dirty="0" smtClean="0"/>
                        <a:t> </a:t>
                      </a:r>
                      <a:r>
                        <a:rPr lang="en-GB" sz="2000" baseline="0" dirty="0" err="1" smtClean="0"/>
                        <a:t>edad</a:t>
                      </a:r>
                      <a:r>
                        <a:rPr lang="en-GB" sz="2000" baseline="0" dirty="0" smtClean="0"/>
                        <a:t>.</a:t>
                      </a:r>
                      <a:endParaRPr lang="en-GB" sz="2000" dirty="0"/>
                    </a:p>
                  </a:txBody>
                  <a:tcPr>
                    <a:solidFill>
                      <a:srgbClr val="FFFF00"/>
                    </a:solidFill>
                  </a:tcPr>
                </a:tc>
                <a:tc>
                  <a:txBody>
                    <a:bodyPr/>
                    <a:lstStyle/>
                    <a:p>
                      <a:pPr algn="ctr"/>
                      <a:endParaRPr lang="en-GB" sz="2000" dirty="0"/>
                    </a:p>
                  </a:txBody>
                  <a:tcPr>
                    <a:solidFill>
                      <a:srgbClr val="FFFF00"/>
                    </a:solidFill>
                  </a:tcPr>
                </a:tc>
              </a:tr>
              <a:tr h="378296">
                <a:tc>
                  <a:txBody>
                    <a:bodyPr/>
                    <a:lstStyle/>
                    <a:p>
                      <a:r>
                        <a:rPr lang="en-GB" sz="2000" dirty="0" smtClean="0"/>
                        <a:t>6</a:t>
                      </a:r>
                      <a:endParaRPr lang="en-GB" sz="2000" dirty="0"/>
                    </a:p>
                  </a:txBody>
                  <a:tcPr>
                    <a:solidFill>
                      <a:srgbClr val="FFFF00"/>
                    </a:solidFill>
                  </a:tcPr>
                </a:tc>
                <a:tc>
                  <a:txBody>
                    <a:bodyPr/>
                    <a:lstStyle/>
                    <a:p>
                      <a:r>
                        <a:rPr lang="en-GB" sz="2000" dirty="0" smtClean="0"/>
                        <a:t>Eva </a:t>
                      </a:r>
                      <a:r>
                        <a:rPr lang="en-GB" sz="2000" dirty="0" err="1" smtClean="0"/>
                        <a:t>acusa</a:t>
                      </a:r>
                      <a:r>
                        <a:rPr lang="en-GB" sz="2000" dirty="0" smtClean="0"/>
                        <a:t> a </a:t>
                      </a:r>
                      <a:r>
                        <a:rPr lang="en-GB" sz="2000" dirty="0" err="1" smtClean="0"/>
                        <a:t>su</a:t>
                      </a:r>
                      <a:r>
                        <a:rPr lang="en-GB" sz="2000" dirty="0" smtClean="0"/>
                        <a:t> padre de no</a:t>
                      </a:r>
                      <a:r>
                        <a:rPr lang="en-GB" sz="2000" baseline="0" dirty="0" smtClean="0"/>
                        <a:t> </a:t>
                      </a:r>
                      <a:r>
                        <a:rPr lang="en-GB" sz="2000" baseline="0" dirty="0" err="1" smtClean="0"/>
                        <a:t>respetar</a:t>
                      </a:r>
                      <a:r>
                        <a:rPr lang="en-GB" sz="2000" baseline="0" dirty="0" smtClean="0"/>
                        <a:t> </a:t>
                      </a:r>
                      <a:r>
                        <a:rPr lang="en-GB" sz="2000" baseline="0" dirty="0" err="1" smtClean="0"/>
                        <a:t>las</a:t>
                      </a:r>
                      <a:r>
                        <a:rPr lang="en-GB" sz="2000" baseline="0" dirty="0" smtClean="0"/>
                        <a:t> </a:t>
                      </a:r>
                      <a:r>
                        <a:rPr lang="en-GB" sz="2000" baseline="0" dirty="0" err="1" smtClean="0"/>
                        <a:t>costumbres</a:t>
                      </a:r>
                      <a:r>
                        <a:rPr lang="en-GB" sz="2000" baseline="0" dirty="0" smtClean="0"/>
                        <a:t> </a:t>
                      </a:r>
                      <a:r>
                        <a:rPr lang="en-GB" sz="2000" baseline="0" dirty="0" err="1" smtClean="0"/>
                        <a:t>españolas</a:t>
                      </a:r>
                      <a:r>
                        <a:rPr lang="en-GB" sz="2000" baseline="0" dirty="0" smtClean="0"/>
                        <a:t>.</a:t>
                      </a:r>
                      <a:endParaRPr lang="en-GB" sz="2000" dirty="0"/>
                    </a:p>
                  </a:txBody>
                  <a:tcPr>
                    <a:solidFill>
                      <a:srgbClr val="FFFF00"/>
                    </a:solidFill>
                  </a:tcPr>
                </a:tc>
                <a:tc>
                  <a:txBody>
                    <a:bodyPr/>
                    <a:lstStyle/>
                    <a:p>
                      <a:pPr algn="ctr"/>
                      <a:endParaRPr lang="en-GB" sz="2000" dirty="0"/>
                    </a:p>
                  </a:txBody>
                  <a:tcPr>
                    <a:solidFill>
                      <a:srgbClr val="FFFF00"/>
                    </a:solidFill>
                  </a:tcPr>
                </a:tc>
              </a:tr>
              <a:tr h="345537">
                <a:tc>
                  <a:txBody>
                    <a:bodyPr/>
                    <a:lstStyle/>
                    <a:p>
                      <a:r>
                        <a:rPr lang="en-GB" sz="2000" dirty="0" smtClean="0"/>
                        <a:t>7</a:t>
                      </a:r>
                      <a:endParaRPr lang="en-GB" sz="2000" dirty="0"/>
                    </a:p>
                  </a:txBody>
                  <a:tcPr/>
                </a:tc>
                <a:tc>
                  <a:txBody>
                    <a:bodyPr/>
                    <a:lstStyle/>
                    <a:p>
                      <a:r>
                        <a:rPr lang="en-GB" sz="2000" dirty="0" smtClean="0"/>
                        <a:t>La </a:t>
                      </a:r>
                      <a:r>
                        <a:rPr lang="en-GB" sz="2000" dirty="0" err="1" smtClean="0"/>
                        <a:t>madre</a:t>
                      </a:r>
                      <a:r>
                        <a:rPr lang="en-GB" sz="2000" dirty="0" smtClean="0"/>
                        <a:t> de Eva </a:t>
                      </a:r>
                      <a:r>
                        <a:rPr lang="en-GB" sz="2000" dirty="0" err="1" smtClean="0"/>
                        <a:t>siempre</a:t>
                      </a:r>
                      <a:r>
                        <a:rPr lang="en-GB" sz="2000" dirty="0" smtClean="0"/>
                        <a:t> </a:t>
                      </a:r>
                      <a:r>
                        <a:rPr lang="en-GB" sz="2000" dirty="0" err="1" smtClean="0"/>
                        <a:t>apoya</a:t>
                      </a:r>
                      <a:r>
                        <a:rPr lang="en-GB" sz="2000" dirty="0" smtClean="0"/>
                        <a:t> a </a:t>
                      </a:r>
                      <a:r>
                        <a:rPr lang="en-GB" sz="2000" dirty="0" err="1" smtClean="0"/>
                        <a:t>su</a:t>
                      </a:r>
                      <a:r>
                        <a:rPr lang="en-GB" sz="2000" dirty="0" smtClean="0"/>
                        <a:t> </a:t>
                      </a:r>
                      <a:r>
                        <a:rPr lang="en-GB" sz="2000" dirty="0" err="1" smtClean="0"/>
                        <a:t>marido</a:t>
                      </a:r>
                      <a:r>
                        <a:rPr lang="en-GB" sz="2000" dirty="0" smtClean="0"/>
                        <a:t>.</a:t>
                      </a:r>
                      <a:endParaRPr lang="en-GB" sz="2000" dirty="0"/>
                    </a:p>
                  </a:txBody>
                  <a:tcPr/>
                </a:tc>
                <a:tc>
                  <a:txBody>
                    <a:bodyPr/>
                    <a:lstStyle/>
                    <a:p>
                      <a:pPr algn="ctr"/>
                      <a:r>
                        <a:rPr lang="en-GB" sz="2000" dirty="0" smtClean="0"/>
                        <a:t>x</a:t>
                      </a:r>
                      <a:endParaRPr lang="en-GB" sz="2000" dirty="0"/>
                    </a:p>
                  </a:txBody>
                  <a:tcPr/>
                </a:tc>
              </a:tr>
              <a:tr h="345537">
                <a:tc>
                  <a:txBody>
                    <a:bodyPr/>
                    <a:lstStyle/>
                    <a:p>
                      <a:r>
                        <a:rPr lang="en-GB" sz="2000" dirty="0" smtClean="0"/>
                        <a:t>8</a:t>
                      </a:r>
                      <a:endParaRPr lang="en-GB" sz="2000" dirty="0"/>
                    </a:p>
                  </a:txBody>
                  <a:tcPr/>
                </a:tc>
                <a:tc>
                  <a:txBody>
                    <a:bodyPr/>
                    <a:lstStyle/>
                    <a:p>
                      <a:r>
                        <a:rPr lang="en-GB" sz="2000" dirty="0" smtClean="0"/>
                        <a:t>Los</a:t>
                      </a:r>
                      <a:r>
                        <a:rPr lang="en-GB" sz="2000" baseline="0" dirty="0" smtClean="0"/>
                        <a:t> padres de Eva </a:t>
                      </a:r>
                      <a:r>
                        <a:rPr lang="en-GB" sz="2000" baseline="0" dirty="0" err="1" smtClean="0"/>
                        <a:t>hablan</a:t>
                      </a:r>
                      <a:r>
                        <a:rPr lang="en-GB" sz="2000" baseline="0" dirty="0" smtClean="0"/>
                        <a:t> con </a:t>
                      </a:r>
                      <a:r>
                        <a:rPr lang="en-GB" sz="2000" baseline="0" dirty="0" err="1" smtClean="0"/>
                        <a:t>ella</a:t>
                      </a:r>
                      <a:r>
                        <a:rPr lang="en-GB" sz="2000" baseline="0" dirty="0" smtClean="0"/>
                        <a:t> </a:t>
                      </a:r>
                      <a:r>
                        <a:rPr lang="en-GB" sz="2000" baseline="0" dirty="0" err="1" smtClean="0"/>
                        <a:t>sólo</a:t>
                      </a:r>
                      <a:r>
                        <a:rPr lang="en-GB" sz="2000" baseline="0" dirty="0" smtClean="0"/>
                        <a:t> en </a:t>
                      </a:r>
                      <a:r>
                        <a:rPr lang="en-GB" sz="2000" baseline="0" dirty="0" err="1" smtClean="0"/>
                        <a:t>español</a:t>
                      </a:r>
                      <a:r>
                        <a:rPr lang="en-GB" sz="2000" baseline="0" dirty="0" smtClean="0"/>
                        <a:t>.</a:t>
                      </a:r>
                      <a:endParaRPr lang="en-GB" sz="2000" dirty="0"/>
                    </a:p>
                  </a:txBody>
                  <a:tcPr/>
                </a:tc>
                <a:tc>
                  <a:txBody>
                    <a:bodyPr/>
                    <a:lstStyle/>
                    <a:p>
                      <a:pPr algn="ctr"/>
                      <a:r>
                        <a:rPr lang="en-GB" sz="2000" dirty="0" smtClean="0"/>
                        <a:t>x</a:t>
                      </a:r>
                      <a:endParaRPr lang="en-GB" sz="2000" dirty="0"/>
                    </a:p>
                  </a:txBody>
                  <a:tcPr/>
                </a:tc>
              </a:tr>
              <a:tr h="345537">
                <a:tc>
                  <a:txBody>
                    <a:bodyPr/>
                    <a:lstStyle/>
                    <a:p>
                      <a:r>
                        <a:rPr lang="en-GB" sz="2000" dirty="0" smtClean="0"/>
                        <a:t>9</a:t>
                      </a:r>
                      <a:endParaRPr lang="en-GB" sz="2000" dirty="0"/>
                    </a:p>
                  </a:txBody>
                  <a:tcPr>
                    <a:solidFill>
                      <a:srgbClr val="FFFF00"/>
                    </a:solidFill>
                  </a:tcPr>
                </a:tc>
                <a:tc>
                  <a:txBody>
                    <a:bodyPr/>
                    <a:lstStyle/>
                    <a:p>
                      <a:r>
                        <a:rPr lang="en-GB" sz="2000" dirty="0" smtClean="0"/>
                        <a:t>Eva </a:t>
                      </a:r>
                      <a:r>
                        <a:rPr lang="en-GB" sz="2000" dirty="0" err="1" smtClean="0"/>
                        <a:t>ayuda</a:t>
                      </a:r>
                      <a:r>
                        <a:rPr lang="en-GB" sz="2000" dirty="0" smtClean="0"/>
                        <a:t> a </a:t>
                      </a:r>
                      <a:r>
                        <a:rPr lang="en-GB" sz="2000" dirty="0" err="1" smtClean="0"/>
                        <a:t>su</a:t>
                      </a:r>
                      <a:r>
                        <a:rPr lang="en-GB" sz="2000" dirty="0" smtClean="0"/>
                        <a:t> </a:t>
                      </a:r>
                      <a:r>
                        <a:rPr lang="en-GB" sz="2000" dirty="0" err="1" smtClean="0"/>
                        <a:t>madre</a:t>
                      </a:r>
                      <a:r>
                        <a:rPr lang="en-GB" sz="2000" dirty="0" smtClean="0"/>
                        <a:t> </a:t>
                      </a:r>
                      <a:r>
                        <a:rPr lang="en-GB" sz="2000" dirty="0" err="1" smtClean="0"/>
                        <a:t>cuando</a:t>
                      </a:r>
                      <a:r>
                        <a:rPr lang="en-GB" sz="2000" dirty="0" smtClean="0"/>
                        <a:t> les </a:t>
                      </a:r>
                      <a:r>
                        <a:rPr lang="en-GB" sz="2000" dirty="0" err="1" smtClean="0"/>
                        <a:t>visitan</a:t>
                      </a:r>
                      <a:r>
                        <a:rPr lang="en-GB" sz="2000" dirty="0" smtClean="0"/>
                        <a:t> amigos </a:t>
                      </a:r>
                      <a:r>
                        <a:rPr lang="en-GB" sz="2000" dirty="0" err="1" smtClean="0"/>
                        <a:t>ingleses</a:t>
                      </a:r>
                      <a:r>
                        <a:rPr lang="en-GB" sz="2000" dirty="0" smtClean="0"/>
                        <a:t>.</a:t>
                      </a:r>
                      <a:endParaRPr lang="en-GB" sz="2000" dirty="0"/>
                    </a:p>
                  </a:txBody>
                  <a:tcPr>
                    <a:solidFill>
                      <a:srgbClr val="FFFF00"/>
                    </a:solidFill>
                  </a:tcPr>
                </a:tc>
                <a:tc>
                  <a:txBody>
                    <a:bodyPr/>
                    <a:lstStyle/>
                    <a:p>
                      <a:pPr algn="ctr"/>
                      <a:endParaRPr lang="en-GB" sz="2000" dirty="0"/>
                    </a:p>
                  </a:txBody>
                  <a:tcPr>
                    <a:solidFill>
                      <a:srgbClr val="FFFF00"/>
                    </a:solidFill>
                  </a:tcPr>
                </a:tc>
              </a:tr>
              <a:tr h="345537">
                <a:tc>
                  <a:txBody>
                    <a:bodyPr/>
                    <a:lstStyle/>
                    <a:p>
                      <a:r>
                        <a:rPr lang="en-GB" sz="2000" dirty="0" smtClean="0"/>
                        <a:t>10</a:t>
                      </a:r>
                      <a:endParaRPr lang="en-GB" sz="2000" dirty="0"/>
                    </a:p>
                  </a:txBody>
                  <a:tcPr/>
                </a:tc>
                <a:tc>
                  <a:txBody>
                    <a:bodyPr/>
                    <a:lstStyle/>
                    <a:p>
                      <a:r>
                        <a:rPr lang="en-GB" sz="2000" dirty="0" smtClean="0"/>
                        <a:t>Eva no </a:t>
                      </a:r>
                      <a:r>
                        <a:rPr lang="en-GB" sz="2000" dirty="0" err="1" smtClean="0"/>
                        <a:t>tiene</a:t>
                      </a:r>
                      <a:r>
                        <a:rPr lang="en-GB" sz="2000" dirty="0" smtClean="0"/>
                        <a:t> </a:t>
                      </a:r>
                      <a:r>
                        <a:rPr lang="en-GB" sz="2000" dirty="0" err="1" smtClean="0"/>
                        <a:t>muchas</a:t>
                      </a:r>
                      <a:r>
                        <a:rPr lang="en-GB" sz="2000" dirty="0" smtClean="0"/>
                        <a:t> </a:t>
                      </a:r>
                      <a:r>
                        <a:rPr lang="en-GB" sz="2000" dirty="0" err="1" smtClean="0"/>
                        <a:t>ganas</a:t>
                      </a:r>
                      <a:r>
                        <a:rPr lang="en-GB" sz="2000" dirty="0" smtClean="0"/>
                        <a:t> de</a:t>
                      </a:r>
                      <a:r>
                        <a:rPr lang="en-GB" sz="2000" baseline="0" dirty="0" smtClean="0"/>
                        <a:t> </a:t>
                      </a:r>
                      <a:r>
                        <a:rPr lang="en-GB" sz="2000" baseline="0" dirty="0" err="1" smtClean="0"/>
                        <a:t>estudiar</a:t>
                      </a:r>
                      <a:r>
                        <a:rPr lang="en-GB" sz="2000" baseline="0" dirty="0" smtClean="0"/>
                        <a:t> en </a:t>
                      </a:r>
                      <a:r>
                        <a:rPr lang="en-GB" sz="2000" baseline="0" dirty="0" err="1" smtClean="0"/>
                        <a:t>Inglaterra</a:t>
                      </a:r>
                      <a:r>
                        <a:rPr lang="en-GB" sz="2000" baseline="0" dirty="0" smtClean="0"/>
                        <a:t>.</a:t>
                      </a:r>
                      <a:endParaRPr lang="en-GB" sz="2000" dirty="0"/>
                    </a:p>
                  </a:txBody>
                  <a:tcPr/>
                </a:tc>
                <a:tc>
                  <a:txBody>
                    <a:bodyPr/>
                    <a:lstStyle/>
                    <a:p>
                      <a:pPr algn="ctr"/>
                      <a:r>
                        <a:rPr lang="en-GB" sz="2000" dirty="0" smtClean="0"/>
                        <a:t>x</a:t>
                      </a:r>
                      <a:endParaRPr lang="en-GB" sz="20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40271468"/>
              </p:ext>
            </p:extLst>
          </p:nvPr>
        </p:nvGraphicFramePr>
        <p:xfrm>
          <a:off x="323528" y="5229200"/>
          <a:ext cx="8640960" cy="1402080"/>
        </p:xfrm>
        <a:graphic>
          <a:graphicData uri="http://schemas.openxmlformats.org/drawingml/2006/table">
            <a:tbl>
              <a:tblPr firstRow="1" bandRow="1">
                <a:tableStyleId>{5940675A-B579-460E-94D1-54222C63F5DA}</a:tableStyleId>
              </a:tblPr>
              <a:tblGrid>
                <a:gridCol w="2880320"/>
                <a:gridCol w="2592288"/>
                <a:gridCol w="3168352"/>
              </a:tblGrid>
              <a:tr h="648072">
                <a:tc>
                  <a:txBody>
                    <a:bodyPr/>
                    <a:lstStyle/>
                    <a:p>
                      <a:pPr algn="l"/>
                      <a:r>
                        <a:rPr lang="en-GB" sz="2000" dirty="0" err="1" smtClean="0"/>
                        <a:t>quejarse</a:t>
                      </a:r>
                      <a:r>
                        <a:rPr lang="en-GB" sz="2000" dirty="0" smtClean="0"/>
                        <a:t> de = to complain about</a:t>
                      </a:r>
                      <a:endParaRPr lang="en-GB" sz="2000" dirty="0"/>
                    </a:p>
                  </a:txBody>
                  <a:tcPr anchor="ctr"/>
                </a:tc>
                <a:tc>
                  <a:txBody>
                    <a:bodyPr/>
                    <a:lstStyle/>
                    <a:p>
                      <a:pPr algn="l"/>
                      <a:r>
                        <a:rPr lang="en-GB" sz="2000" dirty="0" err="1" smtClean="0"/>
                        <a:t>reñir</a:t>
                      </a:r>
                      <a:r>
                        <a:rPr lang="en-GB" sz="2000" baseline="0" dirty="0" smtClean="0"/>
                        <a:t> = to tell off/row with</a:t>
                      </a:r>
                      <a:endParaRPr lang="en-GB" sz="2000" dirty="0"/>
                    </a:p>
                  </a:txBody>
                  <a:tcPr anchor="ctr"/>
                </a:tc>
                <a:tc>
                  <a:txBody>
                    <a:bodyPr/>
                    <a:lstStyle/>
                    <a:p>
                      <a:pPr algn="l"/>
                      <a:r>
                        <a:rPr lang="en-GB" sz="2000" dirty="0" err="1" smtClean="0"/>
                        <a:t>apoyar</a:t>
                      </a:r>
                      <a:r>
                        <a:rPr lang="en-GB" sz="2000" dirty="0" smtClean="0"/>
                        <a:t> = to support</a:t>
                      </a:r>
                      <a:br>
                        <a:rPr lang="en-GB" sz="2000" dirty="0" smtClean="0"/>
                      </a:br>
                      <a:endParaRPr lang="en-GB" sz="2000" dirty="0"/>
                    </a:p>
                  </a:txBody>
                  <a:tcPr anchor="ctr"/>
                </a:tc>
              </a:tr>
              <a:tr h="648072">
                <a:tc>
                  <a:txBody>
                    <a:bodyPr/>
                    <a:lstStyle/>
                    <a:p>
                      <a:pPr algn="l"/>
                      <a:r>
                        <a:rPr lang="en-GB" sz="2000" dirty="0" smtClean="0"/>
                        <a:t>(</a:t>
                      </a:r>
                      <a:r>
                        <a:rPr lang="en-GB" sz="2000" dirty="0" err="1" smtClean="0"/>
                        <a:t>sal</a:t>
                      </a:r>
                      <a:r>
                        <a:rPr lang="en-GB" sz="2000" dirty="0" smtClean="0"/>
                        <a:t>)</a:t>
                      </a:r>
                      <a:r>
                        <a:rPr lang="en-GB" sz="2000" dirty="0" err="1" smtClean="0"/>
                        <a:t>ir</a:t>
                      </a:r>
                      <a:r>
                        <a:rPr lang="en-GB" sz="2000" dirty="0" smtClean="0"/>
                        <a:t> de </a:t>
                      </a:r>
                      <a:r>
                        <a:rPr lang="en-GB" sz="2000" dirty="0" err="1" smtClean="0"/>
                        <a:t>juerga</a:t>
                      </a:r>
                      <a:r>
                        <a:rPr lang="en-GB" sz="2000" dirty="0" smtClean="0"/>
                        <a:t> = to go out on the town</a:t>
                      </a:r>
                      <a:endParaRPr lang="en-GB" sz="2000" dirty="0"/>
                    </a:p>
                  </a:txBody>
                  <a:tcPr/>
                </a:tc>
                <a:tc>
                  <a:txBody>
                    <a:bodyPr/>
                    <a:lstStyle/>
                    <a:p>
                      <a:pPr algn="l"/>
                      <a:r>
                        <a:rPr lang="en-GB" sz="2000" dirty="0" err="1" smtClean="0"/>
                        <a:t>tener</a:t>
                      </a:r>
                      <a:r>
                        <a:rPr lang="en-GB" sz="2000" dirty="0" smtClean="0"/>
                        <a:t> </a:t>
                      </a:r>
                      <a:r>
                        <a:rPr lang="en-GB" sz="2000" dirty="0" err="1" smtClean="0"/>
                        <a:t>ganas</a:t>
                      </a:r>
                      <a:r>
                        <a:rPr lang="en-GB" sz="2000" dirty="0" smtClean="0"/>
                        <a:t> de = to want to / feel like</a:t>
                      </a:r>
                      <a:endParaRPr lang="en-GB" sz="2000" dirty="0"/>
                    </a:p>
                  </a:txBody>
                  <a:tcPr/>
                </a:tc>
                <a:tc>
                  <a:txBody>
                    <a:bodyPr/>
                    <a:lstStyle/>
                    <a:p>
                      <a:pPr algn="l"/>
                      <a:r>
                        <a:rPr lang="en-GB" sz="2000" dirty="0" err="1" smtClean="0"/>
                        <a:t>hacer</a:t>
                      </a:r>
                      <a:r>
                        <a:rPr lang="en-GB" sz="2000" dirty="0" smtClean="0"/>
                        <a:t> </a:t>
                      </a:r>
                      <a:r>
                        <a:rPr lang="en-GB" sz="2000" dirty="0" err="1" smtClean="0"/>
                        <a:t>ilusión</a:t>
                      </a:r>
                      <a:r>
                        <a:rPr lang="en-GB" sz="2000" baseline="0" dirty="0" smtClean="0"/>
                        <a:t> (a </a:t>
                      </a:r>
                      <a:r>
                        <a:rPr lang="en-GB" sz="2000" baseline="0" dirty="0" err="1" smtClean="0"/>
                        <a:t>alguien</a:t>
                      </a:r>
                      <a:r>
                        <a:rPr lang="en-GB" sz="2000" baseline="0" dirty="0" smtClean="0"/>
                        <a:t>)  = to look forward to </a:t>
                      </a:r>
                      <a:endParaRPr lang="en-GB" sz="2000" dirty="0"/>
                    </a:p>
                  </a:txBody>
                  <a:tcPr/>
                </a:tc>
              </a:tr>
            </a:tbl>
          </a:graphicData>
        </a:graphic>
      </p:graphicFrame>
    </p:spTree>
    <p:extLst>
      <p:ext uri="{BB962C8B-B14F-4D97-AF65-F5344CB8AC3E}">
        <p14:creationId xmlns:p14="http://schemas.microsoft.com/office/powerpoint/2010/main" val="1200916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2396" r="27344" b="36718"/>
          <a:stretch/>
        </p:blipFill>
        <p:spPr bwMode="auto">
          <a:xfrm>
            <a:off x="251520" y="404664"/>
            <a:ext cx="8701502" cy="3672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4861620"/>
            <a:ext cx="9143999" cy="1200329"/>
          </a:xfrm>
          <a:prstGeom prst="rect">
            <a:avLst/>
          </a:prstGeom>
          <a:solidFill>
            <a:schemeClr val="tx1">
              <a:lumMod val="85000"/>
              <a:lumOff val="15000"/>
            </a:schemeClr>
          </a:solidFill>
        </p:spPr>
        <p:txBody>
          <a:bodyPr wrap="square" rtlCol="0">
            <a:spAutoFit/>
          </a:bodyPr>
          <a:lstStyle/>
          <a:p>
            <a:pPr algn="ctr"/>
            <a:r>
              <a:rPr lang="en-GB" sz="3600" b="1" dirty="0" err="1" smtClean="0">
                <a:solidFill>
                  <a:schemeClr val="bg1"/>
                </a:solidFill>
              </a:rPr>
              <a:t>WordRefernce</a:t>
            </a:r>
            <a:r>
              <a:rPr lang="en-GB" sz="3600" b="1" dirty="0" smtClean="0">
                <a:solidFill>
                  <a:schemeClr val="bg1"/>
                </a:solidFill>
              </a:rPr>
              <a:t> or Google translate?</a:t>
            </a:r>
            <a:br>
              <a:rPr lang="en-GB" sz="3600" b="1" dirty="0" smtClean="0">
                <a:solidFill>
                  <a:schemeClr val="bg1"/>
                </a:solidFill>
              </a:rPr>
            </a:br>
            <a:r>
              <a:rPr lang="en-GB" sz="3600" b="1" dirty="0" smtClean="0">
                <a:solidFill>
                  <a:schemeClr val="bg1"/>
                </a:solidFill>
              </a:rPr>
              <a:t>One gives you the right answer, one does not.</a:t>
            </a:r>
            <a:endParaRPr lang="en-GB" sz="3600" b="1" dirty="0">
              <a:solidFill>
                <a:schemeClr val="bg1"/>
              </a:solidFill>
            </a:endParaRPr>
          </a:p>
        </p:txBody>
      </p:sp>
    </p:spTree>
    <p:extLst>
      <p:ext uri="{BB962C8B-B14F-4D97-AF65-F5344CB8AC3E}">
        <p14:creationId xmlns:p14="http://schemas.microsoft.com/office/powerpoint/2010/main" val="118488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03" t="17448" r="29297" b="3907"/>
          <a:stretch/>
        </p:blipFill>
        <p:spPr bwMode="auto">
          <a:xfrm>
            <a:off x="341462" y="620688"/>
            <a:ext cx="48768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0833" r="35156" b="26302"/>
          <a:stretch/>
        </p:blipFill>
        <p:spPr bwMode="auto">
          <a:xfrm>
            <a:off x="4283967" y="2204864"/>
            <a:ext cx="4345039" cy="26567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83967" y="4861620"/>
            <a:ext cx="4345039" cy="1754326"/>
          </a:xfrm>
          <a:prstGeom prst="rect">
            <a:avLst/>
          </a:prstGeom>
          <a:solidFill>
            <a:schemeClr val="tx1">
              <a:lumMod val="85000"/>
              <a:lumOff val="15000"/>
            </a:schemeClr>
          </a:solidFill>
        </p:spPr>
        <p:txBody>
          <a:bodyPr wrap="square" rtlCol="0">
            <a:spAutoFit/>
          </a:bodyPr>
          <a:lstStyle/>
          <a:p>
            <a:pPr algn="ctr"/>
            <a:r>
              <a:rPr lang="en-GB" sz="3600" b="1" dirty="0" smtClean="0">
                <a:solidFill>
                  <a:schemeClr val="bg1"/>
                </a:solidFill>
              </a:rPr>
              <a:t>One gives you the right answer, one does not.</a:t>
            </a:r>
            <a:endParaRPr lang="en-GB" sz="3600" b="1" dirty="0">
              <a:solidFill>
                <a:schemeClr val="bg1"/>
              </a:solidFill>
            </a:endParaRPr>
          </a:p>
        </p:txBody>
      </p:sp>
    </p:spTree>
    <p:extLst>
      <p:ext uri="{BB962C8B-B14F-4D97-AF65-F5344CB8AC3E}">
        <p14:creationId xmlns:p14="http://schemas.microsoft.com/office/powerpoint/2010/main" val="133124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On-screen Show (4:3)</PresentationFormat>
  <Paragraphs>195</Paragraphs>
  <Slides>13</Slides>
  <Notes>8</Notes>
  <HiddenSlides>0</HiddenSlides>
  <MMClips>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1</cp:revision>
  <dcterms:created xsi:type="dcterms:W3CDTF">2011-09-21T08:37:49Z</dcterms:created>
  <dcterms:modified xsi:type="dcterms:W3CDTF">2011-09-21T08:38:01Z</dcterms:modified>
</cp:coreProperties>
</file>