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0123A-8EFC-4E38-A27D-BE5CAA64CF21}" type="datetimeFigureOut">
              <a:rPr lang="en-GB" smtClean="0"/>
              <a:t>21/09/2011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CB76-2532-45A7-81ED-6A6A8ECC3CC5}" type="slidenum">
              <a:rPr lang="en-GB" smtClean="0"/>
              <a:t>‹#›</a:t>
            </a:fld>
            <a:endParaRPr lang="en-GB"/>
          </a:p>
        </p:txBody>
      </p:sp>
    </p:spTree>
    <p:extLst>
      <p:ext uri="{BB962C8B-B14F-4D97-AF65-F5344CB8AC3E}">
        <p14:creationId xmlns:p14="http://schemas.microsoft.com/office/powerpoint/2010/main" val="404578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aynesbooks.com/images/graphics/conq.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Just from the picture it should be possible to generate a few ideas about the subject of this lesson.  </a:t>
            </a:r>
            <a:br>
              <a:rPr lang="en-GB" smtClean="0"/>
            </a:br>
            <a:r>
              <a:rPr lang="en-GB" smtClean="0"/>
              <a:t/>
            </a:r>
            <a:br>
              <a:rPr lang="en-GB" smtClean="0"/>
            </a:br>
            <a:r>
              <a:rPr lang="en-GB" smtClean="0"/>
              <a:t>¿Cuándo se celebra?</a:t>
            </a:r>
            <a:br>
              <a:rPr lang="en-GB" smtClean="0"/>
            </a:br>
            <a:r>
              <a:rPr lang="en-GB" smtClean="0"/>
              <a:t>¿En qué país se originó esta fiesta?</a:t>
            </a:r>
            <a:br>
              <a:rPr lang="en-GB" smtClean="0"/>
            </a:br>
            <a:r>
              <a:rPr lang="en-GB" smtClean="0"/>
              <a:t>¿Qué se celebra en esta fiesta?</a:t>
            </a:r>
            <a:br>
              <a:rPr lang="en-GB" smtClean="0"/>
            </a:br>
            <a:r>
              <a:rPr lang="en-GB" smtClean="0"/>
              <a:t>¿Es una fiesta triste o alegre?  ¿Las personas están tristes o contentas?</a:t>
            </a:r>
            <a:br>
              <a:rPr lang="en-GB" smtClean="0"/>
            </a:br>
            <a:r>
              <a:rPr lang="en-GB" smtClean="0"/>
              <a:t>¿Qué hacen? (Bailan, tocan instrumentos, sonríen)</a:t>
            </a:r>
            <a:br>
              <a:rPr lang="en-GB" smtClean="0"/>
            </a:br>
            <a:r>
              <a:rPr lang="en-GB" smtClean="0"/>
              <a:t>Aparte de las personas, ¿qué se ve?  (velas, calaveras, flores – they will not know this vocabulary but the teacher should point it out as it will come up in the next two lessons) </a:t>
            </a: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B8B1DE-A7C7-47B5-B722-13217652903A}" type="slidenum">
              <a:rPr lang="en-US">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https://www.cia.gov/library/publications/the-world-factbook/geos/mx.html</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C36BD0-C937-4416-8C25-41C192E8F6D8}" type="slidenum">
              <a:rPr lang="en-US">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pPr eaLnBrk="1" hangingPunct="1"/>
            <a:r>
              <a:rPr lang="en-GB" smtClean="0"/>
              <a:t>Mayas – 2600 BC (Mayan civilization begins – 1400 AD (weakening and breaking down of kingdoms ahead of Columbus arrival)</a:t>
            </a:r>
            <a:br>
              <a:rPr lang="en-GB" smtClean="0"/>
            </a:br>
            <a:r>
              <a:rPr lang="en-GB" smtClean="0"/>
              <a:t>Toltecas (heyday) 900 AD – 1200 AD</a:t>
            </a:r>
            <a:br>
              <a:rPr lang="en-GB" smtClean="0"/>
            </a:br>
            <a:r>
              <a:rPr lang="en-GB" smtClean="0"/>
              <a:t>Aztecas 1195 AD – 1502AD (height of empire) – 1519 arrival of Hernan Cortez</a:t>
            </a:r>
            <a:br>
              <a:rPr lang="en-GB" smtClean="0"/>
            </a:br>
            <a:r>
              <a:rPr lang="en-GB" smtClean="0"/>
              <a:t/>
            </a:r>
            <a:br>
              <a:rPr lang="en-GB" smtClean="0"/>
            </a:br>
            <a:r>
              <a:rPr lang="en-GB" smtClean="0"/>
              <a:t>So el Dia de los Muertos is at least 1,000 years old probably a lot older.  </a:t>
            </a: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569D11-6265-43EB-A4C7-0F5ADA380654}" type="slidenum">
              <a:rPr lang="en-US">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pPr eaLnBrk="1" hangingPunct="1"/>
            <a:r>
              <a:rPr lang="en-GB" u="sng" smtClean="0">
                <a:hlinkClick r:id="rId3"/>
              </a:rPr>
              <a:t>http://www.waynesbooks.com/images/graphics/conq.jpg</a:t>
            </a:r>
            <a:r>
              <a:rPr lang="en-GB" smtClean="0"/>
              <a:t> </a:t>
            </a:r>
            <a:endParaRPr lang="en-US" smtClean="0"/>
          </a:p>
          <a:p>
            <a:pPr eaLnBrk="1" hangingPunct="1"/>
            <a:endParaRPr lang="en-GB" smtClean="0"/>
          </a:p>
          <a:p>
            <a:pPr eaLnBrk="1" hangingPunct="1"/>
            <a:r>
              <a:rPr lang="en-GB" smtClean="0"/>
              <a:t>Not sure this is quite the right image, knowing that it was a lot more bloody that it appears here, but the focus is more on the festival rather than history of the conquest..will leave this for now and think on it!</a:t>
            </a:r>
            <a:br>
              <a:rPr lang="en-GB" smtClean="0"/>
            </a:br>
            <a:r>
              <a:rPr lang="en-GB" smtClean="0"/>
              <a:t/>
            </a:r>
            <a:br>
              <a:rPr lang="en-GB" smtClean="0"/>
            </a:br>
            <a:r>
              <a:rPr lang="en-GB" smtClean="0"/>
              <a:t>http://www.waynesbooks.com/LaConquistaCampaign.html </a:t>
            </a: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5F3596-F6A6-4822-A1AE-3886C13EF303}" type="slidenum">
              <a:rPr lang="en-US">
                <a:latin typeface="Calibri" pitchFamily="34" charset="0"/>
              </a:rPr>
              <a:pPr eaLnBrk="1" hangingPunct="1"/>
              <a:t>5</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This is a short 1.30 min clip – interview with a lady in Quito, Ecuador who describes the visits to the cemetery on Sundays and Dia de los Muertos.  Rather that have specific activities to go with this, it is just to ‘set the scene’ and show the atmosphere when lots of families visit the cemetery all at once.  This version has subtitles in Spanish – I also have a version without subtitles if preferred for higher sets.  </a:t>
            </a: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2C69B6-61AD-4EA6-8867-30091BCC25F0}" type="slidenum">
              <a:rPr lang="en-US">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pPr eaLnBrk="1" hangingPunct="1"/>
            <a:r>
              <a:rPr lang="en-US" smtClean="0"/>
              <a:t>http://www.inside-mexico.com/ofrenda.htm</a:t>
            </a:r>
            <a:br>
              <a:rPr lang="en-US" smtClean="0"/>
            </a:br>
            <a:r>
              <a:rPr lang="en-US" smtClean="0"/>
              <a:t>http://www.mexconnect.com/articles/3099-mexico-s-day-of-the-dead-resource-page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EF13BE-A6B9-4B54-AC11-6F9BA3192537}"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If you have given each student a flashcard (there are 12 altogether) – 11 for the altar and the ‘danza de los viejitos’ you can call out the vocabulary a few times with students holding up the ones they have.</a:t>
            </a: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2A010-C358-4985-8687-80DBD72949BA}" type="slidenum">
              <a:rPr lang="en-US">
                <a:latin typeface="Calibri" pitchFamily="34" charset="0"/>
              </a:rPr>
              <a:pPr eaLnBrk="1" hangingPunct="1"/>
              <a:t>9</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Plenary questions to do </a:t>
            </a:r>
            <a:r>
              <a:rPr lang="en-GB" dirty="0" smtClean="0"/>
              <a:t>orally leading into some written Q&amp;A</a:t>
            </a:r>
            <a:r>
              <a:rPr lang="en-GB" baseline="0" dirty="0" smtClean="0"/>
              <a:t> from written text.</a:t>
            </a: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032992-1C3F-4062-BE0D-F8E8D4715C66}" type="slidenum">
              <a:rPr lang="en-US">
                <a:latin typeface="Calibri" pitchFamily="34" charset="0"/>
              </a:rPr>
              <a:pPr eaLnBrk="1" hangingPunct="1"/>
              <a:t>14</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7E720A-F4CE-4BC8-A353-6CD10F2D685F}"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408972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7E720A-F4CE-4BC8-A353-6CD10F2D685F}"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410337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7E720A-F4CE-4BC8-A353-6CD10F2D685F}"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257087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7E720A-F4CE-4BC8-A353-6CD10F2D685F}"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212498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7E720A-F4CE-4BC8-A353-6CD10F2D685F}" type="datetimeFigureOut">
              <a:rPr lang="en-GB" smtClean="0"/>
              <a:t>21/09/2011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65852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7E720A-F4CE-4BC8-A353-6CD10F2D685F}"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312369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7E720A-F4CE-4BC8-A353-6CD10F2D685F}" type="datetimeFigureOut">
              <a:rPr lang="en-GB" smtClean="0"/>
              <a:t>21/09/2011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38886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7E720A-F4CE-4BC8-A353-6CD10F2D685F}" type="datetimeFigureOut">
              <a:rPr lang="en-GB" smtClean="0"/>
              <a:t>21/09/2011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292545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E720A-F4CE-4BC8-A353-6CD10F2D685F}" type="datetimeFigureOut">
              <a:rPr lang="en-GB" smtClean="0"/>
              <a:t>21/09/2011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182774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E720A-F4CE-4BC8-A353-6CD10F2D685F}"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95011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7E720A-F4CE-4BC8-A353-6CD10F2D685F}" type="datetimeFigureOut">
              <a:rPr lang="en-GB" smtClean="0"/>
              <a:t>21/09/2011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6798F5-D0C4-4580-9672-B9962DEBCB02}" type="slidenum">
              <a:rPr lang="en-GB" smtClean="0"/>
              <a:t>‹#›</a:t>
            </a:fld>
            <a:endParaRPr lang="en-GB"/>
          </a:p>
        </p:txBody>
      </p:sp>
    </p:spTree>
    <p:extLst>
      <p:ext uri="{BB962C8B-B14F-4D97-AF65-F5344CB8AC3E}">
        <p14:creationId xmlns:p14="http://schemas.microsoft.com/office/powerpoint/2010/main" val="354842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E720A-F4CE-4BC8-A353-6CD10F2D685F}" type="datetimeFigureOut">
              <a:rPr lang="en-GB" smtClean="0"/>
              <a:t>21/09/2011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798F5-D0C4-4580-9672-B9962DEBCB02}" type="slidenum">
              <a:rPr lang="en-GB" smtClean="0"/>
              <a:t>‹#›</a:t>
            </a:fld>
            <a:endParaRPr lang="en-GB"/>
          </a:p>
        </p:txBody>
      </p:sp>
    </p:spTree>
    <p:extLst>
      <p:ext uri="{BB962C8B-B14F-4D97-AF65-F5344CB8AC3E}">
        <p14:creationId xmlns:p14="http://schemas.microsoft.com/office/powerpoint/2010/main" val="318233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M:\Resources\Development\NewSecCurricDevelopment\Citizenship\Pan_y_Agua\Pan\Dia_de_los_muertos\Ofrendas%20-%20entravista.wmv"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5901"/>
          <a:stretch>
            <a:fillRect/>
          </a:stretch>
        </p:blipFill>
        <p:spPr bwMode="auto">
          <a:xfrm>
            <a:off x="0" y="0"/>
            <a:ext cx="5629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644" name="Curved Connector 4"/>
          <p:cNvCxnSpPr>
            <a:cxnSpLocks noChangeShapeType="1"/>
          </p:cNvCxnSpPr>
          <p:nvPr/>
        </p:nvCxnSpPr>
        <p:spPr bwMode="auto">
          <a:xfrm rot="10800000" flipV="1">
            <a:off x="2805906" y="2754312"/>
            <a:ext cx="3278262" cy="611981"/>
          </a:xfrm>
          <a:prstGeom prst="curvedConnector3">
            <a:avLst>
              <a:gd name="adj1" fmla="val 50000"/>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Rectangle 14"/>
          <p:cNvSpPr/>
          <p:nvPr/>
        </p:nvSpPr>
        <p:spPr bwMode="auto">
          <a:xfrm>
            <a:off x="5867400" y="3068638"/>
            <a:ext cx="2952750" cy="936625"/>
          </a:xfrm>
          <a:prstGeom prst="rect">
            <a:avLst/>
          </a:prstGeom>
          <a:ln>
            <a:solidFill>
              <a:srgbClr val="FFFFFF"/>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algn="ctr" eaLnBrk="0" hangingPunct="0">
              <a:defRPr/>
            </a:pPr>
            <a:r>
              <a:rPr lang="en-GB" sz="4800" b="1" dirty="0" err="1" smtClean="0">
                <a:solidFill>
                  <a:srgbClr val="FFFFFF"/>
                </a:solidFill>
                <a:latin typeface="Calibri" pitchFamily="34" charset="0"/>
              </a:rPr>
              <a:t>Perú</a:t>
            </a:r>
            <a:endParaRPr lang="en-GB" sz="4800" b="1" dirty="0">
              <a:solidFill>
                <a:srgbClr val="FFFFFF"/>
              </a:solidFill>
              <a:latin typeface="Calibri" pitchFamily="34" charset="0"/>
            </a:endParaRPr>
          </a:p>
        </p:txBody>
      </p:sp>
      <p:sp>
        <p:nvSpPr>
          <p:cNvPr id="6" name="TextBox 5"/>
          <p:cNvSpPr txBox="1"/>
          <p:nvPr/>
        </p:nvSpPr>
        <p:spPr>
          <a:xfrm>
            <a:off x="0" y="-27384"/>
            <a:ext cx="9144000" cy="584775"/>
          </a:xfrm>
          <a:prstGeom prst="rect">
            <a:avLst/>
          </a:prstGeom>
          <a:solidFill>
            <a:srgbClr val="002060"/>
          </a:solidFill>
        </p:spPr>
        <p:txBody>
          <a:bodyPr wrap="square" rtlCol="0">
            <a:spAutoFit/>
          </a:bodyPr>
          <a:lstStyle/>
          <a:p>
            <a:r>
              <a:rPr lang="en-GB" sz="3200" b="1" dirty="0" err="1" smtClean="0">
                <a:solidFill>
                  <a:srgbClr val="FFFFCC"/>
                </a:solidFill>
              </a:rPr>
              <a:t>Conexiones</a:t>
            </a:r>
            <a:r>
              <a:rPr lang="en-GB" sz="3200" b="1" dirty="0" smtClean="0">
                <a:solidFill>
                  <a:srgbClr val="FFFFCC"/>
                </a:solidFill>
              </a:rPr>
              <a:t> </a:t>
            </a:r>
            <a:r>
              <a:rPr lang="en-GB" sz="3200" b="1" dirty="0" err="1" smtClean="0">
                <a:solidFill>
                  <a:srgbClr val="FFFFCC"/>
                </a:solidFill>
              </a:rPr>
              <a:t>familiares</a:t>
            </a:r>
            <a:r>
              <a:rPr lang="en-GB" sz="3200" b="1" dirty="0" smtClean="0">
                <a:solidFill>
                  <a:srgbClr val="FFFFCC"/>
                </a:solidFill>
              </a:rPr>
              <a:t> – </a:t>
            </a:r>
            <a:r>
              <a:rPr lang="en-GB" sz="3200" b="1" dirty="0" err="1" smtClean="0">
                <a:solidFill>
                  <a:srgbClr val="FFFFCC"/>
                </a:solidFill>
              </a:rPr>
              <a:t>historia</a:t>
            </a:r>
            <a:r>
              <a:rPr lang="en-GB" sz="3200" b="1" dirty="0" smtClean="0">
                <a:solidFill>
                  <a:srgbClr val="FFFFCC"/>
                </a:solidFill>
              </a:rPr>
              <a:t> y </a:t>
            </a:r>
            <a:r>
              <a:rPr lang="en-GB" sz="3200" b="1" dirty="0" err="1" smtClean="0">
                <a:solidFill>
                  <a:srgbClr val="FFFFCC"/>
                </a:solidFill>
              </a:rPr>
              <a:t>tradiciones</a:t>
            </a:r>
            <a:endParaRPr lang="en-GB" sz="3200" b="1" dirty="0">
              <a:solidFill>
                <a:srgbClr val="FFFFCC"/>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1758" y="900311"/>
            <a:ext cx="2747888" cy="18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3737722"/>
            <a:ext cx="3977493" cy="2985027"/>
          </a:xfrm>
          <a:prstGeom prst="rect">
            <a:avLst/>
          </a:prstGeom>
        </p:spPr>
      </p:pic>
      <p:pic>
        <p:nvPicPr>
          <p:cNvPr id="2" name="Picture 2" descr="M:\MyPhotos\Peru_slideshow\RACHEL 1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467" t="7196" r="19006" b="5372"/>
          <a:stretch/>
        </p:blipFill>
        <p:spPr bwMode="auto">
          <a:xfrm>
            <a:off x="6261092" y="4242709"/>
            <a:ext cx="2124350" cy="197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288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1438"/>
            <a:ext cx="8229600" cy="939800"/>
          </a:xfrm>
        </p:spPr>
        <p:txBody>
          <a:bodyPr/>
          <a:lstStyle/>
          <a:p>
            <a:pPr eaLnBrk="1" hangingPunct="1"/>
            <a:r>
              <a:rPr lang="en-GB" smtClean="0"/>
              <a:t>El simbolismo</a:t>
            </a:r>
            <a:endParaRPr lang="en-US" smtClean="0"/>
          </a:p>
        </p:txBody>
      </p:sp>
      <p:sp>
        <p:nvSpPr>
          <p:cNvPr id="13315" name="Content Placeholder 2"/>
          <p:cNvSpPr>
            <a:spLocks noGrp="1"/>
          </p:cNvSpPr>
          <p:nvPr>
            <p:ph idx="1"/>
          </p:nvPr>
        </p:nvSpPr>
        <p:spPr>
          <a:xfrm>
            <a:off x="457200" y="1000125"/>
            <a:ext cx="8258175" cy="5572125"/>
          </a:xfrm>
        </p:spPr>
        <p:txBody>
          <a:bodyPr/>
          <a:lstStyle/>
          <a:p>
            <a:pPr eaLnBrk="1" hangingPunct="1"/>
            <a:r>
              <a:rPr lang="en-GB" sz="2800" b="1" dirty="0" smtClean="0"/>
              <a:t>El </a:t>
            </a:r>
            <a:r>
              <a:rPr lang="en-GB" sz="2800" b="1" dirty="0" err="1" smtClean="0"/>
              <a:t>vaso</a:t>
            </a:r>
            <a:r>
              <a:rPr lang="en-GB" sz="2800" b="1" dirty="0" smtClean="0"/>
              <a:t> de </a:t>
            </a:r>
            <a:r>
              <a:rPr lang="en-GB" sz="2800" b="1" dirty="0" err="1" smtClean="0"/>
              <a:t>agua</a:t>
            </a:r>
            <a:r>
              <a:rPr lang="en-GB" sz="2800" b="1" dirty="0" smtClean="0"/>
              <a:t> </a:t>
            </a:r>
            <a:r>
              <a:rPr lang="en-GB" sz="2800" dirty="0" err="1" smtClean="0"/>
              <a:t>es</a:t>
            </a:r>
            <a:r>
              <a:rPr lang="en-GB" sz="2800" dirty="0" smtClean="0"/>
              <a:t> </a:t>
            </a:r>
            <a:r>
              <a:rPr lang="en-GB" sz="2800" dirty="0" err="1" smtClean="0"/>
              <a:t>para</a:t>
            </a:r>
            <a:r>
              <a:rPr lang="en-GB" sz="2800" dirty="0" smtClean="0"/>
              <a:t> </a:t>
            </a:r>
            <a:r>
              <a:rPr lang="en-GB" sz="2800" dirty="0" err="1" smtClean="0"/>
              <a:t>refrescar</a:t>
            </a:r>
            <a:r>
              <a:rPr lang="en-GB" sz="2800" dirty="0" smtClean="0"/>
              <a:t> al alma </a:t>
            </a:r>
            <a:r>
              <a:rPr lang="en-GB" sz="2800" dirty="0" err="1" smtClean="0"/>
              <a:t>cansada</a:t>
            </a:r>
            <a:r>
              <a:rPr lang="en-GB" sz="2800" dirty="0" smtClean="0"/>
              <a:t>.</a:t>
            </a:r>
          </a:p>
          <a:p>
            <a:pPr eaLnBrk="1" hangingPunct="1"/>
            <a:r>
              <a:rPr lang="en-GB" sz="2800" b="1" dirty="0" smtClean="0"/>
              <a:t>El copal </a:t>
            </a:r>
            <a:r>
              <a:rPr lang="en-GB" sz="2800" dirty="0" err="1" smtClean="0"/>
              <a:t>sirve</a:t>
            </a:r>
            <a:r>
              <a:rPr lang="en-GB" sz="2800" dirty="0" smtClean="0"/>
              <a:t> </a:t>
            </a:r>
            <a:r>
              <a:rPr lang="en-GB" sz="2800" dirty="0" err="1" smtClean="0"/>
              <a:t>para</a:t>
            </a:r>
            <a:r>
              <a:rPr lang="en-GB" sz="2800" dirty="0" smtClean="0"/>
              <a:t> </a:t>
            </a:r>
            <a:r>
              <a:rPr lang="en-GB" sz="2800" dirty="0" err="1" smtClean="0"/>
              <a:t>atraer</a:t>
            </a:r>
            <a:r>
              <a:rPr lang="en-GB" sz="2800" dirty="0" smtClean="0"/>
              <a:t> a </a:t>
            </a:r>
            <a:r>
              <a:rPr lang="en-GB" sz="2800" dirty="0" err="1" smtClean="0"/>
              <a:t>las</a:t>
            </a:r>
            <a:r>
              <a:rPr lang="en-GB" sz="2800" dirty="0" smtClean="0"/>
              <a:t> almas.</a:t>
            </a:r>
          </a:p>
          <a:p>
            <a:pPr eaLnBrk="1" hangingPunct="1"/>
            <a:r>
              <a:rPr lang="en-GB" sz="2800" dirty="0" err="1" smtClean="0"/>
              <a:t>Cada</a:t>
            </a:r>
            <a:r>
              <a:rPr lang="en-GB" sz="2800" dirty="0" smtClean="0"/>
              <a:t> </a:t>
            </a:r>
            <a:r>
              <a:rPr lang="en-GB" sz="2800" b="1" dirty="0" smtClean="0"/>
              <a:t>vela</a:t>
            </a:r>
            <a:r>
              <a:rPr lang="en-GB" sz="2800" dirty="0" smtClean="0"/>
              <a:t> </a:t>
            </a:r>
            <a:r>
              <a:rPr lang="en-GB" sz="2800" dirty="0" err="1" smtClean="0"/>
              <a:t>representa</a:t>
            </a:r>
            <a:r>
              <a:rPr lang="en-GB" sz="2800" dirty="0" smtClean="0"/>
              <a:t> un alma </a:t>
            </a:r>
            <a:r>
              <a:rPr lang="en-GB" sz="2800" dirty="0" err="1" smtClean="0"/>
              <a:t>difunta</a:t>
            </a:r>
            <a:r>
              <a:rPr lang="en-GB" sz="2800" dirty="0" smtClean="0"/>
              <a:t>.</a:t>
            </a:r>
          </a:p>
          <a:p>
            <a:pPr eaLnBrk="1" hangingPunct="1"/>
            <a:r>
              <a:rPr lang="en-GB" sz="2800" dirty="0" smtClean="0"/>
              <a:t>La </a:t>
            </a:r>
            <a:r>
              <a:rPr lang="en-GB" sz="2800" dirty="0" err="1" smtClean="0"/>
              <a:t>luz</a:t>
            </a:r>
            <a:r>
              <a:rPr lang="en-GB" sz="2800" dirty="0" smtClean="0"/>
              <a:t> de </a:t>
            </a:r>
            <a:r>
              <a:rPr lang="en-GB" sz="2800" b="1" dirty="0" err="1" smtClean="0"/>
              <a:t>las</a:t>
            </a:r>
            <a:r>
              <a:rPr lang="en-GB" sz="2800" b="1" dirty="0" smtClean="0"/>
              <a:t> </a:t>
            </a:r>
            <a:r>
              <a:rPr lang="en-GB" sz="2800" b="1" dirty="0" err="1" smtClean="0"/>
              <a:t>velas</a:t>
            </a:r>
            <a:r>
              <a:rPr lang="en-GB" sz="2800" b="1" dirty="0" smtClean="0"/>
              <a:t> </a:t>
            </a:r>
            <a:r>
              <a:rPr lang="en-GB" sz="2800" dirty="0" err="1" smtClean="0"/>
              <a:t>es</a:t>
            </a:r>
            <a:r>
              <a:rPr lang="en-GB" sz="2800" dirty="0" smtClean="0"/>
              <a:t> </a:t>
            </a:r>
            <a:r>
              <a:rPr lang="en-GB" sz="2800" dirty="0" err="1" smtClean="0"/>
              <a:t>para</a:t>
            </a:r>
            <a:r>
              <a:rPr lang="en-GB" sz="2800" dirty="0" smtClean="0"/>
              <a:t> </a:t>
            </a:r>
            <a:r>
              <a:rPr lang="en-GB" sz="2800" dirty="0" err="1" smtClean="0"/>
              <a:t>iluminar</a:t>
            </a:r>
            <a:r>
              <a:rPr lang="en-GB" sz="2800" dirty="0" smtClean="0"/>
              <a:t> el </a:t>
            </a:r>
            <a:r>
              <a:rPr lang="en-GB" sz="2800" dirty="0" err="1" smtClean="0"/>
              <a:t>camino</a:t>
            </a:r>
            <a:r>
              <a:rPr lang="en-GB" sz="2800" dirty="0" smtClean="0"/>
              <a:t> de </a:t>
            </a:r>
            <a:r>
              <a:rPr lang="en-GB" sz="2800" dirty="0" err="1" smtClean="0"/>
              <a:t>vuelta</a:t>
            </a:r>
            <a:r>
              <a:rPr lang="en-GB" sz="2800" dirty="0" smtClean="0"/>
              <a:t> a casa.</a:t>
            </a:r>
          </a:p>
          <a:p>
            <a:pPr eaLnBrk="1" hangingPunct="1"/>
            <a:r>
              <a:rPr lang="en-GB" sz="2800" b="1" dirty="0" smtClean="0"/>
              <a:t>El pan de </a:t>
            </a:r>
            <a:r>
              <a:rPr lang="en-GB" sz="2800" b="1" dirty="0" err="1" smtClean="0"/>
              <a:t>muerto</a:t>
            </a:r>
            <a:r>
              <a:rPr lang="en-GB" sz="2800" b="1" dirty="0" smtClean="0"/>
              <a:t> </a:t>
            </a:r>
            <a:r>
              <a:rPr lang="en-GB" sz="2800" dirty="0" err="1" smtClean="0"/>
              <a:t>representa</a:t>
            </a:r>
            <a:r>
              <a:rPr lang="en-GB" sz="2800" dirty="0" smtClean="0"/>
              <a:t> el alma del </a:t>
            </a:r>
            <a:r>
              <a:rPr lang="en-GB" sz="2800" dirty="0" err="1" smtClean="0"/>
              <a:t>difunto</a:t>
            </a:r>
            <a:r>
              <a:rPr lang="en-GB" sz="2800" dirty="0" smtClean="0"/>
              <a:t>.</a:t>
            </a:r>
          </a:p>
          <a:p>
            <a:pPr eaLnBrk="1" hangingPunct="1"/>
            <a:r>
              <a:rPr lang="en-GB" sz="2800" b="1" dirty="0" err="1" smtClean="0"/>
              <a:t>las</a:t>
            </a:r>
            <a:r>
              <a:rPr lang="en-GB" sz="2800" b="1" dirty="0" smtClean="0"/>
              <a:t> </a:t>
            </a:r>
            <a:r>
              <a:rPr lang="en-GB" sz="2800" b="1" dirty="0" err="1" smtClean="0"/>
              <a:t>flores</a:t>
            </a:r>
            <a:r>
              <a:rPr lang="en-GB" sz="2800" b="1" dirty="0" smtClean="0"/>
              <a:t> </a:t>
            </a:r>
            <a:r>
              <a:rPr lang="en-GB" sz="2800" dirty="0" smtClean="0"/>
              <a:t>(el </a:t>
            </a:r>
            <a:r>
              <a:rPr lang="en-GB" sz="2800" dirty="0" err="1" smtClean="0"/>
              <a:t>olor</a:t>
            </a:r>
            <a:r>
              <a:rPr lang="en-GB" sz="2800" dirty="0" smtClean="0"/>
              <a:t> y los </a:t>
            </a:r>
            <a:r>
              <a:rPr lang="en-GB" sz="2800" dirty="0" err="1" smtClean="0"/>
              <a:t>pétalos</a:t>
            </a:r>
            <a:r>
              <a:rPr lang="en-GB" sz="2800" dirty="0" smtClean="0"/>
              <a:t>) </a:t>
            </a:r>
            <a:r>
              <a:rPr lang="es-MX" sz="2800" dirty="0" smtClean="0"/>
              <a:t>crean un camino claro para guiar a</a:t>
            </a:r>
            <a:r>
              <a:rPr lang="es-MX" sz="2800" dirty="0" smtClean="0">
                <a:solidFill>
                  <a:srgbClr val="FF0000"/>
                </a:solidFill>
              </a:rPr>
              <a:t> </a:t>
            </a:r>
            <a:r>
              <a:rPr lang="es-MX" sz="2800" dirty="0" smtClean="0"/>
              <a:t>las almas de vuelta a las casas.</a:t>
            </a:r>
          </a:p>
          <a:p>
            <a:pPr eaLnBrk="1" hangingPunct="1"/>
            <a:r>
              <a:rPr lang="es-MX" sz="2800" b="1" dirty="0" smtClean="0"/>
              <a:t>Las calaveras </a:t>
            </a:r>
            <a:r>
              <a:rPr lang="es-MX" sz="2800" dirty="0" smtClean="0"/>
              <a:t>simbolizan la muerte y la reencarnación. Sonríen porque se burlan de la muerte. </a:t>
            </a:r>
            <a:endParaRPr lang="en-US" sz="2800" dirty="0" smtClean="0"/>
          </a:p>
          <a:p>
            <a:pPr eaLnBrk="1" hangingPunct="1"/>
            <a:endParaRPr lang="en-GB" sz="2800" dirty="0" smtClean="0"/>
          </a:p>
          <a:p>
            <a:pPr eaLnBrk="1" hangingPunct="1"/>
            <a:endParaRPr lang="en-US" sz="2800" dirty="0" smtClean="0"/>
          </a:p>
        </p:txBody>
      </p:sp>
      <p:pic>
        <p:nvPicPr>
          <p:cNvPr id="13316" name="Picture 3" descr="dia-de-los-muertos-coloring-page.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3813" y="4476750"/>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34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28625" y="285750"/>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600"/>
              <a:t>La gente hace (y come) pan de muerto.</a:t>
            </a:r>
            <a:endParaRPr lang="en-GB" sz="3600"/>
          </a:p>
        </p:txBody>
      </p:sp>
      <p:pic>
        <p:nvPicPr>
          <p:cNvPr id="3" name="Picture 2" descr="pan_de_muerto.jpg"/>
          <p:cNvPicPr>
            <a:picLocks noChangeAspect="1"/>
          </p:cNvPicPr>
          <p:nvPr/>
        </p:nvPicPr>
        <p:blipFill>
          <a:blip r:embed="rId2"/>
          <a:stretch>
            <a:fillRect/>
          </a:stretch>
        </p:blipFill>
        <p:spPr>
          <a:xfrm>
            <a:off x="500063" y="1071563"/>
            <a:ext cx="3589337"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3" descr="pan_muer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14500"/>
            <a:ext cx="3886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214313" y="4143375"/>
            <a:ext cx="42148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3600">
                <a:latin typeface="Calibri" pitchFamily="34" charset="0"/>
              </a:rPr>
              <a:t>Este pan representa el alma del difunto. </a:t>
            </a:r>
            <a:endParaRPr lang="en-US" sz="3600">
              <a:latin typeface="Calibri" pitchFamily="34" charset="0"/>
            </a:endParaRPr>
          </a:p>
        </p:txBody>
      </p:sp>
      <p:sp>
        <p:nvSpPr>
          <p:cNvPr id="14342" name="Rectangle 5"/>
          <p:cNvSpPr>
            <a:spLocks noChangeArrowheads="1"/>
          </p:cNvSpPr>
          <p:nvPr/>
        </p:nvSpPr>
        <p:spPr bwMode="auto">
          <a:xfrm>
            <a:off x="285750" y="5357813"/>
            <a:ext cx="8429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600">
                <a:latin typeface="Calibri" pitchFamily="34" charset="0"/>
              </a:rPr>
              <a:t>La decoración de encima representa los huesos.</a:t>
            </a:r>
            <a:endParaRPr lang="en-US" sz="3600">
              <a:latin typeface="Calibri" pitchFamily="34" charset="0"/>
            </a:endParaRPr>
          </a:p>
        </p:txBody>
      </p:sp>
    </p:spTree>
    <p:extLst>
      <p:ext uri="{BB962C8B-B14F-4D97-AF65-F5344CB8AC3E}">
        <p14:creationId xmlns:p14="http://schemas.microsoft.com/office/powerpoint/2010/main" val="127950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5750" y="3209925"/>
            <a:ext cx="364331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4572000" y="4500563"/>
            <a:ext cx="4286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a:latin typeface="Calibri" pitchFamily="34" charset="0"/>
              </a:rPr>
              <a:t>Se fabrican y se consumen dulces de azúcar o chocolate en forma de calaveras.</a:t>
            </a:r>
            <a:endParaRPr lang="en-US" sz="2800"/>
          </a:p>
        </p:txBody>
      </p:sp>
      <p:sp>
        <p:nvSpPr>
          <p:cNvPr id="15364" name="TextBox 3"/>
          <p:cNvSpPr txBox="1">
            <a:spLocks noChangeArrowheads="1"/>
          </p:cNvSpPr>
          <p:nvPr/>
        </p:nvSpPr>
        <p:spPr bwMode="auto">
          <a:xfrm>
            <a:off x="357188" y="357188"/>
            <a:ext cx="3643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15365" name="TextBox 4"/>
          <p:cNvSpPr txBox="1">
            <a:spLocks noChangeArrowheads="1"/>
          </p:cNvSpPr>
          <p:nvPr/>
        </p:nvSpPr>
        <p:spPr bwMode="auto">
          <a:xfrm>
            <a:off x="285750" y="428625"/>
            <a:ext cx="40719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2800" b="1">
                <a:latin typeface="Calibri" pitchFamily="34" charset="0"/>
              </a:rPr>
              <a:t>Las calaveras </a:t>
            </a:r>
            <a:r>
              <a:rPr lang="es-MX" sz="2800">
                <a:latin typeface="Calibri" pitchFamily="34" charset="0"/>
              </a:rPr>
              <a:t>simbolizan la muerte y la reencarnación. Sonríen porque se burlan de la muerte. Se hacen de papel maché o de madera.</a:t>
            </a:r>
            <a:endParaRPr lang="en-US" sz="2800">
              <a:latin typeface="Calibri" pitchFamily="34" charset="0"/>
            </a:endParaRPr>
          </a:p>
          <a:p>
            <a:pPr eaLnBrk="1" hangingPunct="1"/>
            <a:endParaRPr lang="en-US"/>
          </a:p>
        </p:txBody>
      </p:sp>
      <p:pic>
        <p:nvPicPr>
          <p:cNvPr id="15366" name="Picture 5" descr="calavera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0"/>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34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428625"/>
            <a:ext cx="40005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214313" y="357188"/>
            <a:ext cx="45005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a:latin typeface="Calibri" pitchFamily="34" charset="0"/>
              </a:rPr>
              <a:t>Se pinta la cara y se viste muy elegante.</a:t>
            </a:r>
            <a:br>
              <a:rPr lang="es-ES" sz="3200">
                <a:latin typeface="Calibri" pitchFamily="34" charset="0"/>
              </a:rPr>
            </a:br>
            <a:r>
              <a:rPr lang="es-ES" sz="3200">
                <a:latin typeface="Calibri" pitchFamily="34" charset="0"/>
              </a:rPr>
              <a:t>Esto es para burlarse de la muerte.</a:t>
            </a:r>
            <a:endParaRPr lang="en-US" sz="3200"/>
          </a:p>
        </p:txBody>
      </p:sp>
      <p:pic>
        <p:nvPicPr>
          <p:cNvPr id="16388" name="Picture 3" descr="dia-de-los-muertos-coloring-page.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0" y="3786188"/>
            <a:ext cx="137477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56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eaLnBrk="1" hangingPunct="1"/>
            <a:r>
              <a:rPr lang="en-GB" b="1" smtClean="0"/>
              <a:t>El Día de Muertos</a:t>
            </a:r>
            <a:endParaRPr lang="en-US" b="1" smtClean="0"/>
          </a:p>
        </p:txBody>
      </p:sp>
      <p:sp>
        <p:nvSpPr>
          <p:cNvPr id="17411" name="Content Placeholder 3"/>
          <p:cNvSpPr>
            <a:spLocks noGrp="1"/>
          </p:cNvSpPr>
          <p:nvPr>
            <p:ph idx="1"/>
          </p:nvPr>
        </p:nvSpPr>
        <p:spPr/>
        <p:txBody>
          <a:bodyPr/>
          <a:lstStyle/>
          <a:p>
            <a:pPr eaLnBrk="1" hangingPunct="1"/>
            <a:r>
              <a:rPr lang="en-GB" sz="3600" smtClean="0"/>
              <a:t>¿Cuándo se celebra?</a:t>
            </a:r>
          </a:p>
          <a:p>
            <a:pPr eaLnBrk="1" hangingPunct="1"/>
            <a:r>
              <a:rPr lang="en-GB" sz="3600" smtClean="0"/>
              <a:t>¿En qué país se originó esta fiesta?</a:t>
            </a:r>
          </a:p>
          <a:p>
            <a:pPr eaLnBrk="1" hangingPunct="1"/>
            <a:r>
              <a:rPr lang="en-GB" sz="3600" smtClean="0"/>
              <a:t>¿Para qué sirve esta fiesta?</a:t>
            </a:r>
          </a:p>
          <a:p>
            <a:pPr eaLnBrk="1" hangingPunct="1"/>
            <a:r>
              <a:rPr lang="en-GB" sz="3600" smtClean="0"/>
              <a:t>¿Es una fiesta triste o alegre?  </a:t>
            </a:r>
          </a:p>
          <a:p>
            <a:pPr eaLnBrk="1" hangingPunct="1"/>
            <a:r>
              <a:rPr lang="en-GB" sz="3600" smtClean="0"/>
              <a:t>¿Qué hace la gente para celebrar? </a:t>
            </a:r>
            <a:endParaRPr lang="en-US" sz="3600" smtClean="0"/>
          </a:p>
        </p:txBody>
      </p:sp>
      <p:pic>
        <p:nvPicPr>
          <p:cNvPr id="17412" name="Picture 4" descr="dia-de-los-muertos-coloring-page.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88" y="4143375"/>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203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muert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8141011" cy="580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08516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mx-ma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4400"/>
            <a:ext cx="9144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mx-lgflag.gi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44291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5"/>
          <p:cNvSpPr txBox="1">
            <a:spLocks noChangeArrowheads="1"/>
          </p:cNvSpPr>
          <p:nvPr/>
        </p:nvSpPr>
        <p:spPr bwMode="auto">
          <a:xfrm>
            <a:off x="3857625" y="357188"/>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8000">
                <a:latin typeface="Calibri" pitchFamily="34" charset="0"/>
              </a:rPr>
              <a:t>México</a:t>
            </a:r>
            <a:endParaRPr lang="en-US" sz="8000">
              <a:latin typeface="Calibri" pitchFamily="34" charset="0"/>
            </a:endParaRPr>
          </a:p>
        </p:txBody>
      </p:sp>
      <p:pic>
        <p:nvPicPr>
          <p:cNvPr id="6149" name="Picture 6" descr="dia-de-los-muertos-coloring-page.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225" y="0"/>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72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42875"/>
            <a:ext cx="8229600" cy="1143000"/>
          </a:xfrm>
        </p:spPr>
        <p:txBody>
          <a:bodyPr/>
          <a:lstStyle/>
          <a:p>
            <a:pPr eaLnBrk="1" hangingPunct="1"/>
            <a:r>
              <a:rPr lang="es-MX" smtClean="0"/>
              <a:t>Orígenes</a:t>
            </a:r>
            <a:endParaRPr lang="en-GB" smtClean="0"/>
          </a:p>
        </p:txBody>
      </p:sp>
      <p:pic>
        <p:nvPicPr>
          <p:cNvPr id="7171" name="Picture 3" descr="aztec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41338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4143375" y="1428750"/>
            <a:ext cx="4786313"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t> </a:t>
            </a:r>
            <a:r>
              <a:rPr lang="en-GB" sz="3200" dirty="0">
                <a:latin typeface="Calibri" pitchFamily="34" charset="0"/>
              </a:rPr>
              <a:t>El </a:t>
            </a:r>
            <a:r>
              <a:rPr lang="en-GB" sz="3200" dirty="0" err="1">
                <a:latin typeface="Calibri" pitchFamily="34" charset="0"/>
              </a:rPr>
              <a:t>Día</a:t>
            </a:r>
            <a:r>
              <a:rPr lang="en-GB" sz="3200" dirty="0">
                <a:latin typeface="Calibri" pitchFamily="34" charset="0"/>
              </a:rPr>
              <a:t> de los </a:t>
            </a:r>
            <a:r>
              <a:rPr lang="en-GB" sz="3200" dirty="0" err="1">
                <a:latin typeface="Calibri" pitchFamily="34" charset="0"/>
              </a:rPr>
              <a:t>Muertos</a:t>
            </a:r>
            <a:r>
              <a:rPr lang="en-GB" sz="3200" dirty="0">
                <a:latin typeface="Calibri" pitchFamily="34" charset="0"/>
              </a:rPr>
              <a:t> era </a:t>
            </a:r>
            <a:r>
              <a:rPr lang="en-GB" sz="3200" dirty="0" err="1">
                <a:latin typeface="Calibri" pitchFamily="34" charset="0"/>
              </a:rPr>
              <a:t>una</a:t>
            </a:r>
            <a:r>
              <a:rPr lang="en-GB" sz="3200" dirty="0">
                <a:latin typeface="Calibri" pitchFamily="34" charset="0"/>
              </a:rPr>
              <a:t> </a:t>
            </a:r>
            <a:r>
              <a:rPr lang="en-GB" sz="3200" dirty="0" err="1">
                <a:latin typeface="Calibri" pitchFamily="34" charset="0"/>
              </a:rPr>
              <a:t>celebración</a:t>
            </a:r>
            <a:r>
              <a:rPr lang="en-GB" sz="3200" dirty="0">
                <a:latin typeface="Calibri" pitchFamily="34" charset="0"/>
              </a:rPr>
              <a:t> pre-</a:t>
            </a:r>
            <a:r>
              <a:rPr lang="en-GB" sz="3200" dirty="0" err="1">
                <a:latin typeface="Calibri" pitchFamily="34" charset="0"/>
              </a:rPr>
              <a:t>colombina</a:t>
            </a:r>
            <a:r>
              <a:rPr lang="en-GB" sz="3200" dirty="0">
                <a:latin typeface="Calibri" pitchFamily="34" charset="0"/>
              </a:rPr>
              <a:t>, </a:t>
            </a:r>
            <a:r>
              <a:rPr lang="en-GB" sz="3200" dirty="0" err="1">
                <a:latin typeface="Calibri" pitchFamily="34" charset="0"/>
              </a:rPr>
              <a:t>practicada</a:t>
            </a:r>
            <a:r>
              <a:rPr lang="en-GB" sz="3200" dirty="0">
                <a:latin typeface="Calibri" pitchFamily="34" charset="0"/>
              </a:rPr>
              <a:t> </a:t>
            </a:r>
            <a:r>
              <a:rPr lang="en-GB" sz="3200" dirty="0" err="1">
                <a:latin typeface="Calibri" pitchFamily="34" charset="0"/>
              </a:rPr>
              <a:t>por</a:t>
            </a:r>
            <a:r>
              <a:rPr lang="en-GB" sz="3200" dirty="0">
                <a:latin typeface="Calibri" pitchFamily="34" charset="0"/>
              </a:rPr>
              <a:t> los </a:t>
            </a:r>
            <a:r>
              <a:rPr lang="en-GB" sz="3200" b="1" dirty="0">
                <a:latin typeface="Calibri" pitchFamily="34" charset="0"/>
              </a:rPr>
              <a:t>Mayas</a:t>
            </a:r>
            <a:r>
              <a:rPr lang="en-GB" sz="3200" dirty="0">
                <a:latin typeface="Calibri" pitchFamily="34" charset="0"/>
              </a:rPr>
              <a:t>, los </a:t>
            </a:r>
            <a:r>
              <a:rPr lang="en-GB" sz="3200" b="1" dirty="0" err="1">
                <a:latin typeface="Calibri" pitchFamily="34" charset="0"/>
              </a:rPr>
              <a:t>Toltecas</a:t>
            </a:r>
            <a:r>
              <a:rPr lang="en-GB" sz="3200" dirty="0">
                <a:latin typeface="Calibri" pitchFamily="34" charset="0"/>
              </a:rPr>
              <a:t> y los </a:t>
            </a:r>
            <a:r>
              <a:rPr lang="en-GB" sz="3200" b="1" dirty="0" err="1">
                <a:latin typeface="Calibri" pitchFamily="34" charset="0"/>
              </a:rPr>
              <a:t>Aztecas</a:t>
            </a:r>
            <a:r>
              <a:rPr lang="en-GB" sz="3200" dirty="0">
                <a:latin typeface="Calibri" pitchFamily="34" charset="0"/>
              </a:rPr>
              <a:t> </a:t>
            </a:r>
            <a:r>
              <a:rPr lang="en-GB" sz="3200" dirty="0" err="1">
                <a:latin typeface="Calibri" pitchFamily="34" charset="0"/>
              </a:rPr>
              <a:t>para</a:t>
            </a:r>
            <a:r>
              <a:rPr lang="en-GB" sz="3200" dirty="0">
                <a:latin typeface="Calibri" pitchFamily="34" charset="0"/>
              </a:rPr>
              <a:t> </a:t>
            </a:r>
            <a:r>
              <a:rPr lang="en-GB" sz="3200" dirty="0" err="1">
                <a:latin typeface="Calibri" pitchFamily="34" charset="0"/>
              </a:rPr>
              <a:t>honrar</a:t>
            </a:r>
            <a:r>
              <a:rPr lang="en-GB" sz="3200" dirty="0">
                <a:latin typeface="Calibri" pitchFamily="34" charset="0"/>
              </a:rPr>
              <a:t> a los </a:t>
            </a:r>
            <a:r>
              <a:rPr lang="en-GB" sz="3200" dirty="0" err="1">
                <a:latin typeface="Calibri" pitchFamily="34" charset="0"/>
              </a:rPr>
              <a:t>difuntos</a:t>
            </a:r>
            <a:r>
              <a:rPr lang="en-GB" sz="3200" dirty="0">
                <a:latin typeface="Calibri" pitchFamily="34" charset="0"/>
              </a:rPr>
              <a:t>. </a:t>
            </a:r>
            <a:r>
              <a:rPr lang="en-GB" sz="3200" dirty="0" err="1">
                <a:latin typeface="Calibri" pitchFamily="34" charset="0"/>
              </a:rPr>
              <a:t>Así</a:t>
            </a:r>
            <a:r>
              <a:rPr lang="en-GB" sz="3200" dirty="0">
                <a:latin typeface="Calibri" pitchFamily="34" charset="0"/>
              </a:rPr>
              <a:t> </a:t>
            </a:r>
            <a:r>
              <a:rPr lang="en-GB" sz="3200" dirty="0" err="1">
                <a:latin typeface="Calibri" pitchFamily="34" charset="0"/>
              </a:rPr>
              <a:t>que</a:t>
            </a:r>
            <a:r>
              <a:rPr lang="en-GB" sz="3200" dirty="0">
                <a:latin typeface="Calibri" pitchFamily="34" charset="0"/>
              </a:rPr>
              <a:t> </a:t>
            </a:r>
            <a:r>
              <a:rPr lang="en-GB" sz="3200" dirty="0" err="1">
                <a:latin typeface="Calibri" pitchFamily="34" charset="0"/>
              </a:rPr>
              <a:t>es</a:t>
            </a:r>
            <a:r>
              <a:rPr lang="en-GB" sz="3200" dirty="0">
                <a:latin typeface="Calibri" pitchFamily="34" charset="0"/>
              </a:rPr>
              <a:t> </a:t>
            </a:r>
            <a:r>
              <a:rPr lang="en-GB" sz="3200" dirty="0" err="1">
                <a:latin typeface="Calibri" pitchFamily="34" charset="0"/>
              </a:rPr>
              <a:t>una</a:t>
            </a:r>
            <a:r>
              <a:rPr lang="en-GB" sz="3200" dirty="0">
                <a:latin typeface="Calibri" pitchFamily="34" charset="0"/>
              </a:rPr>
              <a:t> fiesta </a:t>
            </a:r>
            <a:r>
              <a:rPr lang="en-GB" sz="3200" dirty="0" err="1">
                <a:latin typeface="Calibri" pitchFamily="34" charset="0"/>
              </a:rPr>
              <a:t>tradicional</a:t>
            </a:r>
            <a:r>
              <a:rPr lang="en-GB" sz="3200" dirty="0">
                <a:latin typeface="Calibri" pitchFamily="34" charset="0"/>
              </a:rPr>
              <a:t> e </a:t>
            </a:r>
            <a:r>
              <a:rPr lang="en-GB" sz="3200" dirty="0" err="1">
                <a:latin typeface="Calibri" pitchFamily="34" charset="0"/>
              </a:rPr>
              <a:t>histórica</a:t>
            </a:r>
            <a:r>
              <a:rPr lang="en-GB" sz="3200" dirty="0">
                <a:latin typeface="Calibri" pitchFamily="34" charset="0"/>
              </a:rPr>
              <a:t>. </a:t>
            </a:r>
            <a:r>
              <a:rPr lang="en-GB" sz="3200" dirty="0" err="1">
                <a:latin typeface="Calibri" pitchFamily="34" charset="0"/>
              </a:rPr>
              <a:t>Sirve</a:t>
            </a:r>
            <a:r>
              <a:rPr lang="en-GB" sz="3200" dirty="0">
                <a:latin typeface="Calibri" pitchFamily="34" charset="0"/>
              </a:rPr>
              <a:t> </a:t>
            </a:r>
            <a:r>
              <a:rPr lang="en-GB" sz="3200" dirty="0" err="1">
                <a:latin typeface="Calibri" pitchFamily="34" charset="0"/>
              </a:rPr>
              <a:t>para</a:t>
            </a:r>
            <a:r>
              <a:rPr lang="en-GB" sz="3200" dirty="0">
                <a:latin typeface="Calibri" pitchFamily="34" charset="0"/>
              </a:rPr>
              <a:t> </a:t>
            </a:r>
            <a:r>
              <a:rPr lang="en-GB" sz="3200" dirty="0" err="1">
                <a:latin typeface="Calibri" pitchFamily="34" charset="0"/>
              </a:rPr>
              <a:t>acordarse</a:t>
            </a:r>
            <a:r>
              <a:rPr lang="en-GB" sz="3200" dirty="0">
                <a:latin typeface="Calibri" pitchFamily="34" charset="0"/>
              </a:rPr>
              <a:t> de los </a:t>
            </a:r>
            <a:r>
              <a:rPr lang="en-GB" sz="3200" dirty="0" err="1">
                <a:latin typeface="Calibri" pitchFamily="34" charset="0"/>
              </a:rPr>
              <a:t>difuntos</a:t>
            </a:r>
            <a:r>
              <a:rPr lang="en-GB" sz="3200" dirty="0">
                <a:latin typeface="Calibri" pitchFamily="34" charset="0"/>
              </a:rPr>
              <a:t> (los </a:t>
            </a:r>
            <a:r>
              <a:rPr lang="en-GB" sz="3200" dirty="0" err="1">
                <a:latin typeface="Calibri" pitchFamily="34" charset="0"/>
              </a:rPr>
              <a:t>muertos</a:t>
            </a:r>
            <a:r>
              <a:rPr lang="en-GB" sz="3200" dirty="0">
                <a:latin typeface="Calibri" pitchFamily="34" charset="0"/>
              </a:rPr>
              <a:t>)</a:t>
            </a:r>
          </a:p>
          <a:p>
            <a:pPr eaLnBrk="1" hangingPunct="1"/>
            <a:endParaRPr lang="en-US" sz="3200" dirty="0">
              <a:latin typeface="Calibri" pitchFamily="34" charset="0"/>
            </a:endParaRPr>
          </a:p>
        </p:txBody>
      </p:sp>
    </p:spTree>
    <p:extLst>
      <p:ext uri="{BB962C8B-B14F-4D97-AF65-F5344CB8AC3E}">
        <p14:creationId xmlns:p14="http://schemas.microsoft.com/office/powerpoint/2010/main" val="2003738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3" y="4046538"/>
            <a:ext cx="8929687" cy="2523768"/>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800" dirty="0" err="1" smtClean="0">
                <a:latin typeface="Calibri" pitchFamily="34" charset="0"/>
              </a:rPr>
              <a:t>Cuando</a:t>
            </a:r>
            <a:r>
              <a:rPr lang="en-GB" sz="2800" dirty="0" smtClean="0">
                <a:latin typeface="Calibri" pitchFamily="34" charset="0"/>
              </a:rPr>
              <a:t> </a:t>
            </a:r>
            <a:r>
              <a:rPr lang="en-GB" sz="2800" dirty="0" err="1" smtClean="0">
                <a:latin typeface="Calibri" pitchFamily="34" charset="0"/>
              </a:rPr>
              <a:t>llegaron</a:t>
            </a:r>
            <a:r>
              <a:rPr lang="en-GB" sz="2800" dirty="0" smtClean="0">
                <a:latin typeface="Calibri" pitchFamily="34" charset="0"/>
              </a:rPr>
              <a:t> los </a:t>
            </a:r>
            <a:r>
              <a:rPr lang="en-GB" sz="2800" dirty="0" err="1" smtClean="0">
                <a:latin typeface="Calibri" pitchFamily="34" charset="0"/>
              </a:rPr>
              <a:t>españoles</a:t>
            </a:r>
            <a:r>
              <a:rPr lang="en-GB" sz="2800" dirty="0" smtClean="0">
                <a:latin typeface="Calibri" pitchFamily="34" charset="0"/>
              </a:rPr>
              <a:t>, </a:t>
            </a:r>
            <a:r>
              <a:rPr lang="en-GB" sz="2800" dirty="0" err="1" smtClean="0">
                <a:latin typeface="Calibri" pitchFamily="34" charset="0"/>
              </a:rPr>
              <a:t>intentaron</a:t>
            </a:r>
            <a:r>
              <a:rPr lang="en-GB" sz="2800" dirty="0" smtClean="0">
                <a:latin typeface="Calibri" pitchFamily="34" charset="0"/>
              </a:rPr>
              <a:t> </a:t>
            </a:r>
            <a:r>
              <a:rPr lang="en-GB" sz="2800" dirty="0" err="1" smtClean="0">
                <a:latin typeface="Calibri" pitchFamily="34" charset="0"/>
              </a:rPr>
              <a:t>convertir</a:t>
            </a:r>
            <a:r>
              <a:rPr lang="en-GB" sz="2800" dirty="0" smtClean="0">
                <a:latin typeface="Calibri" pitchFamily="34" charset="0"/>
              </a:rPr>
              <a:t> a</a:t>
            </a:r>
            <a:r>
              <a:rPr lang="en-GB" sz="2800" dirty="0" smtClean="0">
                <a:solidFill>
                  <a:srgbClr val="FF0000"/>
                </a:solidFill>
                <a:latin typeface="Calibri" pitchFamily="34" charset="0"/>
              </a:rPr>
              <a:t> </a:t>
            </a:r>
            <a:r>
              <a:rPr lang="en-GB" sz="2800" dirty="0" smtClean="0">
                <a:latin typeface="Calibri" pitchFamily="34" charset="0"/>
              </a:rPr>
              <a:t>los </a:t>
            </a:r>
            <a:r>
              <a:rPr lang="en-GB" sz="2800" dirty="0" err="1" smtClean="0">
                <a:latin typeface="Calibri" pitchFamily="34" charset="0"/>
              </a:rPr>
              <a:t>indígenas</a:t>
            </a:r>
            <a:r>
              <a:rPr lang="en-GB" sz="2800" dirty="0" smtClean="0">
                <a:latin typeface="Calibri" pitchFamily="34" charset="0"/>
              </a:rPr>
              <a:t> al </a:t>
            </a:r>
            <a:r>
              <a:rPr lang="en-GB" sz="2800" dirty="0" err="1" smtClean="0">
                <a:latin typeface="Calibri" pitchFamily="34" charset="0"/>
              </a:rPr>
              <a:t>catolicismo</a:t>
            </a:r>
            <a:r>
              <a:rPr lang="en-GB" sz="2800" dirty="0" smtClean="0">
                <a:latin typeface="Calibri" pitchFamily="34" charset="0"/>
              </a:rPr>
              <a:t> y </a:t>
            </a:r>
            <a:r>
              <a:rPr lang="en-GB" sz="2800" dirty="0" err="1" smtClean="0">
                <a:latin typeface="Calibri" pitchFamily="34" charset="0"/>
              </a:rPr>
              <a:t>destruir</a:t>
            </a:r>
            <a:r>
              <a:rPr lang="en-GB" sz="2800" dirty="0" smtClean="0">
                <a:latin typeface="Calibri" pitchFamily="34" charset="0"/>
              </a:rPr>
              <a:t> </a:t>
            </a:r>
            <a:r>
              <a:rPr lang="en-GB" sz="2800" dirty="0" err="1" smtClean="0">
                <a:latin typeface="Calibri" pitchFamily="34" charset="0"/>
              </a:rPr>
              <a:t>esa</a:t>
            </a:r>
            <a:r>
              <a:rPr lang="en-GB" sz="2800" dirty="0" smtClean="0">
                <a:latin typeface="Calibri" pitchFamily="34" charset="0"/>
              </a:rPr>
              <a:t> </a:t>
            </a:r>
            <a:r>
              <a:rPr lang="en-GB" sz="2800" dirty="0" err="1" smtClean="0">
                <a:latin typeface="Calibri" pitchFamily="34" charset="0"/>
              </a:rPr>
              <a:t>tradición</a:t>
            </a:r>
            <a:r>
              <a:rPr lang="en-GB" sz="2800" dirty="0" smtClean="0">
                <a:latin typeface="Calibri" pitchFamily="34" charset="0"/>
              </a:rPr>
              <a:t>. Los </a:t>
            </a:r>
            <a:r>
              <a:rPr lang="en-GB" sz="2800" dirty="0" err="1" smtClean="0">
                <a:latin typeface="Calibri" pitchFamily="34" charset="0"/>
              </a:rPr>
              <a:t>indígenas</a:t>
            </a:r>
            <a:r>
              <a:rPr lang="en-GB" sz="2800" dirty="0" smtClean="0">
                <a:latin typeface="Calibri" pitchFamily="34" charset="0"/>
              </a:rPr>
              <a:t> </a:t>
            </a:r>
            <a:r>
              <a:rPr lang="en-GB" sz="2800" dirty="0" err="1" smtClean="0">
                <a:latin typeface="Calibri" pitchFamily="34" charset="0"/>
              </a:rPr>
              <a:t>eran</a:t>
            </a:r>
            <a:r>
              <a:rPr lang="en-GB" sz="2800" dirty="0" smtClean="0">
                <a:latin typeface="Calibri" pitchFamily="34" charset="0"/>
              </a:rPr>
              <a:t> </a:t>
            </a:r>
            <a:r>
              <a:rPr lang="en-GB" sz="2800" dirty="0" err="1" smtClean="0">
                <a:latin typeface="Calibri" pitchFamily="34" charset="0"/>
              </a:rPr>
              <a:t>inteligentes</a:t>
            </a:r>
            <a:r>
              <a:rPr lang="en-GB" sz="2800" dirty="0" smtClean="0">
                <a:latin typeface="Calibri" pitchFamily="34" charset="0"/>
              </a:rPr>
              <a:t> </a:t>
            </a:r>
            <a:r>
              <a:rPr lang="en-GB" sz="2800" dirty="0" err="1" smtClean="0">
                <a:latin typeface="Calibri" pitchFamily="34" charset="0"/>
              </a:rPr>
              <a:t>así</a:t>
            </a:r>
            <a:r>
              <a:rPr lang="en-GB" sz="2800" dirty="0" smtClean="0">
                <a:latin typeface="Calibri" pitchFamily="34" charset="0"/>
              </a:rPr>
              <a:t> </a:t>
            </a:r>
            <a:r>
              <a:rPr lang="en-GB" sz="2800" dirty="0" err="1" smtClean="0">
                <a:latin typeface="Calibri" pitchFamily="34" charset="0"/>
              </a:rPr>
              <a:t>que</a:t>
            </a:r>
            <a:r>
              <a:rPr lang="en-GB" sz="2800" dirty="0" smtClean="0">
                <a:latin typeface="Calibri" pitchFamily="34" charset="0"/>
              </a:rPr>
              <a:t> </a:t>
            </a:r>
            <a:r>
              <a:rPr lang="en-GB" sz="2800" dirty="0" err="1" smtClean="0">
                <a:latin typeface="Calibri" pitchFamily="34" charset="0"/>
              </a:rPr>
              <a:t>cambiaron</a:t>
            </a:r>
            <a:r>
              <a:rPr lang="en-GB" sz="2800" dirty="0" smtClean="0">
                <a:latin typeface="Calibri" pitchFamily="34" charset="0"/>
              </a:rPr>
              <a:t> </a:t>
            </a:r>
            <a:r>
              <a:rPr lang="en-GB" sz="2800" dirty="0" err="1" smtClean="0">
                <a:latin typeface="Calibri" pitchFamily="34" charset="0"/>
              </a:rPr>
              <a:t>su</a:t>
            </a:r>
            <a:r>
              <a:rPr lang="en-GB" sz="2800" dirty="0" smtClean="0">
                <a:latin typeface="Calibri" pitchFamily="34" charset="0"/>
              </a:rPr>
              <a:t> </a:t>
            </a:r>
            <a:r>
              <a:rPr lang="en-GB" sz="2800" dirty="0" err="1" smtClean="0">
                <a:latin typeface="Calibri" pitchFamily="34" charset="0"/>
              </a:rPr>
              <a:t>celebración</a:t>
            </a:r>
            <a:r>
              <a:rPr lang="en-GB" sz="2800" dirty="0" smtClean="0">
                <a:latin typeface="Calibri" pitchFamily="34" charset="0"/>
              </a:rPr>
              <a:t> del </a:t>
            </a:r>
            <a:r>
              <a:rPr lang="en-GB" sz="2800" dirty="0" err="1" smtClean="0">
                <a:latin typeface="Calibri" pitchFamily="34" charset="0"/>
              </a:rPr>
              <a:t>mes</a:t>
            </a:r>
            <a:r>
              <a:rPr lang="en-GB" sz="2800" dirty="0" smtClean="0">
                <a:latin typeface="Calibri" pitchFamily="34" charset="0"/>
              </a:rPr>
              <a:t> de </a:t>
            </a:r>
            <a:r>
              <a:rPr lang="en-GB" sz="2800" b="1" dirty="0" err="1" smtClean="0">
                <a:latin typeface="Calibri" pitchFamily="34" charset="0"/>
              </a:rPr>
              <a:t>agosto</a:t>
            </a:r>
            <a:r>
              <a:rPr lang="en-GB" sz="2800" dirty="0" smtClean="0">
                <a:latin typeface="Calibri" pitchFamily="34" charset="0"/>
              </a:rPr>
              <a:t> al</a:t>
            </a:r>
            <a:r>
              <a:rPr lang="en-GB" sz="2800" strike="sngStrike" dirty="0" smtClean="0">
                <a:latin typeface="Calibri" pitchFamily="34" charset="0"/>
              </a:rPr>
              <a:t> </a:t>
            </a:r>
            <a:r>
              <a:rPr lang="en-GB" sz="2800" dirty="0" err="1" smtClean="0">
                <a:latin typeface="Calibri" pitchFamily="34" charset="0"/>
              </a:rPr>
              <a:t>mes</a:t>
            </a:r>
            <a:r>
              <a:rPr lang="en-GB" sz="2800" dirty="0" smtClean="0">
                <a:latin typeface="Calibri" pitchFamily="34" charset="0"/>
              </a:rPr>
              <a:t> de </a:t>
            </a:r>
            <a:r>
              <a:rPr lang="en-GB" sz="2800" b="1" dirty="0" err="1" smtClean="0">
                <a:latin typeface="Calibri" pitchFamily="34" charset="0"/>
              </a:rPr>
              <a:t>noviembre</a:t>
            </a:r>
            <a:r>
              <a:rPr lang="en-GB" sz="2800" dirty="0" smtClean="0">
                <a:latin typeface="Calibri" pitchFamily="34" charset="0"/>
              </a:rPr>
              <a:t>, </a:t>
            </a:r>
            <a:r>
              <a:rPr lang="en-GB" sz="2800" dirty="0" err="1" smtClean="0">
                <a:latin typeface="Calibri" pitchFamily="34" charset="0"/>
              </a:rPr>
              <a:t>para</a:t>
            </a:r>
            <a:r>
              <a:rPr lang="en-GB" sz="2800" dirty="0" smtClean="0">
                <a:latin typeface="Calibri" pitchFamily="34" charset="0"/>
              </a:rPr>
              <a:t> </a:t>
            </a:r>
            <a:r>
              <a:rPr lang="en-GB" sz="2800" dirty="0" err="1" smtClean="0">
                <a:latin typeface="Calibri" pitchFamily="34" charset="0"/>
              </a:rPr>
              <a:t>coincidir</a:t>
            </a:r>
            <a:r>
              <a:rPr lang="en-GB" sz="2800" dirty="0" smtClean="0">
                <a:latin typeface="Calibri" pitchFamily="34" charset="0"/>
              </a:rPr>
              <a:t> con </a:t>
            </a:r>
            <a:r>
              <a:rPr lang="en-GB" sz="2800" dirty="0" err="1" smtClean="0">
                <a:latin typeface="Calibri" pitchFamily="34" charset="0"/>
              </a:rPr>
              <a:t>una</a:t>
            </a:r>
            <a:r>
              <a:rPr lang="en-GB" sz="2800" dirty="0" smtClean="0">
                <a:latin typeface="Calibri" pitchFamily="34" charset="0"/>
              </a:rPr>
              <a:t> </a:t>
            </a:r>
            <a:r>
              <a:rPr lang="en-GB" sz="2800" dirty="0" err="1" smtClean="0">
                <a:latin typeface="Calibri" pitchFamily="34" charset="0"/>
              </a:rPr>
              <a:t>celebración</a:t>
            </a:r>
            <a:r>
              <a:rPr lang="en-GB" sz="2800" dirty="0" smtClean="0">
                <a:latin typeface="Calibri" pitchFamily="34" charset="0"/>
              </a:rPr>
              <a:t> </a:t>
            </a:r>
            <a:r>
              <a:rPr lang="en-GB" sz="2800" dirty="0" err="1" smtClean="0">
                <a:latin typeface="Calibri" pitchFamily="34" charset="0"/>
              </a:rPr>
              <a:t>católica</a:t>
            </a:r>
            <a:r>
              <a:rPr lang="en-GB" sz="2800" dirty="0" smtClean="0">
                <a:latin typeface="Calibri" pitchFamily="34" charset="0"/>
              </a:rPr>
              <a:t>, el </a:t>
            </a:r>
            <a:r>
              <a:rPr lang="en-GB" sz="2800" dirty="0" err="1" smtClean="0">
                <a:latin typeface="Calibri" pitchFamily="34" charset="0"/>
              </a:rPr>
              <a:t>día</a:t>
            </a:r>
            <a:r>
              <a:rPr lang="en-GB" sz="2800" dirty="0" smtClean="0">
                <a:latin typeface="Calibri" pitchFamily="34" charset="0"/>
              </a:rPr>
              <a:t> de </a:t>
            </a:r>
            <a:r>
              <a:rPr lang="en-GB" sz="2800" dirty="0" err="1" smtClean="0">
                <a:latin typeface="Calibri" pitchFamily="34" charset="0"/>
              </a:rPr>
              <a:t>todos</a:t>
            </a:r>
            <a:r>
              <a:rPr lang="en-GB" sz="2800" dirty="0" smtClean="0">
                <a:latin typeface="Calibri" pitchFamily="34" charset="0"/>
              </a:rPr>
              <a:t> los </a:t>
            </a:r>
            <a:r>
              <a:rPr lang="en-GB" sz="2800" dirty="0" err="1" smtClean="0">
                <a:latin typeface="Calibri" pitchFamily="34" charset="0"/>
              </a:rPr>
              <a:t>santos</a:t>
            </a:r>
            <a:r>
              <a:rPr lang="en-GB" sz="2800" dirty="0" smtClean="0">
                <a:latin typeface="Calibri" pitchFamily="34" charset="0"/>
              </a:rPr>
              <a:t>.</a:t>
            </a:r>
          </a:p>
          <a:p>
            <a:pPr eaLnBrk="1" hangingPunct="1">
              <a:defRPr/>
            </a:pPr>
            <a:endParaRPr lang="en-US" dirty="0" smtClean="0"/>
          </a:p>
        </p:txBody>
      </p:sp>
      <p:sp>
        <p:nvSpPr>
          <p:cNvPr id="8195" name="Title 1"/>
          <p:cNvSpPr txBox="1">
            <a:spLocks/>
          </p:cNvSpPr>
          <p:nvPr/>
        </p:nvSpPr>
        <p:spPr bwMode="auto">
          <a:xfrm>
            <a:off x="457200" y="142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4400">
                <a:latin typeface="Calibri" pitchFamily="34" charset="0"/>
              </a:rPr>
              <a:t>La Conquista</a:t>
            </a:r>
            <a:endParaRPr lang="en-GB" sz="4400">
              <a:latin typeface="Calibri" pitchFamily="34" charset="0"/>
            </a:endParaRPr>
          </a:p>
        </p:txBody>
      </p:sp>
      <p:pic>
        <p:nvPicPr>
          <p:cNvPr id="8196" name="Picture 5" descr="con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928688"/>
            <a:ext cx="3952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alendario de eventos del mes de Agos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357313"/>
            <a:ext cx="35718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lendario-noviembre-200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857250"/>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61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osad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15188" y="285750"/>
            <a:ext cx="15367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5"/>
          <p:cNvSpPr txBox="1">
            <a:spLocks noChangeArrowheads="1"/>
          </p:cNvSpPr>
          <p:nvPr/>
        </p:nvSpPr>
        <p:spPr bwMode="auto">
          <a:xfrm>
            <a:off x="428625" y="58738"/>
            <a:ext cx="8429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4400" dirty="0" smtClean="0">
                <a:latin typeface="Calibri" pitchFamily="34" charset="0"/>
              </a:rPr>
              <a:t>El </a:t>
            </a:r>
            <a:r>
              <a:rPr lang="en-GB" sz="4400" dirty="0" err="1" smtClean="0">
                <a:latin typeface="Calibri" pitchFamily="34" charset="0"/>
              </a:rPr>
              <a:t>día</a:t>
            </a:r>
            <a:r>
              <a:rPr lang="en-GB" sz="4400" dirty="0" smtClean="0">
                <a:latin typeface="Calibri" pitchFamily="34" charset="0"/>
              </a:rPr>
              <a:t> de los </a:t>
            </a:r>
            <a:r>
              <a:rPr lang="en-GB" sz="4400" dirty="0" err="1" smtClean="0">
                <a:latin typeface="Calibri" pitchFamily="34" charset="0"/>
              </a:rPr>
              <a:t>muertos</a:t>
            </a:r>
            <a:r>
              <a:rPr lang="en-GB" sz="4400" dirty="0" smtClean="0">
                <a:latin typeface="Calibri" pitchFamily="34" charset="0"/>
              </a:rPr>
              <a:t> </a:t>
            </a:r>
            <a:br>
              <a:rPr lang="en-GB" sz="4400" dirty="0" smtClean="0">
                <a:latin typeface="Calibri" pitchFamily="34" charset="0"/>
              </a:rPr>
            </a:br>
            <a:r>
              <a:rPr lang="en-GB" sz="4400" dirty="0" smtClean="0">
                <a:latin typeface="Calibri" pitchFamily="34" charset="0"/>
              </a:rPr>
              <a:t>1 y 2 de </a:t>
            </a:r>
            <a:r>
              <a:rPr lang="en-GB" sz="4400" dirty="0" err="1" smtClean="0">
                <a:latin typeface="Calibri" pitchFamily="34" charset="0"/>
              </a:rPr>
              <a:t>noviembre</a:t>
            </a:r>
            <a:endParaRPr lang="en-US" sz="4400" dirty="0" smtClean="0">
              <a:latin typeface="Calibri" pitchFamily="34" charset="0"/>
            </a:endParaRPr>
          </a:p>
        </p:txBody>
      </p:sp>
      <p:sp>
        <p:nvSpPr>
          <p:cNvPr id="9220" name="TextBox 6"/>
          <p:cNvSpPr txBox="1">
            <a:spLocks noChangeArrowheads="1"/>
          </p:cNvSpPr>
          <p:nvPr/>
        </p:nvSpPr>
        <p:spPr bwMode="auto">
          <a:xfrm>
            <a:off x="357188" y="1714500"/>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a:latin typeface="Calibri" pitchFamily="34" charset="0"/>
              </a:rPr>
              <a:t>Las familias van al cementerio y decoran las tumbas con flores</a:t>
            </a:r>
            <a:r>
              <a:rPr lang="en-US" sz="3600">
                <a:latin typeface="Calibri" pitchFamily="34" charset="0"/>
              </a:rPr>
              <a:t>.</a:t>
            </a:r>
            <a:endParaRPr lang="en-GB" sz="3600">
              <a:latin typeface="Calibri" pitchFamily="34" charset="0"/>
            </a:endParaRPr>
          </a:p>
        </p:txBody>
      </p:sp>
      <p:pic>
        <p:nvPicPr>
          <p:cNvPr id="922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7813" y="2500313"/>
            <a:ext cx="257175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428625" y="3000375"/>
            <a:ext cx="4500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a:latin typeface="Calibri" pitchFamily="34" charset="0"/>
              </a:rPr>
              <a:t>Las flores son de color naranja.</a:t>
            </a:r>
            <a:endParaRPr lang="en-US" sz="3600">
              <a:latin typeface="Calibri" pitchFamily="34" charset="0"/>
            </a:endParaRPr>
          </a:p>
        </p:txBody>
      </p:sp>
      <p:pic>
        <p:nvPicPr>
          <p:cNvPr id="9223" name="Picture 9" descr="dia-de-los-muertos-coloring-page.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875" y="4143375"/>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46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rendas - entravist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85875" y="642938"/>
            <a:ext cx="676275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49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500063" y="71438"/>
            <a:ext cx="83581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200">
                <a:latin typeface="Calibri" pitchFamily="34" charset="0"/>
              </a:rPr>
              <a:t>La gente construye ofrendas en sus casas con regalos para los difuntos.</a:t>
            </a:r>
            <a:endParaRPr lang="en-GB" sz="3200">
              <a:latin typeface="Calibri" pitchFamily="34" charset="0"/>
            </a:endParaRPr>
          </a:p>
        </p:txBody>
      </p:sp>
      <p:pic>
        <p:nvPicPr>
          <p:cNvPr id="11267" name="Content Placeholder 3" descr="Altar_del_Dia_de_los_Muertos_by_cebdeSIG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43063" y="1143000"/>
            <a:ext cx="6035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357188" y="5708650"/>
            <a:ext cx="83581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200">
                <a:latin typeface="Calibri" pitchFamily="34" charset="0"/>
              </a:rPr>
              <a:t>En el altar se ponen flores, fotos y comida favorita de los difuntos.</a:t>
            </a:r>
            <a:endParaRPr lang="en-GB" sz="3200">
              <a:latin typeface="Calibri" pitchFamily="34" charset="0"/>
            </a:endParaRPr>
          </a:p>
        </p:txBody>
      </p:sp>
    </p:spTree>
    <p:extLst>
      <p:ext uri="{BB962C8B-B14F-4D97-AF65-F5344CB8AC3E}">
        <p14:creationId xmlns:p14="http://schemas.microsoft.com/office/powerpoint/2010/main" val="373926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3257550" cy="6337300"/>
          </a:xfrm>
        </p:spPr>
        <p:txBody>
          <a:bodyPr/>
          <a:lstStyle/>
          <a:p>
            <a:pPr eaLnBrk="1" hangingPunct="1">
              <a:lnSpc>
                <a:spcPct val="90000"/>
              </a:lnSpc>
            </a:pPr>
            <a:r>
              <a:rPr lang="en-GB" b="1" smtClean="0"/>
              <a:t>flores</a:t>
            </a:r>
          </a:p>
          <a:p>
            <a:pPr eaLnBrk="1" hangingPunct="1">
              <a:lnSpc>
                <a:spcPct val="90000"/>
              </a:lnSpc>
            </a:pPr>
            <a:r>
              <a:rPr lang="en-GB" b="1" smtClean="0"/>
              <a:t>dulces</a:t>
            </a:r>
          </a:p>
          <a:p>
            <a:pPr eaLnBrk="1" hangingPunct="1">
              <a:lnSpc>
                <a:spcPct val="90000"/>
              </a:lnSpc>
            </a:pPr>
            <a:r>
              <a:rPr lang="en-GB" b="1" smtClean="0"/>
              <a:t>fruta</a:t>
            </a:r>
          </a:p>
          <a:p>
            <a:pPr eaLnBrk="1" hangingPunct="1">
              <a:lnSpc>
                <a:spcPct val="90000"/>
              </a:lnSpc>
            </a:pPr>
            <a:r>
              <a:rPr lang="en-GB" b="1" smtClean="0"/>
              <a:t>fotos</a:t>
            </a:r>
          </a:p>
          <a:p>
            <a:pPr eaLnBrk="1" hangingPunct="1">
              <a:lnSpc>
                <a:spcPct val="90000"/>
              </a:lnSpc>
            </a:pPr>
            <a:r>
              <a:rPr lang="en-GB" b="1" smtClean="0"/>
              <a:t>velas</a:t>
            </a:r>
          </a:p>
          <a:p>
            <a:pPr eaLnBrk="1" hangingPunct="1">
              <a:lnSpc>
                <a:spcPct val="90000"/>
              </a:lnSpc>
            </a:pPr>
            <a:r>
              <a:rPr lang="en-GB" b="1" smtClean="0"/>
              <a:t>un vaso de agua</a:t>
            </a:r>
          </a:p>
          <a:p>
            <a:pPr eaLnBrk="1" hangingPunct="1">
              <a:lnSpc>
                <a:spcPct val="90000"/>
              </a:lnSpc>
            </a:pPr>
            <a:r>
              <a:rPr lang="en-GB" b="1" smtClean="0"/>
              <a:t>una cruz</a:t>
            </a:r>
          </a:p>
          <a:p>
            <a:pPr eaLnBrk="1" hangingPunct="1">
              <a:lnSpc>
                <a:spcPct val="90000"/>
              </a:lnSpc>
            </a:pPr>
            <a:r>
              <a:rPr lang="en-GB" b="1" smtClean="0"/>
              <a:t>calaveras</a:t>
            </a:r>
          </a:p>
          <a:p>
            <a:pPr eaLnBrk="1" hangingPunct="1">
              <a:lnSpc>
                <a:spcPct val="90000"/>
              </a:lnSpc>
            </a:pPr>
            <a:r>
              <a:rPr lang="en-GB" b="1" smtClean="0"/>
              <a:t>copal</a:t>
            </a:r>
          </a:p>
          <a:p>
            <a:pPr eaLnBrk="1" hangingPunct="1">
              <a:lnSpc>
                <a:spcPct val="90000"/>
              </a:lnSpc>
            </a:pPr>
            <a:r>
              <a:rPr lang="en-GB" b="1" smtClean="0"/>
              <a:t>pan de muerto</a:t>
            </a:r>
          </a:p>
          <a:p>
            <a:pPr eaLnBrk="1" hangingPunct="1">
              <a:lnSpc>
                <a:spcPct val="90000"/>
              </a:lnSpc>
            </a:pPr>
            <a:r>
              <a:rPr lang="es-MX" b="1" smtClean="0"/>
              <a:t>papel picado</a:t>
            </a:r>
            <a:endParaRPr lang="en-GB" b="1" smtClean="0"/>
          </a:p>
        </p:txBody>
      </p:sp>
      <p:pic>
        <p:nvPicPr>
          <p:cNvPr id="12291" name="Picture 4" descr="altar 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7013" y="309563"/>
            <a:ext cx="453548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421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641</Words>
  <Application>Microsoft Office PowerPoint</Application>
  <PresentationFormat>On-screen Show (4:3)</PresentationFormat>
  <Paragraphs>64</Paragraphs>
  <Slides>14</Slides>
  <Notes>8</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Orígenes</vt:lpstr>
      <vt:lpstr>PowerPoint Presentation</vt:lpstr>
      <vt:lpstr>PowerPoint Presentation</vt:lpstr>
      <vt:lpstr>PowerPoint Presentation</vt:lpstr>
      <vt:lpstr>PowerPoint Presentation</vt:lpstr>
      <vt:lpstr>PowerPoint Presentation</vt:lpstr>
      <vt:lpstr>El simbolismo</vt:lpstr>
      <vt:lpstr>PowerPoint Presentation</vt:lpstr>
      <vt:lpstr>PowerPoint Presentation</vt:lpstr>
      <vt:lpstr>PowerPoint Presentation</vt:lpstr>
      <vt:lpstr>El Día de Muertos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1</cp:revision>
  <dcterms:created xsi:type="dcterms:W3CDTF">2011-09-21T08:36:28Z</dcterms:created>
  <dcterms:modified xsi:type="dcterms:W3CDTF">2011-09-21T08:37:19Z</dcterms:modified>
</cp:coreProperties>
</file>